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Roboto Mono Medium"/>
      <p:regular r:id="rId59"/>
      <p:bold r:id="rId60"/>
      <p:italic r:id="rId61"/>
      <p:boldItalic r:id="rId62"/>
    </p:embeddedFont>
    <p:embeddedFont>
      <p:font typeface="Roboto"/>
      <p:regular r:id="rId63"/>
      <p:bold r:id="rId64"/>
      <p:italic r:id="rId65"/>
      <p:boldItalic r:id="rId66"/>
    </p:embeddedFont>
    <p:embeddedFont>
      <p:font typeface="Roboto Mon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BD38FA-DB99-42F7-AE29-6CECCA454235}">
  <a:tblStyle styleId="{1FBD38FA-DB99-42F7-AE29-6CECCA4542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RobotoMon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Medium-boldItalic.fntdata"/><Relationship Id="rId61" Type="http://schemas.openxmlformats.org/officeDocument/2006/relationships/font" Target="fonts/RobotoMonoMedium-italic.fntdata"/><Relationship Id="rId20" Type="http://schemas.openxmlformats.org/officeDocument/2006/relationships/slide" Target="slides/slide15.xml"/><Relationship Id="rId64" Type="http://schemas.openxmlformats.org/officeDocument/2006/relationships/font" Target="fonts/Roboto-bold.fntdata"/><Relationship Id="rId63" Type="http://schemas.openxmlformats.org/officeDocument/2006/relationships/font" Target="fonts/Roboto-regular.fntdata"/><Relationship Id="rId22" Type="http://schemas.openxmlformats.org/officeDocument/2006/relationships/slide" Target="slides/slide17.xml"/><Relationship Id="rId66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-italic.fntdata"/><Relationship Id="rId24" Type="http://schemas.openxmlformats.org/officeDocument/2006/relationships/slide" Target="slides/slide19.xml"/><Relationship Id="rId68" Type="http://schemas.openxmlformats.org/officeDocument/2006/relationships/font" Target="fonts/RobotoMono-bold.fntdata"/><Relationship Id="rId23" Type="http://schemas.openxmlformats.org/officeDocument/2006/relationships/slide" Target="slides/slide18.xml"/><Relationship Id="rId67" Type="http://schemas.openxmlformats.org/officeDocument/2006/relationships/font" Target="fonts/RobotoMono-regular.fntdata"/><Relationship Id="rId60" Type="http://schemas.openxmlformats.org/officeDocument/2006/relationships/font" Target="fonts/RobotoMonoMedium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on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MonoMedium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6880e4883_28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6880e4883_28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6880e4883_28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6880e4883_28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71daf9bf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71daf9bf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6880e4883_28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e6880e4883_28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6880e4883_3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6880e4883_3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6880e4883_3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e6880e4883_3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6880e4883_3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e6880e4883_3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e6880e4883_28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e6880e4883_28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6880e4883_3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e6880e4883_3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e6cb762f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e6cb762f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775db9722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775db9722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775db9722_27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f775db9722_27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e6cfefb3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e6cfefb3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e6dd9a5d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e6dd9a5d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e6880e4883_2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e6880e4883_2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6dd9a5d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e6dd9a5d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37596fe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f37596fe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e71daf9bf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e71daf9bf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e71daf9bf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e71daf9bf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e6880e4883_3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e6880e4883_3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f775db9722_27_1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f775db9722_27_1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37619255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37619255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e71daf9bf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e71daf9bf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e6c3e9a1d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e6c3e9a1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e71daf9bf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e71daf9bf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e71daf9bf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e71daf9bf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e71daf9bf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e71daf9bf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e71daf9bf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2e71daf9bf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2e71daf9bf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2e71daf9bf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e71daf9bf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e71daf9bf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e6c3e9a1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e6c3e9a1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e71daf9bf7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e71daf9bf7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775db9722_27_1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775db9722_27_1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2e71daf9bf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2e71daf9bf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e71daf9bf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e71daf9bf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e71daf9bf7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e71daf9bf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e6c3e9a1d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e6c3e9a1d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e71daf9bf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2e71daf9bf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e71daf9bf7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e71daf9bf7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e6c3e9a1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e6c3e9a1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e71daf9bf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e71daf9bf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e71daf9bf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e71daf9bf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e71daf9bf7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e71daf9bf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57a7be729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57a7be729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e748c237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e748c237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f775db9722_27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f775db9722_27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f775db9722_27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f775db9722_27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f775db9722_27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f775db9722_27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97276c1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97276c1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775db9722_27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775db9722_27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57a7be729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57a7be729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6880e4883_28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e6880e4883_28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71900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71825" y="2789125"/>
            <a:ext cx="82221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sz="18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71975" y="1206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71975" y="988875"/>
            <a:ext cx="39999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94250" y="988675"/>
            <a:ext cx="39888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71900" y="1206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71900" y="120675"/>
            <a:ext cx="80517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71900" y="990000"/>
            <a:ext cx="2808000" cy="3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719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4719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48800" y="988875"/>
            <a:ext cx="4045200" cy="3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471900" y="4182375"/>
            <a:ext cx="82221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12067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b="1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988875"/>
            <a:ext cx="8222100" cy="3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000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uca.negrini@univ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5.png"/><Relationship Id="rId5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lisa-analyzer.github.io/" TargetMode="External"/><Relationship Id="rId4" Type="http://schemas.openxmlformats.org/officeDocument/2006/relationships/hyperlink" Target="https://github.com/lisa-analyzer" TargetMode="External"/><Relationship Id="rId9" Type="http://schemas.openxmlformats.org/officeDocument/2006/relationships/image" Target="../media/image10.png"/><Relationship Id="rId5" Type="http://schemas.openxmlformats.org/officeDocument/2006/relationships/hyperlink" Target="https://unive-ssv.github.io/" TargetMode="External"/><Relationship Id="rId6" Type="http://schemas.openxmlformats.org/officeDocument/2006/relationships/hyperlink" Target="https://unive-ssv.github.io/" TargetMode="External"/><Relationship Id="rId7" Type="http://schemas.openxmlformats.org/officeDocument/2006/relationships/hyperlink" Target="https://github.com/lisa-analyzer/lisa-tutorial" TargetMode="External"/><Relationship Id="rId8" Type="http://schemas.openxmlformats.org/officeDocument/2006/relationships/hyperlink" Target="mailto:luca.negrini@unive.it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doi.org/10.1145/3460946.3464316" TargetMode="External"/><Relationship Id="rId4" Type="http://schemas.openxmlformats.org/officeDocument/2006/relationships/hyperlink" Target="https://doi.org/10.1007/978-3-030-67067-2_13" TargetMode="External"/><Relationship Id="rId5" Type="http://schemas.openxmlformats.org/officeDocument/2006/relationships/hyperlink" Target="https://doi.org/10.1145/3520313.3534658" TargetMode="External"/><Relationship Id="rId6" Type="http://schemas.openxmlformats.org/officeDocument/2006/relationships/hyperlink" Target="https://doi.org/10.1109/PerComWorkshops56833.2023.10150247" TargetMode="External"/><Relationship Id="rId7" Type="http://schemas.openxmlformats.org/officeDocument/2006/relationships/hyperlink" Target="https://doi.org/10.1109/PerComWorkshops56833.2023.10150247" TargetMode="External"/><Relationship Id="rId8" Type="http://schemas.openxmlformats.org/officeDocument/2006/relationships/hyperlink" Target="https://doi.org/10.1145/3589250.3596145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oi.org/10.4230/LIPIcs.ECOOP.2023.23" TargetMode="External"/><Relationship Id="rId4" Type="http://schemas.openxmlformats.org/officeDocument/2006/relationships/hyperlink" Target="https://doi.org/10.1007/978-981-19-9601-6_2" TargetMode="External"/><Relationship Id="rId9" Type="http://schemas.openxmlformats.org/officeDocument/2006/relationships/hyperlink" Target="https://doi.org/10.1016/j.tcs.2016.04.001" TargetMode="External"/><Relationship Id="rId5" Type="http://schemas.openxmlformats.org/officeDocument/2006/relationships/hyperlink" Target="https://doi.org/10.1145/3643567" TargetMode="External"/><Relationship Id="rId6" Type="http://schemas.openxmlformats.org/officeDocument/2006/relationships/hyperlink" Target="https://doi.org/10.1002/smr.2647" TargetMode="External"/><Relationship Id="rId7" Type="http://schemas.openxmlformats.org/officeDocument/2006/relationships/hyperlink" Target="https://doi.org/10.1109/ACCESS.2024.3410019" TargetMode="External"/><Relationship Id="rId8" Type="http://schemas.openxmlformats.org/officeDocument/2006/relationships/hyperlink" Target="https://doi.org/10.1109/ACCESS.2024.3410019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doi.org/10.1016/j.scico.2009.04.00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5.png"/><Relationship Id="rId10" Type="http://schemas.openxmlformats.org/officeDocument/2006/relationships/image" Target="../media/image21.png"/><Relationship Id="rId9" Type="http://schemas.openxmlformats.org/officeDocument/2006/relationships/image" Target="../media/image17.jpg"/><Relationship Id="rId5" Type="http://schemas.openxmlformats.org/officeDocument/2006/relationships/image" Target="../media/image3.jpg"/><Relationship Id="rId6" Type="http://schemas.openxmlformats.org/officeDocument/2006/relationships/image" Target="../media/image11.jpg"/><Relationship Id="rId7" Type="http://schemas.openxmlformats.org/officeDocument/2006/relationships/image" Target="../media/image23.jpg"/><Relationship Id="rId8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471900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/>
              <a:t>Getting started </a:t>
            </a:r>
            <a:r>
              <a:rPr lang="en"/>
              <a:t>with LiSA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71825" y="2789125"/>
            <a:ext cx="8222100" cy="11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Luca Negrini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Ca’ Foscari University of Venice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luca.negrini@unive.it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LiSA’s structure</a:t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5" name="Google Shape;185;p22"/>
          <p:cNvGrpSpPr/>
          <p:nvPr/>
        </p:nvGrpSpPr>
        <p:grpSpPr>
          <a:xfrm>
            <a:off x="941025" y="1421875"/>
            <a:ext cx="757764" cy="389664"/>
            <a:chOff x="914400" y="914400"/>
            <a:chExt cx="757764" cy="389664"/>
          </a:xfrm>
        </p:grpSpPr>
        <p:sp>
          <p:nvSpPr>
            <p:cNvPr id="186" name="Google Shape;186;p22"/>
            <p:cNvSpPr/>
            <p:nvPr/>
          </p:nvSpPr>
          <p:spPr>
            <a:xfrm>
              <a:off x="969264" y="969264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941832" y="941832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914400" y="914400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i="1" lang="en"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22"/>
          <p:cNvGrpSpPr/>
          <p:nvPr/>
        </p:nvGrpSpPr>
        <p:grpSpPr>
          <a:xfrm>
            <a:off x="711225" y="2115313"/>
            <a:ext cx="1217364" cy="444564"/>
            <a:chOff x="914400" y="1828800"/>
            <a:chExt cx="1217364" cy="444564"/>
          </a:xfrm>
        </p:grpSpPr>
        <p:sp>
          <p:nvSpPr>
            <p:cNvPr id="190" name="Google Shape;190;p22"/>
            <p:cNvSpPr/>
            <p:nvPr/>
          </p:nvSpPr>
          <p:spPr>
            <a:xfrm>
              <a:off x="969264" y="1883664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941832" y="1856232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914400" y="1828800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Frontend</a:t>
              </a:r>
              <a:r>
                <a:rPr baseline="-25000" i="1" lang="en"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3" name="Google Shape;193;p22"/>
          <p:cNvCxnSpPr>
            <a:stCxn id="188" idx="2"/>
            <a:endCxn id="192" idx="0"/>
          </p:cNvCxnSpPr>
          <p:nvPr/>
        </p:nvCxnSpPr>
        <p:spPr>
          <a:xfrm>
            <a:off x="1292475" y="1756675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4" name="Google Shape;194;p22"/>
          <p:cNvGrpSpPr/>
          <p:nvPr/>
        </p:nvGrpSpPr>
        <p:grpSpPr>
          <a:xfrm>
            <a:off x="941025" y="2863638"/>
            <a:ext cx="757764" cy="389664"/>
            <a:chOff x="914400" y="914400"/>
            <a:chExt cx="757764" cy="389664"/>
          </a:xfrm>
        </p:grpSpPr>
        <p:sp>
          <p:nvSpPr>
            <p:cNvPr id="195" name="Google Shape;195;p22"/>
            <p:cNvSpPr/>
            <p:nvPr/>
          </p:nvSpPr>
          <p:spPr>
            <a:xfrm>
              <a:off x="969264" y="969264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941832" y="941832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914400" y="914400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CFGs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8" name="Google Shape;198;p22"/>
          <p:cNvCxnSpPr>
            <a:stCxn id="192" idx="2"/>
            <a:endCxn id="197" idx="0"/>
          </p:cNvCxnSpPr>
          <p:nvPr/>
        </p:nvCxnSpPr>
        <p:spPr>
          <a:xfrm>
            <a:off x="1292475" y="2505013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2"/>
          <p:cNvSpPr txBox="1"/>
          <p:nvPr/>
        </p:nvSpPr>
        <p:spPr>
          <a:xfrm>
            <a:off x="3195850" y="1875900"/>
            <a:ext cx="391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ompilation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LiSA program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language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execution model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instruction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3195850" y="2719925"/>
            <a:ext cx="3914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 control flow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fixpoints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471900" y="3883050"/>
            <a:ext cx="1683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▢ language-dependent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22"/>
          <p:cNvCxnSpPr>
            <a:endCxn id="200" idx="1"/>
          </p:cNvCxnSpPr>
          <p:nvPr/>
        </p:nvCxnSpPr>
        <p:spPr>
          <a:xfrm>
            <a:off x="1671250" y="3058475"/>
            <a:ext cx="15246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2"/>
          <p:cNvCxnSpPr>
            <a:endCxn id="199" idx="1"/>
          </p:cNvCxnSpPr>
          <p:nvPr/>
        </p:nvCxnSpPr>
        <p:spPr>
          <a:xfrm>
            <a:off x="1901050" y="2337600"/>
            <a:ext cx="1294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471900" y="120675"/>
            <a:ext cx="80517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CFGs</a:t>
            </a:r>
            <a:endParaRPr sz="3400"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471900" y="990000"/>
            <a:ext cx="3672300" cy="1105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/>
          </a:p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443450" y="2302875"/>
            <a:ext cx="3672300" cy="1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are </a:t>
            </a:r>
            <a:r>
              <a:rPr lang="en">
                <a:solidFill>
                  <a:srgbClr val="0B5394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Statement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 are </a:t>
            </a:r>
            <a:r>
              <a:rPr lang="en">
                <a:solidFill>
                  <a:srgbClr val="0B5394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Edge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instances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LiSA does not fix a semantics for </a:t>
            </a:r>
            <a:r>
              <a:rPr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rgbClr val="0B5394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Statement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>
                <a:solidFill>
                  <a:srgbClr val="0B5394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Edge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but lets users define them (more details later)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124" y="788925"/>
            <a:ext cx="2106975" cy="35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fixpoints over CFGs</a:t>
            </a:r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4605925" y="888325"/>
            <a:ext cx="40878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LiSA implements the classical worklist-based fixpoint</a:t>
            </a:r>
            <a:endParaRPr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4605925" y="1697600"/>
            <a:ext cx="37896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Delegating to </a:t>
            </a:r>
            <a:r>
              <a:rPr lang="en">
                <a:solidFill>
                  <a:srgbClr val="0B5394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Statement.semantics()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605925" y="2714225"/>
            <a:ext cx="37896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">
                <a:solidFill>
                  <a:srgbClr val="0B5394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Edge.traverse()</a:t>
            </a:r>
            <a:endParaRPr>
              <a:solidFill>
                <a:srgbClr val="0B5394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344" y="989463"/>
            <a:ext cx="3968496" cy="363931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4605925" y="3778200"/>
            <a:ext cx="37896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Applying lub or widening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24"/>
          <p:cNvCxnSpPr>
            <a:stCxn id="220" idx="1"/>
          </p:cNvCxnSpPr>
          <p:nvPr/>
        </p:nvCxnSpPr>
        <p:spPr>
          <a:xfrm rot="10800000">
            <a:off x="3763825" y="1919900"/>
            <a:ext cx="842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4"/>
          <p:cNvCxnSpPr/>
          <p:nvPr/>
        </p:nvCxnSpPr>
        <p:spPr>
          <a:xfrm flipH="1">
            <a:off x="3842275" y="1977588"/>
            <a:ext cx="828300" cy="1370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4"/>
          <p:cNvCxnSpPr>
            <a:stCxn id="221" idx="1"/>
          </p:cNvCxnSpPr>
          <p:nvPr/>
        </p:nvCxnSpPr>
        <p:spPr>
          <a:xfrm rot="10800000">
            <a:off x="4304725" y="2936525"/>
            <a:ext cx="301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4"/>
          <p:cNvCxnSpPr>
            <a:stCxn id="223" idx="1"/>
          </p:cNvCxnSpPr>
          <p:nvPr/>
        </p:nvCxnSpPr>
        <p:spPr>
          <a:xfrm rot="10800000">
            <a:off x="3662125" y="4000500"/>
            <a:ext cx="943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LiSA’s structure</a:t>
            </a:r>
            <a:endParaRPr/>
          </a:p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4" name="Google Shape;234;p25"/>
          <p:cNvGrpSpPr/>
          <p:nvPr/>
        </p:nvGrpSpPr>
        <p:grpSpPr>
          <a:xfrm>
            <a:off x="941025" y="1421875"/>
            <a:ext cx="757764" cy="389664"/>
            <a:chOff x="914400" y="914400"/>
            <a:chExt cx="757764" cy="389664"/>
          </a:xfrm>
        </p:grpSpPr>
        <p:sp>
          <p:nvSpPr>
            <p:cNvPr id="235" name="Google Shape;235;p25"/>
            <p:cNvSpPr/>
            <p:nvPr/>
          </p:nvSpPr>
          <p:spPr>
            <a:xfrm>
              <a:off x="969264" y="969264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941832" y="941832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914400" y="914400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i="1" lang="en"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25"/>
          <p:cNvGrpSpPr/>
          <p:nvPr/>
        </p:nvGrpSpPr>
        <p:grpSpPr>
          <a:xfrm>
            <a:off x="711225" y="2115313"/>
            <a:ext cx="1217364" cy="444564"/>
            <a:chOff x="914400" y="1828800"/>
            <a:chExt cx="1217364" cy="444564"/>
          </a:xfrm>
        </p:grpSpPr>
        <p:sp>
          <p:nvSpPr>
            <p:cNvPr id="239" name="Google Shape;239;p25"/>
            <p:cNvSpPr/>
            <p:nvPr/>
          </p:nvSpPr>
          <p:spPr>
            <a:xfrm>
              <a:off x="969264" y="1883664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941832" y="1856232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914400" y="1828800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Frontend</a:t>
              </a:r>
              <a:r>
                <a:rPr baseline="-25000" i="1" lang="en"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25"/>
          <p:cNvSpPr/>
          <p:nvPr/>
        </p:nvSpPr>
        <p:spPr>
          <a:xfrm>
            <a:off x="2182847" y="1660350"/>
            <a:ext cx="6164700" cy="2737200"/>
          </a:xfrm>
          <a:prstGeom prst="roundRect">
            <a:avLst>
              <a:gd fmla="val 6091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LiSA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25"/>
          <p:cNvCxnSpPr>
            <a:stCxn id="237" idx="2"/>
            <a:endCxn id="241" idx="0"/>
          </p:cNvCxnSpPr>
          <p:nvPr/>
        </p:nvCxnSpPr>
        <p:spPr>
          <a:xfrm>
            <a:off x="1292475" y="1756675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44" name="Google Shape;244;p25"/>
          <p:cNvGrpSpPr/>
          <p:nvPr/>
        </p:nvGrpSpPr>
        <p:grpSpPr>
          <a:xfrm>
            <a:off x="941025" y="2863638"/>
            <a:ext cx="757764" cy="389664"/>
            <a:chOff x="914400" y="914400"/>
            <a:chExt cx="757764" cy="389664"/>
          </a:xfrm>
        </p:grpSpPr>
        <p:sp>
          <p:nvSpPr>
            <p:cNvPr id="245" name="Google Shape;245;p25"/>
            <p:cNvSpPr/>
            <p:nvPr/>
          </p:nvSpPr>
          <p:spPr>
            <a:xfrm>
              <a:off x="969264" y="969264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5"/>
            <p:cNvSpPr/>
            <p:nvPr/>
          </p:nvSpPr>
          <p:spPr>
            <a:xfrm>
              <a:off x="941832" y="941832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5"/>
            <p:cNvSpPr/>
            <p:nvPr/>
          </p:nvSpPr>
          <p:spPr>
            <a:xfrm>
              <a:off x="914400" y="914400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CFGs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8" name="Google Shape;248;p25"/>
          <p:cNvCxnSpPr>
            <a:stCxn id="241" idx="2"/>
            <a:endCxn id="247" idx="0"/>
          </p:cNvCxnSpPr>
          <p:nvPr/>
        </p:nvCxnSpPr>
        <p:spPr>
          <a:xfrm>
            <a:off x="1292475" y="2505013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5"/>
          <p:cNvSpPr/>
          <p:nvPr/>
        </p:nvSpPr>
        <p:spPr>
          <a:xfrm>
            <a:off x="2386325" y="3626013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CFG fixpoint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4939175" y="1774475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Program-wide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fixpoint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4939175" y="2272700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Value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6311625" y="2410650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Memory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25"/>
          <p:cNvCxnSpPr>
            <a:stCxn id="247" idx="3"/>
            <a:endCxn id="242" idx="1"/>
          </p:cNvCxnSpPr>
          <p:nvPr/>
        </p:nvCxnSpPr>
        <p:spPr>
          <a:xfrm flipH="1" rot="10800000">
            <a:off x="1643925" y="3028938"/>
            <a:ext cx="538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5"/>
          <p:cNvSpPr txBox="1"/>
          <p:nvPr/>
        </p:nvSpPr>
        <p:spPr>
          <a:xfrm>
            <a:off x="2664925" y="964525"/>
            <a:ext cx="1448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25"/>
          <p:cNvCxnSpPr>
            <a:stCxn id="254" idx="2"/>
          </p:cNvCxnSpPr>
          <p:nvPr/>
        </p:nvCxnSpPr>
        <p:spPr>
          <a:xfrm>
            <a:off x="3389275" y="1409125"/>
            <a:ext cx="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" name="Google Shape;256;p25"/>
          <p:cNvSpPr/>
          <p:nvPr/>
        </p:nvSpPr>
        <p:spPr>
          <a:xfrm>
            <a:off x="6311625" y="1904300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Call resolution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and evaluation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3566725" y="2034875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5"/>
          <p:cNvSpPr/>
          <p:nvPr/>
        </p:nvSpPr>
        <p:spPr>
          <a:xfrm>
            <a:off x="7527545" y="1818548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259" name="Google Shape;259;p25"/>
          <p:cNvSpPr/>
          <p:nvPr/>
        </p:nvSpPr>
        <p:spPr>
          <a:xfrm>
            <a:off x="6178945" y="1742098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260" name="Google Shape;260;p25"/>
          <p:cNvSpPr/>
          <p:nvPr/>
        </p:nvSpPr>
        <p:spPr>
          <a:xfrm>
            <a:off x="5009495" y="1996398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261" name="Google Shape;261;p25"/>
          <p:cNvSpPr/>
          <p:nvPr/>
        </p:nvSpPr>
        <p:spPr>
          <a:xfrm>
            <a:off x="5737570" y="2672698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262" name="Google Shape;262;p25"/>
          <p:cNvSpPr/>
          <p:nvPr/>
        </p:nvSpPr>
        <p:spPr>
          <a:xfrm>
            <a:off x="6479045" y="2410648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263" name="Google Shape;263;p25"/>
          <p:cNvSpPr/>
          <p:nvPr/>
        </p:nvSpPr>
        <p:spPr>
          <a:xfrm>
            <a:off x="3620720" y="2348898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264" name="Google Shape;264;p25"/>
          <p:cNvSpPr/>
          <p:nvPr/>
        </p:nvSpPr>
        <p:spPr>
          <a:xfrm>
            <a:off x="4181445" y="1818548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265" name="Google Shape;265;p25"/>
          <p:cNvSpPr txBox="1"/>
          <p:nvPr/>
        </p:nvSpPr>
        <p:spPr>
          <a:xfrm>
            <a:off x="471900" y="3883050"/>
            <a:ext cx="1683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▢ language-dependent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3883025" y="3386725"/>
            <a:ext cx="4373100" cy="914400"/>
          </a:xfrm>
          <a:prstGeom prst="roundRect">
            <a:avLst>
              <a:gd fmla="val 1209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Modular infrastructure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Reusable analysis components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Single responsibility of analysis components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Understanding the high-level architecture of LiSA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</a:pPr>
            <a:r>
              <a:rPr lang="en">
                <a:solidFill>
                  <a:schemeClr val="accent2"/>
                </a:solidFill>
              </a:rPr>
              <a:t>Call resolution and evaluation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Statement rewriting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Memory abstraction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Value abstraction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first value analysis: the domain of Signs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Information flow: the Taint analysis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simple relational analysis: the domain of Upper bounds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Products and relational analyses: the domain of Pentagons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73" name="Google Shape;273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/>
        </p:nvSpPr>
        <p:spPr>
          <a:xfrm>
            <a:off x="2635900" y="2879425"/>
            <a:ext cx="432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1803150" y="3461425"/>
            <a:ext cx="3606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7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program-wide fixpoint</a:t>
            </a:r>
            <a:endParaRPr/>
          </a:p>
        </p:txBody>
      </p:sp>
      <p:sp>
        <p:nvSpPr>
          <p:cNvPr id="281" name="Google Shape;281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27"/>
          <p:cNvSpPr/>
          <p:nvPr/>
        </p:nvSpPr>
        <p:spPr>
          <a:xfrm>
            <a:off x="766175" y="1180375"/>
            <a:ext cx="2142000" cy="48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CFGs to start the analysis from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766175" y="1999467"/>
            <a:ext cx="2142000" cy="48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a fixpoint over them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1008725" y="2808563"/>
            <a:ext cx="1656900" cy="720900"/>
          </a:xfrm>
          <a:prstGeom prst="diamon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calls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CFG?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766175" y="3849846"/>
            <a:ext cx="2142000" cy="48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 other CFGs to analyze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3159450" y="2924680"/>
            <a:ext cx="2142000" cy="48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 another CFG’s result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27"/>
          <p:cNvCxnSpPr>
            <a:stCxn id="282" idx="2"/>
            <a:endCxn id="283" idx="0"/>
          </p:cNvCxnSpPr>
          <p:nvPr/>
        </p:nvCxnSpPr>
        <p:spPr>
          <a:xfrm>
            <a:off x="1837175" y="1669075"/>
            <a:ext cx="0" cy="33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27"/>
          <p:cNvCxnSpPr>
            <a:stCxn id="283" idx="2"/>
            <a:endCxn id="284" idx="0"/>
          </p:cNvCxnSpPr>
          <p:nvPr/>
        </p:nvCxnSpPr>
        <p:spPr>
          <a:xfrm>
            <a:off x="1837175" y="2488167"/>
            <a:ext cx="0" cy="32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27"/>
          <p:cNvCxnSpPr>
            <a:stCxn id="284" idx="2"/>
            <a:endCxn id="285" idx="0"/>
          </p:cNvCxnSpPr>
          <p:nvPr/>
        </p:nvCxnSpPr>
        <p:spPr>
          <a:xfrm>
            <a:off x="1837175" y="3529463"/>
            <a:ext cx="0" cy="32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7"/>
          <p:cNvCxnSpPr>
            <a:stCxn id="284" idx="3"/>
            <a:endCxn id="286" idx="1"/>
          </p:cNvCxnSpPr>
          <p:nvPr/>
        </p:nvCxnSpPr>
        <p:spPr>
          <a:xfrm>
            <a:off x="2665625" y="3169013"/>
            <a:ext cx="493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27"/>
          <p:cNvCxnSpPr>
            <a:stCxn id="285" idx="1"/>
            <a:endCxn id="283" idx="1"/>
          </p:cNvCxnSpPr>
          <p:nvPr/>
        </p:nvCxnSpPr>
        <p:spPr>
          <a:xfrm flipH="1" rot="10800000">
            <a:off x="766175" y="2243796"/>
            <a:ext cx="600" cy="18504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7"/>
          <p:cNvCxnSpPr>
            <a:stCxn id="286" idx="0"/>
            <a:endCxn id="283" idx="3"/>
          </p:cNvCxnSpPr>
          <p:nvPr/>
        </p:nvCxnSpPr>
        <p:spPr>
          <a:xfrm flipH="1" rot="5400000">
            <a:off x="3228750" y="1922980"/>
            <a:ext cx="681000" cy="13224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3" name="Google Shape;293;p27"/>
          <p:cNvSpPr/>
          <p:nvPr/>
        </p:nvSpPr>
        <p:spPr>
          <a:xfrm>
            <a:off x="3159450" y="3849855"/>
            <a:ext cx="2142000" cy="48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access the result from a previous fixpoint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27"/>
          <p:cNvCxnSpPr>
            <a:stCxn id="286" idx="2"/>
            <a:endCxn id="293" idx="0"/>
          </p:cNvCxnSpPr>
          <p:nvPr/>
        </p:nvCxnSpPr>
        <p:spPr>
          <a:xfrm>
            <a:off x="4230450" y="3413380"/>
            <a:ext cx="0" cy="436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95" name="Google Shape;295;p27"/>
          <p:cNvSpPr txBox="1"/>
          <p:nvPr/>
        </p:nvSpPr>
        <p:spPr>
          <a:xfrm>
            <a:off x="5056400" y="1073625"/>
            <a:ext cx="33066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This happens inside the CFG fixpoint! We do not want this logic to flow over there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7"/>
          <p:cNvSpPr/>
          <p:nvPr/>
        </p:nvSpPr>
        <p:spPr>
          <a:xfrm rot="8999987">
            <a:off x="2344334" y="2349738"/>
            <a:ext cx="2897381" cy="38699"/>
          </a:xfrm>
          <a:prstGeom prst="rightArrow">
            <a:avLst>
              <a:gd fmla="val 24858" name="adj1"/>
              <a:gd fmla="val 180950" name="adj2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/>
        </p:nvSpPr>
        <p:spPr>
          <a:xfrm rot="-5400000">
            <a:off x="3106275" y="2561050"/>
            <a:ext cx="1407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state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 rot="-5400000">
            <a:off x="325150" y="2561050"/>
            <a:ext cx="1407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targets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8"/>
          <p:cNvSpPr txBox="1"/>
          <p:nvPr/>
        </p:nvSpPr>
        <p:spPr>
          <a:xfrm rot="5400000">
            <a:off x="641037" y="2557988"/>
            <a:ext cx="140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getTargetsOf(c)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8"/>
          <p:cNvSpPr txBox="1"/>
          <p:nvPr/>
        </p:nvSpPr>
        <p:spPr>
          <a:xfrm rot="2771066">
            <a:off x="1493805" y="2630625"/>
            <a:ext cx="2011441" cy="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state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 rot="2771978">
            <a:off x="1653834" y="2471775"/>
            <a:ext cx="2016333" cy="3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getResultOf(this)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8"/>
          <p:cNvSpPr txBox="1"/>
          <p:nvPr/>
        </p:nvSpPr>
        <p:spPr>
          <a:xfrm rot="5400000">
            <a:off x="3420550" y="2557975"/>
            <a:ext cx="1400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semantics()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 txBox="1"/>
          <p:nvPr/>
        </p:nvSpPr>
        <p:spPr>
          <a:xfrm>
            <a:off x="4678075" y="1460200"/>
            <a:ext cx="135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semantics()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4678075" y="1758175"/>
            <a:ext cx="135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state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1897500" y="1544400"/>
            <a:ext cx="135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fixpoint logic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 txBox="1"/>
          <p:nvPr>
            <p:ph type="title"/>
          </p:nvPr>
        </p:nvSpPr>
        <p:spPr>
          <a:xfrm>
            <a:off x="471900" y="1206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Interprocedural Analysis</a:t>
            </a:r>
            <a:endParaRPr/>
          </a:p>
        </p:txBody>
      </p:sp>
      <p:sp>
        <p:nvSpPr>
          <p:cNvPr id="311" name="Google Shape;311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471900" y="1586400"/>
            <a:ext cx="1425600" cy="46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Interprocedural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Analysis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3252475" y="1586400"/>
            <a:ext cx="1425600" cy="46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CFG fixpoint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6033050" y="1586400"/>
            <a:ext cx="1425600" cy="46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Non-calling 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3252475" y="3461175"/>
            <a:ext cx="1425600" cy="46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alling statement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471900" y="3461175"/>
            <a:ext cx="1425600" cy="46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Call Graph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28"/>
          <p:cNvCxnSpPr>
            <a:stCxn id="312" idx="3"/>
            <a:endCxn id="313" idx="1"/>
          </p:cNvCxnSpPr>
          <p:nvPr/>
        </p:nvCxnSpPr>
        <p:spPr>
          <a:xfrm>
            <a:off x="1897500" y="1817400"/>
            <a:ext cx="135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28"/>
          <p:cNvCxnSpPr/>
          <p:nvPr/>
        </p:nvCxnSpPr>
        <p:spPr>
          <a:xfrm>
            <a:off x="4678075" y="1741200"/>
            <a:ext cx="135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28"/>
          <p:cNvCxnSpPr/>
          <p:nvPr/>
        </p:nvCxnSpPr>
        <p:spPr>
          <a:xfrm rot="10800000">
            <a:off x="4677950" y="1893600"/>
            <a:ext cx="135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8"/>
          <p:cNvCxnSpPr/>
          <p:nvPr/>
        </p:nvCxnSpPr>
        <p:spPr>
          <a:xfrm>
            <a:off x="4041475" y="2048400"/>
            <a:ext cx="0" cy="14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28"/>
          <p:cNvCxnSpPr/>
          <p:nvPr/>
        </p:nvCxnSpPr>
        <p:spPr>
          <a:xfrm rot="10800000">
            <a:off x="3889075" y="2048475"/>
            <a:ext cx="0" cy="14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8"/>
          <p:cNvCxnSpPr/>
          <p:nvPr/>
        </p:nvCxnSpPr>
        <p:spPr>
          <a:xfrm>
            <a:off x="1260900" y="2048400"/>
            <a:ext cx="0" cy="14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3" name="Google Shape;323;p28"/>
          <p:cNvCxnSpPr/>
          <p:nvPr/>
        </p:nvCxnSpPr>
        <p:spPr>
          <a:xfrm rot="10800000">
            <a:off x="1108500" y="2048475"/>
            <a:ext cx="0" cy="14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8"/>
          <p:cNvCxnSpPr/>
          <p:nvPr/>
        </p:nvCxnSpPr>
        <p:spPr>
          <a:xfrm rot="10800000">
            <a:off x="1897588" y="1983450"/>
            <a:ext cx="1418400" cy="147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28"/>
          <p:cNvCxnSpPr/>
          <p:nvPr/>
        </p:nvCxnSpPr>
        <p:spPr>
          <a:xfrm rot="10800000">
            <a:off x="1840075" y="2048475"/>
            <a:ext cx="1412400" cy="14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6" name="Google Shape;326;p28"/>
          <p:cNvSpPr txBox="1"/>
          <p:nvPr/>
        </p:nvSpPr>
        <p:spPr>
          <a:xfrm>
            <a:off x="5486400" y="2743200"/>
            <a:ext cx="33648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Logic can be: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Start from main and follow calls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Consider CFGs in isolation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8"/>
          <p:cNvSpPr txBox="1"/>
          <p:nvPr/>
        </p:nvSpPr>
        <p:spPr>
          <a:xfrm>
            <a:off x="5486400" y="2743200"/>
            <a:ext cx="33648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Call Graph can use</a:t>
            </a: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Runtime types of parameters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Types compatible with the signature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8"/>
          <p:cNvSpPr txBox="1"/>
          <p:nvPr/>
        </p:nvSpPr>
        <p:spPr>
          <a:xfrm>
            <a:off x="5486400" y="2743200"/>
            <a:ext cx="32076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Statement semantics does not need to know how the global fixpoint is computed!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 whole process is independent on what analysis we are running!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And the remaining part of the analysis can ignore calls!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8"/>
          <p:cNvSpPr txBox="1"/>
          <p:nvPr/>
        </p:nvSpPr>
        <p:spPr>
          <a:xfrm>
            <a:off x="419250" y="4181125"/>
            <a:ext cx="1683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▢ configurable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LiSA’s structure</a:t>
            </a:r>
            <a:endParaRPr/>
          </a:p>
        </p:txBody>
      </p:sp>
      <p:sp>
        <p:nvSpPr>
          <p:cNvPr id="335" name="Google Shape;335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6" name="Google Shape;336;p29"/>
          <p:cNvGrpSpPr/>
          <p:nvPr/>
        </p:nvGrpSpPr>
        <p:grpSpPr>
          <a:xfrm>
            <a:off x="941025" y="1421875"/>
            <a:ext cx="757764" cy="389664"/>
            <a:chOff x="914400" y="914400"/>
            <a:chExt cx="757764" cy="389664"/>
          </a:xfrm>
        </p:grpSpPr>
        <p:sp>
          <p:nvSpPr>
            <p:cNvPr id="337" name="Google Shape;337;p29"/>
            <p:cNvSpPr/>
            <p:nvPr/>
          </p:nvSpPr>
          <p:spPr>
            <a:xfrm>
              <a:off x="969264" y="969264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941832" y="941832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914400" y="914400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i="1" lang="en"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29"/>
          <p:cNvGrpSpPr/>
          <p:nvPr/>
        </p:nvGrpSpPr>
        <p:grpSpPr>
          <a:xfrm>
            <a:off x="711225" y="2115313"/>
            <a:ext cx="1217364" cy="444564"/>
            <a:chOff x="914400" y="1828800"/>
            <a:chExt cx="1217364" cy="444564"/>
          </a:xfrm>
        </p:grpSpPr>
        <p:sp>
          <p:nvSpPr>
            <p:cNvPr id="341" name="Google Shape;341;p29"/>
            <p:cNvSpPr/>
            <p:nvPr/>
          </p:nvSpPr>
          <p:spPr>
            <a:xfrm>
              <a:off x="969264" y="1883664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941832" y="1856232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914400" y="1828800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Frontend</a:t>
              </a:r>
              <a:r>
                <a:rPr baseline="-25000" i="1" lang="en"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9"/>
          <p:cNvSpPr/>
          <p:nvPr/>
        </p:nvSpPr>
        <p:spPr>
          <a:xfrm>
            <a:off x="2182847" y="1660350"/>
            <a:ext cx="6164700" cy="2737200"/>
          </a:xfrm>
          <a:prstGeom prst="roundRect">
            <a:avLst>
              <a:gd fmla="val 6091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LiSA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29"/>
          <p:cNvCxnSpPr>
            <a:stCxn id="339" idx="2"/>
            <a:endCxn id="343" idx="0"/>
          </p:cNvCxnSpPr>
          <p:nvPr/>
        </p:nvCxnSpPr>
        <p:spPr>
          <a:xfrm>
            <a:off x="1292475" y="1756675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46" name="Google Shape;346;p29"/>
          <p:cNvGrpSpPr/>
          <p:nvPr/>
        </p:nvGrpSpPr>
        <p:grpSpPr>
          <a:xfrm>
            <a:off x="941025" y="2863638"/>
            <a:ext cx="757764" cy="389664"/>
            <a:chOff x="914400" y="914400"/>
            <a:chExt cx="757764" cy="389664"/>
          </a:xfrm>
        </p:grpSpPr>
        <p:sp>
          <p:nvSpPr>
            <p:cNvPr id="347" name="Google Shape;347;p29"/>
            <p:cNvSpPr/>
            <p:nvPr/>
          </p:nvSpPr>
          <p:spPr>
            <a:xfrm>
              <a:off x="969264" y="969264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941832" y="941832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914400" y="914400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CFGs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0" name="Google Shape;350;p29"/>
          <p:cNvCxnSpPr>
            <a:stCxn id="343" idx="2"/>
            <a:endCxn id="349" idx="0"/>
          </p:cNvCxnSpPr>
          <p:nvPr/>
        </p:nvCxnSpPr>
        <p:spPr>
          <a:xfrm>
            <a:off x="1292475" y="2505013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51" name="Google Shape;351;p29"/>
          <p:cNvGrpSpPr/>
          <p:nvPr/>
        </p:nvGrpSpPr>
        <p:grpSpPr>
          <a:xfrm>
            <a:off x="2651725" y="2758950"/>
            <a:ext cx="1479300" cy="997200"/>
            <a:chOff x="2751225" y="2536475"/>
            <a:chExt cx="1479300" cy="997200"/>
          </a:xfrm>
        </p:grpSpPr>
        <p:sp>
          <p:nvSpPr>
            <p:cNvPr id="352" name="Google Shape;352;p29"/>
            <p:cNvSpPr/>
            <p:nvPr/>
          </p:nvSpPr>
          <p:spPr>
            <a:xfrm>
              <a:off x="2751225" y="2536475"/>
              <a:ext cx="1479300" cy="997200"/>
            </a:xfrm>
            <a:prstGeom prst="roundRect">
              <a:avLst>
                <a:gd fmla="val 8727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Interprocedural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Analysis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827425" y="3063700"/>
              <a:ext cx="13269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Call Graph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29"/>
          <p:cNvSpPr/>
          <p:nvPr/>
        </p:nvSpPr>
        <p:spPr>
          <a:xfrm>
            <a:off x="4601750" y="2556950"/>
            <a:ext cx="1326900" cy="38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CFG fixpoint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9"/>
          <p:cNvSpPr/>
          <p:nvPr/>
        </p:nvSpPr>
        <p:spPr>
          <a:xfrm>
            <a:off x="4601750" y="3699750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Statement semantics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" name="Google Shape;356;p29"/>
          <p:cNvCxnSpPr>
            <a:stCxn id="349" idx="3"/>
            <a:endCxn id="344" idx="1"/>
          </p:cNvCxnSpPr>
          <p:nvPr/>
        </p:nvCxnSpPr>
        <p:spPr>
          <a:xfrm flipH="1" rot="10800000">
            <a:off x="1643925" y="3028938"/>
            <a:ext cx="538800" cy="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29"/>
          <p:cNvCxnSpPr>
            <a:stCxn id="354" idx="2"/>
            <a:endCxn id="355" idx="0"/>
          </p:cNvCxnSpPr>
          <p:nvPr/>
        </p:nvCxnSpPr>
        <p:spPr>
          <a:xfrm>
            <a:off x="5265200" y="2946650"/>
            <a:ext cx="0" cy="75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9"/>
          <p:cNvCxnSpPr>
            <a:stCxn id="352" idx="3"/>
            <a:endCxn id="354" idx="1"/>
          </p:cNvCxnSpPr>
          <p:nvPr/>
        </p:nvCxnSpPr>
        <p:spPr>
          <a:xfrm flipH="1" rot="10800000">
            <a:off x="4131025" y="2751750"/>
            <a:ext cx="470700" cy="50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9"/>
          <p:cNvCxnSpPr>
            <a:stCxn id="355" idx="1"/>
            <a:endCxn id="352" idx="3"/>
          </p:cNvCxnSpPr>
          <p:nvPr/>
        </p:nvCxnSpPr>
        <p:spPr>
          <a:xfrm rot="10800000">
            <a:off x="4131050" y="3257550"/>
            <a:ext cx="470700" cy="66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9"/>
          <p:cNvCxnSpPr>
            <a:stCxn id="344" idx="1"/>
            <a:endCxn id="352" idx="1"/>
          </p:cNvCxnSpPr>
          <p:nvPr/>
        </p:nvCxnSpPr>
        <p:spPr>
          <a:xfrm>
            <a:off x="2182847" y="3028950"/>
            <a:ext cx="468900" cy="228600"/>
          </a:xfrm>
          <a:prstGeom prst="bentConnector3">
            <a:avLst>
              <a:gd fmla="val 4841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29"/>
          <p:cNvSpPr txBox="1"/>
          <p:nvPr/>
        </p:nvSpPr>
        <p:spPr>
          <a:xfrm>
            <a:off x="2664925" y="964525"/>
            <a:ext cx="1448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29"/>
          <p:cNvCxnSpPr>
            <a:stCxn id="361" idx="2"/>
          </p:cNvCxnSpPr>
          <p:nvPr/>
        </p:nvCxnSpPr>
        <p:spPr>
          <a:xfrm>
            <a:off x="3389275" y="1409125"/>
            <a:ext cx="0" cy="2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29"/>
          <p:cNvSpPr/>
          <p:nvPr/>
        </p:nvSpPr>
        <p:spPr>
          <a:xfrm>
            <a:off x="6658350" y="2655100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Value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6862725" y="3131525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9"/>
          <p:cNvSpPr/>
          <p:nvPr/>
        </p:nvSpPr>
        <p:spPr>
          <a:xfrm>
            <a:off x="6730045" y="2462973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366" name="Google Shape;366;p29"/>
          <p:cNvSpPr/>
          <p:nvPr/>
        </p:nvSpPr>
        <p:spPr>
          <a:xfrm>
            <a:off x="7878645" y="2874448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367" name="Google Shape;367;p29"/>
          <p:cNvSpPr/>
          <p:nvPr/>
        </p:nvSpPr>
        <p:spPr>
          <a:xfrm>
            <a:off x="7030145" y="3131523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368" name="Google Shape;368;p29"/>
          <p:cNvSpPr/>
          <p:nvPr/>
        </p:nvSpPr>
        <p:spPr>
          <a:xfrm>
            <a:off x="5716570" y="3986798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369" name="Google Shape;369;p29"/>
          <p:cNvSpPr/>
          <p:nvPr/>
        </p:nvSpPr>
        <p:spPr>
          <a:xfrm>
            <a:off x="4672295" y="3576123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370" name="Google Shape;370;p29"/>
          <p:cNvSpPr txBox="1"/>
          <p:nvPr/>
        </p:nvSpPr>
        <p:spPr>
          <a:xfrm>
            <a:off x="471900" y="3883050"/>
            <a:ext cx="1683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▢ language-dependent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▢ configurable</a:t>
            </a:r>
            <a:endParaRPr sz="1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376" name="Google Shape;376;p30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Understanding the high-level architecture of LiSA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Call resolution and evaluation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</a:pPr>
            <a:r>
              <a:rPr lang="en">
                <a:solidFill>
                  <a:schemeClr val="accent2"/>
                </a:solidFill>
              </a:rPr>
              <a:t>Statement rewriting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Memory abstraction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Value abstraction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first value analysis: the domain of Signs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Information flow: the Taint analysis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simple relational analysis: the domain of Upper bounds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Products and relational analyses: the domain of Pentagons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377" name="Google Shape;377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 vs Semantics</a:t>
            </a:r>
            <a:endParaRPr/>
          </a:p>
        </p:txBody>
      </p:sp>
      <p:sp>
        <p:nvSpPr>
          <p:cNvPr id="383" name="Google Shape;383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1"/>
          <p:cNvSpPr txBox="1"/>
          <p:nvPr>
            <p:ph idx="1" type="body"/>
          </p:nvPr>
        </p:nvSpPr>
        <p:spPr>
          <a:xfrm>
            <a:off x="2670000" y="988875"/>
            <a:ext cx="60240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want to specify semantics </a:t>
            </a:r>
            <a:r>
              <a:rPr b="1" lang="en"/>
              <a:t>generically</a:t>
            </a:r>
            <a:endParaRPr/>
          </a:p>
        </p:txBody>
      </p:sp>
      <p:sp>
        <p:nvSpPr>
          <p:cNvPr id="385" name="Google Shape;385;p31"/>
          <p:cNvSpPr/>
          <p:nvPr/>
        </p:nvSpPr>
        <p:spPr>
          <a:xfrm>
            <a:off x="783000" y="1478775"/>
            <a:ext cx="1326900" cy="38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CFG fixpoint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783000" y="2277675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Statement semantics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31"/>
          <p:cNvCxnSpPr>
            <a:stCxn id="385" idx="2"/>
            <a:endCxn id="386" idx="0"/>
          </p:cNvCxnSpPr>
          <p:nvPr/>
        </p:nvCxnSpPr>
        <p:spPr>
          <a:xfrm>
            <a:off x="1446450" y="1868475"/>
            <a:ext cx="0" cy="409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1"/>
          <p:cNvSpPr txBox="1"/>
          <p:nvPr>
            <p:ph idx="1" type="body"/>
          </p:nvPr>
        </p:nvSpPr>
        <p:spPr>
          <a:xfrm>
            <a:off x="2670000" y="1326375"/>
            <a:ext cx="6024000" cy="17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apply to all analyses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Analyses should not give meaning to the syntax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Java’s </a:t>
            </a:r>
            <a:r>
              <a:rPr lang="en" sz="1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800">
                <a:solidFill>
                  <a:schemeClr val="dk1"/>
                </a:solidFill>
              </a:rPr>
              <a:t> can be a sum or a concatenation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Python’s 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1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dict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()]</a:t>
            </a:r>
            <a:r>
              <a:rPr lang="en" sz="1800">
                <a:solidFill>
                  <a:schemeClr val="dk1"/>
                </a:solidFill>
              </a:rPr>
              <a:t> expands to a loop</a:t>
            </a:r>
            <a:endParaRPr/>
          </a:p>
        </p:txBody>
      </p:sp>
      <p:sp>
        <p:nvSpPr>
          <p:cNvPr id="389" name="Google Shape;389;p31"/>
          <p:cNvSpPr txBox="1"/>
          <p:nvPr>
            <p:ph idx="1" type="body"/>
          </p:nvPr>
        </p:nvSpPr>
        <p:spPr>
          <a:xfrm>
            <a:off x="2670000" y="3078050"/>
            <a:ext cx="60240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solution: rewrite to an 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But we might want to exploit semantic information!</a:t>
            </a:r>
            <a:endParaRPr>
              <a:solidFill>
                <a:schemeClr val="accent3"/>
              </a:solidFill>
            </a:endParaRPr>
          </a:p>
        </p:txBody>
      </p:sp>
      <p:cxnSp>
        <p:nvCxnSpPr>
          <p:cNvPr id="390" name="Google Shape;390;p31"/>
          <p:cNvCxnSpPr>
            <a:stCxn id="386" idx="2"/>
            <a:endCxn id="391" idx="3"/>
          </p:cNvCxnSpPr>
          <p:nvPr/>
        </p:nvCxnSpPr>
        <p:spPr>
          <a:xfrm rot="5400000">
            <a:off x="947700" y="2557725"/>
            <a:ext cx="334200" cy="663300"/>
          </a:xfrm>
          <a:prstGeom prst="curvedConnector2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91" name="Google Shape;391;p31"/>
          <p:cNvSpPr/>
          <p:nvPr/>
        </p:nvSpPr>
        <p:spPr>
          <a:xfrm>
            <a:off x="432600" y="2896800"/>
            <a:ext cx="350400" cy="319200"/>
          </a:xfrm>
          <a:prstGeom prst="roundRect">
            <a:avLst>
              <a:gd fmla="val 8727" name="adj"/>
            </a:avLst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IA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>
                <a:solidFill>
                  <a:schemeClr val="accent2"/>
                </a:solidFill>
              </a:rPr>
              <a:t>Li</a:t>
            </a:r>
            <a:r>
              <a:rPr lang="en"/>
              <a:t>brary for </a:t>
            </a:r>
            <a:r>
              <a:rPr lang="en">
                <a:solidFill>
                  <a:schemeClr val="accent2"/>
                </a:solidFill>
              </a:rPr>
              <a:t>S</a:t>
            </a:r>
            <a:r>
              <a:rPr lang="en"/>
              <a:t>tatic </a:t>
            </a:r>
            <a:r>
              <a:rPr lang="en">
                <a:solidFill>
                  <a:schemeClr val="accent2"/>
                </a:solidFill>
              </a:rPr>
              <a:t>A</a:t>
            </a:r>
            <a:r>
              <a:rPr lang="en"/>
              <a:t>nalysis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739" y="967825"/>
            <a:ext cx="3356521" cy="12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287750" y="2557262"/>
            <a:ext cx="64326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LiSA is a Java </a:t>
            </a:r>
            <a:r>
              <a:rPr b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building static analyzers based on the Abstract Interpretation theory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370100" y="3733800"/>
            <a:ext cx="64038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LiSA provides a </a:t>
            </a:r>
            <a:r>
              <a:rPr b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unique 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generic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fixpoint algorithm operating on an </a:t>
            </a:r>
            <a:r>
              <a:rPr b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extensible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intermediate representation 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283825" y="4399471"/>
            <a:ext cx="2358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 different languages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817550" y="3569575"/>
            <a:ext cx="2312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for different analyses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2893750" y="3882825"/>
            <a:ext cx="3561000" cy="23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2867225" y="4166975"/>
            <a:ext cx="3698700" cy="23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167850" y="406600"/>
            <a:ext cx="190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[SOAP21, CSV23]</a:t>
            </a:r>
            <a:endParaRPr sz="15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Expressions</a:t>
            </a:r>
            <a:endParaRPr/>
          </a:p>
        </p:txBody>
      </p:sp>
      <p:sp>
        <p:nvSpPr>
          <p:cNvPr id="397" name="Google Shape;397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783000" y="1478775"/>
            <a:ext cx="1326900" cy="38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CFG fixpoint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783000" y="2277675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Statement semantics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32"/>
          <p:cNvCxnSpPr>
            <a:stCxn id="398" idx="2"/>
            <a:endCxn id="399" idx="0"/>
          </p:cNvCxnSpPr>
          <p:nvPr/>
        </p:nvCxnSpPr>
        <p:spPr>
          <a:xfrm>
            <a:off x="1446450" y="1868475"/>
            <a:ext cx="0" cy="4092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2"/>
          <p:cNvSpPr txBox="1"/>
          <p:nvPr>
            <p:ph idx="1" type="body"/>
          </p:nvPr>
        </p:nvSpPr>
        <p:spPr>
          <a:xfrm>
            <a:off x="2670000" y="1402575"/>
            <a:ext cx="60240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rewriting happens </a:t>
            </a:r>
            <a:r>
              <a:rPr b="1" lang="en">
                <a:solidFill>
                  <a:schemeClr val="dk1"/>
                </a:solidFill>
              </a:rPr>
              <a:t>dynamically</a:t>
            </a:r>
            <a:r>
              <a:rPr lang="en">
                <a:solidFill>
                  <a:schemeClr val="dk1"/>
                </a:solidFill>
              </a:rPr>
              <a:t>, and can exploit the analysis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 Medium"/>
              <a:buChar char="●"/>
            </a:pPr>
            <a:r>
              <a:rPr lang="en">
                <a:solidFill>
                  <a:schemeClr val="dk1"/>
                </a:solidFill>
              </a:rPr>
              <a:t>Types, possible values, …</a:t>
            </a:r>
            <a:endParaRPr/>
          </a:p>
        </p:txBody>
      </p:sp>
      <p:sp>
        <p:nvSpPr>
          <p:cNvPr id="402" name="Google Shape;402;p32"/>
          <p:cNvSpPr/>
          <p:nvPr/>
        </p:nvSpPr>
        <p:spPr>
          <a:xfrm>
            <a:off x="783000" y="3580142"/>
            <a:ext cx="1326900" cy="98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</a:t>
            </a:r>
            <a:r>
              <a:rPr baseline="-25000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</a:t>
            </a:r>
            <a:r>
              <a:rPr baseline="-25000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aseline="-25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expr</a:t>
            </a:r>
            <a:r>
              <a:rPr baseline="-25000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aseline="-25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3" name="Google Shape;403;p32"/>
          <p:cNvCxnSpPr>
            <a:stCxn id="399" idx="2"/>
            <a:endCxn id="402" idx="0"/>
          </p:cNvCxnSpPr>
          <p:nvPr/>
        </p:nvCxnSpPr>
        <p:spPr>
          <a:xfrm>
            <a:off x="1446450" y="2722275"/>
            <a:ext cx="0" cy="8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2"/>
          <p:cNvCxnSpPr>
            <a:stCxn id="399" idx="2"/>
            <a:endCxn id="405" idx="3"/>
          </p:cNvCxnSpPr>
          <p:nvPr/>
        </p:nvCxnSpPr>
        <p:spPr>
          <a:xfrm rot="5400000">
            <a:off x="947700" y="2557725"/>
            <a:ext cx="334200" cy="663300"/>
          </a:xfrm>
          <a:prstGeom prst="curvedConnector2">
            <a:avLst/>
          </a:prstGeom>
          <a:noFill/>
          <a:ln cap="flat" cmpd="sng" w="9525">
            <a:solidFill>
              <a:srgbClr val="99999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05" name="Google Shape;405;p32"/>
          <p:cNvSpPr/>
          <p:nvPr/>
        </p:nvSpPr>
        <p:spPr>
          <a:xfrm>
            <a:off x="432600" y="2896800"/>
            <a:ext cx="350400" cy="319200"/>
          </a:xfrm>
          <a:prstGeom prst="roundRect">
            <a:avLst>
              <a:gd fmla="val 8727" name="adj"/>
            </a:avLst>
          </a:prstGeom>
          <a:solidFill>
            <a:schemeClr val="lt1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IA</a:t>
            </a:r>
            <a:endParaRPr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2"/>
          <p:cNvSpPr txBox="1"/>
          <p:nvPr>
            <p:ph idx="1" type="body"/>
          </p:nvPr>
        </p:nvSpPr>
        <p:spPr>
          <a:xfrm>
            <a:off x="2670000" y="988875"/>
            <a:ext cx="6024000" cy="45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solution: break </a:t>
            </a:r>
            <a:r>
              <a:rPr lang="en" sz="1600">
                <a:solidFill>
                  <a:srgbClr val="0B5394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Statement</a:t>
            </a:r>
            <a:r>
              <a:rPr lang="en"/>
              <a:t>s into </a:t>
            </a:r>
            <a:r>
              <a:rPr lang="en" sz="1600">
                <a:solidFill>
                  <a:srgbClr val="0B5394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SymbolicExpression</a:t>
            </a:r>
            <a:r>
              <a:rPr lang="en"/>
              <a:t>s</a:t>
            </a:r>
            <a:endParaRPr/>
          </a:p>
        </p:txBody>
      </p:sp>
      <p:sp>
        <p:nvSpPr>
          <p:cNvPr id="407" name="Google Shape;407;p32"/>
          <p:cNvSpPr txBox="1"/>
          <p:nvPr>
            <p:ph idx="1" type="body"/>
          </p:nvPr>
        </p:nvSpPr>
        <p:spPr>
          <a:xfrm>
            <a:off x="2670000" y="2682350"/>
            <a:ext cx="6024000" cy="92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B5394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SymbolicExpression</a:t>
            </a:r>
            <a:r>
              <a:rPr lang="en"/>
              <a:t>s are </a:t>
            </a:r>
            <a:r>
              <a:rPr b="1" lang="en"/>
              <a:t>extensible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provide some, but users can define more</a:t>
            </a:r>
            <a:endParaRPr/>
          </a:p>
        </p:txBody>
      </p:sp>
      <p:sp>
        <p:nvSpPr>
          <p:cNvPr id="408" name="Google Shape;408;p32"/>
          <p:cNvSpPr txBox="1"/>
          <p:nvPr>
            <p:ph idx="1" type="body"/>
          </p:nvPr>
        </p:nvSpPr>
        <p:spPr>
          <a:xfrm>
            <a:off x="2670000" y="3709950"/>
            <a:ext cx="60240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</a:rPr>
              <a:t>Analyses only have to model these expressions, ignoring the syntax behind them!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(pseudocode)</a:t>
            </a:r>
            <a:endParaRPr/>
          </a:p>
        </p:txBody>
      </p:sp>
      <p:sp>
        <p:nvSpPr>
          <p:cNvPr id="414" name="Google Shape;414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33"/>
          <p:cNvSpPr txBox="1"/>
          <p:nvPr>
            <p:ph idx="1" type="body"/>
          </p:nvPr>
        </p:nvSpPr>
        <p:spPr>
          <a:xfrm>
            <a:off x="471900" y="988875"/>
            <a:ext cx="82221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Plus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semantics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(): </a:t>
            </a: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left + right</a:t>
            </a:r>
            <a:endParaRPr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BinaryExpression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“cat”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eval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BinaryExpression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b="1"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6" name="Google Shape;416;p33"/>
          <p:cNvSpPr txBox="1"/>
          <p:nvPr>
            <p:ph idx="1" type="body"/>
          </p:nvPr>
        </p:nvSpPr>
        <p:spPr>
          <a:xfrm>
            <a:off x="460950" y="2269000"/>
            <a:ext cx="82221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Conditional.semantics():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condition ? ifTrue : ifFalse</a:t>
            </a:r>
            <a:endParaRPr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sat</a:t>
            </a: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isSatisfied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tt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ifTrue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.semantics()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ff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ifFalse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.semantics()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sat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.isTrue() ?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tt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sat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.isFalse() ?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ff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tt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⊔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ff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7" name="Google Shape;417;p33"/>
          <p:cNvSpPr txBox="1"/>
          <p:nvPr>
            <p:ph idx="1" type="body"/>
          </p:nvPr>
        </p:nvSpPr>
        <p:spPr>
          <a:xfrm>
            <a:off x="460950" y="3597425"/>
            <a:ext cx="82221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PreIncrement.semantics():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++var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BinaryExpression(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“+”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Const(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d1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.assign(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 d1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.eval(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LiSA’s structure</a:t>
            </a:r>
            <a:endParaRPr/>
          </a:p>
        </p:txBody>
      </p:sp>
      <p:sp>
        <p:nvSpPr>
          <p:cNvPr id="423" name="Google Shape;423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4" name="Google Shape;424;p34"/>
          <p:cNvGrpSpPr/>
          <p:nvPr/>
        </p:nvGrpSpPr>
        <p:grpSpPr>
          <a:xfrm>
            <a:off x="941025" y="1421875"/>
            <a:ext cx="757764" cy="389664"/>
            <a:chOff x="914400" y="914400"/>
            <a:chExt cx="757764" cy="389664"/>
          </a:xfrm>
        </p:grpSpPr>
        <p:sp>
          <p:nvSpPr>
            <p:cNvPr id="425" name="Google Shape;425;p34"/>
            <p:cNvSpPr/>
            <p:nvPr/>
          </p:nvSpPr>
          <p:spPr>
            <a:xfrm>
              <a:off x="969264" y="969264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941832" y="941832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914400" y="914400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i="1" lang="en"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34"/>
          <p:cNvGrpSpPr/>
          <p:nvPr/>
        </p:nvGrpSpPr>
        <p:grpSpPr>
          <a:xfrm>
            <a:off x="711225" y="2115313"/>
            <a:ext cx="1217364" cy="444564"/>
            <a:chOff x="914400" y="1828800"/>
            <a:chExt cx="1217364" cy="444564"/>
          </a:xfrm>
        </p:grpSpPr>
        <p:sp>
          <p:nvSpPr>
            <p:cNvPr id="429" name="Google Shape;429;p34"/>
            <p:cNvSpPr/>
            <p:nvPr/>
          </p:nvSpPr>
          <p:spPr>
            <a:xfrm>
              <a:off x="969264" y="1883664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941832" y="1856232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914400" y="1828800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Frontend</a:t>
              </a:r>
              <a:r>
                <a:rPr baseline="-25000" i="1" lang="en"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2" name="Google Shape;432;p34"/>
          <p:cNvSpPr/>
          <p:nvPr/>
        </p:nvSpPr>
        <p:spPr>
          <a:xfrm>
            <a:off x="2182847" y="1660350"/>
            <a:ext cx="6164700" cy="2737200"/>
          </a:xfrm>
          <a:prstGeom prst="roundRect">
            <a:avLst>
              <a:gd fmla="val 6091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LiSA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3" name="Google Shape;433;p34"/>
          <p:cNvCxnSpPr>
            <a:stCxn id="427" idx="2"/>
            <a:endCxn id="431" idx="0"/>
          </p:cNvCxnSpPr>
          <p:nvPr/>
        </p:nvCxnSpPr>
        <p:spPr>
          <a:xfrm>
            <a:off x="1292475" y="1756675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4" name="Google Shape;434;p34"/>
          <p:cNvGrpSpPr/>
          <p:nvPr/>
        </p:nvGrpSpPr>
        <p:grpSpPr>
          <a:xfrm>
            <a:off x="941025" y="2863638"/>
            <a:ext cx="757764" cy="389664"/>
            <a:chOff x="914400" y="914400"/>
            <a:chExt cx="757764" cy="389664"/>
          </a:xfrm>
        </p:grpSpPr>
        <p:sp>
          <p:nvSpPr>
            <p:cNvPr id="435" name="Google Shape;435;p34"/>
            <p:cNvSpPr/>
            <p:nvPr/>
          </p:nvSpPr>
          <p:spPr>
            <a:xfrm>
              <a:off x="969264" y="969264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941832" y="941832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914400" y="914400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CFGs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8" name="Google Shape;438;p34"/>
          <p:cNvCxnSpPr>
            <a:stCxn id="431" idx="2"/>
            <a:endCxn id="437" idx="0"/>
          </p:cNvCxnSpPr>
          <p:nvPr/>
        </p:nvCxnSpPr>
        <p:spPr>
          <a:xfrm>
            <a:off x="1292475" y="2505013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39" name="Google Shape;439;p34"/>
          <p:cNvGrpSpPr/>
          <p:nvPr/>
        </p:nvGrpSpPr>
        <p:grpSpPr>
          <a:xfrm>
            <a:off x="2651725" y="2758950"/>
            <a:ext cx="1479300" cy="997200"/>
            <a:chOff x="2751225" y="2536475"/>
            <a:chExt cx="1479300" cy="997200"/>
          </a:xfrm>
        </p:grpSpPr>
        <p:sp>
          <p:nvSpPr>
            <p:cNvPr id="440" name="Google Shape;440;p34"/>
            <p:cNvSpPr/>
            <p:nvPr/>
          </p:nvSpPr>
          <p:spPr>
            <a:xfrm>
              <a:off x="2751225" y="2536475"/>
              <a:ext cx="1479300" cy="997200"/>
            </a:xfrm>
            <a:prstGeom prst="roundRect">
              <a:avLst>
                <a:gd fmla="val 8727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Interprocedural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Analysis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2827425" y="3063700"/>
              <a:ext cx="13269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Call Graph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34"/>
          <p:cNvSpPr/>
          <p:nvPr/>
        </p:nvSpPr>
        <p:spPr>
          <a:xfrm>
            <a:off x="4601750" y="2556950"/>
            <a:ext cx="1326900" cy="38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CFG fixpoint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4601750" y="3699750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Statement semantics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34"/>
          <p:cNvCxnSpPr>
            <a:stCxn id="437" idx="3"/>
            <a:endCxn id="432" idx="1"/>
          </p:cNvCxnSpPr>
          <p:nvPr/>
        </p:nvCxnSpPr>
        <p:spPr>
          <a:xfrm flipH="1" rot="10800000">
            <a:off x="1643925" y="3028938"/>
            <a:ext cx="538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4"/>
          <p:cNvCxnSpPr>
            <a:stCxn id="442" idx="2"/>
            <a:endCxn id="443" idx="0"/>
          </p:cNvCxnSpPr>
          <p:nvPr/>
        </p:nvCxnSpPr>
        <p:spPr>
          <a:xfrm>
            <a:off x="5265200" y="2946650"/>
            <a:ext cx="0" cy="7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4"/>
          <p:cNvCxnSpPr>
            <a:stCxn id="440" idx="3"/>
            <a:endCxn id="442" idx="1"/>
          </p:cNvCxnSpPr>
          <p:nvPr/>
        </p:nvCxnSpPr>
        <p:spPr>
          <a:xfrm flipH="1" rot="10800000">
            <a:off x="4131025" y="2751750"/>
            <a:ext cx="4707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34"/>
          <p:cNvCxnSpPr>
            <a:stCxn id="443" idx="1"/>
            <a:endCxn id="440" idx="3"/>
          </p:cNvCxnSpPr>
          <p:nvPr/>
        </p:nvCxnSpPr>
        <p:spPr>
          <a:xfrm rot="10800000">
            <a:off x="4131050" y="3257550"/>
            <a:ext cx="470700" cy="6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8" name="Google Shape;448;p34"/>
          <p:cNvCxnSpPr>
            <a:stCxn id="432" idx="1"/>
            <a:endCxn id="440" idx="1"/>
          </p:cNvCxnSpPr>
          <p:nvPr/>
        </p:nvCxnSpPr>
        <p:spPr>
          <a:xfrm>
            <a:off x="2182847" y="3028950"/>
            <a:ext cx="468900" cy="228600"/>
          </a:xfrm>
          <a:prstGeom prst="bentConnector3">
            <a:avLst>
              <a:gd fmla="val 484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34"/>
          <p:cNvSpPr txBox="1"/>
          <p:nvPr/>
        </p:nvSpPr>
        <p:spPr>
          <a:xfrm>
            <a:off x="2664925" y="964525"/>
            <a:ext cx="1448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" name="Google Shape;450;p34"/>
          <p:cNvCxnSpPr>
            <a:stCxn id="449" idx="2"/>
          </p:cNvCxnSpPr>
          <p:nvPr/>
        </p:nvCxnSpPr>
        <p:spPr>
          <a:xfrm>
            <a:off x="3389275" y="1409125"/>
            <a:ext cx="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4"/>
          <p:cNvSpPr/>
          <p:nvPr/>
        </p:nvSpPr>
        <p:spPr>
          <a:xfrm>
            <a:off x="6658350" y="2655100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Value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6862725" y="3131525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Memory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Abstraction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34"/>
          <p:cNvSpPr/>
          <p:nvPr/>
        </p:nvSpPr>
        <p:spPr>
          <a:xfrm>
            <a:off x="6730045" y="2462973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454" name="Google Shape;454;p34"/>
          <p:cNvSpPr/>
          <p:nvPr/>
        </p:nvSpPr>
        <p:spPr>
          <a:xfrm>
            <a:off x="7878645" y="2874448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455" name="Google Shape;455;p34"/>
          <p:cNvSpPr/>
          <p:nvPr/>
        </p:nvSpPr>
        <p:spPr>
          <a:xfrm>
            <a:off x="7030145" y="3131523"/>
            <a:ext cx="165254" cy="260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accent3"/>
                </a:solidFill>
                <a:latin typeface="Arial"/>
              </a:rPr>
              <a:t>?</a:t>
            </a:r>
          </a:p>
        </p:txBody>
      </p:sp>
      <p:sp>
        <p:nvSpPr>
          <p:cNvPr id="456" name="Google Shape;456;p34"/>
          <p:cNvSpPr txBox="1"/>
          <p:nvPr/>
        </p:nvSpPr>
        <p:spPr>
          <a:xfrm>
            <a:off x="471900" y="3883050"/>
            <a:ext cx="1683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▢ language-dependent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▢ configurable</a:t>
            </a:r>
            <a:endParaRPr sz="1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462" name="Google Shape;462;p35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Understanding the high-level architecture of LiSA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Call resolution and evaluation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Statement rewriting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</a:pPr>
            <a:r>
              <a:rPr lang="en">
                <a:solidFill>
                  <a:schemeClr val="accent2"/>
                </a:solidFill>
              </a:rPr>
              <a:t>Memory abstraction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</a:pPr>
            <a:r>
              <a:rPr lang="en">
                <a:solidFill>
                  <a:schemeClr val="accent2"/>
                </a:solidFill>
              </a:rPr>
              <a:t>Value abstraction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first value analysis: the domain of Signs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Information flow: the Taint analysis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simple relational analysis: the domain of Upper bounds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Products and relational analyses: the domain of Pentagons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63" name="Google Shape;463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values and memory</a:t>
            </a:r>
            <a:endParaRPr/>
          </a:p>
        </p:txBody>
      </p:sp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471900" y="988875"/>
            <a:ext cx="8222100" cy="12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calls are “easy” to abstract away, dynamic memory </a:t>
            </a:r>
            <a:r>
              <a:rPr lang="en"/>
              <a:t>(stack </a:t>
            </a:r>
            <a:r>
              <a:rPr i="1" lang="en"/>
              <a:t>or</a:t>
            </a:r>
            <a:r>
              <a:rPr lang="en"/>
              <a:t> heap) </a:t>
            </a:r>
            <a:r>
              <a:rPr lang="en"/>
              <a:t>and computed values are </a:t>
            </a:r>
            <a:r>
              <a:rPr b="1" lang="en"/>
              <a:t>strongly coupled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Values are moved from variables to dynamic </a:t>
            </a:r>
            <a:r>
              <a:rPr lang="en"/>
              <a:t>memory continuously</a:t>
            </a:r>
            <a:endParaRPr u="sng"/>
          </a:p>
        </p:txBody>
      </p:sp>
      <p:sp>
        <p:nvSpPr>
          <p:cNvPr id="470" name="Google Shape;470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36"/>
          <p:cNvSpPr txBox="1"/>
          <p:nvPr>
            <p:ph idx="1" type="body"/>
          </p:nvPr>
        </p:nvSpPr>
        <p:spPr>
          <a:xfrm>
            <a:off x="460950" y="2215725"/>
            <a:ext cx="8222100" cy="25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this, we still want to keep management of the two </a:t>
            </a:r>
            <a:r>
              <a:rPr b="1" lang="en"/>
              <a:t>separate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reusability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reduce the complexity of the implementations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To allow newcomers to write only the analyses they need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37"/>
          <p:cNvGrpSpPr/>
          <p:nvPr/>
        </p:nvGrpSpPr>
        <p:grpSpPr>
          <a:xfrm>
            <a:off x="5053200" y="1833678"/>
            <a:ext cx="1010700" cy="709372"/>
            <a:chOff x="5053200" y="1833678"/>
            <a:chExt cx="1010700" cy="709372"/>
          </a:xfrm>
        </p:grpSpPr>
        <p:sp>
          <p:nvSpPr>
            <p:cNvPr id="477" name="Google Shape;477;p37"/>
            <p:cNvSpPr/>
            <p:nvPr/>
          </p:nvSpPr>
          <p:spPr>
            <a:xfrm>
              <a:off x="5341200" y="2104150"/>
              <a:ext cx="434700" cy="438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7"/>
            <p:cNvSpPr txBox="1"/>
            <p:nvPr/>
          </p:nvSpPr>
          <p:spPr>
            <a:xfrm>
              <a:off x="5053200" y="1833678"/>
              <a:ext cx="10107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0x11011…</a:t>
              </a:r>
              <a:endParaRPr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37"/>
          <p:cNvGrpSpPr/>
          <p:nvPr/>
        </p:nvGrpSpPr>
        <p:grpSpPr>
          <a:xfrm>
            <a:off x="3677350" y="2053800"/>
            <a:ext cx="1010700" cy="713100"/>
            <a:chOff x="3677350" y="2053800"/>
            <a:chExt cx="1010700" cy="713100"/>
          </a:xfrm>
        </p:grpSpPr>
        <p:sp>
          <p:nvSpPr>
            <p:cNvPr id="480" name="Google Shape;480;p37"/>
            <p:cNvSpPr/>
            <p:nvPr/>
          </p:nvSpPr>
          <p:spPr>
            <a:xfrm>
              <a:off x="3965350" y="2328000"/>
              <a:ext cx="434700" cy="438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37"/>
            <p:cNvSpPr txBox="1"/>
            <p:nvPr/>
          </p:nvSpPr>
          <p:spPr>
            <a:xfrm>
              <a:off x="3677350" y="2053800"/>
              <a:ext cx="10107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0x10010…</a:t>
              </a:r>
              <a:endParaRPr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482" name="Google Shape;482;p37"/>
          <p:cNvGrpSpPr/>
          <p:nvPr/>
        </p:nvGrpSpPr>
        <p:grpSpPr>
          <a:xfrm>
            <a:off x="4715874" y="3082850"/>
            <a:ext cx="1010700" cy="711604"/>
            <a:chOff x="4715874" y="3082850"/>
            <a:chExt cx="1010700" cy="711604"/>
          </a:xfrm>
        </p:grpSpPr>
        <p:sp>
          <p:nvSpPr>
            <p:cNvPr id="483" name="Google Shape;483;p37"/>
            <p:cNvSpPr/>
            <p:nvPr/>
          </p:nvSpPr>
          <p:spPr>
            <a:xfrm>
              <a:off x="4998575" y="3082850"/>
              <a:ext cx="438900" cy="4389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37"/>
            <p:cNvSpPr txBox="1"/>
            <p:nvPr/>
          </p:nvSpPr>
          <p:spPr>
            <a:xfrm>
              <a:off x="4715874" y="3470454"/>
              <a:ext cx="1010700" cy="3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0x01010…</a:t>
              </a:r>
              <a:endParaRPr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5" name="Google Shape;485;p37"/>
          <p:cNvSpPr txBox="1"/>
          <p:nvPr/>
        </p:nvSpPr>
        <p:spPr>
          <a:xfrm>
            <a:off x="5050025" y="3132650"/>
            <a:ext cx="434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37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concretely?</a:t>
            </a:r>
            <a:endParaRPr/>
          </a:p>
        </p:txBody>
      </p:sp>
      <p:sp>
        <p:nvSpPr>
          <p:cNvPr id="487" name="Google Shape;487;p37"/>
          <p:cNvSpPr txBox="1"/>
          <p:nvPr>
            <p:ph idx="1" type="body"/>
          </p:nvPr>
        </p:nvSpPr>
        <p:spPr>
          <a:xfrm>
            <a:off x="471900" y="988875"/>
            <a:ext cx="82221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Every memory-dealing instruction “refers” to an address in memory</a:t>
            </a:r>
            <a:endParaRPr b="1"/>
          </a:p>
        </p:txBody>
      </p:sp>
      <p:sp>
        <p:nvSpPr>
          <p:cNvPr id="488" name="Google Shape;488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37"/>
          <p:cNvSpPr txBox="1"/>
          <p:nvPr/>
        </p:nvSpPr>
        <p:spPr>
          <a:xfrm>
            <a:off x="471900" y="2158600"/>
            <a:ext cx="19011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" sz="1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Foo() {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0" name="Google Shape;490;p37"/>
          <p:cNvSpPr txBox="1"/>
          <p:nvPr/>
        </p:nvSpPr>
        <p:spPr>
          <a:xfrm>
            <a:off x="2528550" y="4236850"/>
            <a:ext cx="4086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What if we treat addresses as variables?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7"/>
          <p:cNvSpPr txBox="1"/>
          <p:nvPr/>
        </p:nvSpPr>
        <p:spPr>
          <a:xfrm>
            <a:off x="4020700" y="2377800"/>
            <a:ext cx="434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5394750" y="2161600"/>
            <a:ext cx="434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7"/>
          <p:cNvSpPr/>
          <p:nvPr/>
        </p:nvSpPr>
        <p:spPr>
          <a:xfrm>
            <a:off x="3167075" y="3046275"/>
            <a:ext cx="438900" cy="438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4" name="Google Shape;494;p37"/>
          <p:cNvCxnSpPr>
            <a:stCxn id="493" idx="0"/>
            <a:endCxn id="480" idx="1"/>
          </p:cNvCxnSpPr>
          <p:nvPr/>
        </p:nvCxnSpPr>
        <p:spPr>
          <a:xfrm rot="-5400000">
            <a:off x="3426425" y="2507475"/>
            <a:ext cx="498900" cy="578700"/>
          </a:xfrm>
          <a:prstGeom prst="curvedConnector2">
            <a:avLst/>
          </a:prstGeom>
          <a:noFill/>
          <a:ln cap="flat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7"/>
          <p:cNvCxnSpPr>
            <a:stCxn id="480" idx="3"/>
            <a:endCxn id="477" idx="1"/>
          </p:cNvCxnSpPr>
          <p:nvPr/>
        </p:nvCxnSpPr>
        <p:spPr>
          <a:xfrm flipH="1" rot="10800000">
            <a:off x="4400050" y="2323650"/>
            <a:ext cx="941100" cy="223800"/>
          </a:xfrm>
          <a:prstGeom prst="curvedConnector3">
            <a:avLst>
              <a:gd fmla="val 50003" name="adj1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37"/>
          <p:cNvCxnSpPr>
            <a:stCxn id="480" idx="3"/>
            <a:endCxn id="483" idx="0"/>
          </p:cNvCxnSpPr>
          <p:nvPr/>
        </p:nvCxnSpPr>
        <p:spPr>
          <a:xfrm>
            <a:off x="4400050" y="2547450"/>
            <a:ext cx="818100" cy="535500"/>
          </a:xfrm>
          <a:prstGeom prst="curved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37"/>
          <p:cNvSpPr txBox="1"/>
          <p:nvPr/>
        </p:nvSpPr>
        <p:spPr>
          <a:xfrm>
            <a:off x="4652900" y="2161600"/>
            <a:ext cx="274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4687913" y="2613088"/>
            <a:ext cx="2748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7"/>
          <p:cNvSpPr txBox="1"/>
          <p:nvPr/>
        </p:nvSpPr>
        <p:spPr>
          <a:xfrm>
            <a:off x="7190950" y="3195050"/>
            <a:ext cx="12771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&amp;</a:t>
            </a: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aseline="-25000"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0" name="Google Shape;500;p37"/>
          <p:cNvSpPr txBox="1"/>
          <p:nvPr/>
        </p:nvSpPr>
        <p:spPr>
          <a:xfrm>
            <a:off x="6692600" y="1849450"/>
            <a:ext cx="20193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1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Foo();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.f = 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.g = </a:t>
            </a:r>
            <a:r>
              <a:rPr lang="en" sz="1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6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1" name="Google Shape;501;p37"/>
          <p:cNvSpPr/>
          <p:nvPr/>
        </p:nvSpPr>
        <p:spPr>
          <a:xfrm>
            <a:off x="7541600" y="2766900"/>
            <a:ext cx="321300" cy="393600"/>
          </a:xfrm>
          <a:prstGeom prst="downArrow">
            <a:avLst>
              <a:gd fmla="val 33354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/>
          <p:cNvSpPr txBox="1"/>
          <p:nvPr>
            <p:ph type="title"/>
          </p:nvPr>
        </p:nvSpPr>
        <p:spPr>
          <a:xfrm>
            <a:off x="471900" y="1206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Abstract State</a:t>
            </a:r>
            <a:endParaRPr/>
          </a:p>
        </p:txBody>
      </p:sp>
      <p:sp>
        <p:nvSpPr>
          <p:cNvPr id="507" name="Google Shape;507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38"/>
          <p:cNvSpPr/>
          <p:nvPr/>
        </p:nvSpPr>
        <p:spPr>
          <a:xfrm>
            <a:off x="1669925" y="1378975"/>
            <a:ext cx="1824000" cy="2233800"/>
          </a:xfrm>
          <a:prstGeom prst="roundRect">
            <a:avLst>
              <a:gd fmla="val 9158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Abstract State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8"/>
          <p:cNvSpPr/>
          <p:nvPr/>
        </p:nvSpPr>
        <p:spPr>
          <a:xfrm>
            <a:off x="1954325" y="1844900"/>
            <a:ext cx="1255200" cy="46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Heap Domain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8"/>
          <p:cNvSpPr/>
          <p:nvPr/>
        </p:nvSpPr>
        <p:spPr>
          <a:xfrm>
            <a:off x="1954325" y="3022475"/>
            <a:ext cx="1255200" cy="46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Value Domain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38"/>
          <p:cNvCxnSpPr>
            <a:stCxn id="509" idx="2"/>
            <a:endCxn id="510" idx="0"/>
          </p:cNvCxnSpPr>
          <p:nvPr/>
        </p:nvCxnSpPr>
        <p:spPr>
          <a:xfrm>
            <a:off x="2581925" y="2306900"/>
            <a:ext cx="0" cy="7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38"/>
          <p:cNvSpPr txBox="1"/>
          <p:nvPr/>
        </p:nvSpPr>
        <p:spPr>
          <a:xfrm>
            <a:off x="2079875" y="2531238"/>
            <a:ext cx="1004100" cy="1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rewrite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3" name="Google Shape;513;p38"/>
          <p:cNvCxnSpPr>
            <a:stCxn id="508" idx="1"/>
          </p:cNvCxnSpPr>
          <p:nvPr/>
        </p:nvCxnSpPr>
        <p:spPr>
          <a:xfrm rot="10800000">
            <a:off x="1147925" y="2495875"/>
            <a:ext cx="5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14" name="Google Shape;514;p38"/>
          <p:cNvCxnSpPr>
            <a:stCxn id="508" idx="1"/>
            <a:endCxn id="509" idx="1"/>
          </p:cNvCxnSpPr>
          <p:nvPr/>
        </p:nvCxnSpPr>
        <p:spPr>
          <a:xfrm flipH="1" rot="10800000">
            <a:off x="1669925" y="2075875"/>
            <a:ext cx="284400" cy="420000"/>
          </a:xfrm>
          <a:prstGeom prst="bentConnector3">
            <a:avLst>
              <a:gd fmla="val 494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38"/>
          <p:cNvSpPr txBox="1"/>
          <p:nvPr/>
        </p:nvSpPr>
        <p:spPr>
          <a:xfrm>
            <a:off x="4252750" y="1031850"/>
            <a:ext cx="42708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Heap Domain tracks the </a:t>
            </a:r>
            <a:r>
              <a:rPr b="1"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structure of the dynamic memory</a:t>
            </a:r>
            <a:endParaRPr b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ew allocations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ointer aliasing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8"/>
          <p:cNvSpPr txBox="1"/>
          <p:nvPr/>
        </p:nvSpPr>
        <p:spPr>
          <a:xfrm>
            <a:off x="1004100" y="2233975"/>
            <a:ext cx="6657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expr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8"/>
          <p:cNvSpPr txBox="1"/>
          <p:nvPr/>
        </p:nvSpPr>
        <p:spPr>
          <a:xfrm>
            <a:off x="4252750" y="2456275"/>
            <a:ext cx="4270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Heap Domain </a:t>
            </a:r>
            <a:r>
              <a:rPr b="1"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rewrites memory-related expressions</a:t>
            </a: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to their symbolic variables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4252750" y="3150200"/>
            <a:ext cx="4270800" cy="5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Value Domain only “sees” expressions with </a:t>
            </a:r>
            <a:r>
              <a:rPr b="1"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variables and constants</a:t>
            </a: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8"/>
          <p:cNvSpPr txBox="1"/>
          <p:nvPr/>
        </p:nvSpPr>
        <p:spPr>
          <a:xfrm>
            <a:off x="1740275" y="3943325"/>
            <a:ext cx="1683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▢ configurable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8"/>
          <p:cNvSpPr txBox="1"/>
          <p:nvPr/>
        </p:nvSpPr>
        <p:spPr>
          <a:xfrm>
            <a:off x="7647550" y="307725"/>
            <a:ext cx="87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[TCS16]</a:t>
            </a:r>
            <a:endParaRPr sz="15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>
            <p:ph type="title"/>
          </p:nvPr>
        </p:nvSpPr>
        <p:spPr>
          <a:xfrm>
            <a:off x="471900" y="1206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Abstract State</a:t>
            </a:r>
            <a:endParaRPr/>
          </a:p>
        </p:txBody>
      </p:sp>
      <p:sp>
        <p:nvSpPr>
          <p:cNvPr id="526" name="Google Shape;526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39"/>
          <p:cNvSpPr/>
          <p:nvPr/>
        </p:nvSpPr>
        <p:spPr>
          <a:xfrm>
            <a:off x="1669925" y="1378975"/>
            <a:ext cx="1824000" cy="2233800"/>
          </a:xfrm>
          <a:prstGeom prst="roundRect">
            <a:avLst>
              <a:gd fmla="val 9158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Abstract State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1954325" y="1844900"/>
            <a:ext cx="1255200" cy="46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Heap Domain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1954325" y="3022475"/>
            <a:ext cx="1255200" cy="462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Value Domain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0" name="Google Shape;530;p39"/>
          <p:cNvCxnSpPr>
            <a:stCxn id="528" idx="2"/>
            <a:endCxn id="529" idx="0"/>
          </p:cNvCxnSpPr>
          <p:nvPr/>
        </p:nvCxnSpPr>
        <p:spPr>
          <a:xfrm>
            <a:off x="2581925" y="2306900"/>
            <a:ext cx="0" cy="7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39"/>
          <p:cNvSpPr txBox="1"/>
          <p:nvPr/>
        </p:nvSpPr>
        <p:spPr>
          <a:xfrm>
            <a:off x="2079875" y="2531238"/>
            <a:ext cx="1004100" cy="1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rewrite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39"/>
          <p:cNvCxnSpPr>
            <a:stCxn id="527" idx="1"/>
          </p:cNvCxnSpPr>
          <p:nvPr/>
        </p:nvCxnSpPr>
        <p:spPr>
          <a:xfrm rot="10800000">
            <a:off x="1147925" y="2495875"/>
            <a:ext cx="52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3" name="Google Shape;533;p39"/>
          <p:cNvCxnSpPr>
            <a:stCxn id="527" idx="1"/>
            <a:endCxn id="528" idx="1"/>
          </p:cNvCxnSpPr>
          <p:nvPr/>
        </p:nvCxnSpPr>
        <p:spPr>
          <a:xfrm flipH="1" rot="10800000">
            <a:off x="1669925" y="2075875"/>
            <a:ext cx="284400" cy="420000"/>
          </a:xfrm>
          <a:prstGeom prst="bentConnector3">
            <a:avLst>
              <a:gd fmla="val 494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34" name="Google Shape;534;p39"/>
          <p:cNvGraphicFramePr/>
          <p:nvPr/>
        </p:nvGraphicFramePr>
        <p:xfrm>
          <a:off x="4634675" y="181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1153225"/>
                <a:gridCol w="791775"/>
                <a:gridCol w="497300"/>
                <a:gridCol w="885425"/>
                <a:gridCol w="530775"/>
              </a:tblGrid>
              <a:tr h="32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expression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7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new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Foo()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aseline="-25000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aseline="-25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baseline="-25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aseline="-25000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aseline="-25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aseline="-25000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aseline="-25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aseline="-25000"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aseline="-25000"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aseline="-25000"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.g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aseline="-25000"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aseline="-25000"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baseline="-25000" lang="en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5" name="Google Shape;535;p39"/>
          <p:cNvSpPr txBox="1"/>
          <p:nvPr/>
        </p:nvSpPr>
        <p:spPr>
          <a:xfrm>
            <a:off x="665825" y="2233975"/>
            <a:ext cx="1004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.f =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665825" y="2233975"/>
            <a:ext cx="1004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.g =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2581925" y="2731050"/>
            <a:ext cx="1004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baseline="-25000"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2581925" y="2731038"/>
            <a:ext cx="1004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baseline="-25000"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9"/>
          <p:cNvSpPr txBox="1"/>
          <p:nvPr/>
        </p:nvSpPr>
        <p:spPr>
          <a:xfrm>
            <a:off x="2581925" y="2731038"/>
            <a:ext cx="1004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baseline="-25000"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1.1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9"/>
          <p:cNvSpPr txBox="1"/>
          <p:nvPr/>
        </p:nvSpPr>
        <p:spPr>
          <a:xfrm>
            <a:off x="2581925" y="2731038"/>
            <a:ext cx="1004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L</a:t>
            </a:r>
            <a:r>
              <a:rPr baseline="-25000"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1.2</a:t>
            </a: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9"/>
          <p:cNvSpPr/>
          <p:nvPr/>
        </p:nvSpPr>
        <p:spPr>
          <a:xfrm>
            <a:off x="6579675" y="2206375"/>
            <a:ext cx="497400" cy="158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9"/>
          <p:cNvSpPr/>
          <p:nvPr/>
        </p:nvSpPr>
        <p:spPr>
          <a:xfrm>
            <a:off x="7077075" y="2206375"/>
            <a:ext cx="885300" cy="158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9"/>
          <p:cNvSpPr/>
          <p:nvPr/>
        </p:nvSpPr>
        <p:spPr>
          <a:xfrm>
            <a:off x="7962375" y="2206375"/>
            <a:ext cx="530700" cy="1584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p39"/>
          <p:cNvCxnSpPr/>
          <p:nvPr/>
        </p:nvCxnSpPr>
        <p:spPr>
          <a:xfrm>
            <a:off x="4478300" y="3223375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9"/>
          <p:cNvCxnSpPr/>
          <p:nvPr/>
        </p:nvCxnSpPr>
        <p:spPr>
          <a:xfrm>
            <a:off x="4478300" y="3616775"/>
            <a:ext cx="4953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39"/>
          <p:cNvSpPr txBox="1"/>
          <p:nvPr/>
        </p:nvSpPr>
        <p:spPr>
          <a:xfrm>
            <a:off x="4425225" y="3888700"/>
            <a:ext cx="42774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is assigned twice, so we lost precision!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Can we do better?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9"/>
          <p:cNvSpPr txBox="1"/>
          <p:nvPr/>
        </p:nvSpPr>
        <p:spPr>
          <a:xfrm>
            <a:off x="4316925" y="3888700"/>
            <a:ext cx="44940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and L</a:t>
            </a:r>
            <a:r>
              <a:rPr baseline="-25000"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are assigned once each, so we are more precise without changing the Value Domain!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39"/>
          <p:cNvSpPr txBox="1"/>
          <p:nvPr/>
        </p:nvSpPr>
        <p:spPr>
          <a:xfrm>
            <a:off x="5176413" y="1163575"/>
            <a:ext cx="1255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Heap Domain: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9"/>
          <p:cNvSpPr txBox="1"/>
          <p:nvPr/>
        </p:nvSpPr>
        <p:spPr>
          <a:xfrm>
            <a:off x="6431613" y="1163575"/>
            <a:ext cx="6885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↦ L</a:t>
            </a:r>
            <a:r>
              <a:rPr baseline="-250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9"/>
          <p:cNvSpPr txBox="1"/>
          <p:nvPr/>
        </p:nvSpPr>
        <p:spPr>
          <a:xfrm>
            <a:off x="5176413" y="1425475"/>
            <a:ext cx="1255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Domain: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9"/>
          <p:cNvSpPr txBox="1"/>
          <p:nvPr/>
        </p:nvSpPr>
        <p:spPr>
          <a:xfrm>
            <a:off x="6429249" y="1421276"/>
            <a:ext cx="1522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↦ {5}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39"/>
          <p:cNvSpPr txBox="1"/>
          <p:nvPr/>
        </p:nvSpPr>
        <p:spPr>
          <a:xfrm>
            <a:off x="6429249" y="1421276"/>
            <a:ext cx="1522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↦ {5, 7}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9"/>
          <p:cNvSpPr txBox="1"/>
          <p:nvPr/>
        </p:nvSpPr>
        <p:spPr>
          <a:xfrm>
            <a:off x="6429249" y="1421276"/>
            <a:ext cx="1522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↦ {5}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39"/>
          <p:cNvSpPr txBox="1"/>
          <p:nvPr/>
        </p:nvSpPr>
        <p:spPr>
          <a:xfrm>
            <a:off x="6429249" y="1421276"/>
            <a:ext cx="1522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aseline="-250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↦ {5}, L</a:t>
            </a:r>
            <a:r>
              <a:rPr baseline="-250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↦ {7}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39"/>
          <p:cNvSpPr txBox="1"/>
          <p:nvPr/>
        </p:nvSpPr>
        <p:spPr>
          <a:xfrm>
            <a:off x="1740275" y="3943325"/>
            <a:ext cx="1683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▢ configurable</a:t>
            </a:r>
            <a:endParaRPr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9"/>
          <p:cNvSpPr txBox="1"/>
          <p:nvPr/>
        </p:nvSpPr>
        <p:spPr>
          <a:xfrm>
            <a:off x="7647550" y="307725"/>
            <a:ext cx="87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[TCS16]</a:t>
            </a:r>
            <a:endParaRPr sz="15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LiSA’s structure</a:t>
            </a:r>
            <a:endParaRPr/>
          </a:p>
        </p:txBody>
      </p:sp>
      <p:sp>
        <p:nvSpPr>
          <p:cNvPr id="562" name="Google Shape;562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3" name="Google Shape;563;p40"/>
          <p:cNvGrpSpPr/>
          <p:nvPr/>
        </p:nvGrpSpPr>
        <p:grpSpPr>
          <a:xfrm>
            <a:off x="941025" y="1421875"/>
            <a:ext cx="757764" cy="389664"/>
            <a:chOff x="914400" y="914400"/>
            <a:chExt cx="757764" cy="389664"/>
          </a:xfrm>
        </p:grpSpPr>
        <p:sp>
          <p:nvSpPr>
            <p:cNvPr id="564" name="Google Shape;564;p40"/>
            <p:cNvSpPr/>
            <p:nvPr/>
          </p:nvSpPr>
          <p:spPr>
            <a:xfrm>
              <a:off x="969264" y="969264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941832" y="941832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914400" y="914400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baseline="-25000" i="1" lang="en"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7" name="Google Shape;567;p40"/>
          <p:cNvGrpSpPr/>
          <p:nvPr/>
        </p:nvGrpSpPr>
        <p:grpSpPr>
          <a:xfrm>
            <a:off x="711225" y="2115313"/>
            <a:ext cx="1217364" cy="444564"/>
            <a:chOff x="914400" y="1828800"/>
            <a:chExt cx="1217364" cy="444564"/>
          </a:xfrm>
        </p:grpSpPr>
        <p:sp>
          <p:nvSpPr>
            <p:cNvPr id="568" name="Google Shape;568;p40"/>
            <p:cNvSpPr/>
            <p:nvPr/>
          </p:nvSpPr>
          <p:spPr>
            <a:xfrm>
              <a:off x="969264" y="1883664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41832" y="1856232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14400" y="1828800"/>
              <a:ext cx="11625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Frontend</a:t>
              </a:r>
              <a:r>
                <a:rPr baseline="-25000" i="1" lang="en"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1" name="Google Shape;571;p40"/>
          <p:cNvSpPr/>
          <p:nvPr/>
        </p:nvSpPr>
        <p:spPr>
          <a:xfrm>
            <a:off x="2182847" y="1660350"/>
            <a:ext cx="6164700" cy="2737200"/>
          </a:xfrm>
          <a:prstGeom prst="roundRect">
            <a:avLst>
              <a:gd fmla="val 6091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LiSA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Google Shape;572;p40"/>
          <p:cNvCxnSpPr>
            <a:stCxn id="566" idx="2"/>
            <a:endCxn id="570" idx="0"/>
          </p:cNvCxnSpPr>
          <p:nvPr/>
        </p:nvCxnSpPr>
        <p:spPr>
          <a:xfrm>
            <a:off x="1292475" y="1756675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3" name="Google Shape;573;p40"/>
          <p:cNvGrpSpPr/>
          <p:nvPr/>
        </p:nvGrpSpPr>
        <p:grpSpPr>
          <a:xfrm>
            <a:off x="941025" y="2863638"/>
            <a:ext cx="757764" cy="389664"/>
            <a:chOff x="914400" y="914400"/>
            <a:chExt cx="757764" cy="389664"/>
          </a:xfrm>
        </p:grpSpPr>
        <p:sp>
          <p:nvSpPr>
            <p:cNvPr id="574" name="Google Shape;574;p40"/>
            <p:cNvSpPr/>
            <p:nvPr/>
          </p:nvSpPr>
          <p:spPr>
            <a:xfrm>
              <a:off x="969264" y="969264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941832" y="941832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914400" y="914400"/>
              <a:ext cx="702900" cy="33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CFGs</a:t>
              </a:r>
              <a:endParaRPr baseline="-25000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77" name="Google Shape;577;p40"/>
          <p:cNvCxnSpPr>
            <a:stCxn id="570" idx="2"/>
            <a:endCxn id="576" idx="0"/>
          </p:cNvCxnSpPr>
          <p:nvPr/>
        </p:nvCxnSpPr>
        <p:spPr>
          <a:xfrm>
            <a:off x="1292475" y="2505013"/>
            <a:ext cx="0" cy="3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8" name="Google Shape;578;p40"/>
          <p:cNvGrpSpPr/>
          <p:nvPr/>
        </p:nvGrpSpPr>
        <p:grpSpPr>
          <a:xfrm>
            <a:off x="2651725" y="2758950"/>
            <a:ext cx="1479300" cy="997200"/>
            <a:chOff x="2751225" y="2536475"/>
            <a:chExt cx="1479300" cy="997200"/>
          </a:xfrm>
        </p:grpSpPr>
        <p:sp>
          <p:nvSpPr>
            <p:cNvPr id="579" name="Google Shape;579;p40"/>
            <p:cNvSpPr/>
            <p:nvPr/>
          </p:nvSpPr>
          <p:spPr>
            <a:xfrm>
              <a:off x="2751225" y="2536475"/>
              <a:ext cx="1479300" cy="997200"/>
            </a:xfrm>
            <a:prstGeom prst="roundRect">
              <a:avLst>
                <a:gd fmla="val 8727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Interprocedural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Analysis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2827425" y="3063700"/>
              <a:ext cx="1326900" cy="389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Call Graph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40"/>
          <p:cNvSpPr/>
          <p:nvPr/>
        </p:nvSpPr>
        <p:spPr>
          <a:xfrm>
            <a:off x="4601750" y="2556950"/>
            <a:ext cx="1326900" cy="38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CFG fixpoint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0"/>
          <p:cNvSpPr/>
          <p:nvPr/>
        </p:nvSpPr>
        <p:spPr>
          <a:xfrm>
            <a:off x="4601750" y="3699750"/>
            <a:ext cx="1326900" cy="4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Statement semantics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0"/>
          <p:cNvSpPr/>
          <p:nvPr/>
        </p:nvSpPr>
        <p:spPr>
          <a:xfrm>
            <a:off x="6475575" y="1877875"/>
            <a:ext cx="1326900" cy="38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Checks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4" name="Google Shape;584;p40"/>
          <p:cNvGrpSpPr/>
          <p:nvPr/>
        </p:nvGrpSpPr>
        <p:grpSpPr>
          <a:xfrm>
            <a:off x="6399375" y="2537850"/>
            <a:ext cx="1479300" cy="1441500"/>
            <a:chOff x="6377775" y="1102200"/>
            <a:chExt cx="1479300" cy="1441500"/>
          </a:xfrm>
        </p:grpSpPr>
        <p:sp>
          <p:nvSpPr>
            <p:cNvPr id="585" name="Google Shape;585;p40"/>
            <p:cNvSpPr/>
            <p:nvPr/>
          </p:nvSpPr>
          <p:spPr>
            <a:xfrm>
              <a:off x="6377775" y="1102200"/>
              <a:ext cx="1479300" cy="1441500"/>
            </a:xfrm>
            <a:prstGeom prst="roundRect">
              <a:avLst>
                <a:gd fmla="val 6874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Abstract state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6453975" y="2002350"/>
              <a:ext cx="1326900" cy="44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Value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Domain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6453975" y="1472525"/>
              <a:ext cx="1326900" cy="444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Heap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Domain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88" name="Google Shape;588;p40"/>
          <p:cNvCxnSpPr>
            <a:stCxn id="576" idx="3"/>
            <a:endCxn id="571" idx="1"/>
          </p:cNvCxnSpPr>
          <p:nvPr/>
        </p:nvCxnSpPr>
        <p:spPr>
          <a:xfrm flipH="1" rot="10800000">
            <a:off x="1643925" y="3028938"/>
            <a:ext cx="5388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0"/>
          <p:cNvCxnSpPr>
            <a:stCxn id="581" idx="2"/>
            <a:endCxn id="582" idx="0"/>
          </p:cNvCxnSpPr>
          <p:nvPr/>
        </p:nvCxnSpPr>
        <p:spPr>
          <a:xfrm>
            <a:off x="5265200" y="2946650"/>
            <a:ext cx="0" cy="75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40"/>
          <p:cNvCxnSpPr>
            <a:stCxn id="579" idx="3"/>
            <a:endCxn id="581" idx="1"/>
          </p:cNvCxnSpPr>
          <p:nvPr/>
        </p:nvCxnSpPr>
        <p:spPr>
          <a:xfrm flipH="1" rot="10800000">
            <a:off x="4131025" y="2751750"/>
            <a:ext cx="470700" cy="5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40"/>
          <p:cNvCxnSpPr>
            <a:stCxn id="582" idx="1"/>
            <a:endCxn id="579" idx="3"/>
          </p:cNvCxnSpPr>
          <p:nvPr/>
        </p:nvCxnSpPr>
        <p:spPr>
          <a:xfrm rot="10800000">
            <a:off x="4131050" y="3257550"/>
            <a:ext cx="470700" cy="66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2" name="Google Shape;592;p40"/>
          <p:cNvCxnSpPr>
            <a:stCxn id="582" idx="3"/>
            <a:endCxn id="585" idx="1"/>
          </p:cNvCxnSpPr>
          <p:nvPr/>
        </p:nvCxnSpPr>
        <p:spPr>
          <a:xfrm flipH="1" rot="10800000">
            <a:off x="5928650" y="3258750"/>
            <a:ext cx="470700" cy="6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3" name="Google Shape;593;p40"/>
          <p:cNvCxnSpPr>
            <a:stCxn id="571" idx="1"/>
            <a:endCxn id="579" idx="1"/>
          </p:cNvCxnSpPr>
          <p:nvPr/>
        </p:nvCxnSpPr>
        <p:spPr>
          <a:xfrm>
            <a:off x="2182847" y="3028950"/>
            <a:ext cx="468900" cy="228600"/>
          </a:xfrm>
          <a:prstGeom prst="bentConnector3">
            <a:avLst>
              <a:gd fmla="val 484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4" name="Google Shape;594;p40"/>
          <p:cNvCxnSpPr>
            <a:stCxn id="571" idx="1"/>
            <a:endCxn id="583" idx="1"/>
          </p:cNvCxnSpPr>
          <p:nvPr/>
        </p:nvCxnSpPr>
        <p:spPr>
          <a:xfrm flipH="1" rot="10800000">
            <a:off x="2182847" y="2072850"/>
            <a:ext cx="4292700" cy="956100"/>
          </a:xfrm>
          <a:prstGeom prst="bentConnector3">
            <a:avLst>
              <a:gd fmla="val 52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5" name="Google Shape;595;p40"/>
          <p:cNvCxnSpPr>
            <a:stCxn id="585" idx="0"/>
            <a:endCxn id="583" idx="2"/>
          </p:cNvCxnSpPr>
          <p:nvPr/>
        </p:nvCxnSpPr>
        <p:spPr>
          <a:xfrm rot="10800000">
            <a:off x="7139025" y="2267550"/>
            <a:ext cx="0" cy="2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6" name="Google Shape;596;p40"/>
          <p:cNvCxnSpPr>
            <a:stCxn id="579" idx="0"/>
            <a:endCxn id="583" idx="1"/>
          </p:cNvCxnSpPr>
          <p:nvPr/>
        </p:nvCxnSpPr>
        <p:spPr>
          <a:xfrm rot="-5400000">
            <a:off x="4590475" y="873750"/>
            <a:ext cx="686100" cy="3084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40"/>
          <p:cNvSpPr txBox="1"/>
          <p:nvPr/>
        </p:nvSpPr>
        <p:spPr>
          <a:xfrm>
            <a:off x="6414675" y="964525"/>
            <a:ext cx="14487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warnings,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analysis dumps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2664925" y="964525"/>
            <a:ext cx="1448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configuration,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components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Google Shape;599;p40"/>
          <p:cNvCxnSpPr>
            <a:stCxn id="598" idx="2"/>
          </p:cNvCxnSpPr>
          <p:nvPr/>
        </p:nvCxnSpPr>
        <p:spPr>
          <a:xfrm>
            <a:off x="3389275" y="1409125"/>
            <a:ext cx="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40"/>
          <p:cNvCxnSpPr>
            <a:stCxn id="597" idx="2"/>
          </p:cNvCxnSpPr>
          <p:nvPr/>
        </p:nvCxnSpPr>
        <p:spPr>
          <a:xfrm>
            <a:off x="7139025" y="1422025"/>
            <a:ext cx="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601" name="Google Shape;601;p40"/>
          <p:cNvSpPr txBox="1"/>
          <p:nvPr/>
        </p:nvSpPr>
        <p:spPr>
          <a:xfrm>
            <a:off x="471900" y="3883050"/>
            <a:ext cx="1683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▢ </a:t>
            </a:r>
            <a:r>
              <a:rPr lang="en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language-dependent</a:t>
            </a:r>
            <a:endParaRPr sz="12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▢ </a:t>
            </a:r>
            <a:r>
              <a:rPr lang="en" sz="12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configurable</a:t>
            </a:r>
            <a:endParaRPr sz="1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1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we meet our requirements?</a:t>
            </a:r>
            <a:endParaRPr/>
          </a:p>
        </p:txBody>
      </p:sp>
      <p:sp>
        <p:nvSpPr>
          <p:cNvPr id="607" name="Google Shape;607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41"/>
          <p:cNvSpPr/>
          <p:nvPr/>
        </p:nvSpPr>
        <p:spPr>
          <a:xfrm>
            <a:off x="460950" y="1431425"/>
            <a:ext cx="4255800" cy="601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Generic analysis engine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Pluggable analysis implementations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9" name="Google Shape;609;p41"/>
          <p:cNvSpPr/>
          <p:nvPr/>
        </p:nvSpPr>
        <p:spPr>
          <a:xfrm>
            <a:off x="460950" y="2430438"/>
            <a:ext cx="4255800" cy="60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fixed input representation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semantic assumptions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460950" y="3429450"/>
            <a:ext cx="4255800" cy="914400"/>
          </a:xfrm>
          <a:prstGeom prst="roundRect">
            <a:avLst>
              <a:gd fmla="val 1209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Modular infrastructure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Reusable analysis components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Single responsibility of analysis components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1" name="Google Shape;611;p41"/>
          <p:cNvSpPr txBox="1"/>
          <p:nvPr/>
        </p:nvSpPr>
        <p:spPr>
          <a:xfrm>
            <a:off x="5157050" y="1431425"/>
            <a:ext cx="37476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engine is unique, components are reusable plug-ins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41"/>
          <p:cNvSpPr txBox="1"/>
          <p:nvPr/>
        </p:nvSpPr>
        <p:spPr>
          <a:xfrm>
            <a:off x="5157050" y="2430450"/>
            <a:ext cx="37476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engine uses information passed by frontends (e.g., semantics)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5157050" y="3429450"/>
            <a:ext cx="374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Components are defined through interfaces and can be combined together to create new analyses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4" name="Google Shape;614;p41" title="a green icon with a white check mark inside of it (Provided by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00" y="1311902"/>
            <a:ext cx="322599" cy="3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41" title="a green icon with a white check mark inside of it (Provided by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00" y="2277502"/>
            <a:ext cx="322599" cy="3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41" title="a green icon with a white check mark inside of it (Provided by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500" y="3283752"/>
            <a:ext cx="322599" cy="3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history…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Back in 2020, where it all began: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175" y="1466050"/>
            <a:ext cx="1107000" cy="1107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8348" y="2443273"/>
            <a:ext cx="1107000" cy="1107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1034" y="3392401"/>
            <a:ext cx="1089300" cy="1107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1811625" y="1466075"/>
            <a:ext cx="40566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Just started a PhD at Ca’ Foscari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Working at JuliaSoft on Julia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Background: taint analysis, Java/C#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802775" y="3392425"/>
            <a:ext cx="40566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Research Fellow at Ca’ Foscari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Developer of μJS in Verona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Background: string analysis, JavaScript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149350" y="2443300"/>
            <a:ext cx="4056600" cy="110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Assistant Professor at Ca’ Foscari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Worked on Julia, Sample, Checkmate, …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Background: Java-like languages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2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622" name="Google Shape;622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3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628" name="Google Shape;628;p43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Understanding the high-level architecture of LiSA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Call resolution and evaluation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Statement rewriting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Memory abstraction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Value abstraction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A first value analysis: the domain of Signs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Information flow: the Taint analysis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simple relational analysis: the domain of Upper bounds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Products and relational analyses: the domain of Pentagons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629" name="Google Shape;629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4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are states, really?</a:t>
            </a:r>
            <a:endParaRPr/>
          </a:p>
        </p:txBody>
      </p:sp>
      <p:sp>
        <p:nvSpPr>
          <p:cNvPr id="635" name="Google Shape;635;p44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states must be built, merged, and compared during the fixpoint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Lattice operators are required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Avenues for processing expressions are required</a:t>
            </a:r>
            <a:endParaRPr/>
          </a:p>
        </p:txBody>
      </p:sp>
      <p:sp>
        <p:nvSpPr>
          <p:cNvPr id="636" name="Google Shape;636;p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37" name="Google Shape;637;p44"/>
          <p:cNvGraphicFramePr/>
          <p:nvPr/>
        </p:nvGraphicFramePr>
        <p:xfrm>
          <a:off x="1233888" y="257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2205125"/>
              </a:tblGrid>
              <a:tr h="17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Lattice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L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15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lessOrEqual(other: L): boolean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5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lub(other: L): 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5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widening(other: L): 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5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top(): 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5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bottom(): 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8" name="Google Shape;638;p44"/>
          <p:cNvGraphicFramePr/>
          <p:nvPr/>
        </p:nvGraphicFramePr>
        <p:xfrm>
          <a:off x="4769638" y="2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31623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SemanticDomain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assign(id: ID, expression: SymbExpr): 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smallStepSemantics(expression: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SymbExpr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): 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satisfies(expression: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SymbExpr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): Satisfiability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assume(expression: 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SymbExpr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): 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639" name="Google Shape;639;p44"/>
          <p:cNvSpPr txBox="1"/>
          <p:nvPr/>
        </p:nvSpPr>
        <p:spPr>
          <a:xfrm>
            <a:off x="1020900" y="4049875"/>
            <a:ext cx="71022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Abstract State, Value Domain, and Heap Domain all implement both!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5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(with less pseudocode)</a:t>
            </a:r>
            <a:endParaRPr/>
          </a:p>
        </p:txBody>
      </p:sp>
      <p:sp>
        <p:nvSpPr>
          <p:cNvPr id="645" name="Google Shape;645;p4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6" name="Google Shape;646;p45"/>
          <p:cNvSpPr txBox="1"/>
          <p:nvPr>
            <p:ph idx="1" type="body"/>
          </p:nvPr>
        </p:nvSpPr>
        <p:spPr>
          <a:xfrm>
            <a:off x="471900" y="988875"/>
            <a:ext cx="8544900" cy="11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Plus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semantics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(): </a:t>
            </a: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left + right</a:t>
            </a:r>
            <a:endParaRPr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smallStepSemantics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BinaryExpression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“cat”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smallStepSemantics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BinaryExpression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</a:t>
            </a:r>
            <a:r>
              <a:rPr b="1"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left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right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460950" y="2269000"/>
            <a:ext cx="8222100" cy="1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Conditional.semantics(): </a:t>
            </a: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condition ? ifTrue : ifFalse</a:t>
            </a:r>
            <a:endParaRPr sz="14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sat</a:t>
            </a: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.satisfies(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tt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.assume(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smallStepSemantics(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ifTrue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ff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.assume(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.negate()).smallStepSemantics(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ifFalse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sat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.isTrue() ?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tt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: 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sat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.isFalse() ?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ff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tt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.lub(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ff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8" name="Google Shape;648;p45"/>
          <p:cNvSpPr txBox="1"/>
          <p:nvPr>
            <p:ph idx="1" type="body"/>
          </p:nvPr>
        </p:nvSpPr>
        <p:spPr>
          <a:xfrm>
            <a:off x="460950" y="3597425"/>
            <a:ext cx="82221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PreIncrement.semantics(): </a:t>
            </a:r>
            <a:r>
              <a:rPr lang="en" sz="14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// ++var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BinaryExpression(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“+”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Const(</a:t>
            </a:r>
            <a:r>
              <a:rPr lang="en" sz="14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d1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domain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.assign(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 d1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smallStepSemantics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49" name="Google Shape;649;p45"/>
          <p:cNvCxnSpPr/>
          <p:nvPr/>
        </p:nvCxnSpPr>
        <p:spPr>
          <a:xfrm>
            <a:off x="2523625" y="1727050"/>
            <a:ext cx="1901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45"/>
          <p:cNvCxnSpPr/>
          <p:nvPr/>
        </p:nvCxnSpPr>
        <p:spPr>
          <a:xfrm>
            <a:off x="2523625" y="2147225"/>
            <a:ext cx="1901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45"/>
          <p:cNvCxnSpPr/>
          <p:nvPr/>
        </p:nvCxnSpPr>
        <p:spPr>
          <a:xfrm>
            <a:off x="4227475" y="2995775"/>
            <a:ext cx="1901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45"/>
          <p:cNvCxnSpPr/>
          <p:nvPr/>
        </p:nvCxnSpPr>
        <p:spPr>
          <a:xfrm>
            <a:off x="5189850" y="3201725"/>
            <a:ext cx="1901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45"/>
          <p:cNvCxnSpPr/>
          <p:nvPr/>
        </p:nvCxnSpPr>
        <p:spPr>
          <a:xfrm>
            <a:off x="2082250" y="4538975"/>
            <a:ext cx="1901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45"/>
          <p:cNvCxnSpPr/>
          <p:nvPr/>
        </p:nvCxnSpPr>
        <p:spPr>
          <a:xfrm>
            <a:off x="2408725" y="2783575"/>
            <a:ext cx="945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5" name="Google Shape;655;p45"/>
          <p:cNvCxnSpPr/>
          <p:nvPr/>
        </p:nvCxnSpPr>
        <p:spPr>
          <a:xfrm>
            <a:off x="2293350" y="2995775"/>
            <a:ext cx="63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45"/>
          <p:cNvCxnSpPr/>
          <p:nvPr/>
        </p:nvCxnSpPr>
        <p:spPr>
          <a:xfrm>
            <a:off x="2293350" y="3201725"/>
            <a:ext cx="63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7" name="Google Shape;657;p45"/>
          <p:cNvCxnSpPr/>
          <p:nvPr/>
        </p:nvCxnSpPr>
        <p:spPr>
          <a:xfrm>
            <a:off x="6567700" y="3414850"/>
            <a:ext cx="306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45"/>
          <p:cNvCxnSpPr/>
          <p:nvPr/>
        </p:nvCxnSpPr>
        <p:spPr>
          <a:xfrm>
            <a:off x="2293350" y="4323650"/>
            <a:ext cx="631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6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classes for value analyses</a:t>
            </a:r>
            <a:endParaRPr/>
          </a:p>
        </p:txBody>
      </p:sp>
      <p:sp>
        <p:nvSpPr>
          <p:cNvPr id="664" name="Google Shape;664;p4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65" name="Google Shape;665;p46"/>
          <p:cNvGraphicFramePr/>
          <p:nvPr/>
        </p:nvGraphicFramePr>
        <p:xfrm>
          <a:off x="5452288" y="121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167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SemanticDomain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6" name="Google Shape;666;p46"/>
          <p:cNvGraphicFramePr/>
          <p:nvPr/>
        </p:nvGraphicFramePr>
        <p:xfrm>
          <a:off x="2015388" y="1211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1673350"/>
              </a:tblGrid>
              <a:tr h="17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Lattice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7" name="Google Shape;667;p46"/>
          <p:cNvGraphicFramePr/>
          <p:nvPr/>
        </p:nvGraphicFramePr>
        <p:xfrm>
          <a:off x="3733850" y="196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167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Domain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668" name="Google Shape;668;p46"/>
          <p:cNvSpPr txBox="1"/>
          <p:nvPr/>
        </p:nvSpPr>
        <p:spPr>
          <a:xfrm>
            <a:off x="471900" y="2309250"/>
            <a:ext cx="5736600" cy="18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 Value Domain is a </a:t>
            </a:r>
            <a:r>
              <a:rPr b="1"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lattice element</a:t>
            </a:r>
            <a:endParaRPr b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Its state carries the abstract information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Lattice operators compare/combine that information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 Value Domain can be used as a </a:t>
            </a:r>
            <a:r>
              <a:rPr b="1"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pre-state</a:t>
            </a:r>
            <a:endParaRPr b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Semantic Domain operators can transform it into a post-state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46"/>
          <p:cNvSpPr txBox="1"/>
          <p:nvPr/>
        </p:nvSpPr>
        <p:spPr>
          <a:xfrm>
            <a:off x="1034250" y="4295450"/>
            <a:ext cx="7075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Can we further modularize?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670;p46"/>
          <p:cNvGrpSpPr/>
          <p:nvPr/>
        </p:nvGrpSpPr>
        <p:grpSpPr>
          <a:xfrm>
            <a:off x="2853550" y="1501500"/>
            <a:ext cx="3439200" cy="461975"/>
            <a:chOff x="2853550" y="1501500"/>
            <a:chExt cx="3439200" cy="461975"/>
          </a:xfrm>
        </p:grpSpPr>
        <p:cxnSp>
          <p:nvCxnSpPr>
            <p:cNvPr id="671" name="Google Shape;671;p46"/>
            <p:cNvCxnSpPr/>
            <p:nvPr/>
          </p:nvCxnSpPr>
          <p:spPr>
            <a:xfrm rot="10800000">
              <a:off x="6290450" y="1501600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2" name="Google Shape;672;p46"/>
            <p:cNvCxnSpPr/>
            <p:nvPr/>
          </p:nvCxnSpPr>
          <p:spPr>
            <a:xfrm rot="10800000">
              <a:off x="2854450" y="1773925"/>
              <a:ext cx="343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6"/>
            <p:cNvCxnSpPr/>
            <p:nvPr/>
          </p:nvCxnSpPr>
          <p:spPr>
            <a:xfrm rot="10800000">
              <a:off x="2853550" y="1501500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4582950" y="1773575"/>
              <a:ext cx="0" cy="18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7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vs Non-Relational</a:t>
            </a:r>
            <a:endParaRPr/>
          </a:p>
        </p:txBody>
      </p:sp>
      <p:sp>
        <p:nvSpPr>
          <p:cNvPr id="680" name="Google Shape;680;p47"/>
          <p:cNvSpPr txBox="1"/>
          <p:nvPr>
            <p:ph idx="1" type="body"/>
          </p:nvPr>
        </p:nvSpPr>
        <p:spPr>
          <a:xfrm>
            <a:off x="471900" y="988875"/>
            <a:ext cx="82221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Relational analyses have specific structures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factor out general implementation patterns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1" name="Google Shape;681;p4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47"/>
          <p:cNvSpPr txBox="1"/>
          <p:nvPr>
            <p:ph idx="1" type="body"/>
          </p:nvPr>
        </p:nvSpPr>
        <p:spPr>
          <a:xfrm>
            <a:off x="471900" y="1860800"/>
            <a:ext cx="8222100" cy="15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Non-relational analyses instead share a common structure: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values of single variables through a </a:t>
            </a:r>
            <a:r>
              <a:rPr b="1" lang="en"/>
              <a:t>function</a:t>
            </a:r>
            <a:r>
              <a:rPr lang="en"/>
              <a:t> (i.e., a map)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mapping changes </a:t>
            </a:r>
            <a:r>
              <a:rPr b="1" lang="en"/>
              <a:t>only with assignments</a:t>
            </a:r>
            <a:r>
              <a:rPr lang="en"/>
              <a:t> (usually)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logic is </a:t>
            </a:r>
            <a:r>
              <a:rPr b="1" lang="en"/>
              <a:t>analysis-specific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83" name="Google Shape;683;p47"/>
          <p:cNvSpPr txBox="1"/>
          <p:nvPr>
            <p:ph idx="1" type="body"/>
          </p:nvPr>
        </p:nvSpPr>
        <p:spPr>
          <a:xfrm>
            <a:off x="471900" y="3393525"/>
            <a:ext cx="82221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There is space for modularization!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Abstract common logic (map and assignment)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Build instances of atomic information with domain-specific logic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8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classes for value analyses</a:t>
            </a:r>
            <a:endParaRPr/>
          </a:p>
        </p:txBody>
      </p:sp>
      <p:sp>
        <p:nvSpPr>
          <p:cNvPr id="689" name="Google Shape;689;p4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90" name="Google Shape;690;p48"/>
          <p:cNvGraphicFramePr/>
          <p:nvPr/>
        </p:nvGraphicFramePr>
        <p:xfrm>
          <a:off x="848625" y="2165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3135600"/>
              </a:tblGrid>
              <a:tr h="17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NonRelationalElement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T, 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15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satisfies(expr: SymbExpr, env: F): Satisfiability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5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assume(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expr: SymbExpr, env: F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): F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48"/>
          <p:cNvGraphicFramePr/>
          <p:nvPr/>
        </p:nvGraphicFramePr>
        <p:xfrm>
          <a:off x="6619050" y="11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167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SemanticDomain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2" name="Google Shape;692;p48"/>
          <p:cNvGraphicFramePr/>
          <p:nvPr/>
        </p:nvGraphicFramePr>
        <p:xfrm>
          <a:off x="3182200" y="112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1673350"/>
              </a:tblGrid>
              <a:tr h="17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Lattice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3" name="Google Shape;693;p48"/>
          <p:cNvGraphicFramePr/>
          <p:nvPr/>
        </p:nvGraphicFramePr>
        <p:xfrm>
          <a:off x="6619050" y="187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16763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ValueDomain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694" name="Google Shape;694;p48"/>
          <p:cNvGrpSpPr/>
          <p:nvPr/>
        </p:nvGrpSpPr>
        <p:grpSpPr>
          <a:xfrm>
            <a:off x="4020313" y="1410925"/>
            <a:ext cx="3439200" cy="466800"/>
            <a:chOff x="3643575" y="1310500"/>
            <a:chExt cx="3439200" cy="466800"/>
          </a:xfrm>
        </p:grpSpPr>
        <p:cxnSp>
          <p:nvCxnSpPr>
            <p:cNvPr id="695" name="Google Shape;695;p48"/>
            <p:cNvCxnSpPr/>
            <p:nvPr/>
          </p:nvCxnSpPr>
          <p:spPr>
            <a:xfrm rot="10800000">
              <a:off x="7080475" y="1310500"/>
              <a:ext cx="0" cy="466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6" name="Google Shape;696;p48"/>
            <p:cNvCxnSpPr/>
            <p:nvPr/>
          </p:nvCxnSpPr>
          <p:spPr>
            <a:xfrm rot="10800000">
              <a:off x="3644475" y="1582925"/>
              <a:ext cx="343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8"/>
            <p:cNvCxnSpPr/>
            <p:nvPr/>
          </p:nvCxnSpPr>
          <p:spPr>
            <a:xfrm rot="10800000">
              <a:off x="3643575" y="1310500"/>
              <a:ext cx="0" cy="277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698" name="Google Shape;698;p48"/>
          <p:cNvGraphicFramePr/>
          <p:nvPr/>
        </p:nvGraphicFramePr>
        <p:xfrm>
          <a:off x="4304300" y="2165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1994675"/>
              </a:tblGrid>
              <a:tr h="17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FunctionalLattice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F, K, V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15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getState(key: K): V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15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putState(key: K, value: V): F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9" name="Google Shape;699;p48"/>
          <p:cNvGraphicFramePr/>
          <p:nvPr/>
        </p:nvGraphicFramePr>
        <p:xfrm>
          <a:off x="4412288" y="309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1778700"/>
              </a:tblGrid>
              <a:tr h="202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Environment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M, 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7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eval(expr: SymbExpr): 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0" name="Google Shape;700;p48"/>
          <p:cNvGraphicFramePr/>
          <p:nvPr/>
        </p:nvGraphicFramePr>
        <p:xfrm>
          <a:off x="4353038" y="382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1897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ValueEnvironment: 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1" name="Google Shape;701;p48"/>
          <p:cNvGraphicFramePr/>
          <p:nvPr/>
        </p:nvGraphicFramePr>
        <p:xfrm>
          <a:off x="1290413" y="309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2252025"/>
              </a:tblGrid>
              <a:tr h="17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NonRelationalDomain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T, F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  <a:tr h="159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eval(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expr: SymbExpr, env: F</a:t>
                      </a: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): 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2" name="Google Shape;702;p48"/>
          <p:cNvGraphicFramePr/>
          <p:nvPr/>
        </p:nvGraphicFramePr>
        <p:xfrm>
          <a:off x="1176013" y="3822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{1FBD38FA-DB99-42F7-AE29-6CECCA454235}</a:tableStyleId>
              </a:tblPr>
              <a:tblGrid>
                <a:gridCol w="2480800"/>
              </a:tblGrid>
              <a:tr h="17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u="sng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NonRelationalValueDomain</a:t>
                      </a: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cxnSp>
        <p:nvCxnSpPr>
          <p:cNvPr id="703" name="Google Shape;703;p48"/>
          <p:cNvCxnSpPr/>
          <p:nvPr/>
        </p:nvCxnSpPr>
        <p:spPr>
          <a:xfrm rot="10800000">
            <a:off x="2416513" y="3585375"/>
            <a:ext cx="18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48"/>
          <p:cNvCxnSpPr/>
          <p:nvPr/>
        </p:nvCxnSpPr>
        <p:spPr>
          <a:xfrm rot="10800000">
            <a:off x="2415513" y="2857575"/>
            <a:ext cx="18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48"/>
          <p:cNvCxnSpPr/>
          <p:nvPr/>
        </p:nvCxnSpPr>
        <p:spPr>
          <a:xfrm rot="10800000">
            <a:off x="5300750" y="3585375"/>
            <a:ext cx="18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6" name="Google Shape;706;p48"/>
          <p:cNvCxnSpPr/>
          <p:nvPr/>
        </p:nvCxnSpPr>
        <p:spPr>
          <a:xfrm rot="10800000">
            <a:off x="5300763" y="2857575"/>
            <a:ext cx="1800" cy="23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07" name="Google Shape;707;p48"/>
          <p:cNvGrpSpPr/>
          <p:nvPr/>
        </p:nvGrpSpPr>
        <p:grpSpPr>
          <a:xfrm>
            <a:off x="2412013" y="1679200"/>
            <a:ext cx="1608300" cy="486600"/>
            <a:chOff x="2035275" y="1578775"/>
            <a:chExt cx="1608300" cy="486600"/>
          </a:xfrm>
        </p:grpSpPr>
        <p:cxnSp>
          <p:nvCxnSpPr>
            <p:cNvPr id="708" name="Google Shape;708;p48"/>
            <p:cNvCxnSpPr/>
            <p:nvPr/>
          </p:nvCxnSpPr>
          <p:spPr>
            <a:xfrm rot="10800000">
              <a:off x="2035275" y="1583000"/>
              <a:ext cx="1608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48"/>
            <p:cNvCxnSpPr/>
            <p:nvPr/>
          </p:nvCxnSpPr>
          <p:spPr>
            <a:xfrm rot="10800000">
              <a:off x="2040025" y="1578775"/>
              <a:ext cx="0" cy="48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0" name="Google Shape;710;p48"/>
          <p:cNvGrpSpPr/>
          <p:nvPr/>
        </p:nvGrpSpPr>
        <p:grpSpPr>
          <a:xfrm>
            <a:off x="4015863" y="1683150"/>
            <a:ext cx="1290900" cy="479900"/>
            <a:chOff x="3639125" y="1582725"/>
            <a:chExt cx="1290900" cy="479900"/>
          </a:xfrm>
        </p:grpSpPr>
        <p:cxnSp>
          <p:nvCxnSpPr>
            <p:cNvPr id="711" name="Google Shape;711;p48"/>
            <p:cNvCxnSpPr/>
            <p:nvPr/>
          </p:nvCxnSpPr>
          <p:spPr>
            <a:xfrm>
              <a:off x="3639125" y="1811000"/>
              <a:ext cx="129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48"/>
            <p:cNvCxnSpPr/>
            <p:nvPr/>
          </p:nvCxnSpPr>
          <p:spPr>
            <a:xfrm>
              <a:off x="3643850" y="1582725"/>
              <a:ext cx="0" cy="22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48"/>
            <p:cNvCxnSpPr/>
            <p:nvPr/>
          </p:nvCxnSpPr>
          <p:spPr>
            <a:xfrm>
              <a:off x="4924025" y="1810325"/>
              <a:ext cx="0" cy="252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4" name="Google Shape;714;p48"/>
          <p:cNvGrpSpPr/>
          <p:nvPr/>
        </p:nvGrpSpPr>
        <p:grpSpPr>
          <a:xfrm>
            <a:off x="5298838" y="2165800"/>
            <a:ext cx="2159700" cy="1579800"/>
            <a:chOff x="4922100" y="2065375"/>
            <a:chExt cx="2159700" cy="1579800"/>
          </a:xfrm>
        </p:grpSpPr>
        <p:cxnSp>
          <p:nvCxnSpPr>
            <p:cNvPr id="715" name="Google Shape;715;p48"/>
            <p:cNvCxnSpPr/>
            <p:nvPr/>
          </p:nvCxnSpPr>
          <p:spPr>
            <a:xfrm>
              <a:off x="7080475" y="2065375"/>
              <a:ext cx="0" cy="157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triangle"/>
              <a:tailEnd len="med" w="med" type="none"/>
            </a:ln>
          </p:spPr>
        </p:cxnSp>
        <p:cxnSp>
          <p:nvCxnSpPr>
            <p:cNvPr id="716" name="Google Shape;716;p48"/>
            <p:cNvCxnSpPr/>
            <p:nvPr/>
          </p:nvCxnSpPr>
          <p:spPr>
            <a:xfrm>
              <a:off x="4922100" y="3641075"/>
              <a:ext cx="2159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717" name="Google Shape;717;p48"/>
          <p:cNvSpPr/>
          <p:nvPr/>
        </p:nvSpPr>
        <p:spPr>
          <a:xfrm>
            <a:off x="769800" y="2014900"/>
            <a:ext cx="3313500" cy="2262600"/>
          </a:xfrm>
          <a:prstGeom prst="roundRect">
            <a:avLst>
              <a:gd fmla="val 6042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48"/>
          <p:cNvSpPr txBox="1"/>
          <p:nvPr/>
        </p:nvSpPr>
        <p:spPr>
          <a:xfrm>
            <a:off x="471900" y="1171450"/>
            <a:ext cx="19947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alues of variables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attice structure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val logic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48"/>
          <p:cNvSpPr txBox="1"/>
          <p:nvPr/>
        </p:nvSpPr>
        <p:spPr>
          <a:xfrm>
            <a:off x="5930900" y="3815613"/>
            <a:ext cx="27981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ariable mapping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ne instance per state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elegate to NRVD for eval logic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48"/>
          <p:cNvSpPr/>
          <p:nvPr/>
        </p:nvSpPr>
        <p:spPr>
          <a:xfrm>
            <a:off x="4202275" y="2093675"/>
            <a:ext cx="2194500" cy="2103300"/>
          </a:xfrm>
          <a:prstGeom prst="roundRect">
            <a:avLst>
              <a:gd fmla="val 6042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Sign domain</a:t>
            </a:r>
            <a:endParaRPr/>
          </a:p>
        </p:txBody>
      </p:sp>
      <p:sp>
        <p:nvSpPr>
          <p:cNvPr id="726" name="Google Shape;726;p4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27" name="Google Shape;727;p49"/>
          <p:cNvSpPr txBox="1"/>
          <p:nvPr/>
        </p:nvSpPr>
        <p:spPr>
          <a:xfrm>
            <a:off x="7456825" y="1527075"/>
            <a:ext cx="307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9"/>
          <p:cNvSpPr txBox="1"/>
          <p:nvPr/>
        </p:nvSpPr>
        <p:spPr>
          <a:xfrm>
            <a:off x="7135400" y="3144600"/>
            <a:ext cx="950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丄</a:t>
            </a:r>
            <a:endParaRPr b="1" sz="13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49"/>
          <p:cNvSpPr txBox="1"/>
          <p:nvPr/>
        </p:nvSpPr>
        <p:spPr>
          <a:xfrm>
            <a:off x="6717350" y="2369685"/>
            <a:ext cx="307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b="1"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9"/>
          <p:cNvSpPr txBox="1"/>
          <p:nvPr/>
        </p:nvSpPr>
        <p:spPr>
          <a:xfrm>
            <a:off x="7456825" y="2369675"/>
            <a:ext cx="307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49"/>
          <p:cNvSpPr txBox="1"/>
          <p:nvPr/>
        </p:nvSpPr>
        <p:spPr>
          <a:xfrm>
            <a:off x="8196300" y="2369685"/>
            <a:ext cx="307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b="1"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2" name="Google Shape;732;p49"/>
          <p:cNvCxnSpPr>
            <a:stCxn id="727" idx="2"/>
            <a:endCxn id="730" idx="0"/>
          </p:cNvCxnSpPr>
          <p:nvPr/>
        </p:nvCxnSpPr>
        <p:spPr>
          <a:xfrm>
            <a:off x="7610725" y="1852875"/>
            <a:ext cx="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9"/>
          <p:cNvCxnSpPr>
            <a:stCxn id="730" idx="2"/>
            <a:endCxn id="728" idx="0"/>
          </p:cNvCxnSpPr>
          <p:nvPr/>
        </p:nvCxnSpPr>
        <p:spPr>
          <a:xfrm>
            <a:off x="7610725" y="2695475"/>
            <a:ext cx="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4" name="Google Shape;734;p49"/>
          <p:cNvCxnSpPr>
            <a:stCxn id="729" idx="2"/>
            <a:endCxn id="728" idx="0"/>
          </p:cNvCxnSpPr>
          <p:nvPr/>
        </p:nvCxnSpPr>
        <p:spPr>
          <a:xfrm>
            <a:off x="6871250" y="2695485"/>
            <a:ext cx="7395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5" name="Google Shape;735;p49"/>
          <p:cNvCxnSpPr>
            <a:stCxn id="728" idx="0"/>
            <a:endCxn id="731" idx="2"/>
          </p:cNvCxnSpPr>
          <p:nvPr/>
        </p:nvCxnSpPr>
        <p:spPr>
          <a:xfrm flipH="1" rot="10800000">
            <a:off x="7610750" y="2695500"/>
            <a:ext cx="739500" cy="44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6" name="Google Shape;736;p49"/>
          <p:cNvCxnSpPr>
            <a:stCxn id="729" idx="0"/>
            <a:endCxn id="727" idx="2"/>
          </p:cNvCxnSpPr>
          <p:nvPr/>
        </p:nvCxnSpPr>
        <p:spPr>
          <a:xfrm flipH="1" rot="10800000">
            <a:off x="6871250" y="1852785"/>
            <a:ext cx="7395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7" name="Google Shape;737;p49"/>
          <p:cNvCxnSpPr>
            <a:stCxn id="731" idx="0"/>
            <a:endCxn id="727" idx="2"/>
          </p:cNvCxnSpPr>
          <p:nvPr/>
        </p:nvCxnSpPr>
        <p:spPr>
          <a:xfrm rot="10800000">
            <a:off x="7610700" y="1852785"/>
            <a:ext cx="739500" cy="51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0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743" name="Google Shape;743;p50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Understanding the high-level architecture of LiSA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Call resolution and evaluation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Statement rewriting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Memory abstraction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Value abstraction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first value analysis: the domain of Signs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Information flow: the Taint analysis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simple relational analysis: the domain of Upper bounds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Products and relational analyses: the domain of Pentagons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44" name="Google Shape;744;p5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Taint analysis</a:t>
            </a:r>
            <a:endParaRPr/>
          </a:p>
        </p:txBody>
      </p:sp>
      <p:sp>
        <p:nvSpPr>
          <p:cNvPr id="750" name="Google Shape;750;p51"/>
          <p:cNvSpPr txBox="1"/>
          <p:nvPr>
            <p:ph idx="1" type="body"/>
          </p:nvPr>
        </p:nvSpPr>
        <p:spPr>
          <a:xfrm>
            <a:off x="471900" y="988875"/>
            <a:ext cx="8222100" cy="13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Flow analyses aim at understanding how data flows from a location to another during the execution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does not care about values, but </a:t>
            </a:r>
            <a:r>
              <a:rPr b="1" lang="en"/>
              <a:t>how</a:t>
            </a:r>
            <a:r>
              <a:rPr lang="en"/>
              <a:t> they are computed</a:t>
            </a:r>
            <a:endParaRPr/>
          </a:p>
        </p:txBody>
      </p:sp>
      <p:sp>
        <p:nvSpPr>
          <p:cNvPr id="751" name="Google Shape;751;p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2" name="Google Shape;752;p51"/>
          <p:cNvSpPr txBox="1"/>
          <p:nvPr/>
        </p:nvSpPr>
        <p:spPr>
          <a:xfrm>
            <a:off x="471900" y="2411525"/>
            <a:ext cx="80802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Taint analysis is one instance of Information Flow that only considers 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flows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mark relevant values as tainted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mark variables as tainted when they are assigned a tainted value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analysis, we check where that taintedness reached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and some motivations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1900" y="988875"/>
            <a:ext cx="82221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we met, we did not have an analyzer to work with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60950" y="3107825"/>
            <a:ext cx="3966300" cy="601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Generic analysis engine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Pluggable analysis implementations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716750" y="3107825"/>
            <a:ext cx="3966300" cy="601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fixed input representation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semantic assumptions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60950" y="3810450"/>
            <a:ext cx="8222100" cy="914400"/>
          </a:xfrm>
          <a:prstGeom prst="roundRect">
            <a:avLst>
              <a:gd fmla="val 12090" name="adj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Modular infrastructure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Reusable analysis components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➔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Single responsibility of analysis components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007800" y="2056975"/>
            <a:ext cx="1839600" cy="252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1007800" y="2366275"/>
            <a:ext cx="1812000" cy="252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007800" y="2675575"/>
            <a:ext cx="1724100" cy="2523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471900" y="1457493"/>
            <a:ext cx="39264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properties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build upon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302825" y="2056975"/>
            <a:ext cx="2111100" cy="2274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5302825" y="2378725"/>
            <a:ext cx="2865000" cy="5190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4767600" y="1457488"/>
            <a:ext cx="39264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Teaching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short pickup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implementations close to their formal definition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2"/>
          <p:cNvSpPr/>
          <p:nvPr/>
        </p:nvSpPr>
        <p:spPr>
          <a:xfrm>
            <a:off x="3729875" y="1944525"/>
            <a:ext cx="1340700" cy="19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52"/>
          <p:cNvSpPr/>
          <p:nvPr/>
        </p:nvSpPr>
        <p:spPr>
          <a:xfrm>
            <a:off x="3729875" y="2176950"/>
            <a:ext cx="1340700" cy="19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52"/>
          <p:cNvSpPr/>
          <p:nvPr/>
        </p:nvSpPr>
        <p:spPr>
          <a:xfrm>
            <a:off x="1731975" y="2176950"/>
            <a:ext cx="869700" cy="19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2"/>
          <p:cNvSpPr/>
          <p:nvPr/>
        </p:nvSpPr>
        <p:spPr>
          <a:xfrm>
            <a:off x="1731975" y="1944525"/>
            <a:ext cx="869700" cy="19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52"/>
          <p:cNvSpPr/>
          <p:nvPr/>
        </p:nvSpPr>
        <p:spPr>
          <a:xfrm>
            <a:off x="5681050" y="2594700"/>
            <a:ext cx="869700" cy="19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52"/>
          <p:cNvSpPr/>
          <p:nvPr/>
        </p:nvSpPr>
        <p:spPr>
          <a:xfrm>
            <a:off x="6961250" y="2362750"/>
            <a:ext cx="869700" cy="19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52"/>
          <p:cNvSpPr/>
          <p:nvPr/>
        </p:nvSpPr>
        <p:spPr>
          <a:xfrm>
            <a:off x="1731975" y="2362750"/>
            <a:ext cx="548700" cy="19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52"/>
          <p:cNvSpPr/>
          <p:nvPr/>
        </p:nvSpPr>
        <p:spPr>
          <a:xfrm>
            <a:off x="4479825" y="3869200"/>
            <a:ext cx="590700" cy="19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52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protected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doPost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HttpServletRequest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request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HttpServletResponse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response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4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        throws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ServletException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IOException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success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400">
                <a:solidFill>
                  <a:srgbClr val="20109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request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getParameter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"username"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request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getParameter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"password"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query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"SELECT * FROM users WHERE username='"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+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"' and password='"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"'"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Statement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stmt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20109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Connection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conn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DriverManager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getConnection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"jdbc:mysql://"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+</a:t>
            </a:r>
            <a:r>
              <a:rPr lang="en" sz="14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DB_URL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</a:t>
            </a:r>
            <a:r>
              <a:rPr b="1" lang="en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DB_USER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4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DB_PWD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Statement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stmt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conn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createStatement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ResultSet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rs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stmt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executeQuery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query</a:t>
            </a: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en" sz="14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i="1" lang="en" sz="14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6" name="Google Shape;766;p52"/>
          <p:cNvSpPr/>
          <p:nvPr/>
        </p:nvSpPr>
        <p:spPr>
          <a:xfrm>
            <a:off x="2880350" y="1937950"/>
            <a:ext cx="3564000" cy="42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52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practical example: SQL Injections</a:t>
            </a:r>
            <a:endParaRPr/>
          </a:p>
        </p:txBody>
      </p:sp>
      <p:sp>
        <p:nvSpPr>
          <p:cNvPr id="768" name="Google Shape;768;p5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9" name="Google Shape;769;p52"/>
          <p:cNvSpPr txBox="1"/>
          <p:nvPr/>
        </p:nvSpPr>
        <p:spPr>
          <a:xfrm>
            <a:off x="5681050" y="1314075"/>
            <a:ext cx="2109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User input: this is dangerous!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52"/>
          <p:cNvSpPr/>
          <p:nvPr/>
        </p:nvSpPr>
        <p:spPr>
          <a:xfrm>
            <a:off x="2548250" y="3836075"/>
            <a:ext cx="2648400" cy="265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52"/>
          <p:cNvSpPr txBox="1"/>
          <p:nvPr/>
        </p:nvSpPr>
        <p:spPr>
          <a:xfrm>
            <a:off x="5196650" y="3637025"/>
            <a:ext cx="25140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Security hotspot: 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nput must not be given by user!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3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Taint analysis</a:t>
            </a:r>
            <a:endParaRPr/>
          </a:p>
        </p:txBody>
      </p:sp>
      <p:sp>
        <p:nvSpPr>
          <p:cNvPr id="777" name="Google Shape;777;p53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Taint analysis can be implemented in different ways (e.g., boolean formulas)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implement it as a non-relational domain:</a:t>
            </a:r>
            <a:endParaRPr/>
          </a:p>
        </p:txBody>
      </p:sp>
      <p:sp>
        <p:nvSpPr>
          <p:cNvPr id="778" name="Google Shape;778;p5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9" name="Google Shape;779;p53"/>
          <p:cNvSpPr txBox="1"/>
          <p:nvPr>
            <p:ph idx="1" type="body"/>
          </p:nvPr>
        </p:nvSpPr>
        <p:spPr>
          <a:xfrm>
            <a:off x="471900" y="1850025"/>
            <a:ext cx="8222100" cy="29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bit of taintedness per variable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</a:t>
            </a:r>
            <a:r>
              <a:rPr b="1" lang="en"/>
              <a:t>annotations</a:t>
            </a:r>
            <a:r>
              <a:rPr lang="en"/>
              <a:t> for detecting 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the analysis, we will run a </a:t>
            </a:r>
            <a:r>
              <a:rPr b="1" lang="en"/>
              <a:t>semantic check</a:t>
            </a:r>
            <a:r>
              <a:rPr lang="en"/>
              <a:t> to find dangerous sinks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Taint analysis</a:t>
            </a:r>
            <a:endParaRPr/>
          </a:p>
        </p:txBody>
      </p:sp>
      <p:sp>
        <p:nvSpPr>
          <p:cNvPr id="785" name="Google Shape;785;p5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54"/>
          <p:cNvSpPr txBox="1"/>
          <p:nvPr/>
        </p:nvSpPr>
        <p:spPr>
          <a:xfrm>
            <a:off x="7135450" y="3128763"/>
            <a:ext cx="950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丄</a:t>
            </a:r>
            <a:endParaRPr b="1" sz="13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54"/>
          <p:cNvSpPr txBox="1"/>
          <p:nvPr/>
        </p:nvSpPr>
        <p:spPr>
          <a:xfrm>
            <a:off x="7135325" y="1688925"/>
            <a:ext cx="950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tainted</a:t>
            </a:r>
            <a:endParaRPr i="1"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54"/>
          <p:cNvSpPr txBox="1"/>
          <p:nvPr/>
        </p:nvSpPr>
        <p:spPr>
          <a:xfrm>
            <a:off x="7257279" y="2408838"/>
            <a:ext cx="706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clean</a:t>
            </a:r>
            <a:endParaRPr i="1"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9" name="Google Shape;789;p54"/>
          <p:cNvCxnSpPr>
            <a:stCxn id="787" idx="2"/>
            <a:endCxn id="788" idx="0"/>
          </p:cNvCxnSpPr>
          <p:nvPr/>
        </p:nvCxnSpPr>
        <p:spPr>
          <a:xfrm>
            <a:off x="7610675" y="2014725"/>
            <a:ext cx="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54"/>
          <p:cNvCxnSpPr>
            <a:stCxn id="788" idx="2"/>
            <a:endCxn id="786" idx="0"/>
          </p:cNvCxnSpPr>
          <p:nvPr/>
        </p:nvCxnSpPr>
        <p:spPr>
          <a:xfrm>
            <a:off x="7610679" y="2734638"/>
            <a:ext cx="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5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796" name="Google Shape;796;p55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Understanding the high-level architecture of LiSA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Call resolution and evaluation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Statement rewriting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Memory abstraction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Value abstraction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first value analysis: the domain of Signs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Information flow: the Taint analysis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A simple relational analysis: the domain of Upper bounds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Products and relational analyses: the domain of Pentagons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97" name="Google Shape;797;p5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6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Upper Bounds domain</a:t>
            </a:r>
            <a:endParaRPr/>
          </a:p>
        </p:txBody>
      </p:sp>
      <p:sp>
        <p:nvSpPr>
          <p:cNvPr id="803" name="Google Shape;803;p56"/>
          <p:cNvSpPr txBox="1"/>
          <p:nvPr>
            <p:ph idx="1" type="body"/>
          </p:nvPr>
        </p:nvSpPr>
        <p:spPr>
          <a:xfrm>
            <a:off x="471900" y="988875"/>
            <a:ext cx="8222100" cy="9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domain of Upper Bounds keep tracks of relations of the form </a:t>
            </a:r>
            <a:r>
              <a:rPr lang="en" sz="1600">
                <a:latin typeface="Roboto Mono Medium"/>
                <a:ea typeface="Roboto Mono Medium"/>
                <a:cs typeface="Roboto Mono Medium"/>
                <a:sym typeface="Roboto Mono Medium"/>
              </a:rPr>
              <a:t>x &lt; y</a:t>
            </a:r>
            <a:endParaRPr sz="16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Despite this, it has a convenient non-relational-like representation (if we ignore some operations):</a:t>
            </a:r>
            <a:endParaRPr sz="1600"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804" name="Google Shape;804;p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5" name="Google Shape;805;p56"/>
          <p:cNvSpPr txBox="1"/>
          <p:nvPr/>
        </p:nvSpPr>
        <p:spPr>
          <a:xfrm>
            <a:off x="2506900" y="2332675"/>
            <a:ext cx="16335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x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↦ {</a:t>
            </a:r>
            <a:r>
              <a:rPr lang="en" sz="1600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y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600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z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z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↦ {</a:t>
            </a:r>
            <a:r>
              <a:rPr lang="en" sz="1600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56"/>
          <p:cNvSpPr txBox="1"/>
          <p:nvPr/>
        </p:nvSpPr>
        <p:spPr>
          <a:xfrm>
            <a:off x="5164400" y="2403025"/>
            <a:ext cx="16335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x &lt; y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600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x &lt; z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z &lt; w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56"/>
          <p:cNvSpPr/>
          <p:nvPr/>
        </p:nvSpPr>
        <p:spPr>
          <a:xfrm>
            <a:off x="2346100" y="2423125"/>
            <a:ext cx="160800" cy="863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56"/>
          <p:cNvSpPr/>
          <p:nvPr/>
        </p:nvSpPr>
        <p:spPr>
          <a:xfrm rot="10800000">
            <a:off x="3632350" y="2423125"/>
            <a:ext cx="160800" cy="863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56"/>
          <p:cNvSpPr/>
          <p:nvPr/>
        </p:nvSpPr>
        <p:spPr>
          <a:xfrm>
            <a:off x="4043275" y="2801275"/>
            <a:ext cx="957300" cy="107100"/>
          </a:xfrm>
          <a:prstGeom prst="rightArrow">
            <a:avLst>
              <a:gd fmla="val 26284" name="adj1"/>
              <a:gd fmla="val 10179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56"/>
          <p:cNvSpPr txBox="1"/>
          <p:nvPr/>
        </p:nvSpPr>
        <p:spPr>
          <a:xfrm>
            <a:off x="1095075" y="3772875"/>
            <a:ext cx="69753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 expressions to look at are in conditionals! 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We have to use assume() instead of eval()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56"/>
          <p:cNvSpPr txBox="1"/>
          <p:nvPr/>
        </p:nvSpPr>
        <p:spPr>
          <a:xfrm>
            <a:off x="7647550" y="307725"/>
            <a:ext cx="87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[SCP10]</a:t>
            </a:r>
            <a:endParaRPr sz="15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Upper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Bounds domain</a:t>
            </a:r>
            <a:endParaRPr/>
          </a:p>
        </p:txBody>
      </p:sp>
      <p:sp>
        <p:nvSpPr>
          <p:cNvPr id="817" name="Google Shape;817;p5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57"/>
          <p:cNvSpPr txBox="1"/>
          <p:nvPr/>
        </p:nvSpPr>
        <p:spPr>
          <a:xfrm>
            <a:off x="7406650" y="1328963"/>
            <a:ext cx="4083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∅</a:t>
            </a:r>
            <a:endParaRPr b="1"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57"/>
          <p:cNvSpPr txBox="1"/>
          <p:nvPr/>
        </p:nvSpPr>
        <p:spPr>
          <a:xfrm>
            <a:off x="7135450" y="3488738"/>
            <a:ext cx="950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丄</a:t>
            </a:r>
            <a:endParaRPr b="1" sz="13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57"/>
          <p:cNvSpPr txBox="1"/>
          <p:nvPr/>
        </p:nvSpPr>
        <p:spPr>
          <a:xfrm>
            <a:off x="6574775" y="2048888"/>
            <a:ext cx="592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57"/>
          <p:cNvSpPr txBox="1"/>
          <p:nvPr/>
        </p:nvSpPr>
        <p:spPr>
          <a:xfrm>
            <a:off x="7356875" y="2048888"/>
            <a:ext cx="5076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{x}</a:t>
            </a:r>
            <a:endParaRPr b="1"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57"/>
          <p:cNvSpPr txBox="1"/>
          <p:nvPr/>
        </p:nvSpPr>
        <p:spPr>
          <a:xfrm>
            <a:off x="8075850" y="2048888"/>
            <a:ext cx="548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3" name="Google Shape;823;p57"/>
          <p:cNvCxnSpPr>
            <a:stCxn id="818" idx="2"/>
            <a:endCxn id="821" idx="0"/>
          </p:cNvCxnSpPr>
          <p:nvPr/>
        </p:nvCxnSpPr>
        <p:spPr>
          <a:xfrm>
            <a:off x="7610800" y="1654763"/>
            <a:ext cx="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57"/>
          <p:cNvCxnSpPr>
            <a:stCxn id="820" idx="0"/>
            <a:endCxn id="818" idx="2"/>
          </p:cNvCxnSpPr>
          <p:nvPr/>
        </p:nvCxnSpPr>
        <p:spPr>
          <a:xfrm flipH="1" rot="10800000">
            <a:off x="6871175" y="1654688"/>
            <a:ext cx="7395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57"/>
          <p:cNvCxnSpPr>
            <a:stCxn id="822" idx="0"/>
            <a:endCxn id="818" idx="2"/>
          </p:cNvCxnSpPr>
          <p:nvPr/>
        </p:nvCxnSpPr>
        <p:spPr>
          <a:xfrm rot="10800000">
            <a:off x="7610700" y="1654688"/>
            <a:ext cx="7395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6" name="Google Shape;826;p57"/>
          <p:cNvSpPr txBox="1"/>
          <p:nvPr/>
        </p:nvSpPr>
        <p:spPr>
          <a:xfrm>
            <a:off x="6585788" y="2768800"/>
            <a:ext cx="592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57"/>
          <p:cNvSpPr txBox="1"/>
          <p:nvPr/>
        </p:nvSpPr>
        <p:spPr>
          <a:xfrm>
            <a:off x="7257279" y="2768813"/>
            <a:ext cx="706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{x,y}</a:t>
            </a:r>
            <a:endParaRPr b="1"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57"/>
          <p:cNvSpPr txBox="1"/>
          <p:nvPr/>
        </p:nvSpPr>
        <p:spPr>
          <a:xfrm>
            <a:off x="8086863" y="2768800"/>
            <a:ext cx="548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9" name="Google Shape;829;p57"/>
          <p:cNvCxnSpPr>
            <a:stCxn id="821" idx="2"/>
            <a:endCxn id="827" idx="0"/>
          </p:cNvCxnSpPr>
          <p:nvPr/>
        </p:nvCxnSpPr>
        <p:spPr>
          <a:xfrm>
            <a:off x="7610675" y="2374688"/>
            <a:ext cx="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57"/>
          <p:cNvCxnSpPr>
            <a:stCxn id="821" idx="2"/>
            <a:endCxn id="826" idx="0"/>
          </p:cNvCxnSpPr>
          <p:nvPr/>
        </p:nvCxnSpPr>
        <p:spPr>
          <a:xfrm flipH="1">
            <a:off x="6882275" y="2374688"/>
            <a:ext cx="7284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" name="Google Shape;831;p57"/>
          <p:cNvCxnSpPr>
            <a:stCxn id="821" idx="2"/>
            <a:endCxn id="828" idx="0"/>
          </p:cNvCxnSpPr>
          <p:nvPr/>
        </p:nvCxnSpPr>
        <p:spPr>
          <a:xfrm>
            <a:off x="7610675" y="2374688"/>
            <a:ext cx="7506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57"/>
          <p:cNvCxnSpPr>
            <a:stCxn id="827" idx="2"/>
            <a:endCxn id="819" idx="0"/>
          </p:cNvCxnSpPr>
          <p:nvPr/>
        </p:nvCxnSpPr>
        <p:spPr>
          <a:xfrm>
            <a:off x="7610679" y="3094613"/>
            <a:ext cx="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57"/>
          <p:cNvCxnSpPr>
            <a:stCxn id="827" idx="0"/>
            <a:endCxn id="820" idx="2"/>
          </p:cNvCxnSpPr>
          <p:nvPr/>
        </p:nvCxnSpPr>
        <p:spPr>
          <a:xfrm rot="10800000">
            <a:off x="6871179" y="2374613"/>
            <a:ext cx="7395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57"/>
          <p:cNvCxnSpPr>
            <a:stCxn id="827" idx="0"/>
            <a:endCxn id="822" idx="2"/>
          </p:cNvCxnSpPr>
          <p:nvPr/>
        </p:nvCxnSpPr>
        <p:spPr>
          <a:xfrm flipH="1" rot="10800000">
            <a:off x="7610679" y="2374613"/>
            <a:ext cx="7395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57"/>
          <p:cNvCxnSpPr>
            <a:stCxn id="826" idx="2"/>
            <a:endCxn id="819" idx="0"/>
          </p:cNvCxnSpPr>
          <p:nvPr/>
        </p:nvCxnSpPr>
        <p:spPr>
          <a:xfrm>
            <a:off x="6882188" y="3094600"/>
            <a:ext cx="7287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57"/>
          <p:cNvCxnSpPr>
            <a:stCxn id="819" idx="0"/>
            <a:endCxn id="828" idx="2"/>
          </p:cNvCxnSpPr>
          <p:nvPr/>
        </p:nvCxnSpPr>
        <p:spPr>
          <a:xfrm flipH="1" rot="10800000">
            <a:off x="7610800" y="3094538"/>
            <a:ext cx="750300" cy="39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8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842" name="Google Shape;842;p58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Understanding the high-level architecture of LiSA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Call resolution and evaluation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Statement rewriting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Memory abstraction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Value abstraction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first value analysis: the domain of Signs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Information flow: the Taint analysis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simple relational analysis: the domain of Upper bounds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Products and relational analyses: the domain of Pentagons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843" name="Google Shape;843;p5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9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Products in LiSA</a:t>
            </a:r>
            <a:endParaRPr/>
          </a:p>
        </p:txBody>
      </p:sp>
      <p:sp>
        <p:nvSpPr>
          <p:cNvPr id="849" name="Google Shape;849;p59"/>
          <p:cNvSpPr txBox="1"/>
          <p:nvPr>
            <p:ph idx="1" type="body"/>
          </p:nvPr>
        </p:nvSpPr>
        <p:spPr>
          <a:xfrm>
            <a:off x="471900" y="988875"/>
            <a:ext cx="82221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product is a combination of two or more analyses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run independently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might exchange information</a:t>
            </a:r>
            <a:endParaRPr/>
          </a:p>
        </p:txBody>
      </p:sp>
      <p:sp>
        <p:nvSpPr>
          <p:cNvPr id="850" name="Google Shape;850;p5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1" name="Google Shape;851;p59"/>
          <p:cNvSpPr txBox="1"/>
          <p:nvPr>
            <p:ph idx="1" type="body"/>
          </p:nvPr>
        </p:nvSpPr>
        <p:spPr>
          <a:xfrm>
            <a:off x="460950" y="2216775"/>
            <a:ext cx="82221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Regardless of the formalism, products in LiSA are just “nested” analyses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define the individual analyses beforehand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define the product as a new analysis that contains the client ones </a:t>
            </a:r>
            <a:r>
              <a:rPr b="1" lang="en"/>
              <a:t>in its state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This maintains modularity!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0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Pentagons domain</a:t>
            </a:r>
            <a:endParaRPr/>
          </a:p>
        </p:txBody>
      </p:sp>
      <p:sp>
        <p:nvSpPr>
          <p:cNvPr id="857" name="Google Shape;857;p60"/>
          <p:cNvSpPr txBox="1"/>
          <p:nvPr>
            <p:ph idx="1" type="body"/>
          </p:nvPr>
        </p:nvSpPr>
        <p:spPr>
          <a:xfrm>
            <a:off x="471900" y="988875"/>
            <a:ext cx="8222100" cy="1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Pentagons abstract domain is a numerical analysis that: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</a:t>
            </a:r>
            <a:r>
              <a:rPr b="1" lang="en"/>
              <a:t>relational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built as a </a:t>
            </a:r>
            <a:r>
              <a:rPr b="1" lang="en"/>
              <a:t>reduced product</a:t>
            </a:r>
            <a:r>
              <a:rPr lang="en"/>
              <a:t> </a:t>
            </a:r>
            <a:endParaRPr/>
          </a:p>
        </p:txBody>
      </p:sp>
      <p:sp>
        <p:nvSpPr>
          <p:cNvPr id="858" name="Google Shape;858;p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9" name="Google Shape;859;p60"/>
          <p:cNvSpPr txBox="1"/>
          <p:nvPr/>
        </p:nvSpPr>
        <p:spPr>
          <a:xfrm>
            <a:off x="2153775" y="1453450"/>
            <a:ext cx="46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➡ we cannot implement it as a NRVD!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60"/>
          <p:cNvSpPr txBox="1"/>
          <p:nvPr/>
        </p:nvSpPr>
        <p:spPr>
          <a:xfrm>
            <a:off x="3696475" y="1771775"/>
            <a:ext cx="461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➡ we can implement it modularly!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60"/>
          <p:cNvSpPr txBox="1"/>
          <p:nvPr/>
        </p:nvSpPr>
        <p:spPr>
          <a:xfrm>
            <a:off x="7647550" y="307725"/>
            <a:ext cx="876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[SCP10]</a:t>
            </a:r>
            <a:endParaRPr sz="15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2" name="Google Shape;862;p60"/>
          <p:cNvCxnSpPr/>
          <p:nvPr/>
        </p:nvCxnSpPr>
        <p:spPr>
          <a:xfrm>
            <a:off x="1828800" y="2560320"/>
            <a:ext cx="0" cy="21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63" name="Google Shape;863;p60"/>
          <p:cNvCxnSpPr/>
          <p:nvPr/>
        </p:nvCxnSpPr>
        <p:spPr>
          <a:xfrm>
            <a:off x="2769540" y="3494100"/>
            <a:ext cx="0" cy="21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64" name="Google Shape;864;p60"/>
          <p:cNvSpPr/>
          <p:nvPr/>
        </p:nvSpPr>
        <p:spPr>
          <a:xfrm>
            <a:off x="2103125" y="2560425"/>
            <a:ext cx="640200" cy="21558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A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60"/>
          <p:cNvSpPr/>
          <p:nvPr/>
        </p:nvSpPr>
        <p:spPr>
          <a:xfrm>
            <a:off x="2103000" y="3200450"/>
            <a:ext cx="640200" cy="8229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A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60"/>
          <p:cNvSpPr txBox="1"/>
          <p:nvPr/>
        </p:nvSpPr>
        <p:spPr>
          <a:xfrm>
            <a:off x="1546800" y="2548763"/>
            <a:ext cx="282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60"/>
          <p:cNvSpPr txBox="1"/>
          <p:nvPr/>
        </p:nvSpPr>
        <p:spPr>
          <a:xfrm>
            <a:off x="3568000" y="4539850"/>
            <a:ext cx="282000" cy="2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60"/>
          <p:cNvSpPr txBox="1"/>
          <p:nvPr/>
        </p:nvSpPr>
        <p:spPr>
          <a:xfrm>
            <a:off x="5199550" y="3048000"/>
            <a:ext cx="267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x ↦ [3, 10]</a:t>
            </a:r>
            <a:r>
              <a:rPr lang="en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60"/>
          <p:cNvSpPr txBox="1"/>
          <p:nvPr/>
        </p:nvSpPr>
        <p:spPr>
          <a:xfrm>
            <a:off x="5199550" y="3322320"/>
            <a:ext cx="267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↦ [6, 15] 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60"/>
          <p:cNvSpPr/>
          <p:nvPr/>
        </p:nvSpPr>
        <p:spPr>
          <a:xfrm>
            <a:off x="2102575" y="3199575"/>
            <a:ext cx="639925" cy="825700"/>
          </a:xfrm>
          <a:custGeom>
            <a:rect b="b" l="l" r="r" t="t"/>
            <a:pathLst>
              <a:path extrusionOk="0" h="33028" w="25597">
                <a:moveTo>
                  <a:pt x="0" y="0"/>
                </a:moveTo>
                <a:lnTo>
                  <a:pt x="118" y="33028"/>
                </a:lnTo>
                <a:lnTo>
                  <a:pt x="10852" y="33028"/>
                </a:lnTo>
                <a:lnTo>
                  <a:pt x="25597" y="18283"/>
                </a:lnTo>
                <a:lnTo>
                  <a:pt x="25597" y="0"/>
                </a:lnTo>
                <a:close/>
              </a:path>
            </a:pathLst>
          </a:custGeom>
          <a:gradFill>
            <a:gsLst>
              <a:gs pos="0">
                <a:srgbClr val="FDECDB"/>
              </a:gs>
              <a:gs pos="100000">
                <a:srgbClr val="F0AA6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</p:sp>
      <p:cxnSp>
        <p:nvCxnSpPr>
          <p:cNvPr id="871" name="Google Shape;871;p60"/>
          <p:cNvCxnSpPr/>
          <p:nvPr/>
        </p:nvCxnSpPr>
        <p:spPr>
          <a:xfrm>
            <a:off x="2103120" y="2560320"/>
            <a:ext cx="0" cy="215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2" name="Google Shape;872;p60"/>
          <p:cNvCxnSpPr/>
          <p:nvPr/>
        </p:nvCxnSpPr>
        <p:spPr>
          <a:xfrm>
            <a:off x="2743200" y="2560320"/>
            <a:ext cx="0" cy="215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" name="Google Shape;873;p60"/>
          <p:cNvCxnSpPr/>
          <p:nvPr/>
        </p:nvCxnSpPr>
        <p:spPr>
          <a:xfrm>
            <a:off x="2769540" y="2945460"/>
            <a:ext cx="0" cy="215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" name="Google Shape;874;p60"/>
          <p:cNvCxnSpPr/>
          <p:nvPr/>
        </p:nvCxnSpPr>
        <p:spPr>
          <a:xfrm>
            <a:off x="2769540" y="2122500"/>
            <a:ext cx="0" cy="215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5" name="Google Shape;875;p60"/>
          <p:cNvSpPr txBox="1"/>
          <p:nvPr/>
        </p:nvSpPr>
        <p:spPr>
          <a:xfrm>
            <a:off x="5199550" y="4053840"/>
            <a:ext cx="267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↦ {y}</a:t>
            </a: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60"/>
          <p:cNvSpPr txBox="1"/>
          <p:nvPr/>
        </p:nvSpPr>
        <p:spPr>
          <a:xfrm>
            <a:off x="4970950" y="3783025"/>
            <a:ext cx="267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Upper bounds: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60"/>
          <p:cNvSpPr txBox="1"/>
          <p:nvPr/>
        </p:nvSpPr>
        <p:spPr>
          <a:xfrm>
            <a:off x="4970950" y="2773680"/>
            <a:ext cx="2676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Intervals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8" name="Google Shape;878;p60"/>
          <p:cNvCxnSpPr/>
          <p:nvPr/>
        </p:nvCxnSpPr>
        <p:spPr>
          <a:xfrm flipH="1">
            <a:off x="1671100" y="2548775"/>
            <a:ext cx="2178900" cy="2178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Pentagons domain</a:t>
            </a:r>
            <a:endParaRPr/>
          </a:p>
        </p:txBody>
      </p:sp>
      <p:sp>
        <p:nvSpPr>
          <p:cNvPr id="884" name="Google Shape;884;p6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 is…</a:t>
            </a:r>
            <a:endParaRPr/>
          </a:p>
        </p:txBody>
      </p:sp>
      <p:sp>
        <p:nvSpPr>
          <p:cNvPr id="106" name="Google Shape;106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9041" y="2392614"/>
            <a:ext cx="2185122" cy="833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127" y="2520550"/>
            <a:ext cx="655549" cy="65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2300" y="2481400"/>
            <a:ext cx="655549" cy="65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4775" y="1121600"/>
            <a:ext cx="655549" cy="65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 rot="5400000">
            <a:off x="5063275" y="2218525"/>
            <a:ext cx="236700" cy="2533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719250" y="3483025"/>
            <a:ext cx="2946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eneric analysis engine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pre-developed components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607075" y="1121600"/>
            <a:ext cx="2727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configuration parameters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omponents selection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lug-in new components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918075" y="3120175"/>
            <a:ext cx="128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arnings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 outputs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133750" y="3120175"/>
            <a:ext cx="9903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3298300" y="2811425"/>
            <a:ext cx="616500" cy="7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448420" y="2811425"/>
            <a:ext cx="616500" cy="7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/>
          <p:nvPr/>
        </p:nvSpPr>
        <p:spPr>
          <a:xfrm rot="5400000">
            <a:off x="4915600" y="2019975"/>
            <a:ext cx="531900" cy="7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2056375" y="120625"/>
            <a:ext cx="66375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n</a:t>
            </a:r>
            <a:r>
              <a:rPr lang="en"/>
              <a:t>ot a full analyzer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1585800" y="1805225"/>
            <a:ext cx="2086200" cy="2086200"/>
          </a:xfrm>
          <a:prstGeom prst="mathMultiply">
            <a:avLst>
              <a:gd fmla="val 3850" name="adj1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2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0" name="Google Shape;890;p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1" name="Google Shape;891;p62"/>
          <p:cNvSpPr txBox="1"/>
          <p:nvPr>
            <p:ph idx="1" type="body"/>
          </p:nvPr>
        </p:nvSpPr>
        <p:spPr>
          <a:xfrm>
            <a:off x="475500" y="3152225"/>
            <a:ext cx="82221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LiSA’s website</a:t>
            </a:r>
            <a:r>
              <a:rPr lang="en" sz="1400"/>
              <a:t>  -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LiSA on GitHub</a:t>
            </a:r>
            <a:r>
              <a:rPr lang="en" sz="1400"/>
              <a:t> -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SSV r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esearch group</a:t>
            </a:r>
            <a:endParaRPr sz="14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 u="sng">
                <a:solidFill>
                  <a:schemeClr val="hlink"/>
                </a:solidFill>
                <a:hlinkClick r:id="rId7"/>
              </a:rPr>
              <a:t>Today’s code</a:t>
            </a:r>
            <a:endParaRPr sz="14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00"/>
              <a:t>If you are intereste</a:t>
            </a:r>
            <a:r>
              <a:rPr lang="en" sz="1400"/>
              <a:t>d for teaching and/or research</a:t>
            </a:r>
            <a:r>
              <a:rPr lang="en" sz="1400"/>
              <a:t>, get in touch with us!</a:t>
            </a:r>
            <a:endParaRPr sz="14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400" u="sng">
                <a:solidFill>
                  <a:schemeClr val="hlink"/>
                </a:solidFill>
                <a:hlinkClick r:id="rId8"/>
              </a:rPr>
              <a:t>luca.negrini@unive.it</a:t>
            </a:r>
            <a:r>
              <a:rPr lang="en" sz="1400"/>
              <a:t> </a:t>
            </a:r>
            <a:endParaRPr sz="1400"/>
          </a:p>
        </p:txBody>
      </p:sp>
      <p:pic>
        <p:nvPicPr>
          <p:cNvPr id="892" name="Google Shape;892;p6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086049" y="324025"/>
            <a:ext cx="2971900" cy="11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3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I</a:t>
            </a:r>
            <a:endParaRPr/>
          </a:p>
        </p:txBody>
      </p:sp>
      <p:sp>
        <p:nvSpPr>
          <p:cNvPr id="898" name="Google Shape;898;p63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[SOAP21] Ferrara P., Negrini L., Arceri V., Cortesi A. </a:t>
            </a:r>
            <a:r>
              <a:rPr i="1" lang="en" sz="1200"/>
              <a:t>Static analysis for dummies: experiencing LiSA</a:t>
            </a:r>
            <a:r>
              <a:rPr lang="en" sz="1200"/>
              <a:t>. In Proceedings of the 10th ACM SIGPLAN International Workshop on the State Of the Art in Program Analysis (SOAP 2021).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https://doi.org/10.1145/3460946.3464316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[VMCAI21] Negrini L., Arceri V., Ferrara P., Cortesi A. </a:t>
            </a:r>
            <a:r>
              <a:rPr i="1" lang="en" sz="1200"/>
              <a:t>Twinning Automata and Regular Expressions for String Static Analysis</a:t>
            </a:r>
            <a:r>
              <a:rPr lang="en" sz="1200"/>
              <a:t>. In: Verification, Model Checking, and Abstract Interpretation (VMCAI 2021).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https://doi.org/10.1007/978-3-030-67067-2_13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[SOAP22] Olivieri L., Tagliaferro F., Arceri V., Ruaro M., Negrini L., Cortesi A., Ferrara P., Spoto F., Talin E. </a:t>
            </a:r>
            <a:r>
              <a:rPr i="1" lang="en" sz="1200"/>
              <a:t>Ensuring determinism in blockchain software with GoLiSA: an industrial experience report</a:t>
            </a:r>
            <a:r>
              <a:rPr lang="en" sz="1200"/>
              <a:t>. In Proceedings of the 11th ACM SIGPLAN International Workshop on the State Of the Art in Program Analysis (SOAP 2022).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https://doi.org/10.1145/3520313.3534658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[BRAIN23] L. Olivieri, T. Jensen, L. Negrini and F. Spoto. </a:t>
            </a:r>
            <a:r>
              <a:rPr i="1" lang="en" sz="1200"/>
              <a:t>MichelsonLiSA: A Static Analyzer for Tezos</a:t>
            </a:r>
            <a:r>
              <a:rPr lang="en" sz="1200"/>
              <a:t>. 2023 IEEE International Conference on Pervasive Computing and Communications Workshops and other Affiliated Events (PerCom Workshops).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https://doi.org/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10.1109/PerComWorkshops56833.2023.10150247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[SOAP23] Negrini L., Shabadi G., Urban C. </a:t>
            </a:r>
            <a:r>
              <a:rPr i="1" lang="en" sz="1200"/>
              <a:t>Static Analysis of Data Transformations in Jupyter Notebooks</a:t>
            </a:r>
            <a:r>
              <a:rPr lang="en" sz="1200"/>
              <a:t>. In Proceedings of the 12th ACM SIGPLAN International Workshop on the State Of the Art in Program Analysis (SOAP 2023).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https://doi.org/10.1145/3589250.3596145</a:t>
            </a:r>
            <a:endParaRPr sz="1200"/>
          </a:p>
        </p:txBody>
      </p:sp>
      <p:sp>
        <p:nvSpPr>
          <p:cNvPr id="899" name="Google Shape;899;p6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4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II</a:t>
            </a:r>
            <a:endParaRPr/>
          </a:p>
        </p:txBody>
      </p:sp>
      <p:sp>
        <p:nvSpPr>
          <p:cNvPr id="905" name="Google Shape;905;p64"/>
          <p:cNvSpPr txBox="1"/>
          <p:nvPr>
            <p:ph idx="1" type="body"/>
          </p:nvPr>
        </p:nvSpPr>
        <p:spPr>
          <a:xfrm>
            <a:off x="471900" y="10650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[ECOOP23] Olivieri L., Negrini L., Arceri V., Tagliaferro F., Ferrara P., Cortesi A., Spoto F. </a:t>
            </a:r>
            <a:r>
              <a:rPr i="1" lang="en" sz="1200">
                <a:solidFill>
                  <a:schemeClr val="dk1"/>
                </a:solidFill>
              </a:rPr>
              <a:t>Information Flow Analysis for Detecting Non-Determinism in Blockchain</a:t>
            </a:r>
            <a:r>
              <a:rPr lang="en" sz="1200">
                <a:solidFill>
                  <a:schemeClr val="dk1"/>
                </a:solidFill>
              </a:rPr>
              <a:t>. In 37th European Conference on Object-Oriented Programming (ECOOP 2023).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https://doi.org/10.4230/LIPIcs.ECOOP.2023.23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[CSV23] Negrini L., Ferrara P., Arceri V., Cortesi A. </a:t>
            </a:r>
            <a:r>
              <a:rPr i="1" lang="en" sz="1200"/>
              <a:t>LiSA: A Generic Framework for Multilanguage Static Analysis</a:t>
            </a:r>
            <a:r>
              <a:rPr lang="en" sz="1200"/>
              <a:t>. In: Challenges of Software Verification. Intelligent Systems Reference Library.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https://doi.org/10.1007/978-981-19-9601-6_2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[DLTRP24] Olivieri L., Negrini L., Arceri V., Jensen T., Spoto F. </a:t>
            </a:r>
            <a:r>
              <a:rPr i="1" lang="en" sz="1200"/>
              <a:t>Design and Implementation of Static Analyses for Tezos Smart Contracts</a:t>
            </a:r>
            <a:r>
              <a:rPr lang="en" sz="1200"/>
              <a:t>. Distrib. Ledger Technol.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https://doi.org/10.1145/3643567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[JSEP24] </a:t>
            </a:r>
            <a:r>
              <a:rPr lang="en" sz="1200">
                <a:solidFill>
                  <a:schemeClr val="dk1"/>
                </a:solidFill>
              </a:rPr>
              <a:t>Negrini L., Arceri V., Cortesi A., Ferrara P. </a:t>
            </a:r>
            <a:r>
              <a:rPr i="1" lang="en" sz="1200">
                <a:solidFill>
                  <a:schemeClr val="dk1"/>
                </a:solidFill>
              </a:rPr>
              <a:t>Tarsis: An effective automata-based abstract domain for string analysis</a:t>
            </a:r>
            <a:r>
              <a:rPr lang="en" sz="1200">
                <a:solidFill>
                  <a:schemeClr val="dk1"/>
                </a:solidFill>
              </a:rPr>
              <a:t>. J Softw Evol Proc.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https://doi.org/10.1002/smr.2647</a:t>
            </a:r>
            <a:endParaRPr sz="12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[IEEE24] Olivieri L., Negrini L., Arceri V., Chachar B., Ferrara P., Cortesi A. </a:t>
            </a:r>
            <a:r>
              <a:rPr i="1" lang="en" sz="1200"/>
              <a:t>Detection of Phantom Reads in Hyperledger Fabric</a:t>
            </a:r>
            <a:r>
              <a:rPr lang="en" sz="1200"/>
              <a:t>. In: IEEE Access. </a:t>
            </a:r>
            <a:r>
              <a:rPr lang="en" sz="1200" u="sng">
                <a:solidFill>
                  <a:schemeClr val="hlink"/>
                </a:solidFill>
                <a:hlinkClick r:id="rId7"/>
              </a:rPr>
              <a:t>https://doi.org/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10.1109/ACCESS.2024.3410019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[TCS16] Ferrara P. </a:t>
            </a:r>
            <a:r>
              <a:rPr i="1" lang="en" sz="1200"/>
              <a:t>A generic framework for heap and value analyses of object-oriented programming languages</a:t>
            </a:r>
            <a:r>
              <a:rPr lang="en" sz="1200"/>
              <a:t>. Theoretical Computer Science. </a:t>
            </a:r>
            <a:r>
              <a:rPr lang="en" sz="1200" u="sng">
                <a:solidFill>
                  <a:schemeClr val="hlink"/>
                </a:solidFill>
                <a:hlinkClick r:id="rId9"/>
              </a:rPr>
              <a:t>https://doi.org/10.1016/j.tcs.2016.04.001</a:t>
            </a:r>
            <a:endParaRPr sz="1200"/>
          </a:p>
        </p:txBody>
      </p:sp>
      <p:sp>
        <p:nvSpPr>
          <p:cNvPr id="906" name="Google Shape;906;p6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5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III</a:t>
            </a:r>
            <a:endParaRPr/>
          </a:p>
        </p:txBody>
      </p:sp>
      <p:sp>
        <p:nvSpPr>
          <p:cNvPr id="912" name="Google Shape;912;p65"/>
          <p:cNvSpPr txBox="1"/>
          <p:nvPr>
            <p:ph idx="1" type="body"/>
          </p:nvPr>
        </p:nvSpPr>
        <p:spPr>
          <a:xfrm>
            <a:off x="471900" y="10650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[SCP10] </a:t>
            </a:r>
            <a:r>
              <a:rPr lang="en" sz="1200">
                <a:solidFill>
                  <a:schemeClr val="dk1"/>
                </a:solidFill>
              </a:rPr>
              <a:t>Logozzo F., Fähndrich M. </a:t>
            </a:r>
            <a:r>
              <a:rPr i="1" lang="en" sz="1200">
                <a:solidFill>
                  <a:schemeClr val="dk1"/>
                </a:solidFill>
              </a:rPr>
              <a:t>Pentagons: A weakly relational abstract domain for the efficient validation of array accesses</a:t>
            </a:r>
            <a:r>
              <a:rPr lang="en" sz="1200">
                <a:solidFill>
                  <a:schemeClr val="dk1"/>
                </a:solidFill>
              </a:rPr>
              <a:t>. Science of Computer Programming.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https://doi.org/10.1016/j.scico.2009.04.004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13" name="Google Shape;913;p6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 is… a library</a:t>
            </a:r>
            <a:endParaRPr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1519625" y="1007700"/>
            <a:ext cx="6637500" cy="3128100"/>
          </a:xfrm>
          <a:prstGeom prst="roundRect">
            <a:avLst>
              <a:gd fmla="val 8832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9041" y="2392614"/>
            <a:ext cx="2185122" cy="833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77" y="2520550"/>
            <a:ext cx="655549" cy="65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2300" y="2481400"/>
            <a:ext cx="655549" cy="65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9205" y="265152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4775" y="1121600"/>
            <a:ext cx="655549" cy="65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 rot="5400000">
            <a:off x="5063275" y="2218525"/>
            <a:ext cx="236700" cy="2533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719250" y="3483025"/>
            <a:ext cx="2946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generic analysis engine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pre-developed components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607075" y="1121600"/>
            <a:ext cx="2727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configuration parameters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components selection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plug-in new components</a:t>
            </a:r>
            <a:endParaRPr sz="16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6918075" y="3120175"/>
            <a:ext cx="1284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outputs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5375" y="2481425"/>
            <a:ext cx="655549" cy="65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226100" y="3120175"/>
            <a:ext cx="9903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308000" y="3120175"/>
            <a:ext cx="9903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298300" y="2811425"/>
            <a:ext cx="616500" cy="7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6448420" y="2811425"/>
            <a:ext cx="616500" cy="7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/>
          <p:nvPr/>
        </p:nvSpPr>
        <p:spPr>
          <a:xfrm rot="5400000">
            <a:off x="4915600" y="2019975"/>
            <a:ext cx="531900" cy="7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8055220" y="2811425"/>
            <a:ext cx="616500" cy="7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1151113" y="2811425"/>
            <a:ext cx="456000" cy="7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2204875" y="2811425"/>
            <a:ext cx="242700" cy="73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530925" y="969200"/>
            <a:ext cx="20058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analyzer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LiSA today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132" y="1129367"/>
            <a:ext cx="731400" cy="73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2980" y="1129367"/>
            <a:ext cx="731400" cy="73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 rotWithShape="1">
          <a:blip r:embed="rId5">
            <a:alphaModFix/>
          </a:blip>
          <a:srcRect b="0" l="29" r="19" t="0"/>
          <a:stretch/>
        </p:blipFill>
        <p:spPr>
          <a:xfrm>
            <a:off x="2435081" y="1123217"/>
            <a:ext cx="731400" cy="74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 rotWithShape="1">
          <a:blip r:embed="rId6">
            <a:alphaModFix/>
          </a:blip>
          <a:srcRect b="16724" l="0" r="0" t="16724"/>
          <a:stretch/>
        </p:blipFill>
        <p:spPr>
          <a:xfrm>
            <a:off x="3654031" y="1129367"/>
            <a:ext cx="731400" cy="73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 rotWithShape="1">
          <a:blip r:embed="rId7">
            <a:alphaModFix/>
          </a:blip>
          <a:srcRect b="436" l="0" r="0" t="436"/>
          <a:stretch/>
        </p:blipFill>
        <p:spPr>
          <a:xfrm>
            <a:off x="4530130" y="2175635"/>
            <a:ext cx="731400" cy="73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49078" y="2185035"/>
            <a:ext cx="731400" cy="731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68024" y="2175635"/>
            <a:ext cx="731400" cy="731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1444576" y="2205785"/>
            <a:ext cx="25980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lus students hopping in for theses and projects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71900" y="3139338"/>
            <a:ext cx="82815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Languages: Go </a:t>
            </a: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[SOAP22, ECOOP23, IEEE24]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Python (wip) </a:t>
            </a: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[SOAP23]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Michelson </a:t>
            </a: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[BRAIN23, DLTRP24]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EVM (wip), Rust (wip), LLVM (wip)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71900" y="3844025"/>
            <a:ext cx="8281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Topics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 Blockchain </a:t>
            </a: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[SOAP22, BRAIN23, ECOOP23, DLTRP24, IEEE24]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Data Science (wip) </a:t>
            </a: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[SOAP23]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S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trings </a:t>
            </a:r>
            <a:r>
              <a:rPr lang="en" sz="15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[VMCAI21, JSEP24]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Modular interactions (wip), Dynamic languages (wip), Numeric trends (wip)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91918" y="1046838"/>
            <a:ext cx="1835950" cy="896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Understanding the high-level architecture of LiSA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Call resolution and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Statement rewriting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Memory abstraction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Value abstraction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first value analysis: the domain of Signs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Information flow: the Taint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simple </a:t>
            </a:r>
            <a:r>
              <a:rPr lang="en"/>
              <a:t>relational analysis</a:t>
            </a:r>
            <a:r>
              <a:rPr lang="en"/>
              <a:t>: the domain of Upper bounds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Products and relational analyses: the domain of Pentagons</a:t>
            </a:r>
            <a:endParaRPr/>
          </a:p>
        </p:txBody>
      </p:sp>
      <p:sp>
        <p:nvSpPr>
          <p:cNvPr id="170" name="Google Shape;17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471900" y="3885500"/>
            <a:ext cx="7878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Ask questions at any time!</a:t>
            </a:r>
            <a:endParaRPr sz="20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471900" y="1206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471900" y="988875"/>
            <a:ext cx="8222100" cy="3640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AutoNum type="arabicPeriod"/>
            </a:pPr>
            <a:r>
              <a:rPr lang="en">
                <a:solidFill>
                  <a:schemeClr val="accent2"/>
                </a:solidFill>
              </a:rPr>
              <a:t>Understanding</a:t>
            </a:r>
            <a:r>
              <a:rPr lang="en">
                <a:solidFill>
                  <a:schemeClr val="accent2"/>
                </a:solidFill>
              </a:rPr>
              <a:t> the high-level architecture of LiSA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Call resolution and evaluation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Statement rewriting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Memory abstraction</a:t>
            </a:r>
            <a:endParaRPr>
              <a:solidFill>
                <a:srgbClr val="999999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</a:pPr>
            <a:r>
              <a:rPr lang="en">
                <a:solidFill>
                  <a:srgbClr val="999999"/>
                </a:solidFill>
              </a:rPr>
              <a:t>Value abstraction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first value analysis: the domain of Signs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Information flow: the Taint analysis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A simple relational analysis: the domain of Upper bounds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AutoNum type="arabicPeriod"/>
            </a:pPr>
            <a:r>
              <a:rPr lang="en">
                <a:solidFill>
                  <a:srgbClr val="999999"/>
                </a:solidFill>
              </a:rPr>
              <a:t>Products and relational analyses: the domain of Pentagons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Material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DB4437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