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61" r:id="rId4"/>
    <p:sldId id="258" r:id="rId5"/>
    <p:sldId id="257" r:id="rId6"/>
    <p:sldId id="274" r:id="rId7"/>
    <p:sldId id="275" r:id="rId8"/>
    <p:sldId id="276" r:id="rId9"/>
    <p:sldId id="277" r:id="rId10"/>
    <p:sldId id="260" r:id="rId11"/>
    <p:sldId id="263" r:id="rId12"/>
    <p:sldId id="270" r:id="rId13"/>
    <p:sldId id="279" r:id="rId14"/>
    <p:sldId id="282" r:id="rId15"/>
    <p:sldId id="283" r:id="rId16"/>
    <p:sldId id="281" r:id="rId17"/>
    <p:sldId id="272" r:id="rId18"/>
    <p:sldId id="284" r:id="rId19"/>
    <p:sldId id="268" r:id="rId20"/>
    <p:sldId id="285" r:id="rId21"/>
    <p:sldId id="290" r:id="rId22"/>
    <p:sldId id="287" r:id="rId23"/>
    <p:sldId id="288" r:id="rId24"/>
    <p:sldId id="269" r:id="rId25"/>
    <p:sldId id="289" r:id="rId26"/>
    <p:sldId id="266" r:id="rId27"/>
    <p:sldId id="278" r:id="rId28"/>
    <p:sldId id="265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16" autoAdjust="0"/>
  </p:normalViewPr>
  <p:slideViewPr>
    <p:cSldViewPr snapToGrid="0" showGuides="1">
      <p:cViewPr varScale="1">
        <p:scale>
          <a:sx n="108" d="100"/>
          <a:sy n="108" d="100"/>
        </p:scale>
        <p:origin x="7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939A65E-4A87-492D-80EB-C08C089BC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F2D9E6-DB74-414F-B6EF-B62FA1BC00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AAAA-9176-43C2-BED4-C6D6B7807C13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71A3BE-B6DA-40F0-8554-56ED4BFF0B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9A1718-7E9D-4270-87B9-AB52DD0F7C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CF7E-D83D-4C16-BAF9-20B2A34507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4ED7-0D96-4E48-A149-04CF5C19FD1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F431-6B59-493A-B515-8EF6642915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19th,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UniVE-SSV/lisa-joycar-example" TargetMode="Externa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-SSV/lisa" TargetMode="External"/><Relationship Id="rId2" Type="http://schemas.openxmlformats.org/officeDocument/2006/relationships/hyperlink" Target="mailto:luca.negrini@unive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ive-ssv.github.io/lis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21891-5921-4682-99CB-8B670B38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Multi-Language </a:t>
            </a:r>
            <a:br>
              <a:rPr lang="en-US" dirty="0"/>
            </a:br>
            <a:r>
              <a:rPr lang="en-US" dirty="0"/>
              <a:t>Analysis in LiSA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FBCE90-B655-43E3-B252-D9C2F488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Negrini</a:t>
            </a:r>
          </a:p>
          <a:p>
            <a:r>
              <a:rPr lang="en-US" dirty="0"/>
              <a:t>January 19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59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Goal: single analysis of a whole program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Requirements: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Different semantics for the same construct</a:t>
            </a:r>
          </a:p>
          <a:p>
            <a:r>
              <a:rPr lang="en-US" dirty="0"/>
              <a:t>No assumptions on the execution model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Nice to have: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Modular structure: no need to reimplement from scratch when changing context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Easy to use and extend: for research and teaching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LiSA</a:t>
            </a:r>
            <a:r>
              <a:rPr lang="en-US" dirty="0"/>
              <a:t>, a </a:t>
            </a:r>
            <a:r>
              <a:rPr lang="en-US" dirty="0">
                <a:solidFill>
                  <a:schemeClr val="accent3"/>
                </a:solidFill>
              </a:rPr>
              <a:t>Li</a:t>
            </a:r>
            <a:r>
              <a:rPr lang="en-US" dirty="0"/>
              <a:t>brary for </a:t>
            </a: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/>
              <a:t>tatic 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Library written in Java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Based on an extensible CFG representation</a:t>
            </a:r>
          </a:p>
          <a:p>
            <a:pPr lvl="1"/>
            <a:r>
              <a:rPr lang="en-US" dirty="0"/>
              <a:t>Received as inputs: no knowledge of source languages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Get rid of the syntax for control flow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Extensible: node instances are not fixed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Statements (CFG nodes) are language specific!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Each node over-approximates the semantics of its language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C77523-EEC6-4A17-8C2E-B512B277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8686DD-9944-4B65-9079-203A58F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9E06F6-4C89-40B6-9DED-95B5F803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defined semantics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=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- index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2D8481-57B1-4FE2-8E07-8E32BB9F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A8D62E-BFF2-429B-A1A3-6FBBF60D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03917F-8AD8-4BFA-B0C6-CE8AB32F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12</a:t>
            </a:fld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829198E-B755-449D-90A7-C8EEACE8977B}"/>
              </a:ext>
            </a:extLst>
          </p:cNvPr>
          <p:cNvSpPr/>
          <p:nvPr/>
        </p:nvSpPr>
        <p:spPr>
          <a:xfrm>
            <a:off x="861950" y="1813750"/>
            <a:ext cx="2647950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6388EA2-8F7D-45AC-871E-621DDB788032}"/>
              </a:ext>
            </a:extLst>
          </p:cNvPr>
          <p:cNvSpPr/>
          <p:nvPr/>
        </p:nvSpPr>
        <p:spPr>
          <a:xfrm>
            <a:off x="838199" y="4115584"/>
            <a:ext cx="3009405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F6A7F2E-6E00-409C-9295-53F4012C1A19}"/>
              </a:ext>
            </a:extLst>
          </p:cNvPr>
          <p:cNvSpPr/>
          <p:nvPr/>
        </p:nvSpPr>
        <p:spPr>
          <a:xfrm>
            <a:off x="3906981" y="4115584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4DA7E98-8954-483B-9BC2-1B1CD998A074}"/>
              </a:ext>
            </a:extLst>
          </p:cNvPr>
          <p:cNvSpPr/>
          <p:nvPr/>
        </p:nvSpPr>
        <p:spPr>
          <a:xfrm>
            <a:off x="3581400" y="1813750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9E7685-0969-4B4E-8CB4-5BFE61CB400E}"/>
              </a:ext>
            </a:extLst>
          </p:cNvPr>
          <p:cNvSpPr txBox="1"/>
          <p:nvPr/>
        </p:nvSpPr>
        <p:spPr>
          <a:xfrm>
            <a:off x="5700155" y="3280597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Different instances for each language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BE29C8E-83F7-4993-A864-51FEB334999E}"/>
              </a:ext>
            </a:extLst>
          </p:cNvPr>
          <p:cNvSpPr txBox="1"/>
          <p:nvPr/>
        </p:nvSpPr>
        <p:spPr>
          <a:xfrm>
            <a:off x="5700154" y="3280322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Language-specific semantic function </a:t>
            </a:r>
          </a:p>
        </p:txBody>
      </p:sp>
    </p:spTree>
    <p:extLst>
      <p:ext uri="{BB962C8B-B14F-4D97-AF65-F5344CB8AC3E}">
        <p14:creationId xmlns:p14="http://schemas.microsoft.com/office/powerpoint/2010/main" val="20097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2" grpId="0" animBg="1"/>
      <p:bldP spid="5" grpId="0"/>
      <p:bldP spid="5" grpId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expressions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Lucida Sans Typewriter" panose="020B0602040502020304" pitchFamily="33" charset="0"/>
              </a:rPr>
              <a:t>With extensible statements there is no predefined set of operations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need to know how the state evolves with each statement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Solution: the 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 err="1">
                <a:cs typeface="Lucida Sans Typewriter" panose="020B0602040502020304" pitchFamily="33" charset="0"/>
              </a:rPr>
              <a:t>s</a:t>
            </a:r>
            <a:r>
              <a:rPr lang="en-US" dirty="0">
                <a:cs typeface="Lucida Sans Typewriter" panose="020B0602040502020304" pitchFamily="33" charset="0"/>
              </a:rPr>
              <a:t>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Analyses work on an internal extensible language of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sz="1600" dirty="0" err="1">
                <a:solidFill>
                  <a:schemeClr val="tx1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s</a:t>
            </a:r>
            <a:endParaRPr lang="en-US" sz="1600" dirty="0">
              <a:solidFill>
                <a:schemeClr val="tx1"/>
              </a:solidFill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Each symbolic expression is an “atomic” semantic operation</a:t>
            </a:r>
          </a:p>
          <a:p>
            <a:pPr lvl="2"/>
            <a:r>
              <a:rPr lang="en-US" dirty="0">
                <a:cs typeface="Lucida Sans Typewriter" panose="020B0602040502020304" pitchFamily="33" charset="0"/>
              </a:rPr>
              <a:t>Heap allocation, numeric sum, pointer dereference, …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malloc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(C) and </a:t>
            </a:r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new int[]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(Java) are modeled with the same symbolic expression </a:t>
            </a:r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HeapAllocation</a:t>
            </a:r>
            <a:endParaRPr lang="en-US" dirty="0">
              <a:solidFill>
                <a:schemeClr val="tx1"/>
              </a:solidFill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use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Statement.semantics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rewrite each 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 and feed them to the analysis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3554BA-252E-464E-B73B-59439B37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94EF54-A536-4D12-BEA2-104A4088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A657EA-0EDA-4B90-9D0A-0DC29E2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new array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8596B8-41C9-4BA4-9D3A-D8B9D037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84993" cy="4349894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971FCA2-72D0-480A-AB1E-FB829179A139}"/>
              </a:ext>
            </a:extLst>
          </p:cNvPr>
          <p:cNvSpPr/>
          <p:nvPr/>
        </p:nvSpPr>
        <p:spPr>
          <a:xfrm>
            <a:off x="838200" y="3402806"/>
            <a:ext cx="8384993" cy="236321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090D2B-352A-4E73-98FA-65DEF0EF2226}"/>
              </a:ext>
            </a:extLst>
          </p:cNvPr>
          <p:cNvSpPr txBox="1"/>
          <p:nvPr/>
        </p:nvSpPr>
        <p:spPr>
          <a:xfrm>
            <a:off x="9250729" y="3252828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Simulate the allocation of a new heap region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0CADE6F-0DDE-4AFE-AB4B-E06F010E2A25}"/>
              </a:ext>
            </a:extLst>
          </p:cNvPr>
          <p:cNvSpPr/>
          <p:nvPr/>
        </p:nvSpPr>
        <p:spPr>
          <a:xfrm>
            <a:off x="838199" y="3623434"/>
            <a:ext cx="8384993" cy="236321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647AE3C-B016-42E0-A31C-359ADDD7437F}"/>
              </a:ext>
            </a:extLst>
          </p:cNvPr>
          <p:cNvSpPr/>
          <p:nvPr/>
        </p:nvSpPr>
        <p:spPr>
          <a:xfrm>
            <a:off x="838192" y="4473580"/>
            <a:ext cx="8384993" cy="236321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A6FB24C-33D5-4D17-8DC2-DB80FAA6F836}"/>
              </a:ext>
            </a:extLst>
          </p:cNvPr>
          <p:cNvSpPr/>
          <p:nvPr/>
        </p:nvSpPr>
        <p:spPr>
          <a:xfrm>
            <a:off x="838196" y="4683476"/>
            <a:ext cx="8384993" cy="236321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74EC9E0-E189-4F88-8C34-C9820D8F584D}"/>
              </a:ext>
            </a:extLst>
          </p:cNvPr>
          <p:cNvSpPr txBox="1"/>
          <p:nvPr/>
        </p:nvSpPr>
        <p:spPr>
          <a:xfrm>
            <a:off x="9250729" y="3495858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 the analysis process the allocation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48FA021-F61F-4191-BEBB-EB644AA2CDE6}"/>
              </a:ext>
            </a:extLst>
          </p:cNvPr>
          <p:cNvSpPr txBox="1"/>
          <p:nvPr/>
        </p:nvSpPr>
        <p:spPr>
          <a:xfrm>
            <a:off x="9250729" y="4342364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Simulate the creation of a reference to the new region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89D5AB1-5B2A-4829-83DF-95585B5201EB}"/>
              </a:ext>
            </a:extLst>
          </p:cNvPr>
          <p:cNvSpPr txBox="1"/>
          <p:nvPr/>
        </p:nvSpPr>
        <p:spPr>
          <a:xfrm>
            <a:off x="9250729" y="4575147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 the analysis process the reference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41266C8-3312-48B6-9858-656944CF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636082B4-13EC-46F2-8E03-9646FE4A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0128AB74-4DA6-4868-8A30-1659624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5" grpId="0"/>
      <p:bldP spid="15" grpId="1"/>
      <p:bldP spid="16" grpId="0"/>
      <p:bldP spid="16" grpId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new array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8596B8-41C9-4BA4-9D3A-D8B9D037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84993" cy="4349894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AD0FAA2-6C98-4622-B7A4-C67BF9303F1E}"/>
              </a:ext>
            </a:extLst>
          </p:cNvPr>
          <p:cNvSpPr/>
          <p:nvPr/>
        </p:nvSpPr>
        <p:spPr>
          <a:xfrm>
            <a:off x="4876799" y="4705638"/>
            <a:ext cx="3476625" cy="21907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932F4F7-A3DB-4109-9549-95FC25E3CA47}"/>
              </a:ext>
            </a:extLst>
          </p:cNvPr>
          <p:cNvSpPr/>
          <p:nvPr/>
        </p:nvSpPr>
        <p:spPr>
          <a:xfrm>
            <a:off x="4179453" y="3628087"/>
            <a:ext cx="3846947" cy="21907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8C0B7304-DF60-495A-A8F6-2E5277722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77941" y="3375768"/>
            <a:ext cx="4221483" cy="624732"/>
          </a:xfrm>
          <a:prstGeom prst="bentConnector3">
            <a:avLst>
              <a:gd name="adj1" fmla="val 181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5322D61-EE56-403B-9E90-29226B1C7B43}"/>
              </a:ext>
            </a:extLst>
          </p:cNvPr>
          <p:cNvSpPr txBox="1"/>
          <p:nvPr/>
        </p:nvSpPr>
        <p:spPr>
          <a:xfrm>
            <a:off x="9296400" y="2421659"/>
            <a:ext cx="260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operations can fit here!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DB9DE7-37D3-4A55-B82F-32E6E420E0C1}"/>
              </a:ext>
            </a:extLst>
          </p:cNvPr>
          <p:cNvSpPr txBox="1"/>
          <p:nvPr/>
        </p:nvSpPr>
        <p:spPr>
          <a:xfrm>
            <a:off x="9296399" y="4537626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Domain agnostic!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EBBD29A-E82A-4816-816E-94C6FE80FBF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026401" y="3737624"/>
            <a:ext cx="1269998" cy="1061612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6E6C5B7-6CE8-47FD-B951-58E921CA6C9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353425" y="4799236"/>
            <a:ext cx="942974" cy="1594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gnaposto data 35">
            <a:extLst>
              <a:ext uri="{FF2B5EF4-FFF2-40B4-BE49-F238E27FC236}">
                <a16:creationId xmlns:a16="http://schemas.microsoft.com/office/drawing/2014/main" id="{F88B8D83-7A87-4011-9524-6F3E296E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37" name="Segnaposto piè di pagina 36">
            <a:extLst>
              <a:ext uri="{FF2B5EF4-FFF2-40B4-BE49-F238E27FC236}">
                <a16:creationId xmlns:a16="http://schemas.microsoft.com/office/drawing/2014/main" id="{527D6469-80E8-4F83-8D9E-7A4B6DE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38" name="Segnaposto numero diapositiva 37">
            <a:extLst>
              <a:ext uri="{FF2B5EF4-FFF2-40B4-BE49-F238E27FC236}">
                <a16:creationId xmlns:a16="http://schemas.microsoft.com/office/drawing/2014/main" id="{677C99D2-E962-41D0-8401-C4A6806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4" grpId="0"/>
      <p:bldP spid="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does LiSA analyze?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5000"/>
          </a:xfrm>
        </p:spPr>
        <p:txBody>
          <a:bodyPr>
            <a:normAutofit/>
          </a:bodyPr>
          <a:lstStyle/>
          <a:p>
            <a:r>
              <a:rPr lang="en-US" dirty="0">
                <a:cs typeface="Lucida Sans Typewriter" panose="020B0602040502020304" pitchFamily="33" charset="0"/>
              </a:rPr>
              <a:t>LiSA program is made up of CFGs (+ extra information)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CFGs encode flow control in their structure 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 nodes are language-specific 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 nodes rewrite into symbolic expressions</a:t>
            </a:r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40F8D80-C462-4BDF-B469-424CEC170452}"/>
              </a:ext>
            </a:extLst>
          </p:cNvPr>
          <p:cNvSpPr/>
          <p:nvPr/>
        </p:nvSpPr>
        <p:spPr>
          <a:xfrm>
            <a:off x="665825" y="1825625"/>
            <a:ext cx="10786369" cy="1485746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4686E2E-9B5E-4834-9968-FCD99C429332}"/>
              </a:ext>
            </a:extLst>
          </p:cNvPr>
          <p:cNvSpPr/>
          <p:nvPr/>
        </p:nvSpPr>
        <p:spPr>
          <a:xfrm>
            <a:off x="665825" y="3382955"/>
            <a:ext cx="10786369" cy="42704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0793F6-E565-46A7-99B4-7E4885915636}"/>
              </a:ext>
            </a:extLst>
          </p:cNvPr>
          <p:cNvSpPr txBox="1"/>
          <p:nvPr/>
        </p:nvSpPr>
        <p:spPr>
          <a:xfrm>
            <a:off x="10199254" y="2788151"/>
            <a:ext cx="115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Syntax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213F58-E384-4915-8726-8E0BF5A65B02}"/>
              </a:ext>
            </a:extLst>
          </p:cNvPr>
          <p:cNvSpPr txBox="1"/>
          <p:nvPr/>
        </p:nvSpPr>
        <p:spPr>
          <a:xfrm>
            <a:off x="9686637" y="3338802"/>
            <a:ext cx="166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Semantics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1F6F9089-AC3F-4F60-A048-A4C37753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BE59B02D-FBAE-4EF6-B450-03ABC56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CA44E58-830B-42BC-8F36-00AEEA47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components must be agnostic to how others are implemented: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Separation of responsibility: each component is responsible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its duties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Modularity: analysis can be composed freely without changing the code, tuning precision and performances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implementation: no need to worry about concepts external to the component being implemented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33D568-D292-47CB-A4D8-DD08D6FF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B3B468-F2B5-4487-9A52-E1EFFE4B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BB4BAD-60DA-48A5-A445-9CFFB50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abstraction</a:t>
            </a:r>
          </a:p>
          <a:p>
            <a:r>
              <a:rPr lang="en-US" dirty="0"/>
              <a:t>Memory abstraction</a:t>
            </a:r>
          </a:p>
          <a:p>
            <a:r>
              <a:rPr lang="en-US" dirty="0"/>
              <a:t>Call resolution</a:t>
            </a:r>
          </a:p>
          <a:p>
            <a:r>
              <a:rPr lang="en-US" dirty="0"/>
              <a:t>Analysis orchestration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E3CC539-C972-4A06-9B0B-7BE59EA4F992}"/>
              </a:ext>
            </a:extLst>
          </p:cNvPr>
          <p:cNvSpPr/>
          <p:nvPr/>
        </p:nvSpPr>
        <p:spPr>
          <a:xfrm>
            <a:off x="7786030" y="2584800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A61A566-ED82-48CA-A6DB-BCE072956243}"/>
              </a:ext>
            </a:extLst>
          </p:cNvPr>
          <p:cNvSpPr/>
          <p:nvPr/>
        </p:nvSpPr>
        <p:spPr>
          <a:xfrm>
            <a:off x="7791713" y="3135600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37020988-7480-4A82-A5A0-250BA6B4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193" y="1881022"/>
            <a:ext cx="307182" cy="307182"/>
          </a:xfrm>
          <a:prstGeom prst="rect">
            <a:avLst/>
          </a:prstGeom>
        </p:spPr>
      </p:pic>
      <p:pic>
        <p:nvPicPr>
          <p:cNvPr id="21" name="Elemento grafico 20" descr="Segno di spunta">
            <a:extLst>
              <a:ext uri="{FF2B5EF4-FFF2-40B4-BE49-F238E27FC236}">
                <a16:creationId xmlns:a16="http://schemas.microsoft.com/office/drawing/2014/main" id="{7A0A00BF-7184-46EC-B7F4-90C65ADE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193" y="2416359"/>
            <a:ext cx="307182" cy="30718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F97B35-53A9-4655-8218-281D0634E6C1}"/>
              </a:ext>
            </a:extLst>
          </p:cNvPr>
          <p:cNvSpPr txBox="1"/>
          <p:nvPr/>
        </p:nvSpPr>
        <p:spPr>
          <a:xfrm>
            <a:off x="958238" y="3907453"/>
            <a:ext cx="582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How do memory and value abstraction </a:t>
            </a:r>
            <a:r>
              <a:rPr lang="en-US" sz="2800" u="sng" dirty="0">
                <a:solidFill>
                  <a:schemeClr val="accent3"/>
                </a:solidFill>
              </a:rPr>
              <a:t>modularly</a:t>
            </a:r>
            <a:r>
              <a:rPr lang="en-US" sz="2800" dirty="0">
                <a:solidFill>
                  <a:schemeClr val="accent3"/>
                </a:solidFill>
              </a:rPr>
              <a:t> exchange information?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2C596D-8E20-4632-B9E8-E564AEACF93D}"/>
              </a:ext>
            </a:extLst>
          </p:cNvPr>
          <p:cNvSpPr txBox="1"/>
          <p:nvPr/>
        </p:nvSpPr>
        <p:spPr>
          <a:xfrm>
            <a:off x="9505950" y="259825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Intervals, octagons, 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EC577AC-290C-461A-9AE3-7A24A55B4D0A}"/>
              </a:ext>
            </a:extLst>
          </p:cNvPr>
          <p:cNvSpPr txBox="1"/>
          <p:nvPr/>
        </p:nvSpPr>
        <p:spPr>
          <a:xfrm>
            <a:off x="9505950" y="3149054"/>
            <a:ext cx="25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points, shape, …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62BADC28-5273-4B65-8886-6FE256CC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A43C369-177D-45A2-9C92-745DF68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08A022D-A13B-41A8-B087-3C93BEF2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  <p:bldP spid="7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State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95FA44-ADDD-41B5-A4D1-62271CC80E90}"/>
              </a:ext>
            </a:extLst>
          </p:cNvPr>
          <p:cNvSpPr txBox="1"/>
          <p:nvPr/>
        </p:nvSpPr>
        <p:spPr>
          <a:xfrm>
            <a:off x="838200" y="561470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Pietro Ferrara, A generic framework for heap and value analyses of object-oriented programming languages, Theoretical Computer Science, Volume 631, 2016, Pages 43-72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BA6C280-A5E7-4EDB-9292-F92C9578EAA2}"/>
              </a:ext>
            </a:extLst>
          </p:cNvPr>
          <p:cNvSpPr/>
          <p:nvPr/>
        </p:nvSpPr>
        <p:spPr>
          <a:xfrm>
            <a:off x="7384221" y="2048346"/>
            <a:ext cx="3465618" cy="2761307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E5DBFE5-EEFA-47E6-9138-C13F2D10F4A6}"/>
              </a:ext>
            </a:extLst>
          </p:cNvPr>
          <p:cNvCxnSpPr>
            <a:cxnSpLocks/>
          </p:cNvCxnSpPr>
          <p:nvPr/>
        </p:nvCxnSpPr>
        <p:spPr>
          <a:xfrm>
            <a:off x="8606278" y="3112309"/>
            <a:ext cx="0" cy="1139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AA8678-28B2-4293-8C86-6B529622B7AA}"/>
              </a:ext>
            </a:extLst>
          </p:cNvPr>
          <p:cNvSpPr txBox="1"/>
          <p:nvPr/>
        </p:nvSpPr>
        <p:spPr>
          <a:xfrm>
            <a:off x="8068078" y="3398953"/>
            <a:ext cx="1086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rewritten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598F841-42D8-4865-9F67-DD6B5BFA851E}"/>
              </a:ext>
            </a:extLst>
          </p:cNvPr>
          <p:cNvSpPr/>
          <p:nvPr/>
        </p:nvSpPr>
        <p:spPr>
          <a:xfrm>
            <a:off x="7670244" y="4262216"/>
            <a:ext cx="2873921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540D5F5-05B3-41BD-A080-7A2EEAFB03CB}"/>
              </a:ext>
            </a:extLst>
          </p:cNvPr>
          <p:cNvSpPr/>
          <p:nvPr/>
        </p:nvSpPr>
        <p:spPr>
          <a:xfrm>
            <a:off x="7670244" y="2716069"/>
            <a:ext cx="2873918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0E0225-F1EA-403A-8D00-6D6C4E3B392E}"/>
              </a:ext>
            </a:extLst>
          </p:cNvPr>
          <p:cNvSpPr txBox="1"/>
          <p:nvPr/>
        </p:nvSpPr>
        <p:spPr>
          <a:xfrm>
            <a:off x="8071928" y="2169450"/>
            <a:ext cx="209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4A2498E-E2FD-46E3-AA02-F46D64537B6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V="1">
            <a:off x="7384221" y="2914189"/>
            <a:ext cx="286023" cy="514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829A3B2-F6AA-43D6-A47E-92C610B75311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6916536" y="3428614"/>
            <a:ext cx="467685" cy="386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372E4E-9F4B-4CAD-834E-629D3CCCE16C}"/>
              </a:ext>
            </a:extLst>
          </p:cNvPr>
          <p:cNvSpPr txBox="1"/>
          <p:nvPr/>
        </p:nvSpPr>
        <p:spPr>
          <a:xfrm>
            <a:off x="6258732" y="3243948"/>
            <a:ext cx="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B734045-7976-4C4F-8DB2-EE751C895244}"/>
              </a:ext>
            </a:extLst>
          </p:cNvPr>
          <p:cNvCxnSpPr>
            <a:cxnSpLocks/>
          </p:cNvCxnSpPr>
          <p:nvPr/>
        </p:nvCxnSpPr>
        <p:spPr>
          <a:xfrm>
            <a:off x="9923105" y="3122956"/>
            <a:ext cx="0" cy="11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3114D-7DFB-4733-A5EE-6290A734DD84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050395-2A67-45FC-BC07-7E2399AC13F2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8ADE585-DD78-412B-96FA-1C3042EF99DE}"/>
              </a:ext>
            </a:extLst>
          </p:cNvPr>
          <p:cNvSpPr txBox="1"/>
          <p:nvPr/>
        </p:nvSpPr>
        <p:spPr>
          <a:xfrm>
            <a:off x="9622043" y="3907901"/>
            <a:ext cx="11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{}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7AE084-066A-4B8D-9FBE-44857359E297}"/>
              </a:ext>
            </a:extLst>
          </p:cNvPr>
          <p:cNvSpPr txBox="1"/>
          <p:nvPr/>
        </p:nvSpPr>
        <p:spPr>
          <a:xfrm>
            <a:off x="903600" y="2048346"/>
            <a:ext cx="346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int x = w + 3;</a:t>
            </a:r>
          </a:p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new A();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x;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a.g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* 2;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8F6959-28EB-45C8-BB50-A212970CAF2C}"/>
              </a:ext>
            </a:extLst>
          </p:cNvPr>
          <p:cNvSpPr txBox="1"/>
          <p:nvPr/>
        </p:nvSpPr>
        <p:spPr>
          <a:xfrm>
            <a:off x="903600" y="4171473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2CF6838-AF3E-4579-90B5-38D2D11CF774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B64340-5930-4EA4-851C-7A2D951F4D33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5B44A0-3B32-4716-A8F1-CD89736CA1F4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[8, 13]]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377A147-CFCC-452D-A3FE-9DF045005D6F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new A()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A6DE125-A0C9-4BED-8622-7DF170A105BA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145549-1A96-4ECD-936F-C5270555581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l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357C2E1-60DE-4B76-A363-440848FD9ED8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x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D19252B-981D-4A43-B679-D352F212B2E5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insensitive)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00F06B-9E40-4403-B8FD-93435AB125FE}"/>
              </a:ext>
            </a:extLst>
          </p:cNvPr>
          <p:cNvSpPr txBox="1"/>
          <p:nvPr/>
        </p:nvSpPr>
        <p:spPr>
          <a:xfrm>
            <a:off x="9292350" y="3492032"/>
            <a:ext cx="1310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substitution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A27D63-0C19-40CA-89F8-C97ABE01170C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sensitive)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5B93EA9-AC1B-479E-8A57-4CDC661AC06D}"/>
              </a:ext>
            </a:extLst>
          </p:cNvPr>
          <p:cNvSpPr txBox="1"/>
          <p:nvPr/>
        </p:nvSpPr>
        <p:spPr>
          <a:xfrm>
            <a:off x="903600" y="4172400"/>
            <a:ext cx="448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E47714A-E1DC-4466-A718-29F2219430E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FF779-AB55-4077-B8FC-DFCFA4B645A0}"/>
              </a:ext>
            </a:extLst>
          </p:cNvPr>
          <p:cNvSpPr txBox="1"/>
          <p:nvPr/>
        </p:nvSpPr>
        <p:spPr>
          <a:xfrm>
            <a:off x="903600" y="3460248"/>
            <a:ext cx="41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we want better precision?</a:t>
            </a:r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8C69656-3B2D-4449-807E-2449095E958E}"/>
              </a:ext>
            </a:extLst>
          </p:cNvPr>
          <p:cNvSpPr/>
          <p:nvPr/>
        </p:nvSpPr>
        <p:spPr>
          <a:xfrm rot="10800000">
            <a:off x="3091825" y="2152409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F098D703-8C44-4BCD-ABE3-CA5460F0E884}"/>
              </a:ext>
            </a:extLst>
          </p:cNvPr>
          <p:cNvSpPr/>
          <p:nvPr/>
        </p:nvSpPr>
        <p:spPr>
          <a:xfrm rot="10800000">
            <a:off x="3091825" y="2458975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3D206163-4521-41B8-8EB3-478CDE62CD13}"/>
              </a:ext>
            </a:extLst>
          </p:cNvPr>
          <p:cNvSpPr/>
          <p:nvPr/>
        </p:nvSpPr>
        <p:spPr>
          <a:xfrm rot="10800000">
            <a:off x="3091824" y="275055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B363B9-2777-479A-8DA6-36640CD67DA7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39D5F13D-6527-435A-9325-88C8004B6FC4}"/>
              </a:ext>
            </a:extLst>
          </p:cNvPr>
          <p:cNvSpPr/>
          <p:nvPr/>
        </p:nvSpPr>
        <p:spPr>
          <a:xfrm rot="10800000">
            <a:off x="3091823" y="305416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7B4581-4C48-467C-8547-68410C49E517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[8, 26]]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E91B93B-A886-4F09-9D84-19385F92FF99}"/>
              </a:ext>
            </a:extLst>
          </p:cNvPr>
          <p:cNvSpPr txBox="1"/>
          <p:nvPr/>
        </p:nvSpPr>
        <p:spPr>
          <a:xfrm>
            <a:off x="903600" y="4172400"/>
            <a:ext cx="565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13], </a:t>
            </a:r>
            <a:r>
              <a:rPr lang="en-US" dirty="0" err="1"/>
              <a:t>l.g</a:t>
            </a:r>
            <a:r>
              <a:rPr lang="en-US" dirty="0"/>
              <a:t> -&gt; [16, 26]]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62E9843-8589-4186-A716-DDD5C2534F29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l * 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4F6C768-601B-4E20-AAA6-CC85B538E250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FF4C88F-E284-44DE-9B03-BD7E2BA44942}"/>
              </a:ext>
            </a:extLst>
          </p:cNvPr>
          <p:cNvSpPr txBox="1"/>
          <p:nvPr/>
        </p:nvSpPr>
        <p:spPr>
          <a:xfrm>
            <a:off x="7364570" y="3891416"/>
            <a:ext cx="12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9" grpId="0"/>
      <p:bldP spid="31" grpId="0"/>
      <p:bldP spid="32" grpId="0"/>
      <p:bldP spid="32" grpId="1"/>
      <p:bldP spid="33" grpId="0"/>
      <p:bldP spid="33" grpId="1"/>
      <p:bldP spid="3" grpId="0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/>
      <p:bldP spid="44" grpId="0"/>
      <p:bldP spid="44" grpId="1"/>
      <p:bldP spid="45" grpId="0"/>
      <p:bldP spid="45" grpId="1"/>
      <p:bldP spid="45" grpId="2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22B13-C5C6-437B-96F4-9714A2B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768D-DAF7-4B85-AEE7-6EFC0816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Framework for reasoning about program semantics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E5D62-6E25-43DE-927A-6CCB86EAA426}"/>
              </a:ext>
            </a:extLst>
          </p:cNvPr>
          <p:cNvSpPr txBox="1"/>
          <p:nvPr/>
        </p:nvSpPr>
        <p:spPr>
          <a:xfrm>
            <a:off x="3844043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P,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D5C21E-6290-4958-B625-0FF659E7E77C}"/>
              </a:ext>
            </a:extLst>
          </p:cNvPr>
          <p:cNvSpPr txBox="1"/>
          <p:nvPr/>
        </p:nvSpPr>
        <p:spPr>
          <a:xfrm>
            <a:off x="3844043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21DA1DB-71D0-440B-B0EC-B2EEB3E250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51037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90013B-5854-48D8-A721-7549E5181924}"/>
              </a:ext>
            </a:extLst>
          </p:cNvPr>
          <p:cNvSpPr txBox="1"/>
          <p:nvPr/>
        </p:nvSpPr>
        <p:spPr>
          <a:xfrm>
            <a:off x="7346232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, I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01651B-4216-4941-8375-3E45833A85DE}"/>
              </a:ext>
            </a:extLst>
          </p:cNvPr>
          <p:cNvSpPr txBox="1"/>
          <p:nvPr/>
        </p:nvSpPr>
        <p:spPr>
          <a:xfrm>
            <a:off x="7346232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334C40A-0FB7-4355-95C3-CC24A7ED18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853226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4D4F269-B7C8-4A47-AF1C-13BBDD0119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58031" y="3098098"/>
            <a:ext cx="248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/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Lucida Sans Typewriter" panose="020B0602040502020304" pitchFamily="33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 R</a:t>
                </a:r>
                <a:r>
                  <a:rPr lang="en-US" sz="2000" baseline="30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'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9BECEF4-F56F-4DC1-998E-1AC7347D64D9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350698" y="5549851"/>
            <a:ext cx="1995534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17F61C-062C-4162-B72A-9F7E11EA9B29}"/>
              </a:ext>
            </a:extLst>
          </p:cNvPr>
          <p:cNvSpPr txBox="1"/>
          <p:nvPr/>
        </p:nvSpPr>
        <p:spPr>
          <a:xfrm>
            <a:off x="2965859" y="4139308"/>
            <a:ext cx="138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r>
              <a:rPr lang="en-US" dirty="0"/>
              <a:t>semantics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C09C75-7E2B-4FE1-9765-7663D21B0195}"/>
              </a:ext>
            </a:extLst>
          </p:cNvPr>
          <p:cNvSpPr txBox="1"/>
          <p:nvPr/>
        </p:nvSpPr>
        <p:spPr>
          <a:xfrm>
            <a:off x="7853225" y="4139308"/>
            <a:ext cx="19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dirty="0"/>
              <a:t>abstract semantics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6037DD-3C7E-4EF4-AA16-005CD15615C1}"/>
              </a:ext>
            </a:extLst>
          </p:cNvPr>
          <p:cNvSpPr txBox="1"/>
          <p:nvPr/>
        </p:nvSpPr>
        <p:spPr>
          <a:xfrm>
            <a:off x="5435619" y="2728766"/>
            <a:ext cx="13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A5943D-6CBA-483C-8737-52B0572AA9D8}"/>
              </a:ext>
            </a:extLst>
          </p:cNvPr>
          <p:cNvSpPr txBox="1"/>
          <p:nvPr/>
        </p:nvSpPr>
        <p:spPr>
          <a:xfrm>
            <a:off x="5624709" y="5551598"/>
            <a:ext cx="15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concretization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CC2305-D066-4FAE-B24A-3C36B745A587}"/>
              </a:ext>
            </a:extLst>
          </p:cNvPr>
          <p:cNvSpPr txBox="1"/>
          <p:nvPr/>
        </p:nvSpPr>
        <p:spPr>
          <a:xfrm>
            <a:off x="2571750" y="4443473"/>
            <a:ext cx="17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not computable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3418C37-BCC6-45DA-BD63-AE7E9CFB53A9}"/>
              </a:ext>
            </a:extLst>
          </p:cNvPr>
          <p:cNvSpPr txBox="1"/>
          <p:nvPr/>
        </p:nvSpPr>
        <p:spPr>
          <a:xfrm>
            <a:off x="7853225" y="4443473"/>
            <a:ext cx="243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over-approximate concrete semantics</a:t>
            </a:r>
          </a:p>
        </p:txBody>
      </p:sp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1E3689DE-E0CE-4E27-A430-741154F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08BD3073-9348-496D-B5E1-D9EC125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A7E5F184-3DE2-469E-BFEE-8A4317F6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1AC9F23-68C7-48EA-91C3-D704AE116B16}"/>
              </a:ext>
            </a:extLst>
          </p:cNvPr>
          <p:cNvSpPr/>
          <p:nvPr/>
        </p:nvSpPr>
        <p:spPr>
          <a:xfrm>
            <a:off x="7638473" y="1875737"/>
            <a:ext cx="1810327" cy="2409931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7C66CA8-5B36-458A-86D8-4EBBFAE9A558}"/>
              </a:ext>
            </a:extLst>
          </p:cNvPr>
          <p:cNvSpPr txBox="1"/>
          <p:nvPr/>
        </p:nvSpPr>
        <p:spPr>
          <a:xfrm>
            <a:off x="7673178" y="1862794"/>
            <a:ext cx="17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State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abstraction</a:t>
            </a:r>
          </a:p>
          <a:p>
            <a:r>
              <a:rPr lang="en-US" dirty="0"/>
              <a:t>Memory abstraction</a:t>
            </a:r>
          </a:p>
          <a:p>
            <a:r>
              <a:rPr lang="en-US" dirty="0"/>
              <a:t>Call resolution</a:t>
            </a:r>
          </a:p>
          <a:p>
            <a:r>
              <a:rPr lang="en-US" dirty="0"/>
              <a:t>Analysis orchestration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48CB627-8365-4395-899E-C17C9A38E6B9}"/>
              </a:ext>
            </a:extLst>
          </p:cNvPr>
          <p:cNvSpPr/>
          <p:nvPr/>
        </p:nvSpPr>
        <p:spPr>
          <a:xfrm>
            <a:off x="7711425" y="2233343"/>
            <a:ext cx="1670037" cy="143256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E3CC539-C972-4A06-9B0B-7BE59EA4F992}"/>
              </a:ext>
            </a:extLst>
          </p:cNvPr>
          <p:cNvSpPr/>
          <p:nvPr/>
        </p:nvSpPr>
        <p:spPr>
          <a:xfrm>
            <a:off x="7786030" y="2584452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A61A566-ED82-48CA-A6DB-BCE072956243}"/>
              </a:ext>
            </a:extLst>
          </p:cNvPr>
          <p:cNvSpPr/>
          <p:nvPr/>
        </p:nvSpPr>
        <p:spPr>
          <a:xfrm>
            <a:off x="7791713" y="3133249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4BDFDCA-A288-4C92-B38D-BA5B6737F916}"/>
              </a:ext>
            </a:extLst>
          </p:cNvPr>
          <p:cNvSpPr txBox="1"/>
          <p:nvPr/>
        </p:nvSpPr>
        <p:spPr>
          <a:xfrm>
            <a:off x="7743386" y="2220399"/>
            <a:ext cx="16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37020988-7480-4A82-A5A0-250BA6B4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193" y="1881022"/>
            <a:ext cx="307182" cy="307182"/>
          </a:xfrm>
          <a:prstGeom prst="rect">
            <a:avLst/>
          </a:prstGeom>
        </p:spPr>
      </p:pic>
      <p:pic>
        <p:nvPicPr>
          <p:cNvPr id="21" name="Elemento grafico 20" descr="Segno di spunta">
            <a:extLst>
              <a:ext uri="{FF2B5EF4-FFF2-40B4-BE49-F238E27FC236}">
                <a16:creationId xmlns:a16="http://schemas.microsoft.com/office/drawing/2014/main" id="{7A0A00BF-7184-46EC-B7F4-90C65ADE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193" y="2416359"/>
            <a:ext cx="307182" cy="30718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F97B35-53A9-4655-8218-281D0634E6C1}"/>
              </a:ext>
            </a:extLst>
          </p:cNvPr>
          <p:cNvSpPr txBox="1"/>
          <p:nvPr/>
        </p:nvSpPr>
        <p:spPr>
          <a:xfrm>
            <a:off x="958238" y="3907453"/>
            <a:ext cx="5829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How do we </a:t>
            </a:r>
            <a:r>
              <a:rPr lang="en-US" sz="2800" u="sng" dirty="0">
                <a:solidFill>
                  <a:schemeClr val="accent3"/>
                </a:solidFill>
              </a:rPr>
              <a:t>modularly</a:t>
            </a:r>
            <a:r>
              <a:rPr lang="en-US" sz="2800" dirty="0">
                <a:solidFill>
                  <a:schemeClr val="accent3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compute the result of calls?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run a fixpoint over the program?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0EFDBA8-20A6-43EC-9181-49AE3C0C201E}"/>
              </a:ext>
            </a:extLst>
          </p:cNvPr>
          <p:cNvSpPr/>
          <p:nvPr/>
        </p:nvSpPr>
        <p:spPr>
          <a:xfrm>
            <a:off x="7850037" y="4906090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pic>
        <p:nvPicPr>
          <p:cNvPr id="23" name="Elemento grafico 22" descr="Segno di spunta">
            <a:extLst>
              <a:ext uri="{FF2B5EF4-FFF2-40B4-BE49-F238E27FC236}">
                <a16:creationId xmlns:a16="http://schemas.microsoft.com/office/drawing/2014/main" id="{5C510144-693D-4AE2-AE12-65348E3E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2193" y="2912447"/>
            <a:ext cx="307182" cy="30718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FEAED18-43A5-42A9-90B8-A59ADEE9FCD4}"/>
              </a:ext>
            </a:extLst>
          </p:cNvPr>
          <p:cNvSpPr txBox="1"/>
          <p:nvPr/>
        </p:nvSpPr>
        <p:spPr>
          <a:xfrm>
            <a:off x="9505950" y="4921357"/>
            <a:ext cx="25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RTA, CHA, …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8FB7AA-995F-44F0-89C3-C5930EED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646B81-4636-4D9E-B5CF-D0A69183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66F392-E4A6-48E0-8C34-29268AD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20</a:t>
            </a:fld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25ECE57-156A-4172-80CA-5CF541EAA6F9}"/>
              </a:ext>
            </a:extLst>
          </p:cNvPr>
          <p:cNvSpPr txBox="1"/>
          <p:nvPr/>
        </p:nvSpPr>
        <p:spPr>
          <a:xfrm>
            <a:off x="9505950" y="259790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Intervals, octagons, …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548BC9-1AD9-4EB2-BAAC-EB2F2C3290C9}"/>
              </a:ext>
            </a:extLst>
          </p:cNvPr>
          <p:cNvSpPr txBox="1"/>
          <p:nvPr/>
        </p:nvSpPr>
        <p:spPr>
          <a:xfrm>
            <a:off x="9505950" y="3146703"/>
            <a:ext cx="25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points, shape, …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B5B44B5-3ABC-4FEB-BE25-060392776C9D}"/>
              </a:ext>
            </a:extLst>
          </p:cNvPr>
          <p:cNvSpPr/>
          <p:nvPr/>
        </p:nvSpPr>
        <p:spPr>
          <a:xfrm>
            <a:off x="7786030" y="3753671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 Stack</a:t>
            </a:r>
          </a:p>
        </p:txBody>
      </p:sp>
    </p:spTree>
    <p:extLst>
      <p:ext uri="{BB962C8B-B14F-4D97-AF65-F5344CB8AC3E}">
        <p14:creationId xmlns:p14="http://schemas.microsoft.com/office/powerpoint/2010/main" val="19564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4" grpId="0"/>
      <p:bldP spid="19" grpId="0" animBg="1"/>
      <p:bldP spid="27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AAAEC-7B6C-43DF-9569-3C79DC5F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Interprocedural Analysis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79891EB-CAC6-4C7A-89EB-42E0D8A4BC81}"/>
              </a:ext>
            </a:extLst>
          </p:cNvPr>
          <p:cNvSpPr/>
          <p:nvPr/>
        </p:nvSpPr>
        <p:spPr>
          <a:xfrm>
            <a:off x="1799776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91B2D12-B5A8-44F5-9EB0-701E80ECF5BA}"/>
              </a:ext>
            </a:extLst>
          </p:cNvPr>
          <p:cNvSpPr/>
          <p:nvPr/>
        </p:nvSpPr>
        <p:spPr>
          <a:xfrm>
            <a:off x="1661166" y="1729579"/>
            <a:ext cx="1670037" cy="685745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24A11B-65F0-42D0-8E3F-772332295DAA}"/>
              </a:ext>
            </a:extLst>
          </p:cNvPr>
          <p:cNvSpPr/>
          <p:nvPr/>
        </p:nvSpPr>
        <p:spPr>
          <a:xfrm>
            <a:off x="5399592" y="1888808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CFG Fixpoint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A08C048-E633-45B0-BFB0-BF655947A6A3}"/>
              </a:ext>
            </a:extLst>
          </p:cNvPr>
          <p:cNvSpPr/>
          <p:nvPr/>
        </p:nvSpPr>
        <p:spPr>
          <a:xfrm>
            <a:off x="5399592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AB8F2778-39E8-4036-8637-F910665F220E}"/>
              </a:ext>
            </a:extLst>
          </p:cNvPr>
          <p:cNvCxnSpPr>
            <a:cxnSpLocks/>
          </p:cNvCxnSpPr>
          <p:nvPr/>
        </p:nvCxnSpPr>
        <p:spPr>
          <a:xfrm>
            <a:off x="60198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DAD03C12-585E-4723-B982-E3098AF08A93}"/>
              </a:ext>
            </a:extLst>
          </p:cNvPr>
          <p:cNvCxnSpPr>
            <a:cxnSpLocks/>
          </p:cNvCxnSpPr>
          <p:nvPr/>
        </p:nvCxnSpPr>
        <p:spPr>
          <a:xfrm flipH="1" flipV="1">
            <a:off x="3326835" y="2319735"/>
            <a:ext cx="2147241" cy="21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28AF9220-3DD4-4809-8707-95E57351EE8A}"/>
              </a:ext>
            </a:extLst>
          </p:cNvPr>
          <p:cNvCxnSpPr>
            <a:cxnSpLocks/>
          </p:cNvCxnSpPr>
          <p:nvPr/>
        </p:nvCxnSpPr>
        <p:spPr>
          <a:xfrm flipH="1">
            <a:off x="258508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FC6B6FC-2007-48F0-BEB5-8E07C14ABD0B}"/>
              </a:ext>
            </a:extLst>
          </p:cNvPr>
          <p:cNvCxnSpPr>
            <a:cxnSpLocks/>
          </p:cNvCxnSpPr>
          <p:nvPr/>
        </p:nvCxnSpPr>
        <p:spPr>
          <a:xfrm flipV="1">
            <a:off x="241363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C9765FC1-BD34-4B60-886C-A7CF8C69EAFB}"/>
              </a:ext>
            </a:extLst>
          </p:cNvPr>
          <p:cNvCxnSpPr>
            <a:cxnSpLocks/>
          </p:cNvCxnSpPr>
          <p:nvPr/>
        </p:nvCxnSpPr>
        <p:spPr>
          <a:xfrm>
            <a:off x="3267075" y="2415324"/>
            <a:ext cx="2132517" cy="20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E2D58830-76F1-4668-B46B-96770B2C5055}"/>
              </a:ext>
            </a:extLst>
          </p:cNvPr>
          <p:cNvCxnSpPr>
            <a:cxnSpLocks/>
          </p:cNvCxnSpPr>
          <p:nvPr/>
        </p:nvCxnSpPr>
        <p:spPr>
          <a:xfrm flipV="1">
            <a:off x="61849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92297E6-A807-4E9A-809C-F2C0C219B7B8}"/>
              </a:ext>
            </a:extLst>
          </p:cNvPr>
          <p:cNvSpPr txBox="1"/>
          <p:nvPr/>
        </p:nvSpPr>
        <p:spPr>
          <a:xfrm>
            <a:off x="3683337" y="2437254"/>
            <a:ext cx="20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ia.getResultOf</a:t>
            </a:r>
            <a:r>
              <a:rPr lang="en-US" dirty="0"/>
              <a:t>(this)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B03748-5AA2-43DC-BD3F-804FDA893695}"/>
              </a:ext>
            </a:extLst>
          </p:cNvPr>
          <p:cNvSpPr txBox="1"/>
          <p:nvPr/>
        </p:nvSpPr>
        <p:spPr>
          <a:xfrm>
            <a:off x="2585084" y="3257760"/>
            <a:ext cx="16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cg.resolve</a:t>
            </a:r>
            <a:r>
              <a:rPr lang="en-US" dirty="0"/>
              <a:t>(call)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AA1684-DBA1-4F9A-888B-34D893623074}"/>
              </a:ext>
            </a:extLst>
          </p:cNvPr>
          <p:cNvSpPr txBox="1"/>
          <p:nvPr/>
        </p:nvSpPr>
        <p:spPr>
          <a:xfrm>
            <a:off x="434693" y="3255187"/>
            <a:ext cx="19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target(s) of the call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A26496A-79C5-49FB-9A40-A267BEB783CD}"/>
              </a:ext>
            </a:extLst>
          </p:cNvPr>
          <p:cNvSpPr txBox="1"/>
          <p:nvPr/>
        </p:nvSpPr>
        <p:spPr>
          <a:xfrm>
            <a:off x="6551288" y="2583693"/>
            <a:ext cx="156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331A9A-FD40-48A3-9BE2-CF001DB38B52}"/>
              </a:ext>
            </a:extLst>
          </p:cNvPr>
          <p:cNvSpPr txBox="1"/>
          <p:nvPr/>
        </p:nvSpPr>
        <p:spPr>
          <a:xfrm>
            <a:off x="7770506" y="403676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analysis state is not involved!</a:t>
            </a:r>
          </a:p>
        </p:txBody>
      </p:sp>
      <p:sp>
        <p:nvSpPr>
          <p:cNvPr id="43" name="Segnaposto data 42">
            <a:extLst>
              <a:ext uri="{FF2B5EF4-FFF2-40B4-BE49-F238E27FC236}">
                <a16:creationId xmlns:a16="http://schemas.microsoft.com/office/drawing/2014/main" id="{2EE02805-B7D7-4FDF-965E-68B8D40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44" name="Segnaposto piè di pagina 43">
            <a:extLst>
              <a:ext uri="{FF2B5EF4-FFF2-40B4-BE49-F238E27FC236}">
                <a16:creationId xmlns:a16="http://schemas.microsoft.com/office/drawing/2014/main" id="{88B6BF3D-AB92-4F16-9E34-CFA43C2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5" name="Segnaposto numero diapositiva 44">
            <a:extLst>
              <a:ext uri="{FF2B5EF4-FFF2-40B4-BE49-F238E27FC236}">
                <a16:creationId xmlns:a16="http://schemas.microsoft.com/office/drawing/2014/main" id="{5485D62E-C933-4AF8-ACAF-60B79E5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21</a:t>
            </a:fld>
            <a:endParaRPr lang="en-US"/>
          </a:p>
        </p:txBody>
      </p: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7021C20A-32F5-4FD7-8FE4-2DBAA69F490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31203" y="2072452"/>
            <a:ext cx="2068389" cy="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D639F0D-7DE4-4422-90E5-926567963E7A}"/>
              </a:ext>
            </a:extLst>
          </p:cNvPr>
          <p:cNvSpPr/>
          <p:nvPr/>
        </p:nvSpPr>
        <p:spPr>
          <a:xfrm>
            <a:off x="8748606" y="1895158"/>
            <a:ext cx="1772086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03A31141-55CF-4B49-B5F7-E665E9AD6EB4}"/>
              </a:ext>
            </a:extLst>
          </p:cNvPr>
          <p:cNvCxnSpPr>
            <a:cxnSpLocks/>
          </p:cNvCxnSpPr>
          <p:nvPr/>
        </p:nvCxnSpPr>
        <p:spPr>
          <a:xfrm>
            <a:off x="6792407" y="200437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D3094A8D-D8E8-45EC-AB62-C7FEB61AD3B1}"/>
              </a:ext>
            </a:extLst>
          </p:cNvPr>
          <p:cNvCxnSpPr>
            <a:cxnSpLocks/>
          </p:cNvCxnSpPr>
          <p:nvPr/>
        </p:nvCxnSpPr>
        <p:spPr>
          <a:xfrm flipH="1" flipV="1">
            <a:off x="6792407" y="215042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513822B-D5F8-4539-8160-B1B88795D33C}"/>
              </a:ext>
            </a:extLst>
          </p:cNvPr>
          <p:cNvSpPr txBox="1"/>
          <p:nvPr/>
        </p:nvSpPr>
        <p:spPr>
          <a:xfrm>
            <a:off x="6551288" y="2323250"/>
            <a:ext cx="17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stmt.semantics</a:t>
            </a:r>
            <a:r>
              <a:rPr lang="en-US" dirty="0"/>
              <a:t>()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EC9C946-7A4D-4786-9770-5422D7543C0F}"/>
              </a:ext>
            </a:extLst>
          </p:cNvPr>
          <p:cNvSpPr txBox="1"/>
          <p:nvPr/>
        </p:nvSpPr>
        <p:spPr>
          <a:xfrm>
            <a:off x="3366903" y="3848562"/>
            <a:ext cx="158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1EA6DF-4F3B-4914-9080-9D96873C99BA}"/>
              </a:ext>
            </a:extLst>
          </p:cNvPr>
          <p:cNvSpPr txBox="1"/>
          <p:nvPr/>
        </p:nvSpPr>
        <p:spPr>
          <a:xfrm>
            <a:off x="3646136" y="1696904"/>
            <a:ext cx="14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fixpoint logic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E5C8C92-F195-4D9A-B5B5-C7E34A797E4B}"/>
              </a:ext>
            </a:extLst>
          </p:cNvPr>
          <p:cNvCxnSpPr>
            <a:cxnSpLocks/>
            <a:stCxn id="32" idx="0"/>
            <a:endCxn id="68" idx="3"/>
          </p:cNvCxnSpPr>
          <p:nvPr/>
        </p:nvCxnSpPr>
        <p:spPr>
          <a:xfrm flipH="1" flipV="1">
            <a:off x="4950320" y="4033228"/>
            <a:ext cx="4487061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0FC6FF51-8C4B-4424-892E-5A2934CAA44C}"/>
              </a:ext>
            </a:extLst>
          </p:cNvPr>
          <p:cNvCxnSpPr>
            <a:cxnSpLocks/>
            <a:stCxn id="32" idx="0"/>
            <a:endCxn id="71" idx="3"/>
          </p:cNvCxnSpPr>
          <p:nvPr/>
        </p:nvCxnSpPr>
        <p:spPr>
          <a:xfrm flipH="1" flipV="1">
            <a:off x="5084657" y="1881570"/>
            <a:ext cx="4352724" cy="2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AF80B98-458E-4837-9E7E-E07BAD793AD2}"/>
              </a:ext>
            </a:extLst>
          </p:cNvPr>
          <p:cNvCxnSpPr>
            <a:cxnSpLocks/>
            <a:stCxn id="32" idx="0"/>
            <a:endCxn id="27" idx="3"/>
          </p:cNvCxnSpPr>
          <p:nvPr/>
        </p:nvCxnSpPr>
        <p:spPr>
          <a:xfrm flipH="1" flipV="1">
            <a:off x="5746938" y="2621920"/>
            <a:ext cx="3690443" cy="1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CBB44C2-6907-44DC-92A7-D342BA8A77F0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H="1" flipV="1">
            <a:off x="4223356" y="3442426"/>
            <a:ext cx="5214025" cy="5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B252BAC-1B8D-4F10-9AAF-7E5A8F3B91B9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H="1" flipV="1">
            <a:off x="2391409" y="3439853"/>
            <a:ext cx="7045972" cy="59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7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0" grpId="3"/>
      <p:bldP spid="32" grpId="0"/>
      <p:bldP spid="56" grpId="0" animBg="1"/>
      <p:bldP spid="56" grpId="1" animBg="1"/>
      <p:bldP spid="67" grpId="0"/>
      <p:bldP spid="67" grpId="1"/>
      <p:bldP spid="67" grpId="2"/>
      <p:bldP spid="67" grpId="3"/>
      <p:bldP spid="68" grpId="0"/>
      <p:bldP spid="68" grpId="1"/>
      <p:bldP spid="68" grpId="2"/>
      <p:bldP spid="71" grpId="0"/>
      <p:bldP spid="71" grpId="1"/>
      <p:bldP spid="71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does LiSA analyze?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701"/>
          </a:xfrm>
        </p:spPr>
        <p:txBody>
          <a:bodyPr>
            <a:normAutofit/>
          </a:bodyPr>
          <a:lstStyle/>
          <a:p>
            <a:r>
              <a:rPr lang="en-US" dirty="0">
                <a:cs typeface="Lucida Sans Typewriter" panose="020B0602040502020304" pitchFamily="33" charset="0"/>
              </a:rPr>
              <a:t>LiSA program is made up of CFGs (+ extra information)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CFGs encode flow control in their structure 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 nodes are language-specific 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CFG nodes rewrite into symbolic expressions</a:t>
            </a:r>
            <a:endParaRPr lang="en-US" dirty="0"/>
          </a:p>
          <a:p>
            <a:r>
              <a:rPr lang="en-US" dirty="0">
                <a:cs typeface="Lucida Sans Typewriter" panose="020B0602040502020304" pitchFamily="33" charset="0"/>
              </a:rPr>
              <a:t>Calls + orchestration handled by Interprocedural Analysis + Call Graph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Memory is modeled by the Heap Domain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Values are modeled by the Value Domain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All components are independent from one another</a:t>
            </a:r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40F8D80-C462-4BDF-B469-424CEC170452}"/>
              </a:ext>
            </a:extLst>
          </p:cNvPr>
          <p:cNvSpPr/>
          <p:nvPr/>
        </p:nvSpPr>
        <p:spPr>
          <a:xfrm>
            <a:off x="665825" y="1825625"/>
            <a:ext cx="10786369" cy="1485746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0793F6-E565-46A7-99B4-7E4885915636}"/>
              </a:ext>
            </a:extLst>
          </p:cNvPr>
          <p:cNvSpPr txBox="1"/>
          <p:nvPr/>
        </p:nvSpPr>
        <p:spPr>
          <a:xfrm>
            <a:off x="10199254" y="2788151"/>
            <a:ext cx="115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Syntax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213F58-E384-4915-8726-8E0BF5A65B02}"/>
              </a:ext>
            </a:extLst>
          </p:cNvPr>
          <p:cNvSpPr txBox="1"/>
          <p:nvPr/>
        </p:nvSpPr>
        <p:spPr>
          <a:xfrm>
            <a:off x="9686635" y="3338803"/>
            <a:ext cx="166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Semantics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63E6C30-E4B6-45F3-96AA-B7F6F0EFE545}"/>
              </a:ext>
            </a:extLst>
          </p:cNvPr>
          <p:cNvSpPr/>
          <p:nvPr/>
        </p:nvSpPr>
        <p:spPr>
          <a:xfrm>
            <a:off x="665824" y="3888885"/>
            <a:ext cx="10786369" cy="194367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38840-5D49-4EFA-860E-31F420E808A7}"/>
              </a:ext>
            </a:extLst>
          </p:cNvPr>
          <p:cNvSpPr txBox="1"/>
          <p:nvPr/>
        </p:nvSpPr>
        <p:spPr>
          <a:xfrm>
            <a:off x="9686636" y="5309340"/>
            <a:ext cx="166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Analysis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296FD71-EB27-4BAE-B0F2-6C6BEFA9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D1BFDEC6-1437-46C5-BFC9-92B60935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84F6902-8E20-405F-ABBB-012824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22</a:t>
            </a:fld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CE1DFB0-3061-43D2-93A7-C67115021F16}"/>
              </a:ext>
            </a:extLst>
          </p:cNvPr>
          <p:cNvSpPr/>
          <p:nvPr/>
        </p:nvSpPr>
        <p:spPr>
          <a:xfrm>
            <a:off x="665825" y="3382955"/>
            <a:ext cx="10786369" cy="42704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2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79D-5904-441A-8865-6C307BDD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creates the CFGs?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1889E-4CF4-46AD-9B29-2B6951D5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Frontends are compilers from the original language to LiSA programs</a:t>
            </a:r>
          </a:p>
          <a:p>
            <a:pPr lvl="1"/>
            <a:r>
              <a:rPr lang="en-US" dirty="0"/>
              <a:t>They can also add logic to the analysis!</a:t>
            </a:r>
          </a:p>
          <a:p>
            <a:pPr lvl="2"/>
            <a:r>
              <a:rPr lang="en-US" dirty="0"/>
              <a:t>Library models</a:t>
            </a:r>
          </a:p>
          <a:p>
            <a:r>
              <a:rPr lang="en-US" dirty="0"/>
              <a:t>Each language has its own frontend</a:t>
            </a:r>
          </a:p>
          <a:p>
            <a:pPr lvl="1"/>
            <a:r>
              <a:rPr lang="en-US" dirty="0"/>
              <a:t>With language-specific statements!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Long-term objective: plug into compilers/interpreters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504ABF-3B07-4295-8408-99A3EC37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1BF9A-228F-4E57-AF69-6D8E468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16D0D2-976E-40E4-88D7-CA2DA01E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23</a:t>
            </a:fld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BE882E4-3780-43B0-B363-8A3666DDA17D}"/>
              </a:ext>
            </a:extLst>
          </p:cNvPr>
          <p:cNvGrpSpPr/>
          <p:nvPr/>
        </p:nvGrpSpPr>
        <p:grpSpPr>
          <a:xfrm>
            <a:off x="5075016" y="5120683"/>
            <a:ext cx="1546667" cy="657168"/>
            <a:chOff x="659936" y="3017864"/>
            <a:chExt cx="1259116" cy="657168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E9D2362-B80F-4F32-B347-562A349D568B}"/>
                </a:ext>
              </a:extLst>
            </p:cNvPr>
            <p:cNvSpPr/>
            <p:nvPr/>
          </p:nvSpPr>
          <p:spPr>
            <a:xfrm>
              <a:off x="796423" y="3176086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299C0B82-FA6C-4DA6-BEE0-D1B9C5841B90}"/>
                </a:ext>
              </a:extLst>
            </p:cNvPr>
            <p:cNvSpPr/>
            <p:nvPr/>
          </p:nvSpPr>
          <p:spPr>
            <a:xfrm>
              <a:off x="732360" y="310009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F37D9C7C-18F4-4D78-8424-5FB7A8F3884A}"/>
                </a:ext>
              </a:extLst>
            </p:cNvPr>
            <p:cNvSpPr/>
            <p:nvPr/>
          </p:nvSpPr>
          <p:spPr>
            <a:xfrm>
              <a:off x="659936" y="301786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front-end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0B78A3-5423-48C7-8B3D-BD98A462B111}"/>
              </a:ext>
            </a:extLst>
          </p:cNvPr>
          <p:cNvGrpSpPr/>
          <p:nvPr/>
        </p:nvGrpSpPr>
        <p:grpSpPr>
          <a:xfrm>
            <a:off x="2606486" y="4807131"/>
            <a:ext cx="1392815" cy="1126944"/>
            <a:chOff x="970001" y="4511856"/>
            <a:chExt cx="1392815" cy="112694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89A7555-2EB4-414B-A1BA-9B1758685311}"/>
                </a:ext>
              </a:extLst>
            </p:cNvPr>
            <p:cNvSpPr/>
            <p:nvPr/>
          </p:nvSpPr>
          <p:spPr>
            <a:xfrm>
              <a:off x="970001" y="4511856"/>
              <a:ext cx="1392815" cy="112694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D125D7D-25E5-41A2-9A77-D6D37368DFC3}"/>
                </a:ext>
              </a:extLst>
            </p:cNvPr>
            <p:cNvGrpSpPr/>
            <p:nvPr/>
          </p:nvGrpSpPr>
          <p:grpSpPr>
            <a:xfrm>
              <a:off x="1034038" y="5028826"/>
              <a:ext cx="1264739" cy="495468"/>
              <a:chOff x="816985" y="2239582"/>
              <a:chExt cx="961290" cy="495468"/>
            </a:xfrm>
          </p:grpSpPr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78A519C-E2F9-4923-8757-59B9AAFD9B22}"/>
                  </a:ext>
                </a:extLst>
              </p:cNvPr>
              <p:cNvSpPr/>
              <p:nvPr/>
            </p:nvSpPr>
            <p:spPr>
              <a:xfrm>
                <a:off x="964612" y="2391018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E709CB4-5B83-4F37-BBD6-8F9CCAB0072C}"/>
                  </a:ext>
                </a:extLst>
              </p:cNvPr>
              <p:cNvSpPr/>
              <p:nvPr/>
            </p:nvSpPr>
            <p:spPr>
              <a:xfrm>
                <a:off x="892188" y="2316323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2B765DD-1A7B-42EE-B927-5642728E54FD}"/>
                  </a:ext>
                </a:extLst>
              </p:cNvPr>
              <p:cNvSpPr/>
              <p:nvPr/>
            </p:nvSpPr>
            <p:spPr>
              <a:xfrm>
                <a:off x="816985" y="223958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9B23A87-83E0-4FED-AADC-D0490A24B2ED}"/>
                </a:ext>
              </a:extLst>
            </p:cNvPr>
            <p:cNvSpPr txBox="1"/>
            <p:nvPr/>
          </p:nvSpPr>
          <p:spPr>
            <a:xfrm>
              <a:off x="1057275" y="4555626"/>
              <a:ext cx="124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 P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E78CBE3-02C7-4EA4-B797-71526953B2EA}"/>
              </a:ext>
            </a:extLst>
          </p:cNvPr>
          <p:cNvGrpSpPr/>
          <p:nvPr/>
        </p:nvGrpSpPr>
        <p:grpSpPr>
          <a:xfrm>
            <a:off x="7707669" y="4574211"/>
            <a:ext cx="2126897" cy="1592784"/>
            <a:chOff x="6255103" y="4512741"/>
            <a:chExt cx="2126897" cy="1592784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1BFF9398-23E5-4DAE-B034-4DBD808197A7}"/>
                </a:ext>
              </a:extLst>
            </p:cNvPr>
            <p:cNvSpPr/>
            <p:nvPr/>
          </p:nvSpPr>
          <p:spPr>
            <a:xfrm>
              <a:off x="6255103" y="4512741"/>
              <a:ext cx="2126897" cy="159278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BB675C-68DF-46DC-B53D-A12567AD8972}"/>
                </a:ext>
              </a:extLst>
            </p:cNvPr>
            <p:cNvSpPr txBox="1"/>
            <p:nvPr/>
          </p:nvSpPr>
          <p:spPr>
            <a:xfrm>
              <a:off x="6344067" y="4555626"/>
              <a:ext cx="195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LiSA program P</a:t>
              </a:r>
              <a:r>
                <a:rPr lang="en-US" baseline="-25000" dirty="0"/>
                <a:t>L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AF12769-E882-4D47-A25B-F8C2BD1A3B04}"/>
                </a:ext>
              </a:extLst>
            </p:cNvPr>
            <p:cNvGrpSpPr/>
            <p:nvPr/>
          </p:nvGrpSpPr>
          <p:grpSpPr>
            <a:xfrm>
              <a:off x="6686181" y="4967843"/>
              <a:ext cx="1264739" cy="495468"/>
              <a:chOff x="818100" y="3965291"/>
              <a:chExt cx="961290" cy="49546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C29524CC-7BAF-4D88-A46D-822AD37C7FBD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970B7F0F-64D3-400C-BCEC-DC22AFB3FD22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73CA664-6821-4592-A5CA-CFDC44BDD903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EFBBAA3-BFD2-499B-A032-742F77E2E851}"/>
                </a:ext>
              </a:extLst>
            </p:cNvPr>
            <p:cNvSpPr/>
            <p:nvPr/>
          </p:nvSpPr>
          <p:spPr>
            <a:xfrm>
              <a:off x="6537078" y="5568003"/>
              <a:ext cx="1562945" cy="455023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logic</a:t>
              </a:r>
            </a:p>
          </p:txBody>
        </p:sp>
      </p:grp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1A4B233-01D8-4B39-A8C5-7DB7CB595D96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3999301" y="5370156"/>
            <a:ext cx="1075715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430CA23-E5A7-4B4B-9DEE-489BD91E113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54026" y="5370156"/>
            <a:ext cx="1253643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9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2912E5-459A-4F86-9CBF-F8B8E663E5D0}"/>
              </a:ext>
            </a:extLst>
          </p:cNvPr>
          <p:cNvGrpSpPr/>
          <p:nvPr/>
        </p:nvGrpSpPr>
        <p:grpSpPr>
          <a:xfrm>
            <a:off x="2905124" y="1442230"/>
            <a:ext cx="7062927" cy="4268241"/>
            <a:chOff x="702093" y="1490839"/>
            <a:chExt cx="7062927" cy="426824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AEB01CB-BE90-4C33-94BC-838EF44D8116}"/>
                </a:ext>
              </a:extLst>
            </p:cNvPr>
            <p:cNvSpPr/>
            <p:nvPr/>
          </p:nvSpPr>
          <p:spPr>
            <a:xfrm>
              <a:off x="1535988" y="2899733"/>
              <a:ext cx="6229032" cy="285934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7C52CDC8-9CF4-47B0-8484-9B5CF6143494}"/>
                </a:ext>
              </a:extLst>
            </p:cNvPr>
            <p:cNvCxnSpPr>
              <a:cxnSpLocks/>
              <a:stCxn id="19" idx="3"/>
              <a:endCxn id="5" idx="1"/>
            </p:cNvCxnSpPr>
            <p:nvPr/>
          </p:nvCxnSpPr>
          <p:spPr>
            <a:xfrm>
              <a:off x="702093" y="4324809"/>
              <a:ext cx="833895" cy="4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B3C536C-A90D-4411-A41D-1E30ADCF5610}"/>
                </a:ext>
              </a:extLst>
            </p:cNvPr>
            <p:cNvSpPr txBox="1"/>
            <p:nvPr/>
          </p:nvSpPr>
          <p:spPr>
            <a:xfrm>
              <a:off x="1684245" y="2997290"/>
              <a:ext cx="1392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LiSA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DEA5BA5-B3C7-4A32-9915-E46B4F5DFD9D}"/>
                </a:ext>
              </a:extLst>
            </p:cNvPr>
            <p:cNvSpPr txBox="1"/>
            <p:nvPr/>
          </p:nvSpPr>
          <p:spPr>
            <a:xfrm>
              <a:off x="1554553" y="1490839"/>
              <a:ext cx="2879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Interprocedural Analysis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Call Graph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Domain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4B15625E-EC9C-431A-ACDE-C8FA3E2C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9937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7C16E59E-EC95-426C-8CCF-755C743EB2D0}"/>
                </a:ext>
              </a:extLst>
            </p:cNvPr>
            <p:cNvCxnSpPr/>
            <p:nvPr/>
          </p:nvCxnSpPr>
          <p:spPr>
            <a:xfrm>
              <a:off x="31461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0B862CA-CD3B-4BE4-BF72-702C532BEC06}"/>
                </a:ext>
              </a:extLst>
            </p:cNvPr>
            <p:cNvCxnSpPr/>
            <p:nvPr/>
          </p:nvCxnSpPr>
          <p:spPr>
            <a:xfrm>
              <a:off x="28413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AE1A289-E3AF-4FE3-81AF-2DEDEE1B0EE1}"/>
              </a:ext>
            </a:extLst>
          </p:cNvPr>
          <p:cNvGrpSpPr/>
          <p:nvPr/>
        </p:nvGrpSpPr>
        <p:grpSpPr>
          <a:xfrm>
            <a:off x="1640385" y="1990796"/>
            <a:ext cx="1264739" cy="495468"/>
            <a:chOff x="816985" y="2239582"/>
            <a:chExt cx="961290" cy="49546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413B5A3-999A-4C4E-9CF2-4DCE91D324C5}"/>
                </a:ext>
              </a:extLst>
            </p:cNvPr>
            <p:cNvSpPr/>
            <p:nvPr/>
          </p:nvSpPr>
          <p:spPr>
            <a:xfrm>
              <a:off x="964612" y="2391018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188A97-C46E-4D92-9295-880B7B25A7A2}"/>
                </a:ext>
              </a:extLst>
            </p:cNvPr>
            <p:cNvSpPr/>
            <p:nvPr/>
          </p:nvSpPr>
          <p:spPr>
            <a:xfrm>
              <a:off x="892188" y="2316323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D865519-E792-45A6-9856-B7AD006ABE04}"/>
                </a:ext>
              </a:extLst>
            </p:cNvPr>
            <p:cNvSpPr/>
            <p:nvPr/>
          </p:nvSpPr>
          <p:spPr>
            <a:xfrm>
              <a:off x="816985" y="2239582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3B2992E-FEB1-4ABB-9B6D-804F5326C085}"/>
              </a:ext>
            </a:extLst>
          </p:cNvPr>
          <p:cNvGrpSpPr/>
          <p:nvPr/>
        </p:nvGrpSpPr>
        <p:grpSpPr>
          <a:xfrm>
            <a:off x="1640385" y="3580820"/>
            <a:ext cx="1264739" cy="867396"/>
            <a:chOff x="706936" y="3843454"/>
            <a:chExt cx="961290" cy="867396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6B013E55-E80E-4080-A079-EC29F015AD10}"/>
                </a:ext>
              </a:extLst>
            </p:cNvPr>
            <p:cNvGrpSpPr/>
            <p:nvPr/>
          </p:nvGrpSpPr>
          <p:grpSpPr>
            <a:xfrm>
              <a:off x="706936" y="4215382"/>
              <a:ext cx="961290" cy="495468"/>
              <a:chOff x="818100" y="3965291"/>
              <a:chExt cx="961290" cy="495468"/>
            </a:xfrm>
          </p:grpSpPr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17C030B3-FDA8-4D6A-BD6A-C2FED575D833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4709356-F71D-4178-8032-BFC9921EB922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6145979D-D912-46D5-9C42-5547803C6B59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940FF621-8889-437B-9158-C66C50C898A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113768" y="3843454"/>
              <a:ext cx="0" cy="37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9C5FC4A-8436-40B6-8960-A6BE9100CDBD}"/>
              </a:ext>
            </a:extLst>
          </p:cNvPr>
          <p:cNvGrpSpPr/>
          <p:nvPr/>
        </p:nvGrpSpPr>
        <p:grpSpPr>
          <a:xfrm>
            <a:off x="1517010" y="2486264"/>
            <a:ext cx="1546667" cy="1101482"/>
            <a:chOff x="559412" y="2743269"/>
            <a:chExt cx="1259116" cy="1101482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09E983B-34EE-4B8E-B3D8-98998A2B9E60}"/>
                </a:ext>
              </a:extLst>
            </p:cNvPr>
            <p:cNvGrpSpPr/>
            <p:nvPr/>
          </p:nvGrpSpPr>
          <p:grpSpPr>
            <a:xfrm>
              <a:off x="559412" y="3187583"/>
              <a:ext cx="1259116" cy="657168"/>
              <a:chOff x="659936" y="3017864"/>
              <a:chExt cx="1259116" cy="657168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8B3BE642-5D4C-465D-BD17-3BA4A00C8FB9}"/>
                  </a:ext>
                </a:extLst>
              </p:cNvPr>
              <p:cNvSpPr/>
              <p:nvPr/>
            </p:nvSpPr>
            <p:spPr>
              <a:xfrm>
                <a:off x="796423" y="3176086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F6F06020-F80C-44B0-8D97-F24DFE406E8F}"/>
                  </a:ext>
                </a:extLst>
              </p:cNvPr>
              <p:cNvSpPr/>
              <p:nvPr/>
            </p:nvSpPr>
            <p:spPr>
              <a:xfrm>
                <a:off x="732360" y="310009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955C9966-3356-45EF-9985-3B6E3CC60E48}"/>
                  </a:ext>
                </a:extLst>
              </p:cNvPr>
              <p:cNvSpPr/>
              <p:nvPr/>
            </p:nvSpPr>
            <p:spPr>
              <a:xfrm>
                <a:off x="659936" y="301786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front-end</a:t>
                </a:r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474C737-7D5A-4962-9CE7-5F92E826244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1113767" y="2743269"/>
              <a:ext cx="6960" cy="44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3C0A1CF-58A6-4D28-AA4F-E009978449F6}"/>
              </a:ext>
            </a:extLst>
          </p:cNvPr>
          <p:cNvGrpSpPr/>
          <p:nvPr/>
        </p:nvGrpSpPr>
        <p:grpSpPr>
          <a:xfrm>
            <a:off x="5562028" y="3711495"/>
            <a:ext cx="2037016" cy="567704"/>
            <a:chOff x="4084819" y="3967825"/>
            <a:chExt cx="2037016" cy="567704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9EAE8E3-56F5-486A-A5B3-084AF5C64D83}"/>
                </a:ext>
              </a:extLst>
            </p:cNvPr>
            <p:cNvGrpSpPr/>
            <p:nvPr/>
          </p:nvGrpSpPr>
          <p:grpSpPr>
            <a:xfrm>
              <a:off x="4588961" y="3967825"/>
              <a:ext cx="1532874" cy="528462"/>
              <a:chOff x="3540180" y="3733035"/>
              <a:chExt cx="1532874" cy="528462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E7C21455-BE08-4E1B-8F99-2A4D91D1AF26}"/>
                  </a:ext>
                </a:extLst>
              </p:cNvPr>
              <p:cNvSpPr/>
              <p:nvPr/>
            </p:nvSpPr>
            <p:spPr>
              <a:xfrm>
                <a:off x="4721275" y="3909718"/>
                <a:ext cx="351779" cy="3517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6B5B220-DC2D-422C-B4C1-2CAACF94D270}"/>
                  </a:ext>
                </a:extLst>
              </p:cNvPr>
              <p:cNvSpPr/>
              <p:nvPr/>
            </p:nvSpPr>
            <p:spPr>
              <a:xfrm>
                <a:off x="3540180" y="3733035"/>
                <a:ext cx="13543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 fixpoint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riangolo isoscele 32">
                <a:extLst>
                  <a:ext uri="{FF2B5EF4-FFF2-40B4-BE49-F238E27FC236}">
                    <a16:creationId xmlns:a16="http://schemas.microsoft.com/office/drawing/2014/main" id="{72930613-4E5F-46EE-864E-51ACE57E0DF7}"/>
                  </a:ext>
                </a:extLst>
              </p:cNvPr>
              <p:cNvSpPr/>
              <p:nvPr/>
            </p:nvSpPr>
            <p:spPr>
              <a:xfrm rot="17029161" flipH="1">
                <a:off x="4897977" y="3889001"/>
                <a:ext cx="56281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12FDB9C-F2F1-4F32-81D0-B4FBA033101B}"/>
                </a:ext>
              </a:extLst>
            </p:cNvPr>
            <p:cNvCxnSpPr>
              <a:cxnSpLocks/>
              <a:stCxn id="52" idx="3"/>
              <a:endCxn id="32" idx="1"/>
            </p:cNvCxnSpPr>
            <p:nvPr/>
          </p:nvCxnSpPr>
          <p:spPr>
            <a:xfrm flipV="1">
              <a:off x="4084819" y="4139841"/>
              <a:ext cx="504142" cy="395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071892A-A369-40F3-81D9-5DDD62E57218}"/>
              </a:ext>
            </a:extLst>
          </p:cNvPr>
          <p:cNvGrpSpPr/>
          <p:nvPr/>
        </p:nvGrpSpPr>
        <p:grpSpPr>
          <a:xfrm>
            <a:off x="6066170" y="4055527"/>
            <a:ext cx="1354363" cy="937652"/>
            <a:chOff x="4552947" y="3948211"/>
            <a:chExt cx="1354363" cy="937652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74644C8-7283-4200-BE3A-6D781EA56975}"/>
                </a:ext>
              </a:extLst>
            </p:cNvPr>
            <p:cNvSpPr/>
            <p:nvPr/>
          </p:nvSpPr>
          <p:spPr>
            <a:xfrm>
              <a:off x="4552947" y="4378973"/>
              <a:ext cx="1354363" cy="5068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Statement semantics</a:t>
              </a:r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FD773229-872E-4D86-92AF-C4966EA85843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230129" y="3948211"/>
              <a:ext cx="0" cy="43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19EF57A-10BB-4190-BA47-214B6853AB5D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 flipV="1">
            <a:off x="5562028" y="4279199"/>
            <a:ext cx="504142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F930049-496A-4164-843D-CF6D1DE97CC8}"/>
              </a:ext>
            </a:extLst>
          </p:cNvPr>
          <p:cNvGrpSpPr/>
          <p:nvPr/>
        </p:nvGrpSpPr>
        <p:grpSpPr>
          <a:xfrm>
            <a:off x="7420533" y="3044832"/>
            <a:ext cx="2354599" cy="2484120"/>
            <a:chOff x="5819055" y="3442045"/>
            <a:chExt cx="2354599" cy="2484120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3161E2E1-83D8-448E-A586-969F682AB5B2}"/>
                </a:ext>
              </a:extLst>
            </p:cNvPr>
            <p:cNvGrpSpPr/>
            <p:nvPr/>
          </p:nvGrpSpPr>
          <p:grpSpPr>
            <a:xfrm>
              <a:off x="6221084" y="3442045"/>
              <a:ext cx="1952570" cy="2484120"/>
              <a:chOff x="6697980" y="3162300"/>
              <a:chExt cx="1952570" cy="2484120"/>
            </a:xfrm>
          </p:grpSpPr>
          <p:sp>
            <p:nvSpPr>
              <p:cNvPr id="41" name="Rettangolo con angoli arrotondati 40">
                <a:extLst>
                  <a:ext uri="{FF2B5EF4-FFF2-40B4-BE49-F238E27FC236}">
                    <a16:creationId xmlns:a16="http://schemas.microsoft.com/office/drawing/2014/main" id="{5FFC30DD-B93E-4645-84E4-C8962DBCEED8}"/>
                  </a:ext>
                </a:extLst>
              </p:cNvPr>
              <p:cNvSpPr/>
              <p:nvPr/>
            </p:nvSpPr>
            <p:spPr>
              <a:xfrm>
                <a:off x="6697980" y="3162300"/>
                <a:ext cx="1952570" cy="248412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B3CE515C-1396-4EB0-B2B7-DF1DD5C59EFA}"/>
                  </a:ext>
                </a:extLst>
              </p:cNvPr>
              <p:cNvGrpSpPr/>
              <p:nvPr/>
            </p:nvGrpSpPr>
            <p:grpSpPr>
              <a:xfrm>
                <a:off x="6844340" y="3582534"/>
                <a:ext cx="1670037" cy="1432560"/>
                <a:chOff x="4776204" y="3429000"/>
                <a:chExt cx="1670037" cy="1432560"/>
              </a:xfrm>
            </p:grpSpPr>
            <p:sp>
              <p:nvSpPr>
                <p:cNvPr id="45" name="Rettangolo con angoli arrotondati 44">
                  <a:extLst>
                    <a:ext uri="{FF2B5EF4-FFF2-40B4-BE49-F238E27FC236}">
                      <a16:creationId xmlns:a16="http://schemas.microsoft.com/office/drawing/2014/main" id="{4EBC868D-A631-4710-ACD9-4D00CE1A3832}"/>
                    </a:ext>
                  </a:extLst>
                </p:cNvPr>
                <p:cNvSpPr/>
                <p:nvPr/>
              </p:nvSpPr>
              <p:spPr>
                <a:xfrm>
                  <a:off x="4776204" y="3429000"/>
                  <a:ext cx="1670037" cy="143256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ttangolo con angoli arrotondati 45">
                  <a:extLst>
                    <a:ext uri="{FF2B5EF4-FFF2-40B4-BE49-F238E27FC236}">
                      <a16:creationId xmlns:a16="http://schemas.microsoft.com/office/drawing/2014/main" id="{74D7D176-5700-41D9-9595-0839B525559C}"/>
                    </a:ext>
                  </a:extLst>
                </p:cNvPr>
                <p:cNvSpPr/>
                <p:nvPr/>
              </p:nvSpPr>
              <p:spPr>
                <a:xfrm>
                  <a:off x="4856493" y="4323017"/>
                  <a:ext cx="1520825" cy="39624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Value Domain</a:t>
                  </a:r>
                </a:p>
              </p:txBody>
            </p: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3271CDA6-8A04-49AD-A4CA-31FEDB3E22B8}"/>
                    </a:ext>
                  </a:extLst>
                </p:cNvPr>
                <p:cNvSpPr/>
                <p:nvPr/>
              </p:nvSpPr>
              <p:spPr>
                <a:xfrm>
                  <a:off x="4856492" y="3832860"/>
                  <a:ext cx="1520825" cy="39624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Heap Domain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0E42EA54-CCDB-4545-91F2-ECCD9004AEEB}"/>
                    </a:ext>
                  </a:extLst>
                </p:cNvPr>
                <p:cNvSpPr txBox="1"/>
                <p:nvPr/>
              </p:nvSpPr>
              <p:spPr>
                <a:xfrm>
                  <a:off x="4808165" y="3478572"/>
                  <a:ext cx="1607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Abstract State</a:t>
                  </a:r>
                </a:p>
              </p:txBody>
            </p:sp>
          </p:grpSp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BD206263-7785-400D-B4CD-DB76560B27AC}"/>
                  </a:ext>
                </a:extLst>
              </p:cNvPr>
              <p:cNvSpPr/>
              <p:nvPr/>
            </p:nvSpPr>
            <p:spPr>
              <a:xfrm>
                <a:off x="6844340" y="5132637"/>
                <a:ext cx="1670037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Expr Stack</a:t>
                </a:r>
              </a:p>
            </p:txBody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E6E1123-BCCF-4893-BBEE-F2E4EB14837F}"/>
                  </a:ext>
                </a:extLst>
              </p:cNvPr>
              <p:cNvSpPr txBox="1"/>
              <p:nvPr/>
            </p:nvSpPr>
            <p:spPr>
              <a:xfrm>
                <a:off x="6844340" y="3218174"/>
                <a:ext cx="167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 State</a:t>
                </a:r>
              </a:p>
            </p:txBody>
          </p:sp>
        </p:grp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5A8A861-084E-4FE3-9E49-4F0BD07F6D6D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5819055" y="4684105"/>
              <a:ext cx="402029" cy="45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3B7C6532-FBF5-46BB-8533-24AD54C57AC3}"/>
              </a:ext>
            </a:extLst>
          </p:cNvPr>
          <p:cNvGrpSpPr/>
          <p:nvPr/>
        </p:nvGrpSpPr>
        <p:grpSpPr>
          <a:xfrm>
            <a:off x="3739019" y="3707699"/>
            <a:ext cx="1823009" cy="1143000"/>
            <a:chOff x="1613914" y="3704895"/>
            <a:chExt cx="1823009" cy="1143000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9D3D2FA6-77D6-4C35-AF4A-AA0EA04FE647}"/>
                </a:ext>
              </a:extLst>
            </p:cNvPr>
            <p:cNvGrpSpPr/>
            <p:nvPr/>
          </p:nvGrpSpPr>
          <p:grpSpPr>
            <a:xfrm>
              <a:off x="1766886" y="3704895"/>
              <a:ext cx="1670037" cy="1143000"/>
              <a:chOff x="6417706" y="1321351"/>
              <a:chExt cx="1670037" cy="1143000"/>
            </a:xfrm>
          </p:grpSpPr>
          <p:sp>
            <p:nvSpPr>
              <p:cNvPr id="52" name="Rettangolo con angoli arrotondati 51">
                <a:extLst>
                  <a:ext uri="{FF2B5EF4-FFF2-40B4-BE49-F238E27FC236}">
                    <a16:creationId xmlns:a16="http://schemas.microsoft.com/office/drawing/2014/main" id="{050F58EB-3231-45B8-835B-3E8F3896CEAC}"/>
                  </a:ext>
                </a:extLst>
              </p:cNvPr>
              <p:cNvSpPr/>
              <p:nvPr/>
            </p:nvSpPr>
            <p:spPr>
              <a:xfrm>
                <a:off x="6417706" y="1321351"/>
                <a:ext cx="1670037" cy="114300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B7D62E1B-0CCB-4143-B641-21C62181D506}"/>
                  </a:ext>
                </a:extLst>
              </p:cNvPr>
              <p:cNvSpPr/>
              <p:nvPr/>
            </p:nvSpPr>
            <p:spPr>
              <a:xfrm>
                <a:off x="6555326" y="2002097"/>
                <a:ext cx="1392815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Graph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DD32FFE-3581-4806-B67B-51B904A4B356}"/>
                  </a:ext>
                </a:extLst>
              </p:cNvPr>
              <p:cNvSpPr txBox="1"/>
              <p:nvPr/>
            </p:nvSpPr>
            <p:spPr>
              <a:xfrm>
                <a:off x="6443621" y="1360765"/>
                <a:ext cx="163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Interprocedural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</a:p>
            </p:txBody>
          </p:sp>
        </p:grp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FCDC4120-824D-45FA-B66B-26C0B4E410C0}"/>
                </a:ext>
              </a:extLst>
            </p:cNvPr>
            <p:cNvCxnSpPr>
              <a:cxnSpLocks/>
              <a:stCxn id="5" idx="1"/>
              <a:endCxn id="52" idx="1"/>
            </p:cNvCxnSpPr>
            <p:nvPr/>
          </p:nvCxnSpPr>
          <p:spPr>
            <a:xfrm flipV="1">
              <a:off x="1613914" y="4276395"/>
              <a:ext cx="152972" cy="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642F0647-1E42-4026-8260-D8EB3EFD4311}"/>
              </a:ext>
            </a:extLst>
          </p:cNvPr>
          <p:cNvGrpSpPr/>
          <p:nvPr/>
        </p:nvGrpSpPr>
        <p:grpSpPr>
          <a:xfrm>
            <a:off x="7876238" y="1987863"/>
            <a:ext cx="1952570" cy="858191"/>
            <a:chOff x="5883740" y="2257809"/>
            <a:chExt cx="1952570" cy="858191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D1EBA4C-816C-441F-B0AE-660CAA56C559}"/>
                </a:ext>
              </a:extLst>
            </p:cNvPr>
            <p:cNvSpPr txBox="1"/>
            <p:nvPr/>
          </p:nvSpPr>
          <p:spPr>
            <a:xfrm>
              <a:off x="5883740" y="2257809"/>
              <a:ext cx="195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Dump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Warnings</a:t>
              </a:r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BE09EA1-1FB0-4E81-B0E9-607C00818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025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7C1F1F1-CEF2-46BF-9A7D-4781C058A74D}"/>
                </a:ext>
              </a:extLst>
            </p:cNvPr>
            <p:cNvCxnSpPr/>
            <p:nvPr/>
          </p:nvCxnSpPr>
          <p:spPr>
            <a:xfrm>
              <a:off x="6988613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0450FEE3-721E-4FA4-A4FA-0C0D44C886DD}"/>
                </a:ext>
              </a:extLst>
            </p:cNvPr>
            <p:cNvCxnSpPr/>
            <p:nvPr/>
          </p:nvCxnSpPr>
          <p:spPr>
            <a:xfrm>
              <a:off x="6731438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5BFF076-0A19-434D-9E23-C87D85A31B51}"/>
              </a:ext>
            </a:extLst>
          </p:cNvPr>
          <p:cNvSpPr txBox="1"/>
          <p:nvPr/>
        </p:nvSpPr>
        <p:spPr>
          <a:xfrm>
            <a:off x="5562087" y="5009257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Language-based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F1125FA-9058-4CA5-BA69-355B8396445B}"/>
              </a:ext>
            </a:extLst>
          </p:cNvPr>
          <p:cNvSpPr txBox="1"/>
          <p:nvPr/>
        </p:nvSpPr>
        <p:spPr>
          <a:xfrm>
            <a:off x="5562000" y="5011200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statement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93A3EE8-1AE4-42C6-BE10-2C6E5BA314B6}"/>
              </a:ext>
            </a:extLst>
          </p:cNvPr>
          <p:cNvSpPr txBox="1"/>
          <p:nvPr/>
        </p:nvSpPr>
        <p:spPr>
          <a:xfrm>
            <a:off x="5562000" y="5011200"/>
            <a:ext cx="22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Non-calling statement</a:t>
            </a:r>
          </a:p>
        </p:txBody>
      </p:sp>
      <p:sp>
        <p:nvSpPr>
          <p:cNvPr id="60" name="Segnaposto data 59">
            <a:extLst>
              <a:ext uri="{FF2B5EF4-FFF2-40B4-BE49-F238E27FC236}">
                <a16:creationId xmlns:a16="http://schemas.microsoft.com/office/drawing/2014/main" id="{1B67B990-D703-4670-832A-F3D9F158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61" name="Segnaposto piè di pagina 60">
            <a:extLst>
              <a:ext uri="{FF2B5EF4-FFF2-40B4-BE49-F238E27FC236}">
                <a16:creationId xmlns:a16="http://schemas.microsoft.com/office/drawing/2014/main" id="{58927F6D-45D0-421A-8D38-1D740FF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5" name="Segnaposto numero diapositiva 64">
            <a:extLst>
              <a:ext uri="{FF2B5EF4-FFF2-40B4-BE49-F238E27FC236}">
                <a16:creationId xmlns:a16="http://schemas.microsoft.com/office/drawing/2014/main" id="{DD98CF22-8B0F-402D-90E3-6489904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51610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46561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510156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834950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2879488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2885435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22986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229865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613359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3908634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3908634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299014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298251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36600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63121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631218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27880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57408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/>
          <p:nvPr/>
        </p:nvCxnSpPr>
        <p:spPr>
          <a:xfrm flipH="1">
            <a:off x="1730053" y="4574081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403145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29666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296665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498413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27940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/>
          <p:nvPr/>
        </p:nvCxnSpPr>
        <p:spPr>
          <a:xfrm flipH="1">
            <a:off x="1711006" y="5279406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73677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500199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5001990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69054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598582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5985820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44319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70840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708404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LiSA semantic analysis</a:t>
            </a:r>
          </a:p>
        </p:txBody>
      </p:sp>
      <p:pic>
        <p:nvPicPr>
          <p:cNvPr id="41" name="Picture 4" descr="Joystick - Foto e Immagini Stock - iStock">
            <a:extLst>
              <a:ext uri="{FF2B5EF4-FFF2-40B4-BE49-F238E27FC236}">
                <a16:creationId xmlns:a16="http://schemas.microsoft.com/office/drawing/2014/main" id="{3DAE2562-BAF6-484D-8062-644D23583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566643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B989AAEA-A9DD-4CC0-A7E3-B2D0121625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585956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EDACD288-3982-4CDB-A2E9-2EBD22D0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608904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1E6DD-B940-4E31-A6B8-68DB4E50D7E3}"/>
              </a:ext>
            </a:extLst>
          </p:cNvPr>
          <p:cNvSpPr txBox="1"/>
          <p:nvPr/>
        </p:nvSpPr>
        <p:spPr>
          <a:xfrm>
            <a:off x="4954320" y="6054433"/>
            <a:ext cx="675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https://github.com/UniVE-SSV/lisa-joycar-example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06B7D1-7BE3-417F-A339-48DF48A1FCD4}"/>
              </a:ext>
            </a:extLst>
          </p:cNvPr>
          <p:cNvCxnSpPr>
            <a:cxnSpLocks/>
          </p:cNvCxnSpPr>
          <p:nvPr/>
        </p:nvCxnSpPr>
        <p:spPr>
          <a:xfrm>
            <a:off x="10585574" y="3608821"/>
            <a:ext cx="3" cy="29981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A098FCAC-D480-49A6-B3E6-2F14CCE92479}"/>
              </a:ext>
            </a:extLst>
          </p:cNvPr>
          <p:cNvCxnSpPr>
            <a:cxnSpLocks/>
          </p:cNvCxnSpPr>
          <p:nvPr/>
        </p:nvCxnSpPr>
        <p:spPr>
          <a:xfrm flipH="1">
            <a:off x="1720529" y="3908515"/>
            <a:ext cx="8874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8BABACA-3728-4035-A581-5D50B77468E3}"/>
              </a:ext>
            </a:extLst>
          </p:cNvPr>
          <p:cNvSpPr/>
          <p:nvPr/>
        </p:nvSpPr>
        <p:spPr>
          <a:xfrm>
            <a:off x="10502488" y="3527635"/>
            <a:ext cx="162370" cy="16237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4E2764-9475-44C9-A514-A2C764FACB6B}"/>
              </a:ext>
            </a:extLst>
          </p:cNvPr>
          <p:cNvSpPr txBox="1"/>
          <p:nvPr/>
        </p:nvSpPr>
        <p:spPr>
          <a:xfrm>
            <a:off x="7200000" y="171360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LiSA: </a:t>
            </a:r>
          </a:p>
          <a:p>
            <a:r>
              <a:rPr lang="en-US" dirty="0"/>
              <a:t>sensor value -&gt; </a:t>
            </a:r>
            <a:r>
              <a:rPr lang="en-US" dirty="0">
                <a:solidFill>
                  <a:schemeClr val="accent4"/>
                </a:solidFill>
              </a:rPr>
              <a:t>source</a:t>
            </a:r>
            <a:r>
              <a:rPr lang="en-US" dirty="0"/>
              <a:t>, actuator -&gt; </a:t>
            </a:r>
            <a:r>
              <a:rPr lang="en-US" dirty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34A9CD40-4128-43B2-8720-043EEF3DC655}"/>
              </a:ext>
            </a:extLst>
          </p:cNvPr>
          <p:cNvSpPr txBox="1"/>
          <p:nvPr/>
        </p:nvSpPr>
        <p:spPr>
          <a:xfrm>
            <a:off x="7200000" y="171360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LiSA</a:t>
            </a:r>
          </a:p>
          <a:p>
            <a:r>
              <a:rPr lang="en-US" dirty="0">
                <a:solidFill>
                  <a:schemeClr val="accent4"/>
                </a:solidFill>
              </a:rPr>
              <a:t>sensor</a:t>
            </a:r>
            <a:r>
              <a:rPr lang="en-US" dirty="0"/>
              <a:t> -&gt; </a:t>
            </a:r>
            <a:r>
              <a:rPr lang="en-US" dirty="0">
                <a:solidFill>
                  <a:schemeClr val="accent6"/>
                </a:solidFill>
              </a:rPr>
              <a:t>actuator</a:t>
            </a:r>
          </a:p>
          <a:p>
            <a:r>
              <a:rPr lang="en-US" dirty="0"/>
              <a:t>Warning!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32687421-0B96-4BBD-B324-D1765E5F53F2}"/>
              </a:ext>
            </a:extLst>
          </p:cNvPr>
          <p:cNvSpPr/>
          <p:nvPr/>
        </p:nvSpPr>
        <p:spPr>
          <a:xfrm>
            <a:off x="1631724" y="3821943"/>
            <a:ext cx="162370" cy="162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1812C1-650D-4B46-8999-D970611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612532-BA63-406E-9FA5-B56C77D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AEA56E1-37C7-46BD-8989-64BA9D7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25</a:t>
            </a:fld>
            <a:endParaRPr lang="en-US"/>
          </a:p>
        </p:txBody>
      </p:sp>
      <p:pic>
        <p:nvPicPr>
          <p:cNvPr id="70" name="Elemento grafico 69" descr="Insetto">
            <a:extLst>
              <a:ext uri="{FF2B5EF4-FFF2-40B4-BE49-F238E27FC236}">
                <a16:creationId xmlns:a16="http://schemas.microsoft.com/office/drawing/2014/main" id="{6A3AC2F8-33EE-444C-B966-D470A43B3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5776" y="3487168"/>
            <a:ext cx="338858" cy="3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4" grpId="1"/>
      <p:bldP spid="76" grpId="0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started in late 2020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on Maven and GitHub under MIT license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model some features of languages (e.g. classes, global variables, inheritance, dynamic call resolution) while other are still missing (e.g. exceptions and error handling)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for IMP, early developments for Go, Java, Java Bytecode and Python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9FD46A-95A1-43CC-A84B-ED9F26C2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82F1D0-8B52-4E24-9663-D5B8B37D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488BFF-BA1E-4864-9284-E5D49947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Go: smart contracts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Overflows through numeric domains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Non-determinism through taint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notebooks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operations modeling through custom domains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bytecode: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Verification and enforcement of AWS policies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TBD: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 properties with non-relational and relational domains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A95F26-8EC9-402B-BCDE-49015C9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4018E7-1B8E-4318-8253-9C56E9F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67A334-E4D8-43D6-81A6-BFCB624B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experience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LiSA has been adopted in: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ACADIA PhD course: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lectures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projects: abstract domains implementation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Correctness, Security and Reliability Master course: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lectures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tasks: dataflow, simple abstract domains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projects: abstract domains implementation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Paper: 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Static analysis for dummies: experiencing LiSA” @ SOAP 2021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EF0DB9-8609-47E9-8301-226DB332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FEA4CF-05DF-4AA5-B741-F37F5923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4A6ECA-089C-4853-AC6F-358224F5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2FF92A9-9790-442E-B355-6E4FE568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EF7F99C-F8C1-4A0B-8DE7-EBB10930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Luca Negrini, PhD student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luca.negrini@unive.it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https://unive-ssv.github.io/lisa/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program is not atomic?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The same statement might have different effects:</a:t>
            </a: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array[-1]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Java: 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ArrayIndexOutOfBoundsException</a:t>
            </a:r>
            <a:endParaRPr lang="en-US" sz="20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Python: </a:t>
            </a: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(array) – 1]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C: undefined behavior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semantics is not well defined!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C1604C-844F-4090-82E8-C964A98D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ABD95C-5029-4980-8D01-92359258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17AFFB-BA0D-44A4-A65E-60E5D9C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4140D6F-2B2F-413F-A06B-DD56539A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program is not atomic?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E7DB84-2B73-4D61-88F6-AB378EBA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50"/>
            <a:ext cx="10515600" cy="478512"/>
          </a:xfrm>
        </p:spPr>
        <p:txBody>
          <a:bodyPr>
            <a:normAutofit fontScale="47500" lnSpcReduction="20000"/>
          </a:bodyPr>
          <a:lstStyle/>
          <a:p>
            <a:pPr marL="0" lvl="0" indent="0" algn="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From “Cross-Programming Language Taint Analysis for the IoT Ecosystem”</a:t>
            </a: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P. Ferrara, A. K. Mandal, A. Cortesi, F.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Spoto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@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InterAVT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2019</a:t>
            </a:r>
          </a:p>
          <a:p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CD1011C-E25B-4F7A-9A69-152ED0CA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872"/>
            <a:ext cx="10515600" cy="3872578"/>
          </a:xfrm>
          <a:prstGeom prst="rect">
            <a:avLst/>
          </a:prstGeom>
        </p:spPr>
      </p:pic>
      <p:sp>
        <p:nvSpPr>
          <p:cNvPr id="8" name="Segnaposto data 7">
            <a:extLst>
              <a:ext uri="{FF2B5EF4-FFF2-40B4-BE49-F238E27FC236}">
                <a16:creationId xmlns:a16="http://schemas.microsoft.com/office/drawing/2014/main" id="{66B60F49-5EA9-4BC0-9CEC-C4BDA1F7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6E2DCA7-6B09-4637-BAC4-A50FC4B3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5CF5490-567C-47EA-BCC3-73727E41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oystick - Foto e Immagini Stock - iStock">
            <a:extLst>
              <a:ext uri="{FF2B5EF4-FFF2-40B4-BE49-F238E27FC236}">
                <a16:creationId xmlns:a16="http://schemas.microsoft.com/office/drawing/2014/main" id="{CF1AA05A-A5A5-41A9-B8F7-AA8E078B6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763196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CC2CD0AC-8FA2-444D-A873-E1FA43059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782509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14665ADD-A14B-40D5-B15D-6C1021DE5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805457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71265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662174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70671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3031506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3076044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3081991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42642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426421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80991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410519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4105190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318669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317906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56256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82777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827774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475362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770637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/>
          <p:nvPr/>
        </p:nvCxnSpPr>
        <p:spPr>
          <a:xfrm flipH="1">
            <a:off x="1730053" y="4770637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422801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49322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493221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5180687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475962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/>
          <p:nvPr/>
        </p:nvCxnSpPr>
        <p:spPr>
          <a:xfrm flipH="1">
            <a:off x="1711006" y="5475962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93333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5198546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5198546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88710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618237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6182376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63974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90496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904960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9B658B0-BE38-48B0-9EBE-9FAEC2A6AF6B}"/>
              </a:ext>
            </a:extLst>
          </p:cNvPr>
          <p:cNvSpPr txBox="1"/>
          <p:nvPr/>
        </p:nvSpPr>
        <p:spPr>
          <a:xfrm>
            <a:off x="10836405" y="457845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Tainted?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92C6B53-B57D-49A2-B327-8F6357CB5DFE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65489" y="3971764"/>
            <a:ext cx="1970916" cy="79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F9924903-00E0-4BA9-8969-0C34BD00704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865489" y="4763118"/>
            <a:ext cx="1970916" cy="6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04E11881-8AA2-43DF-8D55-3F21F08F2C13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65489" y="4650176"/>
            <a:ext cx="1970916" cy="1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AA7B73A5-3188-4125-B419-50B7C3EB822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799003" y="4763118"/>
            <a:ext cx="2037402" cy="129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scenario: robotic IoT car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CB8802-DA87-45B9-9C2C-85387C4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27B71E-720C-4E9D-8E8D-6554C5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8479A57-182C-4FF9-8177-40C55667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Analyze each subprogram in isolation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As fast as we can: “single” analysis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Global reasoning within single languages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ignored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4A10D4-D0F9-482E-8696-B6545F3693EC}"/>
              </a:ext>
            </a:extLst>
          </p:cNvPr>
          <p:cNvSpPr txBox="1"/>
          <p:nvPr/>
        </p:nvSpPr>
        <p:spPr>
          <a:xfrm>
            <a:off x="838200" y="4538497"/>
            <a:ext cx="8905875" cy="14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Syntactic properties</a:t>
            </a:r>
          </a:p>
          <a:p>
            <a:pPr marL="0" indent="0">
              <a:buNone/>
            </a:pPr>
            <a:r>
              <a:rPr lang="en-US" sz="2800" dirty="0"/>
              <a:t>Semantic properties (language-local)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Semantic properties (global)</a:t>
            </a:r>
          </a:p>
        </p:txBody>
      </p:sp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6DF1E9D4-8A6F-47C8-B807-27F2D038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5627" y="5529493"/>
            <a:ext cx="307182" cy="3071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B071D4E-5145-47A3-8002-5EA5989E5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434" y="4633747"/>
            <a:ext cx="307182" cy="3071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72A12BE2-1659-4D49-8710-C3D21C1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4118" y="5072293"/>
            <a:ext cx="307182" cy="307182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F5EC26-C8A0-434A-AA99-C7F3D08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F7AEB4-4C6E-447D-9329-6EACA84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7A500E-551C-47E3-A1C1-773B04E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Make analyses exchange information, and perform a fixpoint over the exchanged information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Slower: need to repeat the analysis of each subprogram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considered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09DFA8-88A4-4B64-9F82-CFC3E47989C9}"/>
              </a:ext>
            </a:extLst>
          </p:cNvPr>
          <p:cNvSpPr txBox="1"/>
          <p:nvPr/>
        </p:nvSpPr>
        <p:spPr>
          <a:xfrm>
            <a:off x="838200" y="4538497"/>
            <a:ext cx="8905875" cy="14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Syntactic properties</a:t>
            </a:r>
          </a:p>
          <a:p>
            <a:pPr marL="0" indent="0">
              <a:buNone/>
            </a:pPr>
            <a:r>
              <a:rPr lang="en-US" sz="2800" dirty="0"/>
              <a:t>Semantic properties (language-local)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Semantic properties (global)</a:t>
            </a:r>
          </a:p>
        </p:txBody>
      </p:sp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3E9B5EFD-3E1F-42AB-A88E-96D45C8A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434" y="4633747"/>
            <a:ext cx="307182" cy="3071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D4BE2CFD-F8F0-4B2D-B01E-8C03BF7A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4118" y="5072293"/>
            <a:ext cx="307182" cy="3071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1EC92ED6-2A86-4E04-B43F-19F249E85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014" y="5511813"/>
            <a:ext cx="307182" cy="307182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997B27-5F89-49F1-AC4B-671CF03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20E8C9-2619-43BB-89BF-ABF876E6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9CF8EC-ECF7-4D0D-972B-5777ACF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51610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46561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510156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834950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2879488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2885435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22986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229865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613359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3908634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3908634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299014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298251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36600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63121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631218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27880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57408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>
            <a:cxnSpLocks/>
          </p:cNvCxnSpPr>
          <p:nvPr/>
        </p:nvCxnSpPr>
        <p:spPr>
          <a:xfrm flipH="1">
            <a:off x="1720528" y="4574081"/>
            <a:ext cx="4384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403145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29666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296665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498413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27940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>
            <a:cxnSpLocks/>
          </p:cNvCxnSpPr>
          <p:nvPr/>
        </p:nvCxnSpPr>
        <p:spPr>
          <a:xfrm flipH="1">
            <a:off x="1728782" y="5279406"/>
            <a:ext cx="435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73677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500199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5001990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69054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598582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5985820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44319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70840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708404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Coordinated semantic analyses</a:t>
            </a:r>
          </a:p>
        </p:txBody>
      </p:sp>
      <p:pic>
        <p:nvPicPr>
          <p:cNvPr id="41" name="Picture 4" descr="Joystick - Foto e Immagini Stock - iStock">
            <a:extLst>
              <a:ext uri="{FF2B5EF4-FFF2-40B4-BE49-F238E27FC236}">
                <a16:creationId xmlns:a16="http://schemas.microsoft.com/office/drawing/2014/main" id="{3DAE2562-BAF6-484D-8062-644D23583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566643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B989AAEA-A9DD-4CC0-A7E3-B2D0121625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585956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EDACD288-3982-4CDB-A2E9-2EBD22D0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608904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06B7D1-7BE3-417F-A339-48DF48A1FCD4}"/>
              </a:ext>
            </a:extLst>
          </p:cNvPr>
          <p:cNvCxnSpPr>
            <a:cxnSpLocks/>
          </p:cNvCxnSpPr>
          <p:nvPr/>
        </p:nvCxnSpPr>
        <p:spPr>
          <a:xfrm>
            <a:off x="10585574" y="3608821"/>
            <a:ext cx="3" cy="29981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0D8CBBD-D405-4955-A35D-1F86375C9ABA}"/>
              </a:ext>
            </a:extLst>
          </p:cNvPr>
          <p:cNvCxnSpPr/>
          <p:nvPr/>
        </p:nvCxnSpPr>
        <p:spPr>
          <a:xfrm flipH="1">
            <a:off x="6097272" y="3911264"/>
            <a:ext cx="4489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A098FCAC-D480-49A6-B3E6-2F14CCE92479}"/>
              </a:ext>
            </a:extLst>
          </p:cNvPr>
          <p:cNvCxnSpPr>
            <a:cxnSpLocks/>
          </p:cNvCxnSpPr>
          <p:nvPr/>
        </p:nvCxnSpPr>
        <p:spPr>
          <a:xfrm flipH="1">
            <a:off x="1720528" y="3908515"/>
            <a:ext cx="4373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8BABACA-3728-4035-A581-5D50B77468E3}"/>
              </a:ext>
            </a:extLst>
          </p:cNvPr>
          <p:cNvSpPr/>
          <p:nvPr/>
        </p:nvSpPr>
        <p:spPr>
          <a:xfrm>
            <a:off x="10502488" y="3527635"/>
            <a:ext cx="162370" cy="16237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01E3DE55-3F63-414A-B756-BCBB83C2EF6D}"/>
              </a:ext>
            </a:extLst>
          </p:cNvPr>
          <p:cNvSpPr/>
          <p:nvPr/>
        </p:nvSpPr>
        <p:spPr>
          <a:xfrm>
            <a:off x="6017675" y="3827330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8598C3A4-F10B-4820-9DDB-CC05A83ABE98}"/>
              </a:ext>
            </a:extLst>
          </p:cNvPr>
          <p:cNvSpPr/>
          <p:nvPr/>
        </p:nvSpPr>
        <p:spPr>
          <a:xfrm>
            <a:off x="6017675" y="4491808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0E26B2F0-0992-4338-AC37-D3A33B92E42A}"/>
              </a:ext>
            </a:extLst>
          </p:cNvPr>
          <p:cNvSpPr/>
          <p:nvPr/>
        </p:nvSpPr>
        <p:spPr>
          <a:xfrm>
            <a:off x="6019578" y="5904812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66C9DD4D-8FC5-4984-94E9-EF3CE7F40E3B}"/>
              </a:ext>
            </a:extLst>
          </p:cNvPr>
          <p:cNvSpPr/>
          <p:nvPr/>
        </p:nvSpPr>
        <p:spPr>
          <a:xfrm>
            <a:off x="6011704" y="5198738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4E2764-9475-44C9-A514-A2C764FACB6B}"/>
              </a:ext>
            </a:extLst>
          </p:cNvPr>
          <p:cNvSpPr txBox="1"/>
          <p:nvPr/>
        </p:nvSpPr>
        <p:spPr>
          <a:xfrm>
            <a:off x="2520000" y="1440000"/>
            <a:ext cx="252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CSONAR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value -&gt; </a:t>
            </a:r>
            <a:r>
              <a:rPr lang="en-US" dirty="0">
                <a:solidFill>
                  <a:schemeClr val="accent4"/>
                </a:solidFill>
              </a:rPr>
              <a:t>source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actuator -&gt; </a:t>
            </a:r>
            <a:r>
              <a:rPr lang="en-US" dirty="0">
                <a:solidFill>
                  <a:schemeClr val="accent6"/>
                </a:solidFill>
              </a:rPr>
              <a:t>sink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JNI methods -&gt; </a:t>
            </a:r>
            <a:r>
              <a:rPr lang="en-US" dirty="0">
                <a:solidFill>
                  <a:srgbClr val="7030A0"/>
                </a:solidFill>
              </a:rPr>
              <a:t>sinks 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34A9CD40-4128-43B2-8720-043EEF3DC655}"/>
              </a:ext>
            </a:extLst>
          </p:cNvPr>
          <p:cNvSpPr txBox="1"/>
          <p:nvPr/>
        </p:nvSpPr>
        <p:spPr>
          <a:xfrm>
            <a:off x="2520000" y="144000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</a:t>
            </a:r>
            <a:r>
              <a:rPr lang="en-US" dirty="0">
                <a:solidFill>
                  <a:schemeClr val="accent3"/>
                </a:solidFill>
              </a:rPr>
              <a:t>CSONAR</a:t>
            </a:r>
          </a:p>
          <a:p>
            <a:r>
              <a:rPr lang="en-US" dirty="0">
                <a:solidFill>
                  <a:schemeClr val="accent4"/>
                </a:solidFill>
              </a:rPr>
              <a:t>Sensor</a:t>
            </a:r>
            <a:r>
              <a:rPr lang="en-US" dirty="0"/>
              <a:t> -&gt; </a:t>
            </a:r>
            <a:r>
              <a:rPr lang="en-US" dirty="0">
                <a:solidFill>
                  <a:srgbClr val="7030A0"/>
                </a:solidFill>
              </a:rPr>
              <a:t>JNI</a:t>
            </a:r>
          </a:p>
          <a:p>
            <a:r>
              <a:rPr lang="en-US" dirty="0"/>
              <a:t>Produce Julia </a:t>
            </a:r>
            <a:r>
              <a:rPr lang="en-US" dirty="0">
                <a:solidFill>
                  <a:srgbClr val="FF00FF"/>
                </a:solidFill>
              </a:rPr>
              <a:t>annotation</a:t>
            </a:r>
            <a:r>
              <a:rPr lang="en-US" dirty="0"/>
              <a:t> 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08F7414-E3A5-43F2-9F00-B03931CE8BAB}"/>
              </a:ext>
            </a:extLst>
          </p:cNvPr>
          <p:cNvSpPr txBox="1"/>
          <p:nvPr/>
        </p:nvSpPr>
        <p:spPr>
          <a:xfrm>
            <a:off x="2520000" y="144000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3	: </a:t>
            </a:r>
            <a:r>
              <a:rPr lang="en-US" dirty="0">
                <a:solidFill>
                  <a:schemeClr val="accent3"/>
                </a:solidFill>
              </a:rPr>
              <a:t>CSONAR</a:t>
            </a:r>
          </a:p>
          <a:p>
            <a:r>
              <a:rPr lang="en-US" dirty="0">
                <a:solidFill>
                  <a:srgbClr val="FF6600"/>
                </a:solidFill>
              </a:rPr>
              <a:t>Annotation</a:t>
            </a:r>
            <a:r>
              <a:rPr lang="en-US" dirty="0"/>
              <a:t> -&gt; </a:t>
            </a:r>
            <a:r>
              <a:rPr lang="en-US" dirty="0">
                <a:solidFill>
                  <a:schemeClr val="accent6"/>
                </a:solidFill>
              </a:rPr>
              <a:t>Actuator</a:t>
            </a:r>
          </a:p>
          <a:p>
            <a:r>
              <a:rPr lang="en-US" dirty="0"/>
              <a:t>Warning!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72C7331-15E0-4E63-A441-31666D14E6C1}"/>
              </a:ext>
            </a:extLst>
          </p:cNvPr>
          <p:cNvSpPr txBox="1"/>
          <p:nvPr/>
        </p:nvSpPr>
        <p:spPr>
          <a:xfrm>
            <a:off x="7020000" y="1440000"/>
            <a:ext cx="300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2: </a:t>
            </a:r>
            <a:r>
              <a:rPr lang="en-US" dirty="0">
                <a:solidFill>
                  <a:srgbClr val="FFC000"/>
                </a:solidFill>
              </a:rPr>
              <a:t>Julia</a:t>
            </a:r>
          </a:p>
          <a:p>
            <a:r>
              <a:rPr lang="en-US" dirty="0">
                <a:solidFill>
                  <a:srgbClr val="FF00FF"/>
                </a:solidFill>
              </a:rPr>
              <a:t>Annotation</a:t>
            </a:r>
            <a:r>
              <a:rPr lang="en-US" dirty="0"/>
              <a:t> -&gt; </a:t>
            </a:r>
            <a:r>
              <a:rPr lang="en-US" dirty="0">
                <a:solidFill>
                  <a:srgbClr val="7030A0"/>
                </a:solidFill>
              </a:rPr>
              <a:t>JNI</a:t>
            </a:r>
          </a:p>
          <a:p>
            <a:r>
              <a:rPr lang="en-US" dirty="0"/>
              <a:t>Produce CSONAR </a:t>
            </a:r>
            <a:r>
              <a:rPr lang="en-US" dirty="0">
                <a:solidFill>
                  <a:srgbClr val="FF6600"/>
                </a:solidFill>
              </a:rPr>
              <a:t>annotation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32687421-0B96-4BBD-B324-D1765E5F53F2}"/>
              </a:ext>
            </a:extLst>
          </p:cNvPr>
          <p:cNvSpPr/>
          <p:nvPr/>
        </p:nvSpPr>
        <p:spPr>
          <a:xfrm>
            <a:off x="1641250" y="3826706"/>
            <a:ext cx="162370" cy="162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ella a 5 punte 1">
            <a:extLst>
              <a:ext uri="{FF2B5EF4-FFF2-40B4-BE49-F238E27FC236}">
                <a16:creationId xmlns:a16="http://schemas.microsoft.com/office/drawing/2014/main" id="{CAA52293-60F7-40B1-9B6D-EBF41A682A11}"/>
              </a:ext>
            </a:extLst>
          </p:cNvPr>
          <p:cNvSpPr/>
          <p:nvPr/>
        </p:nvSpPr>
        <p:spPr>
          <a:xfrm>
            <a:off x="1796425" y="3704109"/>
            <a:ext cx="92237" cy="92237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70" name="Stella a 5 punte 69">
            <a:extLst>
              <a:ext uri="{FF2B5EF4-FFF2-40B4-BE49-F238E27FC236}">
                <a16:creationId xmlns:a16="http://schemas.microsoft.com/office/drawing/2014/main" id="{78547E9B-FA87-4591-9B48-6BF3B12A90AF}"/>
              </a:ext>
            </a:extLst>
          </p:cNvPr>
          <p:cNvSpPr/>
          <p:nvPr/>
        </p:nvSpPr>
        <p:spPr>
          <a:xfrm>
            <a:off x="5927868" y="3708975"/>
            <a:ext cx="92237" cy="92237"/>
          </a:xfrm>
          <a:prstGeom prst="star5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665BD0B-222A-445F-BE00-5D6BDF8510E1}"/>
              </a:ext>
            </a:extLst>
          </p:cNvPr>
          <p:cNvSpPr txBox="1"/>
          <p:nvPr/>
        </p:nvSpPr>
        <p:spPr>
          <a:xfrm>
            <a:off x="7020000" y="1440000"/>
            <a:ext cx="252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Julia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JNI calls -&gt; </a:t>
            </a:r>
            <a:r>
              <a:rPr lang="en-US" dirty="0">
                <a:solidFill>
                  <a:srgbClr val="002060"/>
                </a:solidFill>
              </a:rPr>
              <a:t>sinks 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D1AE709-6E3C-4631-A625-B094D8B95E1B}"/>
              </a:ext>
            </a:extLst>
          </p:cNvPr>
          <p:cNvSpPr/>
          <p:nvPr/>
        </p:nvSpPr>
        <p:spPr>
          <a:xfrm>
            <a:off x="1640773" y="3826026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CE820DD-8123-44EB-AE35-299A463E117A}"/>
              </a:ext>
            </a:extLst>
          </p:cNvPr>
          <p:cNvSpPr/>
          <p:nvPr/>
        </p:nvSpPr>
        <p:spPr>
          <a:xfrm>
            <a:off x="1639343" y="4490775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35EA9F72-BF0F-47AD-84FE-EEBAA9D8D0D2}"/>
              </a:ext>
            </a:extLst>
          </p:cNvPr>
          <p:cNvSpPr/>
          <p:nvPr/>
        </p:nvSpPr>
        <p:spPr>
          <a:xfrm>
            <a:off x="1640773" y="5198221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FEA70D40-C844-49BB-8677-D1542AB0CB67}"/>
              </a:ext>
            </a:extLst>
          </p:cNvPr>
          <p:cNvSpPr/>
          <p:nvPr/>
        </p:nvSpPr>
        <p:spPr>
          <a:xfrm>
            <a:off x="1647597" y="5904635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13" name="Elemento grafico 12" descr="Insetto">
            <a:extLst>
              <a:ext uri="{FF2B5EF4-FFF2-40B4-BE49-F238E27FC236}">
                <a16:creationId xmlns:a16="http://schemas.microsoft.com/office/drawing/2014/main" id="{EDFF43D3-48B1-4277-91FA-F3A039300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5776" y="3487168"/>
            <a:ext cx="338858" cy="338858"/>
          </a:xfrm>
          <a:prstGeom prst="rect">
            <a:avLst/>
          </a:prstGeom>
        </p:spPr>
      </p:pic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22E7FEE4-85C8-453A-9402-7EE470A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2743148-D0E3-4EE8-BC5A-47DEDF4B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D5A4867C-F5AC-4E68-9C6F-C3AB71F0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24" grpId="0"/>
      <p:bldP spid="24" grpId="1"/>
      <p:bldP spid="76" grpId="0"/>
      <p:bldP spid="76" grpId="1"/>
      <p:bldP spid="78" grpId="0"/>
      <p:bldP spid="79" grpId="0"/>
      <p:bldP spid="79" grpId="1"/>
      <p:bldP spid="80" grpId="0" animBg="1"/>
      <p:bldP spid="80" grpId="1" animBg="1"/>
      <p:bldP spid="80" grpId="2" animBg="1"/>
      <p:bldP spid="2" grpId="0" animBg="1"/>
      <p:bldP spid="70" grpId="0" animBg="1"/>
      <p:bldP spid="81" grpId="0"/>
      <p:bldP spid="81" grpId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Make analyses exchange information, and perform a fixpoint over the exchanged information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Slower: need to repeat the analysis of each subprogram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considered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09DFA8-88A4-4B64-9F82-CFC3E47989C9}"/>
              </a:ext>
            </a:extLst>
          </p:cNvPr>
          <p:cNvSpPr txBox="1"/>
          <p:nvPr/>
        </p:nvSpPr>
        <p:spPr>
          <a:xfrm>
            <a:off x="838200" y="4538497"/>
            <a:ext cx="8905875" cy="14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Syntactic properties</a:t>
            </a:r>
          </a:p>
          <a:p>
            <a:pPr marL="0" indent="0">
              <a:buNone/>
            </a:pPr>
            <a:r>
              <a:rPr lang="en-US" sz="2800" dirty="0"/>
              <a:t>Semantic properties (language-local)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Semantic properties (global)</a:t>
            </a:r>
          </a:p>
        </p:txBody>
      </p:sp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3E9B5EFD-3E1F-42AB-A88E-96D45C8A2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6434" y="4633747"/>
            <a:ext cx="307182" cy="3071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D4BE2CFD-F8F0-4B2D-B01E-8C03BF7A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4118" y="5072293"/>
            <a:ext cx="307182" cy="3071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1EC92ED6-2A86-4E04-B43F-19F249E8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8014" y="5511813"/>
            <a:ext cx="307182" cy="30718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C24947-469E-451E-8BCE-467191EA1BA4}"/>
              </a:ext>
            </a:extLst>
          </p:cNvPr>
          <p:cNvSpPr txBox="1"/>
          <p:nvPr/>
        </p:nvSpPr>
        <p:spPr>
          <a:xfrm>
            <a:off x="6954981" y="3695931"/>
            <a:ext cx="4694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3 analyses on small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Tool communication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Complex information? 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21F51F2-1586-4505-A77E-2B4113A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19th, 2022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8ED8291-6EBD-40FD-9787-4789145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D1E631A-C5B8-4FE2-AD3E-B66BD4F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5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a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FF0000"/>
      </a:accent3>
      <a:accent4>
        <a:srgbClr val="0070C0"/>
      </a:accent4>
      <a:accent5>
        <a:srgbClr val="FFFFFF"/>
      </a:accent5>
      <a:accent6>
        <a:srgbClr val="00B050"/>
      </a:accent6>
      <a:hlink>
        <a:srgbClr val="3F3F3F"/>
      </a:hlink>
      <a:folHlink>
        <a:srgbClr val="3F3F3F"/>
      </a:folHlink>
    </a:clrScheme>
    <a:fontScheme name="Fu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idi sottili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5853810-B40A-40B6-9450-0000ABAE1B58}" vid="{F0F867B4-46AD-4561-BE78-A29D30DC1CB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2086</Words>
  <Application>Microsoft Office PowerPoint</Application>
  <PresentationFormat>Widescreen</PresentationFormat>
  <Paragraphs>443</Paragraphs>
  <Slides>29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Lucida Sans Typewriter</vt:lpstr>
      <vt:lpstr>Tema di Office</vt:lpstr>
      <vt:lpstr>Modular Multi-Language  Analysis in LiSA</vt:lpstr>
      <vt:lpstr>Abstract Interpretation</vt:lpstr>
      <vt:lpstr>What if the program is not atomic?</vt:lpstr>
      <vt:lpstr>What if the program is not atomic?</vt:lpstr>
      <vt:lpstr>The scenario: robotic IoT car</vt:lpstr>
      <vt:lpstr>Simple approach</vt:lpstr>
      <vt:lpstr>Can we do better?</vt:lpstr>
      <vt:lpstr>Coordinated semantic analyses</vt:lpstr>
      <vt:lpstr>Can we do better?</vt:lpstr>
      <vt:lpstr>Multi-language analysis</vt:lpstr>
      <vt:lpstr>LiSA, a Library for Static Analysis</vt:lpstr>
      <vt:lpstr>Well defined semantics</vt:lpstr>
      <vt:lpstr>Symbolic expressions</vt:lpstr>
      <vt:lpstr>Example: creating a new array</vt:lpstr>
      <vt:lpstr>Example: creating a new array</vt:lpstr>
      <vt:lpstr>Recap: what does LiSA analyze?</vt:lpstr>
      <vt:lpstr>Analysis modularity</vt:lpstr>
      <vt:lpstr>Achieving modularity</vt:lpstr>
      <vt:lpstr>The Abstract State</vt:lpstr>
      <vt:lpstr>Achieving modularity</vt:lpstr>
      <vt:lpstr>The Interprocedural Analysis</vt:lpstr>
      <vt:lpstr>Recap: what does LiSA analyze?</vt:lpstr>
      <vt:lpstr>Who creates the CFGs?</vt:lpstr>
      <vt:lpstr>Analysis overview</vt:lpstr>
      <vt:lpstr>LiSA semantic analysis</vt:lpstr>
      <vt:lpstr>Current state</vt:lpstr>
      <vt:lpstr>Ongoing works</vt:lpstr>
      <vt:lpstr>Teaching 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Negrini Luca</dc:creator>
  <cp:lastModifiedBy>Negrini Luca</cp:lastModifiedBy>
  <cp:revision>105</cp:revision>
  <dcterms:created xsi:type="dcterms:W3CDTF">2021-06-03T12:46:49Z</dcterms:created>
  <dcterms:modified xsi:type="dcterms:W3CDTF">2022-01-19T12:39:31Z</dcterms:modified>
</cp:coreProperties>
</file>