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embedTrueTypeFonts="1" saveSubsetFonts="1" autoCompressPictures="0">
  <p:sldMasterIdLst>
    <p:sldMasterId id="2147483965" r:id="rId1"/>
  </p:sldMasterIdLst>
  <p:notesMasterIdLst>
    <p:notesMasterId r:id="rId34"/>
  </p:notesMasterIdLst>
  <p:handoutMasterIdLst>
    <p:handoutMasterId r:id="rId35"/>
  </p:handoutMasterIdLst>
  <p:sldIdLst>
    <p:sldId id="495" r:id="rId2"/>
    <p:sldId id="535" r:id="rId3"/>
    <p:sldId id="498" r:id="rId4"/>
    <p:sldId id="499" r:id="rId5"/>
    <p:sldId id="536" r:id="rId6"/>
    <p:sldId id="509" r:id="rId7"/>
    <p:sldId id="511" r:id="rId8"/>
    <p:sldId id="512" r:id="rId9"/>
    <p:sldId id="521" r:id="rId10"/>
    <p:sldId id="526" r:id="rId11"/>
    <p:sldId id="527" r:id="rId12"/>
    <p:sldId id="532" r:id="rId13"/>
    <p:sldId id="533" r:id="rId14"/>
    <p:sldId id="528" r:id="rId15"/>
    <p:sldId id="522" r:id="rId16"/>
    <p:sldId id="523" r:id="rId17"/>
    <p:sldId id="524" r:id="rId18"/>
    <p:sldId id="529" r:id="rId19"/>
    <p:sldId id="534" r:id="rId20"/>
    <p:sldId id="530" r:id="rId21"/>
    <p:sldId id="531" r:id="rId22"/>
    <p:sldId id="525" r:id="rId23"/>
    <p:sldId id="496" r:id="rId24"/>
    <p:sldId id="513" r:id="rId25"/>
    <p:sldId id="514" r:id="rId26"/>
    <p:sldId id="515" r:id="rId27"/>
    <p:sldId id="516" r:id="rId28"/>
    <p:sldId id="517" r:id="rId29"/>
    <p:sldId id="519" r:id="rId30"/>
    <p:sldId id="520" r:id="rId31"/>
    <p:sldId id="510" r:id="rId32"/>
    <p:sldId id="508" r:id="rId33"/>
  </p:sldIdLst>
  <p:sldSz cx="6858000" cy="5143500"/>
  <p:notesSz cx="6797675" cy="9928225"/>
  <p:embeddedFontLst>
    <p:embeddedFont>
      <p:font typeface="Traditional Arabic" panose="02020603050405020304" pitchFamily="18" charset="-78"/>
      <p:regular r:id="rId36"/>
      <p:bold r:id="rId37"/>
    </p:embeddedFont>
    <p:embeddedFont>
      <p:font typeface="Microsoft YaHei" panose="020B0503020204020204" pitchFamily="34" charset="-122"/>
      <p:regular r:id="rId38"/>
      <p:bold r:id="rId39"/>
    </p:embeddedFont>
    <p:embeddedFont>
      <p:font typeface="Titillium Web" panose="020B0604020202020204" charset="0"/>
      <p:regular r:id="rId40"/>
      <p:bold r:id="rId41"/>
      <p:italic r:id="rId42"/>
      <p:boldItalic r:id="rId43"/>
    </p:embeddedFont>
    <p:embeddedFont>
      <p:font typeface="Source Code Pro Light" panose="020B0604020202020204" charset="0"/>
      <p:regular r:id="rId44"/>
      <p:italic r:id="rId45"/>
    </p:embeddedFont>
    <p:embeddedFont>
      <p:font typeface="Gautami" panose="020B0502040204020203" pitchFamily="34" charset="0"/>
      <p:regular r:id="rId46"/>
      <p:bold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142" userDrawn="1">
          <p15:clr>
            <a:srgbClr val="A4A3A4"/>
          </p15:clr>
        </p15:guide>
        <p15:guide id="3" orient="horz" pos="14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ore"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752"/>
    <a:srgbClr val="042B40"/>
    <a:srgbClr val="014262"/>
    <a:srgbClr val="DAB258"/>
    <a:srgbClr val="074669"/>
    <a:srgbClr val="AF94E4"/>
    <a:srgbClr val="3E1B59"/>
    <a:srgbClr val="323E1A"/>
    <a:srgbClr val="510B12"/>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E65C20-46B0-4D8E-8B2F-BE8A0317F540}">
  <a:tblStyle styleId="{41E65C20-46B0-4D8E-8B2F-BE8A0317F54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Stile medio 1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Stile scuro 1 - Color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434" autoAdjust="0"/>
  </p:normalViewPr>
  <p:slideViewPr>
    <p:cSldViewPr snapToGrid="0">
      <p:cViewPr varScale="1">
        <p:scale>
          <a:sx n="116" d="100"/>
          <a:sy n="116" d="100"/>
        </p:scale>
        <p:origin x="1651" y="82"/>
      </p:cViewPr>
      <p:guideLst>
        <p:guide pos="142"/>
        <p:guide orient="horz" pos="146"/>
      </p:guideLst>
    </p:cSldViewPr>
  </p:slideViewPr>
  <p:outlineViewPr>
    <p:cViewPr>
      <p:scale>
        <a:sx n="33" d="100"/>
        <a:sy n="33" d="100"/>
      </p:scale>
      <p:origin x="0" y="-349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6400" cy="496967"/>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49688" y="0"/>
            <a:ext cx="2946400" cy="496967"/>
          </a:xfrm>
          <a:prstGeom prst="rect">
            <a:avLst/>
          </a:prstGeom>
        </p:spPr>
        <p:txBody>
          <a:bodyPr vert="horz" lIns="91440" tIns="45720" rIns="91440" bIns="45720" rtlCol="0"/>
          <a:lstStyle>
            <a:lvl1pPr algn="r">
              <a:defRPr sz="1200"/>
            </a:lvl1pPr>
          </a:lstStyle>
          <a:p>
            <a:fld id="{30B41BC8-BAF2-4C16-85F1-9FEB1AD33F1A}" type="datetimeFigureOut">
              <a:rPr lang="it-IT" smtClean="0"/>
              <a:t>27/08/2018</a:t>
            </a:fld>
            <a:endParaRPr lang="it-IT"/>
          </a:p>
        </p:txBody>
      </p:sp>
      <p:sp>
        <p:nvSpPr>
          <p:cNvPr id="4" name="Segnaposto piè di pagina 3"/>
          <p:cNvSpPr>
            <a:spLocks noGrp="1"/>
          </p:cNvSpPr>
          <p:nvPr>
            <p:ph type="ftr" sz="quarter" idx="2"/>
          </p:nvPr>
        </p:nvSpPr>
        <p:spPr>
          <a:xfrm>
            <a:off x="0" y="9431258"/>
            <a:ext cx="2946400" cy="49696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49688" y="9431258"/>
            <a:ext cx="2946400" cy="496967"/>
          </a:xfrm>
          <a:prstGeom prst="rect">
            <a:avLst/>
          </a:prstGeom>
        </p:spPr>
        <p:txBody>
          <a:bodyPr vert="horz" lIns="91440" tIns="45720" rIns="91440" bIns="45720" rtlCol="0" anchor="b"/>
          <a:lstStyle>
            <a:lvl1pPr algn="r">
              <a:defRPr sz="1200"/>
            </a:lvl1pPr>
          </a:lstStyle>
          <a:p>
            <a:fld id="{428BC019-5E9F-4925-9C9A-8BFB3E0D8DAD}" type="slidenum">
              <a:rPr lang="it-IT" smtClean="0"/>
              <a:t>‹N›</a:t>
            </a:fld>
            <a:endParaRPr lang="it-IT"/>
          </a:p>
        </p:txBody>
      </p:sp>
    </p:spTree>
    <p:extLst>
      <p:ext uri="{BB962C8B-B14F-4D97-AF65-F5344CB8AC3E}">
        <p14:creationId xmlns:p14="http://schemas.microsoft.com/office/powerpoint/2010/main" val="3116338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79768" y="4715907"/>
            <a:ext cx="5438139" cy="4467701"/>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806886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52846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 3 columns">
    <p:spTree>
      <p:nvGrpSpPr>
        <p:cNvPr id="1" name="Shape 32"/>
        <p:cNvGrpSpPr/>
        <p:nvPr/>
      </p:nvGrpSpPr>
      <p:grpSpPr>
        <a:xfrm>
          <a:off x="0" y="0"/>
          <a:ext cx="0" cy="0"/>
          <a:chOff x="0" y="0"/>
          <a:chExt cx="0" cy="0"/>
        </a:xfrm>
      </p:grpSpPr>
      <p:sp>
        <p:nvSpPr>
          <p:cNvPr id="37" name="Shape 37"/>
          <p:cNvSpPr/>
          <p:nvPr/>
        </p:nvSpPr>
        <p:spPr>
          <a:xfrm>
            <a:off x="434251" y="579003"/>
            <a:ext cx="40725" cy="6755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sp>
        <p:nvSpPr>
          <p:cNvPr id="38" name="Shape 38"/>
          <p:cNvSpPr/>
          <p:nvPr/>
        </p:nvSpPr>
        <p:spPr>
          <a:xfrm>
            <a:off x="6817276" y="1"/>
            <a:ext cx="40725" cy="51434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sp>
        <p:nvSpPr>
          <p:cNvPr id="8" name="Shape 22"/>
          <p:cNvSpPr txBox="1">
            <a:spLocks noGrp="1"/>
          </p:cNvSpPr>
          <p:nvPr>
            <p:ph type="title"/>
          </p:nvPr>
        </p:nvSpPr>
        <p:spPr>
          <a:xfrm>
            <a:off x="633319" y="422500"/>
            <a:ext cx="5798372"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it-IT" dirty="0"/>
              <a:t>Fare clic per modificare lo stile del titolo</a:t>
            </a:r>
            <a:endParaRPr dirty="0"/>
          </a:p>
        </p:txBody>
      </p:sp>
      <p:sp>
        <p:nvSpPr>
          <p:cNvPr id="9" name="Shape 28">
            <a:extLst>
              <a:ext uri="{FF2B5EF4-FFF2-40B4-BE49-F238E27FC236}">
                <a16:creationId xmlns:a16="http://schemas.microsoft.com/office/drawing/2014/main" id="{D3DDA980-D412-4E8E-91C3-4814EF935CF4}"/>
              </a:ext>
            </a:extLst>
          </p:cNvPr>
          <p:cNvSpPr txBox="1">
            <a:spLocks noGrp="1"/>
          </p:cNvSpPr>
          <p:nvPr>
            <p:ph type="body" idx="10" hasCustomPrompt="1"/>
          </p:nvPr>
        </p:nvSpPr>
        <p:spPr>
          <a:xfrm>
            <a:off x="633319" y="1610450"/>
            <a:ext cx="5798372" cy="3315300"/>
          </a:xfrm>
          <a:prstGeom prst="rect">
            <a:avLst/>
          </a:prstGeom>
        </p:spPr>
        <p:txBody>
          <a:bodyPr lIns="91425" tIns="91425" rIns="91425" bIns="91425" anchor="t" anchorCtr="0"/>
          <a:lstStyle>
            <a:lvl1pPr marL="144000" lvl="0" indent="-144000">
              <a:spcBef>
                <a:spcPts val="0"/>
              </a:spcBef>
              <a:buClr>
                <a:schemeClr val="accent6"/>
              </a:buClr>
              <a:buFont typeface="Titillium Web" panose="020B0604020202020204" charset="0"/>
              <a:buChar char="▪"/>
              <a:defRPr/>
            </a:lvl1pPr>
            <a:lvl2pPr marL="288000" lvl="1" indent="-144000">
              <a:spcBef>
                <a:spcPts val="0"/>
              </a:spcBef>
              <a:buClr>
                <a:schemeClr val="accent6"/>
              </a:buClr>
              <a:buFont typeface="Traditional Arabic" panose="02020603050405020304" pitchFamily="18" charset="-78"/>
              <a:buChar char="▫"/>
              <a:defRPr sz="1600"/>
            </a:lvl2pPr>
            <a:lvl3pPr marL="432000" lvl="2" indent="-144000">
              <a:spcBef>
                <a:spcPts val="0"/>
              </a:spcBef>
              <a:buClr>
                <a:schemeClr val="accent6"/>
              </a:buClr>
              <a:defRPr sz="14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dirty="0"/>
              <a:t>Fare clic per modificare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366256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Layout personalizzato">
    <p:spTree>
      <p:nvGrpSpPr>
        <p:cNvPr id="1" name=""/>
        <p:cNvGrpSpPr/>
        <p:nvPr/>
      </p:nvGrpSpPr>
      <p:grpSpPr>
        <a:xfrm>
          <a:off x="0" y="0"/>
          <a:ext cx="0" cy="0"/>
          <a:chOff x="0" y="0"/>
          <a:chExt cx="0" cy="0"/>
        </a:xfrm>
      </p:grpSpPr>
      <p:sp>
        <p:nvSpPr>
          <p:cNvPr id="3" name="Rettangolo 2"/>
          <p:cNvSpPr/>
          <p:nvPr userDrawn="1"/>
        </p:nvSpPr>
        <p:spPr>
          <a:xfrm>
            <a:off x="0" y="4894342"/>
            <a:ext cx="6858000" cy="2491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hape 263"/>
          <p:cNvSpPr txBox="1">
            <a:spLocks/>
          </p:cNvSpPr>
          <p:nvPr userDrawn="1"/>
        </p:nvSpPr>
        <p:spPr>
          <a:xfrm>
            <a:off x="60100" y="4878914"/>
            <a:ext cx="6757175" cy="288332"/>
          </a:xfrm>
          <a:prstGeom prst="rect">
            <a:avLst/>
          </a:prstGeom>
          <a:noFill/>
          <a:ln>
            <a:noFill/>
          </a:ln>
        </p:spPr>
        <p:txBody>
          <a:bodyPr lIns="68569" tIns="68569" rIns="68569" bIns="68569"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60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1pPr>
            <a:lvl2pPr marR="0" lvl="1" algn="l" rtl="0" eaLnBrk="1" hangingPunct="1">
              <a:lnSpc>
                <a:spcPct val="100000"/>
              </a:lnSpc>
              <a:spcBef>
                <a:spcPts val="48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2pPr>
            <a:lvl3pPr marR="0" lvl="2" algn="l" rtl="0" eaLnBrk="1" hangingPunct="1">
              <a:lnSpc>
                <a:spcPct val="100000"/>
              </a:lnSpc>
              <a:spcBef>
                <a:spcPts val="48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3pPr>
            <a:lvl4pPr marR="0" lvl="3"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4pPr>
            <a:lvl5pPr marR="0" lvl="4"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5pPr>
            <a:lvl6pPr marR="0" lvl="5"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6pPr>
            <a:lvl7pPr marR="0" lvl="6"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7pPr>
            <a:lvl8pPr marR="0" lvl="7"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8pPr>
            <a:lvl9pPr marR="0" lvl="8"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9pPr>
          </a:lstStyle>
          <a:p>
            <a:pPr>
              <a:spcBef>
                <a:spcPts val="0"/>
              </a:spcBef>
              <a:buFont typeface="Titillium Web"/>
              <a:buNone/>
            </a:pPr>
            <a:endParaRPr lang="it-IT" sz="1000" dirty="0">
              <a:solidFill>
                <a:schemeClr val="bg1"/>
              </a:solidFill>
            </a:endParaRPr>
          </a:p>
        </p:txBody>
      </p:sp>
      <p:sp>
        <p:nvSpPr>
          <p:cNvPr id="5" name="Shape 59"/>
          <p:cNvSpPr/>
          <p:nvPr userDrawn="1"/>
        </p:nvSpPr>
        <p:spPr>
          <a:xfrm>
            <a:off x="6817276" y="1"/>
            <a:ext cx="40725" cy="51434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sp>
        <p:nvSpPr>
          <p:cNvPr id="6" name="Shape 55"/>
          <p:cNvSpPr txBox="1">
            <a:spLocks noGrp="1"/>
          </p:cNvSpPr>
          <p:nvPr>
            <p:ph type="body" idx="1"/>
          </p:nvPr>
        </p:nvSpPr>
        <p:spPr>
          <a:xfrm>
            <a:off x="60099" y="4866559"/>
            <a:ext cx="6040124" cy="288332"/>
          </a:xfrm>
          <a:prstGeom prst="rect">
            <a:avLst/>
          </a:prstGeom>
        </p:spPr>
        <p:txBody>
          <a:bodyPr lIns="91425" tIns="91425" rIns="91425" bIns="91425" anchor="t" anchorCtr="0"/>
          <a:lstStyle>
            <a:lvl1pPr lvl="0">
              <a:spcBef>
                <a:spcPts val="270"/>
              </a:spcBef>
              <a:buSzPct val="100000"/>
              <a:buNone/>
              <a:defRPr sz="1000">
                <a:solidFill>
                  <a:schemeClr val="bg1"/>
                </a:solidFill>
              </a:defRPr>
            </a:lvl1pPr>
          </a:lstStyle>
          <a:p>
            <a:pPr lvl="0"/>
            <a:r>
              <a:rPr lang="it-IT" dirty="0"/>
              <a:t>Fare clic per modificare stili del testo dello schema</a:t>
            </a:r>
          </a:p>
        </p:txBody>
      </p:sp>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9" y="4713170"/>
            <a:ext cx="406756" cy="129643"/>
          </a:xfrm>
          <a:prstGeom prst="rect">
            <a:avLst/>
          </a:prstGeom>
        </p:spPr>
      </p:pic>
    </p:spTree>
    <p:extLst>
      <p:ext uri="{BB962C8B-B14F-4D97-AF65-F5344CB8AC3E}">
        <p14:creationId xmlns:p14="http://schemas.microsoft.com/office/powerpoint/2010/main" val="102838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Layout personalizzato">
    <p:spTree>
      <p:nvGrpSpPr>
        <p:cNvPr id="1" name=""/>
        <p:cNvGrpSpPr/>
        <p:nvPr/>
      </p:nvGrpSpPr>
      <p:grpSpPr>
        <a:xfrm>
          <a:off x="0" y="0"/>
          <a:ext cx="0" cy="0"/>
          <a:chOff x="0" y="0"/>
          <a:chExt cx="0" cy="0"/>
        </a:xfrm>
      </p:grpSpPr>
      <p:sp>
        <p:nvSpPr>
          <p:cNvPr id="3" name="Rettangolo 2"/>
          <p:cNvSpPr/>
          <p:nvPr userDrawn="1"/>
        </p:nvSpPr>
        <p:spPr>
          <a:xfrm>
            <a:off x="0" y="4894342"/>
            <a:ext cx="6858000" cy="2491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hape 263"/>
          <p:cNvSpPr txBox="1">
            <a:spLocks/>
          </p:cNvSpPr>
          <p:nvPr userDrawn="1"/>
        </p:nvSpPr>
        <p:spPr>
          <a:xfrm>
            <a:off x="60100" y="4878914"/>
            <a:ext cx="6757175" cy="288332"/>
          </a:xfrm>
          <a:prstGeom prst="rect">
            <a:avLst/>
          </a:prstGeom>
          <a:noFill/>
          <a:ln>
            <a:noFill/>
          </a:ln>
        </p:spPr>
        <p:txBody>
          <a:bodyPr lIns="68569" tIns="68569" rIns="68569" bIns="68569"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60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1pPr>
            <a:lvl2pPr marR="0" lvl="1" algn="l" rtl="0" eaLnBrk="1" hangingPunct="1">
              <a:lnSpc>
                <a:spcPct val="100000"/>
              </a:lnSpc>
              <a:spcBef>
                <a:spcPts val="48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2pPr>
            <a:lvl3pPr marR="0" lvl="2" algn="l" rtl="0" eaLnBrk="1" hangingPunct="1">
              <a:lnSpc>
                <a:spcPct val="100000"/>
              </a:lnSpc>
              <a:spcBef>
                <a:spcPts val="48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3pPr>
            <a:lvl4pPr marR="0" lvl="3"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4pPr>
            <a:lvl5pPr marR="0" lvl="4"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5pPr>
            <a:lvl6pPr marR="0" lvl="5"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6pPr>
            <a:lvl7pPr marR="0" lvl="6"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7pPr>
            <a:lvl8pPr marR="0" lvl="7"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8pPr>
            <a:lvl9pPr marR="0" lvl="8"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9pPr>
          </a:lstStyle>
          <a:p>
            <a:pPr>
              <a:spcBef>
                <a:spcPts val="0"/>
              </a:spcBef>
              <a:buFont typeface="Titillium Web"/>
              <a:buNone/>
            </a:pPr>
            <a:endParaRPr lang="it-IT" sz="1000" dirty="0">
              <a:solidFill>
                <a:schemeClr val="bg1"/>
              </a:solidFill>
            </a:endParaRPr>
          </a:p>
        </p:txBody>
      </p:sp>
      <p:sp>
        <p:nvSpPr>
          <p:cNvPr id="5" name="Shape 59"/>
          <p:cNvSpPr/>
          <p:nvPr userDrawn="1"/>
        </p:nvSpPr>
        <p:spPr>
          <a:xfrm>
            <a:off x="6817276" y="1"/>
            <a:ext cx="40725" cy="51434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sp>
        <p:nvSpPr>
          <p:cNvPr id="6" name="Shape 55"/>
          <p:cNvSpPr txBox="1">
            <a:spLocks noGrp="1"/>
          </p:cNvSpPr>
          <p:nvPr>
            <p:ph type="body" idx="1"/>
          </p:nvPr>
        </p:nvSpPr>
        <p:spPr>
          <a:xfrm>
            <a:off x="60099" y="4866559"/>
            <a:ext cx="6040124" cy="288332"/>
          </a:xfrm>
          <a:prstGeom prst="rect">
            <a:avLst/>
          </a:prstGeom>
        </p:spPr>
        <p:txBody>
          <a:bodyPr lIns="91425" tIns="91425" rIns="91425" bIns="91425" anchor="t" anchorCtr="0"/>
          <a:lstStyle>
            <a:lvl1pPr lvl="0">
              <a:spcBef>
                <a:spcPts val="270"/>
              </a:spcBef>
              <a:buSzPct val="100000"/>
              <a:buNone/>
              <a:defRPr sz="1000">
                <a:solidFill>
                  <a:schemeClr val="bg1"/>
                </a:solidFill>
              </a:defRPr>
            </a:lvl1pPr>
          </a:lstStyle>
          <a:p>
            <a:pPr lvl="0"/>
            <a:r>
              <a:rPr lang="it-IT" dirty="0"/>
              <a:t>Fare clic per modificare stili del testo dello schema</a:t>
            </a:r>
          </a:p>
        </p:txBody>
      </p:sp>
      <p:sp>
        <p:nvSpPr>
          <p:cNvPr id="7" name="Shape 41"/>
          <p:cNvSpPr/>
          <p:nvPr userDrawn="1"/>
        </p:nvSpPr>
        <p:spPr>
          <a:xfrm>
            <a:off x="434251" y="579003"/>
            <a:ext cx="40725" cy="6755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sp>
        <p:nvSpPr>
          <p:cNvPr id="8" name="Shape 22"/>
          <p:cNvSpPr txBox="1">
            <a:spLocks noGrp="1"/>
          </p:cNvSpPr>
          <p:nvPr>
            <p:ph type="title"/>
          </p:nvPr>
        </p:nvSpPr>
        <p:spPr>
          <a:xfrm>
            <a:off x="633319" y="422500"/>
            <a:ext cx="5798372"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it-IT" dirty="0"/>
              <a:t>Fare clic per modificare lo stile del titolo</a:t>
            </a:r>
            <a:endParaRPr dirty="0"/>
          </a:p>
        </p:txBody>
      </p:sp>
      <p:pic>
        <p:nvPicPr>
          <p:cNvPr id="9" name="Immagin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9" y="4713170"/>
            <a:ext cx="406756" cy="129643"/>
          </a:xfrm>
          <a:prstGeom prst="rect">
            <a:avLst/>
          </a:prstGeom>
        </p:spPr>
      </p:pic>
      <p:sp>
        <p:nvSpPr>
          <p:cNvPr id="10" name="Shape 28">
            <a:extLst>
              <a:ext uri="{FF2B5EF4-FFF2-40B4-BE49-F238E27FC236}">
                <a16:creationId xmlns:a16="http://schemas.microsoft.com/office/drawing/2014/main" id="{3C861DD2-20C4-4B0B-A3AF-64AFA872042E}"/>
              </a:ext>
            </a:extLst>
          </p:cNvPr>
          <p:cNvSpPr txBox="1">
            <a:spLocks noGrp="1"/>
          </p:cNvSpPr>
          <p:nvPr>
            <p:ph type="body" idx="10" hasCustomPrompt="1"/>
          </p:nvPr>
        </p:nvSpPr>
        <p:spPr>
          <a:xfrm>
            <a:off x="633318" y="1441241"/>
            <a:ext cx="5798371" cy="3271929"/>
          </a:xfrm>
          <a:prstGeom prst="rect">
            <a:avLst/>
          </a:prstGeom>
        </p:spPr>
        <p:txBody>
          <a:bodyPr lIns="91425" tIns="91425" rIns="91425" bIns="91425" anchor="t" anchorCtr="0"/>
          <a:lstStyle>
            <a:lvl1pPr marL="144000" lvl="0" indent="-144000">
              <a:spcBef>
                <a:spcPts val="0"/>
              </a:spcBef>
              <a:buClr>
                <a:schemeClr val="accent6"/>
              </a:buClr>
              <a:buFont typeface="Titillium Web" panose="020B0604020202020204" charset="0"/>
              <a:buChar char="▪"/>
              <a:defRPr/>
            </a:lvl1pPr>
            <a:lvl2pPr marL="288000" lvl="1" indent="-144000">
              <a:spcBef>
                <a:spcPts val="0"/>
              </a:spcBef>
              <a:buClr>
                <a:schemeClr val="accent6"/>
              </a:buClr>
              <a:buFont typeface="Traditional Arabic" panose="02020603050405020304" pitchFamily="18" charset="-78"/>
              <a:buChar char="▫"/>
              <a:defRPr sz="1600"/>
            </a:lvl2pPr>
            <a:lvl3pPr marL="432000" lvl="2" indent="-144000">
              <a:spcBef>
                <a:spcPts val="0"/>
              </a:spcBef>
              <a:buClr>
                <a:schemeClr val="accent6"/>
              </a:buClr>
              <a:defRPr sz="14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dirty="0"/>
              <a:t>Fare clic per modificare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2329558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color">
    <p:spTree>
      <p:nvGrpSpPr>
        <p:cNvPr id="1" name="Shape 60"/>
        <p:cNvGrpSpPr/>
        <p:nvPr/>
      </p:nvGrpSpPr>
      <p:grpSpPr>
        <a:xfrm>
          <a:off x="0" y="0"/>
          <a:ext cx="0" cy="0"/>
          <a:chOff x="0" y="0"/>
          <a:chExt cx="0" cy="0"/>
        </a:xfrm>
      </p:grpSpPr>
      <p:sp>
        <p:nvSpPr>
          <p:cNvPr id="61" name="Shape 61"/>
          <p:cNvSpPr/>
          <p:nvPr/>
        </p:nvSpPr>
        <p:spPr>
          <a:xfrm>
            <a:off x="0" y="3"/>
            <a:ext cx="6858000" cy="761997"/>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pic>
        <p:nvPicPr>
          <p:cNvPr id="3" name="Immagin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55" y="4961236"/>
            <a:ext cx="406756" cy="129643"/>
          </a:xfrm>
          <a:prstGeom prst="rect">
            <a:avLst/>
          </a:prstGeom>
        </p:spPr>
      </p:pic>
    </p:spTree>
    <p:extLst>
      <p:ext uri="{BB962C8B-B14F-4D97-AF65-F5344CB8AC3E}">
        <p14:creationId xmlns:p14="http://schemas.microsoft.com/office/powerpoint/2010/main" val="3378154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 3 columns">
    <p:spTree>
      <p:nvGrpSpPr>
        <p:cNvPr id="1" name="Shape 32"/>
        <p:cNvGrpSpPr/>
        <p:nvPr/>
      </p:nvGrpSpPr>
      <p:grpSpPr>
        <a:xfrm>
          <a:off x="0" y="0"/>
          <a:ext cx="0" cy="0"/>
          <a:chOff x="0" y="0"/>
          <a:chExt cx="0" cy="0"/>
        </a:xfrm>
      </p:grpSpPr>
      <p:sp>
        <p:nvSpPr>
          <p:cNvPr id="37" name="Shape 37"/>
          <p:cNvSpPr/>
          <p:nvPr/>
        </p:nvSpPr>
        <p:spPr>
          <a:xfrm>
            <a:off x="434251" y="579003"/>
            <a:ext cx="40725" cy="6755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sp>
        <p:nvSpPr>
          <p:cNvPr id="38" name="Shape 38"/>
          <p:cNvSpPr/>
          <p:nvPr/>
        </p:nvSpPr>
        <p:spPr>
          <a:xfrm>
            <a:off x="6817276" y="1"/>
            <a:ext cx="40725" cy="51434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sp>
        <p:nvSpPr>
          <p:cNvPr id="8" name="Shape 22"/>
          <p:cNvSpPr txBox="1">
            <a:spLocks noGrp="1"/>
          </p:cNvSpPr>
          <p:nvPr>
            <p:ph type="title"/>
          </p:nvPr>
        </p:nvSpPr>
        <p:spPr>
          <a:xfrm>
            <a:off x="633319" y="422500"/>
            <a:ext cx="5798372"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it-IT"/>
              <a:t>Fare clic per modificare lo stile del titolo</a:t>
            </a:r>
            <a:endParaRPr dirty="0"/>
          </a:p>
        </p:txBody>
      </p:sp>
      <p:sp>
        <p:nvSpPr>
          <p:cNvPr id="9" name="Shape 28">
            <a:extLst>
              <a:ext uri="{FF2B5EF4-FFF2-40B4-BE49-F238E27FC236}">
                <a16:creationId xmlns:a16="http://schemas.microsoft.com/office/drawing/2014/main" id="{D3DDA980-D412-4E8E-91C3-4814EF935CF4}"/>
              </a:ext>
            </a:extLst>
          </p:cNvPr>
          <p:cNvSpPr txBox="1">
            <a:spLocks noGrp="1"/>
          </p:cNvSpPr>
          <p:nvPr>
            <p:ph type="body" idx="10" hasCustomPrompt="1"/>
          </p:nvPr>
        </p:nvSpPr>
        <p:spPr>
          <a:xfrm>
            <a:off x="633319" y="1610450"/>
            <a:ext cx="1800000" cy="3315300"/>
          </a:xfrm>
          <a:prstGeom prst="rect">
            <a:avLst/>
          </a:prstGeom>
        </p:spPr>
        <p:txBody>
          <a:bodyPr lIns="91425" tIns="91425" rIns="91425" bIns="91425" anchor="t" anchorCtr="0"/>
          <a:lstStyle>
            <a:lvl1pPr marL="144000" lvl="0" indent="-144000">
              <a:spcBef>
                <a:spcPts val="0"/>
              </a:spcBef>
              <a:buClr>
                <a:schemeClr val="accent6"/>
              </a:buClr>
              <a:buFont typeface="Titillium Web" panose="020B0604020202020204" charset="0"/>
              <a:buChar char="▪"/>
              <a:defRPr/>
            </a:lvl1pPr>
            <a:lvl2pPr marL="288000" lvl="1" indent="-144000">
              <a:spcBef>
                <a:spcPts val="0"/>
              </a:spcBef>
              <a:buClr>
                <a:schemeClr val="accent6"/>
              </a:buClr>
              <a:buFont typeface="Traditional Arabic" panose="02020603050405020304" pitchFamily="18" charset="-78"/>
              <a:buChar char="▫"/>
              <a:defRPr sz="1600"/>
            </a:lvl2pPr>
            <a:lvl3pPr marL="432000" lvl="2" indent="-144000">
              <a:spcBef>
                <a:spcPts val="0"/>
              </a:spcBef>
              <a:buClr>
                <a:schemeClr val="accent6"/>
              </a:buClr>
              <a:defRPr sz="14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dirty="0"/>
              <a:t>Fare clic per modificare stili del testo dello schema</a:t>
            </a:r>
          </a:p>
          <a:p>
            <a:pPr lvl="1"/>
            <a:r>
              <a:rPr lang="it-IT" dirty="0"/>
              <a:t>Secondo livello</a:t>
            </a:r>
          </a:p>
          <a:p>
            <a:pPr lvl="2"/>
            <a:r>
              <a:rPr lang="it-IT" dirty="0"/>
              <a:t>Terzo livello</a:t>
            </a:r>
          </a:p>
        </p:txBody>
      </p:sp>
      <p:sp>
        <p:nvSpPr>
          <p:cNvPr id="10" name="Shape 28">
            <a:extLst>
              <a:ext uri="{FF2B5EF4-FFF2-40B4-BE49-F238E27FC236}">
                <a16:creationId xmlns:a16="http://schemas.microsoft.com/office/drawing/2014/main" id="{18B8F68F-6D7F-4083-B4A6-969EF72A4C64}"/>
              </a:ext>
            </a:extLst>
          </p:cNvPr>
          <p:cNvSpPr txBox="1">
            <a:spLocks noGrp="1"/>
          </p:cNvSpPr>
          <p:nvPr>
            <p:ph type="body" idx="11" hasCustomPrompt="1"/>
          </p:nvPr>
        </p:nvSpPr>
        <p:spPr>
          <a:xfrm>
            <a:off x="2638899" y="1610103"/>
            <a:ext cx="1800000" cy="3315300"/>
          </a:xfrm>
          <a:prstGeom prst="rect">
            <a:avLst/>
          </a:prstGeom>
        </p:spPr>
        <p:txBody>
          <a:bodyPr lIns="91425" tIns="91425" rIns="91425" bIns="91425" anchor="t" anchorCtr="0"/>
          <a:lstStyle>
            <a:lvl1pPr marL="144000" lvl="0" indent="-144000">
              <a:spcBef>
                <a:spcPts val="0"/>
              </a:spcBef>
              <a:buClr>
                <a:schemeClr val="accent6"/>
              </a:buClr>
              <a:buFont typeface="Titillium Web" panose="020B0604020202020204" charset="0"/>
              <a:buChar char="▪"/>
              <a:defRPr/>
            </a:lvl1pPr>
            <a:lvl2pPr marL="288000" lvl="1" indent="-144000">
              <a:spcBef>
                <a:spcPts val="0"/>
              </a:spcBef>
              <a:buClr>
                <a:schemeClr val="accent6"/>
              </a:buClr>
              <a:buFont typeface="Traditional Arabic" panose="02020603050405020304" pitchFamily="18" charset="-78"/>
              <a:buChar char="▫"/>
              <a:defRPr sz="1600"/>
            </a:lvl2pPr>
            <a:lvl3pPr marL="432000" lvl="2" indent="-144000">
              <a:spcBef>
                <a:spcPts val="0"/>
              </a:spcBef>
              <a:buClr>
                <a:schemeClr val="accent6"/>
              </a:buClr>
              <a:defRPr sz="14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dirty="0"/>
              <a:t>Fare clic per modificare stili del testo dello schema</a:t>
            </a:r>
          </a:p>
          <a:p>
            <a:pPr lvl="1"/>
            <a:r>
              <a:rPr lang="it-IT" dirty="0"/>
              <a:t>Secondo livello</a:t>
            </a:r>
          </a:p>
          <a:p>
            <a:pPr lvl="2"/>
            <a:r>
              <a:rPr lang="it-IT" dirty="0"/>
              <a:t>Terzo livello</a:t>
            </a:r>
          </a:p>
        </p:txBody>
      </p:sp>
      <p:sp>
        <p:nvSpPr>
          <p:cNvPr id="11" name="Shape 28">
            <a:extLst>
              <a:ext uri="{FF2B5EF4-FFF2-40B4-BE49-F238E27FC236}">
                <a16:creationId xmlns:a16="http://schemas.microsoft.com/office/drawing/2014/main" id="{F4C0F323-C4DF-40A5-AB81-9E73F60B996B}"/>
              </a:ext>
            </a:extLst>
          </p:cNvPr>
          <p:cNvSpPr txBox="1">
            <a:spLocks noGrp="1"/>
          </p:cNvSpPr>
          <p:nvPr>
            <p:ph type="body" idx="12" hasCustomPrompt="1"/>
          </p:nvPr>
        </p:nvSpPr>
        <p:spPr>
          <a:xfrm>
            <a:off x="4631691" y="1610450"/>
            <a:ext cx="1800000" cy="3315300"/>
          </a:xfrm>
          <a:prstGeom prst="rect">
            <a:avLst/>
          </a:prstGeom>
        </p:spPr>
        <p:txBody>
          <a:bodyPr lIns="91425" tIns="91425" rIns="91425" bIns="91425" anchor="t" anchorCtr="0"/>
          <a:lstStyle>
            <a:lvl1pPr marL="144000" lvl="0" indent="-144000">
              <a:spcBef>
                <a:spcPts val="0"/>
              </a:spcBef>
              <a:buClr>
                <a:schemeClr val="accent6"/>
              </a:buClr>
              <a:buFont typeface="Titillium Web" panose="020B0604020202020204" charset="0"/>
              <a:buChar char="▪"/>
              <a:defRPr/>
            </a:lvl1pPr>
            <a:lvl2pPr marL="288000" lvl="1" indent="-144000">
              <a:spcBef>
                <a:spcPts val="0"/>
              </a:spcBef>
              <a:buClr>
                <a:schemeClr val="accent6"/>
              </a:buClr>
              <a:buFont typeface="Traditional Arabic" panose="02020603050405020304" pitchFamily="18" charset="-78"/>
              <a:buChar char="▫"/>
              <a:defRPr sz="1600"/>
            </a:lvl2pPr>
            <a:lvl3pPr marL="432000" lvl="2" indent="-144000">
              <a:spcBef>
                <a:spcPts val="0"/>
              </a:spcBef>
              <a:buClr>
                <a:schemeClr val="accent6"/>
              </a:buClr>
              <a:defRPr sz="14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dirty="0"/>
              <a:t>Fare clic per modificare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971473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descr="C:\Users\SINIGA~1\AppData\Local\Temp\5287686.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6858000" cy="341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asellaDiTesto 3"/>
          <p:cNvSpPr txBox="1">
            <a:spLocks noChangeArrowheads="1"/>
          </p:cNvSpPr>
          <p:nvPr userDrawn="1"/>
        </p:nvSpPr>
        <p:spPr bwMode="auto">
          <a:xfrm>
            <a:off x="34925" y="44450"/>
            <a:ext cx="448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defTabSz="449263" eaLnBrk="1" fontAlgn="base" hangingPunct="1">
              <a:spcBef>
                <a:spcPct val="0"/>
              </a:spcBef>
              <a:spcAft>
                <a:spcPct val="0"/>
              </a:spcAft>
              <a:buClr>
                <a:srgbClr val="000000"/>
              </a:buClr>
              <a:buSzPct val="100000"/>
              <a:buFont typeface="Times New Roman" pitchFamily="16" charset="0"/>
              <a:buNone/>
              <a:defRPr/>
            </a:pPr>
            <a:r>
              <a:rPr lang="en-US" sz="600" dirty="0">
                <a:solidFill>
                  <a:prstClr val="black">
                    <a:lumMod val="75000"/>
                    <a:lumOff val="25000"/>
                  </a:prstClr>
                </a:solidFill>
                <a:latin typeface="Titillium Web" panose="00000500000000000000" charset="0"/>
                <a:ea typeface="Microsoft YaHei" charset="-122"/>
                <a:cs typeface="Gautami" pitchFamily="34" charset="0"/>
              </a:rPr>
              <a:t>The contents of his document are property and copyright © of JuliaSoft </a:t>
            </a:r>
            <a:r>
              <a:rPr lang="en-US" sz="600" dirty="0" err="1">
                <a:solidFill>
                  <a:prstClr val="black">
                    <a:lumMod val="75000"/>
                    <a:lumOff val="25000"/>
                  </a:prstClr>
                </a:solidFill>
                <a:latin typeface="Titillium Web" panose="00000500000000000000" charset="0"/>
                <a:ea typeface="Microsoft YaHei" charset="-122"/>
                <a:cs typeface="Gautami" pitchFamily="34" charset="0"/>
              </a:rPr>
              <a:t>S.r.l</a:t>
            </a:r>
            <a:r>
              <a:rPr lang="en-US" sz="600" dirty="0">
                <a:solidFill>
                  <a:prstClr val="black">
                    <a:lumMod val="75000"/>
                    <a:lumOff val="25000"/>
                  </a:prstClr>
                </a:solidFill>
                <a:latin typeface="Titillium Web" panose="00000500000000000000" charset="0"/>
                <a:ea typeface="Microsoft YaHei" charset="-122"/>
                <a:cs typeface="Gautami" pitchFamily="34" charset="0"/>
              </a:rPr>
              <a:t>. The document is intended solely for informative purposes. All trademarks are property of their owners. The content of this document cannot be totally or partially copied, reproduced, transferred, uploaded, published or distributed in any way without the previous written consent of </a:t>
            </a:r>
            <a:r>
              <a:rPr lang="en-US" sz="600" dirty="0" err="1">
                <a:solidFill>
                  <a:prstClr val="black">
                    <a:lumMod val="75000"/>
                    <a:lumOff val="25000"/>
                  </a:prstClr>
                </a:solidFill>
                <a:latin typeface="Titillium Web" panose="00000500000000000000" charset="0"/>
                <a:ea typeface="Microsoft YaHei" charset="-122"/>
                <a:cs typeface="Gautami" pitchFamily="34" charset="0"/>
              </a:rPr>
              <a:t>JuliaSoft</a:t>
            </a:r>
            <a:r>
              <a:rPr lang="en-US" sz="600" dirty="0">
                <a:solidFill>
                  <a:prstClr val="black">
                    <a:lumMod val="75000"/>
                    <a:lumOff val="25000"/>
                  </a:prstClr>
                </a:solidFill>
                <a:latin typeface="Titillium Web" panose="00000500000000000000" charset="0"/>
                <a:ea typeface="Microsoft YaHei" charset="-122"/>
                <a:cs typeface="Gautami" pitchFamily="34" charset="0"/>
              </a:rPr>
              <a:t> </a:t>
            </a:r>
            <a:r>
              <a:rPr lang="en-US" sz="600" dirty="0" err="1">
                <a:solidFill>
                  <a:prstClr val="black">
                    <a:lumMod val="75000"/>
                    <a:lumOff val="25000"/>
                  </a:prstClr>
                </a:solidFill>
                <a:latin typeface="Titillium Web" panose="00000500000000000000" charset="0"/>
                <a:ea typeface="Microsoft YaHei" charset="-122"/>
                <a:cs typeface="Gautami" pitchFamily="34" charset="0"/>
              </a:rPr>
              <a:t>S.r.l</a:t>
            </a:r>
            <a:r>
              <a:rPr lang="en-US" sz="600" dirty="0">
                <a:solidFill>
                  <a:prstClr val="black">
                    <a:lumMod val="75000"/>
                    <a:lumOff val="25000"/>
                  </a:prstClr>
                </a:solidFill>
                <a:latin typeface="Titillium Web" panose="00000500000000000000" charset="0"/>
                <a:ea typeface="Microsoft YaHei" charset="-122"/>
                <a:cs typeface="Gautami" pitchFamily="34" charset="0"/>
              </a:rPr>
              <a:t>.</a:t>
            </a:r>
          </a:p>
          <a:p>
            <a:pPr algn="just" defTabSz="449263" eaLnBrk="1" fontAlgn="base" hangingPunct="1">
              <a:spcBef>
                <a:spcPct val="0"/>
              </a:spcBef>
              <a:spcAft>
                <a:spcPct val="0"/>
              </a:spcAft>
              <a:buClr>
                <a:srgbClr val="000000"/>
              </a:buClr>
              <a:buSzPct val="100000"/>
              <a:buFont typeface="Times New Roman" pitchFamily="16" charset="0"/>
              <a:buNone/>
              <a:defRPr/>
            </a:pPr>
            <a:endParaRPr lang="en-US" sz="600" dirty="0">
              <a:solidFill>
                <a:prstClr val="black">
                  <a:lumMod val="75000"/>
                  <a:lumOff val="25000"/>
                </a:prstClr>
              </a:solidFill>
              <a:latin typeface="Titillium Web" panose="00000500000000000000" charset="0"/>
              <a:ea typeface="Microsoft YaHei" charset="-122"/>
              <a:cs typeface="Gautami" pitchFamily="34" charset="0"/>
            </a:endParaRPr>
          </a:p>
        </p:txBody>
      </p:sp>
      <p:sp>
        <p:nvSpPr>
          <p:cNvPr id="5" name="Casella di testo 12"/>
          <p:cNvSpPr txBox="1"/>
          <p:nvPr userDrawn="1"/>
        </p:nvSpPr>
        <p:spPr>
          <a:xfrm>
            <a:off x="5273675" y="4113114"/>
            <a:ext cx="1584325" cy="314325"/>
          </a:xfrm>
          <a:prstGeom prst="rect">
            <a:avLst/>
          </a:prstGeom>
          <a:solidFill>
            <a:schemeClr val="bg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a:lstStyle/>
          <a:p>
            <a:pPr algn="r" defTabSz="449263">
              <a:lnSpc>
                <a:spcPct val="115000"/>
              </a:lnSpc>
              <a:buClr>
                <a:srgbClr val="000000"/>
              </a:buClr>
              <a:buSzPct val="100000"/>
              <a:buFont typeface="Times New Roman" pitchFamily="16" charset="0"/>
              <a:buNone/>
              <a:defRPr/>
            </a:pPr>
            <a:r>
              <a:rPr lang="it-IT" sz="900" b="1" spc="500" dirty="0">
                <a:solidFill>
                  <a:schemeClr val="bg2"/>
                </a:solidFill>
                <a:latin typeface="Titillium Web" panose="00000500000000000000" charset="0"/>
                <a:ea typeface="Calibri"/>
                <a:cs typeface="Times New Roman"/>
              </a:rPr>
              <a:t>CONTACTS</a:t>
            </a:r>
            <a:r>
              <a:rPr lang="it-IT" sz="1100" spc="500" dirty="0">
                <a:solidFill>
                  <a:schemeClr val="bg2"/>
                </a:solidFill>
                <a:latin typeface="Titillium Web" panose="00000500000000000000" charset="0"/>
                <a:ea typeface="Calibri"/>
                <a:cs typeface="Times New Roman"/>
              </a:rPr>
              <a:t>:</a:t>
            </a:r>
          </a:p>
        </p:txBody>
      </p:sp>
      <p:sp>
        <p:nvSpPr>
          <p:cNvPr id="6" name="Casella di testo 12"/>
          <p:cNvSpPr txBox="1"/>
          <p:nvPr userDrawn="1"/>
        </p:nvSpPr>
        <p:spPr bwMode="auto">
          <a:xfrm>
            <a:off x="0" y="2407920"/>
            <a:ext cx="2903220" cy="2735580"/>
          </a:xfrm>
          <a:prstGeom prst="rect">
            <a:avLst/>
          </a:prstGeom>
          <a:solidFill>
            <a:schemeClr val="bg1"/>
          </a:solidFill>
          <a:ln w="6350">
            <a:noFill/>
          </a:ln>
          <a:effectLst/>
        </p:spPr>
        <p:style>
          <a:lnRef idx="0">
            <a:schemeClr val="accent1"/>
          </a:lnRef>
          <a:fillRef idx="0">
            <a:schemeClr val="accent1"/>
          </a:fillRef>
          <a:effectRef idx="0">
            <a:schemeClr val="accent1"/>
          </a:effectRef>
          <a:fontRef idx="minor">
            <a:schemeClr val="dk1"/>
          </a:fontRef>
        </p:style>
        <p:txBody>
          <a:bodyPr/>
          <a:lstStyle/>
          <a:p>
            <a:pPr defTabSz="449263">
              <a:buClr>
                <a:srgbClr val="000000"/>
              </a:buClr>
              <a:buSzPct val="100000"/>
              <a:buFont typeface="Times New Roman" pitchFamily="16" charset="0"/>
              <a:buNone/>
              <a:defRPr/>
            </a:pPr>
            <a:endParaRPr lang="it-IT" sz="900" dirty="0">
              <a:solidFill>
                <a:prstClr val="black">
                  <a:lumMod val="75000"/>
                  <a:lumOff val="25000"/>
                </a:prstClr>
              </a:solidFill>
              <a:latin typeface="Titillium Web" panose="00000500000000000000" charset="0"/>
              <a:ea typeface="Calibri"/>
              <a:cs typeface="Times New Roman"/>
            </a:endParaRPr>
          </a:p>
          <a:p>
            <a:pPr defTabSz="449263">
              <a:buClr>
                <a:srgbClr val="000000"/>
              </a:buClr>
              <a:buSzPct val="100000"/>
              <a:buFont typeface="Times New Roman" pitchFamily="16" charset="0"/>
              <a:buNone/>
              <a:defRPr/>
            </a:pPr>
            <a:endParaRPr lang="it-IT" sz="900" dirty="0">
              <a:solidFill>
                <a:prstClr val="black">
                  <a:lumMod val="75000"/>
                  <a:lumOff val="25000"/>
                </a:prstClr>
              </a:solidFill>
              <a:latin typeface="Titillium Web" panose="00000500000000000000" charset="0"/>
              <a:ea typeface="Calibri"/>
              <a:cs typeface="Times New Roman"/>
            </a:endParaRPr>
          </a:p>
          <a:p>
            <a:pPr defTabSz="449263">
              <a:buClr>
                <a:srgbClr val="000000"/>
              </a:buClr>
              <a:buSzPct val="100000"/>
              <a:buFont typeface="Times New Roman" pitchFamily="16" charset="0"/>
              <a:buNone/>
              <a:defRPr/>
            </a:pPr>
            <a:endParaRPr lang="it-IT" sz="900" dirty="0">
              <a:solidFill>
                <a:prstClr val="black">
                  <a:lumMod val="75000"/>
                  <a:lumOff val="25000"/>
                </a:prstClr>
              </a:solidFill>
              <a:latin typeface="Titillium Web" panose="00000500000000000000" charset="0"/>
              <a:ea typeface="Calibri"/>
              <a:cs typeface="Times New Roman"/>
            </a:endParaRPr>
          </a:p>
          <a:p>
            <a:pPr defTabSz="449263">
              <a:buClr>
                <a:srgbClr val="000000"/>
              </a:buClr>
              <a:buSzPct val="100000"/>
              <a:buFont typeface="Times New Roman" pitchFamily="16" charset="0"/>
              <a:buNone/>
              <a:defRPr/>
            </a:pPr>
            <a:endParaRPr lang="it-IT" sz="900" dirty="0">
              <a:solidFill>
                <a:prstClr val="black">
                  <a:lumMod val="75000"/>
                  <a:lumOff val="25000"/>
                </a:prst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endParaRPr lang="it-IT" sz="800" kern="1200" dirty="0">
              <a:solidFill>
                <a:schemeClr val="tx1">
                  <a:lumMod val="75000"/>
                  <a:lumOff val="25000"/>
                </a:scheme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endParaRPr lang="it-IT" sz="800" kern="1200" dirty="0">
              <a:solidFill>
                <a:schemeClr val="tx1">
                  <a:lumMod val="75000"/>
                  <a:lumOff val="25000"/>
                </a:scheme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endParaRPr lang="it-IT" sz="800" kern="1200" dirty="0">
              <a:solidFill>
                <a:schemeClr val="tx1">
                  <a:lumMod val="75000"/>
                  <a:lumOff val="25000"/>
                </a:scheme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r>
              <a:rPr lang="it-IT" sz="800" kern="1200" dirty="0">
                <a:solidFill>
                  <a:schemeClr val="tx1">
                    <a:lumMod val="75000"/>
                    <a:lumOff val="25000"/>
                  </a:schemeClr>
                </a:solidFill>
                <a:latin typeface="Titillium Web" panose="00000500000000000000" charset="0"/>
                <a:ea typeface="Calibri"/>
                <a:cs typeface="Times New Roman"/>
              </a:rPr>
              <a:t>Corvallis Group</a:t>
            </a:r>
          </a:p>
          <a:p>
            <a:pPr marL="180975" fontAlgn="auto">
              <a:spcBef>
                <a:spcPts val="0"/>
              </a:spcBef>
              <a:spcAft>
                <a:spcPts val="0"/>
              </a:spcAft>
              <a:buFont typeface="Times New Roman" pitchFamily="16" charset="0"/>
              <a:buNone/>
              <a:defRPr/>
            </a:pPr>
            <a:r>
              <a:rPr lang="it-IT" sz="800" kern="1200" dirty="0">
                <a:solidFill>
                  <a:schemeClr val="tx1">
                    <a:lumMod val="75000"/>
                    <a:lumOff val="25000"/>
                  </a:schemeClr>
                </a:solidFill>
                <a:latin typeface="Titillium Web" panose="00000500000000000000" charset="0"/>
                <a:ea typeface="Calibri"/>
                <a:cs typeface="Times New Roman"/>
              </a:rPr>
              <a:t>Management and </a:t>
            </a:r>
            <a:r>
              <a:rPr lang="it-IT" sz="800" kern="1200" dirty="0" err="1">
                <a:solidFill>
                  <a:schemeClr val="tx1">
                    <a:lumMod val="75000"/>
                    <a:lumOff val="25000"/>
                  </a:schemeClr>
                </a:solidFill>
                <a:latin typeface="Titillium Web" panose="00000500000000000000" charset="0"/>
                <a:ea typeface="Calibri"/>
                <a:cs typeface="Times New Roman"/>
              </a:rPr>
              <a:t>Coordination</a:t>
            </a:r>
            <a:r>
              <a:rPr lang="it-IT" sz="800" kern="1200" dirty="0">
                <a:solidFill>
                  <a:schemeClr val="tx1">
                    <a:lumMod val="75000"/>
                    <a:lumOff val="25000"/>
                  </a:schemeClr>
                </a:solidFill>
                <a:latin typeface="Titillium Web" panose="00000500000000000000" charset="0"/>
                <a:ea typeface="Calibri"/>
                <a:cs typeface="Times New Roman"/>
              </a:rPr>
              <a:t> by Corvallis Holding </a:t>
            </a:r>
            <a:r>
              <a:rPr lang="it-IT" sz="800" kern="1200" dirty="0" err="1">
                <a:solidFill>
                  <a:schemeClr val="tx1">
                    <a:lumMod val="75000"/>
                    <a:lumOff val="25000"/>
                  </a:schemeClr>
                </a:solidFill>
                <a:latin typeface="Titillium Web" panose="00000500000000000000" charset="0"/>
                <a:ea typeface="Calibri"/>
                <a:cs typeface="Times New Roman"/>
              </a:rPr>
              <a:t>SpA</a:t>
            </a:r>
            <a:endParaRPr lang="it-IT" sz="800" kern="1200" dirty="0">
              <a:solidFill>
                <a:schemeClr val="tx1">
                  <a:lumMod val="75000"/>
                  <a:lumOff val="25000"/>
                </a:scheme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endParaRPr lang="it-IT" sz="800" kern="1200" dirty="0">
              <a:solidFill>
                <a:schemeClr val="tx1">
                  <a:lumMod val="75000"/>
                  <a:lumOff val="25000"/>
                </a:scheme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r>
              <a:rPr lang="it-IT" sz="800" kern="1200" dirty="0">
                <a:solidFill>
                  <a:schemeClr val="tx1">
                    <a:lumMod val="75000"/>
                    <a:lumOff val="25000"/>
                  </a:schemeClr>
                </a:solidFill>
                <a:latin typeface="Titillium Web" panose="00000500000000000000" charset="0"/>
                <a:ea typeface="Calibri"/>
                <a:cs typeface="Times New Roman"/>
              </a:rPr>
              <a:t>Lungadige </a:t>
            </a:r>
            <a:r>
              <a:rPr lang="it-IT" sz="800" kern="1200" dirty="0" err="1">
                <a:solidFill>
                  <a:schemeClr val="tx1">
                    <a:lumMod val="75000"/>
                    <a:lumOff val="25000"/>
                  </a:schemeClr>
                </a:solidFill>
                <a:latin typeface="Titillium Web" panose="00000500000000000000" charset="0"/>
                <a:ea typeface="Calibri"/>
                <a:cs typeface="Times New Roman"/>
              </a:rPr>
              <a:t>Galtarossa</a:t>
            </a:r>
            <a:r>
              <a:rPr lang="it-IT" sz="800" kern="1200" dirty="0">
                <a:solidFill>
                  <a:schemeClr val="tx1">
                    <a:lumMod val="75000"/>
                    <a:lumOff val="25000"/>
                  </a:schemeClr>
                </a:solidFill>
                <a:latin typeface="Titillium Web" panose="00000500000000000000" charset="0"/>
                <a:ea typeface="Calibri"/>
                <a:cs typeface="Times New Roman"/>
              </a:rPr>
              <a:t> 21</a:t>
            </a:r>
          </a:p>
          <a:p>
            <a:pPr marL="180975" fontAlgn="auto">
              <a:spcBef>
                <a:spcPts val="0"/>
              </a:spcBef>
              <a:spcAft>
                <a:spcPts val="0"/>
              </a:spcAft>
              <a:buFont typeface="Times New Roman" pitchFamily="16" charset="0"/>
              <a:buNone/>
              <a:defRPr/>
            </a:pPr>
            <a:r>
              <a:rPr lang="it-IT" sz="800" kern="1200" dirty="0">
                <a:solidFill>
                  <a:schemeClr val="tx1">
                    <a:lumMod val="75000"/>
                    <a:lumOff val="25000"/>
                  </a:schemeClr>
                </a:solidFill>
                <a:latin typeface="Titillium Web" panose="00000500000000000000" charset="0"/>
                <a:ea typeface="Calibri"/>
                <a:cs typeface="Times New Roman"/>
              </a:rPr>
              <a:t>37133 Verona, </a:t>
            </a:r>
            <a:r>
              <a:rPr lang="it-IT" sz="800" kern="1200" dirty="0" err="1">
                <a:solidFill>
                  <a:schemeClr val="tx1">
                    <a:lumMod val="75000"/>
                    <a:lumOff val="25000"/>
                  </a:schemeClr>
                </a:solidFill>
                <a:latin typeface="Titillium Web" panose="00000500000000000000" charset="0"/>
                <a:ea typeface="Calibri"/>
                <a:cs typeface="Times New Roman"/>
              </a:rPr>
              <a:t>Italy</a:t>
            </a:r>
            <a:endParaRPr lang="it-IT" sz="800" kern="1200" dirty="0">
              <a:solidFill>
                <a:schemeClr val="tx1">
                  <a:lumMod val="75000"/>
                  <a:lumOff val="25000"/>
                </a:scheme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r>
              <a:rPr lang="it-IT" sz="800" kern="1200" dirty="0">
                <a:solidFill>
                  <a:schemeClr val="tx1">
                    <a:lumMod val="75000"/>
                    <a:lumOff val="25000"/>
                  </a:schemeClr>
                </a:solidFill>
                <a:latin typeface="Titillium Web" panose="00000500000000000000" charset="0"/>
                <a:ea typeface="Calibri"/>
                <a:cs typeface="Times New Roman"/>
              </a:rPr>
              <a:t>Tel. + 39 045.2081901</a:t>
            </a:r>
          </a:p>
          <a:p>
            <a:pPr marL="180975" fontAlgn="auto">
              <a:spcBef>
                <a:spcPts val="0"/>
              </a:spcBef>
              <a:spcAft>
                <a:spcPts val="0"/>
              </a:spcAft>
              <a:buFont typeface="Times New Roman" pitchFamily="16" charset="0"/>
              <a:buNone/>
              <a:defRPr/>
            </a:pPr>
            <a:r>
              <a:rPr lang="it-IT" sz="800" kern="1200" dirty="0">
                <a:solidFill>
                  <a:schemeClr val="tx1">
                    <a:lumMod val="75000"/>
                    <a:lumOff val="25000"/>
                  </a:schemeClr>
                </a:solidFill>
                <a:latin typeface="Titillium Web" panose="00000500000000000000" charset="0"/>
                <a:ea typeface="Calibri"/>
                <a:cs typeface="Times New Roman"/>
              </a:rPr>
              <a:t>info@juliasoft.com</a:t>
            </a:r>
          </a:p>
          <a:p>
            <a:pPr marL="180975" fontAlgn="auto">
              <a:spcBef>
                <a:spcPts val="0"/>
              </a:spcBef>
              <a:spcAft>
                <a:spcPts val="0"/>
              </a:spcAft>
              <a:buFont typeface="Times New Roman" pitchFamily="16" charset="0"/>
              <a:buNone/>
              <a:defRPr/>
            </a:pPr>
            <a:r>
              <a:rPr lang="it-IT" sz="800" kern="1200" dirty="0">
                <a:solidFill>
                  <a:schemeClr val="tx1">
                    <a:lumMod val="75000"/>
                    <a:lumOff val="25000"/>
                  </a:schemeClr>
                </a:solidFill>
                <a:latin typeface="Titillium Web" panose="00000500000000000000" charset="0"/>
                <a:ea typeface="Calibri"/>
                <a:cs typeface="Times New Roman"/>
              </a:rPr>
              <a:t>www.juliasoft.com</a:t>
            </a:r>
          </a:p>
          <a:p>
            <a:pPr marL="180975" fontAlgn="auto">
              <a:spcBef>
                <a:spcPts val="0"/>
              </a:spcBef>
              <a:spcAft>
                <a:spcPts val="0"/>
              </a:spcAft>
              <a:buFont typeface="Times New Roman" pitchFamily="16" charset="0"/>
              <a:buNone/>
              <a:defRPr/>
            </a:pPr>
            <a:endParaRPr lang="it-IT" sz="800" kern="1200" dirty="0">
              <a:solidFill>
                <a:schemeClr val="tx1">
                  <a:lumMod val="75000"/>
                  <a:lumOff val="25000"/>
                </a:scheme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r>
              <a:rPr lang="it-IT" sz="800" kern="1200" dirty="0" err="1">
                <a:solidFill>
                  <a:schemeClr val="tx1">
                    <a:lumMod val="75000"/>
                    <a:lumOff val="25000"/>
                  </a:schemeClr>
                </a:solidFill>
                <a:latin typeface="Titillium Web" panose="00000500000000000000" charset="0"/>
                <a:ea typeface="Calibri"/>
                <a:cs typeface="Times New Roman"/>
              </a:rPr>
              <a:t>Administrative</a:t>
            </a:r>
            <a:r>
              <a:rPr lang="it-IT" sz="800" kern="1200" dirty="0">
                <a:solidFill>
                  <a:schemeClr val="tx1">
                    <a:lumMod val="75000"/>
                    <a:lumOff val="25000"/>
                  </a:schemeClr>
                </a:solidFill>
                <a:latin typeface="Titillium Web" panose="00000500000000000000" charset="0"/>
                <a:ea typeface="Calibri"/>
                <a:cs typeface="Times New Roman"/>
              </a:rPr>
              <a:t> </a:t>
            </a:r>
            <a:r>
              <a:rPr lang="it-IT" sz="800" kern="1200" dirty="0" err="1">
                <a:solidFill>
                  <a:schemeClr val="tx1">
                    <a:lumMod val="75000"/>
                    <a:lumOff val="25000"/>
                  </a:schemeClr>
                </a:solidFill>
                <a:latin typeface="Titillium Web" panose="00000500000000000000" charset="0"/>
                <a:ea typeface="Calibri"/>
                <a:cs typeface="Times New Roman"/>
              </a:rPr>
              <a:t>Offices</a:t>
            </a:r>
            <a:endParaRPr lang="it-IT" sz="800" kern="1200" dirty="0">
              <a:solidFill>
                <a:schemeClr val="tx1">
                  <a:lumMod val="75000"/>
                  <a:lumOff val="25000"/>
                </a:scheme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r>
              <a:rPr lang="it-IT" sz="800" kern="1200" dirty="0">
                <a:solidFill>
                  <a:schemeClr val="tx1">
                    <a:lumMod val="75000"/>
                    <a:lumOff val="25000"/>
                  </a:schemeClr>
                </a:solidFill>
                <a:latin typeface="Titillium Web" panose="00000500000000000000" charset="0"/>
                <a:ea typeface="Calibri"/>
                <a:cs typeface="Times New Roman"/>
              </a:rPr>
              <a:t>Via Savelli, 56 - 35129 Padova, </a:t>
            </a:r>
            <a:r>
              <a:rPr lang="it-IT" sz="800" kern="1200" dirty="0" err="1">
                <a:solidFill>
                  <a:schemeClr val="tx1">
                    <a:lumMod val="75000"/>
                    <a:lumOff val="25000"/>
                  </a:schemeClr>
                </a:solidFill>
                <a:latin typeface="Titillium Web" panose="00000500000000000000" charset="0"/>
                <a:ea typeface="Calibri"/>
                <a:cs typeface="Times New Roman"/>
              </a:rPr>
              <a:t>Italy</a:t>
            </a:r>
            <a:endParaRPr lang="it-IT" sz="800" kern="1200" dirty="0">
              <a:solidFill>
                <a:schemeClr val="tx1">
                  <a:lumMod val="75000"/>
                  <a:lumOff val="25000"/>
                </a:schemeClr>
              </a:solidFill>
              <a:latin typeface="Titillium Web" panose="00000500000000000000" charset="0"/>
              <a:ea typeface="Calibri"/>
              <a:cs typeface="Times New Roman"/>
            </a:endParaRPr>
          </a:p>
          <a:p>
            <a:pPr marL="180975" fontAlgn="auto">
              <a:spcBef>
                <a:spcPts val="0"/>
              </a:spcBef>
              <a:spcAft>
                <a:spcPts val="0"/>
              </a:spcAft>
              <a:buFont typeface="Times New Roman" pitchFamily="16" charset="0"/>
              <a:buNone/>
              <a:defRPr/>
            </a:pPr>
            <a:r>
              <a:rPr lang="it-IT" sz="800" kern="1200" dirty="0">
                <a:solidFill>
                  <a:schemeClr val="tx1">
                    <a:lumMod val="75000"/>
                    <a:lumOff val="25000"/>
                  </a:schemeClr>
                </a:solidFill>
                <a:latin typeface="Titillium Web" panose="00000500000000000000" charset="0"/>
                <a:ea typeface="Calibri"/>
                <a:cs typeface="Times New Roman"/>
              </a:rPr>
              <a:t>T +39 049.8434511 |  F +39 049.8434555</a:t>
            </a:r>
          </a:p>
        </p:txBody>
      </p:sp>
      <p:sp>
        <p:nvSpPr>
          <p:cNvPr id="7" name="Segnaposto testo 3"/>
          <p:cNvSpPr txBox="1">
            <a:spLocks/>
          </p:cNvSpPr>
          <p:nvPr userDrawn="1"/>
        </p:nvSpPr>
        <p:spPr>
          <a:xfrm>
            <a:off x="3756660" y="4427785"/>
            <a:ext cx="3028364" cy="287809"/>
          </a:xfrm>
          <a:prstGeom prst="rect">
            <a:avLst/>
          </a:prstGeom>
        </p:spPr>
        <p:txBody>
          <a:bodyPr>
            <a:normAutofit/>
          </a:bodyPr>
          <a:lstStyle>
            <a:defPPr marR="0" lvl="0" algn="l" rtl="0">
              <a:lnSpc>
                <a:spcPct val="100000"/>
              </a:lnSpc>
              <a:spcBef>
                <a:spcPts val="0"/>
              </a:spcBef>
              <a:spcAft>
                <a:spcPts val="0"/>
              </a:spcAft>
            </a:defPPr>
            <a:lvl1pPr marL="0" marR="0" lvl="0" indent="0" algn="r" rtl="0" eaLnBrk="1" hangingPunct="1">
              <a:lnSpc>
                <a:spcPct val="100000"/>
              </a:lnSpc>
              <a:spcBef>
                <a:spcPts val="0"/>
              </a:spcBef>
              <a:spcAft>
                <a:spcPts val="0"/>
              </a:spcAft>
              <a:buClr>
                <a:schemeClr val="bg2"/>
              </a:buClr>
              <a:buNone/>
              <a:defRPr sz="1100" b="0" i="1" u="none" strike="noStrike" cap="none">
                <a:solidFill>
                  <a:schemeClr val="bg1">
                    <a:lumMod val="50000"/>
                  </a:schemeClr>
                </a:solidFill>
                <a:latin typeface="+mj-lt"/>
                <a:ea typeface="Arial"/>
                <a:cs typeface="Arial"/>
                <a:sym typeface="Arial"/>
              </a:defRPr>
            </a:lvl1pPr>
            <a:lvl2pPr marR="0" lvl="1"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a:lstStyle>
          <a:p>
            <a:endParaRPr lang="it-IT" sz="900" dirty="0">
              <a:latin typeface="Titillium Web" panose="00000500000000000000" charset="0"/>
            </a:endParaRPr>
          </a:p>
        </p:txBody>
      </p:sp>
      <p:sp>
        <p:nvSpPr>
          <p:cNvPr id="8" name="Segnaposto testo 3"/>
          <p:cNvSpPr txBox="1">
            <a:spLocks/>
          </p:cNvSpPr>
          <p:nvPr userDrawn="1"/>
        </p:nvSpPr>
        <p:spPr>
          <a:xfrm>
            <a:off x="3756660" y="4715594"/>
            <a:ext cx="3028364" cy="287809"/>
          </a:xfrm>
          <a:prstGeom prst="rect">
            <a:avLst/>
          </a:prstGeom>
        </p:spPr>
        <p:txBody>
          <a:bodyPr>
            <a:normAutofit/>
          </a:bodyPr>
          <a:lstStyle>
            <a:defPPr marR="0" lvl="0" algn="l" rtl="0">
              <a:lnSpc>
                <a:spcPct val="100000"/>
              </a:lnSpc>
              <a:spcBef>
                <a:spcPts val="0"/>
              </a:spcBef>
              <a:spcAft>
                <a:spcPts val="0"/>
              </a:spcAft>
            </a:defPPr>
            <a:lvl1pPr marL="0" marR="0" lvl="0" indent="0" algn="r" rtl="0" eaLnBrk="1" hangingPunct="1">
              <a:lnSpc>
                <a:spcPct val="100000"/>
              </a:lnSpc>
              <a:spcBef>
                <a:spcPts val="0"/>
              </a:spcBef>
              <a:spcAft>
                <a:spcPts val="0"/>
              </a:spcAft>
              <a:buClr>
                <a:schemeClr val="bg2"/>
              </a:buClr>
              <a:buNone/>
              <a:defRPr sz="1100" b="0" i="1" u="none" strike="noStrike" cap="none">
                <a:solidFill>
                  <a:schemeClr val="bg1">
                    <a:lumMod val="50000"/>
                  </a:schemeClr>
                </a:solidFill>
                <a:latin typeface="+mj-lt"/>
                <a:ea typeface="Arial"/>
                <a:cs typeface="Arial"/>
                <a:sym typeface="Arial"/>
              </a:defRPr>
            </a:lvl1pPr>
            <a:lvl2pPr marR="0" lvl="1"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a:lstStyle>
          <a:p>
            <a:endParaRPr lang="it-IT" sz="900" dirty="0">
              <a:latin typeface="Titillium Web" panose="00000500000000000000" charset="0"/>
            </a:endParaRPr>
          </a:p>
        </p:txBody>
      </p:sp>
      <p:pic>
        <p:nvPicPr>
          <p:cNvPr id="9" name="Picture 3" descr="\\CORFS01\Utenti\SinigagliaE\Eliana\COMUNICAZIONE\CORVALLIS\Coordinati\Avatar\Avatar Gruppo Corvallis.jpg"/>
          <p:cNvPicPr>
            <a:picLocks noChangeAspect="1" noChangeArrowheads="1"/>
          </p:cNvPicPr>
          <p:nvPr userDrawn="1"/>
        </p:nvPicPr>
        <p:blipFill>
          <a:blip r:embed="rId3"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2320092" y="4606621"/>
            <a:ext cx="293568" cy="217946"/>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9"/>
          <p:cNvPicPr/>
          <p:nvPr userDrawn="1"/>
        </p:nvPicPr>
        <p:blipFill>
          <a:blip r:embed="rId4">
            <a:extLst>
              <a:ext uri="{28A0092B-C50C-407E-A947-70E740481C1C}">
                <a14:useLocalDpi xmlns:a14="http://schemas.microsoft.com/office/drawing/2010/main" val="0"/>
              </a:ext>
            </a:extLst>
          </a:blip>
          <a:stretch>
            <a:fillRect/>
          </a:stretch>
        </p:blipFill>
        <p:spPr>
          <a:xfrm>
            <a:off x="2253679" y="2663854"/>
            <a:ext cx="303989" cy="296104"/>
          </a:xfrm>
          <a:prstGeom prst="rect">
            <a:avLst/>
          </a:prstGeom>
        </p:spPr>
      </p:pic>
      <p:pic>
        <p:nvPicPr>
          <p:cNvPr id="11" name="Immagine 10"/>
          <p:cNvPicPr/>
          <p:nvPr userDrawn="1"/>
        </p:nvPicPr>
        <p:blipFill>
          <a:blip r:embed="rId5">
            <a:extLst>
              <a:ext uri="{28A0092B-C50C-407E-A947-70E740481C1C}">
                <a14:useLocalDpi xmlns:a14="http://schemas.microsoft.com/office/drawing/2010/main" val="0"/>
              </a:ext>
            </a:extLst>
          </a:blip>
          <a:stretch>
            <a:fillRect/>
          </a:stretch>
        </p:blipFill>
        <p:spPr>
          <a:xfrm>
            <a:off x="1751580" y="2663854"/>
            <a:ext cx="306710" cy="296104"/>
          </a:xfrm>
          <a:prstGeom prst="rect">
            <a:avLst/>
          </a:prstGeom>
        </p:spPr>
      </p:pic>
      <p:pic>
        <p:nvPicPr>
          <p:cNvPr id="12" name="Immagin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97011" y="2629654"/>
            <a:ext cx="1080351" cy="341709"/>
          </a:xfrm>
          <a:prstGeom prst="rect">
            <a:avLst/>
          </a:prstGeom>
        </p:spPr>
      </p:pic>
      <p:sp>
        <p:nvSpPr>
          <p:cNvPr id="13" name="Segnaposto testo 3"/>
          <p:cNvSpPr>
            <a:spLocks noGrp="1"/>
          </p:cNvSpPr>
          <p:nvPr>
            <p:ph type="body" sz="quarter" idx="12"/>
          </p:nvPr>
        </p:nvSpPr>
        <p:spPr>
          <a:xfrm>
            <a:off x="2977978" y="4386770"/>
            <a:ext cx="3800868" cy="287809"/>
          </a:xfrm>
          <a:prstGeom prst="rect">
            <a:avLst/>
          </a:prstGeom>
        </p:spPr>
        <p:txBody>
          <a:bodyPr>
            <a:noAutofit/>
          </a:bodyPr>
          <a:lstStyle>
            <a:lvl1pPr marL="0" indent="0" algn="r">
              <a:buNone/>
              <a:defRPr sz="800" i="1">
                <a:solidFill>
                  <a:schemeClr val="bg1">
                    <a:lumMod val="50000"/>
                  </a:schemeClr>
                </a:solidFill>
                <a:latin typeface="Titillium Web" panose="00000500000000000000" pitchFamily="2" charset="0"/>
              </a:defRPr>
            </a:lvl1pPr>
          </a:lstStyle>
          <a:p>
            <a:pPr lvl="0"/>
            <a:r>
              <a:rPr lang="it-IT" dirty="0"/>
              <a:t>Fare clic per modificare stili del testo dello schema</a:t>
            </a:r>
          </a:p>
        </p:txBody>
      </p:sp>
      <p:sp>
        <p:nvSpPr>
          <p:cNvPr id="14" name="Segnaposto testo 3"/>
          <p:cNvSpPr>
            <a:spLocks noGrp="1"/>
          </p:cNvSpPr>
          <p:nvPr>
            <p:ph type="body" sz="quarter" idx="13"/>
          </p:nvPr>
        </p:nvSpPr>
        <p:spPr>
          <a:xfrm>
            <a:off x="2977978" y="4705469"/>
            <a:ext cx="3800868" cy="287809"/>
          </a:xfrm>
          <a:prstGeom prst="rect">
            <a:avLst/>
          </a:prstGeom>
        </p:spPr>
        <p:txBody>
          <a:bodyPr>
            <a:noAutofit/>
          </a:bodyPr>
          <a:lstStyle>
            <a:lvl1pPr marL="0" indent="0" algn="r">
              <a:buNone/>
              <a:defRPr lang="it-IT" sz="800" b="0" i="1" u="none" strike="noStrike" cap="none" dirty="0" smtClean="0">
                <a:solidFill>
                  <a:schemeClr val="bg1">
                    <a:lumMod val="50000"/>
                  </a:schemeClr>
                </a:solidFill>
                <a:latin typeface="Titillium Web" panose="00000500000000000000" pitchFamily="2" charset="0"/>
                <a:ea typeface="Titillium Web"/>
                <a:cs typeface="Titillium Web"/>
                <a:sym typeface="Titillium Web"/>
              </a:defRPr>
            </a:lvl1pPr>
          </a:lstStyle>
          <a:p>
            <a:pPr lvl="0"/>
            <a:endParaRPr lang="it-IT" dirty="0"/>
          </a:p>
        </p:txBody>
      </p:sp>
      <p:sp>
        <p:nvSpPr>
          <p:cNvPr id="15" name="Shape 295"/>
          <p:cNvSpPr txBox="1">
            <a:spLocks/>
          </p:cNvSpPr>
          <p:nvPr userDrawn="1"/>
        </p:nvSpPr>
        <p:spPr>
          <a:xfrm>
            <a:off x="4702955" y="2987522"/>
            <a:ext cx="2082069" cy="612684"/>
          </a:xfrm>
          <a:prstGeom prst="rect">
            <a:avLst/>
          </a:prstGeom>
          <a:noFill/>
          <a:ln>
            <a:noFill/>
          </a:ln>
        </p:spPr>
        <p:txBody>
          <a:bodyPr lIns="68569" tIns="68569" rIns="68569" bIns="68569"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60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1pPr>
            <a:lvl2pPr marR="0" lvl="1" algn="l" rtl="0" eaLnBrk="1" hangingPunct="1">
              <a:lnSpc>
                <a:spcPct val="100000"/>
              </a:lnSpc>
              <a:spcBef>
                <a:spcPts val="48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2pPr>
            <a:lvl3pPr marR="0" lvl="2" algn="l" rtl="0" eaLnBrk="1" hangingPunct="1">
              <a:lnSpc>
                <a:spcPct val="100000"/>
              </a:lnSpc>
              <a:spcBef>
                <a:spcPts val="48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3pPr>
            <a:lvl4pPr marR="0" lvl="3"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4pPr>
            <a:lvl5pPr marR="0" lvl="4"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5pPr>
            <a:lvl6pPr marR="0" lvl="5"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6pPr>
            <a:lvl7pPr marR="0" lvl="6"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7pPr>
            <a:lvl8pPr marR="0" lvl="7"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8pPr>
            <a:lvl9pPr marR="0" lvl="8" algn="l" rtl="0" eaLnBrk="1" hangingPunct="1">
              <a:lnSpc>
                <a:spcPct val="100000"/>
              </a:lnSpc>
              <a:spcBef>
                <a:spcPts val="360"/>
              </a:spcBef>
              <a:spcAft>
                <a:spcPts val="0"/>
              </a:spcAft>
              <a:buClr>
                <a:srgbClr val="FF004E"/>
              </a:buClr>
              <a:buSzPct val="100000"/>
              <a:buFont typeface="Titillium Web"/>
              <a:buChar char="▹"/>
              <a:defRPr sz="1800" b="0" i="0" u="none" strike="noStrike" cap="none">
                <a:solidFill>
                  <a:schemeClr val="dk1"/>
                </a:solidFill>
                <a:latin typeface="Titillium Web"/>
                <a:ea typeface="Titillium Web"/>
                <a:cs typeface="Titillium Web"/>
                <a:sym typeface="Titillium Web"/>
              </a:defRPr>
            </a:lvl9pPr>
          </a:lstStyle>
          <a:p>
            <a:pPr>
              <a:spcBef>
                <a:spcPts val="0"/>
              </a:spcBef>
              <a:buFont typeface="Titillium Web"/>
              <a:buNone/>
            </a:pPr>
            <a:r>
              <a:rPr lang="en" sz="3200" b="1" dirty="0">
                <a:solidFill>
                  <a:schemeClr val="bg1"/>
                </a:solidFill>
              </a:rPr>
              <a:t>Thank you.</a:t>
            </a:r>
          </a:p>
        </p:txBody>
      </p:sp>
    </p:spTree>
    <p:extLst>
      <p:ext uri="{BB962C8B-B14F-4D97-AF65-F5344CB8AC3E}">
        <p14:creationId xmlns:p14="http://schemas.microsoft.com/office/powerpoint/2010/main" val="49790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 2 columns">
    <p:spTree>
      <p:nvGrpSpPr>
        <p:cNvPr id="1" name="Shape 26"/>
        <p:cNvGrpSpPr/>
        <p:nvPr/>
      </p:nvGrpSpPr>
      <p:grpSpPr>
        <a:xfrm>
          <a:off x="0" y="0"/>
          <a:ext cx="0" cy="0"/>
          <a:chOff x="0" y="0"/>
          <a:chExt cx="0" cy="0"/>
        </a:xfrm>
      </p:grpSpPr>
      <p:sp>
        <p:nvSpPr>
          <p:cNvPr id="28" name="Shape 28"/>
          <p:cNvSpPr txBox="1">
            <a:spLocks noGrp="1"/>
          </p:cNvSpPr>
          <p:nvPr>
            <p:ph type="body" idx="1" hasCustomPrompt="1"/>
          </p:nvPr>
        </p:nvSpPr>
        <p:spPr>
          <a:xfrm>
            <a:off x="633319" y="1584701"/>
            <a:ext cx="2700000" cy="3218999"/>
          </a:xfrm>
          <a:prstGeom prst="rect">
            <a:avLst/>
          </a:prstGeom>
        </p:spPr>
        <p:txBody>
          <a:bodyPr lIns="91425" tIns="91425" rIns="91425" bIns="91425" anchor="t" anchorCtr="0"/>
          <a:lstStyle>
            <a:lvl1pPr marL="144000" lvl="0" indent="-144000">
              <a:spcBef>
                <a:spcPts val="0"/>
              </a:spcBef>
              <a:buClr>
                <a:schemeClr val="accent6"/>
              </a:buClr>
              <a:buFont typeface="Titillium Web" panose="020B0604020202020204" charset="0"/>
              <a:buChar char="▪"/>
              <a:defRPr/>
            </a:lvl1pPr>
            <a:lvl2pPr marL="288000" lvl="1" indent="-144000">
              <a:spcBef>
                <a:spcPts val="0"/>
              </a:spcBef>
              <a:buClr>
                <a:schemeClr val="accent6"/>
              </a:buClr>
              <a:buFont typeface="Traditional Arabic" panose="02020603050405020304" pitchFamily="18" charset="-78"/>
              <a:buChar char="▫"/>
              <a:defRPr sz="1600"/>
            </a:lvl2pPr>
            <a:lvl3pPr marL="432000" lvl="2" indent="-144000">
              <a:spcBef>
                <a:spcPts val="0"/>
              </a:spcBef>
              <a:buClr>
                <a:schemeClr val="accent6"/>
              </a:buClr>
              <a:defRPr sz="14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dirty="0"/>
              <a:t>Fare clic per modificare stili del testo dello schema</a:t>
            </a:r>
          </a:p>
          <a:p>
            <a:pPr lvl="1"/>
            <a:r>
              <a:rPr lang="it-IT" dirty="0"/>
              <a:t>Secondo livello</a:t>
            </a:r>
          </a:p>
          <a:p>
            <a:pPr lvl="2"/>
            <a:r>
              <a:rPr lang="it-IT" dirty="0"/>
              <a:t>Terzo livello</a:t>
            </a:r>
          </a:p>
        </p:txBody>
      </p:sp>
      <p:sp>
        <p:nvSpPr>
          <p:cNvPr id="30" name="Shape 30"/>
          <p:cNvSpPr/>
          <p:nvPr/>
        </p:nvSpPr>
        <p:spPr>
          <a:xfrm>
            <a:off x="434251" y="579003"/>
            <a:ext cx="40725" cy="6755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sp>
        <p:nvSpPr>
          <p:cNvPr id="31" name="Shape 31"/>
          <p:cNvSpPr/>
          <p:nvPr/>
        </p:nvSpPr>
        <p:spPr>
          <a:xfrm>
            <a:off x="6817276" y="1"/>
            <a:ext cx="40725" cy="51434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pic>
        <p:nvPicPr>
          <p:cNvPr id="8" name="Immagin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55" y="4961236"/>
            <a:ext cx="406756" cy="129643"/>
          </a:xfrm>
          <a:prstGeom prst="rect">
            <a:avLst/>
          </a:prstGeom>
        </p:spPr>
      </p:pic>
      <p:sp>
        <p:nvSpPr>
          <p:cNvPr id="9" name="Shape 22">
            <a:extLst>
              <a:ext uri="{FF2B5EF4-FFF2-40B4-BE49-F238E27FC236}">
                <a16:creationId xmlns:a16="http://schemas.microsoft.com/office/drawing/2014/main" id="{D8B4B47A-7C72-4265-B747-B4518308C7A4}"/>
              </a:ext>
            </a:extLst>
          </p:cNvPr>
          <p:cNvSpPr txBox="1">
            <a:spLocks noGrp="1"/>
          </p:cNvSpPr>
          <p:nvPr>
            <p:ph type="title"/>
          </p:nvPr>
        </p:nvSpPr>
        <p:spPr>
          <a:xfrm>
            <a:off x="633319" y="422500"/>
            <a:ext cx="5798372"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it-IT" dirty="0"/>
              <a:t>Fare clic per modificare lo stile del titolo</a:t>
            </a:r>
            <a:endParaRPr dirty="0"/>
          </a:p>
        </p:txBody>
      </p:sp>
      <p:sp>
        <p:nvSpPr>
          <p:cNvPr id="10" name="Shape 28">
            <a:extLst>
              <a:ext uri="{FF2B5EF4-FFF2-40B4-BE49-F238E27FC236}">
                <a16:creationId xmlns:a16="http://schemas.microsoft.com/office/drawing/2014/main" id="{3DB6F3FC-07E9-4800-80CB-C876869B8750}"/>
              </a:ext>
            </a:extLst>
          </p:cNvPr>
          <p:cNvSpPr txBox="1">
            <a:spLocks noGrp="1"/>
          </p:cNvSpPr>
          <p:nvPr>
            <p:ph type="body" idx="10" hasCustomPrompt="1"/>
          </p:nvPr>
        </p:nvSpPr>
        <p:spPr>
          <a:xfrm>
            <a:off x="3731691" y="1584700"/>
            <a:ext cx="2700000" cy="3218999"/>
          </a:xfrm>
          <a:prstGeom prst="rect">
            <a:avLst/>
          </a:prstGeom>
        </p:spPr>
        <p:txBody>
          <a:bodyPr lIns="91425" tIns="91425" rIns="91425" bIns="91425" anchor="t" anchorCtr="0"/>
          <a:lstStyle>
            <a:lvl1pPr marL="144000" lvl="0" indent="-144000">
              <a:spcBef>
                <a:spcPts val="0"/>
              </a:spcBef>
              <a:buClr>
                <a:schemeClr val="accent6"/>
              </a:buClr>
              <a:buFont typeface="Titillium Web" panose="020B0604020202020204" charset="0"/>
              <a:buChar char="▪"/>
              <a:defRPr/>
            </a:lvl1pPr>
            <a:lvl2pPr marL="288000" lvl="1" indent="-144000">
              <a:spcBef>
                <a:spcPts val="0"/>
              </a:spcBef>
              <a:buClr>
                <a:schemeClr val="accent6"/>
              </a:buClr>
              <a:buFont typeface="Traditional Arabic" panose="02020603050405020304" pitchFamily="18" charset="-78"/>
              <a:buChar char="▫"/>
              <a:defRPr sz="1600"/>
            </a:lvl2pPr>
            <a:lvl3pPr marL="432000" lvl="2" indent="-144000">
              <a:spcBef>
                <a:spcPts val="0"/>
              </a:spcBef>
              <a:buClr>
                <a:schemeClr val="accent6"/>
              </a:buClr>
              <a:defRPr sz="14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dirty="0"/>
              <a:t>Fare clic per modificare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302839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ttangolo 2"/>
          <p:cNvSpPr/>
          <p:nvPr userDrawn="1"/>
        </p:nvSpPr>
        <p:spPr>
          <a:xfrm>
            <a:off x="0" y="3175686"/>
            <a:ext cx="5078627" cy="161873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2" name="Titolo 1"/>
          <p:cNvSpPr>
            <a:spLocks noGrp="1"/>
          </p:cNvSpPr>
          <p:nvPr>
            <p:ph type="title"/>
          </p:nvPr>
        </p:nvSpPr>
        <p:spPr>
          <a:xfrm>
            <a:off x="203161" y="3283227"/>
            <a:ext cx="4057136" cy="857400"/>
          </a:xfrm>
        </p:spPr>
        <p:txBody>
          <a:bodyPr/>
          <a:lstStyle>
            <a:lvl1pPr>
              <a:defRPr sz="2400">
                <a:solidFill>
                  <a:schemeClr val="bg1"/>
                </a:solidFill>
              </a:defRPr>
            </a:lvl1pPr>
          </a:lstStyle>
          <a:p>
            <a:r>
              <a:rPr lang="it-IT" dirty="0"/>
              <a:t>Fare clic per modificare lo stile del titolo</a:t>
            </a:r>
          </a:p>
        </p:txBody>
      </p:sp>
      <p:pic>
        <p:nvPicPr>
          <p:cNvPr id="13" name="Immagin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3161" y="198890"/>
            <a:ext cx="2317617" cy="733048"/>
          </a:xfrm>
          <a:prstGeom prst="rect">
            <a:avLst/>
          </a:prstGeom>
        </p:spPr>
      </p:pic>
      <p:sp>
        <p:nvSpPr>
          <p:cNvPr id="14" name="CasellaDiTesto 13"/>
          <p:cNvSpPr txBox="1"/>
          <p:nvPr userDrawn="1"/>
        </p:nvSpPr>
        <p:spPr>
          <a:xfrm>
            <a:off x="5186336" y="4966331"/>
            <a:ext cx="1554481" cy="169277"/>
          </a:xfrm>
          <a:prstGeom prst="rect">
            <a:avLst/>
          </a:prstGeom>
          <a:noFill/>
        </p:spPr>
        <p:txBody>
          <a:bodyPr wrap="square">
            <a:spAutoFit/>
          </a:bodyPr>
          <a:lstStyle/>
          <a:p>
            <a:pPr>
              <a:buFont typeface="Times New Roman" pitchFamily="16" charset="0"/>
              <a:buNone/>
              <a:defRPr/>
            </a:pPr>
            <a:r>
              <a:rPr lang="it-IT" sz="500" cap="small" spc="150" dirty="0">
                <a:solidFill>
                  <a:schemeClr val="bg1"/>
                </a:solidFill>
                <a:latin typeface="+mn-lt"/>
                <a:ea typeface="Microsoft YaHei" charset="-122"/>
              </a:rPr>
              <a:t>a </a:t>
            </a:r>
            <a:r>
              <a:rPr lang="it-IT" sz="500" cap="small" spc="150" dirty="0" err="1">
                <a:solidFill>
                  <a:schemeClr val="bg1"/>
                </a:solidFill>
                <a:latin typeface="+mn-lt"/>
                <a:ea typeface="Microsoft YaHei" charset="-122"/>
              </a:rPr>
              <a:t>corvallis</a:t>
            </a:r>
            <a:r>
              <a:rPr lang="it-IT" sz="500" cap="small" spc="150" dirty="0">
                <a:solidFill>
                  <a:schemeClr val="bg1"/>
                </a:solidFill>
                <a:latin typeface="+mn-lt"/>
                <a:ea typeface="Microsoft YaHei" charset="-122"/>
              </a:rPr>
              <a:t> </a:t>
            </a:r>
            <a:r>
              <a:rPr lang="it-IT" sz="500" cap="small" spc="150" dirty="0" err="1">
                <a:solidFill>
                  <a:schemeClr val="bg1"/>
                </a:solidFill>
                <a:latin typeface="+mn-lt"/>
                <a:ea typeface="Microsoft YaHei" charset="-122"/>
              </a:rPr>
              <a:t>group</a:t>
            </a:r>
            <a:r>
              <a:rPr lang="it-IT" sz="500" cap="small" spc="150" dirty="0">
                <a:solidFill>
                  <a:schemeClr val="bg1"/>
                </a:solidFill>
                <a:latin typeface="+mn-lt"/>
                <a:ea typeface="Microsoft YaHei" charset="-122"/>
              </a:rPr>
              <a:t> company</a:t>
            </a:r>
          </a:p>
        </p:txBody>
      </p:sp>
      <p:pic>
        <p:nvPicPr>
          <p:cNvPr id="15" name="Picture 3" descr="\\CORFS01\Utenti\SinigagliaE\Eliana\COMUNICAZIONE\CORVALLIS\Coordinati\Avatar\Avatar Gruppo Corvallis.jpg"/>
          <p:cNvPicPr>
            <a:picLocks noChangeAspect="1" noChangeArrowheads="1"/>
          </p:cNvPicPr>
          <p:nvPr userDrawn="1"/>
        </p:nvPicPr>
        <p:blipFill>
          <a:blip r:embed="rId4"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6564832" y="4951091"/>
            <a:ext cx="162295" cy="120489"/>
          </a:xfrm>
          <a:prstGeom prst="rect">
            <a:avLst/>
          </a:prstGeom>
          <a:noFill/>
          <a:extLst>
            <a:ext uri="{909E8E84-426E-40DD-AFC4-6F175D3DCCD1}">
              <a14:hiddenFill xmlns:a14="http://schemas.microsoft.com/office/drawing/2010/main">
                <a:solidFill>
                  <a:srgbClr val="FFFFFF"/>
                </a:solidFill>
              </a14:hiddenFill>
            </a:ext>
          </a:extLst>
        </p:spPr>
      </p:pic>
      <p:sp>
        <p:nvSpPr>
          <p:cNvPr id="20" name="Shape 16"/>
          <p:cNvSpPr txBox="1">
            <a:spLocks noGrp="1"/>
          </p:cNvSpPr>
          <p:nvPr>
            <p:ph type="subTitle" idx="1"/>
          </p:nvPr>
        </p:nvSpPr>
        <p:spPr>
          <a:xfrm>
            <a:off x="203161" y="4143615"/>
            <a:ext cx="3340445" cy="473530"/>
          </a:xfrm>
          <a:prstGeom prst="rect">
            <a:avLst/>
          </a:prstGeom>
        </p:spPr>
        <p:txBody>
          <a:bodyPr lIns="91425" tIns="91425" rIns="91425" bIns="91425" anchor="t" anchorCtr="0"/>
          <a:lstStyle>
            <a:lvl1pPr lvl="0" rtl="0">
              <a:spcBef>
                <a:spcPts val="0"/>
              </a:spcBef>
              <a:buClr>
                <a:srgbClr val="000000"/>
              </a:buClr>
              <a:buNone/>
              <a:defRPr sz="1200" b="1">
                <a:solidFill>
                  <a:schemeClr val="tx2"/>
                </a:solidFill>
              </a:defRPr>
            </a:lvl1pPr>
            <a:lvl2pPr lvl="1" rtl="0">
              <a:spcBef>
                <a:spcPts val="0"/>
              </a:spcBef>
              <a:buClr>
                <a:srgbClr val="000000"/>
              </a:buClr>
              <a:buSzPct val="100000"/>
              <a:buNone/>
              <a:defRPr sz="2250">
                <a:solidFill>
                  <a:srgbClr val="000000"/>
                </a:solidFill>
              </a:defRPr>
            </a:lvl2pPr>
            <a:lvl3pPr lvl="2" rtl="0">
              <a:spcBef>
                <a:spcPts val="0"/>
              </a:spcBef>
              <a:buClr>
                <a:srgbClr val="000000"/>
              </a:buClr>
              <a:buSzPct val="100000"/>
              <a:buNone/>
              <a:defRPr sz="2250">
                <a:solidFill>
                  <a:srgbClr val="000000"/>
                </a:solidFill>
              </a:defRPr>
            </a:lvl3pPr>
            <a:lvl4pPr lvl="3" rtl="0">
              <a:spcBef>
                <a:spcPts val="0"/>
              </a:spcBef>
              <a:buClr>
                <a:srgbClr val="000000"/>
              </a:buClr>
              <a:buSzPct val="100000"/>
              <a:buNone/>
              <a:defRPr sz="2250">
                <a:solidFill>
                  <a:srgbClr val="000000"/>
                </a:solidFill>
              </a:defRPr>
            </a:lvl4pPr>
            <a:lvl5pPr lvl="4" rtl="0">
              <a:spcBef>
                <a:spcPts val="0"/>
              </a:spcBef>
              <a:buClr>
                <a:srgbClr val="000000"/>
              </a:buClr>
              <a:buSzPct val="100000"/>
              <a:buNone/>
              <a:defRPr sz="2250">
                <a:solidFill>
                  <a:srgbClr val="000000"/>
                </a:solidFill>
              </a:defRPr>
            </a:lvl5pPr>
            <a:lvl6pPr lvl="5" rtl="0">
              <a:spcBef>
                <a:spcPts val="0"/>
              </a:spcBef>
              <a:buClr>
                <a:srgbClr val="000000"/>
              </a:buClr>
              <a:buSzPct val="100000"/>
              <a:buNone/>
              <a:defRPr sz="2250">
                <a:solidFill>
                  <a:srgbClr val="000000"/>
                </a:solidFill>
              </a:defRPr>
            </a:lvl6pPr>
            <a:lvl7pPr lvl="6" rtl="0">
              <a:spcBef>
                <a:spcPts val="0"/>
              </a:spcBef>
              <a:buClr>
                <a:srgbClr val="000000"/>
              </a:buClr>
              <a:buSzPct val="100000"/>
              <a:buNone/>
              <a:defRPr sz="2250">
                <a:solidFill>
                  <a:srgbClr val="000000"/>
                </a:solidFill>
              </a:defRPr>
            </a:lvl7pPr>
            <a:lvl8pPr lvl="7" rtl="0">
              <a:spcBef>
                <a:spcPts val="0"/>
              </a:spcBef>
              <a:buClr>
                <a:srgbClr val="000000"/>
              </a:buClr>
              <a:buSzPct val="100000"/>
              <a:buNone/>
              <a:defRPr sz="2250">
                <a:solidFill>
                  <a:srgbClr val="000000"/>
                </a:solidFill>
              </a:defRPr>
            </a:lvl8pPr>
            <a:lvl9pPr lvl="8" rtl="0">
              <a:spcBef>
                <a:spcPts val="0"/>
              </a:spcBef>
              <a:buClr>
                <a:srgbClr val="000000"/>
              </a:buClr>
              <a:buSzPct val="100000"/>
              <a:buNone/>
              <a:defRPr sz="2250">
                <a:solidFill>
                  <a:srgbClr val="000000"/>
                </a:solidFill>
              </a:defRPr>
            </a:lvl9pPr>
          </a:lstStyle>
          <a:p>
            <a:r>
              <a:rPr lang="it-IT" dirty="0"/>
              <a:t>Fare clic per modificare lo stile del sottotitolo dello schema</a:t>
            </a:r>
            <a:endParaRPr dirty="0"/>
          </a:p>
        </p:txBody>
      </p:sp>
      <p:pic>
        <p:nvPicPr>
          <p:cNvPr id="4" name="Immagine 3"/>
          <p:cNvPicPr>
            <a:picLocks noChangeAspect="1"/>
          </p:cNvPicPr>
          <p:nvPr userDrawn="1"/>
        </p:nvPicPr>
        <p:blipFill>
          <a:blip r:embed="rId5"/>
          <a:stretch>
            <a:fillRect/>
          </a:stretch>
        </p:blipFill>
        <p:spPr>
          <a:xfrm>
            <a:off x="0" y="4886725"/>
            <a:ext cx="871151" cy="271342"/>
          </a:xfrm>
          <a:prstGeom prst="rect">
            <a:avLst/>
          </a:prstGeom>
        </p:spPr>
      </p:pic>
      <p:sp>
        <p:nvSpPr>
          <p:cNvPr id="6" name="Segnaposto testo 5"/>
          <p:cNvSpPr>
            <a:spLocks noGrp="1"/>
          </p:cNvSpPr>
          <p:nvPr>
            <p:ph type="body" sz="quarter" idx="10"/>
          </p:nvPr>
        </p:nvSpPr>
        <p:spPr>
          <a:xfrm>
            <a:off x="203200" y="4886325"/>
            <a:ext cx="2243138" cy="123825"/>
          </a:xfrm>
          <a:prstGeom prst="rect">
            <a:avLst/>
          </a:prstGeom>
        </p:spPr>
        <p:txBody>
          <a:bodyPr/>
          <a:lstStyle>
            <a:lvl1pPr>
              <a:buNone/>
              <a:defRPr sz="700"/>
            </a:lvl1pPr>
            <a:lvl2pPr>
              <a:buNone/>
              <a:defRPr sz="700"/>
            </a:lvl2pPr>
            <a:lvl3pPr>
              <a:buNone/>
              <a:defRPr sz="700"/>
            </a:lvl3pPr>
            <a:lvl4pPr>
              <a:buNone/>
              <a:defRPr sz="700"/>
            </a:lvl4pPr>
            <a:lvl5pPr>
              <a:buNone/>
              <a:defRPr sz="700"/>
            </a:lvl5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12" name="Immagine 11"/>
          <p:cNvPicPr/>
          <p:nvPr userDrawn="1"/>
        </p:nvPicPr>
        <p:blipFill>
          <a:blip r:embed="rId6">
            <a:extLst>
              <a:ext uri="{28A0092B-C50C-407E-A947-70E740481C1C}">
                <a14:useLocalDpi xmlns:a14="http://schemas.microsoft.com/office/drawing/2010/main" val="0"/>
              </a:ext>
            </a:extLst>
          </a:blip>
          <a:stretch>
            <a:fillRect/>
          </a:stretch>
        </p:blipFill>
        <p:spPr>
          <a:xfrm>
            <a:off x="765201" y="1206913"/>
            <a:ext cx="427708" cy="416614"/>
          </a:xfrm>
          <a:prstGeom prst="rect">
            <a:avLst/>
          </a:prstGeom>
        </p:spPr>
      </p:pic>
      <p:pic>
        <p:nvPicPr>
          <p:cNvPr id="16" name="Immagine 15"/>
          <p:cNvPicPr/>
          <p:nvPr userDrawn="1"/>
        </p:nvPicPr>
        <p:blipFill>
          <a:blip r:embed="rId7">
            <a:extLst>
              <a:ext uri="{28A0092B-C50C-407E-A947-70E740481C1C}">
                <a14:useLocalDpi xmlns:a14="http://schemas.microsoft.com/office/drawing/2010/main" val="0"/>
              </a:ext>
            </a:extLst>
          </a:blip>
          <a:stretch>
            <a:fillRect/>
          </a:stretch>
        </p:blipFill>
        <p:spPr>
          <a:xfrm>
            <a:off x="203161" y="1206913"/>
            <a:ext cx="431536" cy="416614"/>
          </a:xfrm>
          <a:prstGeom prst="rect">
            <a:avLst/>
          </a:prstGeom>
        </p:spPr>
      </p:pic>
    </p:spTree>
    <p:extLst>
      <p:ext uri="{BB962C8B-B14F-4D97-AF65-F5344CB8AC3E}">
        <p14:creationId xmlns:p14="http://schemas.microsoft.com/office/powerpoint/2010/main" val="144090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2" name="Titolo 1"/>
          <p:cNvSpPr>
            <a:spLocks noGrp="1"/>
          </p:cNvSpPr>
          <p:nvPr>
            <p:ph type="title"/>
          </p:nvPr>
        </p:nvSpPr>
        <p:spPr>
          <a:xfrm>
            <a:off x="2842056" y="832942"/>
            <a:ext cx="3615578" cy="857400"/>
          </a:xfrm>
        </p:spPr>
        <p:txBody>
          <a:bodyPr/>
          <a:lstStyle/>
          <a:p>
            <a:r>
              <a:rPr lang="it-IT" dirty="0"/>
              <a:t>Fare clic per modificare lo stile del titolo</a:t>
            </a:r>
          </a:p>
        </p:txBody>
      </p:sp>
      <p:sp>
        <p:nvSpPr>
          <p:cNvPr id="3" name="Freeform 66"/>
          <p:cNvSpPr>
            <a:spLocks/>
          </p:cNvSpPr>
          <p:nvPr userDrawn="1"/>
        </p:nvSpPr>
        <p:spPr bwMode="auto">
          <a:xfrm>
            <a:off x="1" y="0"/>
            <a:ext cx="1841594" cy="5143437"/>
          </a:xfrm>
          <a:custGeom>
            <a:avLst/>
            <a:gdLst>
              <a:gd name="T0" fmla="*/ 0 w 3308"/>
              <a:gd name="T1" fmla="*/ 16838 h 16838"/>
              <a:gd name="T2" fmla="*/ 3307 w 3308"/>
              <a:gd name="T3" fmla="*/ 16838 h 16838"/>
              <a:gd name="T4" fmla="*/ 3307 w 3308"/>
              <a:gd name="T5" fmla="*/ 0 h 16838"/>
              <a:gd name="T6" fmla="*/ 0 w 3308"/>
              <a:gd name="T7" fmla="*/ 0 h 16838"/>
              <a:gd name="T8" fmla="*/ 0 w 3308"/>
              <a:gd name="T9" fmla="*/ 16838 h 16838"/>
            </a:gdLst>
            <a:ahLst/>
            <a:cxnLst>
              <a:cxn ang="0">
                <a:pos x="T0" y="T1"/>
              </a:cxn>
              <a:cxn ang="0">
                <a:pos x="T2" y="T3"/>
              </a:cxn>
              <a:cxn ang="0">
                <a:pos x="T4" y="T5"/>
              </a:cxn>
              <a:cxn ang="0">
                <a:pos x="T6" y="T7"/>
              </a:cxn>
              <a:cxn ang="0">
                <a:pos x="T8" y="T9"/>
              </a:cxn>
            </a:cxnLst>
            <a:rect l="0" t="0" r="r" b="b"/>
            <a:pathLst>
              <a:path w="3308" h="16838">
                <a:moveTo>
                  <a:pt x="0" y="16838"/>
                </a:moveTo>
                <a:lnTo>
                  <a:pt x="3307" y="16838"/>
                </a:lnTo>
                <a:lnTo>
                  <a:pt x="3307" y="0"/>
                </a:lnTo>
                <a:lnTo>
                  <a:pt x="0" y="0"/>
                </a:lnTo>
                <a:lnTo>
                  <a:pt x="0" y="16838"/>
                </a:lnTo>
                <a:close/>
              </a:path>
            </a:pathLst>
          </a:custGeom>
          <a:solidFill>
            <a:schemeClr val="bg2">
              <a:lumMod val="75000"/>
            </a:schemeClr>
          </a:solidFill>
          <a:ln>
            <a:noFill/>
          </a:ln>
          <a:extLst/>
        </p:spPr>
        <p:txBody>
          <a:bodyPr rot="0" vert="horz" wrap="square" lIns="91440" tIns="45720" rIns="91440" bIns="45720" anchor="t" anchorCtr="0" upright="1">
            <a:noAutofit/>
          </a:bodyPr>
          <a:lstStyle/>
          <a:p>
            <a:endParaRPr lang="it-IT"/>
          </a:p>
        </p:txBody>
      </p:sp>
      <p:pic>
        <p:nvPicPr>
          <p:cNvPr id="4" name="Picture 46"/>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80244" y="445833"/>
            <a:ext cx="1322701" cy="13227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Segnaposto testo 5"/>
          <p:cNvSpPr>
            <a:spLocks noGrp="1"/>
          </p:cNvSpPr>
          <p:nvPr>
            <p:ph type="body" sz="quarter" idx="10"/>
          </p:nvPr>
        </p:nvSpPr>
        <p:spPr>
          <a:xfrm>
            <a:off x="2922372" y="1854200"/>
            <a:ext cx="3535577" cy="2884488"/>
          </a:xfrm>
        </p:spPr>
        <p:txBody>
          <a:bodyPr/>
          <a:lstStyle>
            <a:lvl1pPr marL="342900" indent="-342900">
              <a:spcAft>
                <a:spcPts val="600"/>
              </a:spcAft>
              <a:buClrTx/>
              <a:buFont typeface="+mj-lt"/>
              <a:buAutoNum type="arabicPeriod"/>
              <a:defRPr sz="1200"/>
            </a:lvl1pPr>
            <a:lvl2pPr marL="342900" indent="-342900">
              <a:spcAft>
                <a:spcPts val="600"/>
              </a:spcAft>
              <a:buClrTx/>
              <a:buFont typeface="+mj-lt"/>
              <a:buAutoNum type="arabicPeriod"/>
              <a:defRPr sz="1200"/>
            </a:lvl2pPr>
            <a:lvl3pPr marL="342900" indent="-342900">
              <a:spcAft>
                <a:spcPts val="600"/>
              </a:spcAft>
              <a:buClrTx/>
              <a:buFont typeface="+mj-lt"/>
              <a:buAutoNum type="arabicPeriod"/>
              <a:defRPr sz="1200"/>
            </a:lvl3pPr>
            <a:lvl4pPr marL="342900" indent="-342900">
              <a:spcAft>
                <a:spcPts val="600"/>
              </a:spcAft>
              <a:buClrTx/>
              <a:buFont typeface="+mj-lt"/>
              <a:buAutoNum type="arabicPeriod"/>
              <a:defRPr sz="1200"/>
            </a:lvl4pPr>
            <a:lvl5pPr marL="342900" indent="-342900">
              <a:spcAft>
                <a:spcPts val="600"/>
              </a:spcAft>
              <a:buClrTx/>
              <a:buFont typeface="+mj-lt"/>
              <a:buAutoNum type="arabicPeriod"/>
              <a:defRPr sz="1200"/>
            </a:lvl5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7" name="Immagin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45754" y="4961236"/>
            <a:ext cx="406756" cy="129643"/>
          </a:xfrm>
          <a:prstGeom prst="rect">
            <a:avLst/>
          </a:prstGeom>
        </p:spPr>
      </p:pic>
    </p:spTree>
    <p:extLst>
      <p:ext uri="{BB962C8B-B14F-4D97-AF65-F5344CB8AC3E}">
        <p14:creationId xmlns:p14="http://schemas.microsoft.com/office/powerpoint/2010/main" val="113307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Break 1">
    <p:spTree>
      <p:nvGrpSpPr>
        <p:cNvPr id="1" name="Shape 12"/>
        <p:cNvGrpSpPr/>
        <p:nvPr/>
      </p:nvGrpSpPr>
      <p:grpSpPr>
        <a:xfrm>
          <a:off x="0" y="0"/>
          <a:ext cx="0" cy="0"/>
          <a:chOff x="0" y="0"/>
          <a:chExt cx="0" cy="0"/>
        </a:xfrm>
      </p:grpSpPr>
      <p:sp>
        <p:nvSpPr>
          <p:cNvPr id="13" name="Shape 13"/>
          <p:cNvSpPr/>
          <p:nvPr/>
        </p:nvSpPr>
        <p:spPr>
          <a:xfrm>
            <a:off x="0" y="0"/>
            <a:ext cx="6858000" cy="3745800"/>
          </a:xfrm>
          <a:prstGeom prst="rect">
            <a:avLst/>
          </a:prstGeom>
          <a:solidFill>
            <a:srgbClr val="005782"/>
          </a:solidFill>
          <a:ln>
            <a:noFill/>
          </a:ln>
        </p:spPr>
        <p:txBody>
          <a:bodyPr lIns="68569" tIns="68569" rIns="68569" bIns="68569" anchor="ctr" anchorCtr="0">
            <a:noAutofit/>
          </a:bodyPr>
          <a:lstStyle/>
          <a:p>
            <a:pPr lvl="0">
              <a:spcBef>
                <a:spcPts val="0"/>
              </a:spcBef>
              <a:buNone/>
            </a:pPr>
            <a:endParaRPr sz="1050"/>
          </a:p>
        </p:txBody>
      </p:sp>
      <p:sp>
        <p:nvSpPr>
          <p:cNvPr id="14" name="Shape 14"/>
          <p:cNvSpPr/>
          <p:nvPr/>
        </p:nvSpPr>
        <p:spPr>
          <a:xfrm>
            <a:off x="434251" y="1722000"/>
            <a:ext cx="40725" cy="1363200"/>
          </a:xfrm>
          <a:prstGeom prst="rect">
            <a:avLst/>
          </a:prstGeom>
          <a:solidFill>
            <a:srgbClr val="FFFFFF"/>
          </a:solidFill>
          <a:ln>
            <a:noFill/>
          </a:ln>
        </p:spPr>
        <p:txBody>
          <a:bodyPr lIns="68569" tIns="68569" rIns="68569" bIns="68569" anchor="ctr" anchorCtr="0">
            <a:noAutofit/>
          </a:bodyPr>
          <a:lstStyle/>
          <a:p>
            <a:pPr lvl="0" rtl="0">
              <a:spcBef>
                <a:spcPts val="0"/>
              </a:spcBef>
              <a:buNone/>
            </a:pPr>
            <a:endParaRPr sz="1050">
              <a:solidFill>
                <a:srgbClr val="FFFFFF"/>
              </a:solidFill>
            </a:endParaRPr>
          </a:p>
        </p:txBody>
      </p:sp>
      <p:sp>
        <p:nvSpPr>
          <p:cNvPr id="15" name="Shape 15"/>
          <p:cNvSpPr txBox="1">
            <a:spLocks noGrp="1"/>
          </p:cNvSpPr>
          <p:nvPr>
            <p:ph type="ctrTitle"/>
          </p:nvPr>
        </p:nvSpPr>
        <p:spPr>
          <a:xfrm>
            <a:off x="619763" y="1519228"/>
            <a:ext cx="5724000" cy="1159799"/>
          </a:xfrm>
          <a:prstGeom prst="rect">
            <a:avLst/>
          </a:prstGeom>
        </p:spPr>
        <p:txBody>
          <a:bodyPr lIns="91425" tIns="91425" rIns="91425" bIns="91425" anchor="t" anchorCtr="0"/>
          <a:lstStyle>
            <a:lvl1pPr lvl="0" rtl="0">
              <a:spcBef>
                <a:spcPts val="0"/>
              </a:spcBef>
              <a:buClr>
                <a:srgbClr val="FFFFFF"/>
              </a:buClr>
              <a:buSzPct val="100000"/>
              <a:defRPr sz="2700">
                <a:solidFill>
                  <a:srgbClr val="FFFFFF"/>
                </a:solidFill>
              </a:defRPr>
            </a:lvl1pPr>
            <a:lvl2pPr lvl="1" rtl="0">
              <a:spcBef>
                <a:spcPts val="0"/>
              </a:spcBef>
              <a:buClr>
                <a:srgbClr val="FFFFFF"/>
              </a:buClr>
              <a:buSzPct val="100000"/>
              <a:defRPr sz="2700">
                <a:solidFill>
                  <a:srgbClr val="FFFFFF"/>
                </a:solidFill>
              </a:defRPr>
            </a:lvl2pPr>
            <a:lvl3pPr lvl="2" rtl="0">
              <a:spcBef>
                <a:spcPts val="0"/>
              </a:spcBef>
              <a:buClr>
                <a:srgbClr val="FFFFFF"/>
              </a:buClr>
              <a:buSzPct val="100000"/>
              <a:defRPr sz="2700">
                <a:solidFill>
                  <a:srgbClr val="FFFFFF"/>
                </a:solidFill>
              </a:defRPr>
            </a:lvl3pPr>
            <a:lvl4pPr lvl="3" rtl="0">
              <a:spcBef>
                <a:spcPts val="0"/>
              </a:spcBef>
              <a:buClr>
                <a:srgbClr val="FFFFFF"/>
              </a:buClr>
              <a:buSzPct val="100000"/>
              <a:defRPr sz="2700">
                <a:solidFill>
                  <a:srgbClr val="FFFFFF"/>
                </a:solidFill>
              </a:defRPr>
            </a:lvl4pPr>
            <a:lvl5pPr lvl="4" rtl="0">
              <a:spcBef>
                <a:spcPts val="0"/>
              </a:spcBef>
              <a:buClr>
                <a:srgbClr val="FFFFFF"/>
              </a:buClr>
              <a:buSzPct val="100000"/>
              <a:defRPr sz="2700">
                <a:solidFill>
                  <a:srgbClr val="FFFFFF"/>
                </a:solidFill>
              </a:defRPr>
            </a:lvl5pPr>
            <a:lvl6pPr lvl="5" rtl="0">
              <a:spcBef>
                <a:spcPts val="0"/>
              </a:spcBef>
              <a:buClr>
                <a:srgbClr val="FFFFFF"/>
              </a:buClr>
              <a:buSzPct val="100000"/>
              <a:defRPr sz="2700">
                <a:solidFill>
                  <a:srgbClr val="FFFFFF"/>
                </a:solidFill>
              </a:defRPr>
            </a:lvl6pPr>
            <a:lvl7pPr lvl="6" rtl="0">
              <a:spcBef>
                <a:spcPts val="0"/>
              </a:spcBef>
              <a:buClr>
                <a:srgbClr val="FFFFFF"/>
              </a:buClr>
              <a:buSzPct val="100000"/>
              <a:defRPr sz="2700">
                <a:solidFill>
                  <a:srgbClr val="FFFFFF"/>
                </a:solidFill>
              </a:defRPr>
            </a:lvl7pPr>
            <a:lvl8pPr lvl="7" rtl="0">
              <a:spcBef>
                <a:spcPts val="0"/>
              </a:spcBef>
              <a:buClr>
                <a:srgbClr val="FFFFFF"/>
              </a:buClr>
              <a:buSzPct val="100000"/>
              <a:defRPr sz="2700">
                <a:solidFill>
                  <a:srgbClr val="FFFFFF"/>
                </a:solidFill>
              </a:defRPr>
            </a:lvl8pPr>
            <a:lvl9pPr lvl="8" rtl="0">
              <a:spcBef>
                <a:spcPts val="0"/>
              </a:spcBef>
              <a:buClr>
                <a:srgbClr val="FFFFFF"/>
              </a:buClr>
              <a:buSzPct val="100000"/>
              <a:defRPr sz="2700">
                <a:solidFill>
                  <a:srgbClr val="FFFFFF"/>
                </a:solidFill>
              </a:defRPr>
            </a:lvl9pPr>
          </a:lstStyle>
          <a:p>
            <a:r>
              <a:rPr lang="it-IT" dirty="0"/>
              <a:t>Fare clic per modificare lo stile del titolo</a:t>
            </a:r>
            <a:endParaRPr dirty="0"/>
          </a:p>
        </p:txBody>
      </p:sp>
      <p:sp>
        <p:nvSpPr>
          <p:cNvPr id="16" name="Shape 16"/>
          <p:cNvSpPr txBox="1">
            <a:spLocks noGrp="1"/>
          </p:cNvSpPr>
          <p:nvPr>
            <p:ph type="subTitle" idx="1"/>
          </p:nvPr>
        </p:nvSpPr>
        <p:spPr>
          <a:xfrm>
            <a:off x="619764" y="2763852"/>
            <a:ext cx="5723999" cy="784799"/>
          </a:xfrm>
          <a:prstGeom prst="rect">
            <a:avLst/>
          </a:prstGeom>
        </p:spPr>
        <p:txBody>
          <a:bodyPr lIns="91425" tIns="91425" rIns="91425" bIns="91425" anchor="t" anchorCtr="0"/>
          <a:lstStyle>
            <a:lvl1pPr lvl="0" rtl="0">
              <a:spcBef>
                <a:spcPts val="0"/>
              </a:spcBef>
              <a:buClr>
                <a:srgbClr val="000000"/>
              </a:buClr>
              <a:buNone/>
              <a:defRPr>
                <a:solidFill>
                  <a:schemeClr val="tx2"/>
                </a:solidFill>
              </a:defRPr>
            </a:lvl1pPr>
            <a:lvl2pPr lvl="1" rtl="0">
              <a:spcBef>
                <a:spcPts val="0"/>
              </a:spcBef>
              <a:buClr>
                <a:srgbClr val="000000"/>
              </a:buClr>
              <a:buSzPct val="100000"/>
              <a:buNone/>
              <a:defRPr sz="2250">
                <a:solidFill>
                  <a:srgbClr val="000000"/>
                </a:solidFill>
              </a:defRPr>
            </a:lvl2pPr>
            <a:lvl3pPr lvl="2" rtl="0">
              <a:spcBef>
                <a:spcPts val="0"/>
              </a:spcBef>
              <a:buClr>
                <a:srgbClr val="000000"/>
              </a:buClr>
              <a:buSzPct val="100000"/>
              <a:buNone/>
              <a:defRPr sz="2250">
                <a:solidFill>
                  <a:srgbClr val="000000"/>
                </a:solidFill>
              </a:defRPr>
            </a:lvl3pPr>
            <a:lvl4pPr lvl="3" rtl="0">
              <a:spcBef>
                <a:spcPts val="0"/>
              </a:spcBef>
              <a:buClr>
                <a:srgbClr val="000000"/>
              </a:buClr>
              <a:buSzPct val="100000"/>
              <a:buNone/>
              <a:defRPr sz="2250">
                <a:solidFill>
                  <a:srgbClr val="000000"/>
                </a:solidFill>
              </a:defRPr>
            </a:lvl4pPr>
            <a:lvl5pPr lvl="4" rtl="0">
              <a:spcBef>
                <a:spcPts val="0"/>
              </a:spcBef>
              <a:buClr>
                <a:srgbClr val="000000"/>
              </a:buClr>
              <a:buSzPct val="100000"/>
              <a:buNone/>
              <a:defRPr sz="2250">
                <a:solidFill>
                  <a:srgbClr val="000000"/>
                </a:solidFill>
              </a:defRPr>
            </a:lvl5pPr>
            <a:lvl6pPr lvl="5" rtl="0">
              <a:spcBef>
                <a:spcPts val="0"/>
              </a:spcBef>
              <a:buClr>
                <a:srgbClr val="000000"/>
              </a:buClr>
              <a:buSzPct val="100000"/>
              <a:buNone/>
              <a:defRPr sz="2250">
                <a:solidFill>
                  <a:srgbClr val="000000"/>
                </a:solidFill>
              </a:defRPr>
            </a:lvl6pPr>
            <a:lvl7pPr lvl="6" rtl="0">
              <a:spcBef>
                <a:spcPts val="0"/>
              </a:spcBef>
              <a:buClr>
                <a:srgbClr val="000000"/>
              </a:buClr>
              <a:buSzPct val="100000"/>
              <a:buNone/>
              <a:defRPr sz="2250">
                <a:solidFill>
                  <a:srgbClr val="000000"/>
                </a:solidFill>
              </a:defRPr>
            </a:lvl7pPr>
            <a:lvl8pPr lvl="7" rtl="0">
              <a:spcBef>
                <a:spcPts val="0"/>
              </a:spcBef>
              <a:buClr>
                <a:srgbClr val="000000"/>
              </a:buClr>
              <a:buSzPct val="100000"/>
              <a:buNone/>
              <a:defRPr sz="2250">
                <a:solidFill>
                  <a:srgbClr val="000000"/>
                </a:solidFill>
              </a:defRPr>
            </a:lvl8pPr>
            <a:lvl9pPr lvl="8" rtl="0">
              <a:spcBef>
                <a:spcPts val="0"/>
              </a:spcBef>
              <a:buClr>
                <a:srgbClr val="000000"/>
              </a:buClr>
              <a:buSzPct val="100000"/>
              <a:buNone/>
              <a:defRPr sz="2250">
                <a:solidFill>
                  <a:srgbClr val="000000"/>
                </a:solidFill>
              </a:defRPr>
            </a:lvl9pPr>
          </a:lstStyle>
          <a:p>
            <a:r>
              <a:rPr lang="it-IT" dirty="0"/>
              <a:t>Fare clic per modificare lo stile del sottotitolo dello schema</a:t>
            </a:r>
            <a:endParaRPr dirty="0"/>
          </a:p>
        </p:txBody>
      </p:sp>
    </p:spTree>
    <p:extLst>
      <p:ext uri="{BB962C8B-B14F-4D97-AF65-F5344CB8AC3E}">
        <p14:creationId xmlns:p14="http://schemas.microsoft.com/office/powerpoint/2010/main" val="256463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5" name="Shape 61"/>
          <p:cNvSpPr/>
          <p:nvPr userDrawn="1"/>
        </p:nvSpPr>
        <p:spPr>
          <a:xfrm>
            <a:off x="0" y="3"/>
            <a:ext cx="6858000" cy="25934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sp>
        <p:nvSpPr>
          <p:cNvPr id="2" name="Titolo 1"/>
          <p:cNvSpPr>
            <a:spLocks noGrp="1"/>
          </p:cNvSpPr>
          <p:nvPr>
            <p:ph type="title"/>
          </p:nvPr>
        </p:nvSpPr>
        <p:spPr>
          <a:xfrm>
            <a:off x="142103" y="1688085"/>
            <a:ext cx="5926292" cy="857400"/>
          </a:xfrm>
        </p:spPr>
        <p:txBody>
          <a:bodyPr/>
          <a:lstStyle>
            <a:lvl1pPr>
              <a:defRPr sz="7200">
                <a:solidFill>
                  <a:schemeClr val="bg1"/>
                </a:solidFill>
              </a:defRPr>
            </a:lvl1pPr>
          </a:lstStyle>
          <a:p>
            <a:r>
              <a:rPr lang="it-IT" dirty="0"/>
              <a:t>Fare clic per modificare lo stile del titolo</a:t>
            </a:r>
          </a:p>
        </p:txBody>
      </p:sp>
      <p:sp>
        <p:nvSpPr>
          <p:cNvPr id="4" name="Shape 55"/>
          <p:cNvSpPr txBox="1">
            <a:spLocks noGrp="1"/>
          </p:cNvSpPr>
          <p:nvPr>
            <p:ph type="body" idx="1"/>
          </p:nvPr>
        </p:nvSpPr>
        <p:spPr>
          <a:xfrm>
            <a:off x="142103" y="2679304"/>
            <a:ext cx="5940511" cy="519599"/>
          </a:xfrm>
          <a:prstGeom prst="rect">
            <a:avLst/>
          </a:prstGeom>
        </p:spPr>
        <p:txBody>
          <a:bodyPr lIns="91425" tIns="91425" rIns="91425" bIns="91425" anchor="t" anchorCtr="0"/>
          <a:lstStyle>
            <a:lvl1pPr lvl="0">
              <a:spcBef>
                <a:spcPts val="270"/>
              </a:spcBef>
              <a:buSzPct val="100000"/>
              <a:buNone/>
              <a:defRPr sz="1800"/>
            </a:lvl1pPr>
          </a:lstStyle>
          <a:p>
            <a:pPr lvl="0"/>
            <a:r>
              <a:rPr lang="it-IT" dirty="0"/>
              <a:t>Fare clic per modificare stili del testo dello schema</a:t>
            </a:r>
          </a:p>
        </p:txBody>
      </p:sp>
    </p:spTree>
    <p:extLst>
      <p:ext uri="{BB962C8B-B14F-4D97-AF65-F5344CB8AC3E}">
        <p14:creationId xmlns:p14="http://schemas.microsoft.com/office/powerpoint/2010/main" val="297578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Shape 17"/>
        <p:cNvGrpSpPr/>
        <p:nvPr/>
      </p:nvGrpSpPr>
      <p:grpSpPr>
        <a:xfrm>
          <a:off x="0" y="0"/>
          <a:ext cx="0" cy="0"/>
          <a:chOff x="0" y="0"/>
          <a:chExt cx="0" cy="0"/>
        </a:xfrm>
      </p:grpSpPr>
      <p:sp>
        <p:nvSpPr>
          <p:cNvPr id="18" name="Shape 18"/>
          <p:cNvSpPr/>
          <p:nvPr/>
        </p:nvSpPr>
        <p:spPr>
          <a:xfrm>
            <a:off x="2" y="-9749"/>
            <a:ext cx="6857998" cy="4254295"/>
          </a:xfrm>
          <a:prstGeom prst="rect">
            <a:avLst/>
          </a:prstGeom>
          <a:solidFill>
            <a:srgbClr val="015883"/>
          </a:solidFill>
          <a:ln>
            <a:noFill/>
          </a:ln>
        </p:spPr>
        <p:txBody>
          <a:bodyPr lIns="68569" tIns="68569" rIns="68569" bIns="68569" anchor="ctr" anchorCtr="0">
            <a:noAutofit/>
          </a:bodyPr>
          <a:lstStyle/>
          <a:p>
            <a:pPr lvl="0">
              <a:spcBef>
                <a:spcPts val="0"/>
              </a:spcBef>
              <a:buNone/>
            </a:pPr>
            <a:endParaRPr sz="1050"/>
          </a:p>
        </p:txBody>
      </p:sp>
      <p:sp>
        <p:nvSpPr>
          <p:cNvPr id="5" name="Shape 15"/>
          <p:cNvSpPr txBox="1">
            <a:spLocks noGrp="1"/>
          </p:cNvSpPr>
          <p:nvPr>
            <p:ph type="ctrTitle"/>
          </p:nvPr>
        </p:nvSpPr>
        <p:spPr>
          <a:xfrm>
            <a:off x="2454742" y="4416889"/>
            <a:ext cx="3853383" cy="513458"/>
          </a:xfrm>
          <a:prstGeom prst="rect">
            <a:avLst/>
          </a:prstGeom>
        </p:spPr>
        <p:txBody>
          <a:bodyPr lIns="91425" tIns="91425" rIns="91425" bIns="91425" anchor="t" anchorCtr="0"/>
          <a:lstStyle>
            <a:lvl1pPr lvl="0" algn="r" rtl="0">
              <a:spcBef>
                <a:spcPts val="0"/>
              </a:spcBef>
              <a:buClr>
                <a:srgbClr val="FFFFFF"/>
              </a:buClr>
              <a:buSzPct val="100000"/>
              <a:defRPr sz="2700">
                <a:solidFill>
                  <a:schemeClr val="tx1"/>
                </a:solidFill>
              </a:defRPr>
            </a:lvl1pPr>
            <a:lvl2pPr lvl="1" rtl="0">
              <a:spcBef>
                <a:spcPts val="0"/>
              </a:spcBef>
              <a:buClr>
                <a:srgbClr val="FFFFFF"/>
              </a:buClr>
              <a:buSzPct val="100000"/>
              <a:defRPr sz="2700">
                <a:solidFill>
                  <a:srgbClr val="FFFFFF"/>
                </a:solidFill>
              </a:defRPr>
            </a:lvl2pPr>
            <a:lvl3pPr lvl="2" rtl="0">
              <a:spcBef>
                <a:spcPts val="0"/>
              </a:spcBef>
              <a:buClr>
                <a:srgbClr val="FFFFFF"/>
              </a:buClr>
              <a:buSzPct val="100000"/>
              <a:defRPr sz="2700">
                <a:solidFill>
                  <a:srgbClr val="FFFFFF"/>
                </a:solidFill>
              </a:defRPr>
            </a:lvl3pPr>
            <a:lvl4pPr lvl="3" rtl="0">
              <a:spcBef>
                <a:spcPts val="0"/>
              </a:spcBef>
              <a:buClr>
                <a:srgbClr val="FFFFFF"/>
              </a:buClr>
              <a:buSzPct val="100000"/>
              <a:defRPr sz="2700">
                <a:solidFill>
                  <a:srgbClr val="FFFFFF"/>
                </a:solidFill>
              </a:defRPr>
            </a:lvl4pPr>
            <a:lvl5pPr lvl="4" rtl="0">
              <a:spcBef>
                <a:spcPts val="0"/>
              </a:spcBef>
              <a:buClr>
                <a:srgbClr val="FFFFFF"/>
              </a:buClr>
              <a:buSzPct val="100000"/>
              <a:defRPr sz="2700">
                <a:solidFill>
                  <a:srgbClr val="FFFFFF"/>
                </a:solidFill>
              </a:defRPr>
            </a:lvl5pPr>
            <a:lvl6pPr lvl="5" rtl="0">
              <a:spcBef>
                <a:spcPts val="0"/>
              </a:spcBef>
              <a:buClr>
                <a:srgbClr val="FFFFFF"/>
              </a:buClr>
              <a:buSzPct val="100000"/>
              <a:defRPr sz="2700">
                <a:solidFill>
                  <a:srgbClr val="FFFFFF"/>
                </a:solidFill>
              </a:defRPr>
            </a:lvl6pPr>
            <a:lvl7pPr lvl="6" rtl="0">
              <a:spcBef>
                <a:spcPts val="0"/>
              </a:spcBef>
              <a:buClr>
                <a:srgbClr val="FFFFFF"/>
              </a:buClr>
              <a:buSzPct val="100000"/>
              <a:defRPr sz="2700">
                <a:solidFill>
                  <a:srgbClr val="FFFFFF"/>
                </a:solidFill>
              </a:defRPr>
            </a:lvl7pPr>
            <a:lvl8pPr lvl="7" rtl="0">
              <a:spcBef>
                <a:spcPts val="0"/>
              </a:spcBef>
              <a:buClr>
                <a:srgbClr val="FFFFFF"/>
              </a:buClr>
              <a:buSzPct val="100000"/>
              <a:defRPr sz="2700">
                <a:solidFill>
                  <a:srgbClr val="FFFFFF"/>
                </a:solidFill>
              </a:defRPr>
            </a:lvl8pPr>
            <a:lvl9pPr lvl="8" rtl="0">
              <a:spcBef>
                <a:spcPts val="0"/>
              </a:spcBef>
              <a:buClr>
                <a:srgbClr val="FFFFFF"/>
              </a:buClr>
              <a:buSzPct val="100000"/>
              <a:defRPr sz="2700">
                <a:solidFill>
                  <a:srgbClr val="FFFFFF"/>
                </a:solidFill>
              </a:defRPr>
            </a:lvl9pPr>
          </a:lstStyle>
          <a:p>
            <a:r>
              <a:rPr lang="it-IT" dirty="0"/>
              <a:t>Fare clic per modificare lo stile del titolo</a:t>
            </a:r>
            <a:endParaRPr dirty="0"/>
          </a:p>
        </p:txBody>
      </p:sp>
      <p:sp>
        <p:nvSpPr>
          <p:cNvPr id="6" name="Shape 28">
            <a:extLst>
              <a:ext uri="{FF2B5EF4-FFF2-40B4-BE49-F238E27FC236}">
                <a16:creationId xmlns:a16="http://schemas.microsoft.com/office/drawing/2014/main" id="{744DF47F-F204-4352-ADCE-78CD89C45826}"/>
              </a:ext>
            </a:extLst>
          </p:cNvPr>
          <p:cNvSpPr txBox="1">
            <a:spLocks noGrp="1"/>
          </p:cNvSpPr>
          <p:nvPr>
            <p:ph type="body" idx="10" hasCustomPrompt="1"/>
          </p:nvPr>
        </p:nvSpPr>
        <p:spPr>
          <a:xfrm>
            <a:off x="549875" y="532991"/>
            <a:ext cx="5758248" cy="2744399"/>
          </a:xfrm>
          <a:prstGeom prst="rect">
            <a:avLst/>
          </a:prstGeom>
        </p:spPr>
        <p:txBody>
          <a:bodyPr lIns="91425" tIns="91425" rIns="91425" bIns="91425" anchor="t" anchorCtr="0"/>
          <a:lstStyle>
            <a:lvl1pPr marL="144000" lvl="0" indent="-144000">
              <a:spcBef>
                <a:spcPts val="0"/>
              </a:spcBef>
              <a:buClr>
                <a:schemeClr val="accent6"/>
              </a:buClr>
              <a:buFont typeface="Titillium Web" panose="020B0604020202020204" charset="0"/>
              <a:buChar char="▪"/>
              <a:defRPr>
                <a:solidFill>
                  <a:schemeClr val="bg1"/>
                </a:solidFill>
              </a:defRPr>
            </a:lvl1pPr>
            <a:lvl2pPr marL="288000" lvl="1" indent="-144000">
              <a:spcBef>
                <a:spcPts val="0"/>
              </a:spcBef>
              <a:buClr>
                <a:schemeClr val="accent6"/>
              </a:buClr>
              <a:buFont typeface="Traditional Arabic" panose="02020603050405020304" pitchFamily="18" charset="-78"/>
              <a:buChar char="▫"/>
              <a:defRPr sz="1600">
                <a:solidFill>
                  <a:schemeClr val="bg1"/>
                </a:solidFill>
              </a:defRPr>
            </a:lvl2pPr>
            <a:lvl3pPr marL="432000" lvl="2" indent="-144000">
              <a:spcBef>
                <a:spcPts val="0"/>
              </a:spcBef>
              <a:buClr>
                <a:schemeClr val="accent6"/>
              </a:buClr>
              <a:defRPr sz="1400">
                <a:solidFill>
                  <a:schemeClr val="bg1"/>
                </a:solidFill>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dirty="0"/>
              <a:t>Fare clic per modificare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378753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52"/>
        <p:cNvGrpSpPr/>
        <p:nvPr/>
      </p:nvGrpSpPr>
      <p:grpSpPr>
        <a:xfrm>
          <a:off x="0" y="0"/>
          <a:ext cx="0" cy="0"/>
          <a:chOff x="0" y="0"/>
          <a:chExt cx="0" cy="0"/>
        </a:xfrm>
      </p:grpSpPr>
      <p:sp>
        <p:nvSpPr>
          <p:cNvPr id="53" name="Shape 53"/>
          <p:cNvSpPr/>
          <p:nvPr/>
        </p:nvSpPr>
        <p:spPr>
          <a:xfrm>
            <a:off x="2" y="1"/>
            <a:ext cx="1439559" cy="5143499"/>
          </a:xfrm>
          <a:prstGeom prst="rect">
            <a:avLst/>
          </a:prstGeom>
          <a:solidFill>
            <a:schemeClr val="bg2"/>
          </a:solidFill>
          <a:ln>
            <a:noFill/>
          </a:ln>
        </p:spPr>
        <p:txBody>
          <a:bodyPr lIns="68569" tIns="68569" rIns="68569" bIns="68569" anchor="ctr" anchorCtr="0">
            <a:noAutofit/>
          </a:bodyPr>
          <a:lstStyle/>
          <a:p>
            <a:pPr lvl="0">
              <a:spcBef>
                <a:spcPts val="0"/>
              </a:spcBef>
              <a:buNone/>
            </a:pPr>
            <a:endParaRPr sz="1050"/>
          </a:p>
        </p:txBody>
      </p:sp>
      <p:pic>
        <p:nvPicPr>
          <p:cNvPr id="4" name="Immagin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3374" y="4967414"/>
            <a:ext cx="406756" cy="129643"/>
          </a:xfrm>
          <a:prstGeom prst="rect">
            <a:avLst/>
          </a:prstGeom>
        </p:spPr>
      </p:pic>
    </p:spTree>
    <p:extLst>
      <p:ext uri="{BB962C8B-B14F-4D97-AF65-F5344CB8AC3E}">
        <p14:creationId xmlns:p14="http://schemas.microsoft.com/office/powerpoint/2010/main" val="127153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uotissima">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76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33319" y="422500"/>
            <a:ext cx="5799600" cy="857400"/>
          </a:xfrm>
          <a:prstGeom prst="rect">
            <a:avLst/>
          </a:prstGeom>
          <a:noFill/>
          <a:ln>
            <a:noFill/>
          </a:ln>
        </p:spPr>
        <p:txBody>
          <a:bodyPr lIns="91425" tIns="91425" rIns="91425" bIns="91425" anchor="t" anchorCtr="0"/>
          <a:lstStyle>
            <a:lvl1pPr lvl="0">
              <a:spcBef>
                <a:spcPts val="0"/>
              </a:spcBef>
              <a:buSzPct val="100000"/>
              <a:buFont typeface="Titillium Web"/>
              <a:buNone/>
              <a:defRPr sz="2600" b="1">
                <a:latin typeface="Titillium Web"/>
                <a:ea typeface="Titillium Web"/>
                <a:cs typeface="Titillium Web"/>
                <a:sym typeface="Titillium Web"/>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a:endParaRPr dirty="0"/>
          </a:p>
        </p:txBody>
      </p:sp>
      <p:sp>
        <p:nvSpPr>
          <p:cNvPr id="7" name="Shape 7"/>
          <p:cNvSpPr txBox="1">
            <a:spLocks noGrp="1"/>
          </p:cNvSpPr>
          <p:nvPr>
            <p:ph type="body" idx="1"/>
          </p:nvPr>
        </p:nvSpPr>
        <p:spPr>
          <a:xfrm>
            <a:off x="633600" y="1586328"/>
            <a:ext cx="5799319" cy="3148499"/>
          </a:xfrm>
          <a:prstGeom prst="rect">
            <a:avLst/>
          </a:prstGeom>
          <a:noFill/>
          <a:ln>
            <a:noFill/>
          </a:ln>
        </p:spPr>
        <p:txBody>
          <a:bodyPr lIns="91425" tIns="91425" rIns="91425" bIns="91425" anchor="t" anchorCtr="0"/>
          <a:lstStyle>
            <a:lvl1pPr lvl="0">
              <a:spcBef>
                <a:spcPts val="60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1pPr>
            <a:lvl2pPr lvl="1">
              <a:spcBef>
                <a:spcPts val="48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2pPr>
            <a:lvl3pPr lvl="2">
              <a:spcBef>
                <a:spcPts val="48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3pPr>
            <a:lvl4pPr lvl="3">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4pPr>
            <a:lvl5pPr lvl="4">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5pPr>
            <a:lvl6pPr lvl="5">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6pPr>
            <a:lvl7pPr lvl="6">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7pPr>
            <a:lvl8pPr lvl="7">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8pPr>
            <a:lvl9pPr lvl="8">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9pPr>
          </a:lstStyle>
          <a:p>
            <a:endParaRPr dirty="0"/>
          </a:p>
        </p:txBody>
      </p:sp>
      <p:pic>
        <p:nvPicPr>
          <p:cNvPr id="4" name="Immagine 3"/>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0855" y="4961236"/>
            <a:ext cx="406756" cy="129643"/>
          </a:xfrm>
          <a:prstGeom prst="rect">
            <a:avLst/>
          </a:prstGeom>
        </p:spPr>
      </p:pic>
    </p:spTree>
    <p:extLst>
      <p:ext uri="{BB962C8B-B14F-4D97-AF65-F5344CB8AC3E}">
        <p14:creationId xmlns:p14="http://schemas.microsoft.com/office/powerpoint/2010/main" val="1899649593"/>
      </p:ext>
    </p:extLst>
  </p:cSld>
  <p:clrMap bg1="lt1" tx1="dk1" bg2="dk2" tx2="lt2" accent1="accent1" accent2="accent2" accent3="accent3" accent4="accent4" accent5="accent5" accent6="accent6" hlink="hlink" folHlink="folHlink"/>
  <p:sldLayoutIdLst>
    <p:sldLayoutId id="2147483998" r:id="rId1"/>
    <p:sldLayoutId id="2147483979" r:id="rId2"/>
    <p:sldLayoutId id="2147483997" r:id="rId3"/>
    <p:sldLayoutId id="2147484000" r:id="rId4"/>
    <p:sldLayoutId id="2147483990" r:id="rId5"/>
    <p:sldLayoutId id="2147483991" r:id="rId6"/>
    <p:sldLayoutId id="2147483985" r:id="rId7"/>
    <p:sldLayoutId id="2147483975" r:id="rId8"/>
    <p:sldLayoutId id="2147483995" r:id="rId9"/>
    <p:sldLayoutId id="2147483983" r:id="rId10"/>
    <p:sldLayoutId id="2147483984" r:id="rId11"/>
    <p:sldLayoutId id="2147483986" r:id="rId12"/>
    <p:sldLayoutId id="2147483980" r:id="rId13"/>
    <p:sldLayoutId id="2147483994" r:id="rId14"/>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bg2"/>
        </a:buClr>
        <a:buNone/>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8831" y="3258679"/>
            <a:ext cx="4890477" cy="857400"/>
          </a:xfrm>
        </p:spPr>
        <p:txBody>
          <a:bodyPr/>
          <a:lstStyle/>
          <a:p>
            <a:r>
              <a:rPr lang="en-US" dirty="0"/>
              <a:t>SARL: Framework Modeling for Static Analysis</a:t>
            </a:r>
            <a:br>
              <a:rPr lang="en-US" dirty="0"/>
            </a:br>
            <a:endParaRPr lang="en-US" dirty="0"/>
          </a:p>
        </p:txBody>
      </p:sp>
      <p:sp>
        <p:nvSpPr>
          <p:cNvPr id="3" name="Sottotitolo 2"/>
          <p:cNvSpPr>
            <a:spLocks noGrp="1"/>
          </p:cNvSpPr>
          <p:nvPr>
            <p:ph type="subTitle" idx="1"/>
          </p:nvPr>
        </p:nvSpPr>
        <p:spPr>
          <a:xfrm>
            <a:off x="203161" y="4106792"/>
            <a:ext cx="4356313" cy="655451"/>
          </a:xfrm>
        </p:spPr>
        <p:txBody>
          <a:bodyPr/>
          <a:lstStyle/>
          <a:p>
            <a:r>
              <a:rPr lang="en-US" dirty="0"/>
              <a:t>Luca Negrini, JuliaSoft SRL and </a:t>
            </a:r>
            <a:r>
              <a:rPr lang="en-US" dirty="0" err="1"/>
              <a:t>Università</a:t>
            </a:r>
            <a:r>
              <a:rPr lang="en-US" dirty="0"/>
              <a:t> di Verona</a:t>
            </a:r>
          </a:p>
          <a:p>
            <a:r>
              <a:rPr lang="en-US" dirty="0"/>
              <a:t>Pietro Ferrara, JuliaSoft SRL</a:t>
            </a:r>
          </a:p>
        </p:txBody>
      </p:sp>
    </p:spTree>
    <p:extLst>
      <p:ext uri="{BB962C8B-B14F-4D97-AF65-F5344CB8AC3E}">
        <p14:creationId xmlns:p14="http://schemas.microsoft.com/office/powerpoint/2010/main" val="239490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a:solidFill>
                  <a:schemeClr val="accent6"/>
                </a:solidFill>
              </a:rPr>
              <a:t>ASP.NET</a:t>
            </a:r>
            <a:endParaRPr lang="en-US" sz="2000" dirty="0">
              <a:solidFill>
                <a:schemeClr val="accent6"/>
              </a:solidFill>
            </a:endParaRPr>
          </a:p>
        </p:txBody>
      </p:sp>
      <p:sp>
        <p:nvSpPr>
          <p:cNvPr id="5" name="Segnaposto testo 4"/>
          <p:cNvSpPr>
            <a:spLocks noGrp="1"/>
          </p:cNvSpPr>
          <p:nvPr>
            <p:ph type="body" idx="10"/>
          </p:nvPr>
        </p:nvSpPr>
        <p:spPr>
          <a:xfrm>
            <a:off x="633319" y="1610450"/>
            <a:ext cx="5798372" cy="3315300"/>
          </a:xfrm>
        </p:spPr>
        <p:txBody>
          <a:bodyPr/>
          <a:lstStyle/>
          <a:p>
            <a:r>
              <a:rPr lang="en-US" dirty="0"/>
              <a:t>Key aspects for the analysis:</a:t>
            </a:r>
          </a:p>
          <a:p>
            <a:pPr lvl="1"/>
            <a:r>
              <a:rPr lang="en-US" dirty="0"/>
              <a:t>Event handlers are specified in web pages, hence they are invoked by the runtime</a:t>
            </a:r>
          </a:p>
          <a:p>
            <a:pPr lvl="1"/>
            <a:r>
              <a:rPr lang="en-US" dirty="0"/>
              <a:t>Graphical components are stored in fields since their value must be visible to the runtime</a:t>
            </a:r>
          </a:p>
        </p:txBody>
      </p:sp>
      <p:sp>
        <p:nvSpPr>
          <p:cNvPr id="6" name="TextBox 5">
            <a:extLst>
              <a:ext uri="{FF2B5EF4-FFF2-40B4-BE49-F238E27FC236}">
                <a16:creationId xmlns:a16="http://schemas.microsoft.com/office/drawing/2014/main" id="{A6A56A8F-3289-40A8-952E-6D299C8FCEC3}"/>
              </a:ext>
            </a:extLst>
          </p:cNvPr>
          <p:cNvSpPr txBox="1"/>
          <p:nvPr/>
        </p:nvSpPr>
        <p:spPr>
          <a:xfrm>
            <a:off x="2041742" y="3880868"/>
            <a:ext cx="4389948"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Event handlers are entry points</a:t>
            </a:r>
          </a:p>
        </p:txBody>
      </p:sp>
      <p:sp>
        <p:nvSpPr>
          <p:cNvPr id="8" name="TextBox 5">
            <a:extLst>
              <a:ext uri="{FF2B5EF4-FFF2-40B4-BE49-F238E27FC236}">
                <a16:creationId xmlns:a16="http://schemas.microsoft.com/office/drawing/2014/main" id="{0BED93D4-67A4-449D-8E8C-8F32537343E9}"/>
              </a:ext>
            </a:extLst>
          </p:cNvPr>
          <p:cNvSpPr txBox="1"/>
          <p:nvPr/>
        </p:nvSpPr>
        <p:spPr>
          <a:xfrm>
            <a:off x="2041742" y="4380481"/>
            <a:ext cx="4389948"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No field usage warnings on graphical components</a:t>
            </a:r>
          </a:p>
        </p:txBody>
      </p:sp>
    </p:spTree>
    <p:extLst>
      <p:ext uri="{BB962C8B-B14F-4D97-AF65-F5344CB8AC3E}">
        <p14:creationId xmlns:p14="http://schemas.microsoft.com/office/powerpoint/2010/main" val="9024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err="1">
                <a:solidFill>
                  <a:schemeClr val="accent6"/>
                </a:solidFill>
              </a:rPr>
              <a:t>ASP.NET’s</a:t>
            </a:r>
            <a:r>
              <a:rPr lang="it-IT" sz="2000" dirty="0">
                <a:solidFill>
                  <a:schemeClr val="accent6"/>
                </a:solidFill>
              </a:rPr>
              <a:t> </a:t>
            </a:r>
            <a:r>
              <a:rPr lang="it-IT" sz="2000" dirty="0" err="1">
                <a:solidFill>
                  <a:schemeClr val="accent6"/>
                </a:solidFill>
              </a:rPr>
              <a:t>specification</a:t>
            </a:r>
            <a:endParaRPr lang="en-US" sz="2000" dirty="0">
              <a:solidFill>
                <a:schemeClr val="accent6"/>
              </a:solidFill>
            </a:endParaRPr>
          </a:p>
        </p:txBody>
      </p:sp>
      <p:sp>
        <p:nvSpPr>
          <p:cNvPr id="5" name="Segnaposto testo 4"/>
          <p:cNvSpPr>
            <a:spLocks noGrp="1"/>
          </p:cNvSpPr>
          <p:nvPr>
            <p:ph type="body" idx="10"/>
          </p:nvPr>
        </p:nvSpPr>
        <p:spPr>
          <a:xfrm>
            <a:off x="633319" y="1610450"/>
            <a:ext cx="5798372" cy="3110550"/>
          </a:xfrm>
        </p:spPr>
        <p:txBody>
          <a:bodyPr/>
          <a:lstStyle/>
          <a:p>
            <a:pPr marL="0" indent="0">
              <a:buNone/>
            </a:pPr>
            <a:r>
              <a:rPr lang="en-US" sz="1400" b="1" dirty="0">
                <a:latin typeface="+mn-lt"/>
                <a:ea typeface="Source Code Pro Light" panose="020B0409030403020204" pitchFamily="49" charset="0"/>
              </a:rPr>
              <a:t>rule</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analysis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.net</a:t>
            </a:r>
            <a:r>
              <a:rPr lang="en-US" sz="1400" dirty="0">
                <a:latin typeface="+mn-lt"/>
                <a:ea typeface="Source Code Pro Light" panose="020B0409030403020204" pitchFamily="49" charset="0"/>
              </a:rPr>
              <a:t>"</a:t>
            </a:r>
          </a:p>
          <a:p>
            <a:pPr marL="0" indent="0">
              <a:buNone/>
            </a:pPr>
            <a:r>
              <a:rPr lang="en-GB" sz="1400" b="1" dirty="0">
                <a:latin typeface="+mn-lt"/>
                <a:ea typeface="Source Code Pro Light" panose="020B0409030403020204" pitchFamily="49" charset="0"/>
              </a:rPr>
              <a:t>rule</a:t>
            </a:r>
            <a:r>
              <a:rPr lang="en-GB" sz="1400" dirty="0">
                <a:latin typeface="+mn-lt"/>
                <a:ea typeface="Source Code Pro Light" panose="020B0409030403020204" pitchFamily="49" charset="0"/>
              </a:rPr>
              <a:t>: </a:t>
            </a:r>
            <a:r>
              <a:rPr lang="en-GB" sz="1400" b="1" dirty="0">
                <a:latin typeface="+mn-lt"/>
                <a:ea typeface="Source Code Pro Light" panose="020B0409030403020204" pitchFamily="49" charset="0"/>
              </a:rPr>
              <a:t>superclass</a:t>
            </a:r>
            <a:r>
              <a:rPr lang="en-GB" sz="1400" dirty="0">
                <a:latin typeface="+mn-lt"/>
                <a:ea typeface="Source Code Pro Light" panose="020B0409030403020204" pitchFamily="49" charset="0"/>
              </a:rPr>
              <a:t> "</a:t>
            </a:r>
            <a:r>
              <a:rPr lang="en-GB" sz="1400" dirty="0" err="1">
                <a:latin typeface="+mn-lt"/>
                <a:ea typeface="Source Code Pro Light" panose="020B0409030403020204" pitchFamily="49" charset="0"/>
              </a:rPr>
              <a:t>HttpApplication</a:t>
            </a:r>
            <a:r>
              <a:rPr lang="en-GB" sz="1400" dirty="0">
                <a:latin typeface="+mn-lt"/>
                <a:ea typeface="Source Code Pro Light" panose="020B0409030403020204" pitchFamily="49" charset="0"/>
              </a:rPr>
              <a:t>"</a:t>
            </a:r>
          </a:p>
          <a:p>
            <a:pPr marL="0" indent="0">
              <a:buNone/>
            </a:pPr>
            <a:endParaRPr lang="en-US" sz="1400" dirty="0">
              <a:latin typeface="+mn-lt"/>
              <a:ea typeface="Source Code Pro Light" panose="020B0409030403020204" pitchFamily="49" charset="0"/>
            </a:endParaRPr>
          </a:p>
        </p:txBody>
      </p:sp>
      <p:sp>
        <p:nvSpPr>
          <p:cNvPr id="6" name="TextBox 9">
            <a:extLst>
              <a:ext uri="{FF2B5EF4-FFF2-40B4-BE49-F238E27FC236}">
                <a16:creationId xmlns:a16="http://schemas.microsoft.com/office/drawing/2014/main" id="{6AC88887-5C69-454E-A11F-F2CB0D1C031C}"/>
              </a:ext>
            </a:extLst>
          </p:cNvPr>
          <p:cNvSpPr txBox="1"/>
          <p:nvPr/>
        </p:nvSpPr>
        <p:spPr>
          <a:xfrm>
            <a:off x="633319" y="4784942"/>
            <a:ext cx="5792864" cy="230832"/>
          </a:xfrm>
          <a:prstGeom prst="rect">
            <a:avLst/>
          </a:prstGeom>
          <a:noFill/>
        </p:spPr>
        <p:txBody>
          <a:bodyPr wrap="square" rtlCol="0">
            <a:spAutoFit/>
          </a:bodyPr>
          <a:lstStyle/>
          <a:p>
            <a:r>
              <a:rPr lang="en-US" sz="900" b="1" dirty="0">
                <a:solidFill>
                  <a:schemeClr val="tx1"/>
                </a:solidFill>
                <a:latin typeface="Titillium Web" panose="020B0604020202020204" charset="0"/>
                <a:ea typeface="+mn-ea"/>
                <a:cs typeface="+mn-cs"/>
                <a:sym typeface="Titillium Web"/>
              </a:rPr>
              <a:t>Note</a:t>
            </a:r>
            <a:r>
              <a:rPr lang="en-US" sz="900" dirty="0">
                <a:solidFill>
                  <a:schemeClr val="tx1"/>
                </a:solidFill>
                <a:latin typeface="Titillium Web" panose="020B0604020202020204" charset="0"/>
                <a:ea typeface="+mn-ea"/>
                <a:cs typeface="+mn-cs"/>
                <a:sym typeface="Titillium Web"/>
              </a:rPr>
              <a:t>: namespaces have been omitted</a:t>
            </a:r>
          </a:p>
        </p:txBody>
      </p:sp>
    </p:spTree>
    <p:extLst>
      <p:ext uri="{BB962C8B-B14F-4D97-AF65-F5344CB8AC3E}">
        <p14:creationId xmlns:p14="http://schemas.microsoft.com/office/powerpoint/2010/main" val="131270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err="1">
                <a:solidFill>
                  <a:schemeClr val="accent6"/>
                </a:solidFill>
              </a:rPr>
              <a:t>ASP.NET’s</a:t>
            </a:r>
            <a:r>
              <a:rPr lang="it-IT" sz="2000" dirty="0">
                <a:solidFill>
                  <a:schemeClr val="accent6"/>
                </a:solidFill>
              </a:rPr>
              <a:t> </a:t>
            </a:r>
            <a:r>
              <a:rPr lang="it-IT" sz="2000" dirty="0" err="1">
                <a:solidFill>
                  <a:schemeClr val="accent6"/>
                </a:solidFill>
              </a:rPr>
              <a:t>specification</a:t>
            </a:r>
            <a:endParaRPr lang="en-US" sz="2000" dirty="0">
              <a:solidFill>
                <a:schemeClr val="accent6"/>
              </a:solidFill>
            </a:endParaRPr>
          </a:p>
        </p:txBody>
      </p:sp>
      <p:sp>
        <p:nvSpPr>
          <p:cNvPr id="5" name="Segnaposto testo 4"/>
          <p:cNvSpPr>
            <a:spLocks noGrp="1"/>
          </p:cNvSpPr>
          <p:nvPr>
            <p:ph type="body" idx="10"/>
          </p:nvPr>
        </p:nvSpPr>
        <p:spPr>
          <a:xfrm>
            <a:off x="633318" y="1610450"/>
            <a:ext cx="7412085" cy="3110550"/>
          </a:xfrm>
        </p:spPr>
        <p:txBody>
          <a:bodyPr/>
          <a:lstStyle/>
          <a:p>
            <a:pPr marL="0" indent="0">
              <a:buNone/>
            </a:pPr>
            <a:r>
              <a:rPr lang="en-US" sz="800" b="1" dirty="0">
                <a:latin typeface="+mn-lt"/>
                <a:ea typeface="Source Code Pro Light" panose="020B0409030403020204" pitchFamily="49" charset="0"/>
              </a:rPr>
              <a:t>rule</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analysis</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.net</a:t>
            </a:r>
            <a:r>
              <a:rPr lang="en-US" sz="800" dirty="0">
                <a:latin typeface="+mn-lt"/>
                <a:ea typeface="Source Code Pro Light" panose="020B0409030403020204" pitchFamily="49" charset="0"/>
              </a:rPr>
              <a:t>"</a:t>
            </a:r>
            <a:endParaRPr lang="en-GB" sz="800" b="1" dirty="0">
              <a:latin typeface="+mn-lt"/>
              <a:ea typeface="Source Code Pro Light" panose="020B0409030403020204" pitchFamily="49" charset="0"/>
            </a:endParaRPr>
          </a:p>
          <a:p>
            <a:pPr marL="0" indent="0">
              <a:buNone/>
            </a:pPr>
            <a:r>
              <a:rPr lang="en-GB" sz="800" b="1" dirty="0">
                <a:latin typeface="+mn-lt"/>
                <a:ea typeface="Source Code Pro Light" panose="020B0409030403020204" pitchFamily="49" charset="0"/>
              </a:rPr>
              <a:t>rule</a:t>
            </a:r>
            <a:r>
              <a:rPr lang="en-GB" sz="800" dirty="0">
                <a:latin typeface="+mn-lt"/>
                <a:ea typeface="Source Code Pro Light" panose="020B0409030403020204" pitchFamily="49" charset="0"/>
              </a:rPr>
              <a:t>: </a:t>
            </a:r>
            <a:r>
              <a:rPr lang="en-GB" sz="800" b="1" dirty="0">
                <a:latin typeface="+mn-lt"/>
                <a:ea typeface="Source Code Pro Light" panose="020B0409030403020204" pitchFamily="49" charset="0"/>
              </a:rPr>
              <a:t>superclass</a:t>
            </a:r>
            <a:r>
              <a:rPr lang="en-GB" sz="800" dirty="0">
                <a:latin typeface="+mn-lt"/>
                <a:ea typeface="Source Code Pro Light" panose="020B0409030403020204" pitchFamily="49" charset="0"/>
              </a:rPr>
              <a:t> "</a:t>
            </a:r>
            <a:r>
              <a:rPr lang="en-GB" sz="800" dirty="0" err="1">
                <a:latin typeface="+mn-lt"/>
                <a:ea typeface="Source Code Pro Light" panose="020B0409030403020204" pitchFamily="49" charset="0"/>
              </a:rPr>
              <a:t>HttpApplication</a:t>
            </a:r>
            <a:r>
              <a:rPr lang="en-GB" sz="800" dirty="0">
                <a:latin typeface="+mn-lt"/>
                <a:ea typeface="Source Code Pro Light" panose="020B0409030403020204" pitchFamily="49" charset="0"/>
              </a:rPr>
              <a:t>"</a:t>
            </a:r>
          </a:p>
          <a:p>
            <a:pPr marL="0" indent="0">
              <a:buNone/>
            </a:pPr>
            <a:endParaRPr lang="en-US" sz="800" dirty="0">
              <a:latin typeface="+mn-lt"/>
              <a:ea typeface="Source Code Pro Light" panose="020B0409030403020204" pitchFamily="49" charset="0"/>
            </a:endParaRPr>
          </a:p>
          <a:p>
            <a:pPr marL="0" indent="0">
              <a:buNone/>
            </a:pPr>
            <a:r>
              <a:rPr lang="en-US" sz="1400" b="1" dirty="0">
                <a:latin typeface="+mn-lt"/>
                <a:ea typeface="Source Code Pro Light" panose="020B0409030403020204" pitchFamily="49" charset="0"/>
              </a:rPr>
              <a:t>predicate</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isControl</a:t>
            </a:r>
            <a:r>
              <a:rPr lang="en-US" sz="1400" dirty="0">
                <a:latin typeface="+mn-lt"/>
                <a:ea typeface="Source Code Pro Light" panose="020B0409030403020204" pitchFamily="49" charset="0"/>
              </a:rPr>
              <a:t>" = </a:t>
            </a:r>
            <a:r>
              <a:rPr lang="en-US" sz="1400" dirty="0" err="1">
                <a:latin typeface="+mn-lt"/>
                <a:ea typeface="Source Code Pro Light" panose="020B0409030403020204" pitchFamily="49" charset="0"/>
              </a:rPr>
              <a:t>cls.subtypeOf</a:t>
            </a:r>
            <a:r>
              <a:rPr lang="en-US" sz="1400" dirty="0">
                <a:latin typeface="+mn-lt"/>
                <a:ea typeface="Source Code Pro Light" panose="020B0409030403020204" pitchFamily="49" charset="0"/>
              </a:rPr>
              <a:t> "Control"</a:t>
            </a:r>
          </a:p>
          <a:p>
            <a:pPr marL="0" indent="0">
              <a:buNone/>
            </a:pPr>
            <a:r>
              <a:rPr lang="en-US" sz="1400" b="1" dirty="0">
                <a:latin typeface="+mn-lt"/>
                <a:ea typeface="Source Code Pro Light" panose="020B0409030403020204" pitchFamily="49" charset="0"/>
              </a:rPr>
              <a:t>predicate</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isNestedCmp</a:t>
            </a:r>
            <a:r>
              <a:rPr lang="en-US" sz="1400" dirty="0">
                <a:latin typeface="+mn-lt"/>
                <a:ea typeface="Source Code Pro Light" panose="020B0409030403020204" pitchFamily="49" charset="0"/>
              </a:rPr>
              <a:t>" = </a:t>
            </a:r>
            <a:r>
              <a:rPr lang="en-GB" sz="1400" b="1" dirty="0">
                <a:latin typeface="+mn-lt"/>
                <a:ea typeface="Source Code Pro Light" panose="020B0409030403020204" pitchFamily="49" charset="0"/>
              </a:rPr>
              <a:t>and</a:t>
            </a:r>
            <a:r>
              <a:rPr lang="en-GB" sz="1400" dirty="0">
                <a:latin typeface="+mn-lt"/>
                <a:ea typeface="Source Code Pro Light" panose="020B0409030403020204" pitchFamily="49" charset="0"/>
              </a:rPr>
              <a:t>(</a:t>
            </a:r>
            <a:r>
              <a:rPr lang="en-GB" sz="1400" dirty="0" err="1">
                <a:latin typeface="+mn-lt"/>
                <a:ea typeface="Source Code Pro Light" panose="020B0409030403020204" pitchFamily="49" charset="0"/>
              </a:rPr>
              <a:t>fld.type</a:t>
            </a:r>
            <a:r>
              <a:rPr lang="en-GB" sz="1400" dirty="0">
                <a:latin typeface="+mn-lt"/>
                <a:ea typeface="Source Code Pro Light" panose="020B0409030403020204" pitchFamily="49" charset="0"/>
              </a:rPr>
              <a:t> </a:t>
            </a:r>
            <a:r>
              <a:rPr lang="en-GB" sz="1400" b="1" dirty="0">
                <a:latin typeface="+mn-lt"/>
                <a:ea typeface="Source Code Pro Light" panose="020B0409030403020204" pitchFamily="49" charset="0"/>
              </a:rPr>
              <a:t>satisfies</a:t>
            </a:r>
            <a:r>
              <a:rPr lang="en-GB" sz="1400" dirty="0">
                <a:latin typeface="+mn-lt"/>
                <a:ea typeface="Source Code Pro Light" panose="020B0409030403020204" pitchFamily="49" charset="0"/>
              </a:rPr>
              <a:t> "</a:t>
            </a:r>
            <a:r>
              <a:rPr lang="en-GB" sz="1400" dirty="0" err="1">
                <a:latin typeface="+mn-lt"/>
                <a:ea typeface="Source Code Pro Light" panose="020B0409030403020204" pitchFamily="49" charset="0"/>
              </a:rPr>
              <a:t>isControl</a:t>
            </a:r>
            <a:r>
              <a:rPr lang="en-GB" sz="1400" dirty="0">
                <a:latin typeface="+mn-lt"/>
                <a:ea typeface="Source Code Pro Light" panose="020B0409030403020204" pitchFamily="49" charset="0"/>
              </a:rPr>
              <a:t>", </a:t>
            </a:r>
          </a:p>
          <a:p>
            <a:pPr marL="0" indent="0">
              <a:buNone/>
            </a:pPr>
            <a:r>
              <a:rPr lang="en-GB"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fld.definingClass</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satisfies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isControl</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predicate</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isEH</a:t>
            </a:r>
            <a:r>
              <a:rPr lang="en-US" sz="1400" dirty="0">
                <a:latin typeface="+mn-lt"/>
                <a:ea typeface="Source Code Pro Light" panose="020B0409030403020204" pitchFamily="49" charset="0"/>
              </a:rPr>
              <a:t>" =</a:t>
            </a:r>
            <a:r>
              <a:rPr lang="en-GB" sz="1400" dirty="0">
                <a:latin typeface="+mn-lt"/>
                <a:ea typeface="Source Code Pro Light" panose="020B0409030403020204" pitchFamily="49" charset="0"/>
              </a:rPr>
              <a:t> </a:t>
            </a:r>
          </a:p>
          <a:p>
            <a:pPr marL="0" indent="0">
              <a:buNone/>
            </a:pPr>
            <a:r>
              <a:rPr lang="en-GB" sz="1400" b="1" dirty="0">
                <a:latin typeface="+mn-lt"/>
                <a:ea typeface="Source Code Pro Light" panose="020B0409030403020204" pitchFamily="49" charset="0"/>
              </a:rPr>
              <a:t>                  and</a:t>
            </a:r>
            <a:r>
              <a:rPr lang="en-GB" sz="1400" dirty="0">
                <a:latin typeface="+mn-lt"/>
                <a:ea typeface="Source Code Pro Light" panose="020B0409030403020204" pitchFamily="49" charset="0"/>
              </a:rPr>
              <a:t>(</a:t>
            </a:r>
            <a:r>
              <a:rPr lang="en-GB" sz="1400" dirty="0" err="1">
                <a:latin typeface="+mn-lt"/>
                <a:ea typeface="Source Code Pro Light" panose="020B0409030403020204" pitchFamily="49" charset="0"/>
              </a:rPr>
              <a:t>mtd.returnType</a:t>
            </a:r>
            <a:r>
              <a:rPr lang="en-GB" sz="1400" dirty="0">
                <a:latin typeface="+mn-lt"/>
                <a:ea typeface="Source Code Pro Light" panose="020B0409030403020204" pitchFamily="49" charset="0"/>
              </a:rPr>
              <a:t> "void", </a:t>
            </a:r>
          </a:p>
          <a:p>
            <a:pPr marL="0" indent="0">
              <a:buNone/>
            </a:pPr>
            <a:r>
              <a:rPr lang="en-GB" sz="1400" b="1" dirty="0">
                <a:latin typeface="+mn-lt"/>
                <a:ea typeface="Source Code Pro Light" panose="020B0409030403020204" pitchFamily="49" charset="0"/>
              </a:rPr>
              <a:t>	       and</a:t>
            </a:r>
            <a:r>
              <a:rPr lang="en-GB" sz="1400" dirty="0">
                <a:latin typeface="+mn-lt"/>
                <a:ea typeface="Source Code Pro Light" panose="020B0409030403020204" pitchFamily="49" charset="0"/>
              </a:rPr>
              <a:t>(</a:t>
            </a:r>
            <a:r>
              <a:rPr lang="en-GB" sz="1400" dirty="0" err="1">
                <a:latin typeface="+mn-lt"/>
                <a:ea typeface="Source Code Pro Light" panose="020B0409030403020204" pitchFamily="49" charset="0"/>
              </a:rPr>
              <a:t>mtd.numberOfParameters</a:t>
            </a:r>
            <a:r>
              <a:rPr lang="en-GB" sz="1400" dirty="0">
                <a:latin typeface="+mn-lt"/>
                <a:ea typeface="Source Code Pro Light" panose="020B0409030403020204" pitchFamily="49" charset="0"/>
              </a:rPr>
              <a:t> "2", </a:t>
            </a:r>
          </a:p>
          <a:p>
            <a:pPr marL="0" indent="0">
              <a:buNone/>
            </a:pPr>
            <a:r>
              <a:rPr lang="en-GB" sz="1400" b="1" dirty="0">
                <a:latin typeface="+mn-lt"/>
                <a:ea typeface="Source Code Pro Light" panose="020B0409030403020204" pitchFamily="49" charset="0"/>
              </a:rPr>
              <a:t>	               and</a:t>
            </a:r>
            <a:r>
              <a:rPr lang="en-GB" sz="1400" dirty="0">
                <a:latin typeface="+mn-lt"/>
                <a:ea typeface="Source Code Pro Light" panose="020B0409030403020204" pitchFamily="49" charset="0"/>
              </a:rPr>
              <a:t>(</a:t>
            </a:r>
            <a:r>
              <a:rPr lang="en-GB" sz="1400" dirty="0" err="1">
                <a:latin typeface="+mn-lt"/>
                <a:ea typeface="Source Code Pro Light" panose="020B0409030403020204" pitchFamily="49" charset="0"/>
              </a:rPr>
              <a:t>mtd.parameter</a:t>
            </a:r>
            <a:r>
              <a:rPr lang="en-GB" sz="1400" dirty="0">
                <a:latin typeface="+mn-lt"/>
                <a:ea typeface="Source Code Pro Light" panose="020B0409030403020204" pitchFamily="49" charset="0"/>
              </a:rPr>
              <a:t> </a:t>
            </a:r>
          </a:p>
          <a:p>
            <a:pPr marL="0" indent="0">
              <a:buNone/>
            </a:pPr>
            <a:r>
              <a:rPr lang="en-GB" sz="1400" b="1" dirty="0">
                <a:latin typeface="+mn-lt"/>
                <a:ea typeface="Source Code Pro Light" panose="020B0409030403020204" pitchFamily="49" charset="0"/>
              </a:rPr>
              <a:t>	  	           and</a:t>
            </a:r>
            <a:r>
              <a:rPr lang="en-GB" sz="1400" dirty="0">
                <a:latin typeface="+mn-lt"/>
                <a:ea typeface="Source Code Pro Light" panose="020B0409030403020204" pitchFamily="49" charset="0"/>
              </a:rPr>
              <a:t>(</a:t>
            </a:r>
            <a:r>
              <a:rPr lang="en-GB" sz="1400" dirty="0" err="1">
                <a:latin typeface="+mn-lt"/>
                <a:ea typeface="Source Code Pro Light" panose="020B0409030403020204" pitchFamily="49" charset="0"/>
              </a:rPr>
              <a:t>par.index</a:t>
            </a:r>
            <a:r>
              <a:rPr lang="en-GB" sz="1400" dirty="0">
                <a:latin typeface="+mn-lt"/>
                <a:ea typeface="Source Code Pro Light" panose="020B0409030403020204" pitchFamily="49" charset="0"/>
              </a:rPr>
              <a:t> "0",</a:t>
            </a:r>
            <a:r>
              <a:rPr lang="it-IT" sz="1400" dirty="0">
                <a:latin typeface="+mn-lt"/>
                <a:ea typeface="Source Code Pro Light" panose="020B0409030403020204" pitchFamily="49" charset="0"/>
              </a:rPr>
              <a:t> </a:t>
            </a:r>
          </a:p>
          <a:p>
            <a:pPr marL="0" indent="0">
              <a:buNone/>
            </a:pPr>
            <a:r>
              <a:rPr lang="it-IT"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par.type</a:t>
            </a:r>
            <a:r>
              <a:rPr lang="en-US" sz="1400" dirty="0">
                <a:latin typeface="+mn-lt"/>
                <a:ea typeface="Source Code Pro Light" panose="020B0409030403020204" pitchFamily="49" charset="0"/>
              </a:rPr>
              <a:t> "Object"),</a:t>
            </a:r>
            <a:r>
              <a:rPr lang="it-IT" sz="1400" dirty="0">
                <a:latin typeface="+mn-lt"/>
                <a:ea typeface="Source Code Pro Light" panose="020B0409030403020204" pitchFamily="49" charset="0"/>
              </a:rPr>
              <a:t> </a:t>
            </a:r>
          </a:p>
          <a:p>
            <a:pPr marL="0" indent="0">
              <a:buNone/>
            </a:pPr>
            <a:r>
              <a:rPr lang="it-IT" sz="1400" dirty="0">
                <a:latin typeface="+mn-lt"/>
                <a:ea typeface="Source Code Pro Light" panose="020B0409030403020204" pitchFamily="49" charset="0"/>
              </a:rPr>
              <a:t>		    </a:t>
            </a:r>
            <a:r>
              <a:rPr lang="en-GB" sz="1400" dirty="0" err="1">
                <a:latin typeface="+mn-lt"/>
                <a:ea typeface="Source Code Pro Light" panose="020B0409030403020204" pitchFamily="49" charset="0"/>
              </a:rPr>
              <a:t>mtd.parameter</a:t>
            </a:r>
            <a:r>
              <a:rPr lang="en-GB" sz="1400" dirty="0">
                <a:latin typeface="+mn-lt"/>
                <a:ea typeface="Source Code Pro Light" panose="020B0409030403020204" pitchFamily="49" charset="0"/>
              </a:rPr>
              <a:t> </a:t>
            </a:r>
          </a:p>
          <a:p>
            <a:pPr marL="0" indent="0">
              <a:buNone/>
            </a:pPr>
            <a:r>
              <a:rPr lang="en-GB" sz="1400" b="1" dirty="0">
                <a:latin typeface="+mn-lt"/>
                <a:ea typeface="Source Code Pro Light" panose="020B0409030403020204" pitchFamily="49" charset="0"/>
              </a:rPr>
              <a:t>		           and</a:t>
            </a:r>
            <a:r>
              <a:rPr lang="en-GB" sz="1400" dirty="0">
                <a:latin typeface="+mn-lt"/>
                <a:ea typeface="Source Code Pro Light" panose="020B0409030403020204" pitchFamily="49" charset="0"/>
              </a:rPr>
              <a:t>(</a:t>
            </a:r>
            <a:r>
              <a:rPr lang="en-GB" sz="1400" dirty="0" err="1">
                <a:latin typeface="+mn-lt"/>
                <a:ea typeface="Source Code Pro Light" panose="020B0409030403020204" pitchFamily="49" charset="0"/>
              </a:rPr>
              <a:t>par.index</a:t>
            </a:r>
            <a:r>
              <a:rPr lang="en-GB" sz="1400" dirty="0">
                <a:latin typeface="+mn-lt"/>
                <a:ea typeface="Source Code Pro Light" panose="020B0409030403020204" pitchFamily="49" charset="0"/>
              </a:rPr>
              <a:t> "1",</a:t>
            </a:r>
            <a:r>
              <a:rPr lang="it-IT" sz="1400" dirty="0">
                <a:latin typeface="+mn-lt"/>
                <a:ea typeface="Source Code Pro Light" panose="020B0409030403020204" pitchFamily="49" charset="0"/>
              </a:rPr>
              <a:t> </a:t>
            </a:r>
          </a:p>
          <a:p>
            <a:pPr marL="0" indent="0">
              <a:buNone/>
            </a:pPr>
            <a:r>
              <a:rPr lang="it-IT"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par.type.subtypeOf</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EventArgs</a:t>
            </a:r>
            <a:r>
              <a:rPr lang="en-US" sz="1400" dirty="0">
                <a:latin typeface="+mn-lt"/>
                <a:ea typeface="Source Code Pro Light" panose="020B0409030403020204" pitchFamily="49" charset="0"/>
              </a:rPr>
              <a:t>")))))</a:t>
            </a:r>
          </a:p>
        </p:txBody>
      </p:sp>
      <p:sp>
        <p:nvSpPr>
          <p:cNvPr id="6" name="TextBox 9">
            <a:extLst>
              <a:ext uri="{FF2B5EF4-FFF2-40B4-BE49-F238E27FC236}">
                <a16:creationId xmlns:a16="http://schemas.microsoft.com/office/drawing/2014/main" id="{6AC88887-5C69-454E-A11F-F2CB0D1C031C}"/>
              </a:ext>
            </a:extLst>
          </p:cNvPr>
          <p:cNvSpPr txBox="1"/>
          <p:nvPr/>
        </p:nvSpPr>
        <p:spPr>
          <a:xfrm>
            <a:off x="633319" y="4784942"/>
            <a:ext cx="5792864" cy="230832"/>
          </a:xfrm>
          <a:prstGeom prst="rect">
            <a:avLst/>
          </a:prstGeom>
          <a:noFill/>
        </p:spPr>
        <p:txBody>
          <a:bodyPr wrap="square" rtlCol="0">
            <a:spAutoFit/>
          </a:bodyPr>
          <a:lstStyle/>
          <a:p>
            <a:r>
              <a:rPr lang="en-US" sz="900" b="1" dirty="0">
                <a:solidFill>
                  <a:schemeClr val="tx1"/>
                </a:solidFill>
                <a:latin typeface="Titillium Web" panose="020B0604020202020204" charset="0"/>
                <a:ea typeface="+mn-ea"/>
                <a:cs typeface="+mn-cs"/>
                <a:sym typeface="Titillium Web"/>
              </a:rPr>
              <a:t>Note</a:t>
            </a:r>
            <a:r>
              <a:rPr lang="en-US" sz="900" dirty="0">
                <a:solidFill>
                  <a:schemeClr val="tx1"/>
                </a:solidFill>
                <a:latin typeface="Titillium Web" panose="020B0604020202020204" charset="0"/>
                <a:ea typeface="+mn-ea"/>
                <a:cs typeface="+mn-cs"/>
                <a:sym typeface="Titillium Web"/>
              </a:rPr>
              <a:t>: namespaces have been omitted</a:t>
            </a:r>
          </a:p>
        </p:txBody>
      </p:sp>
    </p:spTree>
    <p:extLst>
      <p:ext uri="{BB962C8B-B14F-4D97-AF65-F5344CB8AC3E}">
        <p14:creationId xmlns:p14="http://schemas.microsoft.com/office/powerpoint/2010/main" val="251484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err="1">
                <a:solidFill>
                  <a:schemeClr val="accent6"/>
                </a:solidFill>
              </a:rPr>
              <a:t>ASP.NET’s</a:t>
            </a:r>
            <a:r>
              <a:rPr lang="it-IT" sz="2000" dirty="0">
                <a:solidFill>
                  <a:schemeClr val="accent6"/>
                </a:solidFill>
              </a:rPr>
              <a:t> </a:t>
            </a:r>
            <a:r>
              <a:rPr lang="it-IT" sz="2000" dirty="0" err="1">
                <a:solidFill>
                  <a:schemeClr val="accent6"/>
                </a:solidFill>
              </a:rPr>
              <a:t>specification</a:t>
            </a:r>
            <a:endParaRPr lang="en-US" sz="2000" dirty="0">
              <a:solidFill>
                <a:schemeClr val="accent6"/>
              </a:solidFill>
            </a:endParaRPr>
          </a:p>
        </p:txBody>
      </p:sp>
      <p:sp>
        <p:nvSpPr>
          <p:cNvPr id="5" name="Segnaposto testo 4"/>
          <p:cNvSpPr>
            <a:spLocks noGrp="1"/>
          </p:cNvSpPr>
          <p:nvPr>
            <p:ph type="body" idx="10"/>
          </p:nvPr>
        </p:nvSpPr>
        <p:spPr>
          <a:xfrm>
            <a:off x="633318" y="1610450"/>
            <a:ext cx="6096403" cy="3110550"/>
          </a:xfrm>
        </p:spPr>
        <p:txBody>
          <a:bodyPr/>
          <a:lstStyle/>
          <a:p>
            <a:pPr marL="0" indent="0">
              <a:buNone/>
            </a:pPr>
            <a:r>
              <a:rPr lang="en-GB" sz="800" b="1" dirty="0">
                <a:latin typeface="+mn-lt"/>
                <a:ea typeface="Source Code Pro Light" panose="020B0409030403020204" pitchFamily="49" charset="0"/>
              </a:rPr>
              <a:t>rule</a:t>
            </a:r>
            <a:r>
              <a:rPr lang="en-GB" sz="800" dirty="0">
                <a:latin typeface="+mn-lt"/>
                <a:ea typeface="Source Code Pro Light" panose="020B0409030403020204" pitchFamily="49" charset="0"/>
              </a:rPr>
              <a:t>: </a:t>
            </a:r>
            <a:r>
              <a:rPr lang="en-GB" sz="800" b="1" dirty="0">
                <a:latin typeface="+mn-lt"/>
                <a:ea typeface="Source Code Pro Light" panose="020B0409030403020204" pitchFamily="49" charset="0"/>
              </a:rPr>
              <a:t>superclass</a:t>
            </a:r>
            <a:r>
              <a:rPr lang="en-GB" sz="800" dirty="0">
                <a:latin typeface="+mn-lt"/>
                <a:ea typeface="Source Code Pro Light" panose="020B0409030403020204" pitchFamily="49" charset="0"/>
              </a:rPr>
              <a:t> "</a:t>
            </a:r>
            <a:r>
              <a:rPr lang="en-GB" sz="800" dirty="0" err="1">
                <a:latin typeface="+mn-lt"/>
                <a:ea typeface="Source Code Pro Light" panose="020B0409030403020204" pitchFamily="49" charset="0"/>
              </a:rPr>
              <a:t>HttpApplication</a:t>
            </a:r>
            <a:r>
              <a:rPr lang="en-GB" sz="800" dirty="0">
                <a:latin typeface="+mn-lt"/>
                <a:ea typeface="Source Code Pro Light" panose="020B0409030403020204" pitchFamily="49" charset="0"/>
              </a:rPr>
              <a:t>"</a:t>
            </a:r>
          </a:p>
          <a:p>
            <a:pPr marL="0" indent="0">
              <a:buNone/>
            </a:pPr>
            <a:r>
              <a:rPr lang="en-US" sz="800" b="1" dirty="0">
                <a:latin typeface="+mn-lt"/>
                <a:ea typeface="Source Code Pro Light" panose="020B0409030403020204" pitchFamily="49" charset="0"/>
              </a:rPr>
              <a:t>rule</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analysis</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.net</a:t>
            </a:r>
            <a:r>
              <a:rPr lang="en-US" sz="800" dirty="0">
                <a:latin typeface="+mn-lt"/>
                <a:ea typeface="Source Code Pro Light" panose="020B0409030403020204" pitchFamily="49" charset="0"/>
              </a:rPr>
              <a:t>"</a:t>
            </a:r>
          </a:p>
          <a:p>
            <a:pPr marL="0" indent="0">
              <a:buNone/>
            </a:pPr>
            <a:r>
              <a:rPr lang="en-US" sz="800" b="1" dirty="0">
                <a:latin typeface="+mn-lt"/>
                <a:ea typeface="Source Code Pro Light" panose="020B0409030403020204" pitchFamily="49" charset="0"/>
              </a:rPr>
              <a:t>predicate</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isControl</a:t>
            </a:r>
            <a:r>
              <a:rPr lang="en-US" sz="800" dirty="0">
                <a:latin typeface="+mn-lt"/>
                <a:ea typeface="Source Code Pro Light" panose="020B0409030403020204" pitchFamily="49" charset="0"/>
              </a:rPr>
              <a:t>" = </a:t>
            </a:r>
            <a:r>
              <a:rPr lang="en-US" sz="800" dirty="0" err="1">
                <a:latin typeface="+mn-lt"/>
                <a:ea typeface="Source Code Pro Light" panose="020B0409030403020204" pitchFamily="49" charset="0"/>
              </a:rPr>
              <a:t>cls.subtypeOf</a:t>
            </a:r>
            <a:r>
              <a:rPr lang="en-US" sz="800" dirty="0">
                <a:latin typeface="+mn-lt"/>
                <a:ea typeface="Source Code Pro Light" panose="020B0409030403020204" pitchFamily="49" charset="0"/>
              </a:rPr>
              <a:t> "Control"</a:t>
            </a:r>
          </a:p>
          <a:p>
            <a:pPr marL="0" indent="0">
              <a:buNone/>
            </a:pPr>
            <a:r>
              <a:rPr lang="en-US" sz="800" b="1" dirty="0">
                <a:latin typeface="+mn-lt"/>
                <a:ea typeface="Source Code Pro Light" panose="020B0409030403020204" pitchFamily="49" charset="0"/>
              </a:rPr>
              <a:t>predicate</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isNestedCmp</a:t>
            </a:r>
            <a:r>
              <a:rPr lang="en-US" sz="800" dirty="0">
                <a:latin typeface="+mn-lt"/>
                <a:ea typeface="Source Code Pro Light" panose="020B0409030403020204" pitchFamily="49" charset="0"/>
              </a:rPr>
              <a:t>" = </a:t>
            </a:r>
            <a:r>
              <a:rPr lang="en-GB" sz="800" b="1" dirty="0">
                <a:latin typeface="+mn-lt"/>
                <a:ea typeface="Source Code Pro Light" panose="020B0409030403020204" pitchFamily="49" charset="0"/>
              </a:rPr>
              <a:t>and</a:t>
            </a:r>
            <a:r>
              <a:rPr lang="en-GB" sz="800" dirty="0">
                <a:latin typeface="+mn-lt"/>
                <a:ea typeface="Source Code Pro Light" panose="020B0409030403020204" pitchFamily="49" charset="0"/>
              </a:rPr>
              <a:t>(</a:t>
            </a:r>
            <a:r>
              <a:rPr lang="en-GB" sz="800" dirty="0" err="1">
                <a:latin typeface="+mn-lt"/>
                <a:ea typeface="Source Code Pro Light" panose="020B0409030403020204" pitchFamily="49" charset="0"/>
              </a:rPr>
              <a:t>fld.type</a:t>
            </a:r>
            <a:r>
              <a:rPr lang="en-GB" sz="800" dirty="0">
                <a:latin typeface="+mn-lt"/>
                <a:ea typeface="Source Code Pro Light" panose="020B0409030403020204" pitchFamily="49" charset="0"/>
              </a:rPr>
              <a:t> </a:t>
            </a:r>
            <a:r>
              <a:rPr lang="en-GB" sz="800" b="1" dirty="0">
                <a:latin typeface="+mn-lt"/>
                <a:ea typeface="Source Code Pro Light" panose="020B0409030403020204" pitchFamily="49" charset="0"/>
              </a:rPr>
              <a:t>satisfies</a:t>
            </a:r>
            <a:r>
              <a:rPr lang="en-GB" sz="800" dirty="0">
                <a:latin typeface="+mn-lt"/>
                <a:ea typeface="Source Code Pro Light" panose="020B0409030403020204" pitchFamily="49" charset="0"/>
              </a:rPr>
              <a:t> "</a:t>
            </a:r>
            <a:r>
              <a:rPr lang="en-GB" sz="800" dirty="0" err="1">
                <a:latin typeface="+mn-lt"/>
                <a:ea typeface="Source Code Pro Light" panose="020B0409030403020204" pitchFamily="49" charset="0"/>
              </a:rPr>
              <a:t>isControl</a:t>
            </a:r>
            <a:r>
              <a:rPr lang="en-GB" sz="800" dirty="0">
                <a:latin typeface="+mn-lt"/>
                <a:ea typeface="Source Code Pro Light" panose="020B0409030403020204" pitchFamily="49" charset="0"/>
              </a:rPr>
              <a:t>", </a:t>
            </a:r>
            <a:r>
              <a:rPr lang="en-US" sz="800" dirty="0" err="1">
                <a:latin typeface="+mn-lt"/>
                <a:ea typeface="Source Code Pro Light" panose="020B0409030403020204" pitchFamily="49" charset="0"/>
              </a:rPr>
              <a:t>fld.definingClass</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satisfies</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isControl</a:t>
            </a:r>
            <a:r>
              <a:rPr lang="en-US" sz="800" dirty="0">
                <a:latin typeface="+mn-lt"/>
                <a:ea typeface="Source Code Pro Light" panose="020B0409030403020204" pitchFamily="49" charset="0"/>
              </a:rPr>
              <a:t>")</a:t>
            </a:r>
          </a:p>
          <a:p>
            <a:pPr marL="0" indent="0">
              <a:buNone/>
            </a:pPr>
            <a:r>
              <a:rPr lang="en-US" sz="800" b="1" dirty="0">
                <a:latin typeface="+mn-lt"/>
                <a:ea typeface="Source Code Pro Light" panose="020B0409030403020204" pitchFamily="49" charset="0"/>
              </a:rPr>
              <a:t>predicate</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isEH</a:t>
            </a:r>
            <a:r>
              <a:rPr lang="en-US" sz="800" dirty="0">
                <a:latin typeface="+mn-lt"/>
                <a:ea typeface="Source Code Pro Light" panose="020B0409030403020204" pitchFamily="49" charset="0"/>
              </a:rPr>
              <a:t>" =</a:t>
            </a:r>
            <a:r>
              <a:rPr lang="en-GB" sz="800" dirty="0">
                <a:latin typeface="+mn-lt"/>
                <a:ea typeface="Source Code Pro Light" panose="020B0409030403020204" pitchFamily="49" charset="0"/>
              </a:rPr>
              <a:t> </a:t>
            </a:r>
            <a:r>
              <a:rPr lang="en-GB" sz="800" b="1" dirty="0">
                <a:latin typeface="+mn-lt"/>
                <a:ea typeface="Source Code Pro Light" panose="020B0409030403020204" pitchFamily="49" charset="0"/>
              </a:rPr>
              <a:t>and</a:t>
            </a:r>
            <a:r>
              <a:rPr lang="en-GB" sz="800" dirty="0">
                <a:latin typeface="+mn-lt"/>
                <a:ea typeface="Source Code Pro Light" panose="020B0409030403020204" pitchFamily="49" charset="0"/>
              </a:rPr>
              <a:t>(</a:t>
            </a:r>
            <a:r>
              <a:rPr lang="en-GB" sz="800" dirty="0" err="1">
                <a:latin typeface="+mn-lt"/>
                <a:ea typeface="Source Code Pro Light" panose="020B0409030403020204" pitchFamily="49" charset="0"/>
              </a:rPr>
              <a:t>mtd.returnType</a:t>
            </a:r>
            <a:r>
              <a:rPr lang="en-GB" sz="800" dirty="0">
                <a:latin typeface="+mn-lt"/>
                <a:ea typeface="Source Code Pro Light" panose="020B0409030403020204" pitchFamily="49" charset="0"/>
              </a:rPr>
              <a:t> "void", </a:t>
            </a:r>
            <a:r>
              <a:rPr lang="en-GB" sz="800" b="1" dirty="0">
                <a:latin typeface="+mn-lt"/>
                <a:ea typeface="Source Code Pro Light" panose="020B0409030403020204" pitchFamily="49" charset="0"/>
              </a:rPr>
              <a:t>and</a:t>
            </a:r>
            <a:r>
              <a:rPr lang="en-GB" sz="800" dirty="0">
                <a:latin typeface="+mn-lt"/>
                <a:ea typeface="Source Code Pro Light" panose="020B0409030403020204" pitchFamily="49" charset="0"/>
              </a:rPr>
              <a:t>(</a:t>
            </a:r>
            <a:r>
              <a:rPr lang="en-GB" sz="800" dirty="0" err="1">
                <a:latin typeface="+mn-lt"/>
                <a:ea typeface="Source Code Pro Light" panose="020B0409030403020204" pitchFamily="49" charset="0"/>
              </a:rPr>
              <a:t>mtd.numberOfParameters</a:t>
            </a:r>
            <a:r>
              <a:rPr lang="en-GB" sz="800" dirty="0">
                <a:latin typeface="+mn-lt"/>
                <a:ea typeface="Source Code Pro Light" panose="020B0409030403020204" pitchFamily="49" charset="0"/>
              </a:rPr>
              <a:t> "2", </a:t>
            </a:r>
          </a:p>
          <a:p>
            <a:pPr marL="0" indent="0">
              <a:buNone/>
            </a:pPr>
            <a:r>
              <a:rPr lang="en-GB" sz="800" b="1" dirty="0">
                <a:latin typeface="+mn-lt"/>
                <a:ea typeface="Source Code Pro Light" panose="020B0409030403020204" pitchFamily="49" charset="0"/>
              </a:rPr>
              <a:t>	             	                   and</a:t>
            </a:r>
            <a:r>
              <a:rPr lang="en-GB" sz="800" dirty="0">
                <a:latin typeface="+mn-lt"/>
                <a:ea typeface="Source Code Pro Light" panose="020B0409030403020204" pitchFamily="49" charset="0"/>
              </a:rPr>
              <a:t>(</a:t>
            </a:r>
            <a:r>
              <a:rPr lang="en-GB" sz="800" dirty="0" err="1">
                <a:latin typeface="+mn-lt"/>
                <a:ea typeface="Source Code Pro Light" panose="020B0409030403020204" pitchFamily="49" charset="0"/>
              </a:rPr>
              <a:t>mtd.parameter</a:t>
            </a:r>
            <a:r>
              <a:rPr lang="en-GB" sz="800" dirty="0">
                <a:latin typeface="+mn-lt"/>
                <a:ea typeface="Source Code Pro Light" panose="020B0409030403020204" pitchFamily="49" charset="0"/>
              </a:rPr>
              <a:t> </a:t>
            </a:r>
            <a:r>
              <a:rPr lang="en-GB" sz="800" b="1" dirty="0">
                <a:latin typeface="+mn-lt"/>
                <a:ea typeface="Source Code Pro Light" panose="020B0409030403020204" pitchFamily="49" charset="0"/>
              </a:rPr>
              <a:t>and</a:t>
            </a:r>
            <a:r>
              <a:rPr lang="en-GB" sz="800" dirty="0">
                <a:latin typeface="+mn-lt"/>
                <a:ea typeface="Source Code Pro Light" panose="020B0409030403020204" pitchFamily="49" charset="0"/>
              </a:rPr>
              <a:t>(</a:t>
            </a:r>
            <a:r>
              <a:rPr lang="en-GB" sz="800" dirty="0" err="1">
                <a:latin typeface="+mn-lt"/>
                <a:ea typeface="Source Code Pro Light" panose="020B0409030403020204" pitchFamily="49" charset="0"/>
              </a:rPr>
              <a:t>par.index</a:t>
            </a:r>
            <a:r>
              <a:rPr lang="en-GB" sz="800" dirty="0">
                <a:latin typeface="+mn-lt"/>
                <a:ea typeface="Source Code Pro Light" panose="020B0409030403020204" pitchFamily="49" charset="0"/>
              </a:rPr>
              <a:t> "0",</a:t>
            </a:r>
            <a:r>
              <a:rPr lang="it-IT" sz="800" dirty="0">
                <a:latin typeface="+mn-lt"/>
                <a:ea typeface="Source Code Pro Light" panose="020B0409030403020204" pitchFamily="49" charset="0"/>
              </a:rPr>
              <a:t> </a:t>
            </a:r>
            <a:r>
              <a:rPr lang="en-US" sz="800" dirty="0" err="1">
                <a:latin typeface="+mn-lt"/>
                <a:ea typeface="Source Code Pro Light" panose="020B0409030403020204" pitchFamily="49" charset="0"/>
              </a:rPr>
              <a:t>par.type</a:t>
            </a:r>
            <a:r>
              <a:rPr lang="en-US" sz="800" dirty="0">
                <a:latin typeface="+mn-lt"/>
                <a:ea typeface="Source Code Pro Light" panose="020B0409030403020204" pitchFamily="49" charset="0"/>
              </a:rPr>
              <a:t> "Object"),</a:t>
            </a:r>
            <a:r>
              <a:rPr lang="it-IT" sz="800" dirty="0">
                <a:latin typeface="+mn-lt"/>
                <a:ea typeface="Source Code Pro Light" panose="020B0409030403020204" pitchFamily="49" charset="0"/>
              </a:rPr>
              <a:t> </a:t>
            </a:r>
          </a:p>
          <a:p>
            <a:pPr marL="0" indent="0">
              <a:buNone/>
            </a:pPr>
            <a:r>
              <a:rPr lang="it-IT" sz="800" dirty="0">
                <a:latin typeface="+mn-lt"/>
                <a:ea typeface="Source Code Pro Light" panose="020B0409030403020204" pitchFamily="49" charset="0"/>
              </a:rPr>
              <a:t>		                          </a:t>
            </a:r>
            <a:r>
              <a:rPr lang="en-GB" sz="800" dirty="0" err="1">
                <a:latin typeface="+mn-lt"/>
                <a:ea typeface="Source Code Pro Light" panose="020B0409030403020204" pitchFamily="49" charset="0"/>
              </a:rPr>
              <a:t>mtd.parameter</a:t>
            </a:r>
            <a:r>
              <a:rPr lang="en-GB" sz="800" dirty="0">
                <a:latin typeface="+mn-lt"/>
                <a:ea typeface="Source Code Pro Light" panose="020B0409030403020204" pitchFamily="49" charset="0"/>
              </a:rPr>
              <a:t> </a:t>
            </a:r>
            <a:r>
              <a:rPr lang="en-GB" sz="800" b="1" dirty="0">
                <a:latin typeface="+mn-lt"/>
                <a:ea typeface="Source Code Pro Light" panose="020B0409030403020204" pitchFamily="49" charset="0"/>
              </a:rPr>
              <a:t>and</a:t>
            </a:r>
            <a:r>
              <a:rPr lang="en-GB" sz="800" dirty="0">
                <a:latin typeface="+mn-lt"/>
                <a:ea typeface="Source Code Pro Light" panose="020B0409030403020204" pitchFamily="49" charset="0"/>
              </a:rPr>
              <a:t>(</a:t>
            </a:r>
            <a:r>
              <a:rPr lang="en-GB" sz="800" dirty="0" err="1">
                <a:latin typeface="+mn-lt"/>
                <a:ea typeface="Source Code Pro Light" panose="020B0409030403020204" pitchFamily="49" charset="0"/>
              </a:rPr>
              <a:t>par.index</a:t>
            </a:r>
            <a:r>
              <a:rPr lang="en-GB" sz="800" dirty="0">
                <a:latin typeface="+mn-lt"/>
                <a:ea typeface="Source Code Pro Light" panose="020B0409030403020204" pitchFamily="49" charset="0"/>
              </a:rPr>
              <a:t> "1",</a:t>
            </a:r>
            <a:r>
              <a:rPr lang="it-IT" sz="800" dirty="0">
                <a:latin typeface="+mn-lt"/>
                <a:ea typeface="Source Code Pro Light" panose="020B0409030403020204" pitchFamily="49" charset="0"/>
              </a:rPr>
              <a:t> </a:t>
            </a:r>
            <a:r>
              <a:rPr lang="en-US" sz="800" dirty="0" err="1">
                <a:latin typeface="+mn-lt"/>
                <a:ea typeface="Source Code Pro Light" panose="020B0409030403020204" pitchFamily="49" charset="0"/>
              </a:rPr>
              <a:t>par.type.subtypeOf</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EventArgs</a:t>
            </a:r>
            <a:r>
              <a:rPr lang="en-US" sz="800" dirty="0">
                <a:latin typeface="+mn-lt"/>
                <a:ea typeface="Source Code Pro Light" panose="020B0409030403020204" pitchFamily="49" charset="0"/>
              </a:rPr>
              <a:t>")))))</a:t>
            </a:r>
          </a:p>
          <a:p>
            <a:pPr marL="0" indent="0">
              <a:buNone/>
            </a:pPr>
            <a:endParaRPr lang="en-GB" sz="800" b="1" dirty="0">
              <a:latin typeface="+mn-lt"/>
              <a:ea typeface="Source Code Pro Light" panose="020B0409030403020204" pitchFamily="49" charset="0"/>
            </a:endParaRPr>
          </a:p>
          <a:p>
            <a:pPr marL="0" indent="0">
              <a:buNone/>
            </a:pPr>
            <a:r>
              <a:rPr lang="en-GB" sz="1400" b="1" dirty="0">
                <a:latin typeface="+mn-lt"/>
                <a:ea typeface="Source Code Pro Light" panose="020B0409030403020204" pitchFamily="49" charset="0"/>
              </a:rPr>
              <a:t>specification</a:t>
            </a:r>
            <a:r>
              <a:rPr lang="en-GB" sz="1400" dirty="0">
                <a:latin typeface="+mn-lt"/>
                <a:ea typeface="Source Code Pro Light" panose="020B0409030403020204" pitchFamily="49" charset="0"/>
              </a:rPr>
              <a:t>: </a:t>
            </a:r>
            <a:r>
              <a:rPr lang="en-GB" sz="1400" b="1" dirty="0">
                <a:latin typeface="+mn-lt"/>
                <a:ea typeface="Source Code Pro Light" panose="020B0409030403020204" pitchFamily="49" charset="0"/>
              </a:rPr>
              <a:t>annotate</a:t>
            </a:r>
            <a:r>
              <a:rPr lang="en-GB" sz="1400" dirty="0">
                <a:latin typeface="+mn-lt"/>
                <a:ea typeface="Source Code Pro Light" panose="020B0409030403020204" pitchFamily="49" charset="0"/>
              </a:rPr>
              <a:t> methods </a:t>
            </a:r>
            <a:r>
              <a:rPr lang="en-GB" sz="1400" b="1" dirty="0">
                <a:latin typeface="+mn-lt"/>
                <a:ea typeface="Source Code Pro Light" panose="020B0409030403020204" pitchFamily="49" charset="0"/>
              </a:rPr>
              <a:t>with</a:t>
            </a:r>
            <a:r>
              <a:rPr lang="en-GB" sz="1400" dirty="0">
                <a:latin typeface="+mn-lt"/>
                <a:ea typeface="Source Code Pro Light" panose="020B0409030403020204" pitchFamily="49" charset="0"/>
              </a:rPr>
              <a:t> "</a:t>
            </a:r>
            <a:r>
              <a:rPr lang="en-GB" sz="1400" dirty="0" err="1">
                <a:latin typeface="+mn-lt"/>
                <a:ea typeface="Source Code Pro Light" panose="020B0409030403020204" pitchFamily="49" charset="0"/>
              </a:rPr>
              <a:t>EntryPoint</a:t>
            </a:r>
            <a:r>
              <a:rPr lang="en-GB" sz="1400" dirty="0">
                <a:latin typeface="+mn-lt"/>
                <a:ea typeface="Source Code Pro Light" panose="020B0409030403020204" pitchFamily="49" charset="0"/>
              </a:rPr>
              <a:t>" </a:t>
            </a:r>
            <a:r>
              <a:rPr lang="en-GB" sz="1400" b="1" dirty="0">
                <a:ea typeface="Source Code Pro Light" panose="020B0409030403020204" pitchFamily="49" charset="0"/>
              </a:rPr>
              <a:t>if</a:t>
            </a:r>
            <a:r>
              <a:rPr lang="en-GB" sz="1400" dirty="0">
                <a:ea typeface="Source Code Pro Light" panose="020B0409030403020204" pitchFamily="49" charset="0"/>
              </a:rPr>
              <a:t> </a:t>
            </a:r>
            <a:endParaRPr lang="en-GB" sz="1400" dirty="0">
              <a:latin typeface="+mn-lt"/>
              <a:ea typeface="Source Code Pro Light" panose="020B0409030403020204" pitchFamily="49" charset="0"/>
            </a:endParaRPr>
          </a:p>
          <a:p>
            <a:pPr marL="0" indent="0">
              <a:buNone/>
            </a:pPr>
            <a:r>
              <a:rPr lang="en-GB" sz="1400" dirty="0">
                <a:latin typeface="+mn-lt"/>
                <a:ea typeface="Source Code Pro Light" panose="020B0409030403020204" pitchFamily="49" charset="0"/>
              </a:rPr>
              <a:t>	     </a:t>
            </a:r>
            <a:r>
              <a:rPr lang="en-GB" sz="1400" b="1" dirty="0">
                <a:latin typeface="+mn-lt"/>
                <a:ea typeface="Source Code Pro Light" panose="020B0409030403020204" pitchFamily="49" charset="0"/>
              </a:rPr>
              <a:t>and</a:t>
            </a:r>
            <a:r>
              <a:rPr lang="en-GB" sz="1400" dirty="0">
                <a:latin typeface="+mn-lt"/>
                <a:ea typeface="Source Code Pro Light" panose="020B0409030403020204" pitchFamily="49" charset="0"/>
              </a:rPr>
              <a:t>(</a:t>
            </a:r>
            <a:r>
              <a:rPr lang="en-GB" sz="1400" dirty="0" err="1">
                <a:latin typeface="+mn-lt"/>
                <a:ea typeface="Source Code Pro Light" panose="020B0409030403020204" pitchFamily="49" charset="0"/>
              </a:rPr>
              <a:t>mtd.definingClass</a:t>
            </a:r>
            <a:r>
              <a:rPr lang="en-GB" sz="1400" dirty="0">
                <a:latin typeface="+mn-lt"/>
                <a:ea typeface="Source Code Pro Light" panose="020B0409030403020204" pitchFamily="49" charset="0"/>
              </a:rPr>
              <a:t> </a:t>
            </a:r>
            <a:r>
              <a:rPr lang="en-GB" sz="1400" b="1" dirty="0">
                <a:latin typeface="+mn-lt"/>
                <a:ea typeface="Source Code Pro Light" panose="020B0409030403020204" pitchFamily="49" charset="0"/>
              </a:rPr>
              <a:t>satisfies</a:t>
            </a:r>
            <a:r>
              <a:rPr lang="en-GB" sz="1400" dirty="0">
                <a:latin typeface="+mn-lt"/>
                <a:ea typeface="Source Code Pro Light" panose="020B0409030403020204" pitchFamily="49" charset="0"/>
              </a:rPr>
              <a:t> "</a:t>
            </a:r>
            <a:r>
              <a:rPr lang="en-GB" sz="1400" dirty="0" err="1">
                <a:latin typeface="+mn-lt"/>
                <a:ea typeface="Source Code Pro Light" panose="020B0409030403020204" pitchFamily="49" charset="0"/>
              </a:rPr>
              <a:t>isControl</a:t>
            </a:r>
            <a:r>
              <a:rPr lang="en-GB" sz="1400" dirty="0">
                <a:latin typeface="+mn-lt"/>
                <a:ea typeface="Source Code Pro Light" panose="020B0409030403020204" pitchFamily="49" charset="0"/>
              </a:rPr>
              <a:t>", </a:t>
            </a:r>
          </a:p>
          <a:p>
            <a:pPr marL="0" indent="0">
              <a:buNone/>
            </a:pPr>
            <a:r>
              <a:rPr lang="en-GB" sz="1400" b="1" dirty="0">
                <a:latin typeface="+mn-lt"/>
                <a:ea typeface="Source Code Pro Light" panose="020B0409030403020204" pitchFamily="49" charset="0"/>
              </a:rPr>
              <a:t>	             satisfies</a:t>
            </a:r>
            <a:r>
              <a:rPr lang="en-GB" sz="1400" dirty="0">
                <a:latin typeface="+mn-lt"/>
                <a:ea typeface="Source Code Pro Light" panose="020B0409030403020204" pitchFamily="49" charset="0"/>
              </a:rPr>
              <a:t> "</a:t>
            </a:r>
            <a:r>
              <a:rPr lang="en-GB" sz="1400" dirty="0" err="1">
                <a:latin typeface="+mn-lt"/>
                <a:ea typeface="Source Code Pro Light" panose="020B0409030403020204" pitchFamily="49" charset="0"/>
              </a:rPr>
              <a:t>isEH</a:t>
            </a:r>
            <a:r>
              <a:rPr lang="en-GB" sz="1400" dirty="0">
                <a:latin typeface="+mn-lt"/>
                <a:ea typeface="Source Code Pro Light" panose="020B0409030403020204" pitchFamily="49" charset="0"/>
              </a:rPr>
              <a:t>")</a:t>
            </a:r>
            <a:endParaRPr lang="en-US" sz="1400" dirty="0">
              <a:latin typeface="+mn-lt"/>
              <a:ea typeface="Source Code Pro Light" panose="020B0409030403020204" pitchFamily="49" charset="0"/>
            </a:endParaRPr>
          </a:p>
          <a:p>
            <a:pPr marL="0" indent="0">
              <a:buNone/>
            </a:pPr>
            <a:r>
              <a:rPr lang="en-GB" sz="1400" b="1" dirty="0">
                <a:latin typeface="+mn-lt"/>
                <a:ea typeface="Source Code Pro Light" panose="020B0409030403020204" pitchFamily="49" charset="0"/>
              </a:rPr>
              <a:t>specification</a:t>
            </a:r>
            <a:r>
              <a:rPr lang="en-GB" sz="1400" dirty="0">
                <a:latin typeface="+mn-lt"/>
                <a:ea typeface="Source Code Pro Light" panose="020B0409030403020204" pitchFamily="49" charset="0"/>
              </a:rPr>
              <a:t>: </a:t>
            </a:r>
            <a:r>
              <a:rPr lang="en-GB" sz="1400" b="1" dirty="0">
                <a:latin typeface="+mn-lt"/>
                <a:ea typeface="Source Code Pro Light" panose="020B0409030403020204" pitchFamily="49" charset="0"/>
              </a:rPr>
              <a:t>annotate</a:t>
            </a:r>
            <a:r>
              <a:rPr lang="en-GB" sz="1400" dirty="0">
                <a:latin typeface="+mn-lt"/>
                <a:ea typeface="Source Code Pro Light" panose="020B0409030403020204" pitchFamily="49" charset="0"/>
              </a:rPr>
              <a:t> fields </a:t>
            </a:r>
            <a:r>
              <a:rPr lang="en-GB" sz="1400" b="1" dirty="0">
                <a:latin typeface="+mn-lt"/>
                <a:ea typeface="Source Code Pro Light" panose="020B0409030403020204" pitchFamily="49" charset="0"/>
              </a:rPr>
              <a:t>with</a:t>
            </a:r>
            <a:r>
              <a:rPr lang="en-GB" sz="1400" dirty="0">
                <a:latin typeface="+mn-lt"/>
                <a:ea typeface="Source Code Pro Light" panose="020B0409030403020204" pitchFamily="49" charset="0"/>
              </a:rPr>
              <a:t> "</a:t>
            </a:r>
            <a:r>
              <a:rPr lang="en-GB" sz="1400" dirty="0" err="1">
                <a:latin typeface="+mn-lt"/>
                <a:ea typeface="Source Code Pro Light" panose="020B0409030403020204" pitchFamily="49" charset="0"/>
              </a:rPr>
              <a:t>ExternallyRead</a:t>
            </a:r>
            <a:r>
              <a:rPr lang="en-GB" sz="1400" dirty="0">
                <a:latin typeface="+mn-lt"/>
                <a:ea typeface="Source Code Pro Light" panose="020B0409030403020204" pitchFamily="49" charset="0"/>
              </a:rPr>
              <a:t>", "Injected" </a:t>
            </a:r>
            <a:r>
              <a:rPr lang="en-GB" sz="1400" b="1" dirty="0">
                <a:latin typeface="+mn-lt"/>
                <a:ea typeface="Source Code Pro Light" panose="020B0409030403020204" pitchFamily="49" charset="0"/>
              </a:rPr>
              <a:t>if </a:t>
            </a:r>
          </a:p>
          <a:p>
            <a:pPr marL="0" indent="0">
              <a:buNone/>
            </a:pPr>
            <a:r>
              <a:rPr lang="en-GB" sz="1400" b="1" dirty="0">
                <a:latin typeface="+mn-lt"/>
                <a:ea typeface="Source Code Pro Light" panose="020B0409030403020204" pitchFamily="49" charset="0"/>
              </a:rPr>
              <a:t>	     </a:t>
            </a:r>
            <a:r>
              <a:rPr lang="en-US" sz="1400" b="1" dirty="0">
                <a:latin typeface="+mn-lt"/>
                <a:ea typeface="Source Code Pro Light" panose="020B0409030403020204" pitchFamily="49" charset="0"/>
              </a:rPr>
              <a:t>satisfies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isNestedCmp</a:t>
            </a:r>
            <a:r>
              <a:rPr lang="en-US" sz="1400" dirty="0">
                <a:latin typeface="+mn-lt"/>
                <a:ea typeface="Source Code Pro Light" panose="020B0409030403020204" pitchFamily="49" charset="0"/>
              </a:rPr>
              <a:t>"</a:t>
            </a:r>
          </a:p>
        </p:txBody>
      </p:sp>
      <p:sp>
        <p:nvSpPr>
          <p:cNvPr id="6" name="TextBox 9">
            <a:extLst>
              <a:ext uri="{FF2B5EF4-FFF2-40B4-BE49-F238E27FC236}">
                <a16:creationId xmlns:a16="http://schemas.microsoft.com/office/drawing/2014/main" id="{6AC88887-5C69-454E-A11F-F2CB0D1C031C}"/>
              </a:ext>
            </a:extLst>
          </p:cNvPr>
          <p:cNvSpPr txBox="1"/>
          <p:nvPr/>
        </p:nvSpPr>
        <p:spPr>
          <a:xfrm>
            <a:off x="633319" y="4784942"/>
            <a:ext cx="5792864" cy="230832"/>
          </a:xfrm>
          <a:prstGeom prst="rect">
            <a:avLst/>
          </a:prstGeom>
          <a:noFill/>
        </p:spPr>
        <p:txBody>
          <a:bodyPr wrap="square" rtlCol="0">
            <a:spAutoFit/>
          </a:bodyPr>
          <a:lstStyle/>
          <a:p>
            <a:r>
              <a:rPr lang="en-US" sz="900" b="1" dirty="0">
                <a:solidFill>
                  <a:schemeClr val="tx1"/>
                </a:solidFill>
                <a:latin typeface="Titillium Web" panose="020B0604020202020204" charset="0"/>
                <a:ea typeface="+mn-ea"/>
                <a:cs typeface="+mn-cs"/>
                <a:sym typeface="Titillium Web"/>
              </a:rPr>
              <a:t>Note</a:t>
            </a:r>
            <a:r>
              <a:rPr lang="en-US" sz="900" dirty="0">
                <a:solidFill>
                  <a:schemeClr val="tx1"/>
                </a:solidFill>
                <a:latin typeface="Titillium Web" panose="020B0604020202020204" charset="0"/>
                <a:ea typeface="+mn-ea"/>
                <a:cs typeface="+mn-cs"/>
                <a:sym typeface="Titillium Web"/>
              </a:rPr>
              <a:t>: namespaces have been omitted</a:t>
            </a:r>
          </a:p>
        </p:txBody>
      </p:sp>
    </p:spTree>
    <p:extLst>
      <p:ext uri="{BB962C8B-B14F-4D97-AF65-F5344CB8AC3E}">
        <p14:creationId xmlns:p14="http://schemas.microsoft.com/office/powerpoint/2010/main" val="324094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err="1">
                <a:solidFill>
                  <a:schemeClr val="accent6"/>
                </a:solidFill>
              </a:rPr>
              <a:t>Testing</a:t>
            </a:r>
            <a:r>
              <a:rPr lang="it-IT" sz="2000" dirty="0">
                <a:solidFill>
                  <a:schemeClr val="accent6"/>
                </a:solidFill>
              </a:rPr>
              <a:t> </a:t>
            </a:r>
            <a:r>
              <a:rPr lang="it-IT" sz="2000" dirty="0" err="1">
                <a:solidFill>
                  <a:schemeClr val="accent6"/>
                </a:solidFill>
              </a:rPr>
              <a:t>ASP.NET’s</a:t>
            </a:r>
            <a:r>
              <a:rPr lang="it-IT" sz="2000" dirty="0">
                <a:solidFill>
                  <a:schemeClr val="accent6"/>
                </a:solidFill>
              </a:rPr>
              <a:t> </a:t>
            </a:r>
            <a:r>
              <a:rPr lang="it-IT" sz="2000" dirty="0" err="1">
                <a:solidFill>
                  <a:schemeClr val="accent6"/>
                </a:solidFill>
              </a:rPr>
              <a:t>specification</a:t>
            </a:r>
            <a:endParaRPr lang="en-US" sz="2000" dirty="0">
              <a:solidFill>
                <a:schemeClr val="accent6"/>
              </a:solidFill>
            </a:endParaRPr>
          </a:p>
        </p:txBody>
      </p:sp>
      <p:sp>
        <p:nvSpPr>
          <p:cNvPr id="5" name="Segnaposto testo 4"/>
          <p:cNvSpPr>
            <a:spLocks noGrp="1"/>
          </p:cNvSpPr>
          <p:nvPr>
            <p:ph type="body" idx="10"/>
          </p:nvPr>
        </p:nvSpPr>
        <p:spPr>
          <a:xfrm>
            <a:off x="633319" y="1610450"/>
            <a:ext cx="5798372" cy="3315300"/>
          </a:xfrm>
        </p:spPr>
        <p:txBody>
          <a:bodyPr/>
          <a:lstStyle/>
          <a:p>
            <a:r>
              <a:rPr lang="en-US" dirty="0"/>
              <a:t>Test target: Visual Studio’s generated Web Application</a:t>
            </a:r>
          </a:p>
          <a:p>
            <a:pPr lvl="1"/>
            <a:r>
              <a:rPr lang="en-US" dirty="0"/>
              <a:t>Recall: 133 warnings, mostly false alarms</a:t>
            </a:r>
          </a:p>
          <a:p>
            <a:pPr lvl="2"/>
            <a:r>
              <a:rPr lang="en-US" dirty="0"/>
              <a:t>Field usage</a:t>
            </a:r>
          </a:p>
          <a:p>
            <a:pPr lvl="2"/>
            <a:r>
              <a:rPr lang="en-US" dirty="0" err="1"/>
              <a:t>Deadcode</a:t>
            </a:r>
            <a:endParaRPr lang="en-US" dirty="0"/>
          </a:p>
          <a:p>
            <a:pPr lvl="1"/>
            <a:endParaRPr lang="en-US" dirty="0"/>
          </a:p>
          <a:p>
            <a:r>
              <a:rPr lang="en-US" dirty="0"/>
              <a:t>The specification manages to completely remove false alarms, lowering the number of warnings to 19 (including 4 new true alarms)</a:t>
            </a:r>
          </a:p>
        </p:txBody>
      </p:sp>
    </p:spTree>
    <p:extLst>
      <p:ext uri="{BB962C8B-B14F-4D97-AF65-F5344CB8AC3E}">
        <p14:creationId xmlns:p14="http://schemas.microsoft.com/office/powerpoint/2010/main" val="47090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err="1">
                <a:solidFill>
                  <a:schemeClr val="accent6"/>
                </a:solidFill>
              </a:rPr>
              <a:t>AspectJ</a:t>
            </a:r>
            <a:endParaRPr lang="en-US" sz="2000" dirty="0">
              <a:solidFill>
                <a:schemeClr val="accent6"/>
              </a:solidFill>
            </a:endParaRPr>
          </a:p>
        </p:txBody>
      </p:sp>
      <p:sp>
        <p:nvSpPr>
          <p:cNvPr id="5" name="Segnaposto testo 4"/>
          <p:cNvSpPr>
            <a:spLocks noGrp="1"/>
          </p:cNvSpPr>
          <p:nvPr>
            <p:ph type="body" idx="10"/>
          </p:nvPr>
        </p:nvSpPr>
        <p:spPr>
          <a:xfrm>
            <a:off x="633319" y="1610450"/>
            <a:ext cx="5798372" cy="3315300"/>
          </a:xfrm>
        </p:spPr>
        <p:txBody>
          <a:bodyPr/>
          <a:lstStyle/>
          <a:p>
            <a:r>
              <a:rPr lang="en-US" dirty="0"/>
              <a:t>Brings AOP to Java</a:t>
            </a:r>
          </a:p>
          <a:p>
            <a:r>
              <a:rPr lang="en-US" dirty="0"/>
              <a:t>Two main features:</a:t>
            </a:r>
          </a:p>
          <a:p>
            <a:pPr lvl="1"/>
            <a:r>
              <a:rPr lang="en-US" i="1" dirty="0"/>
              <a:t>Advice</a:t>
            </a:r>
            <a:r>
              <a:rPr lang="en-US" dirty="0"/>
              <a:t> annotations (</a:t>
            </a:r>
            <a:r>
              <a:rPr lang="en-US" sz="1400" dirty="0">
                <a:latin typeface="Source Code Pro Light" panose="020B0409030403020204" pitchFamily="49" charset="0"/>
                <a:ea typeface="Source Code Pro Light" panose="020B0409030403020204" pitchFamily="49" charset="0"/>
              </a:rPr>
              <a:t>@Before</a:t>
            </a:r>
            <a:r>
              <a:rPr lang="en-US" dirty="0"/>
              <a:t>, </a:t>
            </a:r>
            <a:r>
              <a:rPr lang="en-US" sz="1400" dirty="0">
                <a:latin typeface="Source Code Pro Light" panose="020B0409030403020204" pitchFamily="49" charset="0"/>
                <a:ea typeface="Source Code Pro Light" panose="020B0409030403020204" pitchFamily="49" charset="0"/>
              </a:rPr>
              <a:t>@After</a:t>
            </a:r>
            <a:r>
              <a:rPr lang="en-US" dirty="0"/>
              <a:t>, …) identify methods that will be invoked by the runtime when a condition (called </a:t>
            </a:r>
            <a:r>
              <a:rPr lang="en-US" i="1" dirty="0"/>
              <a:t>pointcut</a:t>
            </a:r>
            <a:r>
              <a:rPr lang="en-US" dirty="0"/>
              <a:t>) is met</a:t>
            </a:r>
          </a:p>
          <a:p>
            <a:pPr lvl="1"/>
            <a:r>
              <a:rPr lang="en-US" sz="1400" dirty="0">
                <a:latin typeface="Source Code Pro Light" panose="020B0409030403020204" pitchFamily="49" charset="0"/>
                <a:ea typeface="Source Code Pro Light" panose="020B0409030403020204" pitchFamily="49" charset="0"/>
              </a:rPr>
              <a:t>@Pointcut</a:t>
            </a:r>
            <a:r>
              <a:rPr lang="en-US" dirty="0"/>
              <a:t> states that the method’s signature is a placeholder for the actual </a:t>
            </a:r>
            <a:r>
              <a:rPr lang="en-US" i="1" dirty="0"/>
              <a:t>pointcut</a:t>
            </a:r>
            <a:r>
              <a:rPr lang="en-US" dirty="0"/>
              <a:t> condition</a:t>
            </a:r>
          </a:p>
        </p:txBody>
      </p:sp>
      <p:sp>
        <p:nvSpPr>
          <p:cNvPr id="6" name="TextBox 5">
            <a:extLst>
              <a:ext uri="{FF2B5EF4-FFF2-40B4-BE49-F238E27FC236}">
                <a16:creationId xmlns:a16="http://schemas.microsoft.com/office/drawing/2014/main" id="{A6A56A8F-3289-40A8-952E-6D299C8FCEC3}"/>
              </a:ext>
            </a:extLst>
          </p:cNvPr>
          <p:cNvSpPr txBox="1"/>
          <p:nvPr/>
        </p:nvSpPr>
        <p:spPr>
          <a:xfrm>
            <a:off x="2041742" y="3880868"/>
            <a:ext cx="4389948"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Advice methods are entry points</a:t>
            </a:r>
          </a:p>
        </p:txBody>
      </p:sp>
      <p:sp>
        <p:nvSpPr>
          <p:cNvPr id="8" name="TextBox 5">
            <a:extLst>
              <a:ext uri="{FF2B5EF4-FFF2-40B4-BE49-F238E27FC236}">
                <a16:creationId xmlns:a16="http://schemas.microsoft.com/office/drawing/2014/main" id="{0BED93D4-67A4-449D-8E8C-8F32537343E9}"/>
              </a:ext>
            </a:extLst>
          </p:cNvPr>
          <p:cNvSpPr txBox="1"/>
          <p:nvPr/>
        </p:nvSpPr>
        <p:spPr>
          <a:xfrm>
            <a:off x="2041742" y="4380481"/>
            <a:ext cx="4389948"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Pointcut methods will never be called</a:t>
            </a:r>
          </a:p>
        </p:txBody>
      </p:sp>
    </p:spTree>
    <p:extLst>
      <p:ext uri="{BB962C8B-B14F-4D97-AF65-F5344CB8AC3E}">
        <p14:creationId xmlns:p14="http://schemas.microsoft.com/office/powerpoint/2010/main" val="279310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err="1">
                <a:solidFill>
                  <a:schemeClr val="accent6"/>
                </a:solidFill>
              </a:rPr>
              <a:t>AspectJ’s</a:t>
            </a:r>
            <a:r>
              <a:rPr lang="it-IT" sz="2000" dirty="0">
                <a:solidFill>
                  <a:schemeClr val="accent6"/>
                </a:solidFill>
              </a:rPr>
              <a:t> </a:t>
            </a:r>
            <a:r>
              <a:rPr lang="en-US" sz="2000" dirty="0">
                <a:solidFill>
                  <a:schemeClr val="accent6"/>
                </a:solidFill>
              </a:rPr>
              <a:t>specification</a:t>
            </a:r>
          </a:p>
        </p:txBody>
      </p:sp>
      <p:sp>
        <p:nvSpPr>
          <p:cNvPr id="5" name="Segnaposto testo 4"/>
          <p:cNvSpPr>
            <a:spLocks noGrp="1"/>
          </p:cNvSpPr>
          <p:nvPr>
            <p:ph type="body" idx="10"/>
          </p:nvPr>
        </p:nvSpPr>
        <p:spPr>
          <a:xfrm>
            <a:off x="633319" y="1610450"/>
            <a:ext cx="5798372" cy="3110550"/>
          </a:xfrm>
        </p:spPr>
        <p:txBody>
          <a:bodyPr/>
          <a:lstStyle/>
          <a:p>
            <a:pPr marL="0" indent="0">
              <a:buNone/>
            </a:pPr>
            <a:r>
              <a:rPr lang="en-US" sz="1400" b="1" dirty="0">
                <a:latin typeface="+mn-lt"/>
                <a:ea typeface="Source Code Pro Light" panose="020B0409030403020204" pitchFamily="49" charset="0"/>
              </a:rPr>
              <a:t>rule</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analysis</a:t>
            </a:r>
            <a:r>
              <a:rPr lang="en-US" sz="1400" dirty="0">
                <a:latin typeface="+mn-lt"/>
                <a:ea typeface="Source Code Pro Light" panose="020B0409030403020204" pitchFamily="49" charset="0"/>
              </a:rPr>
              <a:t> "java"</a:t>
            </a:r>
          </a:p>
          <a:p>
            <a:pPr marL="0" indent="0">
              <a:buNone/>
            </a:pPr>
            <a:r>
              <a:rPr lang="en-US" sz="1400" b="1" dirty="0">
                <a:latin typeface="+mn-lt"/>
                <a:ea typeface="Source Code Pro Light" panose="020B0409030403020204" pitchFamily="49" charset="0"/>
              </a:rPr>
              <a:t>rule</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annotation</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startsWith</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org.aspectj</a:t>
            </a:r>
            <a:r>
              <a:rPr lang="en-US" sz="1400" dirty="0">
                <a:latin typeface="+mn-lt"/>
                <a:ea typeface="Source Code Pro Light" panose="020B0409030403020204" pitchFamily="49" charset="0"/>
              </a:rPr>
              <a:t>"</a:t>
            </a:r>
          </a:p>
          <a:p>
            <a:pPr marL="0" indent="0">
              <a:buNone/>
            </a:pPr>
            <a:endParaRPr lang="en-US" sz="1400" dirty="0">
              <a:latin typeface="+mn-lt"/>
              <a:ea typeface="Source Code Pro Light" panose="020B0409030403020204" pitchFamily="49" charset="0"/>
            </a:endParaRPr>
          </a:p>
          <a:p>
            <a:pPr marL="0" indent="0">
              <a:buNone/>
            </a:pPr>
            <a:r>
              <a:rPr lang="en-US" sz="1400" b="1" dirty="0">
                <a:latin typeface="+mn-lt"/>
                <a:ea typeface="Source Code Pro Light" panose="020B0409030403020204" pitchFamily="49" charset="0"/>
              </a:rPr>
              <a:t>implication</a:t>
            </a:r>
            <a:r>
              <a:rPr lang="en-US" sz="1400" dirty="0">
                <a:latin typeface="+mn-lt"/>
                <a:ea typeface="Source Code Pro Light" panose="020B0409030403020204" pitchFamily="49" charset="0"/>
              </a:rPr>
              <a:t>: "After" </a:t>
            </a:r>
            <a:r>
              <a:rPr lang="en-US" sz="1400" b="1" dirty="0">
                <a:latin typeface="+mn-lt"/>
                <a:ea typeface="Source Code Pro Light" panose="020B0409030403020204" pitchFamily="49" charset="0"/>
              </a:rPr>
              <a:t>implies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EntryPoint</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implication</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AfterReturning</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implies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EntryPoint</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implication</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AfterThrowing</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implies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EntryPoint</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implication</a:t>
            </a:r>
            <a:r>
              <a:rPr lang="en-US" sz="1400" dirty="0">
                <a:latin typeface="+mn-lt"/>
                <a:ea typeface="Source Code Pro Light" panose="020B0409030403020204" pitchFamily="49" charset="0"/>
              </a:rPr>
              <a:t>: "Around" </a:t>
            </a:r>
            <a:r>
              <a:rPr lang="en-US" sz="1400" b="1" dirty="0">
                <a:latin typeface="+mn-lt"/>
                <a:ea typeface="Source Code Pro Light" panose="020B0409030403020204" pitchFamily="49" charset="0"/>
              </a:rPr>
              <a:t>implies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EntryPoint</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implication</a:t>
            </a:r>
            <a:r>
              <a:rPr lang="en-US" sz="1400" dirty="0">
                <a:latin typeface="+mn-lt"/>
                <a:ea typeface="Source Code Pro Light" panose="020B0409030403020204" pitchFamily="49" charset="0"/>
              </a:rPr>
              <a:t>: "Before" </a:t>
            </a:r>
            <a:r>
              <a:rPr lang="en-US" sz="1400" b="1" dirty="0">
                <a:latin typeface="+mn-lt"/>
                <a:ea typeface="Source Code Pro Light" panose="020B0409030403020204" pitchFamily="49" charset="0"/>
              </a:rPr>
              <a:t>implies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EntryPoint</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implication</a:t>
            </a:r>
            <a:r>
              <a:rPr lang="en-US" sz="1400" dirty="0">
                <a:latin typeface="+mn-lt"/>
                <a:ea typeface="Source Code Pro Light" panose="020B0409030403020204" pitchFamily="49" charset="0"/>
              </a:rPr>
              <a:t>: "Pointcut" </a:t>
            </a:r>
            <a:r>
              <a:rPr lang="en-US" sz="1400" b="1" dirty="0">
                <a:latin typeface="+mn-lt"/>
                <a:ea typeface="Source Code Pro Light" panose="020B0409030403020204" pitchFamily="49" charset="0"/>
              </a:rPr>
              <a:t>implies </a:t>
            </a:r>
            <a:r>
              <a:rPr lang="en-US" sz="1400" dirty="0">
                <a:latin typeface="+mn-lt"/>
                <a:ea typeface="Source Code Pro Light" panose="020B0409030403020204" pitchFamily="49" charset="0"/>
              </a:rPr>
              <a:t>"</a:t>
            </a:r>
            <a:r>
              <a:rPr lang="en-US" sz="1400" dirty="0" err="1">
                <a:latin typeface="+mn-lt"/>
                <a:ea typeface="Source Code Pro Light" panose="020B0409030403020204" pitchFamily="49" charset="0"/>
              </a:rPr>
              <a:t>SuppressJuliaWarnings</a:t>
            </a:r>
            <a:r>
              <a:rPr lang="en-US" sz="1400" dirty="0">
                <a:latin typeface="+mn-lt"/>
                <a:ea typeface="Source Code Pro Light" panose="020B0409030403020204" pitchFamily="49" charset="0"/>
              </a:rPr>
              <a:t>(deadcode)"</a:t>
            </a:r>
          </a:p>
          <a:p>
            <a:pPr marL="0" indent="0">
              <a:buNone/>
            </a:pPr>
            <a:endParaRPr lang="en-US" sz="1400" dirty="0">
              <a:latin typeface="+mn-lt"/>
              <a:ea typeface="Source Code Pro Light" panose="020B0409030403020204" pitchFamily="49" charset="0"/>
            </a:endParaRPr>
          </a:p>
        </p:txBody>
      </p:sp>
      <p:sp>
        <p:nvSpPr>
          <p:cNvPr id="7" name="TextBox 9">
            <a:extLst>
              <a:ext uri="{FF2B5EF4-FFF2-40B4-BE49-F238E27FC236}">
                <a16:creationId xmlns:a16="http://schemas.microsoft.com/office/drawing/2014/main" id="{038DA4CC-628D-4742-AB26-FD7FE32E0732}"/>
              </a:ext>
            </a:extLst>
          </p:cNvPr>
          <p:cNvSpPr txBox="1"/>
          <p:nvPr/>
        </p:nvSpPr>
        <p:spPr>
          <a:xfrm>
            <a:off x="633319" y="4784942"/>
            <a:ext cx="5792864" cy="230832"/>
          </a:xfrm>
          <a:prstGeom prst="rect">
            <a:avLst/>
          </a:prstGeom>
          <a:noFill/>
        </p:spPr>
        <p:txBody>
          <a:bodyPr wrap="square" rtlCol="0">
            <a:spAutoFit/>
          </a:bodyPr>
          <a:lstStyle/>
          <a:p>
            <a:r>
              <a:rPr lang="en-US" sz="900" b="1" dirty="0">
                <a:solidFill>
                  <a:schemeClr val="tx1"/>
                </a:solidFill>
                <a:latin typeface="Titillium Web" panose="020B0604020202020204" charset="0"/>
                <a:ea typeface="+mn-ea"/>
                <a:cs typeface="+mn-cs"/>
              </a:rPr>
              <a:t>Note</a:t>
            </a:r>
            <a:r>
              <a:rPr lang="en-US" sz="900" dirty="0">
                <a:solidFill>
                  <a:schemeClr val="tx1"/>
                </a:solidFill>
                <a:latin typeface="Titillium Web" panose="020B0604020202020204" charset="0"/>
                <a:ea typeface="+mn-ea"/>
                <a:cs typeface="+mn-cs"/>
              </a:rPr>
              <a:t>: packages have been omitted</a:t>
            </a:r>
            <a:endParaRPr lang="en-US" sz="900" dirty="0">
              <a:solidFill>
                <a:schemeClr val="tx1"/>
              </a:solidFill>
              <a:latin typeface="Titillium Web" panose="020B0604020202020204" charset="0"/>
              <a:ea typeface="+mn-ea"/>
              <a:cs typeface="+mn-cs"/>
              <a:sym typeface="Titillium Web"/>
            </a:endParaRPr>
          </a:p>
        </p:txBody>
      </p:sp>
    </p:spTree>
    <p:extLst>
      <p:ext uri="{BB962C8B-B14F-4D97-AF65-F5344CB8AC3E}">
        <p14:creationId xmlns:p14="http://schemas.microsoft.com/office/powerpoint/2010/main" val="279537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en-US" sz="2000" dirty="0">
                <a:solidFill>
                  <a:schemeClr val="accent6"/>
                </a:solidFill>
              </a:rPr>
              <a:t>Testing AspectJ’s specification</a:t>
            </a:r>
          </a:p>
        </p:txBody>
      </p:sp>
      <p:sp>
        <p:nvSpPr>
          <p:cNvPr id="5" name="Segnaposto testo 4"/>
          <p:cNvSpPr>
            <a:spLocks noGrp="1"/>
          </p:cNvSpPr>
          <p:nvPr>
            <p:ph type="body" idx="10"/>
          </p:nvPr>
        </p:nvSpPr>
        <p:spPr>
          <a:xfrm>
            <a:off x="633319" y="1610450"/>
            <a:ext cx="5798372" cy="3315300"/>
          </a:xfrm>
        </p:spPr>
        <p:txBody>
          <a:bodyPr/>
          <a:lstStyle/>
          <a:p>
            <a:r>
              <a:rPr lang="en-US" dirty="0"/>
              <a:t>Test target: Apache CXF Example (</a:t>
            </a:r>
            <a:r>
              <a:rPr lang="en-US" dirty="0" err="1"/>
              <a:t>github</a:t>
            </a:r>
            <a:r>
              <a:rPr lang="en-US" dirty="0"/>
              <a:t> project)</a:t>
            </a:r>
          </a:p>
          <a:p>
            <a:pPr lvl="1"/>
            <a:r>
              <a:rPr lang="en-US" dirty="0"/>
              <a:t>Two pointcut methods: Julia signals them as deadcode </a:t>
            </a:r>
          </a:p>
          <a:p>
            <a:pPr lvl="1"/>
            <a:r>
              <a:rPr lang="en-US" dirty="0"/>
              <a:t>One advice method: this method is public, hence already being considered as an entry point by Julia</a:t>
            </a:r>
          </a:p>
          <a:p>
            <a:pPr lvl="1"/>
            <a:endParaRPr lang="en-US" dirty="0"/>
          </a:p>
          <a:p>
            <a:r>
              <a:rPr lang="en-US" dirty="0"/>
              <a:t>The last implication from the specification removes the two deadcode false alarms successfully</a:t>
            </a:r>
          </a:p>
        </p:txBody>
      </p:sp>
    </p:spTree>
    <p:extLst>
      <p:ext uri="{BB962C8B-B14F-4D97-AF65-F5344CB8AC3E}">
        <p14:creationId xmlns:p14="http://schemas.microsoft.com/office/powerpoint/2010/main" val="222023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a:solidFill>
                  <a:schemeClr val="accent6"/>
                </a:solidFill>
              </a:rPr>
              <a:t>Windows Forms</a:t>
            </a:r>
            <a:endParaRPr lang="en-US" sz="2000" dirty="0">
              <a:solidFill>
                <a:schemeClr val="accent6"/>
              </a:solidFill>
            </a:endParaRPr>
          </a:p>
        </p:txBody>
      </p:sp>
      <p:sp>
        <p:nvSpPr>
          <p:cNvPr id="5" name="Segnaposto testo 4"/>
          <p:cNvSpPr>
            <a:spLocks noGrp="1"/>
          </p:cNvSpPr>
          <p:nvPr>
            <p:ph type="body" idx="10"/>
          </p:nvPr>
        </p:nvSpPr>
        <p:spPr>
          <a:xfrm>
            <a:off x="633319" y="1610450"/>
            <a:ext cx="5798372" cy="3315300"/>
          </a:xfrm>
        </p:spPr>
        <p:txBody>
          <a:bodyPr/>
          <a:lstStyle/>
          <a:p>
            <a:r>
              <a:rPr lang="en-US" dirty="0"/>
              <a:t>.NET framework for desktop UI</a:t>
            </a:r>
          </a:p>
          <a:p>
            <a:r>
              <a:rPr lang="en-US" dirty="0"/>
              <a:t>Key aspects for the analysis:</a:t>
            </a:r>
          </a:p>
          <a:p>
            <a:pPr lvl="1"/>
            <a:r>
              <a:rPr lang="en-US" dirty="0"/>
              <a:t>Graphical components are stored in fields to be accessible by the runtime</a:t>
            </a:r>
          </a:p>
          <a:p>
            <a:pPr lvl="1"/>
            <a:r>
              <a:rPr lang="en-US" dirty="0"/>
              <a:t>Graphical components are disposable objects, but their </a:t>
            </a:r>
            <a:r>
              <a:rPr lang="en-US" sz="1400" dirty="0">
                <a:latin typeface="Source Code Pro Light" panose="020B0409030403020204" pitchFamily="49" charset="0"/>
                <a:ea typeface="Source Code Pro Light" panose="020B0409030403020204" pitchFamily="49" charset="0"/>
              </a:rPr>
              <a:t>Dispose</a:t>
            </a:r>
            <a:r>
              <a:rPr lang="en-US" dirty="0"/>
              <a:t> method is invoked from the runtime</a:t>
            </a:r>
          </a:p>
        </p:txBody>
      </p:sp>
      <p:sp>
        <p:nvSpPr>
          <p:cNvPr id="6" name="TextBox 5">
            <a:extLst>
              <a:ext uri="{FF2B5EF4-FFF2-40B4-BE49-F238E27FC236}">
                <a16:creationId xmlns:a16="http://schemas.microsoft.com/office/drawing/2014/main" id="{A6A56A8F-3289-40A8-952E-6D299C8FCEC3}"/>
              </a:ext>
            </a:extLst>
          </p:cNvPr>
          <p:cNvSpPr txBox="1"/>
          <p:nvPr/>
        </p:nvSpPr>
        <p:spPr>
          <a:xfrm>
            <a:off x="2041742" y="3880868"/>
            <a:ext cx="4389948"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No field usage warning on graphical components</a:t>
            </a:r>
          </a:p>
        </p:txBody>
      </p:sp>
      <p:sp>
        <p:nvSpPr>
          <p:cNvPr id="8" name="TextBox 5">
            <a:extLst>
              <a:ext uri="{FF2B5EF4-FFF2-40B4-BE49-F238E27FC236}">
                <a16:creationId xmlns:a16="http://schemas.microsoft.com/office/drawing/2014/main" id="{0BED93D4-67A4-449D-8E8C-8F32537343E9}"/>
              </a:ext>
            </a:extLst>
          </p:cNvPr>
          <p:cNvSpPr txBox="1"/>
          <p:nvPr/>
        </p:nvSpPr>
        <p:spPr>
          <a:xfrm>
            <a:off x="2041742" y="4380481"/>
            <a:ext cx="4389948"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No resource leakage on graphical components</a:t>
            </a:r>
          </a:p>
        </p:txBody>
      </p:sp>
    </p:spTree>
    <p:extLst>
      <p:ext uri="{BB962C8B-B14F-4D97-AF65-F5344CB8AC3E}">
        <p14:creationId xmlns:p14="http://schemas.microsoft.com/office/powerpoint/2010/main" val="137095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a:solidFill>
                  <a:schemeClr val="accent6"/>
                </a:solidFill>
              </a:rPr>
              <a:t>Windows Forms’ </a:t>
            </a:r>
            <a:r>
              <a:rPr lang="en-US" sz="2000" dirty="0">
                <a:solidFill>
                  <a:schemeClr val="accent6"/>
                </a:solidFill>
              </a:rPr>
              <a:t>specification</a:t>
            </a:r>
          </a:p>
        </p:txBody>
      </p:sp>
      <p:sp>
        <p:nvSpPr>
          <p:cNvPr id="5" name="Segnaposto testo 4"/>
          <p:cNvSpPr>
            <a:spLocks noGrp="1"/>
          </p:cNvSpPr>
          <p:nvPr>
            <p:ph type="body" idx="10"/>
          </p:nvPr>
        </p:nvSpPr>
        <p:spPr>
          <a:xfrm>
            <a:off x="633319" y="1610450"/>
            <a:ext cx="5798372" cy="3110550"/>
          </a:xfrm>
        </p:spPr>
        <p:txBody>
          <a:bodyPr/>
          <a:lstStyle/>
          <a:p>
            <a:pPr marL="0" indent="0">
              <a:buNone/>
            </a:pPr>
            <a:r>
              <a:rPr lang="en-US" sz="1400" b="1" dirty="0">
                <a:latin typeface="+mn-lt"/>
                <a:ea typeface="Source Code Pro Light" panose="020B0409030403020204" pitchFamily="49" charset="0"/>
              </a:rPr>
              <a:t>rule</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superclass</a:t>
            </a:r>
            <a:r>
              <a:rPr lang="en-US" sz="1400" dirty="0">
                <a:latin typeface="+mn-lt"/>
                <a:ea typeface="Source Code Pro Light" panose="020B0409030403020204" pitchFamily="49" charset="0"/>
              </a:rPr>
              <a:t> "Form" </a:t>
            </a:r>
          </a:p>
          <a:p>
            <a:pPr marL="0" indent="0">
              <a:buNone/>
            </a:pPr>
            <a:r>
              <a:rPr lang="en-US" sz="1400" b="1" dirty="0">
                <a:latin typeface="+mn-lt"/>
                <a:ea typeface="Source Code Pro Light" panose="020B0409030403020204" pitchFamily="49" charset="0"/>
              </a:rPr>
              <a:t>rule</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analysis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.net</a:t>
            </a:r>
            <a:r>
              <a:rPr lang="en-US" sz="1400" dirty="0">
                <a:latin typeface="+mn-lt"/>
                <a:ea typeface="Source Code Pro Light" panose="020B0409030403020204" pitchFamily="49" charset="0"/>
              </a:rPr>
              <a:t>" </a:t>
            </a:r>
          </a:p>
          <a:p>
            <a:pPr marL="0" indent="0">
              <a:buNone/>
            </a:pPr>
            <a:r>
              <a:rPr lang="en-US" sz="1400" b="1" dirty="0">
                <a:latin typeface="+mn-lt"/>
                <a:ea typeface="Source Code Pro Light" panose="020B0409030403020204" pitchFamily="49" charset="0"/>
              </a:rPr>
              <a:t>predicate</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isComponent</a:t>
            </a:r>
            <a:r>
              <a:rPr lang="en-US" sz="1400" dirty="0">
                <a:latin typeface="+mn-lt"/>
                <a:ea typeface="Source Code Pro Light" panose="020B0409030403020204" pitchFamily="49" charset="0"/>
              </a:rPr>
              <a:t>" = </a:t>
            </a:r>
            <a:r>
              <a:rPr lang="en-US" sz="1400" dirty="0" err="1">
                <a:latin typeface="+mn-lt"/>
                <a:ea typeface="Source Code Pro Light" panose="020B0409030403020204" pitchFamily="49" charset="0"/>
              </a:rPr>
              <a:t>cls.subtypeOf</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IComponent</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predicate</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isDisposable</a:t>
            </a:r>
            <a:r>
              <a:rPr lang="en-US" sz="1400" dirty="0">
                <a:latin typeface="+mn-lt"/>
                <a:ea typeface="Source Code Pro Light" panose="020B0409030403020204" pitchFamily="49" charset="0"/>
              </a:rPr>
              <a:t>" = </a:t>
            </a:r>
            <a:r>
              <a:rPr lang="en-US" sz="1400" dirty="0" err="1">
                <a:latin typeface="+mn-lt"/>
                <a:ea typeface="Source Code Pro Light" panose="020B0409030403020204" pitchFamily="49" charset="0"/>
              </a:rPr>
              <a:t>fld.type.subtypeOf</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IDisposable</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predicate</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isNestedCmp</a:t>
            </a:r>
            <a:r>
              <a:rPr lang="en-US" sz="1400" dirty="0">
                <a:latin typeface="+mn-lt"/>
                <a:ea typeface="Source Code Pro Light" panose="020B0409030403020204" pitchFamily="49" charset="0"/>
              </a:rPr>
              <a:t>" = </a:t>
            </a:r>
          </a:p>
          <a:p>
            <a:pPr marL="0" indent="0">
              <a:buNone/>
            </a:pPr>
            <a:r>
              <a:rPr lang="en-US" sz="1400" b="1" dirty="0">
                <a:latin typeface="+mn-lt"/>
                <a:ea typeface="Source Code Pro Light" panose="020B0409030403020204" pitchFamily="49" charset="0"/>
              </a:rPr>
              <a:t>	and</a:t>
            </a:r>
            <a:r>
              <a:rPr lang="en-US" sz="1400" dirty="0">
                <a:latin typeface="+mn-lt"/>
                <a:ea typeface="Source Code Pro Light" panose="020B0409030403020204" pitchFamily="49" charset="0"/>
              </a:rPr>
              <a:t>(</a:t>
            </a:r>
            <a:r>
              <a:rPr lang="en-US" sz="1400" dirty="0" err="1">
                <a:latin typeface="+mn-lt"/>
                <a:ea typeface="Source Code Pro Light" panose="020B0409030403020204" pitchFamily="49" charset="0"/>
              </a:rPr>
              <a:t>fld.type</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satisfies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isComponent</a:t>
            </a:r>
            <a:r>
              <a:rPr lang="en-US" sz="1400" dirty="0">
                <a:latin typeface="+mn-lt"/>
                <a:ea typeface="Source Code Pro Light" panose="020B0409030403020204" pitchFamily="49" charset="0"/>
              </a:rPr>
              <a:t>", </a:t>
            </a:r>
          </a:p>
          <a:p>
            <a:pPr marL="0" indent="0">
              <a:buNone/>
            </a:pP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fld.definingClass</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satisfies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isComponent</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specification</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annotate</a:t>
            </a:r>
            <a:r>
              <a:rPr lang="en-US" sz="1400" dirty="0">
                <a:latin typeface="+mn-lt"/>
                <a:ea typeface="Source Code Pro Light" panose="020B0409030403020204" pitchFamily="49" charset="0"/>
              </a:rPr>
              <a:t> fields </a:t>
            </a:r>
            <a:r>
              <a:rPr lang="en-US" sz="1400" b="1" dirty="0">
                <a:latin typeface="+mn-lt"/>
                <a:ea typeface="Source Code Pro Light" panose="020B0409030403020204" pitchFamily="49" charset="0"/>
              </a:rPr>
              <a:t>with</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ExternallyRead</a:t>
            </a:r>
            <a:r>
              <a:rPr lang="en-US" sz="1400" dirty="0">
                <a:latin typeface="+mn-lt"/>
                <a:ea typeface="Source Code Pro Light" panose="020B0409030403020204" pitchFamily="49" charset="0"/>
              </a:rPr>
              <a:t>", "Injected" </a:t>
            </a:r>
            <a:r>
              <a:rPr lang="en-US" sz="1400" b="1" dirty="0">
                <a:latin typeface="+mn-lt"/>
                <a:ea typeface="Source Code Pro Light" panose="020B0409030403020204" pitchFamily="49" charset="0"/>
              </a:rPr>
              <a:t>if </a:t>
            </a:r>
          </a:p>
          <a:p>
            <a:pPr marL="0" indent="0">
              <a:buNone/>
            </a:pPr>
            <a:r>
              <a:rPr lang="en-US" sz="1400" b="1" dirty="0">
                <a:latin typeface="+mn-lt"/>
                <a:ea typeface="Source Code Pro Light" panose="020B0409030403020204" pitchFamily="49" charset="0"/>
              </a:rPr>
              <a:t>	     satisfies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isNestedCmp</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specification</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annotate</a:t>
            </a:r>
            <a:r>
              <a:rPr lang="en-US" sz="1400" dirty="0">
                <a:latin typeface="+mn-lt"/>
                <a:ea typeface="Source Code Pro Light" panose="020B0409030403020204" pitchFamily="49" charset="0"/>
              </a:rPr>
              <a:t> fields </a:t>
            </a:r>
            <a:r>
              <a:rPr lang="en-US" sz="1400" b="1" dirty="0">
                <a:latin typeface="+mn-lt"/>
                <a:ea typeface="Source Code Pro Light" panose="020B0409030403020204" pitchFamily="49" charset="0"/>
              </a:rPr>
              <a:t>with</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AutoClosedResource</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if</a:t>
            </a:r>
          </a:p>
          <a:p>
            <a:pPr marL="0" indent="0">
              <a:buNone/>
            </a:pPr>
            <a:r>
              <a:rPr lang="en-US" sz="1400" b="1" dirty="0">
                <a:latin typeface="+mn-lt"/>
                <a:ea typeface="Source Code Pro Light" panose="020B0409030403020204" pitchFamily="49" charset="0"/>
              </a:rPr>
              <a:t>                        or</a:t>
            </a:r>
            <a:r>
              <a:rPr lang="en-US" sz="1400" dirty="0">
                <a:latin typeface="+mn-lt"/>
                <a:ea typeface="Source Code Pro Light" panose="020B0409030403020204" pitchFamily="49" charset="0"/>
              </a:rPr>
              <a:t>(</a:t>
            </a:r>
            <a:r>
              <a:rPr lang="en-US" sz="1400" dirty="0" err="1">
                <a:latin typeface="+mn-lt"/>
                <a:ea typeface="Source Code Pro Light" panose="020B0409030403020204" pitchFamily="49" charset="0"/>
              </a:rPr>
              <a:t>fld.type.subtypeOf</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ContainerControl</a:t>
            </a:r>
            <a:r>
              <a:rPr lang="en-US" sz="1400" dirty="0">
                <a:latin typeface="+mn-lt"/>
                <a:ea typeface="Source Code Pro Light" panose="020B0409030403020204" pitchFamily="49" charset="0"/>
              </a:rPr>
              <a:t>",</a:t>
            </a:r>
          </a:p>
          <a:p>
            <a:pPr marL="0" indent="0">
              <a:buNone/>
            </a:pP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and</a:t>
            </a:r>
            <a:r>
              <a:rPr lang="en-US" sz="1400" dirty="0">
                <a:latin typeface="+mn-lt"/>
                <a:ea typeface="Source Code Pro Light" panose="020B0409030403020204" pitchFamily="49" charset="0"/>
              </a:rPr>
              <a:t>(</a:t>
            </a:r>
            <a:r>
              <a:rPr lang="en-US" sz="1400" b="1" dirty="0">
                <a:latin typeface="+mn-lt"/>
                <a:ea typeface="Source Code Pro Light" panose="020B0409030403020204" pitchFamily="49" charset="0"/>
              </a:rPr>
              <a:t>satisfies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isDisposable</a:t>
            </a:r>
            <a:r>
              <a:rPr lang="en-US" sz="1400" dirty="0">
                <a:latin typeface="+mn-lt"/>
                <a:ea typeface="Source Code Pro Light" panose="020B0409030403020204" pitchFamily="49" charset="0"/>
              </a:rPr>
              <a:t>", </a:t>
            </a:r>
          </a:p>
          <a:p>
            <a:pPr marL="0" indent="0">
              <a:buNone/>
            </a:pP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fld.definingClass</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satisfies</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isComponent</a:t>
            </a:r>
            <a:r>
              <a:rPr lang="en-US" sz="1400" dirty="0">
                <a:latin typeface="+mn-lt"/>
                <a:ea typeface="Source Code Pro Light" panose="020B0409030403020204" pitchFamily="49" charset="0"/>
              </a:rPr>
              <a:t>"))</a:t>
            </a:r>
          </a:p>
        </p:txBody>
      </p:sp>
      <p:sp>
        <p:nvSpPr>
          <p:cNvPr id="6" name="TextBox 9">
            <a:extLst>
              <a:ext uri="{FF2B5EF4-FFF2-40B4-BE49-F238E27FC236}">
                <a16:creationId xmlns:a16="http://schemas.microsoft.com/office/drawing/2014/main" id="{030A15D7-30B7-4F26-AE57-09D6D710A3EC}"/>
              </a:ext>
            </a:extLst>
          </p:cNvPr>
          <p:cNvSpPr txBox="1"/>
          <p:nvPr/>
        </p:nvSpPr>
        <p:spPr>
          <a:xfrm>
            <a:off x="633319" y="4784942"/>
            <a:ext cx="5792864" cy="230832"/>
          </a:xfrm>
          <a:prstGeom prst="rect">
            <a:avLst/>
          </a:prstGeom>
          <a:noFill/>
        </p:spPr>
        <p:txBody>
          <a:bodyPr wrap="square" rtlCol="0">
            <a:spAutoFit/>
          </a:bodyPr>
          <a:lstStyle/>
          <a:p>
            <a:r>
              <a:rPr lang="en-US" sz="900" b="1" dirty="0">
                <a:solidFill>
                  <a:schemeClr val="tx1"/>
                </a:solidFill>
                <a:latin typeface="Titillium Web" panose="020B0604020202020204" charset="0"/>
                <a:ea typeface="+mn-ea"/>
                <a:cs typeface="+mn-cs"/>
                <a:sym typeface="Titillium Web"/>
              </a:rPr>
              <a:t>Note</a:t>
            </a:r>
            <a:r>
              <a:rPr lang="en-US" sz="900" dirty="0">
                <a:solidFill>
                  <a:schemeClr val="tx1"/>
                </a:solidFill>
                <a:latin typeface="Titillium Web" panose="020B0604020202020204" charset="0"/>
                <a:ea typeface="+mn-ea"/>
                <a:cs typeface="+mn-cs"/>
                <a:sym typeface="Titillium Web"/>
              </a:rPr>
              <a:t>: namespaces have been omitted</a:t>
            </a:r>
          </a:p>
        </p:txBody>
      </p:sp>
    </p:spTree>
    <p:extLst>
      <p:ext uri="{BB962C8B-B14F-4D97-AF65-F5344CB8AC3E}">
        <p14:creationId xmlns:p14="http://schemas.microsoft.com/office/powerpoint/2010/main" val="114145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Julia</a:t>
            </a:r>
          </a:p>
        </p:txBody>
      </p:sp>
      <p:sp>
        <p:nvSpPr>
          <p:cNvPr id="5" name="Segnaposto testo 4"/>
          <p:cNvSpPr>
            <a:spLocks noGrp="1"/>
          </p:cNvSpPr>
          <p:nvPr>
            <p:ph type="body" idx="10"/>
          </p:nvPr>
        </p:nvSpPr>
        <p:spPr>
          <a:xfrm>
            <a:off x="633319" y="1610450"/>
            <a:ext cx="5798372" cy="3315300"/>
          </a:xfrm>
        </p:spPr>
        <p:txBody>
          <a:bodyPr/>
          <a:lstStyle/>
          <a:p>
            <a:r>
              <a:rPr lang="en-US" dirty="0"/>
              <a:t>Abstract interpretation based static analyzer</a:t>
            </a:r>
          </a:p>
          <a:p>
            <a:r>
              <a:rPr lang="en-US" dirty="0"/>
              <a:t>Analyzes bytecode of Java, Android and C# applications</a:t>
            </a:r>
          </a:p>
          <a:p>
            <a:r>
              <a:rPr lang="en-US" dirty="0"/>
              <a:t>Its semantic checks aim to find security vulnerabilities as well as bugs, inefficiencies and style issues</a:t>
            </a:r>
          </a:p>
          <a:p>
            <a:r>
              <a:rPr lang="en-US" dirty="0"/>
              <a:t>Julia builds the model of execution of a program, which may be influenced by the use of particular software frameworks</a:t>
            </a:r>
          </a:p>
        </p:txBody>
      </p:sp>
    </p:spTree>
    <p:extLst>
      <p:ext uri="{BB962C8B-B14F-4D97-AF65-F5344CB8AC3E}">
        <p14:creationId xmlns:p14="http://schemas.microsoft.com/office/powerpoint/2010/main" val="201273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br>
              <a:rPr lang="it-IT" dirty="0"/>
            </a:br>
            <a:r>
              <a:rPr lang="it-IT" sz="2000" dirty="0">
                <a:solidFill>
                  <a:schemeClr val="accent6"/>
                </a:solidFill>
              </a:rPr>
              <a:t>Windows Forms’ </a:t>
            </a:r>
            <a:r>
              <a:rPr lang="en-US" sz="2000" dirty="0">
                <a:solidFill>
                  <a:schemeClr val="accent6"/>
                </a:solidFill>
              </a:rPr>
              <a:t>specification</a:t>
            </a:r>
          </a:p>
        </p:txBody>
      </p:sp>
      <p:sp>
        <p:nvSpPr>
          <p:cNvPr id="5" name="Segnaposto testo 4"/>
          <p:cNvSpPr>
            <a:spLocks noGrp="1"/>
          </p:cNvSpPr>
          <p:nvPr>
            <p:ph type="body" idx="10"/>
          </p:nvPr>
        </p:nvSpPr>
        <p:spPr>
          <a:xfrm>
            <a:off x="633319" y="1610450"/>
            <a:ext cx="6109560" cy="3110550"/>
          </a:xfrm>
        </p:spPr>
        <p:txBody>
          <a:bodyPr/>
          <a:lstStyle/>
          <a:p>
            <a:pPr marL="0" indent="0">
              <a:buNone/>
            </a:pPr>
            <a:r>
              <a:rPr lang="en-US" sz="800" b="1" dirty="0">
                <a:latin typeface="+mn-lt"/>
                <a:ea typeface="Source Code Pro Light" panose="020B0409030403020204" pitchFamily="49" charset="0"/>
              </a:rPr>
              <a:t>rule</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superclass</a:t>
            </a:r>
            <a:r>
              <a:rPr lang="en-US" sz="800" dirty="0">
                <a:latin typeface="+mn-lt"/>
                <a:ea typeface="Source Code Pro Light" panose="020B0409030403020204" pitchFamily="49" charset="0"/>
              </a:rPr>
              <a:t> "Form" </a:t>
            </a:r>
          </a:p>
          <a:p>
            <a:pPr marL="0" indent="0">
              <a:buNone/>
            </a:pPr>
            <a:r>
              <a:rPr lang="en-US" sz="800" b="1" dirty="0">
                <a:latin typeface="+mn-lt"/>
                <a:ea typeface="Source Code Pro Light" panose="020B0409030403020204" pitchFamily="49" charset="0"/>
              </a:rPr>
              <a:t>rule</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analysis</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.net</a:t>
            </a:r>
            <a:r>
              <a:rPr lang="en-US" sz="800" dirty="0">
                <a:latin typeface="+mn-lt"/>
                <a:ea typeface="Source Code Pro Light" panose="020B0409030403020204" pitchFamily="49" charset="0"/>
              </a:rPr>
              <a:t>" </a:t>
            </a:r>
          </a:p>
          <a:p>
            <a:pPr marL="0" indent="0">
              <a:buNone/>
            </a:pPr>
            <a:r>
              <a:rPr lang="en-US" sz="800" b="1" dirty="0">
                <a:latin typeface="+mn-lt"/>
                <a:ea typeface="Source Code Pro Light" panose="020B0409030403020204" pitchFamily="49" charset="0"/>
              </a:rPr>
              <a:t>predicate</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isComponent</a:t>
            </a:r>
            <a:r>
              <a:rPr lang="en-US" sz="800" dirty="0">
                <a:latin typeface="+mn-lt"/>
                <a:ea typeface="Source Code Pro Light" panose="020B0409030403020204" pitchFamily="49" charset="0"/>
              </a:rPr>
              <a:t>" = </a:t>
            </a:r>
            <a:r>
              <a:rPr lang="en-US" sz="800" dirty="0" err="1">
                <a:latin typeface="+mn-lt"/>
                <a:ea typeface="Source Code Pro Light" panose="020B0409030403020204" pitchFamily="49" charset="0"/>
              </a:rPr>
              <a:t>cls.subtypeOf</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IComponent</a:t>
            </a:r>
            <a:r>
              <a:rPr lang="en-US" sz="800" dirty="0">
                <a:latin typeface="+mn-lt"/>
                <a:ea typeface="Source Code Pro Light" panose="020B0409030403020204" pitchFamily="49" charset="0"/>
              </a:rPr>
              <a:t>"</a:t>
            </a:r>
          </a:p>
          <a:p>
            <a:pPr marL="0" indent="0">
              <a:buNone/>
            </a:pPr>
            <a:r>
              <a:rPr lang="en-US" sz="800" b="1" dirty="0">
                <a:latin typeface="+mn-lt"/>
                <a:ea typeface="Source Code Pro Light" panose="020B0409030403020204" pitchFamily="49" charset="0"/>
              </a:rPr>
              <a:t>predicate</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isDisposable</a:t>
            </a:r>
            <a:r>
              <a:rPr lang="en-US" sz="800" dirty="0">
                <a:latin typeface="+mn-lt"/>
                <a:ea typeface="Source Code Pro Light" panose="020B0409030403020204" pitchFamily="49" charset="0"/>
              </a:rPr>
              <a:t>" = </a:t>
            </a:r>
            <a:r>
              <a:rPr lang="en-US" sz="800" dirty="0" err="1">
                <a:latin typeface="+mn-lt"/>
                <a:ea typeface="Source Code Pro Light" panose="020B0409030403020204" pitchFamily="49" charset="0"/>
              </a:rPr>
              <a:t>fld.type.subtypeOf</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IDisposable</a:t>
            </a:r>
            <a:r>
              <a:rPr lang="en-US" sz="800" dirty="0">
                <a:latin typeface="+mn-lt"/>
                <a:ea typeface="Source Code Pro Light" panose="020B0409030403020204" pitchFamily="49" charset="0"/>
              </a:rPr>
              <a:t>"</a:t>
            </a:r>
          </a:p>
          <a:p>
            <a:pPr marL="0" indent="0">
              <a:buNone/>
            </a:pPr>
            <a:r>
              <a:rPr lang="en-US" sz="800" b="1" dirty="0">
                <a:latin typeface="+mn-lt"/>
                <a:ea typeface="Source Code Pro Light" panose="020B0409030403020204" pitchFamily="49" charset="0"/>
              </a:rPr>
              <a:t>predicate</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isNestedCmp</a:t>
            </a:r>
            <a:r>
              <a:rPr lang="en-US" sz="800" dirty="0">
                <a:latin typeface="+mn-lt"/>
                <a:ea typeface="Source Code Pro Light" panose="020B0409030403020204" pitchFamily="49" charset="0"/>
              </a:rPr>
              <a:t>" = </a:t>
            </a:r>
            <a:r>
              <a:rPr lang="en-US" sz="800" b="1" dirty="0">
                <a:latin typeface="+mn-lt"/>
                <a:ea typeface="Source Code Pro Light" panose="020B0409030403020204" pitchFamily="49" charset="0"/>
              </a:rPr>
              <a:t>and</a:t>
            </a:r>
            <a:r>
              <a:rPr lang="en-US" sz="800" dirty="0">
                <a:latin typeface="+mn-lt"/>
                <a:ea typeface="Source Code Pro Light" panose="020B0409030403020204" pitchFamily="49" charset="0"/>
              </a:rPr>
              <a:t>(</a:t>
            </a:r>
            <a:r>
              <a:rPr lang="en-US" sz="800" dirty="0" err="1">
                <a:latin typeface="+mn-lt"/>
                <a:ea typeface="Source Code Pro Light" panose="020B0409030403020204" pitchFamily="49" charset="0"/>
              </a:rPr>
              <a:t>fld.type</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satisfies</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isComponent</a:t>
            </a:r>
            <a:r>
              <a:rPr lang="en-US" sz="800" dirty="0">
                <a:latin typeface="+mn-lt"/>
                <a:ea typeface="Source Code Pro Light" panose="020B0409030403020204" pitchFamily="49" charset="0"/>
              </a:rPr>
              <a:t>", </a:t>
            </a:r>
          </a:p>
          <a:p>
            <a:pPr marL="0" indent="0">
              <a:buNone/>
            </a:pP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fld.definingClass</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satisfies</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isComponent</a:t>
            </a:r>
            <a:r>
              <a:rPr lang="en-US" sz="800" dirty="0">
                <a:latin typeface="+mn-lt"/>
                <a:ea typeface="Source Code Pro Light" panose="020B0409030403020204" pitchFamily="49" charset="0"/>
              </a:rPr>
              <a:t>")</a:t>
            </a:r>
          </a:p>
          <a:p>
            <a:pPr marL="0" indent="0">
              <a:buNone/>
            </a:pPr>
            <a:r>
              <a:rPr lang="en-US" sz="800" b="1" dirty="0">
                <a:latin typeface="+mn-lt"/>
                <a:ea typeface="Source Code Pro Light" panose="020B0409030403020204" pitchFamily="49" charset="0"/>
              </a:rPr>
              <a:t>specification</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annotate</a:t>
            </a:r>
            <a:r>
              <a:rPr lang="en-US" sz="800" dirty="0">
                <a:latin typeface="+mn-lt"/>
                <a:ea typeface="Source Code Pro Light" panose="020B0409030403020204" pitchFamily="49" charset="0"/>
              </a:rPr>
              <a:t> fields </a:t>
            </a:r>
            <a:r>
              <a:rPr lang="en-US" sz="800" b="1" dirty="0">
                <a:latin typeface="+mn-lt"/>
                <a:ea typeface="Source Code Pro Light" panose="020B0409030403020204" pitchFamily="49" charset="0"/>
              </a:rPr>
              <a:t>with</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ExternallyRead</a:t>
            </a:r>
            <a:r>
              <a:rPr lang="en-US" sz="800" dirty="0">
                <a:latin typeface="+mn-lt"/>
                <a:ea typeface="Source Code Pro Light" panose="020B0409030403020204" pitchFamily="49" charset="0"/>
              </a:rPr>
              <a:t>", "Injected" </a:t>
            </a:r>
            <a:r>
              <a:rPr lang="en-US" sz="800" b="1" dirty="0">
                <a:latin typeface="+mn-lt"/>
                <a:ea typeface="Source Code Pro Light" panose="020B0409030403020204" pitchFamily="49" charset="0"/>
              </a:rPr>
              <a:t>if satisfies</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isNestedCmp</a:t>
            </a:r>
            <a:r>
              <a:rPr lang="en-US" sz="800" dirty="0">
                <a:latin typeface="+mn-lt"/>
                <a:ea typeface="Source Code Pro Light" panose="020B0409030403020204" pitchFamily="49" charset="0"/>
              </a:rPr>
              <a:t>"</a:t>
            </a:r>
          </a:p>
          <a:p>
            <a:pPr marL="0" indent="0">
              <a:buNone/>
            </a:pPr>
            <a:r>
              <a:rPr lang="en-US" sz="800" b="1" dirty="0">
                <a:latin typeface="+mn-lt"/>
                <a:ea typeface="Source Code Pro Light" panose="020B0409030403020204" pitchFamily="49" charset="0"/>
              </a:rPr>
              <a:t>specification</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annotate</a:t>
            </a:r>
            <a:r>
              <a:rPr lang="en-US" sz="800" dirty="0">
                <a:latin typeface="+mn-lt"/>
                <a:ea typeface="Source Code Pro Light" panose="020B0409030403020204" pitchFamily="49" charset="0"/>
              </a:rPr>
              <a:t> fields </a:t>
            </a:r>
            <a:r>
              <a:rPr lang="en-US" sz="800" b="1" dirty="0">
                <a:latin typeface="+mn-lt"/>
                <a:ea typeface="Source Code Pro Light" panose="020B0409030403020204" pitchFamily="49" charset="0"/>
              </a:rPr>
              <a:t>with</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AutoClosedResource</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if</a:t>
            </a:r>
          </a:p>
          <a:p>
            <a:pPr marL="0" indent="0">
              <a:buNone/>
            </a:pPr>
            <a:r>
              <a:rPr lang="en-US" sz="800" b="1" dirty="0">
                <a:latin typeface="+mn-lt"/>
                <a:ea typeface="Source Code Pro Light" panose="020B0409030403020204" pitchFamily="49" charset="0"/>
              </a:rPr>
              <a:t>                        or</a:t>
            </a:r>
            <a:r>
              <a:rPr lang="en-US" sz="800" dirty="0">
                <a:latin typeface="+mn-lt"/>
                <a:ea typeface="Source Code Pro Light" panose="020B0409030403020204" pitchFamily="49" charset="0"/>
              </a:rPr>
              <a:t>(</a:t>
            </a:r>
            <a:r>
              <a:rPr lang="en-US" sz="800" dirty="0" err="1">
                <a:latin typeface="+mn-lt"/>
                <a:ea typeface="Source Code Pro Light" panose="020B0409030403020204" pitchFamily="49" charset="0"/>
              </a:rPr>
              <a:t>fld.type.subtypeOf</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ContainerControl</a:t>
            </a:r>
            <a:r>
              <a:rPr lang="en-US" sz="800" dirty="0">
                <a:latin typeface="+mn-lt"/>
                <a:ea typeface="Source Code Pro Light" panose="020B0409030403020204" pitchFamily="49" charset="0"/>
              </a:rPr>
              <a:t>",</a:t>
            </a:r>
          </a:p>
          <a:p>
            <a:pPr marL="0" indent="0">
              <a:buNone/>
            </a:pP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and</a:t>
            </a:r>
            <a:r>
              <a:rPr lang="en-US" sz="800" dirty="0">
                <a:latin typeface="+mn-lt"/>
                <a:ea typeface="Source Code Pro Light" panose="020B0409030403020204" pitchFamily="49" charset="0"/>
              </a:rPr>
              <a:t>(</a:t>
            </a:r>
            <a:r>
              <a:rPr lang="en-US" sz="800" b="1" dirty="0">
                <a:latin typeface="+mn-lt"/>
                <a:ea typeface="Source Code Pro Light" panose="020B0409030403020204" pitchFamily="49" charset="0"/>
              </a:rPr>
              <a:t>satisfies</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isDisposable</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fld.definingClass</a:t>
            </a:r>
            <a:r>
              <a:rPr lang="en-US" sz="800" dirty="0">
                <a:latin typeface="+mn-lt"/>
                <a:ea typeface="Source Code Pro Light" panose="020B0409030403020204" pitchFamily="49" charset="0"/>
              </a:rPr>
              <a:t> </a:t>
            </a:r>
            <a:r>
              <a:rPr lang="en-US" sz="800" b="1" dirty="0">
                <a:latin typeface="+mn-lt"/>
                <a:ea typeface="Source Code Pro Light" panose="020B0409030403020204" pitchFamily="49" charset="0"/>
              </a:rPr>
              <a:t>satisfies</a:t>
            </a:r>
            <a:r>
              <a:rPr lang="en-US" sz="800" dirty="0">
                <a:latin typeface="+mn-lt"/>
                <a:ea typeface="Source Code Pro Light" panose="020B0409030403020204" pitchFamily="49" charset="0"/>
              </a:rPr>
              <a:t> "</a:t>
            </a:r>
            <a:r>
              <a:rPr lang="en-US" sz="800" dirty="0" err="1">
                <a:latin typeface="+mn-lt"/>
                <a:ea typeface="Source Code Pro Light" panose="020B0409030403020204" pitchFamily="49" charset="0"/>
              </a:rPr>
              <a:t>isComponent</a:t>
            </a:r>
            <a:r>
              <a:rPr lang="en-US" sz="800" dirty="0">
                <a:latin typeface="+mn-lt"/>
                <a:ea typeface="Source Code Pro Light" panose="020B0409030403020204" pitchFamily="49" charset="0"/>
              </a:rPr>
              <a:t>"))</a:t>
            </a:r>
          </a:p>
          <a:p>
            <a:pPr marL="0" indent="0">
              <a:buNone/>
            </a:pPr>
            <a:endParaRPr lang="en-US" sz="800" dirty="0">
              <a:latin typeface="+mn-lt"/>
              <a:ea typeface="Source Code Pro Light" panose="020B0409030403020204" pitchFamily="49" charset="0"/>
            </a:endParaRPr>
          </a:p>
          <a:p>
            <a:pPr marL="0" indent="0">
              <a:buNone/>
            </a:pPr>
            <a:r>
              <a:rPr lang="en-US" sz="1400" b="1" dirty="0">
                <a:latin typeface="+mn-lt"/>
                <a:ea typeface="Source Code Pro Light" panose="020B0409030403020204" pitchFamily="49" charset="0"/>
              </a:rPr>
              <a:t>library</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annotate</a:t>
            </a:r>
            <a:r>
              <a:rPr lang="en-US" sz="1400" dirty="0">
                <a:latin typeface="+mn-lt"/>
                <a:ea typeface="Source Code Pro Light" panose="020B0409030403020204" pitchFamily="49" charset="0"/>
              </a:rPr>
              <a:t> methods </a:t>
            </a:r>
            <a:r>
              <a:rPr lang="en-US" sz="1400" b="1" dirty="0">
                <a:latin typeface="+mn-lt"/>
                <a:ea typeface="Source Code Pro Light" panose="020B0409030403020204" pitchFamily="49" charset="0"/>
              </a:rPr>
              <a:t>with</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ResourceThatDoesNotNeedToBeClosed</a:t>
            </a:r>
            <a:r>
              <a:rPr lang="en-US" sz="1400" dirty="0">
                <a:latin typeface="+mn-lt"/>
                <a:ea typeface="Source Code Pro Light" panose="020B0409030403020204" pitchFamily="49" charset="0"/>
              </a:rPr>
              <a:t>" </a:t>
            </a:r>
          </a:p>
          <a:p>
            <a:pPr marL="0" indent="0">
              <a:buNone/>
            </a:pPr>
            <a:r>
              <a:rPr lang="en-US" sz="1400" b="1" dirty="0">
                <a:latin typeface="+mn-lt"/>
                <a:ea typeface="Source Code Pro Light" panose="020B0409030403020204" pitchFamily="49" charset="0"/>
              </a:rPr>
              <a:t>             in</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class</a:t>
            </a:r>
            <a:r>
              <a:rPr lang="en-US" sz="1400" dirty="0">
                <a:latin typeface="+mn-lt"/>
                <a:ea typeface="Source Code Pro Light" panose="020B0409030403020204" pitchFamily="49" charset="0"/>
              </a:rPr>
              <a:t> "Brushes" </a:t>
            </a:r>
            <a:r>
              <a:rPr lang="en-US" sz="1400" b="1" dirty="0">
                <a:latin typeface="+mn-lt"/>
                <a:ea typeface="Source Code Pro Light" panose="020B0409030403020204" pitchFamily="49" charset="0"/>
              </a:rPr>
              <a:t>if</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signature</a:t>
            </a:r>
            <a:r>
              <a:rPr lang="en-US" sz="1400" dirty="0">
                <a:latin typeface="+mn-lt"/>
                <a:ea typeface="Source Code Pro Light" panose="020B0409030403020204" pitchFamily="49" charset="0"/>
              </a:rPr>
              <a:t> matches "get_.*()</a:t>
            </a:r>
            <a:r>
              <a:rPr lang="en-US" sz="1400" dirty="0" err="1">
                <a:latin typeface="+mn-lt"/>
                <a:ea typeface="Source Code Pro Light" panose="020B0409030403020204" pitchFamily="49" charset="0"/>
              </a:rPr>
              <a:t>LBrush</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library</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annotate</a:t>
            </a:r>
            <a:r>
              <a:rPr lang="en-US" sz="1400" dirty="0">
                <a:latin typeface="+mn-lt"/>
                <a:ea typeface="Source Code Pro Light" panose="020B0409030403020204" pitchFamily="49" charset="0"/>
              </a:rPr>
              <a:t> methods </a:t>
            </a:r>
            <a:r>
              <a:rPr lang="en-US" sz="1400" b="1" dirty="0">
                <a:latin typeface="+mn-lt"/>
                <a:ea typeface="Source Code Pro Light" panose="020B0409030403020204" pitchFamily="49" charset="0"/>
              </a:rPr>
              <a:t>with</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ResourceThatDoesNotNeedToBeClosed</a:t>
            </a:r>
            <a:r>
              <a:rPr lang="en-US" sz="1400" dirty="0">
                <a:latin typeface="+mn-lt"/>
                <a:ea typeface="Source Code Pro Light" panose="020B0409030403020204" pitchFamily="49" charset="0"/>
              </a:rPr>
              <a:t>" </a:t>
            </a:r>
          </a:p>
          <a:p>
            <a:pPr marL="0" indent="0">
              <a:buNone/>
            </a:pPr>
            <a:r>
              <a:rPr lang="en-US" sz="1400" b="1" dirty="0">
                <a:latin typeface="+mn-lt"/>
                <a:ea typeface="Source Code Pro Light" panose="020B0409030403020204" pitchFamily="49" charset="0"/>
              </a:rPr>
              <a:t>             in</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class</a:t>
            </a:r>
            <a:r>
              <a:rPr lang="en-US" sz="1400" dirty="0">
                <a:latin typeface="+mn-lt"/>
                <a:ea typeface="Source Code Pro Light" panose="020B0409030403020204" pitchFamily="49" charset="0"/>
              </a:rPr>
              <a:t> "Pens" </a:t>
            </a:r>
            <a:r>
              <a:rPr lang="en-US" sz="1400" b="1" dirty="0">
                <a:latin typeface="+mn-lt"/>
                <a:ea typeface="Source Code Pro Light" panose="020B0409030403020204" pitchFamily="49" charset="0"/>
              </a:rPr>
              <a:t>if</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signature</a:t>
            </a:r>
            <a:r>
              <a:rPr lang="en-US" sz="1400" dirty="0">
                <a:latin typeface="+mn-lt"/>
                <a:ea typeface="Source Code Pro Light" panose="020B0409030403020204" pitchFamily="49" charset="0"/>
              </a:rPr>
              <a:t> matches "get_.*()</a:t>
            </a:r>
            <a:r>
              <a:rPr lang="en-US" sz="1400" dirty="0" err="1">
                <a:latin typeface="+mn-lt"/>
                <a:ea typeface="Source Code Pro Light" panose="020B0409030403020204" pitchFamily="49" charset="0"/>
              </a:rPr>
              <a:t>LPen</a:t>
            </a:r>
            <a:r>
              <a:rPr lang="en-US" sz="1400" dirty="0">
                <a:latin typeface="+mn-lt"/>
                <a:ea typeface="Source Code Pro Light" panose="020B0409030403020204" pitchFamily="49" charset="0"/>
              </a:rPr>
              <a:t>;"</a:t>
            </a:r>
          </a:p>
          <a:p>
            <a:pPr marL="0" indent="0">
              <a:buNone/>
            </a:pPr>
            <a:r>
              <a:rPr lang="en-US" sz="1400" b="1" dirty="0">
                <a:latin typeface="+mn-lt"/>
                <a:ea typeface="Source Code Pro Light" panose="020B0409030403020204" pitchFamily="49" charset="0"/>
              </a:rPr>
              <a:t>library</a:t>
            </a:r>
            <a:r>
              <a:rPr lang="en-US" sz="1400" dirty="0">
                <a:latin typeface="+mn-lt"/>
                <a:ea typeface="Source Code Pro Light" panose="020B0409030403020204" pitchFamily="49" charset="0"/>
              </a:rPr>
              <a:t>: </a:t>
            </a:r>
            <a:r>
              <a:rPr lang="en-US" sz="1400" b="1" dirty="0">
                <a:latin typeface="+mn-lt"/>
                <a:ea typeface="Source Code Pro Light" panose="020B0409030403020204" pitchFamily="49" charset="0"/>
              </a:rPr>
              <a:t>annotate</a:t>
            </a:r>
            <a:r>
              <a:rPr lang="en-US" sz="1400" dirty="0">
                <a:latin typeface="+mn-lt"/>
                <a:ea typeface="Source Code Pro Light" panose="020B0409030403020204" pitchFamily="49" charset="0"/>
              </a:rPr>
              <a:t> methods </a:t>
            </a:r>
            <a:r>
              <a:rPr lang="en-US" sz="1400" b="1" dirty="0">
                <a:latin typeface="+mn-lt"/>
                <a:ea typeface="Source Code Pro Light" panose="020B0409030403020204" pitchFamily="49" charset="0"/>
              </a:rPr>
              <a:t>with</a:t>
            </a:r>
            <a:r>
              <a:rPr lang="en-US" sz="1400" dirty="0">
                <a:latin typeface="+mn-lt"/>
                <a:ea typeface="Source Code Pro Light" panose="020B0409030403020204" pitchFamily="49" charset="0"/>
              </a:rPr>
              <a:t> "</a:t>
            </a:r>
            <a:r>
              <a:rPr lang="en-US" sz="1400" dirty="0" err="1">
                <a:latin typeface="+mn-lt"/>
                <a:ea typeface="Source Code Pro Light" panose="020B0409030403020204" pitchFamily="49" charset="0"/>
              </a:rPr>
              <a:t>ResourceThatDoesNotNeedToBeClosed</a:t>
            </a:r>
            <a:r>
              <a:rPr lang="en-US" sz="1400" dirty="0">
                <a:latin typeface="+mn-lt"/>
                <a:ea typeface="Source Code Pro Light" panose="020B0409030403020204" pitchFamily="49" charset="0"/>
              </a:rPr>
              <a:t>" </a:t>
            </a:r>
          </a:p>
          <a:p>
            <a:pPr marL="0" indent="0">
              <a:buNone/>
            </a:pPr>
            <a:r>
              <a:rPr lang="en-US" sz="1400" b="1" dirty="0">
                <a:latin typeface="+mn-lt"/>
                <a:ea typeface="Source Code Pro Light" panose="020B0409030403020204" pitchFamily="49" charset="0"/>
              </a:rPr>
              <a:t>             in class</a:t>
            </a:r>
            <a:r>
              <a:rPr lang="en-US" sz="1400" dirty="0">
                <a:latin typeface="+mn-lt"/>
                <a:ea typeface="Source Code Pro Light" panose="020B0409030403020204" pitchFamily="49" charset="0"/>
              </a:rPr>
              <a:t> "Process" </a:t>
            </a:r>
            <a:r>
              <a:rPr lang="en-US" sz="1400" b="1" dirty="0">
                <a:latin typeface="+mn-lt"/>
                <a:ea typeface="Source Code Pro Light" panose="020B0409030403020204" pitchFamily="49" charset="0"/>
              </a:rPr>
              <a:t>if signature</a:t>
            </a:r>
            <a:r>
              <a:rPr lang="en-US" sz="1400" dirty="0">
                <a:latin typeface="+mn-lt"/>
                <a:ea typeface="Source Code Pro Light" panose="020B0409030403020204" pitchFamily="49" charset="0"/>
              </a:rPr>
              <a:t> is "</a:t>
            </a:r>
            <a:r>
              <a:rPr lang="en-US" sz="1400" dirty="0" err="1">
                <a:latin typeface="+mn-lt"/>
                <a:ea typeface="Source Code Pro Light" panose="020B0409030403020204" pitchFamily="49" charset="0"/>
              </a:rPr>
              <a:t>GetCurrentProcess</a:t>
            </a:r>
            <a:r>
              <a:rPr lang="en-US" sz="1400" dirty="0">
                <a:latin typeface="+mn-lt"/>
                <a:ea typeface="Source Code Pro Light" panose="020B0409030403020204" pitchFamily="49" charset="0"/>
              </a:rPr>
              <a:t>()</a:t>
            </a:r>
            <a:r>
              <a:rPr lang="en-US" sz="1400" dirty="0" err="1">
                <a:latin typeface="+mn-lt"/>
                <a:ea typeface="Source Code Pro Light" panose="020B0409030403020204" pitchFamily="49" charset="0"/>
              </a:rPr>
              <a:t>LProcess</a:t>
            </a:r>
            <a:r>
              <a:rPr lang="en-US" sz="1400" dirty="0">
                <a:latin typeface="+mn-lt"/>
                <a:ea typeface="Source Code Pro Light" panose="020B0409030403020204" pitchFamily="49" charset="0"/>
              </a:rPr>
              <a:t>;"</a:t>
            </a:r>
          </a:p>
        </p:txBody>
      </p:sp>
      <p:sp>
        <p:nvSpPr>
          <p:cNvPr id="6" name="TextBox 9">
            <a:extLst>
              <a:ext uri="{FF2B5EF4-FFF2-40B4-BE49-F238E27FC236}">
                <a16:creationId xmlns:a16="http://schemas.microsoft.com/office/drawing/2014/main" id="{030A15D7-30B7-4F26-AE57-09D6D710A3EC}"/>
              </a:ext>
            </a:extLst>
          </p:cNvPr>
          <p:cNvSpPr txBox="1"/>
          <p:nvPr/>
        </p:nvSpPr>
        <p:spPr>
          <a:xfrm>
            <a:off x="633319" y="4784942"/>
            <a:ext cx="5792864" cy="230832"/>
          </a:xfrm>
          <a:prstGeom prst="rect">
            <a:avLst/>
          </a:prstGeom>
          <a:noFill/>
        </p:spPr>
        <p:txBody>
          <a:bodyPr wrap="square" rtlCol="0">
            <a:spAutoFit/>
          </a:bodyPr>
          <a:lstStyle/>
          <a:p>
            <a:r>
              <a:rPr lang="en-US" sz="900" b="1" dirty="0">
                <a:solidFill>
                  <a:schemeClr val="tx1"/>
                </a:solidFill>
                <a:latin typeface="Titillium Web" panose="020B0604020202020204" charset="0"/>
                <a:ea typeface="+mn-ea"/>
                <a:cs typeface="+mn-cs"/>
                <a:sym typeface="Titillium Web"/>
              </a:rPr>
              <a:t>Note</a:t>
            </a:r>
            <a:r>
              <a:rPr lang="en-US" sz="900" dirty="0">
                <a:solidFill>
                  <a:schemeClr val="tx1"/>
                </a:solidFill>
                <a:latin typeface="Titillium Web" panose="020B0604020202020204" charset="0"/>
                <a:ea typeface="+mn-ea"/>
                <a:cs typeface="+mn-cs"/>
                <a:sym typeface="Titillium Web"/>
              </a:rPr>
              <a:t>: namespaces have been omitted</a:t>
            </a:r>
          </a:p>
        </p:txBody>
      </p:sp>
    </p:spTree>
    <p:extLst>
      <p:ext uri="{BB962C8B-B14F-4D97-AF65-F5344CB8AC3E}">
        <p14:creationId xmlns:p14="http://schemas.microsoft.com/office/powerpoint/2010/main" val="388420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Examples</a:t>
            </a:r>
            <a:r>
              <a:rPr lang="it-IT" dirty="0"/>
              <a:t> </a:t>
            </a:r>
            <a:br>
              <a:rPr lang="it-IT" dirty="0"/>
            </a:br>
            <a:r>
              <a:rPr lang="en-US" sz="2000" u="sng" dirty="0">
                <a:solidFill>
                  <a:schemeClr val="accent6"/>
                </a:solidFill>
              </a:rPr>
              <a:t>Testing</a:t>
            </a:r>
            <a:r>
              <a:rPr lang="en-US" sz="2000" dirty="0">
                <a:solidFill>
                  <a:schemeClr val="accent6"/>
                </a:solidFill>
              </a:rPr>
              <a:t> Windows Forms’ specification</a:t>
            </a:r>
          </a:p>
        </p:txBody>
      </p:sp>
      <p:sp>
        <p:nvSpPr>
          <p:cNvPr id="5" name="Segnaposto testo 4"/>
          <p:cNvSpPr>
            <a:spLocks noGrp="1"/>
          </p:cNvSpPr>
          <p:nvPr>
            <p:ph type="body" idx="10"/>
          </p:nvPr>
        </p:nvSpPr>
        <p:spPr>
          <a:xfrm>
            <a:off x="633319" y="1610450"/>
            <a:ext cx="5798372" cy="3315300"/>
          </a:xfrm>
        </p:spPr>
        <p:txBody>
          <a:bodyPr/>
          <a:lstStyle/>
          <a:p>
            <a:r>
              <a:rPr lang="en-US" dirty="0"/>
              <a:t>Test target: </a:t>
            </a:r>
            <a:r>
              <a:rPr lang="en-US" dirty="0" err="1"/>
              <a:t>ShareX</a:t>
            </a:r>
            <a:endParaRPr lang="en-US" dirty="0"/>
          </a:p>
          <a:p>
            <a:pPr lvl="1"/>
            <a:r>
              <a:rPr lang="en-US" dirty="0"/>
              <a:t>Application with lot of UI code</a:t>
            </a:r>
          </a:p>
          <a:p>
            <a:pPr lvl="1"/>
            <a:r>
              <a:rPr lang="en-US" dirty="0"/>
              <a:t>Julia analysis: 5153 warnings, lot of noise (mostly on resource leakage)</a:t>
            </a:r>
          </a:p>
          <a:p>
            <a:pPr lvl="2"/>
            <a:endParaRPr lang="en-US" dirty="0"/>
          </a:p>
          <a:p>
            <a:r>
              <a:rPr lang="en-US" dirty="0"/>
              <a:t>The specification lowers the warning to 1811, solving most of field access, </a:t>
            </a:r>
            <a:r>
              <a:rPr lang="en-US" dirty="0" err="1"/>
              <a:t>deadcode</a:t>
            </a:r>
            <a:r>
              <a:rPr lang="en-US" dirty="0"/>
              <a:t> and resource leakage problems</a:t>
            </a:r>
          </a:p>
        </p:txBody>
      </p:sp>
    </p:spTree>
    <p:extLst>
      <p:ext uri="{BB962C8B-B14F-4D97-AF65-F5344CB8AC3E}">
        <p14:creationId xmlns:p14="http://schemas.microsoft.com/office/powerpoint/2010/main" val="19044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Future works</a:t>
            </a:r>
          </a:p>
        </p:txBody>
      </p:sp>
      <p:sp>
        <p:nvSpPr>
          <p:cNvPr id="5" name="Segnaposto testo 4"/>
          <p:cNvSpPr>
            <a:spLocks noGrp="1"/>
          </p:cNvSpPr>
          <p:nvPr>
            <p:ph type="body" idx="10"/>
          </p:nvPr>
        </p:nvSpPr>
        <p:spPr>
          <a:xfrm>
            <a:off x="633319" y="1610450"/>
            <a:ext cx="5798372" cy="3315300"/>
          </a:xfrm>
        </p:spPr>
        <p:txBody>
          <a:bodyPr/>
          <a:lstStyle/>
          <a:p>
            <a:r>
              <a:rPr lang="en-US" dirty="0"/>
              <a:t>Model objects’ lifecycles and order of execution of method in Julia, and adding support in SARL to define these features</a:t>
            </a:r>
          </a:p>
          <a:p>
            <a:r>
              <a:rPr lang="en-US" dirty="0"/>
              <a:t>Modeling of more mainstream frameworks</a:t>
            </a:r>
          </a:p>
          <a:p>
            <a:r>
              <a:rPr lang="en-US" dirty="0"/>
              <a:t>Implement more operators to make the language more expressive</a:t>
            </a:r>
          </a:p>
        </p:txBody>
      </p:sp>
    </p:spTree>
    <p:extLst>
      <p:ext uri="{BB962C8B-B14F-4D97-AF65-F5344CB8AC3E}">
        <p14:creationId xmlns:p14="http://schemas.microsoft.com/office/powerpoint/2010/main" val="200874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2"/>
          </p:nvPr>
        </p:nvSpPr>
        <p:spPr/>
        <p:txBody>
          <a:bodyPr/>
          <a:lstStyle/>
          <a:p>
            <a:r>
              <a:rPr lang="it-IT" dirty="0">
                <a:latin typeface="Titillium Web" panose="00000500000000000000" charset="0"/>
              </a:rPr>
              <a:t>luca.negrini@juliasoft.com</a:t>
            </a:r>
          </a:p>
          <a:p>
            <a:endParaRPr lang="it-IT" dirty="0"/>
          </a:p>
        </p:txBody>
      </p:sp>
      <p:sp>
        <p:nvSpPr>
          <p:cNvPr id="4" name="Rettangolo 3"/>
          <p:cNvSpPr/>
          <p:nvPr/>
        </p:nvSpPr>
        <p:spPr>
          <a:xfrm>
            <a:off x="4696717" y="3360837"/>
            <a:ext cx="2031325" cy="553998"/>
          </a:xfrm>
          <a:prstGeom prst="rect">
            <a:avLst/>
          </a:prstGeom>
        </p:spPr>
        <p:txBody>
          <a:bodyPr wrap="none">
            <a:spAutoFit/>
          </a:bodyPr>
          <a:lstStyle/>
          <a:p>
            <a:r>
              <a:rPr lang="it-IT" sz="3000" b="1" dirty="0">
                <a:solidFill>
                  <a:schemeClr val="bg2"/>
                </a:solidFill>
                <a:latin typeface="Titillium Web" panose="00000500000000000000" pitchFamily="2" charset="0"/>
              </a:rPr>
              <a:t>Questions?</a:t>
            </a:r>
          </a:p>
        </p:txBody>
      </p:sp>
    </p:spTree>
    <p:extLst>
      <p:ext uri="{BB962C8B-B14F-4D97-AF65-F5344CB8AC3E}">
        <p14:creationId xmlns:p14="http://schemas.microsoft.com/office/powerpoint/2010/main" val="1743878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SARL’s framework specification</a:t>
            </a:r>
            <a:br>
              <a:rPr lang="en-US" dirty="0"/>
            </a:br>
            <a:r>
              <a:rPr lang="en-US" sz="2000" dirty="0">
                <a:solidFill>
                  <a:schemeClr val="accent6"/>
                </a:solidFill>
              </a:rPr>
              <a:t>Rules</a:t>
            </a:r>
          </a:p>
        </p:txBody>
      </p:sp>
      <p:sp>
        <p:nvSpPr>
          <p:cNvPr id="5" name="Segnaposto testo 4"/>
          <p:cNvSpPr>
            <a:spLocks noGrp="1"/>
          </p:cNvSpPr>
          <p:nvPr>
            <p:ph type="body" idx="10"/>
          </p:nvPr>
        </p:nvSpPr>
        <p:spPr>
          <a:xfrm>
            <a:off x="633319" y="1610450"/>
            <a:ext cx="5798372" cy="3315300"/>
          </a:xfrm>
        </p:spPr>
        <p:txBody>
          <a:bodyPr/>
          <a:lstStyle/>
          <a:p>
            <a:r>
              <a:rPr lang="en-US" b="1" dirty="0"/>
              <a:t>Analysis rule</a:t>
            </a:r>
            <a:r>
              <a:rPr lang="en-US" dirty="0"/>
              <a:t>: defines the type of analysis to be run</a:t>
            </a:r>
          </a:p>
          <a:p>
            <a:r>
              <a:rPr lang="it-IT" b="1" dirty="0"/>
              <a:t>C</a:t>
            </a:r>
            <a:r>
              <a:rPr lang="en-US" b="1" dirty="0"/>
              <a:t>ode rule</a:t>
            </a:r>
            <a:r>
              <a:rPr lang="en-US" dirty="0"/>
              <a:t>: defines what should be found in the target application</a:t>
            </a:r>
          </a:p>
          <a:p>
            <a:pPr lvl="1"/>
            <a:r>
              <a:rPr lang="en-US" i="1" dirty="0"/>
              <a:t>Supertype rule </a:t>
            </a:r>
            <a:r>
              <a:rPr lang="en-US" dirty="0"/>
              <a:t>looks for the inheritance from a specific class</a:t>
            </a:r>
            <a:endParaRPr lang="en-US" i="1" dirty="0"/>
          </a:p>
          <a:p>
            <a:pPr lvl="1"/>
            <a:r>
              <a:rPr lang="en-US" i="1" dirty="0"/>
              <a:t>Annotation rule </a:t>
            </a:r>
            <a:r>
              <a:rPr lang="en-US" dirty="0"/>
              <a:t>looks for the presence of a specific annotation</a:t>
            </a:r>
            <a:endParaRPr lang="en-US" i="1" dirty="0"/>
          </a:p>
          <a:p>
            <a:pPr lvl="1"/>
            <a:r>
              <a:rPr lang="en-US" i="1" dirty="0"/>
              <a:t>Always rule</a:t>
            </a:r>
          </a:p>
          <a:p>
            <a:pPr lvl="1"/>
            <a:endParaRPr lang="it-IT" b="1" i="1" dirty="0"/>
          </a:p>
          <a:p>
            <a:pPr marL="144000" lvl="1" indent="0">
              <a:buNone/>
            </a:pPr>
            <a:endParaRPr lang="en-US" b="1" dirty="0"/>
          </a:p>
        </p:txBody>
      </p:sp>
      <p:sp>
        <p:nvSpPr>
          <p:cNvPr id="6" name="TextBox 5">
            <a:extLst>
              <a:ext uri="{FF2B5EF4-FFF2-40B4-BE49-F238E27FC236}">
                <a16:creationId xmlns:a16="http://schemas.microsoft.com/office/drawing/2014/main" id="{3D77C5DD-7462-4C00-8AE5-B4404D4DB245}"/>
              </a:ext>
            </a:extLst>
          </p:cNvPr>
          <p:cNvSpPr txBox="1"/>
          <p:nvPr/>
        </p:nvSpPr>
        <p:spPr>
          <a:xfrm>
            <a:off x="2041742" y="3880868"/>
            <a:ext cx="4389948" cy="578882"/>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At least one analysis rule and one code rule need to be satisfied</a:t>
            </a:r>
            <a:endParaRPr lang="en-US" i="1" dirty="0"/>
          </a:p>
        </p:txBody>
      </p:sp>
    </p:spTree>
    <p:extLst>
      <p:ext uri="{BB962C8B-B14F-4D97-AF65-F5344CB8AC3E}">
        <p14:creationId xmlns:p14="http://schemas.microsoft.com/office/powerpoint/2010/main" val="4212779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SARL’s framework specification</a:t>
            </a:r>
            <a:br>
              <a:rPr lang="en-US" dirty="0"/>
            </a:br>
            <a:r>
              <a:rPr lang="en-US" sz="2000" dirty="0">
                <a:solidFill>
                  <a:schemeClr val="accent6"/>
                </a:solidFill>
              </a:rPr>
              <a:t>Specifications</a:t>
            </a:r>
            <a:endParaRPr lang="en-US" dirty="0">
              <a:solidFill>
                <a:schemeClr val="accent6"/>
              </a:solidFill>
            </a:endParaRPr>
          </a:p>
        </p:txBody>
      </p:sp>
      <p:sp>
        <p:nvSpPr>
          <p:cNvPr id="5" name="Segnaposto testo 4"/>
          <p:cNvSpPr>
            <a:spLocks noGrp="1"/>
          </p:cNvSpPr>
          <p:nvPr>
            <p:ph type="body" idx="10"/>
          </p:nvPr>
        </p:nvSpPr>
        <p:spPr>
          <a:xfrm>
            <a:off x="633319" y="1610450"/>
            <a:ext cx="5798372" cy="3315300"/>
          </a:xfrm>
        </p:spPr>
        <p:txBody>
          <a:bodyPr/>
          <a:lstStyle/>
          <a:p>
            <a:r>
              <a:rPr lang="en-US" dirty="0"/>
              <a:t>Searches for program members that satisfy the given condition</a:t>
            </a:r>
          </a:p>
          <a:p>
            <a:r>
              <a:rPr lang="en-US" dirty="0"/>
              <a:t>When the condition is met, the member gets annotated with a set of annotations</a:t>
            </a:r>
          </a:p>
          <a:p>
            <a:r>
              <a:rPr lang="en-US" dirty="0"/>
              <a:t>Possible targets: class, field, method, method’s parameter</a:t>
            </a:r>
          </a:p>
        </p:txBody>
      </p:sp>
    </p:spTree>
    <p:extLst>
      <p:ext uri="{BB962C8B-B14F-4D97-AF65-F5344CB8AC3E}">
        <p14:creationId xmlns:p14="http://schemas.microsoft.com/office/powerpoint/2010/main" val="747018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SARL’s framework specification</a:t>
            </a:r>
            <a:br>
              <a:rPr lang="en-US" dirty="0"/>
            </a:br>
            <a:r>
              <a:rPr lang="en-US" sz="2000" dirty="0">
                <a:solidFill>
                  <a:schemeClr val="accent6"/>
                </a:solidFill>
              </a:rPr>
              <a:t>Library specifications</a:t>
            </a:r>
          </a:p>
        </p:txBody>
      </p:sp>
      <p:sp>
        <p:nvSpPr>
          <p:cNvPr id="5" name="Segnaposto testo 4"/>
          <p:cNvSpPr>
            <a:spLocks noGrp="1"/>
          </p:cNvSpPr>
          <p:nvPr>
            <p:ph type="body" idx="10"/>
          </p:nvPr>
        </p:nvSpPr>
        <p:spPr>
          <a:xfrm>
            <a:off x="633319" y="1610450"/>
            <a:ext cx="5798372" cy="3315300"/>
          </a:xfrm>
        </p:spPr>
        <p:txBody>
          <a:bodyPr/>
          <a:lstStyle/>
          <a:p>
            <a:r>
              <a:rPr lang="en-US" dirty="0"/>
              <a:t>Library specifications target libraries instead of application</a:t>
            </a:r>
          </a:p>
          <a:p>
            <a:r>
              <a:rPr lang="en-US" dirty="0"/>
              <a:t>Libraries are usually much larger than the application</a:t>
            </a:r>
          </a:p>
          <a:p>
            <a:pPr lvl="1"/>
            <a:r>
              <a:rPr lang="en-US" dirty="0"/>
              <a:t>Testing a condition on each member requires too much time</a:t>
            </a:r>
          </a:p>
          <a:p>
            <a:r>
              <a:rPr lang="en-US" dirty="0"/>
              <a:t>Instead of conditions, library specifications contains the signature (or a regex of it) of the target member</a:t>
            </a:r>
          </a:p>
          <a:p>
            <a:r>
              <a:rPr lang="en-US" dirty="0"/>
              <a:t>Possible targets: class, field, method, method’s parameter</a:t>
            </a:r>
          </a:p>
          <a:p>
            <a:endParaRPr lang="en-US" dirty="0"/>
          </a:p>
        </p:txBody>
      </p:sp>
    </p:spTree>
    <p:extLst>
      <p:ext uri="{BB962C8B-B14F-4D97-AF65-F5344CB8AC3E}">
        <p14:creationId xmlns:p14="http://schemas.microsoft.com/office/powerpoint/2010/main" val="802705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SARL’s framework specification</a:t>
            </a:r>
            <a:br>
              <a:rPr lang="en-US" dirty="0"/>
            </a:br>
            <a:r>
              <a:rPr lang="en-US" sz="2000" dirty="0">
                <a:solidFill>
                  <a:schemeClr val="accent6"/>
                </a:solidFill>
              </a:rPr>
              <a:t>Predicates</a:t>
            </a:r>
          </a:p>
        </p:txBody>
      </p:sp>
      <p:sp>
        <p:nvSpPr>
          <p:cNvPr id="5" name="Segnaposto testo 4"/>
          <p:cNvSpPr>
            <a:spLocks noGrp="1"/>
          </p:cNvSpPr>
          <p:nvPr>
            <p:ph type="body" idx="10"/>
          </p:nvPr>
        </p:nvSpPr>
        <p:spPr>
          <a:xfrm>
            <a:off x="633319" y="1610450"/>
            <a:ext cx="5798372" cy="3315300"/>
          </a:xfrm>
        </p:spPr>
        <p:txBody>
          <a:bodyPr/>
          <a:lstStyle/>
          <a:p>
            <a:r>
              <a:rPr lang="en-US" dirty="0"/>
              <a:t>A predicate maps a condition to name</a:t>
            </a:r>
          </a:p>
          <a:p>
            <a:r>
              <a:rPr lang="en-US" dirty="0"/>
              <a:t>The name can be used as a placeholder to the actual condition</a:t>
            </a:r>
          </a:p>
          <a:p>
            <a:r>
              <a:rPr lang="en-US" dirty="0"/>
              <a:t>This allows to avoid rewriting the same condition over and over</a:t>
            </a:r>
          </a:p>
          <a:p>
            <a:endParaRPr lang="en-US" dirty="0"/>
          </a:p>
        </p:txBody>
      </p:sp>
    </p:spTree>
    <p:extLst>
      <p:ext uri="{BB962C8B-B14F-4D97-AF65-F5344CB8AC3E}">
        <p14:creationId xmlns:p14="http://schemas.microsoft.com/office/powerpoint/2010/main" val="1349374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SARL’s framework specification</a:t>
            </a:r>
            <a:br>
              <a:rPr lang="en-US" dirty="0"/>
            </a:br>
            <a:r>
              <a:rPr lang="en-US" sz="2000" dirty="0">
                <a:solidFill>
                  <a:schemeClr val="accent6"/>
                </a:solidFill>
              </a:rPr>
              <a:t>Implications</a:t>
            </a:r>
          </a:p>
        </p:txBody>
      </p:sp>
      <p:sp>
        <p:nvSpPr>
          <p:cNvPr id="5" name="Segnaposto testo 4"/>
          <p:cNvSpPr>
            <a:spLocks noGrp="1"/>
          </p:cNvSpPr>
          <p:nvPr>
            <p:ph type="body" idx="10"/>
          </p:nvPr>
        </p:nvSpPr>
        <p:spPr>
          <a:xfrm>
            <a:off x="633319" y="1610450"/>
            <a:ext cx="5798372" cy="3315300"/>
          </a:xfrm>
        </p:spPr>
        <p:txBody>
          <a:bodyPr/>
          <a:lstStyle/>
          <a:p>
            <a:r>
              <a:rPr lang="en-US" dirty="0"/>
              <a:t>An implication binds an implying annotation to a set of implied annotations</a:t>
            </a:r>
          </a:p>
          <a:p>
            <a:r>
              <a:rPr lang="en-US" dirty="0"/>
              <a:t>When a program member is annotated with the implying annotation, it is considered as if it was also annotated with each implied annotation</a:t>
            </a:r>
          </a:p>
        </p:txBody>
      </p:sp>
    </p:spTree>
    <p:extLst>
      <p:ext uri="{BB962C8B-B14F-4D97-AF65-F5344CB8AC3E}">
        <p14:creationId xmlns:p14="http://schemas.microsoft.com/office/powerpoint/2010/main" val="1282176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SARL’s framework specification</a:t>
            </a:r>
            <a:br>
              <a:rPr lang="en-US" dirty="0"/>
            </a:br>
            <a:r>
              <a:rPr lang="en-US" sz="2000" dirty="0">
                <a:solidFill>
                  <a:schemeClr val="accent6"/>
                </a:solidFill>
              </a:rPr>
              <a:t>Conditions</a:t>
            </a:r>
          </a:p>
        </p:txBody>
      </p:sp>
      <p:sp>
        <p:nvSpPr>
          <p:cNvPr id="5" name="Segnaposto testo 4"/>
          <p:cNvSpPr>
            <a:spLocks noGrp="1"/>
          </p:cNvSpPr>
          <p:nvPr>
            <p:ph type="body" idx="10"/>
          </p:nvPr>
        </p:nvSpPr>
        <p:spPr>
          <a:xfrm>
            <a:off x="633319" y="1610450"/>
            <a:ext cx="5798372" cy="3315300"/>
          </a:xfrm>
        </p:spPr>
        <p:txBody>
          <a:bodyPr/>
          <a:lstStyle/>
          <a:p>
            <a:r>
              <a:rPr lang="en-US" dirty="0"/>
              <a:t>Construct used to describe the structure of the member that one wants to annotate</a:t>
            </a:r>
          </a:p>
          <a:p>
            <a:r>
              <a:rPr lang="en-US" dirty="0"/>
              <a:t>Terminal conditions: compares a value to a constant, producing a Boolean value</a:t>
            </a:r>
          </a:p>
          <a:p>
            <a:r>
              <a:rPr lang="en-US" dirty="0"/>
              <a:t>Non-terminal conditions: access a property of a member and must be followed by another condition</a:t>
            </a:r>
          </a:p>
          <a:p>
            <a:r>
              <a:rPr lang="en-US" dirty="0"/>
              <a:t>Logical conditions: </a:t>
            </a:r>
            <a:r>
              <a:rPr lang="en-US" i="1" dirty="0"/>
              <a:t>and, or, </a:t>
            </a:r>
            <a:r>
              <a:rPr lang="en-US" dirty="0"/>
              <a:t>or </a:t>
            </a:r>
            <a:r>
              <a:rPr lang="en-US" i="1" dirty="0"/>
              <a:t>not </a:t>
            </a:r>
            <a:r>
              <a:rPr lang="en-US" dirty="0"/>
              <a:t>logical operators applied to other conditions</a:t>
            </a:r>
          </a:p>
          <a:p>
            <a:r>
              <a:rPr lang="en-US" dirty="0"/>
              <a:t>Predicate conditions: consist in the name of the predicate to evaluate</a:t>
            </a:r>
          </a:p>
        </p:txBody>
      </p:sp>
    </p:spTree>
    <p:extLst>
      <p:ext uri="{BB962C8B-B14F-4D97-AF65-F5344CB8AC3E}">
        <p14:creationId xmlns:p14="http://schemas.microsoft.com/office/powerpoint/2010/main" val="180601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a:t>Software Frameworks</a:t>
            </a:r>
          </a:p>
        </p:txBody>
      </p:sp>
      <p:sp>
        <p:nvSpPr>
          <p:cNvPr id="5" name="Segnaposto testo 4"/>
          <p:cNvSpPr>
            <a:spLocks noGrp="1"/>
          </p:cNvSpPr>
          <p:nvPr>
            <p:ph type="body" idx="10"/>
          </p:nvPr>
        </p:nvSpPr>
        <p:spPr/>
        <p:txBody>
          <a:bodyPr/>
          <a:lstStyle/>
          <a:p>
            <a:r>
              <a:rPr lang="en-US" dirty="0"/>
              <a:t>Third party libraries providing various software functionalities, mainly:</a:t>
            </a:r>
          </a:p>
          <a:p>
            <a:pPr lvl="1"/>
            <a:r>
              <a:rPr lang="en-US" dirty="0"/>
              <a:t>Automatic code generation at compile time </a:t>
            </a:r>
          </a:p>
          <a:p>
            <a:pPr lvl="1"/>
            <a:r>
              <a:rPr lang="en-US" dirty="0"/>
              <a:t>Exposing specialized structures, later exploited at runtime</a:t>
            </a:r>
          </a:p>
          <a:p>
            <a:pPr lvl="1"/>
            <a:r>
              <a:rPr lang="en-US" dirty="0"/>
              <a:t>Implementation of standard services</a:t>
            </a:r>
          </a:p>
          <a:p>
            <a:pPr lvl="1"/>
            <a:endParaRPr lang="en-US" dirty="0"/>
          </a:p>
          <a:p>
            <a:pPr lvl="1"/>
            <a:endParaRPr lang="en-US" dirty="0"/>
          </a:p>
          <a:p>
            <a:r>
              <a:rPr lang="en-US" dirty="0"/>
              <a:t>The framework’s behavior may impact the result of a static analysis in terms of precision and soundness</a:t>
            </a:r>
          </a:p>
        </p:txBody>
      </p:sp>
    </p:spTree>
    <p:extLst>
      <p:ext uri="{BB962C8B-B14F-4D97-AF65-F5344CB8AC3E}">
        <p14:creationId xmlns:p14="http://schemas.microsoft.com/office/powerpoint/2010/main" val="326942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8763"/>
            <a:ext cx="5798372" cy="857400"/>
          </a:xfrm>
        </p:spPr>
        <p:txBody>
          <a:bodyPr/>
          <a:lstStyle/>
          <a:p>
            <a:r>
              <a:rPr lang="en-US" dirty="0"/>
              <a:t>SARL’s specification</a:t>
            </a:r>
            <a:br>
              <a:rPr lang="en-US" dirty="0"/>
            </a:br>
            <a:r>
              <a:rPr lang="en-US" sz="2000" dirty="0">
                <a:solidFill>
                  <a:schemeClr val="accent6"/>
                </a:solidFill>
              </a:rPr>
              <a:t>Conditions’ operators</a:t>
            </a:r>
          </a:p>
        </p:txBody>
      </p:sp>
      <p:graphicFrame>
        <p:nvGraphicFramePr>
          <p:cNvPr id="6" name="Table 5">
            <a:extLst>
              <a:ext uri="{FF2B5EF4-FFF2-40B4-BE49-F238E27FC236}">
                <a16:creationId xmlns:a16="http://schemas.microsoft.com/office/drawing/2014/main" id="{7A5D11ED-3B33-4EB7-A715-D21AF03C213B}"/>
              </a:ext>
            </a:extLst>
          </p:cNvPr>
          <p:cNvGraphicFramePr>
            <a:graphicFrameLocks noGrp="1"/>
          </p:cNvGraphicFramePr>
          <p:nvPr>
            <p:extLst>
              <p:ext uri="{D42A27DB-BD31-4B8C-83A1-F6EECF244321}">
                <p14:modId xmlns:p14="http://schemas.microsoft.com/office/powerpoint/2010/main" val="3511847709"/>
              </p:ext>
            </p:extLst>
          </p:nvPr>
        </p:nvGraphicFramePr>
        <p:xfrm>
          <a:off x="638827" y="1580104"/>
          <a:ext cx="5792864" cy="2476500"/>
        </p:xfrm>
        <a:graphic>
          <a:graphicData uri="http://schemas.openxmlformats.org/drawingml/2006/table">
            <a:tbl>
              <a:tblPr firstRow="1" bandRow="1">
                <a:tableStyleId>{41E65C20-46B0-4D8E-8B2F-BE8A0317F540}</a:tableStyleId>
              </a:tblPr>
              <a:tblGrid>
                <a:gridCol w="2054269">
                  <a:extLst>
                    <a:ext uri="{9D8B030D-6E8A-4147-A177-3AD203B41FA5}">
                      <a16:colId xmlns:a16="http://schemas.microsoft.com/office/drawing/2014/main" val="598398063"/>
                    </a:ext>
                  </a:extLst>
                </a:gridCol>
                <a:gridCol w="3738595">
                  <a:extLst>
                    <a:ext uri="{9D8B030D-6E8A-4147-A177-3AD203B41FA5}">
                      <a16:colId xmlns:a16="http://schemas.microsoft.com/office/drawing/2014/main" val="810296844"/>
                    </a:ext>
                  </a:extLst>
                </a:gridCol>
              </a:tblGrid>
              <a:tr h="0">
                <a:tc>
                  <a:txBody>
                    <a:bodyPr/>
                    <a:lstStyle/>
                    <a:p>
                      <a:r>
                        <a:rPr lang="en-US" sz="1400" b="1" i="0" u="none" strike="noStrike" cap="none" dirty="0">
                          <a:solidFill>
                            <a:schemeClr val="dk1"/>
                          </a:solidFill>
                          <a:latin typeface="Titillium Web"/>
                          <a:sym typeface="Titillium Web"/>
                        </a:rPr>
                        <a:t>Condition</a:t>
                      </a:r>
                    </a:p>
                  </a:txBody>
                  <a:tcPr/>
                </a:tc>
                <a:tc>
                  <a:txBody>
                    <a:bodyPr/>
                    <a:lstStyle/>
                    <a:p>
                      <a:r>
                        <a:rPr lang="en-US" sz="1400" b="1" i="0" u="none" strike="noStrike" cap="none" dirty="0">
                          <a:solidFill>
                            <a:schemeClr val="dk1"/>
                          </a:solidFill>
                          <a:latin typeface="Titillium Web"/>
                          <a:sym typeface="Titillium Web"/>
                        </a:rPr>
                        <a:t>Operators</a:t>
                      </a:r>
                    </a:p>
                  </a:txBody>
                  <a:tcPr/>
                </a:tc>
                <a:extLst>
                  <a:ext uri="{0D108BD9-81ED-4DB2-BD59-A6C34878D82A}">
                    <a16:rowId xmlns:a16="http://schemas.microsoft.com/office/drawing/2014/main" val="354027480"/>
                  </a:ext>
                </a:extLst>
              </a:tr>
              <a:tr h="0">
                <a:tc>
                  <a:txBody>
                    <a:bodyPr/>
                    <a:lstStyle/>
                    <a:p>
                      <a:r>
                        <a:rPr lang="en-US" dirty="0">
                          <a:latin typeface="Titillium Web" panose="020B0604020202020204" charset="0"/>
                        </a:rPr>
                        <a:t>Class</a:t>
                      </a:r>
                    </a:p>
                  </a:txBody>
                  <a:tcPr/>
                </a:tc>
                <a:tc>
                  <a:txBody>
                    <a:bodyPr/>
                    <a:lstStyle/>
                    <a:p>
                      <a:r>
                        <a:rPr lang="en-GB" sz="1050" b="0" i="0" u="none" strike="noStrike" cap="none" dirty="0" err="1">
                          <a:solidFill>
                            <a:schemeClr val="tx1"/>
                          </a:solidFill>
                          <a:latin typeface="Titillium Web" panose="020B0604020202020204" charset="0"/>
                          <a:ea typeface="+mn-ea"/>
                          <a:cs typeface="+mn-cs"/>
                          <a:sym typeface="Arial"/>
                        </a:rPr>
                        <a:t>subtypeOf</a:t>
                      </a:r>
                      <a:r>
                        <a:rPr lang="en-GB" sz="1050" b="0" i="0" u="none" strike="noStrike" cap="none" dirty="0">
                          <a:solidFill>
                            <a:schemeClr val="tx1"/>
                          </a:solidFill>
                          <a:latin typeface="Titillium Web" panose="020B0604020202020204" charset="0"/>
                          <a:ea typeface="+mn-ea"/>
                          <a:cs typeface="+mn-cs"/>
                          <a:sym typeface="Arial"/>
                        </a:rPr>
                        <a:t>, name, method, annotation, field</a:t>
                      </a:r>
                      <a:endParaRPr lang="en-US" dirty="0">
                        <a:latin typeface="Titillium Web" panose="020B0604020202020204" charset="0"/>
                      </a:endParaRPr>
                    </a:p>
                  </a:txBody>
                  <a:tcPr/>
                </a:tc>
                <a:extLst>
                  <a:ext uri="{0D108BD9-81ED-4DB2-BD59-A6C34878D82A}">
                    <a16:rowId xmlns:a16="http://schemas.microsoft.com/office/drawing/2014/main" val="2738281369"/>
                  </a:ext>
                </a:extLst>
              </a:tr>
              <a:tr h="0">
                <a:tc>
                  <a:txBody>
                    <a:bodyPr/>
                    <a:lstStyle/>
                    <a:p>
                      <a:r>
                        <a:rPr lang="en-US" dirty="0">
                          <a:latin typeface="Titillium Web" panose="020B0604020202020204" charset="0"/>
                        </a:rPr>
                        <a:t>Field</a:t>
                      </a:r>
                    </a:p>
                  </a:txBody>
                  <a:tcPr/>
                </a:tc>
                <a:tc>
                  <a:txBody>
                    <a:bodyPr/>
                    <a:lstStyle/>
                    <a:p>
                      <a:r>
                        <a:rPr lang="en-GB" sz="1050" b="0" i="0" u="none" strike="noStrike" cap="none" dirty="0" err="1">
                          <a:solidFill>
                            <a:schemeClr val="tx1"/>
                          </a:solidFill>
                          <a:latin typeface="Titillium Web" panose="020B0604020202020204" charset="0"/>
                          <a:ea typeface="+mn-ea"/>
                          <a:cs typeface="+mn-cs"/>
                          <a:sym typeface="Arial"/>
                        </a:rPr>
                        <a:t>definingClass</a:t>
                      </a:r>
                      <a:r>
                        <a:rPr lang="en-GB" sz="1050" b="0" i="0" u="none" strike="noStrike" cap="none" dirty="0">
                          <a:solidFill>
                            <a:schemeClr val="tx1"/>
                          </a:solidFill>
                          <a:latin typeface="Titillium Web" panose="020B0604020202020204" charset="0"/>
                          <a:ea typeface="+mn-ea"/>
                          <a:cs typeface="+mn-cs"/>
                          <a:sym typeface="Arial"/>
                        </a:rPr>
                        <a:t>, name, type, annotation, accessor</a:t>
                      </a:r>
                      <a:endParaRPr lang="en-US" dirty="0">
                        <a:latin typeface="Titillium Web" panose="020B0604020202020204" charset="0"/>
                      </a:endParaRPr>
                    </a:p>
                  </a:txBody>
                  <a:tcPr/>
                </a:tc>
                <a:extLst>
                  <a:ext uri="{0D108BD9-81ED-4DB2-BD59-A6C34878D82A}">
                    <a16:rowId xmlns:a16="http://schemas.microsoft.com/office/drawing/2014/main" val="2666029079"/>
                  </a:ext>
                </a:extLst>
              </a:tr>
              <a:tr h="142460">
                <a:tc>
                  <a:txBody>
                    <a:bodyPr/>
                    <a:lstStyle/>
                    <a:p>
                      <a:r>
                        <a:rPr lang="en-US" dirty="0">
                          <a:latin typeface="Titillium Web" panose="020B0604020202020204" charset="0"/>
                        </a:rPr>
                        <a:t>Method</a:t>
                      </a:r>
                    </a:p>
                  </a:txBody>
                  <a:tcPr/>
                </a:tc>
                <a:tc>
                  <a:txBody>
                    <a:bodyPr/>
                    <a:lstStyle/>
                    <a:p>
                      <a:r>
                        <a:rPr lang="en-US" sz="1050" b="0" i="0" u="none" strike="noStrike" cap="none" dirty="0" err="1">
                          <a:solidFill>
                            <a:schemeClr val="tx1"/>
                          </a:solidFill>
                          <a:latin typeface="Titillium Web" panose="020B0604020202020204" charset="0"/>
                          <a:ea typeface="+mn-ea"/>
                          <a:cs typeface="+mn-cs"/>
                          <a:sym typeface="Arial"/>
                        </a:rPr>
                        <a:t>definingClass</a:t>
                      </a:r>
                      <a:r>
                        <a:rPr lang="en-US" sz="1050" b="0" i="0" u="none" strike="noStrike" cap="none" dirty="0">
                          <a:solidFill>
                            <a:schemeClr val="tx1"/>
                          </a:solidFill>
                          <a:latin typeface="Titillium Web" panose="020B0604020202020204" charset="0"/>
                          <a:ea typeface="+mn-ea"/>
                          <a:cs typeface="+mn-cs"/>
                          <a:sym typeface="Arial"/>
                        </a:rPr>
                        <a:t>, name, </a:t>
                      </a:r>
                      <a:r>
                        <a:rPr lang="en-US" sz="1050" b="0" i="0" u="none" strike="noStrike" cap="none" dirty="0" err="1">
                          <a:solidFill>
                            <a:schemeClr val="tx1"/>
                          </a:solidFill>
                          <a:latin typeface="Titillium Web" panose="020B0604020202020204" charset="0"/>
                          <a:ea typeface="+mn-ea"/>
                          <a:cs typeface="+mn-cs"/>
                          <a:sym typeface="Arial"/>
                        </a:rPr>
                        <a:t>returnType</a:t>
                      </a:r>
                      <a:r>
                        <a:rPr lang="en-US" sz="1050" b="0" i="0" u="none" strike="noStrike" cap="none" dirty="0">
                          <a:solidFill>
                            <a:schemeClr val="tx1"/>
                          </a:solidFill>
                          <a:latin typeface="Titillium Web" panose="020B0604020202020204" charset="0"/>
                          <a:ea typeface="+mn-ea"/>
                          <a:cs typeface="+mn-cs"/>
                          <a:sym typeface="Arial"/>
                        </a:rPr>
                        <a:t>, </a:t>
                      </a:r>
                      <a:r>
                        <a:rPr lang="en-US" sz="1050" b="0" i="0" u="none" strike="noStrike" cap="none" dirty="0" err="1">
                          <a:solidFill>
                            <a:schemeClr val="tx1"/>
                          </a:solidFill>
                          <a:latin typeface="Titillium Web" panose="020B0604020202020204" charset="0"/>
                          <a:ea typeface="+mn-ea"/>
                          <a:cs typeface="+mn-cs"/>
                          <a:sym typeface="Arial"/>
                        </a:rPr>
                        <a:t>localVariable</a:t>
                      </a:r>
                      <a:r>
                        <a:rPr lang="en-US" sz="1050" b="0" i="0" u="none" strike="noStrike" cap="none" dirty="0">
                          <a:solidFill>
                            <a:schemeClr val="tx1"/>
                          </a:solidFill>
                          <a:latin typeface="Titillium Web" panose="020B0604020202020204" charset="0"/>
                          <a:ea typeface="+mn-ea"/>
                          <a:cs typeface="+mn-cs"/>
                          <a:sym typeface="Arial"/>
                        </a:rPr>
                        <a:t>, annotation, </a:t>
                      </a:r>
                      <a:r>
                        <a:rPr lang="en-US" sz="1050" b="0" i="0" u="none" strike="noStrike" cap="none" dirty="0" err="1">
                          <a:solidFill>
                            <a:schemeClr val="tx1"/>
                          </a:solidFill>
                          <a:latin typeface="Titillium Web" panose="020B0604020202020204" charset="0"/>
                          <a:ea typeface="+mn-ea"/>
                          <a:cs typeface="+mn-cs"/>
                          <a:sym typeface="Arial"/>
                        </a:rPr>
                        <a:t>numberOfParameters</a:t>
                      </a:r>
                      <a:r>
                        <a:rPr lang="en-US" sz="1050" b="0" i="0" u="none" strike="noStrike" cap="none" dirty="0">
                          <a:solidFill>
                            <a:schemeClr val="tx1"/>
                          </a:solidFill>
                          <a:latin typeface="Titillium Web" panose="020B0604020202020204" charset="0"/>
                          <a:ea typeface="+mn-ea"/>
                          <a:cs typeface="+mn-cs"/>
                          <a:sym typeface="Arial"/>
                        </a:rPr>
                        <a:t>, accessor, parameter</a:t>
                      </a:r>
                      <a:endParaRPr lang="en-US" dirty="0">
                        <a:latin typeface="Titillium Web" panose="020B0604020202020204" charset="0"/>
                      </a:endParaRPr>
                    </a:p>
                  </a:txBody>
                  <a:tcPr/>
                </a:tc>
                <a:extLst>
                  <a:ext uri="{0D108BD9-81ED-4DB2-BD59-A6C34878D82A}">
                    <a16:rowId xmlns:a16="http://schemas.microsoft.com/office/drawing/2014/main" val="1196965293"/>
                  </a:ext>
                </a:extLst>
              </a:tr>
              <a:tr h="0">
                <a:tc>
                  <a:txBody>
                    <a:bodyPr/>
                    <a:lstStyle/>
                    <a:p>
                      <a:r>
                        <a:rPr lang="en-US" dirty="0">
                          <a:latin typeface="Titillium Web" panose="020B0604020202020204" charset="0"/>
                        </a:rPr>
                        <a:t>Method’s parameter</a:t>
                      </a:r>
                    </a:p>
                  </a:txBody>
                  <a:tcPr/>
                </a:tc>
                <a:tc>
                  <a:txBody>
                    <a:bodyPr/>
                    <a:lstStyle/>
                    <a:p>
                      <a:r>
                        <a:rPr lang="en-GB" sz="1050" b="0" i="0" u="none" strike="noStrike" cap="none" dirty="0" err="1">
                          <a:solidFill>
                            <a:schemeClr val="tx1"/>
                          </a:solidFill>
                          <a:latin typeface="Titillium Web" panose="020B0604020202020204" charset="0"/>
                          <a:ea typeface="+mn-ea"/>
                          <a:cs typeface="+mn-cs"/>
                          <a:sym typeface="Arial"/>
                        </a:rPr>
                        <a:t>definingMethod</a:t>
                      </a:r>
                      <a:r>
                        <a:rPr lang="en-GB" sz="1050" b="0" i="0" u="none" strike="noStrike" cap="none" dirty="0">
                          <a:solidFill>
                            <a:schemeClr val="tx1"/>
                          </a:solidFill>
                          <a:latin typeface="Titillium Web" panose="020B0604020202020204" charset="0"/>
                          <a:ea typeface="+mn-ea"/>
                          <a:cs typeface="+mn-cs"/>
                          <a:sym typeface="Arial"/>
                        </a:rPr>
                        <a:t>, name, index, type, annotation</a:t>
                      </a:r>
                      <a:endParaRPr lang="en-US" dirty="0">
                        <a:latin typeface="Titillium Web" panose="020B0604020202020204" charset="0"/>
                      </a:endParaRPr>
                    </a:p>
                  </a:txBody>
                  <a:tcPr/>
                </a:tc>
                <a:extLst>
                  <a:ext uri="{0D108BD9-81ED-4DB2-BD59-A6C34878D82A}">
                    <a16:rowId xmlns:a16="http://schemas.microsoft.com/office/drawing/2014/main" val="1267545637"/>
                  </a:ext>
                </a:extLst>
              </a:tr>
              <a:tr h="0">
                <a:tc>
                  <a:txBody>
                    <a:bodyPr/>
                    <a:lstStyle/>
                    <a:p>
                      <a:r>
                        <a:rPr lang="en-US" dirty="0">
                          <a:latin typeface="Titillium Web" panose="020B0604020202020204" charset="0"/>
                        </a:rPr>
                        <a:t>Method’s local variable</a:t>
                      </a:r>
                    </a:p>
                  </a:txBody>
                  <a:tcPr/>
                </a:tc>
                <a:tc>
                  <a:txBody>
                    <a:bodyPr/>
                    <a:lstStyle/>
                    <a:p>
                      <a:r>
                        <a:rPr lang="en-US" sz="1050" b="0" i="0" u="none" strike="noStrike" cap="none" dirty="0" err="1">
                          <a:solidFill>
                            <a:schemeClr val="tx1"/>
                          </a:solidFill>
                          <a:latin typeface="Titillium Web" panose="020B0604020202020204" charset="0"/>
                          <a:ea typeface="+mn-ea"/>
                          <a:cs typeface="+mn-cs"/>
                          <a:sym typeface="Arial"/>
                        </a:rPr>
                        <a:t>definingMethod</a:t>
                      </a:r>
                      <a:r>
                        <a:rPr lang="en-US" sz="1050" b="0" i="0" u="none" strike="noStrike" cap="none" dirty="0">
                          <a:solidFill>
                            <a:schemeClr val="tx1"/>
                          </a:solidFill>
                          <a:latin typeface="Titillium Web" panose="020B0604020202020204" charset="0"/>
                          <a:ea typeface="+mn-ea"/>
                          <a:cs typeface="+mn-cs"/>
                          <a:sym typeface="Arial"/>
                        </a:rPr>
                        <a:t>, name, type</a:t>
                      </a:r>
                      <a:endParaRPr lang="en-US" u="none" dirty="0">
                        <a:latin typeface="Titillium Web" panose="020B0604020202020204" charset="0"/>
                      </a:endParaRPr>
                    </a:p>
                  </a:txBody>
                  <a:tcPr/>
                </a:tc>
                <a:extLst>
                  <a:ext uri="{0D108BD9-81ED-4DB2-BD59-A6C34878D82A}">
                    <a16:rowId xmlns:a16="http://schemas.microsoft.com/office/drawing/2014/main" val="1702816878"/>
                  </a:ext>
                </a:extLst>
              </a:tr>
              <a:tr h="0">
                <a:tc>
                  <a:txBody>
                    <a:bodyPr/>
                    <a:lstStyle/>
                    <a:p>
                      <a:r>
                        <a:rPr lang="en-US" dirty="0">
                          <a:latin typeface="Titillium Web" panose="020B0604020202020204" charset="0"/>
                        </a:rPr>
                        <a:t>Annotation</a:t>
                      </a:r>
                    </a:p>
                  </a:txBody>
                  <a:tcPr/>
                </a:tc>
                <a:tc>
                  <a:txBody>
                    <a:bodyPr/>
                    <a:lstStyle/>
                    <a:p>
                      <a:r>
                        <a:rPr lang="en-US" sz="1050" b="0" i="0" u="none" strike="noStrike" cap="none" dirty="0">
                          <a:solidFill>
                            <a:schemeClr val="tx1"/>
                          </a:solidFill>
                          <a:latin typeface="Titillium Web" panose="020B0604020202020204" charset="0"/>
                          <a:ea typeface="+mn-ea"/>
                          <a:cs typeface="+mn-cs"/>
                          <a:sym typeface="Arial"/>
                        </a:rPr>
                        <a:t>name, optionValue</a:t>
                      </a:r>
                      <a:r>
                        <a:rPr lang="en-US" sz="1050" b="0" i="0" u="none" strike="noStrike" cap="none" baseline="30000" dirty="0">
                          <a:solidFill>
                            <a:schemeClr val="tx1"/>
                          </a:solidFill>
                          <a:latin typeface="Titillium Web" panose="020B0604020202020204" charset="0"/>
                          <a:ea typeface="+mn-ea"/>
                          <a:cs typeface="+mn-cs"/>
                          <a:sym typeface="Arial"/>
                        </a:rPr>
                        <a:t>1</a:t>
                      </a:r>
                      <a:endParaRPr lang="en-US" baseline="30000" dirty="0">
                        <a:latin typeface="Titillium Web" panose="020B0604020202020204" charset="0"/>
                      </a:endParaRPr>
                    </a:p>
                  </a:txBody>
                  <a:tcPr/>
                </a:tc>
                <a:extLst>
                  <a:ext uri="{0D108BD9-81ED-4DB2-BD59-A6C34878D82A}">
                    <a16:rowId xmlns:a16="http://schemas.microsoft.com/office/drawing/2014/main" val="414357726"/>
                  </a:ext>
                </a:extLst>
              </a:tr>
              <a:tr h="0">
                <a:tc>
                  <a:txBody>
                    <a:bodyPr/>
                    <a:lstStyle/>
                    <a:p>
                      <a:r>
                        <a:rPr lang="en-US" dirty="0">
                          <a:latin typeface="Titillium Web" panose="020B0604020202020204" charset="0"/>
                        </a:rPr>
                        <a:t>String</a:t>
                      </a:r>
                    </a:p>
                  </a:txBody>
                  <a:tcPr/>
                </a:tc>
                <a:tc>
                  <a:txBody>
                    <a:bodyPr/>
                    <a:lstStyle/>
                    <a:p>
                      <a:r>
                        <a:rPr lang="en-US" dirty="0">
                          <a:latin typeface="Titillium Web" panose="020B0604020202020204" charset="0"/>
                        </a:rPr>
                        <a:t>equals, </a:t>
                      </a:r>
                      <a:r>
                        <a:rPr lang="en-US" dirty="0" err="1">
                          <a:latin typeface="Titillium Web" panose="020B0604020202020204" charset="0"/>
                        </a:rPr>
                        <a:t>startsWith</a:t>
                      </a:r>
                      <a:r>
                        <a:rPr lang="en-US" dirty="0">
                          <a:latin typeface="Titillium Web" panose="020B0604020202020204" charset="0"/>
                        </a:rPr>
                        <a:t>, </a:t>
                      </a:r>
                      <a:r>
                        <a:rPr lang="en-US" dirty="0" err="1">
                          <a:latin typeface="Titillium Web" panose="020B0604020202020204" charset="0"/>
                        </a:rPr>
                        <a:t>endsWith</a:t>
                      </a:r>
                      <a:r>
                        <a:rPr lang="en-US" dirty="0">
                          <a:latin typeface="Titillium Web" panose="020B0604020202020204" charset="0"/>
                        </a:rPr>
                        <a:t>, contains</a:t>
                      </a:r>
                    </a:p>
                  </a:txBody>
                  <a:tcPr/>
                </a:tc>
                <a:extLst>
                  <a:ext uri="{0D108BD9-81ED-4DB2-BD59-A6C34878D82A}">
                    <a16:rowId xmlns:a16="http://schemas.microsoft.com/office/drawing/2014/main" val="1821102387"/>
                  </a:ext>
                </a:extLst>
              </a:tr>
              <a:tr h="0">
                <a:tc>
                  <a:txBody>
                    <a:bodyPr/>
                    <a:lstStyle/>
                    <a:p>
                      <a:r>
                        <a:rPr lang="en-US" dirty="0">
                          <a:latin typeface="Titillium Web" panose="020B0604020202020204" charset="0"/>
                        </a:rPr>
                        <a:t>Integer</a:t>
                      </a:r>
                    </a:p>
                  </a:txBody>
                  <a:tcPr/>
                </a:tc>
                <a:tc>
                  <a:txBody>
                    <a:bodyPr/>
                    <a:lstStyle/>
                    <a:p>
                      <a:r>
                        <a:rPr lang="en-US" dirty="0">
                          <a:latin typeface="Titillium Web" panose="020B0604020202020204" charset="0"/>
                        </a:rPr>
                        <a:t>equality</a:t>
                      </a:r>
                    </a:p>
                  </a:txBody>
                  <a:tcPr/>
                </a:tc>
                <a:extLst>
                  <a:ext uri="{0D108BD9-81ED-4DB2-BD59-A6C34878D82A}">
                    <a16:rowId xmlns:a16="http://schemas.microsoft.com/office/drawing/2014/main" val="1890675434"/>
                  </a:ext>
                </a:extLst>
              </a:tr>
            </a:tbl>
          </a:graphicData>
        </a:graphic>
      </p:graphicFrame>
      <p:sp>
        <p:nvSpPr>
          <p:cNvPr id="10" name="TextBox 9">
            <a:extLst>
              <a:ext uri="{FF2B5EF4-FFF2-40B4-BE49-F238E27FC236}">
                <a16:creationId xmlns:a16="http://schemas.microsoft.com/office/drawing/2014/main" id="{835B7F18-D9E5-4FEF-AD02-D1FF5F43A77D}"/>
              </a:ext>
            </a:extLst>
          </p:cNvPr>
          <p:cNvSpPr txBox="1"/>
          <p:nvPr/>
        </p:nvSpPr>
        <p:spPr>
          <a:xfrm>
            <a:off x="633319" y="4784942"/>
            <a:ext cx="5792864" cy="230832"/>
          </a:xfrm>
          <a:prstGeom prst="rect">
            <a:avLst/>
          </a:prstGeom>
          <a:noFill/>
        </p:spPr>
        <p:txBody>
          <a:bodyPr wrap="square" rtlCol="0">
            <a:spAutoFit/>
          </a:bodyPr>
          <a:lstStyle/>
          <a:p>
            <a:r>
              <a:rPr lang="en-US" sz="900" baseline="30000" dirty="0">
                <a:solidFill>
                  <a:schemeClr val="tx1"/>
                </a:solidFill>
                <a:latin typeface="Titillium Web" panose="020B0604020202020204" charset="0"/>
                <a:ea typeface="+mn-ea"/>
                <a:cs typeface="+mn-cs"/>
              </a:rPr>
              <a:t>1</a:t>
            </a:r>
            <a:r>
              <a:rPr lang="en-US" sz="900" dirty="0">
                <a:solidFill>
                  <a:schemeClr val="tx1"/>
                </a:solidFill>
                <a:latin typeface="Titillium Web" panose="020B0604020202020204" charset="0"/>
                <a:ea typeface="+mn-ea"/>
                <a:cs typeface="+mn-cs"/>
              </a:rPr>
              <a:t> </a:t>
            </a:r>
            <a:r>
              <a:rPr lang="en-US" sz="900" i="1" dirty="0" err="1">
                <a:solidFill>
                  <a:schemeClr val="tx1"/>
                </a:solidFill>
                <a:latin typeface="Titillium Web" panose="020B0604020202020204" charset="0"/>
                <a:ea typeface="+mn-ea"/>
                <a:cs typeface="+mn-cs"/>
              </a:rPr>
              <a:t>optionValue</a:t>
            </a:r>
            <a:r>
              <a:rPr lang="en-US" sz="900" dirty="0">
                <a:solidFill>
                  <a:schemeClr val="tx1"/>
                </a:solidFill>
                <a:latin typeface="Titillium Web" panose="020B0604020202020204" charset="0"/>
                <a:ea typeface="+mn-ea"/>
                <a:cs typeface="+mn-cs"/>
              </a:rPr>
              <a:t> is followed by the name of the desired option before the next condition</a:t>
            </a:r>
          </a:p>
        </p:txBody>
      </p:sp>
    </p:spTree>
    <p:extLst>
      <p:ext uri="{BB962C8B-B14F-4D97-AF65-F5344CB8AC3E}">
        <p14:creationId xmlns:p14="http://schemas.microsoft.com/office/powerpoint/2010/main" val="1397113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High impact frameworks</a:t>
            </a:r>
            <a:br>
              <a:rPr lang="it-IT" dirty="0"/>
            </a:br>
            <a:r>
              <a:rPr lang="it-IT" sz="2000" dirty="0">
                <a:solidFill>
                  <a:schemeClr val="accent6"/>
                </a:solidFill>
              </a:rPr>
              <a:t>.</a:t>
            </a:r>
            <a:r>
              <a:rPr lang="it-IT" sz="2000" dirty="0" err="1">
                <a:solidFill>
                  <a:schemeClr val="accent6"/>
                </a:solidFill>
              </a:rPr>
              <a:t>NET’s</a:t>
            </a:r>
            <a:r>
              <a:rPr lang="it-IT" sz="2000" dirty="0">
                <a:solidFill>
                  <a:schemeClr val="accent6"/>
                </a:solidFill>
              </a:rPr>
              <a:t> </a:t>
            </a:r>
            <a:r>
              <a:rPr lang="it-IT" sz="2000" dirty="0" err="1">
                <a:solidFill>
                  <a:schemeClr val="accent6"/>
                </a:solidFill>
              </a:rPr>
              <a:t>Unity</a:t>
            </a:r>
            <a:endParaRPr lang="it-IT" sz="2000" dirty="0">
              <a:solidFill>
                <a:schemeClr val="accent6"/>
              </a:solidFill>
            </a:endParaRPr>
          </a:p>
        </p:txBody>
      </p:sp>
      <p:sp>
        <p:nvSpPr>
          <p:cNvPr id="5" name="Segnaposto testo 4"/>
          <p:cNvSpPr>
            <a:spLocks noGrp="1"/>
          </p:cNvSpPr>
          <p:nvPr>
            <p:ph type="body" idx="10"/>
          </p:nvPr>
        </p:nvSpPr>
        <p:spPr/>
        <p:txBody>
          <a:bodyPr/>
          <a:lstStyle/>
          <a:p>
            <a:r>
              <a:rPr lang="en-US" dirty="0"/>
              <a:t>Subclasses of </a:t>
            </a:r>
            <a:r>
              <a:rPr lang="en-US" sz="1400" dirty="0" err="1">
                <a:latin typeface="Source Code Pro Light" panose="020B0409030403020204" pitchFamily="49" charset="0"/>
                <a:ea typeface="Source Code Pro Light" panose="020B0409030403020204" pitchFamily="49" charset="0"/>
              </a:rPr>
              <a:t>UnityEngine.MonoBehaviour</a:t>
            </a:r>
            <a:r>
              <a:rPr lang="en-US" dirty="0"/>
              <a:t> express scripting logic</a:t>
            </a:r>
          </a:p>
          <a:p>
            <a:r>
              <a:rPr lang="en-US" dirty="0"/>
              <a:t>Inherited methods (</a:t>
            </a:r>
            <a:r>
              <a:rPr lang="en-US" sz="1400" dirty="0">
                <a:latin typeface="Source Code Pro Light" panose="020B0409030403020204" pitchFamily="49" charset="0"/>
                <a:ea typeface="Source Code Pro Light" panose="020B0409030403020204" pitchFamily="49" charset="0"/>
              </a:rPr>
              <a:t>Update</a:t>
            </a:r>
            <a:r>
              <a:rPr lang="en-US" dirty="0"/>
              <a:t>, </a:t>
            </a:r>
            <a:r>
              <a:rPr lang="en-US" sz="1400" dirty="0">
                <a:latin typeface="Source Code Pro Light" panose="020B0409030403020204" pitchFamily="49" charset="0"/>
                <a:ea typeface="Source Code Pro Light" panose="020B0409030403020204" pitchFamily="49" charset="0"/>
              </a:rPr>
              <a:t>Start</a:t>
            </a:r>
            <a:r>
              <a:rPr lang="en-US" dirty="0"/>
              <a:t>, …) will be called from Unity engine</a:t>
            </a:r>
          </a:p>
          <a:p>
            <a:endParaRPr lang="en-US" dirty="0"/>
          </a:p>
          <a:p>
            <a:endParaRPr lang="en-US" dirty="0"/>
          </a:p>
          <a:p>
            <a:r>
              <a:rPr lang="en-US" dirty="0"/>
              <a:t>Inherited methods will always be called in the same order (e.g., </a:t>
            </a:r>
            <a:r>
              <a:rPr lang="en-US" sz="1400" dirty="0">
                <a:latin typeface="Source Code Pro Light" panose="020B0409030403020204" pitchFamily="49" charset="0"/>
                <a:ea typeface="Source Code Pro Light" panose="020B0409030403020204" pitchFamily="49" charset="0"/>
              </a:rPr>
              <a:t>Start</a:t>
            </a:r>
            <a:r>
              <a:rPr lang="en-US" dirty="0"/>
              <a:t> before </a:t>
            </a:r>
            <a:r>
              <a:rPr lang="en-US" sz="1400" dirty="0">
                <a:latin typeface="Source Code Pro Light" panose="020B0409030403020204" pitchFamily="49" charset="0"/>
                <a:ea typeface="Source Code Pro Light" panose="020B0409030403020204" pitchFamily="49" charset="0"/>
              </a:rPr>
              <a:t>Update</a:t>
            </a:r>
            <a:r>
              <a:rPr lang="en-US" dirty="0"/>
              <a:t>)</a:t>
            </a:r>
          </a:p>
        </p:txBody>
      </p:sp>
      <p:sp>
        <p:nvSpPr>
          <p:cNvPr id="2" name="TextBox 1">
            <a:extLst>
              <a:ext uri="{FF2B5EF4-FFF2-40B4-BE49-F238E27FC236}">
                <a16:creationId xmlns:a16="http://schemas.microsoft.com/office/drawing/2014/main" id="{A5433AB5-C2EB-41FF-B853-50B30E3C9DCA}"/>
              </a:ext>
            </a:extLst>
          </p:cNvPr>
          <p:cNvSpPr txBox="1"/>
          <p:nvPr/>
        </p:nvSpPr>
        <p:spPr>
          <a:xfrm>
            <a:off x="2580362" y="2857614"/>
            <a:ext cx="3644319"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These should be considered entry points</a:t>
            </a:r>
          </a:p>
        </p:txBody>
      </p:sp>
      <p:sp>
        <p:nvSpPr>
          <p:cNvPr id="6" name="TextBox 5">
            <a:extLst>
              <a:ext uri="{FF2B5EF4-FFF2-40B4-BE49-F238E27FC236}">
                <a16:creationId xmlns:a16="http://schemas.microsoft.com/office/drawing/2014/main" id="{D7ED5CFE-EACC-4A5A-8D0A-558044F9E8B5}"/>
              </a:ext>
            </a:extLst>
          </p:cNvPr>
          <p:cNvSpPr txBox="1"/>
          <p:nvPr/>
        </p:nvSpPr>
        <p:spPr>
          <a:xfrm>
            <a:off x="2580361" y="3891682"/>
            <a:ext cx="3644319" cy="578882"/>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These information may be useful for interprocedural checks</a:t>
            </a:r>
          </a:p>
        </p:txBody>
      </p:sp>
    </p:spTree>
    <p:extLst>
      <p:ext uri="{BB962C8B-B14F-4D97-AF65-F5344CB8AC3E}">
        <p14:creationId xmlns:p14="http://schemas.microsoft.com/office/powerpoint/2010/main" val="2084649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a:t>High impact frameworks</a:t>
            </a:r>
            <a:br>
              <a:rPr lang="en-US" dirty="0"/>
            </a:br>
            <a:r>
              <a:rPr lang="en-US" sz="2000" dirty="0">
                <a:solidFill>
                  <a:schemeClr val="accent6"/>
                </a:solidFill>
              </a:rPr>
              <a:t>Java’s Lombok</a:t>
            </a:r>
          </a:p>
        </p:txBody>
      </p:sp>
      <p:sp>
        <p:nvSpPr>
          <p:cNvPr id="5" name="Segnaposto testo 4"/>
          <p:cNvSpPr>
            <a:spLocks noGrp="1"/>
          </p:cNvSpPr>
          <p:nvPr>
            <p:ph type="body" idx="10"/>
          </p:nvPr>
        </p:nvSpPr>
        <p:spPr/>
        <p:txBody>
          <a:bodyPr/>
          <a:lstStyle/>
          <a:p>
            <a:r>
              <a:rPr lang="en-US" dirty="0"/>
              <a:t>Lombok provides annotations that will be substituted with useful code at compile time:</a:t>
            </a:r>
          </a:p>
          <a:p>
            <a:pPr lvl="1"/>
            <a:r>
              <a:rPr lang="en-US" sz="1400" dirty="0">
                <a:latin typeface="Source Code Pro Light" panose="020B0409030403020204" pitchFamily="49" charset="0"/>
                <a:ea typeface="Source Code Pro Light" panose="020B0409030403020204" pitchFamily="49" charset="0"/>
              </a:rPr>
              <a:t>@Cleanup</a:t>
            </a:r>
            <a:r>
              <a:rPr lang="en-US" dirty="0"/>
              <a:t> automatically generates code to avoid resource leakage </a:t>
            </a:r>
          </a:p>
          <a:p>
            <a:pPr lvl="1"/>
            <a:r>
              <a:rPr lang="en-US" sz="1400" dirty="0">
                <a:latin typeface="Source Code Pro Light" panose="020B0409030403020204" pitchFamily="49" charset="0"/>
                <a:ea typeface="Source Code Pro Light" panose="020B0409030403020204" pitchFamily="49" charset="0"/>
              </a:rPr>
              <a:t>@Data</a:t>
            </a:r>
            <a:r>
              <a:rPr lang="en-US" dirty="0"/>
              <a:t> automatically generates fields’ getters and setters, </a:t>
            </a:r>
            <a:r>
              <a:rPr lang="en-US" sz="1400" dirty="0">
                <a:latin typeface="Source Code Pro Light" panose="020B0409030403020204" pitchFamily="49" charset="0"/>
                <a:ea typeface="Source Code Pro Light" panose="020B0409030403020204" pitchFamily="49" charset="0"/>
              </a:rPr>
              <a:t>equals</a:t>
            </a:r>
            <a:r>
              <a:rPr lang="en-US" dirty="0"/>
              <a:t> method, </a:t>
            </a:r>
            <a:r>
              <a:rPr lang="en-US" sz="1400" dirty="0" err="1">
                <a:latin typeface="Source Code Pro Light" panose="020B0409030403020204" pitchFamily="49" charset="0"/>
                <a:ea typeface="Source Code Pro Light" panose="020B0409030403020204" pitchFamily="49" charset="0"/>
              </a:rPr>
              <a:t>toString</a:t>
            </a:r>
            <a:r>
              <a:rPr lang="en-US" dirty="0"/>
              <a:t> method, </a:t>
            </a:r>
            <a:r>
              <a:rPr lang="en-US" sz="1400" dirty="0" err="1">
                <a:latin typeface="Source Code Pro Light" panose="020B0409030403020204" pitchFamily="49" charset="0"/>
                <a:ea typeface="Source Code Pro Light" panose="020B0409030403020204" pitchFamily="49" charset="0"/>
              </a:rPr>
              <a:t>hashCode</a:t>
            </a:r>
            <a:r>
              <a:rPr lang="en-US" dirty="0"/>
              <a:t> method</a:t>
            </a:r>
          </a:p>
          <a:p>
            <a:pPr lvl="1"/>
            <a:endParaRPr lang="en-US" dirty="0"/>
          </a:p>
          <a:p>
            <a:r>
              <a:rPr lang="en-US" dirty="0"/>
              <a:t>Usually no alarms on auto-generated code should be issued</a:t>
            </a:r>
          </a:p>
          <a:p>
            <a:pPr marL="0" indent="0">
              <a:buNone/>
            </a:pPr>
            <a:endParaRPr lang="en-US" dirty="0"/>
          </a:p>
        </p:txBody>
      </p:sp>
      <p:sp>
        <p:nvSpPr>
          <p:cNvPr id="2" name="TextBox 1">
            <a:extLst>
              <a:ext uri="{FF2B5EF4-FFF2-40B4-BE49-F238E27FC236}">
                <a16:creationId xmlns:a16="http://schemas.microsoft.com/office/drawing/2014/main" id="{CD40E41A-06A0-4FB6-AB82-C760315B656D}"/>
              </a:ext>
            </a:extLst>
          </p:cNvPr>
          <p:cNvSpPr txBox="1"/>
          <p:nvPr/>
        </p:nvSpPr>
        <p:spPr>
          <a:xfrm>
            <a:off x="2041742" y="4187755"/>
            <a:ext cx="4389948" cy="578882"/>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Problem: no trace of Lombok persist after compilation</a:t>
            </a:r>
          </a:p>
        </p:txBody>
      </p:sp>
    </p:spTree>
    <p:extLst>
      <p:ext uri="{BB962C8B-B14F-4D97-AF65-F5344CB8AC3E}">
        <p14:creationId xmlns:p14="http://schemas.microsoft.com/office/powerpoint/2010/main" val="315600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a:t>High impact framework</a:t>
            </a:r>
            <a:br>
              <a:rPr lang="en-US" dirty="0"/>
            </a:br>
            <a:r>
              <a:rPr lang="en-US" sz="2000" dirty="0">
                <a:solidFill>
                  <a:schemeClr val="accent6"/>
                </a:solidFill>
              </a:rPr>
              <a:t>Java’s Servlet API</a:t>
            </a:r>
          </a:p>
        </p:txBody>
      </p:sp>
      <p:sp>
        <p:nvSpPr>
          <p:cNvPr id="5" name="Segnaposto testo 4"/>
          <p:cNvSpPr>
            <a:spLocks noGrp="1"/>
          </p:cNvSpPr>
          <p:nvPr>
            <p:ph type="body" idx="10"/>
          </p:nvPr>
        </p:nvSpPr>
        <p:spPr/>
        <p:txBody>
          <a:bodyPr/>
          <a:lstStyle/>
          <a:p>
            <a:r>
              <a:rPr lang="en-US" dirty="0"/>
              <a:t>Subclasses of </a:t>
            </a:r>
            <a:r>
              <a:rPr lang="en-US" sz="1400" dirty="0" err="1">
                <a:latin typeface="Source Code Pro Light" panose="020B0409030403020204" pitchFamily="49" charset="0"/>
                <a:ea typeface="Source Code Pro Light" panose="020B0409030403020204" pitchFamily="49" charset="0"/>
              </a:rPr>
              <a:t>javax.servlet.HttpServlet</a:t>
            </a:r>
            <a:r>
              <a:rPr lang="en-US" dirty="0"/>
              <a:t> will handle HTTP requests</a:t>
            </a:r>
          </a:p>
          <a:p>
            <a:r>
              <a:rPr lang="en-US" dirty="0"/>
              <a:t>Each API method (</a:t>
            </a:r>
            <a:r>
              <a:rPr lang="en-US" sz="1400" dirty="0" err="1">
                <a:latin typeface="Source Code Pro Light" panose="020B0409030403020204" pitchFamily="49" charset="0"/>
                <a:ea typeface="Source Code Pro Light" panose="020B0409030403020204" pitchFamily="49" charset="0"/>
              </a:rPr>
              <a:t>doGet</a:t>
            </a:r>
            <a:r>
              <a:rPr lang="en-US" dirty="0"/>
              <a:t>, </a:t>
            </a:r>
            <a:r>
              <a:rPr lang="en-US" sz="1400" dirty="0" err="1">
                <a:latin typeface="Source Code Pro Light" panose="020B0409030403020204" pitchFamily="49" charset="0"/>
                <a:ea typeface="Source Code Pro Light" panose="020B0409030403020204" pitchFamily="49" charset="0"/>
              </a:rPr>
              <a:t>doPost</a:t>
            </a:r>
            <a:r>
              <a:rPr lang="en-US" dirty="0"/>
              <a:t>, …) will be eventually invoked by the servlet container</a:t>
            </a:r>
          </a:p>
          <a:p>
            <a:endParaRPr lang="en-US" dirty="0"/>
          </a:p>
          <a:p>
            <a:endParaRPr lang="en-US" dirty="0"/>
          </a:p>
          <a:p>
            <a:r>
              <a:rPr lang="en-US" dirty="0"/>
              <a:t>Parameters of such methods come from an untrusted source</a:t>
            </a:r>
          </a:p>
        </p:txBody>
      </p:sp>
      <p:sp>
        <p:nvSpPr>
          <p:cNvPr id="2" name="TextBox 1">
            <a:extLst>
              <a:ext uri="{FF2B5EF4-FFF2-40B4-BE49-F238E27FC236}">
                <a16:creationId xmlns:a16="http://schemas.microsoft.com/office/drawing/2014/main" id="{A5433AB5-C2EB-41FF-B853-50B30E3C9DCA}"/>
              </a:ext>
            </a:extLst>
          </p:cNvPr>
          <p:cNvSpPr txBox="1"/>
          <p:nvPr/>
        </p:nvSpPr>
        <p:spPr>
          <a:xfrm>
            <a:off x="2580362" y="2857614"/>
            <a:ext cx="3644319"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These should be considered entry points</a:t>
            </a:r>
          </a:p>
        </p:txBody>
      </p:sp>
      <p:sp>
        <p:nvSpPr>
          <p:cNvPr id="6" name="TextBox 5">
            <a:extLst>
              <a:ext uri="{FF2B5EF4-FFF2-40B4-BE49-F238E27FC236}">
                <a16:creationId xmlns:a16="http://schemas.microsoft.com/office/drawing/2014/main" id="{D7ED5CFE-EACC-4A5A-8D0A-558044F9E8B5}"/>
              </a:ext>
            </a:extLst>
          </p:cNvPr>
          <p:cNvSpPr txBox="1"/>
          <p:nvPr/>
        </p:nvSpPr>
        <p:spPr>
          <a:xfrm>
            <a:off x="2580361" y="3891682"/>
            <a:ext cx="3644319" cy="578882"/>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These information should be used in Injection analyses</a:t>
            </a:r>
          </a:p>
        </p:txBody>
      </p:sp>
    </p:spTree>
    <p:extLst>
      <p:ext uri="{BB962C8B-B14F-4D97-AF65-F5344CB8AC3E}">
        <p14:creationId xmlns:p14="http://schemas.microsoft.com/office/powerpoint/2010/main" val="220614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Example</a:t>
            </a:r>
            <a:br>
              <a:rPr lang="it-IT" dirty="0"/>
            </a:br>
            <a:r>
              <a:rPr lang="it-IT" sz="2000" dirty="0">
                <a:solidFill>
                  <a:schemeClr val="accent6"/>
                </a:solidFill>
              </a:rPr>
              <a:t>ASP.NET framework</a:t>
            </a:r>
            <a:endParaRPr lang="en-US" sz="2000" dirty="0">
              <a:solidFill>
                <a:schemeClr val="accent6"/>
              </a:solidFill>
            </a:endParaRPr>
          </a:p>
        </p:txBody>
      </p:sp>
      <p:sp>
        <p:nvSpPr>
          <p:cNvPr id="5" name="Segnaposto testo 4"/>
          <p:cNvSpPr>
            <a:spLocks noGrp="1"/>
          </p:cNvSpPr>
          <p:nvPr>
            <p:ph type="body" idx="10"/>
          </p:nvPr>
        </p:nvSpPr>
        <p:spPr>
          <a:xfrm>
            <a:off x="633319" y="1610450"/>
            <a:ext cx="5798372" cy="3315300"/>
          </a:xfrm>
        </p:spPr>
        <p:txBody>
          <a:bodyPr/>
          <a:lstStyle/>
          <a:p>
            <a:r>
              <a:rPr lang="en-US" dirty="0"/>
              <a:t>Microsoft framework for building web applications in C#</a:t>
            </a:r>
          </a:p>
          <a:p>
            <a:pPr lvl="1"/>
            <a:r>
              <a:rPr lang="en-US" dirty="0"/>
              <a:t>Features: event handlers and graphical components</a:t>
            </a:r>
          </a:p>
          <a:p>
            <a:endParaRPr lang="en-US" dirty="0"/>
          </a:p>
          <a:p>
            <a:r>
              <a:rPr lang="en-US" dirty="0"/>
              <a:t>Visual Studio’s generated Web Application</a:t>
            </a:r>
          </a:p>
          <a:p>
            <a:pPr lvl="1"/>
            <a:r>
              <a:rPr lang="en-US" dirty="0"/>
              <a:t>Small application with few web pages</a:t>
            </a:r>
          </a:p>
          <a:p>
            <a:pPr lvl="1"/>
            <a:r>
              <a:rPr lang="en-US" dirty="0"/>
              <a:t>Julia analysis: 133 warnings, mostly false alarms</a:t>
            </a:r>
          </a:p>
          <a:p>
            <a:pPr lvl="2"/>
            <a:r>
              <a:rPr lang="en-US" dirty="0"/>
              <a:t>Field usage</a:t>
            </a:r>
          </a:p>
          <a:p>
            <a:pPr lvl="2"/>
            <a:r>
              <a:rPr lang="en-US" dirty="0"/>
              <a:t>Deadcode</a:t>
            </a:r>
          </a:p>
        </p:txBody>
      </p:sp>
    </p:spTree>
    <p:extLst>
      <p:ext uri="{BB962C8B-B14F-4D97-AF65-F5344CB8AC3E}">
        <p14:creationId xmlns:p14="http://schemas.microsoft.com/office/powerpoint/2010/main" val="250748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Supporting different frameworks</a:t>
            </a:r>
          </a:p>
        </p:txBody>
      </p:sp>
      <p:sp>
        <p:nvSpPr>
          <p:cNvPr id="5" name="Segnaposto testo 4"/>
          <p:cNvSpPr>
            <a:spLocks noGrp="1"/>
          </p:cNvSpPr>
          <p:nvPr>
            <p:ph type="body" idx="10"/>
          </p:nvPr>
        </p:nvSpPr>
        <p:spPr/>
        <p:txBody>
          <a:bodyPr/>
          <a:lstStyle/>
          <a:p>
            <a:r>
              <a:rPr lang="en-US" dirty="0"/>
              <a:t>Dozens of frameworks available nowadays, with new ones appearing each month</a:t>
            </a:r>
          </a:p>
          <a:p>
            <a:r>
              <a:rPr lang="en-US" dirty="0"/>
              <a:t>Different frameworks introduce different structures and behaviors that must be known to the analyzer</a:t>
            </a:r>
          </a:p>
        </p:txBody>
      </p:sp>
      <p:sp>
        <p:nvSpPr>
          <p:cNvPr id="6" name="TextBox 5">
            <a:extLst>
              <a:ext uri="{FF2B5EF4-FFF2-40B4-BE49-F238E27FC236}">
                <a16:creationId xmlns:a16="http://schemas.microsoft.com/office/drawing/2014/main" id="{FF76994D-34F3-4781-9328-F0F3842FDECF}"/>
              </a:ext>
            </a:extLst>
          </p:cNvPr>
          <p:cNvSpPr txBox="1"/>
          <p:nvPr/>
        </p:nvSpPr>
        <p:spPr>
          <a:xfrm>
            <a:off x="2041742" y="3880868"/>
            <a:ext cx="4389948" cy="578882"/>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Hardcoding each framework inside the analyzer is a bad solution</a:t>
            </a:r>
            <a:endParaRPr lang="en-US" i="1" dirty="0"/>
          </a:p>
        </p:txBody>
      </p:sp>
      <p:sp>
        <p:nvSpPr>
          <p:cNvPr id="7" name="TextBox 5">
            <a:extLst>
              <a:ext uri="{FF2B5EF4-FFF2-40B4-BE49-F238E27FC236}">
                <a16:creationId xmlns:a16="http://schemas.microsoft.com/office/drawing/2014/main" id="{FBE0F38B-8645-41B7-992A-468993D0B9F8}"/>
              </a:ext>
            </a:extLst>
          </p:cNvPr>
          <p:cNvSpPr txBox="1"/>
          <p:nvPr/>
        </p:nvSpPr>
        <p:spPr>
          <a:xfrm>
            <a:off x="2041742" y="3097840"/>
            <a:ext cx="4389948"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Handling each application manually is a huge effort</a:t>
            </a:r>
            <a:endParaRPr lang="en-US" i="1" dirty="0"/>
          </a:p>
        </p:txBody>
      </p:sp>
    </p:spTree>
    <p:extLst>
      <p:ext uri="{BB962C8B-B14F-4D97-AF65-F5344CB8AC3E}">
        <p14:creationId xmlns:p14="http://schemas.microsoft.com/office/powerpoint/2010/main" val="331136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a:t>SARL</a:t>
            </a:r>
            <a:br>
              <a:rPr lang="en-US" dirty="0"/>
            </a:br>
            <a:r>
              <a:rPr lang="en-US" sz="2000" dirty="0">
                <a:solidFill>
                  <a:schemeClr val="accent6"/>
                </a:solidFill>
              </a:rPr>
              <a:t>Static Analysis Refining Language</a:t>
            </a:r>
          </a:p>
        </p:txBody>
      </p:sp>
      <p:sp>
        <p:nvSpPr>
          <p:cNvPr id="5" name="Segnaposto testo 4"/>
          <p:cNvSpPr>
            <a:spLocks noGrp="1"/>
          </p:cNvSpPr>
          <p:nvPr>
            <p:ph type="body" idx="10"/>
          </p:nvPr>
        </p:nvSpPr>
        <p:spPr/>
        <p:txBody>
          <a:bodyPr/>
          <a:lstStyle/>
          <a:p>
            <a:r>
              <a:rPr lang="en-US" dirty="0"/>
              <a:t>Allows to define the structure of a framework (its </a:t>
            </a:r>
            <a:r>
              <a:rPr lang="en-US" i="1" dirty="0"/>
              <a:t>specification</a:t>
            </a:r>
            <a:r>
              <a:rPr lang="en-US" dirty="0"/>
              <a:t>) in a human-readable language</a:t>
            </a:r>
          </a:p>
          <a:p>
            <a:r>
              <a:rPr lang="en-US" dirty="0"/>
              <a:t>Applying the specification to an application produces information for the analyzer</a:t>
            </a:r>
          </a:p>
          <a:p>
            <a:r>
              <a:rPr lang="it-IT" dirty="0"/>
              <a:t>T</a:t>
            </a:r>
            <a:r>
              <a:rPr lang="en-US" dirty="0"/>
              <a:t>he analyzer can exploit these information to improve the analysis</a:t>
            </a:r>
          </a:p>
        </p:txBody>
      </p:sp>
      <p:sp>
        <p:nvSpPr>
          <p:cNvPr id="6" name="TextBox 5">
            <a:extLst>
              <a:ext uri="{FF2B5EF4-FFF2-40B4-BE49-F238E27FC236}">
                <a16:creationId xmlns:a16="http://schemas.microsoft.com/office/drawing/2014/main" id="{1EFC6263-B69E-4A2D-A1A1-77443E6194FB}"/>
              </a:ext>
            </a:extLst>
          </p:cNvPr>
          <p:cNvSpPr txBox="1"/>
          <p:nvPr/>
        </p:nvSpPr>
        <p:spPr>
          <a:xfrm>
            <a:off x="2041742" y="3880868"/>
            <a:ext cx="4389948" cy="34051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r"/>
            <a:r>
              <a:rPr lang="en-US" dirty="0"/>
              <a:t>Information is provided with </a:t>
            </a:r>
            <a:r>
              <a:rPr lang="en-US" i="1" dirty="0"/>
              <a:t>annotations</a:t>
            </a:r>
          </a:p>
        </p:txBody>
      </p:sp>
    </p:spTree>
    <p:extLst>
      <p:ext uri="{BB962C8B-B14F-4D97-AF65-F5344CB8AC3E}">
        <p14:creationId xmlns:p14="http://schemas.microsoft.com/office/powerpoint/2010/main" val="271277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SARL’s framework specification</a:t>
            </a:r>
          </a:p>
        </p:txBody>
      </p:sp>
      <p:sp>
        <p:nvSpPr>
          <p:cNvPr id="5" name="Segnaposto testo 4"/>
          <p:cNvSpPr>
            <a:spLocks noGrp="1"/>
          </p:cNvSpPr>
          <p:nvPr>
            <p:ph type="body" idx="10"/>
          </p:nvPr>
        </p:nvSpPr>
        <p:spPr>
          <a:xfrm>
            <a:off x="633319" y="1610450"/>
            <a:ext cx="5798372" cy="3315300"/>
          </a:xfrm>
        </p:spPr>
        <p:txBody>
          <a:bodyPr/>
          <a:lstStyle/>
          <a:p>
            <a:r>
              <a:rPr lang="en-US" b="1" dirty="0"/>
              <a:t>Rules</a:t>
            </a:r>
            <a:r>
              <a:rPr lang="en-US" dirty="0"/>
              <a:t> used to automatically decide when the framework specification should be applied</a:t>
            </a:r>
          </a:p>
          <a:p>
            <a:r>
              <a:rPr lang="en-US" b="1" dirty="0"/>
              <a:t>Specifications</a:t>
            </a:r>
            <a:r>
              <a:rPr lang="en-US" dirty="0"/>
              <a:t> state when and how an application’s program member has to be annotated</a:t>
            </a:r>
          </a:p>
          <a:p>
            <a:r>
              <a:rPr lang="en-US" b="1" dirty="0"/>
              <a:t>Library specifications</a:t>
            </a:r>
            <a:r>
              <a:rPr lang="en-US" dirty="0"/>
              <a:t> state which libraries’ program members have to be annotated</a:t>
            </a:r>
          </a:p>
          <a:p>
            <a:r>
              <a:rPr lang="en-US" b="1" dirty="0"/>
              <a:t>Predicates </a:t>
            </a:r>
            <a:r>
              <a:rPr lang="en-US" dirty="0"/>
              <a:t>give names to conditions</a:t>
            </a:r>
          </a:p>
          <a:p>
            <a:r>
              <a:rPr lang="en-US" b="1" dirty="0"/>
              <a:t>Implications</a:t>
            </a:r>
            <a:r>
              <a:rPr lang="en-US" dirty="0"/>
              <a:t> bind one implying annotation to a set of implied annotations</a:t>
            </a:r>
          </a:p>
        </p:txBody>
      </p:sp>
    </p:spTree>
    <p:extLst>
      <p:ext uri="{BB962C8B-B14F-4D97-AF65-F5344CB8AC3E}">
        <p14:creationId xmlns:p14="http://schemas.microsoft.com/office/powerpoint/2010/main" val="372577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33319" y="422500"/>
            <a:ext cx="5798372" cy="857400"/>
          </a:xfrm>
        </p:spPr>
        <p:txBody>
          <a:bodyPr/>
          <a:lstStyle/>
          <a:p>
            <a:r>
              <a:rPr lang="en-US" dirty="0"/>
              <a:t>Julia</a:t>
            </a:r>
            <a:br>
              <a:rPr lang="en-US" dirty="0"/>
            </a:br>
            <a:r>
              <a:rPr lang="en-US" sz="2000" dirty="0">
                <a:solidFill>
                  <a:schemeClr val="accent6"/>
                </a:solidFill>
              </a:rPr>
              <a:t>Annotations</a:t>
            </a:r>
            <a:endParaRPr lang="en-US" dirty="0">
              <a:solidFill>
                <a:schemeClr val="accent6"/>
              </a:solidFill>
            </a:endParaRPr>
          </a:p>
        </p:txBody>
      </p:sp>
      <p:sp>
        <p:nvSpPr>
          <p:cNvPr id="5" name="Segnaposto testo 4"/>
          <p:cNvSpPr>
            <a:spLocks noGrp="1"/>
          </p:cNvSpPr>
          <p:nvPr>
            <p:ph type="body" idx="10"/>
          </p:nvPr>
        </p:nvSpPr>
        <p:spPr>
          <a:xfrm>
            <a:off x="633319" y="1610450"/>
            <a:ext cx="5798372" cy="3315300"/>
          </a:xfrm>
        </p:spPr>
        <p:txBody>
          <a:bodyPr/>
          <a:lstStyle/>
          <a:p>
            <a:r>
              <a:rPr lang="en-US" dirty="0"/>
              <a:t>Julia uses annotations both for instructing the analysis about the program structure and for exchanging information between analysis components</a:t>
            </a:r>
          </a:p>
          <a:p>
            <a:r>
              <a:rPr lang="en-US" dirty="0"/>
              <a:t>Example annotations:</a:t>
            </a:r>
          </a:p>
          <a:p>
            <a:pPr lvl="1"/>
            <a:r>
              <a:rPr lang="en-US" i="1" dirty="0" err="1"/>
              <a:t>EntryPoint</a:t>
            </a:r>
            <a:endParaRPr lang="en-US" i="1" dirty="0"/>
          </a:p>
          <a:p>
            <a:pPr lvl="1"/>
            <a:r>
              <a:rPr lang="en-US" i="1" dirty="0" err="1"/>
              <a:t>ExternallyRead</a:t>
            </a:r>
            <a:endParaRPr lang="en-US" i="1" dirty="0"/>
          </a:p>
          <a:p>
            <a:pPr lvl="1"/>
            <a:r>
              <a:rPr lang="en-US" i="1" dirty="0"/>
              <a:t>Injected</a:t>
            </a:r>
            <a:endParaRPr lang="en-US" dirty="0"/>
          </a:p>
          <a:p>
            <a:pPr lvl="1"/>
            <a:r>
              <a:rPr lang="en-US" i="1" dirty="0" err="1"/>
              <a:t>SuppressJuliaWarnings</a:t>
            </a:r>
            <a:endParaRPr lang="en-US" dirty="0"/>
          </a:p>
        </p:txBody>
      </p:sp>
    </p:spTree>
    <p:extLst>
      <p:ext uri="{BB962C8B-B14F-4D97-AF65-F5344CB8AC3E}">
        <p14:creationId xmlns:p14="http://schemas.microsoft.com/office/powerpoint/2010/main" val="1385744724"/>
      </p:ext>
    </p:extLst>
  </p:cSld>
  <p:clrMapOvr>
    <a:masterClrMapping/>
  </p:clrMapOvr>
</p:sld>
</file>

<file path=ppt/theme/theme1.xml><?xml version="1.0" encoding="utf-8"?>
<a:theme xmlns:a="http://schemas.openxmlformats.org/drawingml/2006/main" name="Fidele blu tre quarti">
  <a:themeElements>
    <a:clrScheme name="Fidele_blue">
      <a:dk1>
        <a:sysClr val="windowText" lastClr="000000"/>
      </a:dk1>
      <a:lt1>
        <a:sysClr val="window" lastClr="FFFFFF"/>
      </a:lt1>
      <a:dk2>
        <a:srgbClr val="015883"/>
      </a:dk2>
      <a:lt2>
        <a:srgbClr val="FFBF5E"/>
      </a:lt2>
      <a:accent1>
        <a:srgbClr val="BFBFBF"/>
      </a:accent1>
      <a:accent2>
        <a:srgbClr val="C41A2B"/>
      </a:accent2>
      <a:accent3>
        <a:srgbClr val="9BBB59"/>
      </a:accent3>
      <a:accent4>
        <a:srgbClr val="004899"/>
      </a:accent4>
      <a:accent5>
        <a:srgbClr val="4BACC6"/>
      </a:accent5>
      <a:accent6>
        <a:srgbClr val="F392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idele blu tre quarti" id="{99372CB1-6252-4EA2-B36E-34415A187BA3}" vid="{89369DD3-0953-4CD8-8D1D-13A06D5C94F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Fidele blu tre quarti</Template>
  <TotalTime>0</TotalTime>
  <Words>1583</Words>
  <Application>Microsoft Office PowerPoint</Application>
  <PresentationFormat>Personalizzato</PresentationFormat>
  <Paragraphs>247</Paragraphs>
  <Slides>32</Slides>
  <Notes>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32</vt:i4>
      </vt:variant>
    </vt:vector>
  </HeadingPairs>
  <TitlesOfParts>
    <vt:vector size="41" baseType="lpstr">
      <vt:lpstr>Traditional Arabic</vt:lpstr>
      <vt:lpstr>Times New Roman</vt:lpstr>
      <vt:lpstr>Microsoft YaHei</vt:lpstr>
      <vt:lpstr>Titillium Web</vt:lpstr>
      <vt:lpstr>Arial</vt:lpstr>
      <vt:lpstr>Source Code Pro Light</vt:lpstr>
      <vt:lpstr>Gautami</vt:lpstr>
      <vt:lpstr>Calibri</vt:lpstr>
      <vt:lpstr>Fidele blu tre quarti</vt:lpstr>
      <vt:lpstr>SARL: Framework Modeling for Static Analysis </vt:lpstr>
      <vt:lpstr>Julia</vt:lpstr>
      <vt:lpstr>Software Frameworks</vt:lpstr>
      <vt:lpstr>High impact framework Java’s Servlet API</vt:lpstr>
      <vt:lpstr>Example ASP.NET framework</vt:lpstr>
      <vt:lpstr>Supporting different frameworks</vt:lpstr>
      <vt:lpstr>SARL Static Analysis Refining Language</vt:lpstr>
      <vt:lpstr>SARL’s framework specification</vt:lpstr>
      <vt:lpstr>Julia Annotations</vt:lpstr>
      <vt:lpstr>Examples ASP.NET</vt:lpstr>
      <vt:lpstr>Examples ASP.NET’s specification</vt:lpstr>
      <vt:lpstr>Examples ASP.NET’s specification</vt:lpstr>
      <vt:lpstr>Examples ASP.NET’s specification</vt:lpstr>
      <vt:lpstr>Examples Testing ASP.NET’s specification</vt:lpstr>
      <vt:lpstr>Examples AspectJ</vt:lpstr>
      <vt:lpstr>Examples AspectJ’s specification</vt:lpstr>
      <vt:lpstr>Examples Testing AspectJ’s specification</vt:lpstr>
      <vt:lpstr>Examples Windows Forms</vt:lpstr>
      <vt:lpstr>Examples Windows Forms’ specification</vt:lpstr>
      <vt:lpstr>Examples Windows Forms’ specification</vt:lpstr>
      <vt:lpstr>Examples  Testing Windows Forms’ specification</vt:lpstr>
      <vt:lpstr>Future works</vt:lpstr>
      <vt:lpstr>Presentazione standard di PowerPoint</vt:lpstr>
      <vt:lpstr>SARL’s framework specification Rules</vt:lpstr>
      <vt:lpstr>SARL’s framework specification Specifications</vt:lpstr>
      <vt:lpstr>SARL’s framework specification Library specifications</vt:lpstr>
      <vt:lpstr>SARL’s framework specification Predicates</vt:lpstr>
      <vt:lpstr>SARL’s framework specification Implications</vt:lpstr>
      <vt:lpstr>SARL’s framework specification Conditions</vt:lpstr>
      <vt:lpstr>SARL’s specification Conditions’ operators</vt:lpstr>
      <vt:lpstr>High impact frameworks .NET’s Unity</vt:lpstr>
      <vt:lpstr>High impact frameworks Java’s Lombok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2018-08-27T15:54:01Z</dcterms:modified>
</cp:coreProperties>
</file>