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1" r:id="rId4"/>
    <p:sldId id="258" r:id="rId5"/>
    <p:sldId id="261" r:id="rId6"/>
    <p:sldId id="259" r:id="rId7"/>
    <p:sldId id="260" r:id="rId8"/>
    <p:sldId id="263" r:id="rId9"/>
    <p:sldId id="270" r:id="rId10"/>
    <p:sldId id="262" r:id="rId11"/>
    <p:sldId id="269" r:id="rId12"/>
    <p:sldId id="272" r:id="rId13"/>
    <p:sldId id="273" r:id="rId14"/>
    <p:sldId id="268" r:id="rId15"/>
    <p:sldId id="266" r:id="rId16"/>
    <p:sldId id="265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6416" autoAdjust="0"/>
  </p:normalViewPr>
  <p:slideViewPr>
    <p:cSldViewPr snapToGrid="0" showGuides="1">
      <p:cViewPr varScale="1">
        <p:scale>
          <a:sx n="100" d="100"/>
          <a:sy n="100" d="100"/>
        </p:scale>
        <p:origin x="84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939A65E-4A87-492D-80EB-C08C089BC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F2D9E6-DB74-414F-B6EF-B62FA1BC00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EAAAA-9176-43C2-BED4-C6D6B7807C13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71A3BE-B6DA-40F0-8554-56ED4BFF0B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9A1718-7E9D-4270-87B9-AB52DD0F7C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CF7E-D83D-4C16-BAF9-20B2A34507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9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E4ED7-0D96-4E48-A149-04CF5C19FD1E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4F431-6B59-493A-B515-8EF6642915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7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9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5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 b="1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3602038"/>
            <a:ext cx="10515599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3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7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June 30th,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Modular Multi-Language analysis in LiSA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7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1" kern="120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VE-SSV/lisa" TargetMode="External"/><Relationship Id="rId2" Type="http://schemas.openxmlformats.org/officeDocument/2006/relationships/hyperlink" Target="mailto:luca.negrini@unive.it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nive-ssv.github.io/lis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21891-5921-4682-99CB-8B670B387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Multi-Language </a:t>
            </a:r>
            <a:br>
              <a:rPr lang="en-US" dirty="0"/>
            </a:br>
            <a:r>
              <a:rPr lang="en-US" dirty="0"/>
              <a:t>Analysis in LiSA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FBCE90-B655-43E3-B252-D9C2F488D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Luca Negrini</a:t>
            </a:r>
          </a:p>
          <a:p>
            <a:r>
              <a:rPr lang="en-US" dirty="0"/>
              <a:t>June 30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15983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expressions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Lucida Sans Typewriter" panose="020B0602040502020304" pitchFamily="33" charset="0"/>
              </a:rPr>
              <a:t>With extensible statements there is no predefined set of operations</a:t>
            </a:r>
          </a:p>
          <a:p>
            <a:r>
              <a:rPr lang="en-US" dirty="0">
                <a:solidFill>
                  <a:schemeClr val="tx1"/>
                </a:solidFill>
                <a:cs typeface="Lucida Sans Typewriter" panose="020B0602040502020304" pitchFamily="33" charset="0"/>
              </a:rPr>
              <a:t>Analyses need to know how the state evolves with each statement</a:t>
            </a:r>
          </a:p>
          <a:p>
            <a:r>
              <a:rPr lang="en-US" dirty="0">
                <a:solidFill>
                  <a:schemeClr val="tx1"/>
                </a:solidFill>
                <a:cs typeface="Lucida Sans Typewriter" panose="020B0602040502020304" pitchFamily="33" charset="0"/>
              </a:rPr>
              <a:t>Solution: the </a:t>
            </a:r>
            <a:r>
              <a:rPr lang="en-US" sz="24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SymbolicExpression</a:t>
            </a:r>
            <a:r>
              <a:rPr lang="en-US" dirty="0" err="1">
                <a:cs typeface="Lucida Sans Typewriter" panose="020B0602040502020304" pitchFamily="33" charset="0"/>
              </a:rPr>
              <a:t>s</a:t>
            </a:r>
            <a:r>
              <a:rPr lang="en-US" dirty="0">
                <a:cs typeface="Lucida Sans Typewriter" panose="020B0602040502020304" pitchFamily="33" charset="0"/>
              </a:rPr>
              <a:t> language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Analyses work on an internal language of </a:t>
            </a:r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SymbolicExpression</a:t>
            </a:r>
            <a:r>
              <a:rPr lang="en-US" sz="1600" dirty="0" err="1">
                <a:solidFill>
                  <a:schemeClr val="tx1"/>
                </a:solidFill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s</a:t>
            </a:r>
            <a:endParaRPr lang="en-US" sz="1600" dirty="0">
              <a:solidFill>
                <a:schemeClr val="tx1"/>
              </a:solidFill>
              <a:latin typeface="Lucida Sans Typewriter" panose="020B0602040502020304" pitchFamily="33" charset="0"/>
              <a:cs typeface="Lucida Sans Typewriter" panose="020B0602040502020304" pitchFamily="33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cs typeface="Lucida Sans Typewriter" panose="020B0602040502020304" pitchFamily="33" charset="0"/>
              </a:rPr>
              <a:t>Each symbolic expression is an “atomic” semantic operation</a:t>
            </a:r>
          </a:p>
          <a:p>
            <a:pPr lvl="2"/>
            <a:r>
              <a:rPr lang="en-US" dirty="0">
                <a:cs typeface="Lucida Sans Typewriter" panose="020B0602040502020304" pitchFamily="33" charset="0"/>
              </a:rPr>
              <a:t>Heap allocation, numeric sum, pointer dereference, …</a:t>
            </a:r>
            <a:endParaRPr lang="en-US" dirty="0">
              <a:solidFill>
                <a:schemeClr val="tx1"/>
              </a:solidFill>
              <a:cs typeface="Lucida Sans Typewriter" panose="020B0602040502020304" pitchFamily="33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cs typeface="Lucida Sans Typewriter" panose="020B0602040502020304" pitchFamily="33" charset="0"/>
              </a:rPr>
              <a:t>Analyses use </a:t>
            </a:r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Statement.semantics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()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rewrite each 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Statement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SymbolicExpression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(s) and feed them to the analysis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Lucida Sans Typewriter" panose="020B0602040502020304" pitchFamily="33" charset="0"/>
              </a:rPr>
              <a:t>malloc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(C) and </a:t>
            </a:r>
            <a:r>
              <a:rPr lang="en-US" dirty="0">
                <a:latin typeface="Consolas" panose="020B0609020204030204" pitchFamily="49" charset="0"/>
                <a:cs typeface="Lucida Sans Typewriter" panose="020B0602040502020304" pitchFamily="33" charset="0"/>
              </a:rPr>
              <a:t>new int[]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(Java) are modeled with the same symbolic expression </a:t>
            </a:r>
            <a:r>
              <a:rPr lang="en-US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HeapAllocation</a:t>
            </a:r>
            <a:endParaRPr lang="en-US" dirty="0"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D524B6-FDF5-4232-8A84-0474AC02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247723-441C-4FA0-8B9C-B223D71A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1BEBEAC5-3EF3-42C7-93B5-4C9E401A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</p:spTree>
    <p:extLst>
      <p:ext uri="{BB962C8B-B14F-4D97-AF65-F5344CB8AC3E}">
        <p14:creationId xmlns:p14="http://schemas.microsoft.com/office/powerpoint/2010/main" val="115805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LiSA overview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382912E5-459A-4F86-9CBF-F8B8E663E5D0}"/>
              </a:ext>
            </a:extLst>
          </p:cNvPr>
          <p:cNvGrpSpPr/>
          <p:nvPr/>
        </p:nvGrpSpPr>
        <p:grpSpPr>
          <a:xfrm>
            <a:off x="2905124" y="1442230"/>
            <a:ext cx="7062927" cy="4268241"/>
            <a:chOff x="702093" y="1490839"/>
            <a:chExt cx="7062927" cy="4268241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CAEB01CB-BE90-4C33-94BC-838EF44D8116}"/>
                </a:ext>
              </a:extLst>
            </p:cNvPr>
            <p:cNvSpPr/>
            <p:nvPr/>
          </p:nvSpPr>
          <p:spPr>
            <a:xfrm>
              <a:off x="1535988" y="2899733"/>
              <a:ext cx="6229032" cy="2859347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7C52CDC8-9CF4-47B0-8484-9B5CF6143494}"/>
                </a:ext>
              </a:extLst>
            </p:cNvPr>
            <p:cNvCxnSpPr>
              <a:cxnSpLocks/>
              <a:stCxn id="19" idx="3"/>
              <a:endCxn id="5" idx="1"/>
            </p:cNvCxnSpPr>
            <p:nvPr/>
          </p:nvCxnSpPr>
          <p:spPr>
            <a:xfrm>
              <a:off x="702093" y="4324809"/>
              <a:ext cx="833895" cy="4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B3C536C-A90D-4411-A41D-1E30ADCF5610}"/>
                </a:ext>
              </a:extLst>
            </p:cNvPr>
            <p:cNvSpPr txBox="1"/>
            <p:nvPr/>
          </p:nvSpPr>
          <p:spPr>
            <a:xfrm>
              <a:off x="1684245" y="2997290"/>
              <a:ext cx="13928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LiSA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CDEA5BA5-B3C7-4A32-9915-E46B4F5DFD9D}"/>
                </a:ext>
              </a:extLst>
            </p:cNvPr>
            <p:cNvSpPr txBox="1"/>
            <p:nvPr/>
          </p:nvSpPr>
          <p:spPr>
            <a:xfrm>
              <a:off x="1554553" y="1490839"/>
              <a:ext cx="28790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Interprocedural Analysis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Call Graph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Heap Domain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Value Domain</a:t>
              </a: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4B15625E-EC9C-431A-ACDE-C8FA3E2CC68A}"/>
                </a:ext>
              </a:extLst>
            </p:cNvPr>
            <p:cNvCxnSpPr>
              <a:cxnSpLocks/>
            </p:cNvCxnSpPr>
            <p:nvPr/>
          </p:nvCxnSpPr>
          <p:spPr>
            <a:xfrm>
              <a:off x="2993794" y="2710299"/>
              <a:ext cx="0" cy="18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7C16E59E-EC95-426C-8CCF-755C743EB2D0}"/>
                </a:ext>
              </a:extLst>
            </p:cNvPr>
            <p:cNvCxnSpPr/>
            <p:nvPr/>
          </p:nvCxnSpPr>
          <p:spPr>
            <a:xfrm>
              <a:off x="3146194" y="2710299"/>
              <a:ext cx="0" cy="18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0B862CA-CD3B-4BE4-BF72-702C532BEC06}"/>
                </a:ext>
              </a:extLst>
            </p:cNvPr>
            <p:cNvCxnSpPr/>
            <p:nvPr/>
          </p:nvCxnSpPr>
          <p:spPr>
            <a:xfrm>
              <a:off x="2841394" y="2710299"/>
              <a:ext cx="0" cy="18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AE1A289-E3AF-4FE3-81AF-2DEDEE1B0EE1}"/>
              </a:ext>
            </a:extLst>
          </p:cNvPr>
          <p:cNvGrpSpPr/>
          <p:nvPr/>
        </p:nvGrpSpPr>
        <p:grpSpPr>
          <a:xfrm>
            <a:off x="1640385" y="1990796"/>
            <a:ext cx="1264739" cy="495468"/>
            <a:chOff x="816985" y="2239582"/>
            <a:chExt cx="961290" cy="49546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2413B5A3-999A-4C4E-9CF2-4DCE91D324C5}"/>
                </a:ext>
              </a:extLst>
            </p:cNvPr>
            <p:cNvSpPr/>
            <p:nvPr/>
          </p:nvSpPr>
          <p:spPr>
            <a:xfrm>
              <a:off x="964612" y="2391018"/>
              <a:ext cx="813663" cy="344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1D188A97-C46E-4D92-9295-880B7B25A7A2}"/>
                </a:ext>
              </a:extLst>
            </p:cNvPr>
            <p:cNvSpPr/>
            <p:nvPr/>
          </p:nvSpPr>
          <p:spPr>
            <a:xfrm>
              <a:off x="892188" y="2316323"/>
              <a:ext cx="813663" cy="344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D865519-E792-45A6-9856-B7AD006ABE04}"/>
                </a:ext>
              </a:extLst>
            </p:cNvPr>
            <p:cNvSpPr/>
            <p:nvPr/>
          </p:nvSpPr>
          <p:spPr>
            <a:xfrm>
              <a:off x="816985" y="2239582"/>
              <a:ext cx="813663" cy="344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</a:p>
          </p:txBody>
        </p:sp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73B2992E-FEB1-4ABB-9B6D-804F5326C085}"/>
              </a:ext>
            </a:extLst>
          </p:cNvPr>
          <p:cNvGrpSpPr/>
          <p:nvPr/>
        </p:nvGrpSpPr>
        <p:grpSpPr>
          <a:xfrm>
            <a:off x="1640385" y="3580820"/>
            <a:ext cx="1264739" cy="867396"/>
            <a:chOff x="706936" y="3843454"/>
            <a:chExt cx="961290" cy="867396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6B013E55-E80E-4080-A079-EC29F015AD10}"/>
                </a:ext>
              </a:extLst>
            </p:cNvPr>
            <p:cNvGrpSpPr/>
            <p:nvPr/>
          </p:nvGrpSpPr>
          <p:grpSpPr>
            <a:xfrm>
              <a:off x="706936" y="4215382"/>
              <a:ext cx="961290" cy="495468"/>
              <a:chOff x="818100" y="3965291"/>
              <a:chExt cx="961290" cy="495468"/>
            </a:xfrm>
          </p:grpSpPr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17C030B3-FDA8-4D6A-BD6A-C2FED575D833}"/>
                  </a:ext>
                </a:extLst>
              </p:cNvPr>
              <p:cNvSpPr/>
              <p:nvPr/>
            </p:nvSpPr>
            <p:spPr>
              <a:xfrm>
                <a:off x="965727" y="4116727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54709356-F71D-4178-8032-BFC9921EB922}"/>
                  </a:ext>
                </a:extLst>
              </p:cNvPr>
              <p:cNvSpPr/>
              <p:nvPr/>
            </p:nvSpPr>
            <p:spPr>
              <a:xfrm>
                <a:off x="893303" y="4042032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6145979D-D912-46D5-9C42-5547803C6B59}"/>
                  </a:ext>
                </a:extLst>
              </p:cNvPr>
              <p:cNvSpPr/>
              <p:nvPr/>
            </p:nvSpPr>
            <p:spPr>
              <a:xfrm>
                <a:off x="818100" y="3965291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CFGs</a:t>
                </a:r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940FF621-8889-437B-9158-C66C50C898AB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1113768" y="3843454"/>
              <a:ext cx="0" cy="371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49C5FC4A-8436-40B6-8960-A6BE9100CDBD}"/>
              </a:ext>
            </a:extLst>
          </p:cNvPr>
          <p:cNvGrpSpPr/>
          <p:nvPr/>
        </p:nvGrpSpPr>
        <p:grpSpPr>
          <a:xfrm>
            <a:off x="1517010" y="2486264"/>
            <a:ext cx="1546667" cy="1101482"/>
            <a:chOff x="559412" y="2743269"/>
            <a:chExt cx="1259116" cy="1101482"/>
          </a:xfrm>
        </p:grpSpPr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D09E983B-34EE-4B8E-B3D8-98998A2B9E60}"/>
                </a:ext>
              </a:extLst>
            </p:cNvPr>
            <p:cNvGrpSpPr/>
            <p:nvPr/>
          </p:nvGrpSpPr>
          <p:grpSpPr>
            <a:xfrm>
              <a:off x="559412" y="3187583"/>
              <a:ext cx="1259116" cy="657168"/>
              <a:chOff x="659936" y="3017864"/>
              <a:chExt cx="1259116" cy="657168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8B3BE642-5D4C-465D-BD17-3BA4A00C8FB9}"/>
                  </a:ext>
                </a:extLst>
              </p:cNvPr>
              <p:cNvSpPr/>
              <p:nvPr/>
            </p:nvSpPr>
            <p:spPr>
              <a:xfrm>
                <a:off x="796423" y="3176086"/>
                <a:ext cx="1122629" cy="498946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F6F06020-F80C-44B0-8D97-F24DFE406E8F}"/>
                  </a:ext>
                </a:extLst>
              </p:cNvPr>
              <p:cNvSpPr/>
              <p:nvPr/>
            </p:nvSpPr>
            <p:spPr>
              <a:xfrm>
                <a:off x="732360" y="3100094"/>
                <a:ext cx="1122629" cy="498946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955C9966-3356-45EF-9985-3B6E3CC60E48}"/>
                  </a:ext>
                </a:extLst>
              </p:cNvPr>
              <p:cNvSpPr/>
              <p:nvPr/>
            </p:nvSpPr>
            <p:spPr>
              <a:xfrm>
                <a:off x="659936" y="3017864"/>
                <a:ext cx="1122629" cy="498946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front-end</a:t>
                </a:r>
              </a:p>
            </p:txBody>
          </p:sp>
        </p:grp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1474C737-7D5A-4962-9CE7-5F92E826244D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1113767" y="2743269"/>
              <a:ext cx="6960" cy="444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73C0A1CF-58A6-4D28-AA4F-E009978449F6}"/>
              </a:ext>
            </a:extLst>
          </p:cNvPr>
          <p:cNvGrpSpPr/>
          <p:nvPr/>
        </p:nvGrpSpPr>
        <p:grpSpPr>
          <a:xfrm>
            <a:off x="5562028" y="3711495"/>
            <a:ext cx="2037016" cy="567704"/>
            <a:chOff x="4084819" y="3967825"/>
            <a:chExt cx="2037016" cy="567704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F9EAE8E3-56F5-486A-A5B3-084AF5C64D83}"/>
                </a:ext>
              </a:extLst>
            </p:cNvPr>
            <p:cNvGrpSpPr/>
            <p:nvPr/>
          </p:nvGrpSpPr>
          <p:grpSpPr>
            <a:xfrm>
              <a:off x="4588961" y="3967825"/>
              <a:ext cx="1532874" cy="528462"/>
              <a:chOff x="3540180" y="3733035"/>
              <a:chExt cx="1532874" cy="528462"/>
            </a:xfrm>
          </p:grpSpPr>
          <p:sp>
            <p:nvSpPr>
              <p:cNvPr id="31" name="Ovale 30">
                <a:extLst>
                  <a:ext uri="{FF2B5EF4-FFF2-40B4-BE49-F238E27FC236}">
                    <a16:creationId xmlns:a16="http://schemas.microsoft.com/office/drawing/2014/main" id="{E7C21455-BE08-4E1B-8F99-2A4D91D1AF26}"/>
                  </a:ext>
                </a:extLst>
              </p:cNvPr>
              <p:cNvSpPr/>
              <p:nvPr/>
            </p:nvSpPr>
            <p:spPr>
              <a:xfrm>
                <a:off x="4721275" y="3909718"/>
                <a:ext cx="351779" cy="3517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6B5B220-DC2D-422C-B4C1-2CAACF94D270}"/>
                  </a:ext>
                </a:extLst>
              </p:cNvPr>
              <p:cNvSpPr/>
              <p:nvPr/>
            </p:nvSpPr>
            <p:spPr>
              <a:xfrm>
                <a:off x="3540180" y="3733035"/>
                <a:ext cx="13543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CFG fixpoint</a:t>
                </a:r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Triangolo isoscele 32">
                <a:extLst>
                  <a:ext uri="{FF2B5EF4-FFF2-40B4-BE49-F238E27FC236}">
                    <a16:creationId xmlns:a16="http://schemas.microsoft.com/office/drawing/2014/main" id="{72930613-4E5F-46EE-864E-51ACE57E0DF7}"/>
                  </a:ext>
                </a:extLst>
              </p:cNvPr>
              <p:cNvSpPr/>
              <p:nvPr/>
            </p:nvSpPr>
            <p:spPr>
              <a:xfrm rot="17029161" flipH="1">
                <a:off x="4897977" y="3889001"/>
                <a:ext cx="56281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712FDB9C-F2F1-4F32-81D0-B4FBA033101B}"/>
                </a:ext>
              </a:extLst>
            </p:cNvPr>
            <p:cNvCxnSpPr>
              <a:cxnSpLocks/>
              <a:stCxn id="52" idx="3"/>
              <a:endCxn id="32" idx="1"/>
            </p:cNvCxnSpPr>
            <p:nvPr/>
          </p:nvCxnSpPr>
          <p:spPr>
            <a:xfrm flipV="1">
              <a:off x="4084819" y="4139841"/>
              <a:ext cx="504142" cy="395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E071892A-A369-40F3-81D9-5DDD62E57218}"/>
              </a:ext>
            </a:extLst>
          </p:cNvPr>
          <p:cNvGrpSpPr/>
          <p:nvPr/>
        </p:nvGrpSpPr>
        <p:grpSpPr>
          <a:xfrm>
            <a:off x="6066170" y="4055527"/>
            <a:ext cx="1354363" cy="937652"/>
            <a:chOff x="4552947" y="3948211"/>
            <a:chExt cx="1354363" cy="937652"/>
          </a:xfrm>
        </p:grpSpPr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174644C8-7283-4200-BE3A-6D781EA56975}"/>
                </a:ext>
              </a:extLst>
            </p:cNvPr>
            <p:cNvSpPr/>
            <p:nvPr/>
          </p:nvSpPr>
          <p:spPr>
            <a:xfrm>
              <a:off x="4552947" y="4378973"/>
              <a:ext cx="1354363" cy="5068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Statement semantics</a:t>
              </a:r>
              <a:endParaRPr lang="en-US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FD773229-872E-4D86-92AF-C4966EA85843}"/>
                </a:ext>
              </a:extLst>
            </p:cNvPr>
            <p:cNvCxnSpPr>
              <a:cxnSpLocks/>
              <a:stCxn id="32" idx="2"/>
              <a:endCxn id="35" idx="0"/>
            </p:cNvCxnSpPr>
            <p:nvPr/>
          </p:nvCxnSpPr>
          <p:spPr>
            <a:xfrm>
              <a:off x="5230129" y="3948211"/>
              <a:ext cx="0" cy="4307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19EF57A-10BB-4190-BA47-214B6853AB5D}"/>
              </a:ext>
            </a:extLst>
          </p:cNvPr>
          <p:cNvCxnSpPr>
            <a:cxnSpLocks/>
            <a:stCxn id="35" idx="1"/>
            <a:endCxn id="52" idx="3"/>
          </p:cNvCxnSpPr>
          <p:nvPr/>
        </p:nvCxnSpPr>
        <p:spPr>
          <a:xfrm flipH="1" flipV="1">
            <a:off x="5562028" y="4279199"/>
            <a:ext cx="504142" cy="46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3F930049-496A-4164-843D-CF6D1DE97CC8}"/>
              </a:ext>
            </a:extLst>
          </p:cNvPr>
          <p:cNvGrpSpPr/>
          <p:nvPr/>
        </p:nvGrpSpPr>
        <p:grpSpPr>
          <a:xfrm>
            <a:off x="7420533" y="3044832"/>
            <a:ext cx="2354599" cy="2484120"/>
            <a:chOff x="5819055" y="3442045"/>
            <a:chExt cx="2354599" cy="2484120"/>
          </a:xfrm>
        </p:grpSpPr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3161E2E1-83D8-448E-A586-969F682AB5B2}"/>
                </a:ext>
              </a:extLst>
            </p:cNvPr>
            <p:cNvGrpSpPr/>
            <p:nvPr/>
          </p:nvGrpSpPr>
          <p:grpSpPr>
            <a:xfrm>
              <a:off x="6221084" y="3442045"/>
              <a:ext cx="1952570" cy="2484120"/>
              <a:chOff x="6697980" y="3162300"/>
              <a:chExt cx="1952570" cy="2484120"/>
            </a:xfrm>
          </p:grpSpPr>
          <p:sp>
            <p:nvSpPr>
              <p:cNvPr id="41" name="Rettangolo con angoli arrotondati 40">
                <a:extLst>
                  <a:ext uri="{FF2B5EF4-FFF2-40B4-BE49-F238E27FC236}">
                    <a16:creationId xmlns:a16="http://schemas.microsoft.com/office/drawing/2014/main" id="{5FFC30DD-B93E-4645-84E4-C8962DBCEED8}"/>
                  </a:ext>
                </a:extLst>
              </p:cNvPr>
              <p:cNvSpPr/>
              <p:nvPr/>
            </p:nvSpPr>
            <p:spPr>
              <a:xfrm>
                <a:off x="6697980" y="3162300"/>
                <a:ext cx="1952570" cy="2484120"/>
              </a:xfrm>
              <a:prstGeom prst="roundRect">
                <a:avLst>
                  <a:gd name="adj" fmla="val 495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42" name="Gruppo 41">
                <a:extLst>
                  <a:ext uri="{FF2B5EF4-FFF2-40B4-BE49-F238E27FC236}">
                    <a16:creationId xmlns:a16="http://schemas.microsoft.com/office/drawing/2014/main" id="{B3CE515C-1396-4EB0-B2B7-DF1DD5C59EFA}"/>
                  </a:ext>
                </a:extLst>
              </p:cNvPr>
              <p:cNvGrpSpPr/>
              <p:nvPr/>
            </p:nvGrpSpPr>
            <p:grpSpPr>
              <a:xfrm>
                <a:off x="6844340" y="3582534"/>
                <a:ext cx="1670037" cy="1432560"/>
                <a:chOff x="4776204" y="3429000"/>
                <a:chExt cx="1670037" cy="1432560"/>
              </a:xfrm>
            </p:grpSpPr>
            <p:sp>
              <p:nvSpPr>
                <p:cNvPr id="45" name="Rettangolo con angoli arrotondati 44">
                  <a:extLst>
                    <a:ext uri="{FF2B5EF4-FFF2-40B4-BE49-F238E27FC236}">
                      <a16:creationId xmlns:a16="http://schemas.microsoft.com/office/drawing/2014/main" id="{4EBC868D-A631-4710-ACD9-4D00CE1A3832}"/>
                    </a:ext>
                  </a:extLst>
                </p:cNvPr>
                <p:cNvSpPr/>
                <p:nvPr/>
              </p:nvSpPr>
              <p:spPr>
                <a:xfrm>
                  <a:off x="4776204" y="3429000"/>
                  <a:ext cx="1670037" cy="1432560"/>
                </a:xfrm>
                <a:prstGeom prst="roundRect">
                  <a:avLst>
                    <a:gd name="adj" fmla="val 4955"/>
                  </a:avLst>
                </a:prstGeom>
                <a:solidFill>
                  <a:schemeClr val="bg1"/>
                </a:solidFill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6" name="Rettangolo con angoli arrotondati 45">
                  <a:extLst>
                    <a:ext uri="{FF2B5EF4-FFF2-40B4-BE49-F238E27FC236}">
                      <a16:creationId xmlns:a16="http://schemas.microsoft.com/office/drawing/2014/main" id="{74D7D176-5700-41D9-9595-0839B525559C}"/>
                    </a:ext>
                  </a:extLst>
                </p:cNvPr>
                <p:cNvSpPr/>
                <p:nvPr/>
              </p:nvSpPr>
              <p:spPr>
                <a:xfrm>
                  <a:off x="4856493" y="4323017"/>
                  <a:ext cx="1520825" cy="396240"/>
                </a:xfrm>
                <a:prstGeom prst="roundRect">
                  <a:avLst>
                    <a:gd name="adj" fmla="val 4955"/>
                  </a:avLst>
                </a:prstGeom>
                <a:solidFill>
                  <a:schemeClr val="bg1"/>
                </a:solidFill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Value Domain</a:t>
                  </a:r>
                </a:p>
              </p:txBody>
            </p:sp>
            <p:sp>
              <p:nvSpPr>
                <p:cNvPr id="47" name="Rettangolo con angoli arrotondati 46">
                  <a:extLst>
                    <a:ext uri="{FF2B5EF4-FFF2-40B4-BE49-F238E27FC236}">
                      <a16:creationId xmlns:a16="http://schemas.microsoft.com/office/drawing/2014/main" id="{3271CDA6-8A04-49AD-A4CA-31FEDB3E22B8}"/>
                    </a:ext>
                  </a:extLst>
                </p:cNvPr>
                <p:cNvSpPr/>
                <p:nvPr/>
              </p:nvSpPr>
              <p:spPr>
                <a:xfrm>
                  <a:off x="4856492" y="3832860"/>
                  <a:ext cx="1520825" cy="396240"/>
                </a:xfrm>
                <a:prstGeom prst="roundRect">
                  <a:avLst>
                    <a:gd name="adj" fmla="val 4955"/>
                  </a:avLst>
                </a:prstGeom>
                <a:solidFill>
                  <a:schemeClr val="bg1"/>
                </a:solidFill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Heap Domain</a:t>
                  </a:r>
                </a:p>
              </p:txBody>
            </p:sp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0E42EA54-CCDB-4545-91F2-ECCD9004AEEB}"/>
                    </a:ext>
                  </a:extLst>
                </p:cNvPr>
                <p:cNvSpPr txBox="1"/>
                <p:nvPr/>
              </p:nvSpPr>
              <p:spPr>
                <a:xfrm>
                  <a:off x="4808165" y="3478572"/>
                  <a:ext cx="1607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Abstract State</a:t>
                  </a:r>
                </a:p>
              </p:txBody>
            </p:sp>
          </p:grpSp>
          <p:sp>
            <p:nvSpPr>
              <p:cNvPr id="43" name="Rettangolo con angoli arrotondati 42">
                <a:extLst>
                  <a:ext uri="{FF2B5EF4-FFF2-40B4-BE49-F238E27FC236}">
                    <a16:creationId xmlns:a16="http://schemas.microsoft.com/office/drawing/2014/main" id="{BD206263-7785-400D-B4CD-DB76560B27AC}"/>
                  </a:ext>
                </a:extLst>
              </p:cNvPr>
              <p:cNvSpPr/>
              <p:nvPr/>
            </p:nvSpPr>
            <p:spPr>
              <a:xfrm>
                <a:off x="6844340" y="5132637"/>
                <a:ext cx="1670037" cy="396240"/>
              </a:xfrm>
              <a:prstGeom prst="roundRect">
                <a:avLst>
                  <a:gd name="adj" fmla="val 495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Computed Expr.</a:t>
                </a:r>
              </a:p>
            </p:txBody>
          </p:sp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CE6E1123-BCCF-4893-BBEE-F2E4EB14837F}"/>
                  </a:ext>
                </a:extLst>
              </p:cNvPr>
              <p:cNvSpPr txBox="1"/>
              <p:nvPr/>
            </p:nvSpPr>
            <p:spPr>
              <a:xfrm>
                <a:off x="6844340" y="3218174"/>
                <a:ext cx="16700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Analysis State</a:t>
                </a:r>
              </a:p>
            </p:txBody>
          </p:sp>
        </p:grp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A5A8A861-084E-4FE3-9E49-4F0BD07F6D6D}"/>
                </a:ext>
              </a:extLst>
            </p:cNvPr>
            <p:cNvCxnSpPr>
              <a:cxnSpLocks/>
              <a:stCxn id="35" idx="3"/>
              <a:endCxn id="41" idx="1"/>
            </p:cNvCxnSpPr>
            <p:nvPr/>
          </p:nvCxnSpPr>
          <p:spPr>
            <a:xfrm flipV="1">
              <a:off x="5819055" y="4684105"/>
              <a:ext cx="402029" cy="4528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3B7C6532-FBF5-46BB-8533-24AD54C57AC3}"/>
              </a:ext>
            </a:extLst>
          </p:cNvPr>
          <p:cNvGrpSpPr/>
          <p:nvPr/>
        </p:nvGrpSpPr>
        <p:grpSpPr>
          <a:xfrm>
            <a:off x="3739019" y="3707699"/>
            <a:ext cx="1823009" cy="1143000"/>
            <a:chOff x="1613914" y="3704895"/>
            <a:chExt cx="1823009" cy="1143000"/>
          </a:xfrm>
        </p:grpSpPr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9D3D2FA6-77D6-4C35-AF4A-AA0EA04FE647}"/>
                </a:ext>
              </a:extLst>
            </p:cNvPr>
            <p:cNvGrpSpPr/>
            <p:nvPr/>
          </p:nvGrpSpPr>
          <p:grpSpPr>
            <a:xfrm>
              <a:off x="1766886" y="3704895"/>
              <a:ext cx="1670037" cy="1143000"/>
              <a:chOff x="6417706" y="1321351"/>
              <a:chExt cx="1670037" cy="1143000"/>
            </a:xfrm>
          </p:grpSpPr>
          <p:sp>
            <p:nvSpPr>
              <p:cNvPr id="52" name="Rettangolo con angoli arrotondati 51">
                <a:extLst>
                  <a:ext uri="{FF2B5EF4-FFF2-40B4-BE49-F238E27FC236}">
                    <a16:creationId xmlns:a16="http://schemas.microsoft.com/office/drawing/2014/main" id="{050F58EB-3231-45B8-835B-3E8F3896CEAC}"/>
                  </a:ext>
                </a:extLst>
              </p:cNvPr>
              <p:cNvSpPr/>
              <p:nvPr/>
            </p:nvSpPr>
            <p:spPr>
              <a:xfrm>
                <a:off x="6417706" y="1321351"/>
                <a:ext cx="1670037" cy="1143000"/>
              </a:xfrm>
              <a:prstGeom prst="roundRect">
                <a:avLst>
                  <a:gd name="adj" fmla="val 495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Rettangolo con angoli arrotondati 52">
                <a:extLst>
                  <a:ext uri="{FF2B5EF4-FFF2-40B4-BE49-F238E27FC236}">
                    <a16:creationId xmlns:a16="http://schemas.microsoft.com/office/drawing/2014/main" id="{B7D62E1B-0CCB-4143-B641-21C62181D506}"/>
                  </a:ext>
                </a:extLst>
              </p:cNvPr>
              <p:cNvSpPr/>
              <p:nvPr/>
            </p:nvSpPr>
            <p:spPr>
              <a:xfrm>
                <a:off x="6555326" y="2002097"/>
                <a:ext cx="1392815" cy="396240"/>
              </a:xfrm>
              <a:prstGeom prst="roundRect">
                <a:avLst>
                  <a:gd name="adj" fmla="val 495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Call Graph</a:t>
                </a:r>
              </a:p>
            </p:txBody>
          </p: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DDD32FFE-3581-4806-B67B-51B904A4B356}"/>
                  </a:ext>
                </a:extLst>
              </p:cNvPr>
              <p:cNvSpPr txBox="1"/>
              <p:nvPr/>
            </p:nvSpPr>
            <p:spPr>
              <a:xfrm>
                <a:off x="6443621" y="1360765"/>
                <a:ext cx="1638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Interprocedural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Analysis</a:t>
                </a:r>
              </a:p>
            </p:txBody>
          </p:sp>
        </p:grp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FCDC4120-824D-45FA-B66B-26C0B4E410C0}"/>
                </a:ext>
              </a:extLst>
            </p:cNvPr>
            <p:cNvCxnSpPr>
              <a:cxnSpLocks/>
              <a:stCxn id="5" idx="1"/>
              <a:endCxn id="52" idx="1"/>
            </p:cNvCxnSpPr>
            <p:nvPr/>
          </p:nvCxnSpPr>
          <p:spPr>
            <a:xfrm flipV="1">
              <a:off x="1613914" y="4276395"/>
              <a:ext cx="152972" cy="1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642F0647-1E42-4026-8260-D8EB3EFD4311}"/>
              </a:ext>
            </a:extLst>
          </p:cNvPr>
          <p:cNvGrpSpPr/>
          <p:nvPr/>
        </p:nvGrpSpPr>
        <p:grpSpPr>
          <a:xfrm>
            <a:off x="7876238" y="1987863"/>
            <a:ext cx="1952570" cy="858191"/>
            <a:chOff x="5883740" y="2257809"/>
            <a:chExt cx="1952570" cy="858191"/>
          </a:xfrm>
        </p:grpSpPr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FD1EBA4C-816C-441F-B0AE-660CAA56C559}"/>
                </a:ext>
              </a:extLst>
            </p:cNvPr>
            <p:cNvSpPr txBox="1"/>
            <p:nvPr/>
          </p:nvSpPr>
          <p:spPr>
            <a:xfrm>
              <a:off x="5883740" y="2257809"/>
              <a:ext cx="1952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Analysis Dump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Warnings</a:t>
              </a:r>
            </a:p>
          </p:txBody>
        </p: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BE09EA1-1FB0-4E81-B0E9-607C0081882A}"/>
                </a:ext>
              </a:extLst>
            </p:cNvPr>
            <p:cNvCxnSpPr>
              <a:cxnSpLocks/>
            </p:cNvCxnSpPr>
            <p:nvPr/>
          </p:nvCxnSpPr>
          <p:spPr>
            <a:xfrm>
              <a:off x="6860025" y="2929743"/>
              <a:ext cx="0" cy="18625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F7C1F1F1-CEF2-46BF-9A7D-4781C058A74D}"/>
                </a:ext>
              </a:extLst>
            </p:cNvPr>
            <p:cNvCxnSpPr/>
            <p:nvPr/>
          </p:nvCxnSpPr>
          <p:spPr>
            <a:xfrm>
              <a:off x="6988613" y="2929743"/>
              <a:ext cx="0" cy="18625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0450FEE3-721E-4FA4-A4FA-0C0D44C886DD}"/>
                </a:ext>
              </a:extLst>
            </p:cNvPr>
            <p:cNvCxnSpPr/>
            <p:nvPr/>
          </p:nvCxnSpPr>
          <p:spPr>
            <a:xfrm>
              <a:off x="6731438" y="2929743"/>
              <a:ext cx="0" cy="18625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5BFF076-0A19-434D-9E23-C87D85A31B51}"/>
              </a:ext>
            </a:extLst>
          </p:cNvPr>
          <p:cNvSpPr txBox="1"/>
          <p:nvPr/>
        </p:nvSpPr>
        <p:spPr>
          <a:xfrm>
            <a:off x="5562087" y="5009257"/>
            <a:ext cx="22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Language-based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1F1125FA-9058-4CA5-BA69-355B8396445B}"/>
              </a:ext>
            </a:extLst>
          </p:cNvPr>
          <p:cNvSpPr txBox="1"/>
          <p:nvPr/>
        </p:nvSpPr>
        <p:spPr>
          <a:xfrm>
            <a:off x="5562000" y="5011200"/>
            <a:ext cx="22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 statement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93A3EE8-1AE4-42C6-BE10-2C6E5BA314B6}"/>
              </a:ext>
            </a:extLst>
          </p:cNvPr>
          <p:cNvSpPr txBox="1"/>
          <p:nvPr/>
        </p:nvSpPr>
        <p:spPr>
          <a:xfrm>
            <a:off x="5562000" y="5011200"/>
            <a:ext cx="22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Non-calling statement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3A74274-8B2B-4BAA-BFEB-9471943A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8750" y="6203950"/>
            <a:ext cx="2743200" cy="365125"/>
          </a:xfrm>
        </p:spPr>
        <p:txBody>
          <a:bodyPr/>
          <a:lstStyle/>
          <a:p>
            <a:fld id="{A3C47260-40CB-45AE-8B45-B7FEDFEA1F4E}" type="slidenum">
              <a:rPr lang="en-US" smtClean="0"/>
              <a:t>11</a:t>
            </a:fld>
            <a:endParaRPr lang="en-US"/>
          </a:p>
        </p:txBody>
      </p:sp>
      <p:sp>
        <p:nvSpPr>
          <p:cNvPr id="96" name="Segnaposto piè di pagina 95">
            <a:extLst>
              <a:ext uri="{FF2B5EF4-FFF2-40B4-BE49-F238E27FC236}">
                <a16:creationId xmlns:a16="http://schemas.microsoft.com/office/drawing/2014/main" id="{066A69A0-6383-453D-B06E-8A0A5D97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97" name="Segnaposto data 96">
            <a:extLst>
              <a:ext uri="{FF2B5EF4-FFF2-40B4-BE49-F238E27FC236}">
                <a16:creationId xmlns:a16="http://schemas.microsoft.com/office/drawing/2014/main" id="{3647BB6C-F702-4C01-979D-84DAE0DE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</p:spTree>
    <p:extLst>
      <p:ext uri="{BB962C8B-B14F-4D97-AF65-F5344CB8AC3E}">
        <p14:creationId xmlns:p14="http://schemas.microsoft.com/office/powerpoint/2010/main" val="209343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63" grpId="0"/>
      <p:bldP spid="63" grpId="1"/>
      <p:bldP spid="64" grpId="0"/>
      <p:bldP spid="6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modularity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components must be agnostic to how others are implemented: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Separation of responsibility: each component is responsible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its duties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Modularity: analysis can be composed freely without changing the code, tuning precision and performances 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implementation: no need to worry about concepts external to the component being implemented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92CB55-064C-490E-913E-A9A461ED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70FBE0-594F-4229-85D3-A3177119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C2F1D6EC-F633-424F-8928-4C863935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</p:spTree>
    <p:extLst>
      <p:ext uri="{BB962C8B-B14F-4D97-AF65-F5344CB8AC3E}">
        <p14:creationId xmlns:p14="http://schemas.microsoft.com/office/powerpoint/2010/main" val="356570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Achieving modularity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resolution</a:t>
            </a:r>
          </a:p>
          <a:p>
            <a:r>
              <a:rPr lang="en-US" dirty="0"/>
              <a:t>Analysis orchestration</a:t>
            </a:r>
          </a:p>
          <a:p>
            <a:r>
              <a:rPr lang="en-US" dirty="0"/>
              <a:t>Memory abstraction</a:t>
            </a:r>
          </a:p>
          <a:p>
            <a:r>
              <a:rPr lang="en-US" dirty="0"/>
              <a:t>Value abstraction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92CB55-064C-490E-913E-A9A461ED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70FBE0-594F-4229-85D3-A3177119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C2F1D6EC-F633-424F-8928-4C863935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A8EFC3BF-7139-4FDE-96BF-F3A36675DF16}"/>
              </a:ext>
            </a:extLst>
          </p:cNvPr>
          <p:cNvSpPr/>
          <p:nvPr/>
        </p:nvSpPr>
        <p:spPr>
          <a:xfrm>
            <a:off x="7712417" y="1825625"/>
            <a:ext cx="1670037" cy="114300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AFED3A4-D5FF-47B3-BEBD-B7BAED656CB7}"/>
              </a:ext>
            </a:extLst>
          </p:cNvPr>
          <p:cNvSpPr/>
          <p:nvPr/>
        </p:nvSpPr>
        <p:spPr>
          <a:xfrm>
            <a:off x="7850037" y="2506371"/>
            <a:ext cx="139281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 Graph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D5818C8-DC6C-4ACE-8940-B1DB8B6458FB}"/>
              </a:ext>
            </a:extLst>
          </p:cNvPr>
          <p:cNvSpPr txBox="1"/>
          <p:nvPr/>
        </p:nvSpPr>
        <p:spPr>
          <a:xfrm>
            <a:off x="7738332" y="1865039"/>
            <a:ext cx="163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Interprocedural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248CB627-8365-4395-899E-C17C9A38E6B9}"/>
              </a:ext>
            </a:extLst>
          </p:cNvPr>
          <p:cNvSpPr/>
          <p:nvPr/>
        </p:nvSpPr>
        <p:spPr>
          <a:xfrm>
            <a:off x="7711425" y="3429000"/>
            <a:ext cx="1670037" cy="143256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E3CC539-C972-4A06-9B0B-7BE59EA4F992}"/>
              </a:ext>
            </a:extLst>
          </p:cNvPr>
          <p:cNvSpPr/>
          <p:nvPr/>
        </p:nvSpPr>
        <p:spPr>
          <a:xfrm>
            <a:off x="7791714" y="4323017"/>
            <a:ext cx="152082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Domain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1A61A566-ED82-48CA-A6DB-BCE072956243}"/>
              </a:ext>
            </a:extLst>
          </p:cNvPr>
          <p:cNvSpPr/>
          <p:nvPr/>
        </p:nvSpPr>
        <p:spPr>
          <a:xfrm>
            <a:off x="7791713" y="3832860"/>
            <a:ext cx="152082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Heap Domain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4BDFDCA-A288-4C92-B38D-BA5B6737F916}"/>
              </a:ext>
            </a:extLst>
          </p:cNvPr>
          <p:cNvSpPr txBox="1"/>
          <p:nvPr/>
        </p:nvSpPr>
        <p:spPr>
          <a:xfrm>
            <a:off x="7743386" y="3478572"/>
            <a:ext cx="160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Abstract State</a:t>
            </a:r>
          </a:p>
        </p:txBody>
      </p:sp>
      <p:pic>
        <p:nvPicPr>
          <p:cNvPr id="20" name="Elemento grafico 19" descr="Segno di spunta">
            <a:extLst>
              <a:ext uri="{FF2B5EF4-FFF2-40B4-BE49-F238E27FC236}">
                <a16:creationId xmlns:a16="http://schemas.microsoft.com/office/drawing/2014/main" id="{37020988-7480-4A82-A5A0-250BA6B4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4218" y="1881022"/>
            <a:ext cx="307182" cy="307182"/>
          </a:xfrm>
          <a:prstGeom prst="rect">
            <a:avLst/>
          </a:prstGeom>
        </p:spPr>
      </p:pic>
      <p:pic>
        <p:nvPicPr>
          <p:cNvPr id="21" name="Elemento grafico 20" descr="Segno di spunta">
            <a:extLst>
              <a:ext uri="{FF2B5EF4-FFF2-40B4-BE49-F238E27FC236}">
                <a16:creationId xmlns:a16="http://schemas.microsoft.com/office/drawing/2014/main" id="{7A0A00BF-7184-46EC-B7F4-90C65ADE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3618" y="2416359"/>
            <a:ext cx="307182" cy="307182"/>
          </a:xfrm>
          <a:prstGeom prst="rect">
            <a:avLst/>
          </a:prstGeom>
        </p:spPr>
      </p:pic>
      <p:pic>
        <p:nvPicPr>
          <p:cNvPr id="22" name="Elemento grafico 21" descr="Segno di spunta">
            <a:extLst>
              <a:ext uri="{FF2B5EF4-FFF2-40B4-BE49-F238E27FC236}">
                <a16:creationId xmlns:a16="http://schemas.microsoft.com/office/drawing/2014/main" id="{4B4DAF98-9500-4CEA-9FB2-E414B2716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4841" y="2928011"/>
            <a:ext cx="307182" cy="307182"/>
          </a:xfrm>
          <a:prstGeom prst="rect">
            <a:avLst/>
          </a:prstGeom>
        </p:spPr>
      </p:pic>
      <p:pic>
        <p:nvPicPr>
          <p:cNvPr id="23" name="Elemento grafico 22" descr="Segno di spunta">
            <a:extLst>
              <a:ext uri="{FF2B5EF4-FFF2-40B4-BE49-F238E27FC236}">
                <a16:creationId xmlns:a16="http://schemas.microsoft.com/office/drawing/2014/main" id="{E07A0A6E-5902-45A1-9244-D7DF69522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9298" y="3423526"/>
            <a:ext cx="307182" cy="30718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2F97B35-53A9-4655-8218-281D0634E6C1}"/>
              </a:ext>
            </a:extLst>
          </p:cNvPr>
          <p:cNvSpPr txBox="1"/>
          <p:nvPr/>
        </p:nvSpPr>
        <p:spPr>
          <a:xfrm>
            <a:off x="958238" y="3907453"/>
            <a:ext cx="5829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How do memory and value abstraction </a:t>
            </a:r>
            <a:r>
              <a:rPr lang="en-US" sz="2800" u="sng" dirty="0">
                <a:solidFill>
                  <a:schemeClr val="accent3"/>
                </a:solidFill>
              </a:rPr>
              <a:t>modularly</a:t>
            </a:r>
            <a:r>
              <a:rPr lang="en-US" sz="2800" dirty="0">
                <a:solidFill>
                  <a:schemeClr val="accent3"/>
                </a:solidFill>
              </a:rPr>
              <a:t> exchange information?</a:t>
            </a:r>
          </a:p>
        </p:txBody>
      </p:sp>
    </p:spTree>
    <p:extLst>
      <p:ext uri="{BB962C8B-B14F-4D97-AF65-F5344CB8AC3E}">
        <p14:creationId xmlns:p14="http://schemas.microsoft.com/office/powerpoint/2010/main" val="308635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4" grpId="0" animBg="1"/>
      <p:bldP spid="15" grpId="0" animBg="1"/>
      <p:bldP spid="16" grpId="0" animBg="1"/>
      <p:bldP spid="17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 State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047BA1-3754-4C72-A9B2-69AD9FBB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14</a:t>
            </a:fld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195FA44-ADDD-41B5-A4D1-62271CC80E90}"/>
              </a:ext>
            </a:extLst>
          </p:cNvPr>
          <p:cNvSpPr txBox="1"/>
          <p:nvPr/>
        </p:nvSpPr>
        <p:spPr>
          <a:xfrm>
            <a:off x="838200" y="5614705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Pietro Ferrara, A generic framework for heap and value analyses of object-oriented programming languages, Theoretical Computer Science, Volume 631, 2016, Pages 43-72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BA6C280-A5E7-4EDB-9292-F92C9578EAA2}"/>
              </a:ext>
            </a:extLst>
          </p:cNvPr>
          <p:cNvSpPr/>
          <p:nvPr/>
        </p:nvSpPr>
        <p:spPr>
          <a:xfrm>
            <a:off x="7384221" y="2048346"/>
            <a:ext cx="3465618" cy="2761307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E5DBFE5-EEFA-47E6-9138-C13F2D10F4A6}"/>
              </a:ext>
            </a:extLst>
          </p:cNvPr>
          <p:cNvCxnSpPr>
            <a:cxnSpLocks/>
          </p:cNvCxnSpPr>
          <p:nvPr/>
        </p:nvCxnSpPr>
        <p:spPr>
          <a:xfrm>
            <a:off x="8606278" y="3112309"/>
            <a:ext cx="0" cy="1139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7AA8678-28B2-4293-8C86-6B529622B7AA}"/>
              </a:ext>
            </a:extLst>
          </p:cNvPr>
          <p:cNvSpPr txBox="1"/>
          <p:nvPr/>
        </p:nvSpPr>
        <p:spPr>
          <a:xfrm>
            <a:off x="8068078" y="3398953"/>
            <a:ext cx="10862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rewritten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598F841-42D8-4865-9F67-DD6B5BFA851E}"/>
              </a:ext>
            </a:extLst>
          </p:cNvPr>
          <p:cNvSpPr/>
          <p:nvPr/>
        </p:nvSpPr>
        <p:spPr>
          <a:xfrm>
            <a:off x="7670244" y="4262216"/>
            <a:ext cx="2873921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Domain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540D5F5-05B3-41BD-A080-7A2EEAFB03CB}"/>
              </a:ext>
            </a:extLst>
          </p:cNvPr>
          <p:cNvSpPr/>
          <p:nvPr/>
        </p:nvSpPr>
        <p:spPr>
          <a:xfrm>
            <a:off x="7670244" y="2716069"/>
            <a:ext cx="2873918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Heap Domain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C0E0225-F1EA-403A-8D00-6D6C4E3B392E}"/>
              </a:ext>
            </a:extLst>
          </p:cNvPr>
          <p:cNvSpPr txBox="1"/>
          <p:nvPr/>
        </p:nvSpPr>
        <p:spPr>
          <a:xfrm>
            <a:off x="8071928" y="2169450"/>
            <a:ext cx="2090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Abstract State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4A2498E-E2FD-46E3-AA02-F46D64537B6F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flipV="1">
            <a:off x="7384221" y="2914189"/>
            <a:ext cx="286023" cy="5148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829A3B2-F6AA-43D6-A47E-92C610B75311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 flipV="1">
            <a:off x="6916536" y="3428614"/>
            <a:ext cx="467685" cy="386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A372E4E-9F4B-4CAD-834E-629D3CCCE16C}"/>
              </a:ext>
            </a:extLst>
          </p:cNvPr>
          <p:cNvSpPr txBox="1"/>
          <p:nvPr/>
        </p:nvSpPr>
        <p:spPr>
          <a:xfrm>
            <a:off x="6258732" y="3243948"/>
            <a:ext cx="6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B734045-7976-4C4F-8DB2-EE751C895244}"/>
              </a:ext>
            </a:extLst>
          </p:cNvPr>
          <p:cNvCxnSpPr>
            <a:cxnSpLocks/>
          </p:cNvCxnSpPr>
          <p:nvPr/>
        </p:nvCxnSpPr>
        <p:spPr>
          <a:xfrm>
            <a:off x="9923105" y="3122956"/>
            <a:ext cx="0" cy="11286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443114D-7DFB-4733-A5EE-6290A734DD84}"/>
              </a:ext>
            </a:extLst>
          </p:cNvPr>
          <p:cNvSpPr txBox="1"/>
          <p:nvPr/>
        </p:nvSpPr>
        <p:spPr>
          <a:xfrm>
            <a:off x="5958397" y="3509239"/>
            <a:ext cx="13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 = w + 3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9050395-2A67-45FC-BC07-7E2399AC13F2}"/>
              </a:ext>
            </a:extLst>
          </p:cNvPr>
          <p:cNvSpPr txBox="1"/>
          <p:nvPr/>
        </p:nvSpPr>
        <p:spPr>
          <a:xfrm>
            <a:off x="7364570" y="3891416"/>
            <a:ext cx="12276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 = w + 3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8ADE585-DD78-412B-96FA-1C3042EF99DE}"/>
              </a:ext>
            </a:extLst>
          </p:cNvPr>
          <p:cNvSpPr txBox="1"/>
          <p:nvPr/>
        </p:nvSpPr>
        <p:spPr>
          <a:xfrm>
            <a:off x="9622043" y="3907901"/>
            <a:ext cx="110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{}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57AE084-066A-4B8D-9FBE-44857359E297}"/>
              </a:ext>
            </a:extLst>
          </p:cNvPr>
          <p:cNvSpPr txBox="1"/>
          <p:nvPr/>
        </p:nvSpPr>
        <p:spPr>
          <a:xfrm>
            <a:off x="903600" y="2048346"/>
            <a:ext cx="3465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int x = w + 3;</a:t>
            </a:r>
          </a:p>
          <a:p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A </a:t>
            </a:r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a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= new A();</a:t>
            </a:r>
          </a:p>
          <a:p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a.f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= x;</a:t>
            </a:r>
          </a:p>
          <a:p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a.g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a.f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* 2;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98F6959-28EB-45C8-BB50-A212970CAF2C}"/>
              </a:ext>
            </a:extLst>
          </p:cNvPr>
          <p:cNvSpPr txBox="1"/>
          <p:nvPr/>
        </p:nvSpPr>
        <p:spPr>
          <a:xfrm>
            <a:off x="903600" y="4171473"/>
            <a:ext cx="41256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[]</a:t>
            </a:r>
          </a:p>
          <a:p>
            <a:r>
              <a:rPr lang="en-US" dirty="0"/>
              <a:t>Value: [w -&gt; [5, 10]]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A2CF6838-AF3E-4579-90B5-38D2D11CF774}"/>
              </a:ext>
            </a:extLst>
          </p:cNvPr>
          <p:cNvSpPr txBox="1"/>
          <p:nvPr/>
        </p:nvSpPr>
        <p:spPr>
          <a:xfrm>
            <a:off x="903600" y="4172400"/>
            <a:ext cx="41256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[]</a:t>
            </a:r>
          </a:p>
          <a:p>
            <a:r>
              <a:rPr lang="en-US" dirty="0"/>
              <a:t>Value: [w -&gt; [5, 10], x -&gt; [8, 13]]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0B64340-5930-4EA4-851C-7A2D951F4D33}"/>
              </a:ext>
            </a:extLst>
          </p:cNvPr>
          <p:cNvSpPr txBox="1"/>
          <p:nvPr/>
        </p:nvSpPr>
        <p:spPr>
          <a:xfrm>
            <a:off x="903600" y="4172400"/>
            <a:ext cx="41256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13]]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F5B44A0-3B32-4716-A8F1-CD89736CA1F4}"/>
              </a:ext>
            </a:extLst>
          </p:cNvPr>
          <p:cNvSpPr txBox="1"/>
          <p:nvPr/>
        </p:nvSpPr>
        <p:spPr>
          <a:xfrm>
            <a:off x="903600" y="4172400"/>
            <a:ext cx="448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13], l -&gt; [8, 13]]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377A147-CFCC-452D-A3FE-9DF045005D6F}"/>
              </a:ext>
            </a:extLst>
          </p:cNvPr>
          <p:cNvSpPr txBox="1"/>
          <p:nvPr/>
        </p:nvSpPr>
        <p:spPr>
          <a:xfrm>
            <a:off x="5958397" y="3509239"/>
            <a:ext cx="13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= new A()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A6DE125-A0C9-4BED-8622-7DF170A105BA}"/>
              </a:ext>
            </a:extLst>
          </p:cNvPr>
          <p:cNvSpPr txBox="1"/>
          <p:nvPr/>
        </p:nvSpPr>
        <p:spPr>
          <a:xfrm>
            <a:off x="5958397" y="3509239"/>
            <a:ext cx="13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a.f</a:t>
            </a:r>
            <a:r>
              <a:rPr lang="en-US" dirty="0">
                <a:solidFill>
                  <a:srgbClr val="FF0000"/>
                </a:solidFill>
              </a:rPr>
              <a:t> = x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1145549-1A96-4ECD-936F-C52705555816}"/>
              </a:ext>
            </a:extLst>
          </p:cNvPr>
          <p:cNvSpPr txBox="1"/>
          <p:nvPr/>
        </p:nvSpPr>
        <p:spPr>
          <a:xfrm>
            <a:off x="7364570" y="3891416"/>
            <a:ext cx="12276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= l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357C2E1-60DE-4B76-A363-440848FD9ED8}"/>
              </a:ext>
            </a:extLst>
          </p:cNvPr>
          <p:cNvSpPr txBox="1"/>
          <p:nvPr/>
        </p:nvSpPr>
        <p:spPr>
          <a:xfrm>
            <a:off x="7364570" y="3891416"/>
            <a:ext cx="12276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 = x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D19252B-981D-4A43-B679-D352F212B2E5}"/>
              </a:ext>
            </a:extLst>
          </p:cNvPr>
          <p:cNvSpPr txBox="1"/>
          <p:nvPr/>
        </p:nvSpPr>
        <p:spPr>
          <a:xfrm>
            <a:off x="903600" y="3820490"/>
            <a:ext cx="466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Intervals + Program Point (field insensitive)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00F06B-9E40-4403-B8FD-93435AB125FE}"/>
              </a:ext>
            </a:extLst>
          </p:cNvPr>
          <p:cNvSpPr txBox="1"/>
          <p:nvPr/>
        </p:nvSpPr>
        <p:spPr>
          <a:xfrm>
            <a:off x="9292350" y="3492032"/>
            <a:ext cx="13101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substitution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2921350E-56BA-41F5-8996-E0F3867E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37" name="Segnaposto data 36">
            <a:extLst>
              <a:ext uri="{FF2B5EF4-FFF2-40B4-BE49-F238E27FC236}">
                <a16:creationId xmlns:a16="http://schemas.microsoft.com/office/drawing/2014/main" id="{AF8BE4C9-3630-406F-A58F-75CB4CBA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  <a:endParaRPr lang="en-US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8A27D63-0C19-40CA-89F8-C97ABE01170C}"/>
              </a:ext>
            </a:extLst>
          </p:cNvPr>
          <p:cNvSpPr txBox="1"/>
          <p:nvPr/>
        </p:nvSpPr>
        <p:spPr>
          <a:xfrm>
            <a:off x="903600" y="3820490"/>
            <a:ext cx="466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Intervals + Program Point (field sensitive)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5B93EA9-AC1B-479E-8A57-4CDC661AC06D}"/>
              </a:ext>
            </a:extLst>
          </p:cNvPr>
          <p:cNvSpPr txBox="1"/>
          <p:nvPr/>
        </p:nvSpPr>
        <p:spPr>
          <a:xfrm>
            <a:off x="903600" y="4172400"/>
            <a:ext cx="4480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13], </a:t>
            </a:r>
            <a:r>
              <a:rPr lang="en-US" dirty="0" err="1"/>
              <a:t>l.f</a:t>
            </a:r>
            <a:r>
              <a:rPr lang="en-US" dirty="0"/>
              <a:t> -&gt; [8, 13]]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E47714A-E1DC-4466-A718-29F2219430E6}"/>
              </a:ext>
            </a:extLst>
          </p:cNvPr>
          <p:cNvSpPr txBox="1"/>
          <p:nvPr/>
        </p:nvSpPr>
        <p:spPr>
          <a:xfrm>
            <a:off x="7364570" y="3891416"/>
            <a:ext cx="12276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l.f</a:t>
            </a:r>
            <a:r>
              <a:rPr lang="en-US" dirty="0">
                <a:solidFill>
                  <a:srgbClr val="FF0000"/>
                </a:solidFill>
              </a:rPr>
              <a:t> = x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BAFF779-AB55-4077-B8FC-DFCFA4B645A0}"/>
              </a:ext>
            </a:extLst>
          </p:cNvPr>
          <p:cNvSpPr txBox="1"/>
          <p:nvPr/>
        </p:nvSpPr>
        <p:spPr>
          <a:xfrm>
            <a:off x="903600" y="3460248"/>
            <a:ext cx="412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What if we want better precision?</a:t>
            </a:r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8C69656-3B2D-4449-807E-2449095E958E}"/>
              </a:ext>
            </a:extLst>
          </p:cNvPr>
          <p:cNvSpPr/>
          <p:nvPr/>
        </p:nvSpPr>
        <p:spPr>
          <a:xfrm rot="10800000">
            <a:off x="3091825" y="2152409"/>
            <a:ext cx="286023" cy="228600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F098D703-8C44-4BCD-ABE3-CA5460F0E884}"/>
              </a:ext>
            </a:extLst>
          </p:cNvPr>
          <p:cNvSpPr/>
          <p:nvPr/>
        </p:nvSpPr>
        <p:spPr>
          <a:xfrm rot="10800000">
            <a:off x="3091825" y="2458975"/>
            <a:ext cx="286023" cy="228600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3D206163-4521-41B8-8EB3-478CDE62CD13}"/>
              </a:ext>
            </a:extLst>
          </p:cNvPr>
          <p:cNvSpPr/>
          <p:nvPr/>
        </p:nvSpPr>
        <p:spPr>
          <a:xfrm rot="10800000">
            <a:off x="3091824" y="2750551"/>
            <a:ext cx="286023" cy="228600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6B363B9-2777-479A-8DA6-36640CD67DA7}"/>
              </a:ext>
            </a:extLst>
          </p:cNvPr>
          <p:cNvSpPr txBox="1"/>
          <p:nvPr/>
        </p:nvSpPr>
        <p:spPr>
          <a:xfrm>
            <a:off x="903600" y="4172400"/>
            <a:ext cx="4125600" cy="6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13]]</a:t>
            </a:r>
          </a:p>
        </p:txBody>
      </p:sp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39D5F13D-6527-435A-9325-88C8004B6FC4}"/>
              </a:ext>
            </a:extLst>
          </p:cNvPr>
          <p:cNvSpPr/>
          <p:nvPr/>
        </p:nvSpPr>
        <p:spPr>
          <a:xfrm rot="10800000">
            <a:off x="3091823" y="3054161"/>
            <a:ext cx="286023" cy="228600"/>
          </a:xfrm>
          <a:prstGeom prst="rightArrow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27B4581-4C48-467C-8547-68410C49E517}"/>
              </a:ext>
            </a:extLst>
          </p:cNvPr>
          <p:cNvSpPr txBox="1"/>
          <p:nvPr/>
        </p:nvSpPr>
        <p:spPr>
          <a:xfrm>
            <a:off x="903600" y="4172400"/>
            <a:ext cx="448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13], l -&gt; [16, 26]]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0E91B93B-A886-4F09-9D84-19385F92FF99}"/>
              </a:ext>
            </a:extLst>
          </p:cNvPr>
          <p:cNvSpPr txBox="1"/>
          <p:nvPr/>
        </p:nvSpPr>
        <p:spPr>
          <a:xfrm>
            <a:off x="903600" y="4172400"/>
            <a:ext cx="565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Heap: [a -&gt; l]</a:t>
            </a:r>
          </a:p>
          <a:p>
            <a:r>
              <a:rPr lang="en-US" dirty="0"/>
              <a:t>Value: [w -&gt; [5, 10], x -&gt; [8, 13], </a:t>
            </a:r>
            <a:r>
              <a:rPr lang="en-US" dirty="0" err="1"/>
              <a:t>l.f</a:t>
            </a:r>
            <a:r>
              <a:rPr lang="en-US" dirty="0"/>
              <a:t> -&gt; [8, 13], </a:t>
            </a:r>
            <a:r>
              <a:rPr lang="en-US" dirty="0" err="1"/>
              <a:t>l.g</a:t>
            </a:r>
            <a:r>
              <a:rPr lang="en-US" dirty="0"/>
              <a:t> -&gt; [16, 26]]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962E9843-8589-4186-A716-DDD5C2534F29}"/>
              </a:ext>
            </a:extLst>
          </p:cNvPr>
          <p:cNvSpPr txBox="1"/>
          <p:nvPr/>
        </p:nvSpPr>
        <p:spPr>
          <a:xfrm>
            <a:off x="7364570" y="3891416"/>
            <a:ext cx="12276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 = l * 2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4F6C768-601B-4E20-AAA6-CC85B538E250}"/>
              </a:ext>
            </a:extLst>
          </p:cNvPr>
          <p:cNvSpPr txBox="1"/>
          <p:nvPr/>
        </p:nvSpPr>
        <p:spPr>
          <a:xfrm>
            <a:off x="5958397" y="3509239"/>
            <a:ext cx="135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a.g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a.f</a:t>
            </a:r>
            <a:r>
              <a:rPr lang="en-US" dirty="0">
                <a:solidFill>
                  <a:srgbClr val="FF0000"/>
                </a:solidFill>
              </a:rPr>
              <a:t> * 2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7FF4C88F-E284-44DE-9B03-BD7E2BA44942}"/>
              </a:ext>
            </a:extLst>
          </p:cNvPr>
          <p:cNvSpPr txBox="1"/>
          <p:nvPr/>
        </p:nvSpPr>
        <p:spPr>
          <a:xfrm>
            <a:off x="7364570" y="3891416"/>
            <a:ext cx="122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l.g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l.f</a:t>
            </a:r>
            <a:r>
              <a:rPr lang="en-US" dirty="0">
                <a:solidFill>
                  <a:srgbClr val="FF0000"/>
                </a:solidFill>
              </a:rPr>
              <a:t> * 2</a:t>
            </a:r>
          </a:p>
        </p:txBody>
      </p:sp>
    </p:spTree>
    <p:extLst>
      <p:ext uri="{BB962C8B-B14F-4D97-AF65-F5344CB8AC3E}">
        <p14:creationId xmlns:p14="http://schemas.microsoft.com/office/powerpoint/2010/main" val="283027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19" grpId="2"/>
      <p:bldP spid="19" grpId="3"/>
      <p:bldP spid="19" grpId="4"/>
      <p:bldP spid="19" grpId="5"/>
      <p:bldP spid="19" grpId="6"/>
      <p:bldP spid="19" grpId="7"/>
      <p:bldP spid="19" grpId="8"/>
      <p:bldP spid="19" grpId="9"/>
      <p:bldP spid="19" grpId="10"/>
      <p:bldP spid="21" grpId="0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7" grpId="0"/>
      <p:bldP spid="27" grpId="1"/>
      <p:bldP spid="28" grpId="0"/>
      <p:bldP spid="28" grpId="1"/>
      <p:bldP spid="29" grpId="0"/>
      <p:bldP spid="31" grpId="0"/>
      <p:bldP spid="32" grpId="0"/>
      <p:bldP spid="32" grpId="1"/>
      <p:bldP spid="33" grpId="0"/>
      <p:bldP spid="33" grpId="1"/>
      <p:bldP spid="3" grpId="0"/>
      <p:bldP spid="34" grpId="0" animBg="1"/>
      <p:bldP spid="34" grpId="1" animBg="1"/>
      <p:bldP spid="38" grpId="0" animBg="1"/>
      <p:bldP spid="38" grpId="1" animBg="1"/>
      <p:bldP spid="39" grpId="0" animBg="1"/>
      <p:bldP spid="39" grpId="1" animBg="1"/>
      <p:bldP spid="39" grpId="2" animBg="1"/>
      <p:bldP spid="39" grpId="3" animBg="1"/>
      <p:bldP spid="40" grpId="0"/>
      <p:bldP spid="40" grpId="1"/>
      <p:bldP spid="41" grpId="0" animBg="1"/>
      <p:bldP spid="41" grpId="1" animBg="1"/>
      <p:bldP spid="41" grpId="2" animBg="1"/>
      <p:bldP spid="42" grpId="0"/>
      <p:bldP spid="42" grpId="1"/>
      <p:bldP spid="43" grpId="0"/>
      <p:bldP spid="44" grpId="0"/>
      <p:bldP spid="44" grpId="1"/>
      <p:bldP spid="45" grpId="0"/>
      <p:bldP spid="45" grpId="1"/>
      <p:bldP spid="45" grpId="2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Development started in late 2020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Available on Maven and GitHub under MIT license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Frontend for IMP, early developments for Go, Java and Python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Able to model some features of languages (e.g. classes, global variables, inheritance, dynamic call resolution) while other are still missing (e.g. exceptions and error handling)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application: on-chain verification of smart contracts (in dev)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F2B1F0-E962-4114-AEA7-2DD4C7A2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FBC2BD-60AD-4B2E-9B67-214E3A68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13B300C1-6C88-4C68-AAC2-4C0B3460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</p:spTree>
    <p:extLst>
      <p:ext uri="{BB962C8B-B14F-4D97-AF65-F5344CB8AC3E}">
        <p14:creationId xmlns:p14="http://schemas.microsoft.com/office/powerpoint/2010/main" val="139783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experience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LiSA has been adopted in: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ACADIA PhD course:</a:t>
            </a:r>
          </a:p>
          <a:p>
            <a:pPr marL="571500" lvl="1" indent="-342900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lectures</a:t>
            </a:r>
          </a:p>
          <a:p>
            <a:pPr marL="571500" lvl="1" indent="-342900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projects: abstract domains implementation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Correctness, Security and Reliability Master course:</a:t>
            </a:r>
          </a:p>
          <a:p>
            <a:pPr marL="571500" lvl="1" indent="-342900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 lectures</a:t>
            </a:r>
          </a:p>
          <a:p>
            <a:pPr marL="571500" lvl="1" indent="-342900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Weekly tasks: dataflow, simple abstract domains</a:t>
            </a:r>
          </a:p>
          <a:p>
            <a:pPr marL="571500" lvl="1" indent="-342900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projects: abstract domains implementation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0860B4-8273-4C47-BE17-257E0C8A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16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22416E-A51B-410C-8279-76DB040F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62004E9E-0489-4733-BEC9-95FCE216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</p:spTree>
    <p:extLst>
      <p:ext uri="{BB962C8B-B14F-4D97-AF65-F5344CB8AC3E}">
        <p14:creationId xmlns:p14="http://schemas.microsoft.com/office/powerpoint/2010/main" val="3493696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2FF92A9-9790-442E-B355-6E4FE568E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7EF7F99C-F8C1-4A0B-8DE7-EBB10930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602037"/>
            <a:ext cx="10515599" cy="2133599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Luca Negrini, PhD student</a:t>
            </a:r>
          </a:p>
          <a:p>
            <a:r>
              <a:rPr lang="en-US" sz="35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luca.negrini@unive.it</a:t>
            </a:r>
            <a:endParaRPr lang="en-US" sz="3500" dirty="0"/>
          </a:p>
          <a:p>
            <a:endParaRPr lang="en-US" sz="3000" dirty="0"/>
          </a:p>
          <a:p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https://github.com/UniVE-SSV/lisa</a:t>
            </a:r>
            <a:endParaRPr lang="en-US" sz="2000" dirty="0"/>
          </a:p>
          <a:p>
            <a:r>
              <a:rPr lang="en-US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https://unive-ssv.github.io/lisa/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222B13-C5C6-437B-96F4-9714A2B3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D8768D-DAF7-4B85-AEE7-6EFC0816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Aims at computing properties of programs without executing them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2E5D62-6E25-43DE-927A-6CCB86EAA426}"/>
              </a:ext>
            </a:extLst>
          </p:cNvPr>
          <p:cNvSpPr txBox="1"/>
          <p:nvPr/>
        </p:nvSpPr>
        <p:spPr>
          <a:xfrm>
            <a:off x="3844043" y="2898043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P, 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D5C21E-6290-4958-B625-0FF659E7E77C}"/>
              </a:ext>
            </a:extLst>
          </p:cNvPr>
          <p:cNvSpPr txBox="1"/>
          <p:nvPr/>
        </p:nvSpPr>
        <p:spPr>
          <a:xfrm>
            <a:off x="3844043" y="5349796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21DA1DB-71D0-440B-B0EC-B2EEB3E250B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351037" y="3298153"/>
            <a:ext cx="0" cy="20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917F61C-062C-4162-B72A-9F7E11EA9B29}"/>
              </a:ext>
            </a:extLst>
          </p:cNvPr>
          <p:cNvSpPr txBox="1"/>
          <p:nvPr/>
        </p:nvSpPr>
        <p:spPr>
          <a:xfrm>
            <a:off x="2965859" y="4139308"/>
            <a:ext cx="138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/>
            <a:r>
              <a:rPr lang="en-US" dirty="0"/>
              <a:t>semantics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4CC2305-D066-4FAE-B24A-3C36B745A587}"/>
              </a:ext>
            </a:extLst>
          </p:cNvPr>
          <p:cNvSpPr txBox="1"/>
          <p:nvPr/>
        </p:nvSpPr>
        <p:spPr>
          <a:xfrm>
            <a:off x="2571750" y="4443473"/>
            <a:ext cx="177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not computable</a:t>
            </a:r>
          </a:p>
        </p:txBody>
      </p:sp>
      <p:sp>
        <p:nvSpPr>
          <p:cNvPr id="19" name="Segnaposto numero diapositiva 18">
            <a:extLst>
              <a:ext uri="{FF2B5EF4-FFF2-40B4-BE49-F238E27FC236}">
                <a16:creationId xmlns:a16="http://schemas.microsoft.com/office/drawing/2014/main" id="{7D0B5ABD-0DFC-46D5-B313-9B6BFF40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</a:t>
            </a:fld>
            <a:endParaRPr lang="en-US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86A9E6D3-78B1-4F25-92B6-266D17E3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21" name="Segnaposto data 20">
            <a:extLst>
              <a:ext uri="{FF2B5EF4-FFF2-40B4-BE49-F238E27FC236}">
                <a16:creationId xmlns:a16="http://schemas.microsoft.com/office/drawing/2014/main" id="{E48C41E2-5681-437D-B7E8-1F1AF8A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47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222B13-C5C6-437B-96F4-9714A2B3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Interpretation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D8768D-DAF7-4B85-AEE7-6EFC0816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Framework for reasoning about program semantics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2E5D62-6E25-43DE-927A-6CCB86EAA426}"/>
              </a:ext>
            </a:extLst>
          </p:cNvPr>
          <p:cNvSpPr txBox="1"/>
          <p:nvPr/>
        </p:nvSpPr>
        <p:spPr>
          <a:xfrm>
            <a:off x="3844043" y="2898043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P, 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D5C21E-6290-4958-B625-0FF659E7E77C}"/>
              </a:ext>
            </a:extLst>
          </p:cNvPr>
          <p:cNvSpPr txBox="1"/>
          <p:nvPr/>
        </p:nvSpPr>
        <p:spPr>
          <a:xfrm>
            <a:off x="3844043" y="5349796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R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221DA1DB-71D0-440B-B0EC-B2EEB3E250B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351037" y="3298153"/>
            <a:ext cx="0" cy="20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90013B-5854-48D8-A721-7549E5181924}"/>
              </a:ext>
            </a:extLst>
          </p:cNvPr>
          <p:cNvSpPr txBox="1"/>
          <p:nvPr/>
        </p:nvSpPr>
        <p:spPr>
          <a:xfrm>
            <a:off x="7346232" y="2898043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P</a:t>
            </a:r>
            <a:r>
              <a:rPr lang="en-US" sz="2000" baseline="30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#</a:t>
            </a:r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, I</a:t>
            </a:r>
            <a:r>
              <a:rPr lang="en-US" sz="2000" baseline="30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#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501651B-4216-4941-8375-3E45833A85DE}"/>
              </a:ext>
            </a:extLst>
          </p:cNvPr>
          <p:cNvSpPr txBox="1"/>
          <p:nvPr/>
        </p:nvSpPr>
        <p:spPr>
          <a:xfrm>
            <a:off x="7346232" y="5349796"/>
            <a:ext cx="1013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R</a:t>
            </a:r>
            <a:r>
              <a:rPr lang="en-US" sz="2000" baseline="30000" dirty="0"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#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334C40A-0FB7-4355-95C3-CC24A7ED1836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853226" y="3298153"/>
            <a:ext cx="0" cy="205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4D4F269-B7C8-4A47-AF1C-13BBDD01192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58031" y="3098098"/>
            <a:ext cx="2488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7FACF8B-AF09-4D62-94F6-3568DDB96E61}"/>
                  </a:ext>
                </a:extLst>
              </p:cNvPr>
              <p:cNvSpPr txBox="1"/>
              <p:nvPr/>
            </p:nvSpPr>
            <p:spPr>
              <a:xfrm>
                <a:off x="4336710" y="5356256"/>
                <a:ext cx="10139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Lucida Sans Typewriter" panose="020B0602040502020304" pitchFamily="33" charset="0"/>
                      </a:rPr>
                      <m:t>⊆</m:t>
                    </m:r>
                  </m:oMath>
                </a14:m>
                <a:r>
                  <a:rPr lang="en-US" sz="2000" dirty="0">
                    <a:latin typeface="Lucida Sans Typewriter" panose="020B0602040502020304" pitchFamily="33" charset="0"/>
                    <a:cs typeface="Lucida Sans Typewriter" panose="020B0602040502020304" pitchFamily="33" charset="0"/>
                  </a:rPr>
                  <a:t> R</a:t>
                </a:r>
                <a:r>
                  <a:rPr lang="en-US" sz="2000" baseline="30000" dirty="0">
                    <a:latin typeface="Lucida Sans Typewriter" panose="020B0602040502020304" pitchFamily="33" charset="0"/>
                    <a:cs typeface="Lucida Sans Typewriter" panose="020B0602040502020304" pitchFamily="33" charset="0"/>
                  </a:rPr>
                  <a:t>'</a:t>
                </a: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7FACF8B-AF09-4D62-94F6-3568DDB96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710" y="5356256"/>
                <a:ext cx="1013988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9BECEF4-F56F-4DC1-998E-1AC7347D64D9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5350698" y="5549851"/>
            <a:ext cx="1995534" cy="6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917F61C-062C-4162-B72A-9F7E11EA9B29}"/>
              </a:ext>
            </a:extLst>
          </p:cNvPr>
          <p:cNvSpPr txBox="1"/>
          <p:nvPr/>
        </p:nvSpPr>
        <p:spPr>
          <a:xfrm>
            <a:off x="2965859" y="4139308"/>
            <a:ext cx="138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/>
            <a:r>
              <a:rPr lang="en-US" dirty="0"/>
              <a:t>semantics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0C09C75-7E2B-4FE1-9765-7663D21B0195}"/>
              </a:ext>
            </a:extLst>
          </p:cNvPr>
          <p:cNvSpPr txBox="1"/>
          <p:nvPr/>
        </p:nvSpPr>
        <p:spPr>
          <a:xfrm>
            <a:off x="7853225" y="4139308"/>
            <a:ext cx="196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en-US" dirty="0"/>
              <a:t>abstract semantics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26037DD-3C7E-4EF4-AA16-005CD15615C1}"/>
              </a:ext>
            </a:extLst>
          </p:cNvPr>
          <p:cNvSpPr txBox="1"/>
          <p:nvPr/>
        </p:nvSpPr>
        <p:spPr>
          <a:xfrm>
            <a:off x="5435619" y="2728766"/>
            <a:ext cx="133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abstraction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EA5943D-6CBA-483C-8737-52B0572AA9D8}"/>
              </a:ext>
            </a:extLst>
          </p:cNvPr>
          <p:cNvSpPr txBox="1"/>
          <p:nvPr/>
        </p:nvSpPr>
        <p:spPr>
          <a:xfrm>
            <a:off x="5624709" y="5551598"/>
            <a:ext cx="153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dirty="0"/>
              <a:t>concretization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4CC2305-D066-4FAE-B24A-3C36B745A587}"/>
              </a:ext>
            </a:extLst>
          </p:cNvPr>
          <p:cNvSpPr txBox="1"/>
          <p:nvPr/>
        </p:nvSpPr>
        <p:spPr>
          <a:xfrm>
            <a:off x="2571750" y="4443473"/>
            <a:ext cx="177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>
                <a:solidFill>
                  <a:srgbClr val="FF0000"/>
                </a:solidFill>
              </a:rPr>
              <a:t>not computable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3418C37-BCC6-45DA-BD63-AE7E9CFB53A9}"/>
              </a:ext>
            </a:extLst>
          </p:cNvPr>
          <p:cNvSpPr txBox="1"/>
          <p:nvPr/>
        </p:nvSpPr>
        <p:spPr>
          <a:xfrm>
            <a:off x="7853225" y="4443473"/>
            <a:ext cx="217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r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en-US" u="sng" dirty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be well defined</a:t>
            </a:r>
          </a:p>
        </p:txBody>
      </p:sp>
      <p:sp>
        <p:nvSpPr>
          <p:cNvPr id="19" name="Segnaposto numero diapositiva 18">
            <a:extLst>
              <a:ext uri="{FF2B5EF4-FFF2-40B4-BE49-F238E27FC236}">
                <a16:creationId xmlns:a16="http://schemas.microsoft.com/office/drawing/2014/main" id="{7D0B5ABD-0DFC-46D5-B313-9B6BFF40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3</a:t>
            </a:fld>
            <a:endParaRPr lang="en-US"/>
          </a:p>
        </p:txBody>
      </p:sp>
      <p:sp>
        <p:nvSpPr>
          <p:cNvPr id="20" name="Segnaposto piè di pagina 19">
            <a:extLst>
              <a:ext uri="{FF2B5EF4-FFF2-40B4-BE49-F238E27FC236}">
                <a16:creationId xmlns:a16="http://schemas.microsoft.com/office/drawing/2014/main" id="{86A9E6D3-78B1-4F25-92B6-266D17E3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21" name="Segnaposto data 20">
            <a:extLst>
              <a:ext uri="{FF2B5EF4-FFF2-40B4-BE49-F238E27FC236}">
                <a16:creationId xmlns:a16="http://schemas.microsoft.com/office/drawing/2014/main" id="{E48C41E2-5681-437D-B7E8-1F1AF8A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2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4" grpId="0"/>
      <p:bldP spid="15" grpId="0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4140D6F-2B2F-413F-A06B-DD56539A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program is not atomic?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88E7DB84-2B73-4D61-88F6-AB378EBAE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8450"/>
            <a:ext cx="10515600" cy="478512"/>
          </a:xfrm>
        </p:spPr>
        <p:txBody>
          <a:bodyPr>
            <a:normAutofit fontScale="47500" lnSpcReduction="20000"/>
          </a:bodyPr>
          <a:lstStyle/>
          <a:p>
            <a:pPr marL="0" lvl="0" indent="0" algn="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From “Cross-Programming Language Taint Analysis for the IoT Ecosystem”</a:t>
            </a:r>
          </a:p>
          <a:p>
            <a:pPr marL="0" lvl="0" indent="0" algn="r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P. Ferrara, A. K. Mandal, A. Cortesi, F.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Spoto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@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InterAVT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2019</a:t>
            </a:r>
          </a:p>
          <a:p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CD1011C-E25B-4F7A-9A69-152ED0CA5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872"/>
            <a:ext cx="10515600" cy="3872578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3AEE490-822E-4CA1-8272-B09456CD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48224B4-7706-4BEB-908D-97CF37FC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DFDB6C3-4C4B-4EFE-BC25-DFD25CD7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</p:spTree>
    <p:extLst>
      <p:ext uri="{BB962C8B-B14F-4D97-AF65-F5344CB8AC3E}">
        <p14:creationId xmlns:p14="http://schemas.microsoft.com/office/powerpoint/2010/main" val="423921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program is not atomic?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/>
              <a:t>The same statement might have different effects:</a:t>
            </a:r>
          </a:p>
          <a:p>
            <a:pPr marL="0" lvl="0" indent="0" algn="ctr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array[-1]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Java: </a:t>
            </a:r>
            <a:r>
              <a:rPr lang="en-US" sz="24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ArrayIndexOutOfBoundsException</a:t>
            </a:r>
            <a:endParaRPr lang="en-US" sz="2000" dirty="0"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Python: </a:t>
            </a:r>
            <a:r>
              <a:rPr lang="en-US" sz="24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array[</a:t>
            </a:r>
            <a:r>
              <a:rPr lang="en-US" sz="24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(array) – 1]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C: undefined behavior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semantics is not well defined!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165C82-208F-47F7-9A5D-E163A080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1AAB54-3AD4-485B-BB1A-24571D85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70FE84DB-5DE3-42A9-8EFA-F111920F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</p:spTree>
    <p:extLst>
      <p:ext uri="{BB962C8B-B14F-4D97-AF65-F5344CB8AC3E}">
        <p14:creationId xmlns:p14="http://schemas.microsoft.com/office/powerpoint/2010/main" val="3899035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program is not atomic?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Using separate tools (analyses), one can:</a:t>
            </a:r>
          </a:p>
          <a:p>
            <a:r>
              <a:rPr lang="en-US" sz="2800" dirty="0">
                <a:solidFill>
                  <a:schemeClr val="tx1"/>
                </a:solidFill>
              </a:rPr>
              <a:t>Analyze each subprogram in isolation</a:t>
            </a:r>
          </a:p>
          <a:p>
            <a:pPr marL="571500" lvl="1" indent="-342900"/>
            <a:r>
              <a:rPr lang="en-US" sz="2400" dirty="0">
                <a:solidFill>
                  <a:schemeClr val="tx1"/>
                </a:solidFill>
              </a:rPr>
              <a:t>Fast: “single” analysis, ok for syntactic properties</a:t>
            </a:r>
          </a:p>
          <a:p>
            <a:pPr marL="571500" lvl="1" indent="-342900"/>
            <a:r>
              <a:rPr lang="en-US" sz="2400" dirty="0">
                <a:solidFill>
                  <a:schemeClr val="tx1"/>
                </a:solidFill>
              </a:rPr>
              <a:t>Not ok for semantic properties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Make analyses exchange information, and perform a fixpoint over the exchanged information</a:t>
            </a:r>
          </a:p>
          <a:p>
            <a:pPr marL="571500" lvl="1" indent="-342900"/>
            <a:r>
              <a:rPr lang="en-US" sz="2400" dirty="0">
                <a:solidFill>
                  <a:schemeClr val="tx1"/>
                </a:solidFill>
              </a:rPr>
              <a:t>Slow: need to repeat the analysis of each subprogram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9E4C63-479B-4F17-AC4E-84FB0DB81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6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2326A6-C626-4298-953B-29F44CA9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827A8A86-6EE7-4B23-B88A-114F2E30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</p:spTree>
    <p:extLst>
      <p:ext uri="{BB962C8B-B14F-4D97-AF65-F5344CB8AC3E}">
        <p14:creationId xmlns:p14="http://schemas.microsoft.com/office/powerpoint/2010/main" val="106488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Multi-language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Goal: single analysis of a whole program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Requirement:</a:t>
            </a:r>
          </a:p>
          <a:p>
            <a:r>
              <a:rPr lang="en-US" sz="2800" dirty="0">
                <a:solidFill>
                  <a:schemeClr val="tx1"/>
                </a:solidFill>
              </a:rPr>
              <a:t>Different semantics for the same construct</a:t>
            </a:r>
          </a:p>
          <a:p>
            <a:pPr marL="0" indent="0">
              <a:buNone/>
            </a:pPr>
            <a:r>
              <a:rPr lang="en-US" dirty="0"/>
              <a:t>Nice to have: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Modular structure</a:t>
            </a:r>
          </a:p>
          <a:p>
            <a:r>
              <a:rPr lang="en-US" sz="2800" dirty="0">
                <a:solidFill>
                  <a:schemeClr val="tx1"/>
                </a:solidFill>
              </a:rPr>
              <a:t>Easy to use and extend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B430EA-CD98-496A-8BBE-8D5F335E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D3C7D6-3FBB-423E-BBC8-17084CB6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912ACAAD-F4C1-458E-990C-3495395C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</p:spTree>
    <p:extLst>
      <p:ext uri="{BB962C8B-B14F-4D97-AF65-F5344CB8AC3E}">
        <p14:creationId xmlns:p14="http://schemas.microsoft.com/office/powerpoint/2010/main" val="344886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LiSA, a Library for Static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Based on an extensible CFG representation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Statements from different languages are different node instances</a:t>
            </a:r>
          </a:p>
          <a:p>
            <a:pPr marL="571500" lvl="1" indent="-342900"/>
            <a:r>
              <a:rPr lang="en-US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JavaArrayAccess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PythonArrayAccess</a:t>
            </a:r>
            <a:r>
              <a:rPr lang="en-US" sz="2400" dirty="0">
                <a:solidFill>
                  <a:schemeClr val="tx1"/>
                </a:solidFill>
              </a:rPr>
              <a:t>, …</a:t>
            </a:r>
          </a:p>
          <a:p>
            <a:r>
              <a:rPr lang="en-US" sz="2800" dirty="0">
                <a:solidFill>
                  <a:schemeClr val="tx1"/>
                </a:solidFill>
              </a:rPr>
              <a:t>Each node defines its own semantics</a:t>
            </a:r>
          </a:p>
          <a:p>
            <a:pPr marL="571500" lvl="1" indent="-342900"/>
            <a:r>
              <a:rPr lang="en-US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JavaArrayAccess.semantics</a:t>
            </a:r>
            <a:r>
              <a:rPr lang="en-US" dirty="0">
                <a:latin typeface="Consolas" panose="020B0609020204030204" pitchFamily="49" charset="0"/>
                <a:cs typeface="Lucida Sans Typewriter" panose="020B0602040502020304" pitchFamily="33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PythonArrayAccess.semantics</a:t>
            </a:r>
            <a:r>
              <a:rPr lang="en-US" dirty="0">
                <a:latin typeface="Consolas" panose="020B0609020204030204" pitchFamily="49" charset="0"/>
                <a:cs typeface="Lucida Sans Typewriter" panose="020B0602040502020304" pitchFamily="33" charset="0"/>
              </a:rPr>
              <a:t>() </a:t>
            </a:r>
            <a:r>
              <a:rPr lang="en-US" sz="2400" dirty="0">
                <a:solidFill>
                  <a:schemeClr val="tx1"/>
                </a:solidFill>
              </a:rPr>
              <a:t>behave differently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Semantics is well defined again!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9089B9-7994-4AD9-8A40-7C2ADDE05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38FDEB-1999-433D-958E-2C1F2B02C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A47614B0-8438-4E82-A8B1-C164F826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</p:spTree>
    <p:extLst>
      <p:ext uri="{BB962C8B-B14F-4D97-AF65-F5344CB8AC3E}">
        <p14:creationId xmlns:p14="http://schemas.microsoft.com/office/powerpoint/2010/main" val="2020828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defined semantics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JavaArrayAccess.semantics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() {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if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&lt; 0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or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&gt; </a:t>
            </a:r>
            <a:r>
              <a:rPr lang="en-US" sz="3100" b="1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len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(receiver)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then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return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bottom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return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entry state but with accessed element on stack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}</a:t>
            </a:r>
          </a:p>
          <a:p>
            <a:pPr marL="0" indent="0">
              <a:buNone/>
            </a:pPr>
            <a:endParaRPr lang="en-US" sz="3100" dirty="0"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pPr marL="0" indent="0">
              <a:buNone/>
            </a:pPr>
            <a:endParaRPr lang="en-US" sz="3100" dirty="0"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pPr marL="0" indent="0">
              <a:buNone/>
            </a:pPr>
            <a:r>
              <a:rPr lang="en-US" sz="31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PythonArrayAccess.semantics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() {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if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&lt; 0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then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= </a:t>
            </a:r>
            <a:r>
              <a:rPr lang="en-US" sz="3100" b="1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len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(receiver) - index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if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&gt; </a:t>
            </a:r>
            <a:r>
              <a:rPr lang="en-US" sz="3100" b="1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len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(receiver)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then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return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bottom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return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entry state but with accessed element on stack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D27F58-112F-4175-8EB7-D7368679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EBD0C3-0D51-42A2-85EB-63207B20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Modular Multi-Language analysis in LiSA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4696DC65-4DB9-4F1A-8D67-16F96931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30th, 2021</a:t>
            </a:r>
          </a:p>
        </p:txBody>
      </p:sp>
    </p:spTree>
    <p:extLst>
      <p:ext uri="{BB962C8B-B14F-4D97-AF65-F5344CB8AC3E}">
        <p14:creationId xmlns:p14="http://schemas.microsoft.com/office/powerpoint/2010/main" val="2009770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asic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7F7F7F"/>
      </a:accent2>
      <a:accent3>
        <a:srgbClr val="FF0000"/>
      </a:accent3>
      <a:accent4>
        <a:srgbClr val="0070C0"/>
      </a:accent4>
      <a:accent5>
        <a:srgbClr val="FFFFFF"/>
      </a:accent5>
      <a:accent6>
        <a:srgbClr val="00B050"/>
      </a:accent6>
      <a:hlink>
        <a:srgbClr val="3F3F3F"/>
      </a:hlink>
      <a:folHlink>
        <a:srgbClr val="3F3F3F"/>
      </a:folHlink>
    </a:clrScheme>
    <a:fontScheme name="Full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olidi sottili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45853810-B40A-40B6-9450-0000ABAE1B58}" vid="{F0F867B4-46AD-4561-BE78-A29D30DC1CB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Words>1261</Words>
  <Application>Microsoft Office PowerPoint</Application>
  <PresentationFormat>Widescreen</PresentationFormat>
  <Paragraphs>227</Paragraphs>
  <Slides>17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Consolas</vt:lpstr>
      <vt:lpstr>Lucida Sans Typewriter</vt:lpstr>
      <vt:lpstr>Tema di Office</vt:lpstr>
      <vt:lpstr>Modular Multi-Language  Analysis in LiSA</vt:lpstr>
      <vt:lpstr>Static Analysis</vt:lpstr>
      <vt:lpstr>Abstract Interpretation</vt:lpstr>
      <vt:lpstr>What if the program is not atomic?</vt:lpstr>
      <vt:lpstr>What if the program is not atomic?</vt:lpstr>
      <vt:lpstr>What if the program is not atomic?</vt:lpstr>
      <vt:lpstr>Multi-language analysis</vt:lpstr>
      <vt:lpstr>LiSA, a Library for Static Analysis</vt:lpstr>
      <vt:lpstr>Well defined semantics</vt:lpstr>
      <vt:lpstr>Symbolic expressions</vt:lpstr>
      <vt:lpstr>LiSA overview</vt:lpstr>
      <vt:lpstr>Achieving modularity</vt:lpstr>
      <vt:lpstr>Achieving modularity</vt:lpstr>
      <vt:lpstr>The Abstract State</vt:lpstr>
      <vt:lpstr>Current state</vt:lpstr>
      <vt:lpstr>Teaching experience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Negrini Luca</dc:creator>
  <cp:lastModifiedBy>Negrini Luca</cp:lastModifiedBy>
  <cp:revision>40</cp:revision>
  <dcterms:created xsi:type="dcterms:W3CDTF">2021-06-03T12:46:49Z</dcterms:created>
  <dcterms:modified xsi:type="dcterms:W3CDTF">2021-06-30T09:45:01Z</dcterms:modified>
</cp:coreProperties>
</file>