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1" r:id="rId3"/>
    <p:sldId id="261" r:id="rId4"/>
    <p:sldId id="257" r:id="rId5"/>
    <p:sldId id="275" r:id="rId6"/>
    <p:sldId id="276" r:id="rId7"/>
    <p:sldId id="277" r:id="rId8"/>
    <p:sldId id="260" r:id="rId9"/>
    <p:sldId id="263" r:id="rId10"/>
    <p:sldId id="270" r:id="rId11"/>
    <p:sldId id="285" r:id="rId12"/>
    <p:sldId id="290" r:id="rId13"/>
    <p:sldId id="292" r:id="rId14"/>
    <p:sldId id="296" r:id="rId15"/>
    <p:sldId id="295" r:id="rId16"/>
    <p:sldId id="288" r:id="rId17"/>
    <p:sldId id="269" r:id="rId18"/>
    <p:sldId id="289" r:id="rId19"/>
    <p:sldId id="264" r:id="rId20"/>
    <p:sldId id="293" r:id="rId21"/>
    <p:sldId id="294" r:id="rId22"/>
    <p:sldId id="279" r:id="rId23"/>
    <p:sldId id="268" r:id="rId24"/>
    <p:sldId id="272" r:id="rId25"/>
    <p:sldId id="266" r:id="rId26"/>
    <p:sldId id="278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416" autoAdjust="0"/>
  </p:normalViewPr>
  <p:slideViewPr>
    <p:cSldViewPr snapToGrid="0" showGuides="1">
      <p:cViewPr varScale="1">
        <p:scale>
          <a:sx n="108" d="100"/>
          <a:sy n="108" d="100"/>
        </p:scale>
        <p:origin x="13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939A65E-4A87-492D-80EB-C08C089BC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F2D9E6-DB74-414F-B6EF-B62FA1BC00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EAAAA-9176-43C2-BED4-C6D6B7807C1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71A3BE-B6DA-40F0-8554-56ED4BFF0B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9A1718-7E9D-4270-87B9-AB52DD0F7C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CF7E-D83D-4C16-BAF9-20B2A34507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E4ED7-0D96-4E48-A149-04CF5C19FD1E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4F431-6B59-493A-B515-8EF6642915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5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4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4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9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1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 b="1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3602038"/>
            <a:ext cx="10515599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June 15th,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Modular Multi-Language analysis in LiSA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1" kern="120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UniVE-SSV/lisa-joycar-example" TargetMode="Externa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E-SSV/lisa" TargetMode="External"/><Relationship Id="rId2" Type="http://schemas.openxmlformats.org/officeDocument/2006/relationships/hyperlink" Target="mailto:luca.negrini@unive.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UniVE-SSV/lisa-joycar-example" TargetMode="External"/><Relationship Id="rId4" Type="http://schemas.openxmlformats.org/officeDocument/2006/relationships/hyperlink" Target="https://unive-ssv.github.io/lis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21891-5921-4682-99CB-8B670B387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Multi-Language Analysis in LiSA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FBCE90-B655-43E3-B252-D9C2F488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 Negrini</a:t>
            </a:r>
          </a:p>
          <a:p>
            <a:r>
              <a:rPr lang="en-US" dirty="0"/>
              <a:t>June 15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5983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defined semantics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JavaArrayAccess.semantics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 {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if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&lt; 0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or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&gt; </a:t>
            </a:r>
            <a:r>
              <a:rPr lang="en-US" sz="3100" b="1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(receiver)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then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bottom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entry state but with accessed element on stack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}</a:t>
            </a:r>
          </a:p>
          <a:p>
            <a:pPr marL="0" indent="0">
              <a:buNone/>
            </a:pPr>
            <a:endParaRPr lang="en-US" sz="3100" dirty="0"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indent="0">
              <a:buNone/>
            </a:pPr>
            <a:endParaRPr lang="en-US" sz="3100" dirty="0"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indent="0">
              <a:buNone/>
            </a:pPr>
            <a:r>
              <a:rPr lang="en-US" sz="31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PythonArrayAccess.semantics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 {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if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&lt; 0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then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= </a:t>
            </a:r>
            <a:r>
              <a:rPr lang="en-US" sz="3100" b="1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(receiver) - index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if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&lt; 0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or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&gt; </a:t>
            </a:r>
            <a:r>
              <a:rPr lang="en-US" sz="3100" b="1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(receiver)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then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bottom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entry state but with accessed element on stack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2D8481-57B1-4FE2-8E07-8E32BB9F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6A8D62E-BFF2-429B-A1A3-6FBBF60D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F03917F-8AD8-4BFA-B0C6-CE8AB32F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10</a:t>
            </a:fld>
            <a:endParaRPr lang="en-US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829198E-B755-449D-90A7-C8EEACE8977B}"/>
              </a:ext>
            </a:extLst>
          </p:cNvPr>
          <p:cNvSpPr/>
          <p:nvPr/>
        </p:nvSpPr>
        <p:spPr>
          <a:xfrm>
            <a:off x="861950" y="1813750"/>
            <a:ext cx="2647950" cy="29845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26388EA2-8F7D-45AC-871E-621DDB788032}"/>
              </a:ext>
            </a:extLst>
          </p:cNvPr>
          <p:cNvSpPr/>
          <p:nvPr/>
        </p:nvSpPr>
        <p:spPr>
          <a:xfrm>
            <a:off x="838199" y="4115584"/>
            <a:ext cx="3009405" cy="29845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F6A7F2E-6E00-409C-9295-53F4012C1A19}"/>
              </a:ext>
            </a:extLst>
          </p:cNvPr>
          <p:cNvSpPr/>
          <p:nvPr/>
        </p:nvSpPr>
        <p:spPr>
          <a:xfrm>
            <a:off x="3906981" y="4115584"/>
            <a:ext cx="1935679" cy="29845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4DA7E98-8954-483B-9BC2-1B1CD998A074}"/>
              </a:ext>
            </a:extLst>
          </p:cNvPr>
          <p:cNvSpPr/>
          <p:nvPr/>
        </p:nvSpPr>
        <p:spPr>
          <a:xfrm>
            <a:off x="3581400" y="1813750"/>
            <a:ext cx="1935679" cy="29845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9E7685-0969-4B4E-8CB4-5BFE61CB400E}"/>
              </a:ext>
            </a:extLst>
          </p:cNvPr>
          <p:cNvSpPr txBox="1"/>
          <p:nvPr/>
        </p:nvSpPr>
        <p:spPr>
          <a:xfrm>
            <a:off x="5700155" y="3280597"/>
            <a:ext cx="565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</a:rPr>
              <a:t>Different instances for each language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BE29C8E-83F7-4993-A864-51FEB334999E}"/>
              </a:ext>
            </a:extLst>
          </p:cNvPr>
          <p:cNvSpPr txBox="1"/>
          <p:nvPr/>
        </p:nvSpPr>
        <p:spPr>
          <a:xfrm>
            <a:off x="5700154" y="3280322"/>
            <a:ext cx="565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</a:rPr>
              <a:t>Language-specific semantic function </a:t>
            </a:r>
          </a:p>
        </p:txBody>
      </p:sp>
    </p:spTree>
    <p:extLst>
      <p:ext uri="{BB962C8B-B14F-4D97-AF65-F5344CB8AC3E}">
        <p14:creationId xmlns:p14="http://schemas.microsoft.com/office/powerpoint/2010/main" val="20097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2" grpId="0" animBg="1"/>
      <p:bldP spid="5" grpId="0"/>
      <p:bldP spid="5" grpId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modularity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902BE11-D444-7E86-71F2-25D3B7D02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777884"/>
              </p:ext>
            </p:extLst>
          </p:nvPr>
        </p:nvGraphicFramePr>
        <p:xfrm>
          <a:off x="838200" y="1825624"/>
          <a:ext cx="10515597" cy="45307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05292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1285209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48338548"/>
                    </a:ext>
                  </a:extLst>
                </a:gridCol>
              </a:tblGrid>
              <a:tr h="86742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Calls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Memory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081320"/>
                  </a:ext>
                </a:extLst>
              </a:tr>
              <a:tr h="36633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Finding targets of calls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Computing the result of calls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Indirect requirement: orchestrating the analysis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Handle allocations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Handle accesses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Concrete values (or their properties) stored in variables and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5093623"/>
                  </a:ext>
                </a:extLst>
              </a:tr>
            </a:tbl>
          </a:graphicData>
        </a:graphic>
      </p:graphicFrame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E8FB7AA-995F-44F0-89C3-C5930EED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646B81-4636-4D9E-B5CF-D0A69183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66F392-E4A6-48E0-8C34-29268ADB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AAAEC-7B6C-43DF-9569-3C79DC5F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and orchestration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D79891EB-CAC6-4C7A-89EB-42E0D8A4BC81}"/>
              </a:ext>
            </a:extLst>
          </p:cNvPr>
          <p:cNvSpPr/>
          <p:nvPr/>
        </p:nvSpPr>
        <p:spPr>
          <a:xfrm>
            <a:off x="1799776" y="4420746"/>
            <a:ext cx="139281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 Graph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91B2D12-B5A8-44F5-9EB0-701E80ECF5BA}"/>
              </a:ext>
            </a:extLst>
          </p:cNvPr>
          <p:cNvSpPr/>
          <p:nvPr/>
        </p:nvSpPr>
        <p:spPr>
          <a:xfrm>
            <a:off x="1661166" y="1729579"/>
            <a:ext cx="1670037" cy="685745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Interprocedural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924A11B-65F0-42D0-8E3F-772332295DAA}"/>
              </a:ext>
            </a:extLst>
          </p:cNvPr>
          <p:cNvSpPr/>
          <p:nvPr/>
        </p:nvSpPr>
        <p:spPr>
          <a:xfrm>
            <a:off x="5399592" y="1888808"/>
            <a:ext cx="139281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CFG Fixpoint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BA08C048-E633-45B0-BFB0-BF655947A6A3}"/>
              </a:ext>
            </a:extLst>
          </p:cNvPr>
          <p:cNvSpPr/>
          <p:nvPr/>
        </p:nvSpPr>
        <p:spPr>
          <a:xfrm>
            <a:off x="5399592" y="4420746"/>
            <a:ext cx="139281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stmt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AB8F2778-39E8-4036-8637-F910665F220E}"/>
              </a:ext>
            </a:extLst>
          </p:cNvPr>
          <p:cNvCxnSpPr>
            <a:cxnSpLocks/>
          </p:cNvCxnSpPr>
          <p:nvPr/>
        </p:nvCxnSpPr>
        <p:spPr>
          <a:xfrm>
            <a:off x="6019800" y="2285048"/>
            <a:ext cx="0" cy="213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DAD03C12-585E-4723-B982-E3098AF08A93}"/>
              </a:ext>
            </a:extLst>
          </p:cNvPr>
          <p:cNvCxnSpPr>
            <a:cxnSpLocks/>
          </p:cNvCxnSpPr>
          <p:nvPr/>
        </p:nvCxnSpPr>
        <p:spPr>
          <a:xfrm flipH="1" flipV="1">
            <a:off x="3326835" y="2319735"/>
            <a:ext cx="2147241" cy="21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28AF9220-3DD4-4809-8707-95E57351EE8A}"/>
              </a:ext>
            </a:extLst>
          </p:cNvPr>
          <p:cNvCxnSpPr>
            <a:cxnSpLocks/>
          </p:cNvCxnSpPr>
          <p:nvPr/>
        </p:nvCxnSpPr>
        <p:spPr>
          <a:xfrm flipH="1">
            <a:off x="2585084" y="2415324"/>
            <a:ext cx="1" cy="200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5FC6B6FC-2007-48F0-BEB5-8E07C14ABD0B}"/>
              </a:ext>
            </a:extLst>
          </p:cNvPr>
          <p:cNvCxnSpPr>
            <a:cxnSpLocks/>
          </p:cNvCxnSpPr>
          <p:nvPr/>
        </p:nvCxnSpPr>
        <p:spPr>
          <a:xfrm flipV="1">
            <a:off x="2413634" y="2415324"/>
            <a:ext cx="1" cy="200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C9765FC1-BD34-4B60-886C-A7CF8C69EAFB}"/>
              </a:ext>
            </a:extLst>
          </p:cNvPr>
          <p:cNvCxnSpPr>
            <a:cxnSpLocks/>
          </p:cNvCxnSpPr>
          <p:nvPr/>
        </p:nvCxnSpPr>
        <p:spPr>
          <a:xfrm>
            <a:off x="3267075" y="2415324"/>
            <a:ext cx="2132517" cy="208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E2D58830-76F1-4668-B46B-96770B2C5055}"/>
              </a:ext>
            </a:extLst>
          </p:cNvPr>
          <p:cNvCxnSpPr>
            <a:cxnSpLocks/>
          </p:cNvCxnSpPr>
          <p:nvPr/>
        </p:nvCxnSpPr>
        <p:spPr>
          <a:xfrm flipV="1">
            <a:off x="6184900" y="2285048"/>
            <a:ext cx="0" cy="213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92297E6-A807-4E9A-809C-F2C0C219B7B8}"/>
              </a:ext>
            </a:extLst>
          </p:cNvPr>
          <p:cNvSpPr txBox="1"/>
          <p:nvPr/>
        </p:nvSpPr>
        <p:spPr>
          <a:xfrm>
            <a:off x="3683337" y="2437254"/>
            <a:ext cx="20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ia.getResultOf</a:t>
            </a:r>
            <a:r>
              <a:rPr lang="en-US" dirty="0"/>
              <a:t>(this)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4B03748-5AA2-43DC-BD3F-804FDA893695}"/>
              </a:ext>
            </a:extLst>
          </p:cNvPr>
          <p:cNvSpPr txBox="1"/>
          <p:nvPr/>
        </p:nvSpPr>
        <p:spPr>
          <a:xfrm>
            <a:off x="2585084" y="3257760"/>
            <a:ext cx="163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cg.resolve</a:t>
            </a:r>
            <a:r>
              <a:rPr lang="en-US" dirty="0"/>
              <a:t>(call)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3AA1684-DBA1-4F9A-888B-34D893623074}"/>
              </a:ext>
            </a:extLst>
          </p:cNvPr>
          <p:cNvSpPr txBox="1"/>
          <p:nvPr/>
        </p:nvSpPr>
        <p:spPr>
          <a:xfrm>
            <a:off x="434693" y="3255187"/>
            <a:ext cx="19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target(s) of the call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A26496A-79C5-49FB-9A40-A267BEB783CD}"/>
              </a:ext>
            </a:extLst>
          </p:cNvPr>
          <p:cNvSpPr txBox="1"/>
          <p:nvPr/>
        </p:nvSpPr>
        <p:spPr>
          <a:xfrm>
            <a:off x="6551288" y="2583693"/>
            <a:ext cx="156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result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9331A9A-FD40-48A3-9BE2-CF001DB38B52}"/>
              </a:ext>
            </a:extLst>
          </p:cNvPr>
          <p:cNvSpPr txBox="1"/>
          <p:nvPr/>
        </p:nvSpPr>
        <p:spPr>
          <a:xfrm>
            <a:off x="7770506" y="4036760"/>
            <a:ext cx="33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Independent from the values computed by the program!</a:t>
            </a:r>
          </a:p>
        </p:txBody>
      </p:sp>
      <p:sp>
        <p:nvSpPr>
          <p:cNvPr id="43" name="Segnaposto data 42">
            <a:extLst>
              <a:ext uri="{FF2B5EF4-FFF2-40B4-BE49-F238E27FC236}">
                <a16:creationId xmlns:a16="http://schemas.microsoft.com/office/drawing/2014/main" id="{2EE02805-B7D7-4FDF-965E-68B8D406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44" name="Segnaposto piè di pagina 43">
            <a:extLst>
              <a:ext uri="{FF2B5EF4-FFF2-40B4-BE49-F238E27FC236}">
                <a16:creationId xmlns:a16="http://schemas.microsoft.com/office/drawing/2014/main" id="{88B6BF3D-AB92-4F16-9E34-CFA43C2C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45" name="Segnaposto numero diapositiva 44">
            <a:extLst>
              <a:ext uri="{FF2B5EF4-FFF2-40B4-BE49-F238E27FC236}">
                <a16:creationId xmlns:a16="http://schemas.microsoft.com/office/drawing/2014/main" id="{5485D62E-C933-4AF8-ACAF-60B79E5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12</a:t>
            </a:fld>
            <a:endParaRPr lang="en-US"/>
          </a:p>
        </p:txBody>
      </p:sp>
      <p:cxnSp>
        <p:nvCxnSpPr>
          <p:cNvPr id="55" name="Connettore curvo 54">
            <a:extLst>
              <a:ext uri="{FF2B5EF4-FFF2-40B4-BE49-F238E27FC236}">
                <a16:creationId xmlns:a16="http://schemas.microsoft.com/office/drawing/2014/main" id="{7021C20A-32F5-4FD7-8FE4-2DBAA69F490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31203" y="2072452"/>
            <a:ext cx="2068389" cy="1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DD639F0D-7DE4-4422-90E5-926567963E7A}"/>
              </a:ext>
            </a:extLst>
          </p:cNvPr>
          <p:cNvSpPr/>
          <p:nvPr/>
        </p:nvSpPr>
        <p:spPr>
          <a:xfrm>
            <a:off x="8748606" y="1895158"/>
            <a:ext cx="1772086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Non-calling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stmt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Connettore curvo 63">
            <a:extLst>
              <a:ext uri="{FF2B5EF4-FFF2-40B4-BE49-F238E27FC236}">
                <a16:creationId xmlns:a16="http://schemas.microsoft.com/office/drawing/2014/main" id="{03A31141-55CF-4B49-B5F7-E665E9AD6EB4}"/>
              </a:ext>
            </a:extLst>
          </p:cNvPr>
          <p:cNvCxnSpPr>
            <a:cxnSpLocks/>
          </p:cNvCxnSpPr>
          <p:nvPr/>
        </p:nvCxnSpPr>
        <p:spPr>
          <a:xfrm>
            <a:off x="6792407" y="2004378"/>
            <a:ext cx="1956199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D3094A8D-D8E8-45EC-AB62-C7FEB61AD3B1}"/>
              </a:ext>
            </a:extLst>
          </p:cNvPr>
          <p:cNvCxnSpPr>
            <a:cxnSpLocks/>
          </p:cNvCxnSpPr>
          <p:nvPr/>
        </p:nvCxnSpPr>
        <p:spPr>
          <a:xfrm flipH="1" flipV="1">
            <a:off x="6792407" y="2150428"/>
            <a:ext cx="1956199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2513822B-D5F8-4539-8160-B1B88795D33C}"/>
              </a:ext>
            </a:extLst>
          </p:cNvPr>
          <p:cNvSpPr txBox="1"/>
          <p:nvPr/>
        </p:nvSpPr>
        <p:spPr>
          <a:xfrm>
            <a:off x="6551288" y="2323250"/>
            <a:ext cx="174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stmt.semantics</a:t>
            </a:r>
            <a:r>
              <a:rPr lang="en-US" dirty="0"/>
              <a:t>()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0EC9C946-7A4D-4786-9770-5422D7543C0F}"/>
              </a:ext>
            </a:extLst>
          </p:cNvPr>
          <p:cNvSpPr txBox="1"/>
          <p:nvPr/>
        </p:nvSpPr>
        <p:spPr>
          <a:xfrm>
            <a:off x="3366903" y="3848562"/>
            <a:ext cx="158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result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1EA6DF-4F3B-4914-9080-9D96873C99BA}"/>
              </a:ext>
            </a:extLst>
          </p:cNvPr>
          <p:cNvSpPr txBox="1"/>
          <p:nvPr/>
        </p:nvSpPr>
        <p:spPr>
          <a:xfrm>
            <a:off x="3646136" y="1696904"/>
            <a:ext cx="143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fixpoint logic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8E5C8C92-F195-4D9A-B5B5-C7E34A797E4B}"/>
              </a:ext>
            </a:extLst>
          </p:cNvPr>
          <p:cNvCxnSpPr>
            <a:cxnSpLocks/>
            <a:stCxn id="32" idx="0"/>
            <a:endCxn id="68" idx="3"/>
          </p:cNvCxnSpPr>
          <p:nvPr/>
        </p:nvCxnSpPr>
        <p:spPr>
          <a:xfrm flipH="1" flipV="1">
            <a:off x="4950320" y="4033228"/>
            <a:ext cx="4487061" cy="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0FC6FF51-8C4B-4424-892E-5A2934CAA44C}"/>
              </a:ext>
            </a:extLst>
          </p:cNvPr>
          <p:cNvCxnSpPr>
            <a:cxnSpLocks/>
            <a:stCxn id="32" idx="0"/>
            <a:endCxn id="71" idx="3"/>
          </p:cNvCxnSpPr>
          <p:nvPr/>
        </p:nvCxnSpPr>
        <p:spPr>
          <a:xfrm flipH="1" flipV="1">
            <a:off x="5084657" y="1881570"/>
            <a:ext cx="4352724" cy="215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5AF80B98-458E-4837-9E7E-E07BAD793AD2}"/>
              </a:ext>
            </a:extLst>
          </p:cNvPr>
          <p:cNvCxnSpPr>
            <a:cxnSpLocks/>
            <a:stCxn id="32" idx="0"/>
            <a:endCxn id="27" idx="3"/>
          </p:cNvCxnSpPr>
          <p:nvPr/>
        </p:nvCxnSpPr>
        <p:spPr>
          <a:xfrm flipH="1" flipV="1">
            <a:off x="5746938" y="2621920"/>
            <a:ext cx="3690443" cy="14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BCBB44C2-6907-44DC-92A7-D342BA8A77F0}"/>
              </a:ext>
            </a:extLst>
          </p:cNvPr>
          <p:cNvCxnSpPr>
            <a:cxnSpLocks/>
            <a:stCxn id="32" idx="0"/>
            <a:endCxn id="28" idx="3"/>
          </p:cNvCxnSpPr>
          <p:nvPr/>
        </p:nvCxnSpPr>
        <p:spPr>
          <a:xfrm flipH="1" flipV="1">
            <a:off x="4223356" y="3442426"/>
            <a:ext cx="5214025" cy="59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B252BAC-1B8D-4F10-9AAF-7E5A8F3B91B9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H="1" flipV="1">
            <a:off x="2391409" y="3439853"/>
            <a:ext cx="7045972" cy="59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3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  <p:bldP spid="7" grpId="2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0" grpId="3"/>
      <p:bldP spid="32" grpId="0"/>
      <p:bldP spid="56" grpId="0" animBg="1"/>
      <p:bldP spid="56" grpId="1" animBg="1"/>
      <p:bldP spid="67" grpId="0"/>
      <p:bldP spid="67" grpId="1"/>
      <p:bldP spid="67" grpId="2"/>
      <p:bldP spid="67" grpId="3"/>
      <p:bldP spid="68" grpId="0"/>
      <p:bldP spid="68" grpId="1"/>
      <p:bldP spid="68" grpId="2"/>
      <p:bldP spid="71" grpId="0"/>
      <p:bldP spid="71" grpId="1"/>
      <p:bldP spid="71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modularity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902BE11-D444-7E86-71F2-25D3B7D029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597" cy="45307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05292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1285209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48338548"/>
                    </a:ext>
                  </a:extLst>
                </a:gridCol>
              </a:tblGrid>
              <a:tr h="86742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Calls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Memory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081320"/>
                  </a:ext>
                </a:extLst>
              </a:tr>
              <a:tr h="36633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Finding targets of calls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Computing the result of calls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Indirect requirement: orchestrating the analysis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Handle allocations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Handle accesses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Concrete values (or their properties) stored in variables and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5093623"/>
                  </a:ext>
                </a:extLst>
              </a:tr>
            </a:tbl>
          </a:graphicData>
        </a:graphic>
      </p:graphicFrame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E8FB7AA-995F-44F0-89C3-C5930EED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646B81-4636-4D9E-B5CF-D0A69183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66F392-E4A6-48E0-8C34-29268ADB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12FE25FD-E525-5C8F-90A5-951B1A1E7C1F}"/>
              </a:ext>
            </a:extLst>
          </p:cNvPr>
          <p:cNvGrpSpPr/>
          <p:nvPr/>
        </p:nvGrpSpPr>
        <p:grpSpPr>
          <a:xfrm>
            <a:off x="1698300" y="5083738"/>
            <a:ext cx="1670037" cy="1143000"/>
            <a:chOff x="6417706" y="1321351"/>
            <a:chExt cx="1670037" cy="1143000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3CEB9BEB-05F4-29FD-A27D-AA794A55EC3D}"/>
                </a:ext>
              </a:extLst>
            </p:cNvPr>
            <p:cNvSpPr/>
            <p:nvPr/>
          </p:nvSpPr>
          <p:spPr>
            <a:xfrm>
              <a:off x="6417706" y="1321351"/>
              <a:ext cx="1670037" cy="114300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423FF990-FB44-F051-7B03-B493D867A6EE}"/>
                </a:ext>
              </a:extLst>
            </p:cNvPr>
            <p:cNvSpPr/>
            <p:nvPr/>
          </p:nvSpPr>
          <p:spPr>
            <a:xfrm>
              <a:off x="6555326" y="2002097"/>
              <a:ext cx="1392815" cy="39624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Call Graph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57434685-424C-1705-310F-46A614415011}"/>
                </a:ext>
              </a:extLst>
            </p:cNvPr>
            <p:cNvSpPr txBox="1"/>
            <p:nvPr/>
          </p:nvSpPr>
          <p:spPr>
            <a:xfrm>
              <a:off x="6443621" y="1360765"/>
              <a:ext cx="163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Interprocedural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Analysis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4252B21-C361-2CE2-401F-ACC9C1891639}"/>
              </a:ext>
            </a:extLst>
          </p:cNvPr>
          <p:cNvSpPr txBox="1"/>
          <p:nvPr/>
        </p:nvSpPr>
        <p:spPr>
          <a:xfrm>
            <a:off x="5302675" y="5241264"/>
            <a:ext cx="50800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These only see call-less programs!</a:t>
            </a:r>
          </a:p>
        </p:txBody>
      </p:sp>
      <p:pic>
        <p:nvPicPr>
          <p:cNvPr id="18" name="Elemento grafico 17" descr="Segno di spunta">
            <a:extLst>
              <a:ext uri="{FF2B5EF4-FFF2-40B4-BE49-F238E27FC236}">
                <a16:creationId xmlns:a16="http://schemas.microsoft.com/office/drawing/2014/main" id="{FBDB72B0-E3DB-5D1C-56FA-C7569AF6B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6836" y="2265285"/>
            <a:ext cx="413030" cy="41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dynamic memory</a:t>
            </a:r>
          </a:p>
        </p:txBody>
      </p: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BC8F3FE2-D5A9-48C5-ABE6-FB7DC38C8FAB}"/>
              </a:ext>
            </a:extLst>
          </p:cNvPr>
          <p:cNvGrpSpPr/>
          <p:nvPr/>
        </p:nvGrpSpPr>
        <p:grpSpPr>
          <a:xfrm>
            <a:off x="836809" y="2767681"/>
            <a:ext cx="3201791" cy="2761307"/>
            <a:chOff x="570109" y="2259361"/>
            <a:chExt cx="3201791" cy="2761307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4BA6C280-A5E7-4EDB-9292-F92C9578EAA2}"/>
                </a:ext>
              </a:extLst>
            </p:cNvPr>
            <p:cNvSpPr/>
            <p:nvPr/>
          </p:nvSpPr>
          <p:spPr>
            <a:xfrm>
              <a:off x="1695598" y="2259361"/>
              <a:ext cx="2076302" cy="276130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5E5DBFE5-EEFA-47E6-9138-C13F2D10F4A6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>
              <a:off x="2758064" y="3323324"/>
              <a:ext cx="1" cy="11499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97AA8678-28B2-4293-8C86-6B529622B7AA}"/>
                </a:ext>
              </a:extLst>
            </p:cNvPr>
            <p:cNvSpPr txBox="1"/>
            <p:nvPr/>
          </p:nvSpPr>
          <p:spPr>
            <a:xfrm>
              <a:off x="2214924" y="3716481"/>
              <a:ext cx="10862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rewrite</a:t>
              </a: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8598F841-42D8-4865-9F67-DD6B5BFA851E}"/>
                </a:ext>
              </a:extLst>
            </p:cNvPr>
            <p:cNvSpPr/>
            <p:nvPr/>
          </p:nvSpPr>
          <p:spPr>
            <a:xfrm>
              <a:off x="1981622" y="4473231"/>
              <a:ext cx="1552886" cy="500896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Rest of the analysis</a:t>
              </a: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4540D5F5-05B3-41BD-A080-7A2EEAFB03CB}"/>
                </a:ext>
              </a:extLst>
            </p:cNvPr>
            <p:cNvSpPr/>
            <p:nvPr/>
          </p:nvSpPr>
          <p:spPr>
            <a:xfrm>
              <a:off x="1981621" y="2927084"/>
              <a:ext cx="1552886" cy="39624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Heap Domain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C0E0225-F1EA-403A-8D00-6D6C4E3B392E}"/>
                </a:ext>
              </a:extLst>
            </p:cNvPr>
            <p:cNvSpPr txBox="1"/>
            <p:nvPr/>
          </p:nvSpPr>
          <p:spPr>
            <a:xfrm>
              <a:off x="1981622" y="2415537"/>
              <a:ext cx="1552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Abstract State</a:t>
              </a: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4A2498E-E2FD-46E3-AA02-F46D64537B6F}"/>
                </a:ext>
              </a:extLst>
            </p:cNvPr>
            <p:cNvCxnSpPr>
              <a:cxnSpLocks/>
              <a:stCxn id="6" idx="1"/>
              <a:endCxn id="8" idx="1"/>
            </p:cNvCxnSpPr>
            <p:nvPr/>
          </p:nvCxnSpPr>
          <p:spPr>
            <a:xfrm flipV="1">
              <a:off x="1695598" y="3125204"/>
              <a:ext cx="286023" cy="5148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0829A3B2-F6AA-43D6-A47E-92C610B75311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 flipV="1">
              <a:off x="1227913" y="3639629"/>
              <a:ext cx="467685" cy="386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AA372E4E-9F4B-4CAD-834E-629D3CCCE16C}"/>
                </a:ext>
              </a:extLst>
            </p:cNvPr>
            <p:cNvSpPr txBox="1"/>
            <p:nvPr/>
          </p:nvSpPr>
          <p:spPr>
            <a:xfrm>
              <a:off x="570109" y="3454963"/>
              <a:ext cx="657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expr</a:t>
              </a:r>
            </a:p>
          </p:txBody>
        </p:sp>
      </p:grpSp>
      <p:sp>
        <p:nvSpPr>
          <p:cNvPr id="47" name="Segnaposto data 46">
            <a:extLst>
              <a:ext uri="{FF2B5EF4-FFF2-40B4-BE49-F238E27FC236}">
                <a16:creationId xmlns:a16="http://schemas.microsoft.com/office/drawing/2014/main" id="{36820710-FD2E-4BB7-8ADA-4A8BC472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48" name="Segnaposto piè di pagina 47">
            <a:extLst>
              <a:ext uri="{FF2B5EF4-FFF2-40B4-BE49-F238E27FC236}">
                <a16:creationId xmlns:a16="http://schemas.microsoft.com/office/drawing/2014/main" id="{CFA6333B-A0C5-4108-A9CC-9323C7E3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49" name="Segnaposto numero diapositiva 48">
            <a:extLst>
              <a:ext uri="{FF2B5EF4-FFF2-40B4-BE49-F238E27FC236}">
                <a16:creationId xmlns:a16="http://schemas.microsoft.com/office/drawing/2014/main" id="{2252312A-1D65-49BB-80DF-38E0A4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3" name="Tabella 28">
            <a:extLst>
              <a:ext uri="{FF2B5EF4-FFF2-40B4-BE49-F238E27FC236}">
                <a16:creationId xmlns:a16="http://schemas.microsoft.com/office/drawing/2014/main" id="{B41F567C-F421-4E23-B9A8-91889A19D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5309"/>
              </p:ext>
            </p:extLst>
          </p:nvPr>
        </p:nvGraphicFramePr>
        <p:xfrm>
          <a:off x="5139247" y="3603546"/>
          <a:ext cx="6028305" cy="1752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05661">
                  <a:extLst>
                    <a:ext uri="{9D8B030D-6E8A-4147-A177-3AD203B41FA5}">
                      <a16:colId xmlns:a16="http://schemas.microsoft.com/office/drawing/2014/main" val="2217713670"/>
                    </a:ext>
                  </a:extLst>
                </a:gridCol>
                <a:gridCol w="1205661">
                  <a:extLst>
                    <a:ext uri="{9D8B030D-6E8A-4147-A177-3AD203B41FA5}">
                      <a16:colId xmlns:a16="http://schemas.microsoft.com/office/drawing/2014/main" val="3954202756"/>
                    </a:ext>
                  </a:extLst>
                </a:gridCol>
                <a:gridCol w="1205661">
                  <a:extLst>
                    <a:ext uri="{9D8B030D-6E8A-4147-A177-3AD203B41FA5}">
                      <a16:colId xmlns:a16="http://schemas.microsoft.com/office/drawing/2014/main" val="1675015766"/>
                    </a:ext>
                  </a:extLst>
                </a:gridCol>
                <a:gridCol w="1205661">
                  <a:extLst>
                    <a:ext uri="{9D8B030D-6E8A-4147-A177-3AD203B41FA5}">
                      <a16:colId xmlns:a16="http://schemas.microsoft.com/office/drawing/2014/main" val="3127443687"/>
                    </a:ext>
                  </a:extLst>
                </a:gridCol>
                <a:gridCol w="1205661">
                  <a:extLst>
                    <a:ext uri="{9D8B030D-6E8A-4147-A177-3AD203B41FA5}">
                      <a16:colId xmlns:a16="http://schemas.microsoft.com/office/drawing/2014/main" val="1791281579"/>
                    </a:ext>
                  </a:extLst>
                </a:gridCol>
              </a:tblGrid>
              <a:tr h="496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Memory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1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5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18033"/>
                  </a:ext>
                </a:extLst>
              </a:tr>
            </a:tbl>
          </a:graphicData>
        </a:graphic>
      </p:graphicFrame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96CEB26-4485-46D7-A046-CAC87603DFBE}"/>
              </a:ext>
            </a:extLst>
          </p:cNvPr>
          <p:cNvSpPr txBox="1"/>
          <p:nvPr/>
        </p:nvSpPr>
        <p:spPr>
          <a:xfrm>
            <a:off x="762491" y="4293428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/>
                </a:solidFill>
              </a:rPr>
              <a:t>x.f</a:t>
            </a:r>
            <a:r>
              <a:rPr lang="en-US" dirty="0">
                <a:solidFill>
                  <a:schemeClr val="accent4"/>
                </a:solidFill>
              </a:rPr>
              <a:t> = 5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C40A3317-3E1B-4AB1-901C-ABB4D504C8A7}"/>
              </a:ext>
            </a:extLst>
          </p:cNvPr>
          <p:cNvSpPr/>
          <p:nvPr/>
        </p:nvSpPr>
        <p:spPr>
          <a:xfrm>
            <a:off x="5101066" y="4533975"/>
            <a:ext cx="6114622" cy="51877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37342DA1-7C97-446E-9A3A-C302E7784DF9}"/>
              </a:ext>
            </a:extLst>
          </p:cNvPr>
          <p:cNvSpPr/>
          <p:nvPr/>
        </p:nvSpPr>
        <p:spPr>
          <a:xfrm>
            <a:off x="8845062" y="3505892"/>
            <a:ext cx="1019907" cy="204473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AD3AC2B-E19E-42D5-B931-8DBC80C7C97B}"/>
              </a:ext>
            </a:extLst>
          </p:cNvPr>
          <p:cNvSpPr txBox="1"/>
          <p:nvPr/>
        </p:nvSpPr>
        <p:spPr>
          <a:xfrm>
            <a:off x="2224790" y="4631832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L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 = 5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94418179-910C-4EC9-8BC3-A459805C5450}"/>
              </a:ext>
            </a:extLst>
          </p:cNvPr>
          <p:cNvSpPr txBox="1"/>
          <p:nvPr/>
        </p:nvSpPr>
        <p:spPr>
          <a:xfrm>
            <a:off x="763200" y="4292325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/>
                </a:solidFill>
              </a:rPr>
              <a:t>x.g</a:t>
            </a:r>
            <a:r>
              <a:rPr lang="en-US" dirty="0">
                <a:solidFill>
                  <a:schemeClr val="accent4"/>
                </a:solidFill>
              </a:rPr>
              <a:t> = 7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50D04630-A759-41A7-8CB8-F6A402E25E7C}"/>
              </a:ext>
            </a:extLst>
          </p:cNvPr>
          <p:cNvSpPr txBox="1"/>
          <p:nvPr/>
        </p:nvSpPr>
        <p:spPr>
          <a:xfrm>
            <a:off x="2224800" y="4630725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L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 = 7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AB34AC5-5CB9-4A3C-BE81-21744AB440D5}"/>
              </a:ext>
            </a:extLst>
          </p:cNvPr>
          <p:cNvSpPr txBox="1"/>
          <p:nvPr/>
        </p:nvSpPr>
        <p:spPr>
          <a:xfrm>
            <a:off x="2224800" y="4630725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L</a:t>
            </a:r>
            <a:r>
              <a:rPr lang="en-US" baseline="-25000" dirty="0">
                <a:solidFill>
                  <a:schemeClr val="accent4"/>
                </a:solidFill>
              </a:rPr>
              <a:t>1.1</a:t>
            </a:r>
            <a:r>
              <a:rPr lang="en-US" dirty="0">
                <a:solidFill>
                  <a:schemeClr val="accent4"/>
                </a:solidFill>
              </a:rPr>
              <a:t> = 5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06FB8E3-0B6A-40E3-BEE2-2DBCA3054A90}"/>
              </a:ext>
            </a:extLst>
          </p:cNvPr>
          <p:cNvSpPr txBox="1"/>
          <p:nvPr/>
        </p:nvSpPr>
        <p:spPr>
          <a:xfrm>
            <a:off x="2224800" y="4630725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L</a:t>
            </a:r>
            <a:r>
              <a:rPr lang="en-US" baseline="-25000" dirty="0">
                <a:solidFill>
                  <a:schemeClr val="accent4"/>
                </a:solidFill>
              </a:rPr>
              <a:t>1.2</a:t>
            </a:r>
            <a:r>
              <a:rPr lang="en-US" dirty="0">
                <a:solidFill>
                  <a:schemeClr val="accent4"/>
                </a:solidFill>
              </a:rPr>
              <a:t> = 7</a:t>
            </a: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23393C7B-57F5-495F-AE74-98FCF365DF18}"/>
              </a:ext>
            </a:extLst>
          </p:cNvPr>
          <p:cNvSpPr/>
          <p:nvPr/>
        </p:nvSpPr>
        <p:spPr>
          <a:xfrm>
            <a:off x="10040815" y="3505893"/>
            <a:ext cx="1019908" cy="204473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6ACDF3B1-55D1-400A-92DE-B9F313963D77}"/>
              </a:ext>
            </a:extLst>
          </p:cNvPr>
          <p:cNvSpPr/>
          <p:nvPr/>
        </p:nvSpPr>
        <p:spPr>
          <a:xfrm>
            <a:off x="5095426" y="4921814"/>
            <a:ext cx="6114622" cy="51877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A9BFCB-6D54-6FB2-97B5-2EBBE50F22C2}"/>
              </a:ext>
            </a:extLst>
          </p:cNvPr>
          <p:cNvSpPr txBox="1"/>
          <p:nvPr/>
        </p:nvSpPr>
        <p:spPr>
          <a:xfrm>
            <a:off x="7230910" y="5626480"/>
            <a:ext cx="184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All memory is the same variable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F0DC4B2-E2CD-C924-C26C-1A91257DF835}"/>
              </a:ext>
            </a:extLst>
          </p:cNvPr>
          <p:cNvSpPr txBox="1"/>
          <p:nvPr/>
        </p:nvSpPr>
        <p:spPr>
          <a:xfrm>
            <a:off x="8433188" y="5623122"/>
            <a:ext cx="184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One variable per allocation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164FA39-9EA8-2146-315F-CF27A7F7A9D3}"/>
              </a:ext>
            </a:extLst>
          </p:cNvPr>
          <p:cNvSpPr txBox="1"/>
          <p:nvPr/>
        </p:nvSpPr>
        <p:spPr>
          <a:xfrm>
            <a:off x="9628942" y="5628586"/>
            <a:ext cx="184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One variable per location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2168B567-2C31-824D-A45A-2019475F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Intuition: we can consider each memory location as a “fake” variable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CE78C15-E013-075E-8B6D-933BC16D7B5F}"/>
              </a:ext>
            </a:extLst>
          </p:cNvPr>
          <p:cNvSpPr txBox="1"/>
          <p:nvPr/>
        </p:nvSpPr>
        <p:spPr>
          <a:xfrm>
            <a:off x="6596240" y="2671559"/>
            <a:ext cx="311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class A { int f, g; }</a:t>
            </a:r>
          </a:p>
          <a:p>
            <a:r>
              <a:rPr lang="en-US" dirty="0">
                <a:latin typeface="Lucida Console" panose="020B0609040504020204" pitchFamily="49" charset="0"/>
              </a:rPr>
              <a:t>x = new A(); </a:t>
            </a:r>
          </a:p>
        </p:txBody>
      </p:sp>
    </p:spTree>
    <p:extLst>
      <p:ext uri="{BB962C8B-B14F-4D97-AF65-F5344CB8AC3E}">
        <p14:creationId xmlns:p14="http://schemas.microsoft.com/office/powerpoint/2010/main" val="28914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5" grpId="2"/>
      <p:bldP spid="75" grpId="3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78" grpId="0"/>
      <p:bldP spid="78" grpId="1"/>
      <p:bldP spid="79" grpId="0"/>
      <p:bldP spid="79" grpId="1"/>
      <p:bldP spid="79" grpId="2"/>
      <p:bldP spid="79" grpId="3"/>
      <p:bldP spid="80" grpId="0"/>
      <p:bldP spid="80" grpId="1"/>
      <p:bldP spid="81" grpId="0"/>
      <p:bldP spid="81" grpId="1"/>
      <p:bldP spid="82" grpId="0"/>
      <p:bldP spid="83" grpId="0" animBg="1"/>
      <p:bldP spid="84" grpId="0" animBg="1"/>
      <p:bldP spid="84" grpId="1" animBg="1"/>
      <p:bldP spid="84" grpId="2" animBg="1"/>
      <p:bldP spid="4" grpId="0"/>
      <p:bldP spid="4" grpId="1"/>
      <p:bldP spid="31" grpId="0"/>
      <p:bldP spid="31" grpId="1"/>
      <p:bldP spid="32" grpId="0"/>
      <p:bldP spid="3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modularity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902BE11-D444-7E86-71F2-25D3B7D029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597" cy="45307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05292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1285209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48338548"/>
                    </a:ext>
                  </a:extLst>
                </a:gridCol>
              </a:tblGrid>
              <a:tr h="86742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Calls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Memory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081320"/>
                  </a:ext>
                </a:extLst>
              </a:tr>
              <a:tr h="36633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Finding targets of calls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Computing the result of calls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Indirect requirement: orchestrating the analysis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Handle allocations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Handle accesses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Concrete values (or their properties) stored in variables and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5093623"/>
                  </a:ext>
                </a:extLst>
              </a:tr>
            </a:tbl>
          </a:graphicData>
        </a:graphic>
      </p:graphicFrame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E8FB7AA-995F-44F0-89C3-C5930EED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646B81-4636-4D9E-B5CF-D0A69183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66F392-E4A6-48E0-8C34-29268ADB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12FE25FD-E525-5C8F-90A5-951B1A1E7C1F}"/>
              </a:ext>
            </a:extLst>
          </p:cNvPr>
          <p:cNvGrpSpPr/>
          <p:nvPr/>
        </p:nvGrpSpPr>
        <p:grpSpPr>
          <a:xfrm>
            <a:off x="1698300" y="5083738"/>
            <a:ext cx="1670037" cy="1143000"/>
            <a:chOff x="6417706" y="1321351"/>
            <a:chExt cx="1670037" cy="1143000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3CEB9BEB-05F4-29FD-A27D-AA794A55EC3D}"/>
                </a:ext>
              </a:extLst>
            </p:cNvPr>
            <p:cNvSpPr/>
            <p:nvPr/>
          </p:nvSpPr>
          <p:spPr>
            <a:xfrm>
              <a:off x="6417706" y="1321351"/>
              <a:ext cx="1670037" cy="114300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423FF990-FB44-F051-7B03-B493D867A6EE}"/>
                </a:ext>
              </a:extLst>
            </p:cNvPr>
            <p:cNvSpPr/>
            <p:nvPr/>
          </p:nvSpPr>
          <p:spPr>
            <a:xfrm>
              <a:off x="6555326" y="2002097"/>
              <a:ext cx="1392815" cy="39624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Call Graph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57434685-424C-1705-310F-46A614415011}"/>
                </a:ext>
              </a:extLst>
            </p:cNvPr>
            <p:cNvSpPr txBox="1"/>
            <p:nvPr/>
          </p:nvSpPr>
          <p:spPr>
            <a:xfrm>
              <a:off x="6443621" y="1360765"/>
              <a:ext cx="163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Interprocedural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Analysis</a:t>
              </a:r>
            </a:p>
          </p:txBody>
        </p:sp>
      </p:grpSp>
      <p:pic>
        <p:nvPicPr>
          <p:cNvPr id="16" name="Elemento grafico 15" descr="Segno di spunta">
            <a:extLst>
              <a:ext uri="{FF2B5EF4-FFF2-40B4-BE49-F238E27FC236}">
                <a16:creationId xmlns:a16="http://schemas.microsoft.com/office/drawing/2014/main" id="{F0ED418B-920C-2708-9A62-85BFC9571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6836" y="2265285"/>
            <a:ext cx="413030" cy="413030"/>
          </a:xfrm>
          <a:prstGeom prst="rect">
            <a:avLst/>
          </a:prstGeom>
        </p:spPr>
      </p:pic>
      <p:pic>
        <p:nvPicPr>
          <p:cNvPr id="18" name="Elemento grafico 17" descr="Segno di spunta">
            <a:extLst>
              <a:ext uri="{FF2B5EF4-FFF2-40B4-BE49-F238E27FC236}">
                <a16:creationId xmlns:a16="http://schemas.microsoft.com/office/drawing/2014/main" id="{59E7CD05-6D1F-A3EA-BA87-3B92B5DB2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3079" y="2265285"/>
            <a:ext cx="413030" cy="413030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A22ABEC5-9286-A181-CB5C-0F4DCB77AE85}"/>
              </a:ext>
            </a:extLst>
          </p:cNvPr>
          <p:cNvGrpSpPr/>
          <p:nvPr/>
        </p:nvGrpSpPr>
        <p:grpSpPr>
          <a:xfrm>
            <a:off x="5194575" y="5228892"/>
            <a:ext cx="1670037" cy="852691"/>
            <a:chOff x="7711425" y="2220399"/>
            <a:chExt cx="1670037" cy="852691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786D051D-0C21-169A-292B-AD0FAC3CC384}"/>
                </a:ext>
              </a:extLst>
            </p:cNvPr>
            <p:cNvSpPr/>
            <p:nvPr/>
          </p:nvSpPr>
          <p:spPr>
            <a:xfrm>
              <a:off x="7711425" y="2233343"/>
              <a:ext cx="1670037" cy="83974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563F842D-DF9E-EA01-CCC4-680478999B5E}"/>
                </a:ext>
              </a:extLst>
            </p:cNvPr>
            <p:cNvSpPr/>
            <p:nvPr/>
          </p:nvSpPr>
          <p:spPr>
            <a:xfrm>
              <a:off x="7786030" y="2584452"/>
              <a:ext cx="1520825" cy="39624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Heap Domain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7768BE46-545F-9922-E103-A714D1AA9878}"/>
                </a:ext>
              </a:extLst>
            </p:cNvPr>
            <p:cNvSpPr txBox="1"/>
            <p:nvPr/>
          </p:nvSpPr>
          <p:spPr>
            <a:xfrm>
              <a:off x="7743386" y="2220399"/>
              <a:ext cx="160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Abstract State</a:t>
              </a:r>
            </a:p>
          </p:txBody>
        </p:sp>
      </p:grpSp>
      <p:pic>
        <p:nvPicPr>
          <p:cNvPr id="24" name="Elemento grafico 23" descr="Segno di spunta">
            <a:extLst>
              <a:ext uri="{FF2B5EF4-FFF2-40B4-BE49-F238E27FC236}">
                <a16:creationId xmlns:a16="http://schemas.microsoft.com/office/drawing/2014/main" id="{0EE3BDA5-2566-ACF4-922E-831140D7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2134" y="2269265"/>
            <a:ext cx="413030" cy="413030"/>
          </a:xfrm>
          <a:prstGeom prst="rect">
            <a:avLst/>
          </a:prstGeom>
        </p:spPr>
      </p:pic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8FE858D5-230B-4441-4998-8C45B824C03A}"/>
              </a:ext>
            </a:extLst>
          </p:cNvPr>
          <p:cNvSpPr/>
          <p:nvPr/>
        </p:nvSpPr>
        <p:spPr>
          <a:xfrm>
            <a:off x="8888236" y="5569240"/>
            <a:ext cx="152082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Domain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D2BBEDA-EBFB-AEB3-86CA-D5F533C6362F}"/>
              </a:ext>
            </a:extLst>
          </p:cNvPr>
          <p:cNvSpPr txBox="1"/>
          <p:nvPr/>
        </p:nvSpPr>
        <p:spPr>
          <a:xfrm>
            <a:off x="8019242" y="4380130"/>
            <a:ext cx="379693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These only see variables, constants and operators!</a:t>
            </a:r>
          </a:p>
        </p:txBody>
      </p:sp>
    </p:spTree>
    <p:extLst>
      <p:ext uri="{BB962C8B-B14F-4D97-AF65-F5344CB8AC3E}">
        <p14:creationId xmlns:p14="http://schemas.microsoft.com/office/powerpoint/2010/main" val="122223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79D-5904-441A-8865-6C307BDD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creates the CFGs?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E1889E-4CF4-46AD-9B29-2B6951D5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Frontends are compilers from the original language to LiSA programs</a:t>
            </a:r>
          </a:p>
          <a:p>
            <a:pPr lvl="1"/>
            <a:r>
              <a:rPr lang="en-US" dirty="0"/>
              <a:t>They can also add logic to the analysis!</a:t>
            </a:r>
          </a:p>
          <a:p>
            <a:pPr lvl="2"/>
            <a:r>
              <a:rPr lang="en-US" dirty="0"/>
              <a:t>Library models</a:t>
            </a:r>
          </a:p>
          <a:p>
            <a:r>
              <a:rPr lang="en-US" dirty="0"/>
              <a:t>Each language has its own frontend</a:t>
            </a:r>
          </a:p>
          <a:p>
            <a:pPr lvl="1"/>
            <a:r>
              <a:rPr lang="en-US" dirty="0"/>
              <a:t>With language-specific statements!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Long-term objective: plug into compilers/interpreters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504ABF-3B07-4295-8408-99A3EC37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1BF9A-228F-4E57-AF69-6D8E4684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516D0D2-976E-40E4-88D7-CA2DA01E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16</a:t>
            </a:fld>
            <a:endParaRPr lang="en-US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BE882E4-3780-43B0-B363-8A3666DDA17D}"/>
              </a:ext>
            </a:extLst>
          </p:cNvPr>
          <p:cNvGrpSpPr/>
          <p:nvPr/>
        </p:nvGrpSpPr>
        <p:grpSpPr>
          <a:xfrm>
            <a:off x="5075016" y="5120683"/>
            <a:ext cx="1546667" cy="657168"/>
            <a:chOff x="659936" y="3017864"/>
            <a:chExt cx="1259116" cy="657168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3E9D2362-B80F-4F32-B347-562A349D568B}"/>
                </a:ext>
              </a:extLst>
            </p:cNvPr>
            <p:cNvSpPr/>
            <p:nvPr/>
          </p:nvSpPr>
          <p:spPr>
            <a:xfrm>
              <a:off x="796423" y="3176086"/>
              <a:ext cx="1122629" cy="498946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299C0B82-FA6C-4DA6-BEE0-D1B9C5841B90}"/>
                </a:ext>
              </a:extLst>
            </p:cNvPr>
            <p:cNvSpPr/>
            <p:nvPr/>
          </p:nvSpPr>
          <p:spPr>
            <a:xfrm>
              <a:off x="732360" y="3100094"/>
              <a:ext cx="1122629" cy="498946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F37D9C7C-18F4-4D78-8424-5FB7A8F3884A}"/>
                </a:ext>
              </a:extLst>
            </p:cNvPr>
            <p:cNvSpPr/>
            <p:nvPr/>
          </p:nvSpPr>
          <p:spPr>
            <a:xfrm>
              <a:off x="659936" y="3017864"/>
              <a:ext cx="1122629" cy="498946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front-end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0B78A3-5423-48C7-8B3D-BD98A462B111}"/>
              </a:ext>
            </a:extLst>
          </p:cNvPr>
          <p:cNvGrpSpPr/>
          <p:nvPr/>
        </p:nvGrpSpPr>
        <p:grpSpPr>
          <a:xfrm>
            <a:off x="2606486" y="4807131"/>
            <a:ext cx="1392815" cy="1126944"/>
            <a:chOff x="970001" y="4511856"/>
            <a:chExt cx="1392815" cy="1126944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189A7555-2EB4-414B-A1BA-9B1758685311}"/>
                </a:ext>
              </a:extLst>
            </p:cNvPr>
            <p:cNvSpPr/>
            <p:nvPr/>
          </p:nvSpPr>
          <p:spPr>
            <a:xfrm>
              <a:off x="970001" y="4511856"/>
              <a:ext cx="1392815" cy="1126944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D125D7D-25E5-41A2-9A77-D6D37368DFC3}"/>
                </a:ext>
              </a:extLst>
            </p:cNvPr>
            <p:cNvGrpSpPr/>
            <p:nvPr/>
          </p:nvGrpSpPr>
          <p:grpSpPr>
            <a:xfrm>
              <a:off x="1034038" y="5028826"/>
              <a:ext cx="1264739" cy="495468"/>
              <a:chOff x="816985" y="2239582"/>
              <a:chExt cx="961290" cy="495468"/>
            </a:xfrm>
          </p:grpSpPr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178A519C-E2F9-4923-8757-59B9AAFD9B22}"/>
                  </a:ext>
                </a:extLst>
              </p:cNvPr>
              <p:cNvSpPr/>
              <p:nvPr/>
            </p:nvSpPr>
            <p:spPr>
              <a:xfrm>
                <a:off x="964612" y="2391018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BE709CB4-5B83-4F37-BBD6-8F9CCAB0072C}"/>
                  </a:ext>
                </a:extLst>
              </p:cNvPr>
              <p:cNvSpPr/>
              <p:nvPr/>
            </p:nvSpPr>
            <p:spPr>
              <a:xfrm>
                <a:off x="892188" y="2316323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32B765DD-1A7B-42EE-B927-5642728E54FD}"/>
                  </a:ext>
                </a:extLst>
              </p:cNvPr>
              <p:cNvSpPr/>
              <p:nvPr/>
            </p:nvSpPr>
            <p:spPr>
              <a:xfrm>
                <a:off x="816985" y="2239582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</a:p>
            </p:txBody>
          </p:sp>
        </p:grp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E9B23A87-83E0-4FED-AADC-D0490A24B2ED}"/>
                </a:ext>
              </a:extLst>
            </p:cNvPr>
            <p:cNvSpPr txBox="1"/>
            <p:nvPr/>
          </p:nvSpPr>
          <p:spPr>
            <a:xfrm>
              <a:off x="1057275" y="4555626"/>
              <a:ext cx="124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Program P</a:t>
              </a: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DE78CBE3-02C7-4EA4-B797-71526953B2EA}"/>
              </a:ext>
            </a:extLst>
          </p:cNvPr>
          <p:cNvGrpSpPr/>
          <p:nvPr/>
        </p:nvGrpSpPr>
        <p:grpSpPr>
          <a:xfrm>
            <a:off x="7707669" y="4574211"/>
            <a:ext cx="2126897" cy="1592784"/>
            <a:chOff x="6255103" y="4512741"/>
            <a:chExt cx="2126897" cy="1592784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1BFF9398-23E5-4DAE-B034-4DBD808197A7}"/>
                </a:ext>
              </a:extLst>
            </p:cNvPr>
            <p:cNvSpPr/>
            <p:nvPr/>
          </p:nvSpPr>
          <p:spPr>
            <a:xfrm>
              <a:off x="6255103" y="4512741"/>
              <a:ext cx="2126897" cy="1592784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18BB675C-68DF-46DC-B53D-A12567AD8972}"/>
                </a:ext>
              </a:extLst>
            </p:cNvPr>
            <p:cNvSpPr txBox="1"/>
            <p:nvPr/>
          </p:nvSpPr>
          <p:spPr>
            <a:xfrm>
              <a:off x="6344067" y="4555626"/>
              <a:ext cx="195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LiSA program P</a:t>
              </a:r>
              <a:r>
                <a:rPr lang="en-US" baseline="-25000" dirty="0"/>
                <a:t>L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6AF12769-E882-4D47-A25B-F8C2BD1A3B04}"/>
                </a:ext>
              </a:extLst>
            </p:cNvPr>
            <p:cNvGrpSpPr/>
            <p:nvPr/>
          </p:nvGrpSpPr>
          <p:grpSpPr>
            <a:xfrm>
              <a:off x="6686181" y="4967843"/>
              <a:ext cx="1264739" cy="495468"/>
              <a:chOff x="818100" y="3965291"/>
              <a:chExt cx="961290" cy="495468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C29524CC-7BAF-4D88-A46D-822AD37C7FBD}"/>
                  </a:ext>
                </a:extLst>
              </p:cNvPr>
              <p:cNvSpPr/>
              <p:nvPr/>
            </p:nvSpPr>
            <p:spPr>
              <a:xfrm>
                <a:off x="965727" y="4116727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970B7F0F-64D3-400C-BCEC-DC22AFB3FD22}"/>
                  </a:ext>
                </a:extLst>
              </p:cNvPr>
              <p:cNvSpPr/>
              <p:nvPr/>
            </p:nvSpPr>
            <p:spPr>
              <a:xfrm>
                <a:off x="893303" y="4042032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F73CA664-6821-4592-A5CA-CFDC44BDD903}"/>
                  </a:ext>
                </a:extLst>
              </p:cNvPr>
              <p:cNvSpPr/>
              <p:nvPr/>
            </p:nvSpPr>
            <p:spPr>
              <a:xfrm>
                <a:off x="818100" y="3965291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CFGs</a:t>
                </a:r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5EFBBAA3-BFD2-499B-A032-742F77E2E851}"/>
                </a:ext>
              </a:extLst>
            </p:cNvPr>
            <p:cNvSpPr/>
            <p:nvPr/>
          </p:nvSpPr>
          <p:spPr>
            <a:xfrm>
              <a:off x="6537078" y="5568003"/>
              <a:ext cx="1562945" cy="455023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Analysis logic</a:t>
              </a:r>
            </a:p>
          </p:txBody>
        </p:sp>
      </p:grp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1A4B233-01D8-4B39-A8C5-7DB7CB595D96}"/>
              </a:ext>
            </a:extLst>
          </p:cNvPr>
          <p:cNvCxnSpPr>
            <a:stCxn id="10" idx="3"/>
            <a:endCxn id="26" idx="1"/>
          </p:cNvCxnSpPr>
          <p:nvPr/>
        </p:nvCxnSpPr>
        <p:spPr>
          <a:xfrm flipV="1">
            <a:off x="3999301" y="5370156"/>
            <a:ext cx="1075715" cy="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430CA23-E5A7-4B4B-9DEE-489BD91E113D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454026" y="5370156"/>
            <a:ext cx="1253643" cy="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9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679F0C0B-BD2D-7749-3AA7-BA78F67276F7}"/>
              </a:ext>
            </a:extLst>
          </p:cNvPr>
          <p:cNvGrpSpPr/>
          <p:nvPr/>
        </p:nvGrpSpPr>
        <p:grpSpPr>
          <a:xfrm>
            <a:off x="4033662" y="2280491"/>
            <a:ext cx="6184742" cy="3216514"/>
            <a:chOff x="4033662" y="2280491"/>
            <a:chExt cx="6184742" cy="3216514"/>
          </a:xfrm>
        </p:grpSpPr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4A42A48A-9F37-57D0-C1DE-3DFCB833F9C7}"/>
                </a:ext>
              </a:extLst>
            </p:cNvPr>
            <p:cNvGrpSpPr/>
            <p:nvPr/>
          </p:nvGrpSpPr>
          <p:grpSpPr>
            <a:xfrm>
              <a:off x="4033662" y="2280491"/>
              <a:ext cx="2879002" cy="1407451"/>
              <a:chOff x="3757584" y="1442230"/>
              <a:chExt cx="2879002" cy="1407451"/>
            </a:xfrm>
          </p:grpSpPr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DEA5BA5-B3C7-4A32-9915-E46B4F5DFD9D}"/>
                  </a:ext>
                </a:extLst>
              </p:cNvPr>
              <p:cNvSpPr txBox="1"/>
              <p:nvPr/>
            </p:nvSpPr>
            <p:spPr>
              <a:xfrm>
                <a:off x="3757584" y="1442230"/>
                <a:ext cx="28790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Interprocedural Analysis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Call Graph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Heap Domain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Value Domain</a:t>
                </a:r>
              </a:p>
            </p:txBody>
          </p: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4B15625E-EC9C-431A-ACDE-C8FA3E2CC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6825" y="2661690"/>
                <a:ext cx="0" cy="1879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7C16E59E-EC95-426C-8CCF-755C743EB2D0}"/>
                  </a:ext>
                </a:extLst>
              </p:cNvPr>
              <p:cNvCxnSpPr/>
              <p:nvPr/>
            </p:nvCxnSpPr>
            <p:spPr>
              <a:xfrm>
                <a:off x="5349225" y="2661690"/>
                <a:ext cx="0" cy="1879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20B862CA-CD3B-4BE4-BF72-702C532BEC06}"/>
                  </a:ext>
                </a:extLst>
              </p:cNvPr>
              <p:cNvCxnSpPr/>
              <p:nvPr/>
            </p:nvCxnSpPr>
            <p:spPr>
              <a:xfrm>
                <a:off x="5044425" y="2661690"/>
                <a:ext cx="0" cy="1879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AEB01CB-BE90-4C33-94BC-838EF44D8116}"/>
                </a:ext>
              </a:extLst>
            </p:cNvPr>
            <p:cNvSpPr/>
            <p:nvPr/>
          </p:nvSpPr>
          <p:spPr>
            <a:xfrm>
              <a:off x="4330825" y="3686739"/>
              <a:ext cx="5887579" cy="1810266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B3C536C-A90D-4411-A41D-1E30ADCF5610}"/>
                </a:ext>
              </a:extLst>
            </p:cNvPr>
            <p:cNvSpPr txBox="1"/>
            <p:nvPr/>
          </p:nvSpPr>
          <p:spPr>
            <a:xfrm>
              <a:off x="4412702" y="3689145"/>
              <a:ext cx="1392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LiSA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642F0647-1E42-4026-8260-D8EB3EFD4311}"/>
              </a:ext>
            </a:extLst>
          </p:cNvPr>
          <p:cNvGrpSpPr/>
          <p:nvPr/>
        </p:nvGrpSpPr>
        <p:grpSpPr>
          <a:xfrm>
            <a:off x="8283544" y="2824200"/>
            <a:ext cx="1952570" cy="858191"/>
            <a:chOff x="5883740" y="2257809"/>
            <a:chExt cx="1952570" cy="858191"/>
          </a:xfrm>
        </p:grpSpPr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FD1EBA4C-816C-441F-B0AE-660CAA56C559}"/>
                </a:ext>
              </a:extLst>
            </p:cNvPr>
            <p:cNvSpPr txBox="1"/>
            <p:nvPr/>
          </p:nvSpPr>
          <p:spPr>
            <a:xfrm>
              <a:off x="5883740" y="2257809"/>
              <a:ext cx="1952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Analysis Dump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Warnings</a:t>
              </a:r>
            </a:p>
          </p:txBody>
        </p: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BE09EA1-1FB0-4E81-B0E9-607C0081882A}"/>
                </a:ext>
              </a:extLst>
            </p:cNvPr>
            <p:cNvCxnSpPr>
              <a:cxnSpLocks/>
            </p:cNvCxnSpPr>
            <p:nvPr/>
          </p:nvCxnSpPr>
          <p:spPr>
            <a:xfrm>
              <a:off x="6860025" y="2929743"/>
              <a:ext cx="0" cy="1862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F7C1F1F1-CEF2-46BF-9A7D-4781C058A74D}"/>
                </a:ext>
              </a:extLst>
            </p:cNvPr>
            <p:cNvCxnSpPr/>
            <p:nvPr/>
          </p:nvCxnSpPr>
          <p:spPr>
            <a:xfrm>
              <a:off x="6988613" y="2929743"/>
              <a:ext cx="0" cy="1862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0450FEE3-721E-4FA4-A4FA-0C0D44C886DD}"/>
                </a:ext>
              </a:extLst>
            </p:cNvPr>
            <p:cNvCxnSpPr/>
            <p:nvPr/>
          </p:nvCxnSpPr>
          <p:spPr>
            <a:xfrm>
              <a:off x="6731438" y="2929743"/>
              <a:ext cx="0" cy="1862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5BFF076-0A19-434D-9E23-C87D85A31B51}"/>
              </a:ext>
            </a:extLst>
          </p:cNvPr>
          <p:cNvSpPr txBox="1"/>
          <p:nvPr/>
        </p:nvSpPr>
        <p:spPr>
          <a:xfrm>
            <a:off x="6144778" y="5548394"/>
            <a:ext cx="22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Language-based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1F1125FA-9058-4CA5-BA69-355B8396445B}"/>
              </a:ext>
            </a:extLst>
          </p:cNvPr>
          <p:cNvSpPr txBox="1"/>
          <p:nvPr/>
        </p:nvSpPr>
        <p:spPr>
          <a:xfrm>
            <a:off x="6144691" y="5550337"/>
            <a:ext cx="22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statement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93A3EE8-1AE4-42C6-BE10-2C6E5BA314B6}"/>
              </a:ext>
            </a:extLst>
          </p:cNvPr>
          <p:cNvSpPr txBox="1"/>
          <p:nvPr/>
        </p:nvSpPr>
        <p:spPr>
          <a:xfrm>
            <a:off x="6144691" y="5550337"/>
            <a:ext cx="22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Non-calling statement</a:t>
            </a:r>
          </a:p>
        </p:txBody>
      </p:sp>
      <p:sp>
        <p:nvSpPr>
          <p:cNvPr id="60" name="Segnaposto data 59">
            <a:extLst>
              <a:ext uri="{FF2B5EF4-FFF2-40B4-BE49-F238E27FC236}">
                <a16:creationId xmlns:a16="http://schemas.microsoft.com/office/drawing/2014/main" id="{1B67B990-D703-4670-832A-F3D9F158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61" name="Segnaposto piè di pagina 60">
            <a:extLst>
              <a:ext uri="{FF2B5EF4-FFF2-40B4-BE49-F238E27FC236}">
                <a16:creationId xmlns:a16="http://schemas.microsoft.com/office/drawing/2014/main" id="{58927F6D-45D0-421A-8D38-1D740FF2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5" name="Segnaposto numero diapositiva 64">
            <a:extLst>
              <a:ext uri="{FF2B5EF4-FFF2-40B4-BE49-F238E27FC236}">
                <a16:creationId xmlns:a16="http://schemas.microsoft.com/office/drawing/2014/main" id="{DD98CF22-8B0F-402D-90E3-6489904E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7C52CDC8-9CF4-47B0-8484-9B5CF6143494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4082782" y="4591872"/>
            <a:ext cx="248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49C5FC4A-8436-40B6-8960-A6BE9100CDBD}"/>
              </a:ext>
            </a:extLst>
          </p:cNvPr>
          <p:cNvGrpSpPr/>
          <p:nvPr/>
        </p:nvGrpSpPr>
        <p:grpSpPr>
          <a:xfrm>
            <a:off x="2333674" y="2249452"/>
            <a:ext cx="1546667" cy="1101482"/>
            <a:chOff x="559412" y="2743269"/>
            <a:chExt cx="1259116" cy="1101482"/>
          </a:xfrm>
        </p:grpSpPr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D09E983B-34EE-4B8E-B3D8-98998A2B9E60}"/>
                </a:ext>
              </a:extLst>
            </p:cNvPr>
            <p:cNvGrpSpPr/>
            <p:nvPr/>
          </p:nvGrpSpPr>
          <p:grpSpPr>
            <a:xfrm>
              <a:off x="559412" y="3187583"/>
              <a:ext cx="1259116" cy="657168"/>
              <a:chOff x="659936" y="3017864"/>
              <a:chExt cx="1259116" cy="657168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8B3BE642-5D4C-465D-BD17-3BA4A00C8FB9}"/>
                  </a:ext>
                </a:extLst>
              </p:cNvPr>
              <p:cNvSpPr/>
              <p:nvPr/>
            </p:nvSpPr>
            <p:spPr>
              <a:xfrm>
                <a:off x="796423" y="3176086"/>
                <a:ext cx="1122629" cy="498946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F6F06020-F80C-44B0-8D97-F24DFE406E8F}"/>
                  </a:ext>
                </a:extLst>
              </p:cNvPr>
              <p:cNvSpPr/>
              <p:nvPr/>
            </p:nvSpPr>
            <p:spPr>
              <a:xfrm>
                <a:off x="732360" y="3100094"/>
                <a:ext cx="1122629" cy="498946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955C9966-3356-45EF-9985-3B6E3CC60E48}"/>
                  </a:ext>
                </a:extLst>
              </p:cNvPr>
              <p:cNvSpPr/>
              <p:nvPr/>
            </p:nvSpPr>
            <p:spPr>
              <a:xfrm>
                <a:off x="659936" y="3017864"/>
                <a:ext cx="1122629" cy="498946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front-end</a:t>
                </a:r>
              </a:p>
            </p:txBody>
          </p:sp>
        </p:grp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1474C737-7D5A-4962-9CE7-5F92E826244D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1120727" y="2743269"/>
              <a:ext cx="0" cy="444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AE1A289-E3AF-4FE3-81AF-2DEDEE1B0EE1}"/>
              </a:ext>
            </a:extLst>
          </p:cNvPr>
          <p:cNvGrpSpPr/>
          <p:nvPr/>
        </p:nvGrpSpPr>
        <p:grpSpPr>
          <a:xfrm>
            <a:off x="2457049" y="1753984"/>
            <a:ext cx="1264739" cy="495468"/>
            <a:chOff x="816985" y="2239582"/>
            <a:chExt cx="961290" cy="49546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2413B5A3-999A-4C4E-9CF2-4DCE91D324C5}"/>
                </a:ext>
              </a:extLst>
            </p:cNvPr>
            <p:cNvSpPr/>
            <p:nvPr/>
          </p:nvSpPr>
          <p:spPr>
            <a:xfrm>
              <a:off x="964612" y="2391018"/>
              <a:ext cx="813663" cy="344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1D188A97-C46E-4D92-9295-880B7B25A7A2}"/>
                </a:ext>
              </a:extLst>
            </p:cNvPr>
            <p:cNvSpPr/>
            <p:nvPr/>
          </p:nvSpPr>
          <p:spPr>
            <a:xfrm>
              <a:off x="892188" y="2316323"/>
              <a:ext cx="813663" cy="344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D865519-E792-45A6-9856-B7AD006ABE04}"/>
                </a:ext>
              </a:extLst>
            </p:cNvPr>
            <p:cNvSpPr/>
            <p:nvPr/>
          </p:nvSpPr>
          <p:spPr>
            <a:xfrm>
              <a:off x="816985" y="2239582"/>
              <a:ext cx="813663" cy="344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40FF621-8889-437B-9158-C66C50C898AB}"/>
              </a:ext>
            </a:extLst>
          </p:cNvPr>
          <p:cNvCxnSpPr>
            <a:cxnSpLocks/>
          </p:cNvCxnSpPr>
          <p:nvPr/>
        </p:nvCxnSpPr>
        <p:spPr>
          <a:xfrm>
            <a:off x="3023363" y="3344827"/>
            <a:ext cx="0" cy="43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73C0A1CF-58A6-4D28-AA4F-E009978449F6}"/>
              </a:ext>
            </a:extLst>
          </p:cNvPr>
          <p:cNvGrpSpPr/>
          <p:nvPr/>
        </p:nvGrpSpPr>
        <p:grpSpPr>
          <a:xfrm>
            <a:off x="6153834" y="4042775"/>
            <a:ext cx="2037016" cy="549448"/>
            <a:chOff x="4084819" y="3967825"/>
            <a:chExt cx="2037016" cy="549448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F9EAE8E3-56F5-486A-A5B3-084AF5C64D83}"/>
                </a:ext>
              </a:extLst>
            </p:cNvPr>
            <p:cNvGrpSpPr/>
            <p:nvPr/>
          </p:nvGrpSpPr>
          <p:grpSpPr>
            <a:xfrm>
              <a:off x="4588961" y="3967825"/>
              <a:ext cx="1532874" cy="528462"/>
              <a:chOff x="3540180" y="3733035"/>
              <a:chExt cx="1532874" cy="528462"/>
            </a:xfrm>
          </p:grpSpPr>
          <p:sp>
            <p:nvSpPr>
              <p:cNvPr id="31" name="Ovale 30">
                <a:extLst>
                  <a:ext uri="{FF2B5EF4-FFF2-40B4-BE49-F238E27FC236}">
                    <a16:creationId xmlns:a16="http://schemas.microsoft.com/office/drawing/2014/main" id="{E7C21455-BE08-4E1B-8F99-2A4D91D1AF26}"/>
                  </a:ext>
                </a:extLst>
              </p:cNvPr>
              <p:cNvSpPr/>
              <p:nvPr/>
            </p:nvSpPr>
            <p:spPr>
              <a:xfrm>
                <a:off x="4721275" y="3909718"/>
                <a:ext cx="351779" cy="3517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6B5B220-DC2D-422C-B4C1-2CAACF94D270}"/>
                  </a:ext>
                </a:extLst>
              </p:cNvPr>
              <p:cNvSpPr/>
              <p:nvPr/>
            </p:nvSpPr>
            <p:spPr>
              <a:xfrm>
                <a:off x="3540180" y="3733035"/>
                <a:ext cx="13543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CFG fixpoint</a:t>
                </a:r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Triangolo isoscele 32">
                <a:extLst>
                  <a:ext uri="{FF2B5EF4-FFF2-40B4-BE49-F238E27FC236}">
                    <a16:creationId xmlns:a16="http://schemas.microsoft.com/office/drawing/2014/main" id="{72930613-4E5F-46EE-864E-51ACE57E0DF7}"/>
                  </a:ext>
                </a:extLst>
              </p:cNvPr>
              <p:cNvSpPr/>
              <p:nvPr/>
            </p:nvSpPr>
            <p:spPr>
              <a:xfrm rot="17029161" flipH="1">
                <a:off x="4897977" y="3889001"/>
                <a:ext cx="56281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712FDB9C-F2F1-4F32-81D0-B4FBA033101B}"/>
                </a:ext>
              </a:extLst>
            </p:cNvPr>
            <p:cNvCxnSpPr>
              <a:cxnSpLocks/>
              <a:stCxn id="52" idx="3"/>
              <a:endCxn id="32" idx="1"/>
            </p:cNvCxnSpPr>
            <p:nvPr/>
          </p:nvCxnSpPr>
          <p:spPr>
            <a:xfrm flipV="1">
              <a:off x="4084819" y="4139841"/>
              <a:ext cx="504142" cy="377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E071892A-A369-40F3-81D9-5DDD62E57218}"/>
              </a:ext>
            </a:extLst>
          </p:cNvPr>
          <p:cNvGrpSpPr/>
          <p:nvPr/>
        </p:nvGrpSpPr>
        <p:grpSpPr>
          <a:xfrm>
            <a:off x="6657976" y="4386807"/>
            <a:ext cx="1354363" cy="937652"/>
            <a:chOff x="4552947" y="3948211"/>
            <a:chExt cx="1354363" cy="937652"/>
          </a:xfrm>
        </p:grpSpPr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174644C8-7283-4200-BE3A-6D781EA56975}"/>
                </a:ext>
              </a:extLst>
            </p:cNvPr>
            <p:cNvSpPr/>
            <p:nvPr/>
          </p:nvSpPr>
          <p:spPr>
            <a:xfrm>
              <a:off x="4552947" y="4378973"/>
              <a:ext cx="1354363" cy="5068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Statement semantics</a:t>
              </a:r>
              <a:endParaRPr lang="en-US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FD773229-872E-4D86-92AF-C4966EA85843}"/>
                </a:ext>
              </a:extLst>
            </p:cNvPr>
            <p:cNvCxnSpPr>
              <a:cxnSpLocks/>
              <a:stCxn id="32" idx="2"/>
              <a:endCxn id="35" idx="0"/>
            </p:cNvCxnSpPr>
            <p:nvPr/>
          </p:nvCxnSpPr>
          <p:spPr>
            <a:xfrm>
              <a:off x="5230129" y="3948211"/>
              <a:ext cx="0" cy="430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19EF57A-10BB-4190-BA47-214B6853AB5D}"/>
              </a:ext>
            </a:extLst>
          </p:cNvPr>
          <p:cNvCxnSpPr>
            <a:cxnSpLocks/>
            <a:stCxn id="35" idx="1"/>
            <a:endCxn id="52" idx="3"/>
          </p:cNvCxnSpPr>
          <p:nvPr/>
        </p:nvCxnSpPr>
        <p:spPr>
          <a:xfrm flipH="1" flipV="1">
            <a:off x="6153834" y="4592223"/>
            <a:ext cx="504142" cy="47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B3CE515C-1396-4EB0-B2B7-DF1DD5C59EFA}"/>
              </a:ext>
            </a:extLst>
          </p:cNvPr>
          <p:cNvGrpSpPr/>
          <p:nvPr/>
        </p:nvGrpSpPr>
        <p:grpSpPr>
          <a:xfrm>
            <a:off x="8415933" y="3873418"/>
            <a:ext cx="1670037" cy="1432560"/>
            <a:chOff x="4776204" y="3429000"/>
            <a:chExt cx="1670037" cy="1432560"/>
          </a:xfrm>
        </p:grpSpPr>
        <p:sp>
          <p:nvSpPr>
            <p:cNvPr id="45" name="Rettangolo con angoli arrotondati 44">
              <a:extLst>
                <a:ext uri="{FF2B5EF4-FFF2-40B4-BE49-F238E27FC236}">
                  <a16:creationId xmlns:a16="http://schemas.microsoft.com/office/drawing/2014/main" id="{4EBC868D-A631-4710-ACD9-4D00CE1A3832}"/>
                </a:ext>
              </a:extLst>
            </p:cNvPr>
            <p:cNvSpPr/>
            <p:nvPr/>
          </p:nvSpPr>
          <p:spPr>
            <a:xfrm>
              <a:off x="4776204" y="3429000"/>
              <a:ext cx="1670037" cy="143256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74D7D176-5700-41D9-9595-0839B525559C}"/>
                </a:ext>
              </a:extLst>
            </p:cNvPr>
            <p:cNvSpPr/>
            <p:nvPr/>
          </p:nvSpPr>
          <p:spPr>
            <a:xfrm>
              <a:off x="4856493" y="4323017"/>
              <a:ext cx="1520825" cy="39624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Value Domain</a:t>
              </a:r>
            </a:p>
          </p:txBody>
        </p:sp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3271CDA6-8A04-49AD-A4CA-31FEDB3E22B8}"/>
                </a:ext>
              </a:extLst>
            </p:cNvPr>
            <p:cNvSpPr/>
            <p:nvPr/>
          </p:nvSpPr>
          <p:spPr>
            <a:xfrm>
              <a:off x="4856492" y="3832860"/>
              <a:ext cx="1520825" cy="39624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Heap Domain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0E42EA54-CCDB-4545-91F2-ECCD9004AEEB}"/>
                </a:ext>
              </a:extLst>
            </p:cNvPr>
            <p:cNvSpPr txBox="1"/>
            <p:nvPr/>
          </p:nvSpPr>
          <p:spPr>
            <a:xfrm>
              <a:off x="4808165" y="3478572"/>
              <a:ext cx="160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Abstract State</a:t>
              </a:r>
            </a:p>
          </p:txBody>
        </p:sp>
      </p:grp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A5A8A861-084E-4FE3-9E49-4F0BD07F6D6D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012339" y="4618172"/>
            <a:ext cx="402029" cy="45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3B7C6532-FBF5-46BB-8533-24AD54C57AC3}"/>
              </a:ext>
            </a:extLst>
          </p:cNvPr>
          <p:cNvGrpSpPr/>
          <p:nvPr/>
        </p:nvGrpSpPr>
        <p:grpSpPr>
          <a:xfrm>
            <a:off x="4330825" y="4020723"/>
            <a:ext cx="1823009" cy="1143000"/>
            <a:chOff x="1613914" y="3686639"/>
            <a:chExt cx="1823009" cy="1143000"/>
          </a:xfrm>
        </p:grpSpPr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9D3D2FA6-77D6-4C35-AF4A-AA0EA04FE647}"/>
                </a:ext>
              </a:extLst>
            </p:cNvPr>
            <p:cNvGrpSpPr/>
            <p:nvPr/>
          </p:nvGrpSpPr>
          <p:grpSpPr>
            <a:xfrm>
              <a:off x="1766886" y="3686639"/>
              <a:ext cx="1670037" cy="1143000"/>
              <a:chOff x="6417706" y="1303095"/>
              <a:chExt cx="1670037" cy="1143000"/>
            </a:xfrm>
          </p:grpSpPr>
          <p:sp>
            <p:nvSpPr>
              <p:cNvPr id="52" name="Rettangolo con angoli arrotondati 51">
                <a:extLst>
                  <a:ext uri="{FF2B5EF4-FFF2-40B4-BE49-F238E27FC236}">
                    <a16:creationId xmlns:a16="http://schemas.microsoft.com/office/drawing/2014/main" id="{050F58EB-3231-45B8-835B-3E8F3896CEAC}"/>
                  </a:ext>
                </a:extLst>
              </p:cNvPr>
              <p:cNvSpPr/>
              <p:nvPr/>
            </p:nvSpPr>
            <p:spPr>
              <a:xfrm>
                <a:off x="6417706" y="1303095"/>
                <a:ext cx="1670037" cy="1143000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Rettangolo con angoli arrotondati 52">
                <a:extLst>
                  <a:ext uri="{FF2B5EF4-FFF2-40B4-BE49-F238E27FC236}">
                    <a16:creationId xmlns:a16="http://schemas.microsoft.com/office/drawing/2014/main" id="{B7D62E1B-0CCB-4143-B641-21C62181D506}"/>
                  </a:ext>
                </a:extLst>
              </p:cNvPr>
              <p:cNvSpPr/>
              <p:nvPr/>
            </p:nvSpPr>
            <p:spPr>
              <a:xfrm>
                <a:off x="6555326" y="1961620"/>
                <a:ext cx="1392815" cy="396240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Call Graph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DDD32FFE-3581-4806-B67B-51B904A4B356}"/>
                  </a:ext>
                </a:extLst>
              </p:cNvPr>
              <p:cNvSpPr txBox="1"/>
              <p:nvPr/>
            </p:nvSpPr>
            <p:spPr>
              <a:xfrm>
                <a:off x="6443621" y="1320288"/>
                <a:ext cx="1638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Interprocedural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Analysis</a:t>
                </a:r>
              </a:p>
            </p:txBody>
          </p:sp>
        </p:grp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FCDC4120-824D-45FA-B66B-26C0B4E410C0}"/>
                </a:ext>
              </a:extLst>
            </p:cNvPr>
            <p:cNvCxnSpPr>
              <a:cxnSpLocks/>
              <a:stCxn id="5" idx="1"/>
              <a:endCxn id="52" idx="1"/>
            </p:cNvCxnSpPr>
            <p:nvPr/>
          </p:nvCxnSpPr>
          <p:spPr>
            <a:xfrm>
              <a:off x="1613914" y="4257788"/>
              <a:ext cx="152972" cy="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2BFAC77C-BCB3-76EB-050C-74E68D75A684}"/>
              </a:ext>
            </a:extLst>
          </p:cNvPr>
          <p:cNvGrpSpPr/>
          <p:nvPr/>
        </p:nvGrpSpPr>
        <p:grpSpPr>
          <a:xfrm>
            <a:off x="1955885" y="3795480"/>
            <a:ext cx="2126897" cy="1592784"/>
            <a:chOff x="6255103" y="4512741"/>
            <a:chExt cx="2126897" cy="1592784"/>
          </a:xfrm>
        </p:grpSpPr>
        <p:sp>
          <p:nvSpPr>
            <p:cNvPr id="67" name="Rettangolo con angoli arrotondati 66">
              <a:extLst>
                <a:ext uri="{FF2B5EF4-FFF2-40B4-BE49-F238E27FC236}">
                  <a16:creationId xmlns:a16="http://schemas.microsoft.com/office/drawing/2014/main" id="{045BAA7C-326E-AD39-C80A-7DA3701FB2B0}"/>
                </a:ext>
              </a:extLst>
            </p:cNvPr>
            <p:cNvSpPr/>
            <p:nvPr/>
          </p:nvSpPr>
          <p:spPr>
            <a:xfrm>
              <a:off x="6255103" y="4512741"/>
              <a:ext cx="2126897" cy="1592784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3465C271-6A05-57BA-B0B6-B67272803045}"/>
                </a:ext>
              </a:extLst>
            </p:cNvPr>
            <p:cNvSpPr txBox="1"/>
            <p:nvPr/>
          </p:nvSpPr>
          <p:spPr>
            <a:xfrm>
              <a:off x="6344067" y="4555626"/>
              <a:ext cx="195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LiSA program P</a:t>
              </a:r>
              <a:r>
                <a:rPr lang="en-US" baseline="-25000" dirty="0"/>
                <a:t>L</a:t>
              </a:r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5D846F14-CB91-995F-4652-E3F86354A763}"/>
                </a:ext>
              </a:extLst>
            </p:cNvPr>
            <p:cNvGrpSpPr/>
            <p:nvPr/>
          </p:nvGrpSpPr>
          <p:grpSpPr>
            <a:xfrm>
              <a:off x="6686181" y="4967843"/>
              <a:ext cx="1264739" cy="495468"/>
              <a:chOff x="818100" y="3965291"/>
              <a:chExt cx="961290" cy="495468"/>
            </a:xfrm>
          </p:grpSpPr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9ADB4286-FC53-7728-3F61-93FA36194ADE}"/>
                  </a:ext>
                </a:extLst>
              </p:cNvPr>
              <p:cNvSpPr/>
              <p:nvPr/>
            </p:nvSpPr>
            <p:spPr>
              <a:xfrm>
                <a:off x="965727" y="4116727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EE376D93-8216-F50D-09AC-B9B726C512D1}"/>
                  </a:ext>
                </a:extLst>
              </p:cNvPr>
              <p:cNvSpPr/>
              <p:nvPr/>
            </p:nvSpPr>
            <p:spPr>
              <a:xfrm>
                <a:off x="893303" y="4042032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0943FE31-976F-01CC-A334-1274E533469A}"/>
                  </a:ext>
                </a:extLst>
              </p:cNvPr>
              <p:cNvSpPr/>
              <p:nvPr/>
            </p:nvSpPr>
            <p:spPr>
              <a:xfrm>
                <a:off x="818100" y="3965291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CFGs</a:t>
                </a:r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0" name="Rettangolo con angoli arrotondati 69">
              <a:extLst>
                <a:ext uri="{FF2B5EF4-FFF2-40B4-BE49-F238E27FC236}">
                  <a16:creationId xmlns:a16="http://schemas.microsoft.com/office/drawing/2014/main" id="{E02F63A9-C641-EDE7-C3A6-1667E7B1FE9B}"/>
                </a:ext>
              </a:extLst>
            </p:cNvPr>
            <p:cNvSpPr/>
            <p:nvPr/>
          </p:nvSpPr>
          <p:spPr>
            <a:xfrm>
              <a:off x="6537078" y="5568003"/>
              <a:ext cx="1562945" cy="455023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Analysis 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34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2" grpId="2"/>
      <p:bldP spid="63" grpId="0"/>
      <p:bldP spid="63" grpId="1"/>
      <p:bldP spid="64" grpId="0"/>
      <p:bldP spid="6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5F439F-7E18-4AFE-A44A-CDC992DD388F}"/>
              </a:ext>
            </a:extLst>
          </p:cNvPr>
          <p:cNvSpPr txBox="1"/>
          <p:nvPr/>
        </p:nvSpPr>
        <p:spPr>
          <a:xfrm>
            <a:off x="848991" y="2365177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(C++)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AD911D-7C46-4D6D-8485-66BA1E631AAE}"/>
              </a:ext>
            </a:extLst>
          </p:cNvPr>
          <p:cNvSpPr txBox="1"/>
          <p:nvPr/>
        </p:nvSpPr>
        <p:spPr>
          <a:xfrm>
            <a:off x="5224462" y="2314692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(Java)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F8FAA5-BAAF-4CF0-99F2-BA409658C3BA}"/>
              </a:ext>
            </a:extLst>
          </p:cNvPr>
          <p:cNvSpPr txBox="1"/>
          <p:nvPr/>
        </p:nvSpPr>
        <p:spPr>
          <a:xfrm>
            <a:off x="9714038" y="2359230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Joystick (C++)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74AD30F-A425-4EFE-925F-7FD15D0154F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2684024"/>
            <a:ext cx="0" cy="33710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2BA6D1A-53B0-40DE-BCA5-B64FA50083D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585576" y="2728562"/>
            <a:ext cx="0" cy="3326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EF7CEC7-255E-4535-BAF3-05659A561A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20529" y="2734509"/>
            <a:ext cx="0" cy="33205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C4D13D0-1061-42F1-B92D-30FA1D98EDAB}"/>
              </a:ext>
            </a:extLst>
          </p:cNvPr>
          <p:cNvCxnSpPr/>
          <p:nvPr/>
        </p:nvCxnSpPr>
        <p:spPr>
          <a:xfrm>
            <a:off x="6095999" y="3078939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9EFA7D6-E155-4D0F-9BE7-7EFD96B9A725}"/>
              </a:ext>
            </a:extLst>
          </p:cNvPr>
          <p:cNvCxnSpPr/>
          <p:nvPr/>
        </p:nvCxnSpPr>
        <p:spPr>
          <a:xfrm flipH="1">
            <a:off x="1720528" y="3078939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3676105-D3A5-4C6B-AA25-C83413BE5C11}"/>
              </a:ext>
            </a:extLst>
          </p:cNvPr>
          <p:cNvCxnSpPr/>
          <p:nvPr/>
        </p:nvCxnSpPr>
        <p:spPr>
          <a:xfrm>
            <a:off x="6095999" y="3462433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045F3C0-9727-4885-92E9-A0EC396CFEB5}"/>
              </a:ext>
            </a:extLst>
          </p:cNvPr>
          <p:cNvCxnSpPr/>
          <p:nvPr/>
        </p:nvCxnSpPr>
        <p:spPr>
          <a:xfrm flipH="1">
            <a:off x="6095999" y="3757708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62B3843-AC05-4582-A028-C03DCA5EB9C3}"/>
              </a:ext>
            </a:extLst>
          </p:cNvPr>
          <p:cNvCxnSpPr/>
          <p:nvPr/>
        </p:nvCxnSpPr>
        <p:spPr>
          <a:xfrm flipH="1">
            <a:off x="1720528" y="3757708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F22545B-551E-4015-83D4-62404EFEBD59}"/>
              </a:ext>
            </a:extLst>
          </p:cNvPr>
          <p:cNvSpPr txBox="1"/>
          <p:nvPr/>
        </p:nvSpPr>
        <p:spPr>
          <a:xfrm>
            <a:off x="2933700" y="2839216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initialize()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101A540-F05A-418E-9A72-168C1E3CEC95}"/>
              </a:ext>
            </a:extLst>
          </p:cNvPr>
          <p:cNvSpPr txBox="1"/>
          <p:nvPr/>
        </p:nvSpPr>
        <p:spPr>
          <a:xfrm>
            <a:off x="7488298" y="2831587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initialize()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A9BB5CD-37EE-4998-83E5-10F9A1D6CADC}"/>
              </a:ext>
            </a:extLst>
          </p:cNvPr>
          <p:cNvSpPr txBox="1"/>
          <p:nvPr/>
        </p:nvSpPr>
        <p:spPr>
          <a:xfrm>
            <a:off x="7488299" y="3215081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readUpDown</a:t>
            </a:r>
            <a:r>
              <a:rPr lang="en-US" sz="1400" dirty="0"/>
              <a:t>()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01A8827-680B-48DC-975B-0804C5E4D862}"/>
              </a:ext>
            </a:extLst>
          </p:cNvPr>
          <p:cNvSpPr txBox="1"/>
          <p:nvPr/>
        </p:nvSpPr>
        <p:spPr>
          <a:xfrm>
            <a:off x="7488298" y="3480292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E2803207-F6F5-4847-A94E-613A1568B517}"/>
              </a:ext>
            </a:extLst>
          </p:cNvPr>
          <p:cNvSpPr txBox="1"/>
          <p:nvPr/>
        </p:nvSpPr>
        <p:spPr>
          <a:xfrm>
            <a:off x="2833688" y="3480292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runMotor</a:t>
            </a:r>
            <a:r>
              <a:rPr lang="en-US" sz="1400" dirty="0"/>
              <a:t>(sensor value)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A49A865E-C690-490D-B8E1-786532C8BFEA}"/>
              </a:ext>
            </a:extLst>
          </p:cNvPr>
          <p:cNvCxnSpPr/>
          <p:nvPr/>
        </p:nvCxnSpPr>
        <p:spPr>
          <a:xfrm>
            <a:off x="6105524" y="4127880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D5A84B4-01CD-4229-B387-27795980ACE5}"/>
              </a:ext>
            </a:extLst>
          </p:cNvPr>
          <p:cNvCxnSpPr/>
          <p:nvPr/>
        </p:nvCxnSpPr>
        <p:spPr>
          <a:xfrm flipH="1">
            <a:off x="6105524" y="4423155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E76CD6FF-37C8-405E-A83A-456FA7CD427E}"/>
              </a:ext>
            </a:extLst>
          </p:cNvPr>
          <p:cNvCxnSpPr/>
          <p:nvPr/>
        </p:nvCxnSpPr>
        <p:spPr>
          <a:xfrm flipH="1">
            <a:off x="1730053" y="4423155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8E585702-2C20-45D2-A4A4-EDCC299351A9}"/>
              </a:ext>
            </a:extLst>
          </p:cNvPr>
          <p:cNvSpPr txBox="1"/>
          <p:nvPr/>
        </p:nvSpPr>
        <p:spPr>
          <a:xfrm>
            <a:off x="7497824" y="3880528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readLeftRight</a:t>
            </a:r>
            <a:r>
              <a:rPr lang="en-US" sz="1400" dirty="0"/>
              <a:t>()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549047A-118E-4C8F-B3FE-43D3BD74260B}"/>
              </a:ext>
            </a:extLst>
          </p:cNvPr>
          <p:cNvSpPr txBox="1"/>
          <p:nvPr/>
        </p:nvSpPr>
        <p:spPr>
          <a:xfrm>
            <a:off x="7497823" y="4145739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38DC8664-B25D-4CB9-878C-449DFD9359A1}"/>
              </a:ext>
            </a:extLst>
          </p:cNvPr>
          <p:cNvSpPr txBox="1"/>
          <p:nvPr/>
        </p:nvSpPr>
        <p:spPr>
          <a:xfrm>
            <a:off x="2843213" y="4145739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turnRight</a:t>
            </a:r>
            <a:r>
              <a:rPr lang="en-US" sz="1400" dirty="0"/>
              <a:t>()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277E79D0-D04A-4A9B-9D25-FC0B7D70AA86}"/>
              </a:ext>
            </a:extLst>
          </p:cNvPr>
          <p:cNvCxnSpPr/>
          <p:nvPr/>
        </p:nvCxnSpPr>
        <p:spPr>
          <a:xfrm>
            <a:off x="6086477" y="4833205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1AB9306-070B-47CE-A39A-7FEC4D486F90}"/>
              </a:ext>
            </a:extLst>
          </p:cNvPr>
          <p:cNvCxnSpPr/>
          <p:nvPr/>
        </p:nvCxnSpPr>
        <p:spPr>
          <a:xfrm flipH="1">
            <a:off x="6086477" y="5128480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F51B62D-C7EC-42F2-B6A6-1AB3FEA00164}"/>
              </a:ext>
            </a:extLst>
          </p:cNvPr>
          <p:cNvCxnSpPr/>
          <p:nvPr/>
        </p:nvCxnSpPr>
        <p:spPr>
          <a:xfrm flipH="1">
            <a:off x="1711006" y="5128480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5A154A4-7E6E-4BFD-B6EF-405AB0972378}"/>
              </a:ext>
            </a:extLst>
          </p:cNvPr>
          <p:cNvSpPr txBox="1"/>
          <p:nvPr/>
        </p:nvSpPr>
        <p:spPr>
          <a:xfrm>
            <a:off x="7478777" y="4585853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readLeftRight</a:t>
            </a:r>
            <a:r>
              <a:rPr lang="en-US" sz="1400" dirty="0"/>
              <a:t>()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1408DED-C0AB-4DB6-AB9E-12ED020C78F7}"/>
              </a:ext>
            </a:extLst>
          </p:cNvPr>
          <p:cNvSpPr txBox="1"/>
          <p:nvPr/>
        </p:nvSpPr>
        <p:spPr>
          <a:xfrm>
            <a:off x="7478776" y="4851064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0E0F303-7F03-4484-8AF8-16A008C07C37}"/>
              </a:ext>
            </a:extLst>
          </p:cNvPr>
          <p:cNvSpPr txBox="1"/>
          <p:nvPr/>
        </p:nvSpPr>
        <p:spPr>
          <a:xfrm>
            <a:off x="2824166" y="4851064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turnLeft</a:t>
            </a:r>
            <a:r>
              <a:rPr lang="en-US" sz="1400" dirty="0"/>
              <a:t>()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9A511BA-27F4-476F-ACF6-DEF92ECA9828}"/>
              </a:ext>
            </a:extLst>
          </p:cNvPr>
          <p:cNvCxnSpPr/>
          <p:nvPr/>
        </p:nvCxnSpPr>
        <p:spPr>
          <a:xfrm>
            <a:off x="6105524" y="5539619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2A2F384-F08D-4F83-8B9A-EBA4B3CB5D80}"/>
              </a:ext>
            </a:extLst>
          </p:cNvPr>
          <p:cNvCxnSpPr/>
          <p:nvPr/>
        </p:nvCxnSpPr>
        <p:spPr>
          <a:xfrm flipH="1">
            <a:off x="6105524" y="5834894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4BCAF5CB-BDE5-4848-8F27-824C4572FA93}"/>
              </a:ext>
            </a:extLst>
          </p:cNvPr>
          <p:cNvCxnSpPr/>
          <p:nvPr/>
        </p:nvCxnSpPr>
        <p:spPr>
          <a:xfrm flipH="1">
            <a:off x="1730053" y="5834894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1B6D3A7-2586-419C-8B24-8D0EF6F7F693}"/>
              </a:ext>
            </a:extLst>
          </p:cNvPr>
          <p:cNvSpPr txBox="1"/>
          <p:nvPr/>
        </p:nvSpPr>
        <p:spPr>
          <a:xfrm>
            <a:off x="7497824" y="5292267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isButtonPressed</a:t>
            </a:r>
            <a:r>
              <a:rPr lang="en-US" sz="1400" dirty="0"/>
              <a:t>()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9A79457-05EB-4A5A-AA56-638C0B44DC0A}"/>
              </a:ext>
            </a:extLst>
          </p:cNvPr>
          <p:cNvSpPr txBox="1"/>
          <p:nvPr/>
        </p:nvSpPr>
        <p:spPr>
          <a:xfrm>
            <a:off x="7497823" y="5557478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true/false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3C85C8DD-FF95-40F2-B69C-C30B2380DBD8}"/>
              </a:ext>
            </a:extLst>
          </p:cNvPr>
          <p:cNvSpPr txBox="1"/>
          <p:nvPr/>
        </p:nvSpPr>
        <p:spPr>
          <a:xfrm>
            <a:off x="2843213" y="5557478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turnAtAngle</a:t>
            </a:r>
            <a:r>
              <a:rPr lang="en-US" sz="1400" dirty="0"/>
              <a:t>(0)</a:t>
            </a:r>
          </a:p>
        </p:txBody>
      </p:sp>
      <p:sp>
        <p:nvSpPr>
          <p:cNvPr id="95" name="Titolo 1">
            <a:extLst>
              <a:ext uri="{FF2B5EF4-FFF2-40B4-BE49-F238E27FC236}">
                <a16:creationId xmlns:a16="http://schemas.microsoft.com/office/drawing/2014/main" id="{8ECDB71D-E34F-4FDF-8D57-6282BEF7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LiSA semantic analysis</a:t>
            </a:r>
          </a:p>
        </p:txBody>
      </p:sp>
      <p:pic>
        <p:nvPicPr>
          <p:cNvPr id="41" name="Picture 4" descr="Joystick - Foto e Immagini Stock - iStock">
            <a:extLst>
              <a:ext uri="{FF2B5EF4-FFF2-40B4-BE49-F238E27FC236}">
                <a16:creationId xmlns:a16="http://schemas.microsoft.com/office/drawing/2014/main" id="{3DAE2562-BAF6-484D-8062-644D23583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16216" r="5405" b="15879"/>
          <a:stretch/>
        </p:blipFill>
        <p:spPr bwMode="auto">
          <a:xfrm>
            <a:off x="10014476" y="1415717"/>
            <a:ext cx="1161248" cy="9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Gt330c Drive Wifi Remote Control Car Video Camera Car Drive &amp;amp; Spy 2.4g Wifi  Hummer - Buy Rc Auto,Wifi Remote Control Car,Automobile Di Telecomando  Product on Alibaba.com">
            <a:extLst>
              <a:ext uri="{FF2B5EF4-FFF2-40B4-BE49-F238E27FC236}">
                <a16:creationId xmlns:a16="http://schemas.microsoft.com/office/drawing/2014/main" id="{B989AAEA-A9DD-4CC0-A7E3-B2D0121625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" t="35036" r="11504" b="9885"/>
          <a:stretch/>
        </p:blipFill>
        <p:spPr bwMode="auto">
          <a:xfrm>
            <a:off x="1086574" y="1435030"/>
            <a:ext cx="1286958" cy="8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Wireless IoT Relay Controller 4-Channel 10-Amp USB - Wireless I2C">
            <a:extLst>
              <a:ext uri="{FF2B5EF4-FFF2-40B4-BE49-F238E27FC236}">
                <a16:creationId xmlns:a16="http://schemas.microsoft.com/office/drawing/2014/main" id="{EDACD288-3982-4CDB-A2E9-2EBD22D0C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9084"/>
          <a:stretch/>
        </p:blipFill>
        <p:spPr bwMode="auto">
          <a:xfrm>
            <a:off x="5583311" y="1457978"/>
            <a:ext cx="992825" cy="8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51E6DD-B940-4E31-A6B8-68DB4E50D7E3}"/>
              </a:ext>
            </a:extLst>
          </p:cNvPr>
          <p:cNvSpPr txBox="1"/>
          <p:nvPr/>
        </p:nvSpPr>
        <p:spPr>
          <a:xfrm>
            <a:off x="5060857" y="6001165"/>
            <a:ext cx="5640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https://github.com/UniVE-SSV/lisa-joycar-example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106B7D1-7BE3-417F-A339-48DF48A1FCD4}"/>
              </a:ext>
            </a:extLst>
          </p:cNvPr>
          <p:cNvCxnSpPr>
            <a:cxnSpLocks/>
          </p:cNvCxnSpPr>
          <p:nvPr/>
        </p:nvCxnSpPr>
        <p:spPr>
          <a:xfrm>
            <a:off x="10585574" y="3457895"/>
            <a:ext cx="3" cy="29981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A098FCAC-D480-49A6-B3E6-2F14CCE92479}"/>
              </a:ext>
            </a:extLst>
          </p:cNvPr>
          <p:cNvCxnSpPr>
            <a:cxnSpLocks/>
          </p:cNvCxnSpPr>
          <p:nvPr/>
        </p:nvCxnSpPr>
        <p:spPr>
          <a:xfrm flipH="1">
            <a:off x="1720529" y="3757589"/>
            <a:ext cx="8874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D8BABACA-3728-4035-A581-5D50B77468E3}"/>
              </a:ext>
            </a:extLst>
          </p:cNvPr>
          <p:cNvSpPr/>
          <p:nvPr/>
        </p:nvSpPr>
        <p:spPr>
          <a:xfrm>
            <a:off x="10502488" y="3376709"/>
            <a:ext cx="162370" cy="16237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74E2764-9475-44C9-A514-A2C764FACB6B}"/>
              </a:ext>
            </a:extLst>
          </p:cNvPr>
          <p:cNvSpPr txBox="1"/>
          <p:nvPr/>
        </p:nvSpPr>
        <p:spPr>
          <a:xfrm>
            <a:off x="7200000" y="1562674"/>
            <a:ext cx="252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LiSA: </a:t>
            </a:r>
          </a:p>
          <a:p>
            <a:r>
              <a:rPr lang="en-US" dirty="0"/>
              <a:t>sensor value -&gt; </a:t>
            </a:r>
            <a:r>
              <a:rPr lang="en-US" dirty="0">
                <a:solidFill>
                  <a:schemeClr val="accent4"/>
                </a:solidFill>
              </a:rPr>
              <a:t>source</a:t>
            </a:r>
            <a:r>
              <a:rPr lang="en-US" dirty="0"/>
              <a:t>, actuator -&gt; </a:t>
            </a:r>
            <a:r>
              <a:rPr lang="en-US" dirty="0">
                <a:solidFill>
                  <a:schemeClr val="accent6"/>
                </a:solidFill>
              </a:rPr>
              <a:t>sink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34A9CD40-4128-43B2-8720-043EEF3DC655}"/>
              </a:ext>
            </a:extLst>
          </p:cNvPr>
          <p:cNvSpPr txBox="1"/>
          <p:nvPr/>
        </p:nvSpPr>
        <p:spPr>
          <a:xfrm>
            <a:off x="7200000" y="1562674"/>
            <a:ext cx="252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1: LiSA</a:t>
            </a:r>
          </a:p>
          <a:p>
            <a:r>
              <a:rPr lang="en-US" dirty="0">
                <a:solidFill>
                  <a:schemeClr val="accent4"/>
                </a:solidFill>
              </a:rPr>
              <a:t>sensor</a:t>
            </a:r>
            <a:r>
              <a:rPr lang="en-US" dirty="0"/>
              <a:t> -&gt; </a:t>
            </a:r>
            <a:r>
              <a:rPr lang="en-US" dirty="0">
                <a:solidFill>
                  <a:schemeClr val="accent6"/>
                </a:solidFill>
              </a:rPr>
              <a:t>actuator</a:t>
            </a:r>
          </a:p>
          <a:p>
            <a:r>
              <a:rPr lang="en-US" dirty="0"/>
              <a:t>Warning!</a:t>
            </a: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32687421-0B96-4BBD-B324-D1765E5F53F2}"/>
              </a:ext>
            </a:extLst>
          </p:cNvPr>
          <p:cNvSpPr/>
          <p:nvPr/>
        </p:nvSpPr>
        <p:spPr>
          <a:xfrm>
            <a:off x="1631724" y="3671017"/>
            <a:ext cx="162370" cy="16237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1812C1-650D-4B46-8999-D970611A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612532-BA63-406E-9FA5-B56C77D7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AEA56E1-37C7-46BD-8989-64BA9D7A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18</a:t>
            </a:fld>
            <a:endParaRPr lang="en-US"/>
          </a:p>
        </p:txBody>
      </p:sp>
      <p:pic>
        <p:nvPicPr>
          <p:cNvPr id="70" name="Elemento grafico 69" descr="Insetto">
            <a:extLst>
              <a:ext uri="{FF2B5EF4-FFF2-40B4-BE49-F238E27FC236}">
                <a16:creationId xmlns:a16="http://schemas.microsoft.com/office/drawing/2014/main" id="{6A3AC2F8-33EE-444C-B966-D470A43B3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5776" y="3336242"/>
            <a:ext cx="338858" cy="33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4" grpId="1"/>
      <p:bldP spid="76" grpId="0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2FF92A9-9790-442E-B355-6E4FE568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EF7F99C-F8C1-4A0B-8DE7-EBB10930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602037"/>
            <a:ext cx="10515599" cy="172456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Luca Negrini, PhD student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luca.negrini@unive.it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https://github.com/UniVE-SSV/lisa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https://unive-ssv.github.io/lisa/</a:t>
            </a:r>
            <a:r>
              <a:rPr lang="en-US" dirty="0"/>
              <a:t> 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https://github.com/UniVE-SSV/lisa-joycar-example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22B13-C5C6-437B-96F4-9714A2B3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Interpretation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8768D-DAF7-4B85-AEE7-6EFC0816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Framework for reasoning about program semantics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2E5D62-6E25-43DE-927A-6CCB86EAA426}"/>
              </a:ext>
            </a:extLst>
          </p:cNvPr>
          <p:cNvSpPr txBox="1"/>
          <p:nvPr/>
        </p:nvSpPr>
        <p:spPr>
          <a:xfrm>
            <a:off x="3844043" y="2898043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P, 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D5C21E-6290-4958-B625-0FF659E7E77C}"/>
              </a:ext>
            </a:extLst>
          </p:cNvPr>
          <p:cNvSpPr txBox="1"/>
          <p:nvPr/>
        </p:nvSpPr>
        <p:spPr>
          <a:xfrm>
            <a:off x="3844043" y="5349796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21DA1DB-71D0-440B-B0EC-B2EEB3E250B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351037" y="3298153"/>
            <a:ext cx="0" cy="20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90013B-5854-48D8-A721-7549E5181924}"/>
              </a:ext>
            </a:extLst>
          </p:cNvPr>
          <p:cNvSpPr txBox="1"/>
          <p:nvPr/>
        </p:nvSpPr>
        <p:spPr>
          <a:xfrm>
            <a:off x="7346232" y="2898043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P</a:t>
            </a:r>
            <a:r>
              <a:rPr lang="en-US" sz="2000" baseline="30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#</a:t>
            </a:r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, I</a:t>
            </a:r>
            <a:r>
              <a:rPr lang="en-US" sz="2000" baseline="30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#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01651B-4216-4941-8375-3E45833A85DE}"/>
              </a:ext>
            </a:extLst>
          </p:cNvPr>
          <p:cNvSpPr txBox="1"/>
          <p:nvPr/>
        </p:nvSpPr>
        <p:spPr>
          <a:xfrm>
            <a:off x="7346232" y="5349796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R</a:t>
            </a:r>
            <a:r>
              <a:rPr lang="en-US" sz="2000" baseline="30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#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334C40A-0FB7-4355-95C3-CC24A7ED183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853226" y="3298153"/>
            <a:ext cx="0" cy="20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4D4F269-B7C8-4A47-AF1C-13BBDD01192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58031" y="3098098"/>
            <a:ext cx="2488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7FACF8B-AF09-4D62-94F6-3568DDB96E61}"/>
                  </a:ext>
                </a:extLst>
              </p:cNvPr>
              <p:cNvSpPr txBox="1"/>
              <p:nvPr/>
            </p:nvSpPr>
            <p:spPr>
              <a:xfrm>
                <a:off x="4336710" y="5356256"/>
                <a:ext cx="10139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Lucida Sans Typewriter" panose="020B0602040502020304" pitchFamily="33" charset="0"/>
                      </a:rPr>
                      <m:t>⊆</m:t>
                    </m:r>
                  </m:oMath>
                </a14:m>
                <a:r>
                  <a:rPr lang="en-US" sz="2000" dirty="0">
                    <a:latin typeface="Lucida Sans Typewriter" panose="020B0602040502020304" pitchFamily="33" charset="0"/>
                    <a:cs typeface="Lucida Sans Typewriter" panose="020B0602040502020304" pitchFamily="33" charset="0"/>
                  </a:rPr>
                  <a:t> R</a:t>
                </a:r>
                <a:r>
                  <a:rPr lang="en-US" sz="2000" baseline="30000" dirty="0">
                    <a:latin typeface="Lucida Sans Typewriter" panose="020B0602040502020304" pitchFamily="33" charset="0"/>
                    <a:cs typeface="Lucida Sans Typewriter" panose="020B0602040502020304" pitchFamily="33" charset="0"/>
                  </a:rPr>
                  <a:t>'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7FACF8B-AF09-4D62-94F6-3568DDB9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710" y="5356256"/>
                <a:ext cx="1013988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9BECEF4-F56F-4DC1-998E-1AC7347D64D9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350698" y="5549851"/>
            <a:ext cx="1995534" cy="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917F61C-062C-4162-B72A-9F7E11EA9B29}"/>
              </a:ext>
            </a:extLst>
          </p:cNvPr>
          <p:cNvSpPr txBox="1"/>
          <p:nvPr/>
        </p:nvSpPr>
        <p:spPr>
          <a:xfrm>
            <a:off x="2965859" y="4139308"/>
            <a:ext cx="138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/>
            <a:r>
              <a:rPr lang="en-US" dirty="0"/>
              <a:t>semantics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0C09C75-7E2B-4FE1-9765-7663D21B0195}"/>
              </a:ext>
            </a:extLst>
          </p:cNvPr>
          <p:cNvSpPr txBox="1"/>
          <p:nvPr/>
        </p:nvSpPr>
        <p:spPr>
          <a:xfrm>
            <a:off x="7853225" y="4139308"/>
            <a:ext cx="196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dirty="0"/>
              <a:t>abstract semantics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26037DD-3C7E-4EF4-AA16-005CD15615C1}"/>
              </a:ext>
            </a:extLst>
          </p:cNvPr>
          <p:cNvSpPr txBox="1"/>
          <p:nvPr/>
        </p:nvSpPr>
        <p:spPr>
          <a:xfrm>
            <a:off x="5435619" y="2728766"/>
            <a:ext cx="133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abstraction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EA5943D-6CBA-483C-8737-52B0572AA9D8}"/>
              </a:ext>
            </a:extLst>
          </p:cNvPr>
          <p:cNvSpPr txBox="1"/>
          <p:nvPr/>
        </p:nvSpPr>
        <p:spPr>
          <a:xfrm>
            <a:off x="5624709" y="5551598"/>
            <a:ext cx="153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/>
              <a:t>concretization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4CC2305-D066-4FAE-B24A-3C36B745A587}"/>
              </a:ext>
            </a:extLst>
          </p:cNvPr>
          <p:cNvSpPr txBox="1"/>
          <p:nvPr/>
        </p:nvSpPr>
        <p:spPr>
          <a:xfrm>
            <a:off x="2571750" y="4443473"/>
            <a:ext cx="177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not computable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3418C37-BCC6-45DA-BD63-AE7E9CFB53A9}"/>
              </a:ext>
            </a:extLst>
          </p:cNvPr>
          <p:cNvSpPr txBox="1"/>
          <p:nvPr/>
        </p:nvSpPr>
        <p:spPr>
          <a:xfrm>
            <a:off x="7853225" y="4443473"/>
            <a:ext cx="243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u="sng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over-approximate concrete semantics</a:t>
            </a:r>
          </a:p>
        </p:txBody>
      </p:sp>
      <p:sp>
        <p:nvSpPr>
          <p:cNvPr id="22" name="Segnaposto data 21">
            <a:extLst>
              <a:ext uri="{FF2B5EF4-FFF2-40B4-BE49-F238E27FC236}">
                <a16:creationId xmlns:a16="http://schemas.microsoft.com/office/drawing/2014/main" id="{1E3689DE-E0CE-4E27-A430-741154F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08BD3073-9348-496D-B5E1-D9EC1256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A7E5F184-3DE2-469E-BFEE-8A4317F6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1F581-1AD1-416A-A31C-6A94E930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dynamic memory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95FD6-6BFB-4D7E-AC8A-649E3F95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Intuition: we can consider each memory location as a “fake” variable</a:t>
            </a:r>
          </a:p>
          <a:p>
            <a:pPr lvl="1"/>
            <a:r>
              <a:rPr lang="en-US" dirty="0"/>
              <a:t>Handling dynamic memory access means understanding to which location an expression refers 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257819-CB1B-472D-A9B4-714029A3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6931D1-A09A-42CC-91B2-4C7067D0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F3B3ED-866C-4AE4-B837-F59DDC37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20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9A177C-9F53-4C60-AE7F-A70C077A57A7}"/>
              </a:ext>
            </a:extLst>
          </p:cNvPr>
          <p:cNvSpPr txBox="1"/>
          <p:nvPr/>
        </p:nvSpPr>
        <p:spPr>
          <a:xfrm>
            <a:off x="1283677" y="3991708"/>
            <a:ext cx="2189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class A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int f, g;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latin typeface="Lucida Console" panose="020B0609040504020204" pitchFamily="49" charset="0"/>
              </a:rPr>
              <a:t>x = new A();</a:t>
            </a:r>
          </a:p>
          <a:p>
            <a:r>
              <a:rPr lang="en-US" dirty="0">
                <a:latin typeface="Lucida Console" panose="020B0609040504020204" pitchFamily="49" charset="0"/>
              </a:rPr>
              <a:t>y = new A();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9869154E-E9BC-4BF0-BA32-21A9D81C37D8}"/>
              </a:ext>
            </a:extLst>
          </p:cNvPr>
          <p:cNvGrpSpPr/>
          <p:nvPr/>
        </p:nvGrpSpPr>
        <p:grpSpPr>
          <a:xfrm>
            <a:off x="4038600" y="3957977"/>
            <a:ext cx="1336430" cy="1530532"/>
            <a:chOff x="4038600" y="3957977"/>
            <a:chExt cx="1336430" cy="1530532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A936D89B-42C2-4A98-8C9D-170C1A8C25F3}"/>
                </a:ext>
              </a:extLst>
            </p:cNvPr>
            <p:cNvGrpSpPr/>
            <p:nvPr/>
          </p:nvGrpSpPr>
          <p:grpSpPr>
            <a:xfrm>
              <a:off x="4038600" y="4288578"/>
              <a:ext cx="1336430" cy="1160585"/>
              <a:chOff x="3903786" y="3956538"/>
              <a:chExt cx="1336430" cy="1160585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9CFC3403-1093-48CA-969A-52C187DD7F5F}"/>
                  </a:ext>
                </a:extLst>
              </p:cNvPr>
              <p:cNvSpPr/>
              <p:nvPr/>
            </p:nvSpPr>
            <p:spPr>
              <a:xfrm>
                <a:off x="3903786" y="3956538"/>
                <a:ext cx="1336430" cy="1160585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BA31AE7A-6ECB-4EBA-9059-18B3B3FCAB81}"/>
                  </a:ext>
                </a:extLst>
              </p:cNvPr>
              <p:cNvSpPr/>
              <p:nvPr/>
            </p:nvSpPr>
            <p:spPr>
              <a:xfrm>
                <a:off x="4038600" y="4494290"/>
                <a:ext cx="457200" cy="457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f</a:t>
                </a:r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D386AA35-4319-4290-8F19-121FBB6F3019}"/>
                  </a:ext>
                </a:extLst>
              </p:cNvPr>
              <p:cNvSpPr/>
              <p:nvPr/>
            </p:nvSpPr>
            <p:spPr>
              <a:xfrm>
                <a:off x="4643070" y="4494290"/>
                <a:ext cx="457200" cy="457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g</a:t>
                </a:r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9168014-41A2-48F8-8DDD-BE4020B44579}"/>
                  </a:ext>
                </a:extLst>
              </p:cNvPr>
              <p:cNvSpPr txBox="1"/>
              <p:nvPr/>
            </p:nvSpPr>
            <p:spPr>
              <a:xfrm>
                <a:off x="4038600" y="4082418"/>
                <a:ext cx="31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4AF7C29-32A5-435D-B1D8-FBBB02E2203A}"/>
                </a:ext>
              </a:extLst>
            </p:cNvPr>
            <p:cNvSpPr txBox="1"/>
            <p:nvPr/>
          </p:nvSpPr>
          <p:spPr>
            <a:xfrm>
              <a:off x="4045189" y="5093585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L</a:t>
              </a:r>
              <a:r>
                <a:rPr lang="en-US" baseline="-25000" dirty="0">
                  <a:solidFill>
                    <a:schemeClr val="accent4"/>
                  </a:solidFill>
                </a:rPr>
                <a:t>1.1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14A5247-B8F5-47D6-96DD-EA498BE47223}"/>
                </a:ext>
              </a:extLst>
            </p:cNvPr>
            <p:cNvSpPr txBox="1"/>
            <p:nvPr/>
          </p:nvSpPr>
          <p:spPr>
            <a:xfrm>
              <a:off x="4668716" y="5119177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L</a:t>
              </a:r>
              <a:r>
                <a:rPr lang="en-US" baseline="-25000" dirty="0">
                  <a:solidFill>
                    <a:schemeClr val="accent4"/>
                  </a:solidFill>
                </a:rPr>
                <a:t>1.2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08BAE6F4-D642-4BDB-8F5C-04F264253CA9}"/>
                </a:ext>
              </a:extLst>
            </p:cNvPr>
            <p:cNvSpPr txBox="1"/>
            <p:nvPr/>
          </p:nvSpPr>
          <p:spPr>
            <a:xfrm>
              <a:off x="4088971" y="3957977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L</a:t>
              </a:r>
              <a:r>
                <a:rPr lang="en-US" baseline="-25000" dirty="0">
                  <a:solidFill>
                    <a:schemeClr val="accent4"/>
                  </a:solidFill>
                </a:rPr>
                <a:t>1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7D204DF-FF4B-48C8-9F9F-AD9244C5577A}"/>
              </a:ext>
            </a:extLst>
          </p:cNvPr>
          <p:cNvGrpSpPr/>
          <p:nvPr/>
        </p:nvGrpSpPr>
        <p:grpSpPr>
          <a:xfrm>
            <a:off x="5584214" y="3955190"/>
            <a:ext cx="1336430" cy="1533319"/>
            <a:chOff x="5896709" y="3955190"/>
            <a:chExt cx="1336430" cy="1533319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EA5074FF-CB77-47D6-8B73-7B5A4B15A348}"/>
                </a:ext>
              </a:extLst>
            </p:cNvPr>
            <p:cNvGrpSpPr/>
            <p:nvPr/>
          </p:nvGrpSpPr>
          <p:grpSpPr>
            <a:xfrm>
              <a:off x="5896709" y="4288578"/>
              <a:ext cx="1336430" cy="1160585"/>
              <a:chOff x="6175132" y="3956538"/>
              <a:chExt cx="1336430" cy="1160585"/>
            </a:xfrm>
          </p:grpSpPr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E0B6DDCA-E155-48E3-A293-BA456315C041}"/>
                  </a:ext>
                </a:extLst>
              </p:cNvPr>
              <p:cNvSpPr/>
              <p:nvPr/>
            </p:nvSpPr>
            <p:spPr>
              <a:xfrm>
                <a:off x="6175132" y="3956538"/>
                <a:ext cx="1336430" cy="1160585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FE76BBB1-E254-4BAF-86C0-A7D5F8E4E039}"/>
                  </a:ext>
                </a:extLst>
              </p:cNvPr>
              <p:cNvSpPr/>
              <p:nvPr/>
            </p:nvSpPr>
            <p:spPr>
              <a:xfrm>
                <a:off x="6309946" y="4494290"/>
                <a:ext cx="457200" cy="457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f</a:t>
                </a:r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B0C91329-B697-487F-98E5-5327E417FB23}"/>
                  </a:ext>
                </a:extLst>
              </p:cNvPr>
              <p:cNvSpPr/>
              <p:nvPr/>
            </p:nvSpPr>
            <p:spPr>
              <a:xfrm>
                <a:off x="6914416" y="4494290"/>
                <a:ext cx="457200" cy="457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g</a:t>
                </a:r>
              </a:p>
            </p:txBody>
          </p: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503B285-F85B-4D52-80FB-84595F410383}"/>
                  </a:ext>
                </a:extLst>
              </p:cNvPr>
              <p:cNvSpPr txBox="1"/>
              <p:nvPr/>
            </p:nvSpPr>
            <p:spPr>
              <a:xfrm>
                <a:off x="6309946" y="4082418"/>
                <a:ext cx="31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7CF4CABA-37B4-4726-8306-4209A2CEE457}"/>
                </a:ext>
              </a:extLst>
            </p:cNvPr>
            <p:cNvSpPr txBox="1"/>
            <p:nvPr/>
          </p:nvSpPr>
          <p:spPr>
            <a:xfrm>
              <a:off x="5898170" y="5094379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L</a:t>
              </a:r>
              <a:r>
                <a:rPr lang="en-US" baseline="-25000" dirty="0">
                  <a:solidFill>
                    <a:schemeClr val="accent4"/>
                  </a:solidFill>
                </a:rPr>
                <a:t>2.1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9BF65328-93CB-4FE2-B4FA-94F356ADF2F8}"/>
                </a:ext>
              </a:extLst>
            </p:cNvPr>
            <p:cNvSpPr txBox="1"/>
            <p:nvPr/>
          </p:nvSpPr>
          <p:spPr>
            <a:xfrm>
              <a:off x="6529017" y="5119177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L</a:t>
              </a:r>
              <a:r>
                <a:rPr lang="en-US" baseline="-25000" dirty="0">
                  <a:solidFill>
                    <a:schemeClr val="accent4"/>
                  </a:solidFill>
                </a:rPr>
                <a:t>2.2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71B7C6E0-720A-44B7-A9C0-FB2A47385D2C}"/>
                </a:ext>
              </a:extLst>
            </p:cNvPr>
            <p:cNvSpPr txBox="1"/>
            <p:nvPr/>
          </p:nvSpPr>
          <p:spPr>
            <a:xfrm>
              <a:off x="5945065" y="3955190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L</a:t>
              </a:r>
              <a:r>
                <a:rPr lang="en-US" baseline="-25000" dirty="0">
                  <a:solidFill>
                    <a:schemeClr val="accent4"/>
                  </a:solidFill>
                </a:rPr>
                <a:t>2</a:t>
              </a:r>
            </a:p>
          </p:txBody>
        </p:sp>
      </p:grpSp>
      <p:graphicFrame>
        <p:nvGraphicFramePr>
          <p:cNvPr id="28" name="Tabella 28">
            <a:extLst>
              <a:ext uri="{FF2B5EF4-FFF2-40B4-BE49-F238E27FC236}">
                <a16:creationId xmlns:a16="http://schemas.microsoft.com/office/drawing/2014/main" id="{AF93C519-DE35-4751-B008-881C1F569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18158"/>
              </p:ext>
            </p:extLst>
          </p:nvPr>
        </p:nvGraphicFramePr>
        <p:xfrm>
          <a:off x="7874408" y="3351230"/>
          <a:ext cx="2554238" cy="2865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77119">
                  <a:extLst>
                    <a:ext uri="{9D8B030D-6E8A-4147-A177-3AD203B41FA5}">
                      <a16:colId xmlns:a16="http://schemas.microsoft.com/office/drawing/2014/main" val="2217713670"/>
                    </a:ext>
                  </a:extLst>
                </a:gridCol>
                <a:gridCol w="1277119">
                  <a:extLst>
                    <a:ext uri="{9D8B030D-6E8A-4147-A177-3AD203B41FA5}">
                      <a16:colId xmlns:a16="http://schemas.microsoft.com/office/drawing/2014/main" val="1791281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1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5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1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y.f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2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y.g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0736"/>
                  </a:ext>
                </a:extLst>
              </a:tr>
            </a:tbl>
          </a:graphicData>
        </a:graphic>
      </p:graphicFrame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D53D9C4C-D07B-5F66-12DF-99A81C0679D9}"/>
              </a:ext>
            </a:extLst>
          </p:cNvPr>
          <p:cNvSpPr/>
          <p:nvPr/>
        </p:nvSpPr>
        <p:spPr>
          <a:xfrm rot="10800000">
            <a:off x="3084040" y="4918391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060DE939-2576-D2F4-43B2-59156915CA65}"/>
              </a:ext>
            </a:extLst>
          </p:cNvPr>
          <p:cNvSpPr/>
          <p:nvPr/>
        </p:nvSpPr>
        <p:spPr>
          <a:xfrm rot="10800000">
            <a:off x="3084040" y="5193713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7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State and Heap Domain</a:t>
            </a:r>
          </a:p>
        </p:txBody>
      </p: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BC8F3FE2-D5A9-48C5-ABE6-FB7DC38C8FAB}"/>
              </a:ext>
            </a:extLst>
          </p:cNvPr>
          <p:cNvGrpSpPr/>
          <p:nvPr/>
        </p:nvGrpSpPr>
        <p:grpSpPr>
          <a:xfrm>
            <a:off x="836809" y="2456956"/>
            <a:ext cx="3201791" cy="2761307"/>
            <a:chOff x="570109" y="2259361"/>
            <a:chExt cx="3201791" cy="2761307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4BA6C280-A5E7-4EDB-9292-F92C9578EAA2}"/>
                </a:ext>
              </a:extLst>
            </p:cNvPr>
            <p:cNvSpPr/>
            <p:nvPr/>
          </p:nvSpPr>
          <p:spPr>
            <a:xfrm>
              <a:off x="1695598" y="2259361"/>
              <a:ext cx="2076302" cy="276130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5E5DBFE5-EEFA-47E6-9138-C13F2D10F4A6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>
              <a:off x="2758064" y="3323324"/>
              <a:ext cx="1" cy="11499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97AA8678-28B2-4293-8C86-6B529622B7AA}"/>
                </a:ext>
              </a:extLst>
            </p:cNvPr>
            <p:cNvSpPr txBox="1"/>
            <p:nvPr/>
          </p:nvSpPr>
          <p:spPr>
            <a:xfrm>
              <a:off x="2214924" y="3716481"/>
              <a:ext cx="10862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rewrite</a:t>
              </a: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8598F841-42D8-4865-9F67-DD6B5BFA851E}"/>
                </a:ext>
              </a:extLst>
            </p:cNvPr>
            <p:cNvSpPr/>
            <p:nvPr/>
          </p:nvSpPr>
          <p:spPr>
            <a:xfrm>
              <a:off x="1981622" y="4473231"/>
              <a:ext cx="1552886" cy="500896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Rest of the analysis</a:t>
              </a: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4540D5F5-05B3-41BD-A080-7A2EEAFB03CB}"/>
                </a:ext>
              </a:extLst>
            </p:cNvPr>
            <p:cNvSpPr/>
            <p:nvPr/>
          </p:nvSpPr>
          <p:spPr>
            <a:xfrm>
              <a:off x="1981621" y="2927084"/>
              <a:ext cx="1552886" cy="39624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Heap Domain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C0E0225-F1EA-403A-8D00-6D6C4E3B392E}"/>
                </a:ext>
              </a:extLst>
            </p:cNvPr>
            <p:cNvSpPr txBox="1"/>
            <p:nvPr/>
          </p:nvSpPr>
          <p:spPr>
            <a:xfrm>
              <a:off x="1981622" y="2415537"/>
              <a:ext cx="1552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Abstract State</a:t>
              </a: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4A2498E-E2FD-46E3-AA02-F46D64537B6F}"/>
                </a:ext>
              </a:extLst>
            </p:cNvPr>
            <p:cNvCxnSpPr>
              <a:cxnSpLocks/>
              <a:stCxn id="6" idx="1"/>
              <a:endCxn id="8" idx="1"/>
            </p:cNvCxnSpPr>
            <p:nvPr/>
          </p:nvCxnSpPr>
          <p:spPr>
            <a:xfrm flipV="1">
              <a:off x="1695598" y="3125204"/>
              <a:ext cx="286023" cy="5148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0829A3B2-F6AA-43D6-A47E-92C610B75311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 flipV="1">
              <a:off x="1227913" y="3639629"/>
              <a:ext cx="467685" cy="386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AA372E4E-9F4B-4CAD-834E-629D3CCCE16C}"/>
                </a:ext>
              </a:extLst>
            </p:cNvPr>
            <p:cNvSpPr txBox="1"/>
            <p:nvPr/>
          </p:nvSpPr>
          <p:spPr>
            <a:xfrm>
              <a:off x="570109" y="3454963"/>
              <a:ext cx="657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expr</a:t>
              </a:r>
            </a:p>
          </p:txBody>
        </p:sp>
      </p:grpSp>
      <p:sp>
        <p:nvSpPr>
          <p:cNvPr id="47" name="Segnaposto data 46">
            <a:extLst>
              <a:ext uri="{FF2B5EF4-FFF2-40B4-BE49-F238E27FC236}">
                <a16:creationId xmlns:a16="http://schemas.microsoft.com/office/drawing/2014/main" id="{36820710-FD2E-4BB7-8ADA-4A8BC472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48" name="Segnaposto piè di pagina 47">
            <a:extLst>
              <a:ext uri="{FF2B5EF4-FFF2-40B4-BE49-F238E27FC236}">
                <a16:creationId xmlns:a16="http://schemas.microsoft.com/office/drawing/2014/main" id="{CFA6333B-A0C5-4108-A9CC-9323C7E3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49" name="Segnaposto numero diapositiva 48">
            <a:extLst>
              <a:ext uri="{FF2B5EF4-FFF2-40B4-BE49-F238E27FC236}">
                <a16:creationId xmlns:a16="http://schemas.microsoft.com/office/drawing/2014/main" id="{2252312A-1D65-49BB-80DF-38E0A4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21</a:t>
            </a:fld>
            <a:endParaRPr lang="en-US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E7457DC-4784-4309-955B-542AD166AED8}"/>
              </a:ext>
            </a:extLst>
          </p:cNvPr>
          <p:cNvSpPr txBox="1"/>
          <p:nvPr/>
        </p:nvSpPr>
        <p:spPr>
          <a:xfrm>
            <a:off x="5131777" y="1897182"/>
            <a:ext cx="3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How much precision do we want?</a:t>
            </a:r>
          </a:p>
        </p:txBody>
      </p:sp>
      <p:graphicFrame>
        <p:nvGraphicFramePr>
          <p:cNvPr id="73" name="Tabella 28">
            <a:extLst>
              <a:ext uri="{FF2B5EF4-FFF2-40B4-BE49-F238E27FC236}">
                <a16:creationId xmlns:a16="http://schemas.microsoft.com/office/drawing/2014/main" id="{B41F567C-F421-4E23-B9A8-91889A19D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8695"/>
              </p:ext>
            </p:extLst>
          </p:nvPr>
        </p:nvGraphicFramePr>
        <p:xfrm>
          <a:off x="5139247" y="2405050"/>
          <a:ext cx="6028305" cy="2865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05661">
                  <a:extLst>
                    <a:ext uri="{9D8B030D-6E8A-4147-A177-3AD203B41FA5}">
                      <a16:colId xmlns:a16="http://schemas.microsoft.com/office/drawing/2014/main" val="2217713670"/>
                    </a:ext>
                  </a:extLst>
                </a:gridCol>
                <a:gridCol w="1205661">
                  <a:extLst>
                    <a:ext uri="{9D8B030D-6E8A-4147-A177-3AD203B41FA5}">
                      <a16:colId xmlns:a16="http://schemas.microsoft.com/office/drawing/2014/main" val="3954202756"/>
                    </a:ext>
                  </a:extLst>
                </a:gridCol>
                <a:gridCol w="1205661">
                  <a:extLst>
                    <a:ext uri="{9D8B030D-6E8A-4147-A177-3AD203B41FA5}">
                      <a16:colId xmlns:a16="http://schemas.microsoft.com/office/drawing/2014/main" val="1675015766"/>
                    </a:ext>
                  </a:extLst>
                </a:gridCol>
                <a:gridCol w="1205661">
                  <a:extLst>
                    <a:ext uri="{9D8B030D-6E8A-4147-A177-3AD203B41FA5}">
                      <a16:colId xmlns:a16="http://schemas.microsoft.com/office/drawing/2014/main" val="3127443687"/>
                    </a:ext>
                  </a:extLst>
                </a:gridCol>
                <a:gridCol w="1205661">
                  <a:extLst>
                    <a:ext uri="{9D8B030D-6E8A-4147-A177-3AD203B41FA5}">
                      <a16:colId xmlns:a16="http://schemas.microsoft.com/office/drawing/2014/main" val="1791281579"/>
                    </a:ext>
                  </a:extLst>
                </a:gridCol>
              </a:tblGrid>
              <a:tr h="496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Memory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1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5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1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y.f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2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y.g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0736"/>
                  </a:ext>
                </a:extLst>
              </a:tr>
            </a:tbl>
          </a:graphicData>
        </a:graphic>
      </p:graphicFrame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96CEB26-4485-46D7-A046-CAC87603DFBE}"/>
              </a:ext>
            </a:extLst>
          </p:cNvPr>
          <p:cNvSpPr txBox="1"/>
          <p:nvPr/>
        </p:nvSpPr>
        <p:spPr>
          <a:xfrm>
            <a:off x="762491" y="3982703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/>
                </a:solidFill>
              </a:rPr>
              <a:t>x.f</a:t>
            </a:r>
            <a:r>
              <a:rPr lang="en-US" dirty="0">
                <a:solidFill>
                  <a:schemeClr val="accent4"/>
                </a:solidFill>
              </a:rPr>
              <a:t> = 5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C40A3317-3E1B-4AB1-901C-ABB4D504C8A7}"/>
              </a:ext>
            </a:extLst>
          </p:cNvPr>
          <p:cNvSpPr/>
          <p:nvPr/>
        </p:nvSpPr>
        <p:spPr>
          <a:xfrm>
            <a:off x="5101066" y="3335479"/>
            <a:ext cx="6114622" cy="51877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37342DA1-7C97-446E-9A3A-C302E7784DF9}"/>
              </a:ext>
            </a:extLst>
          </p:cNvPr>
          <p:cNvSpPr/>
          <p:nvPr/>
        </p:nvSpPr>
        <p:spPr>
          <a:xfrm>
            <a:off x="8845062" y="2307396"/>
            <a:ext cx="1019907" cy="307349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AD3AC2B-E19E-42D5-B931-8DBC80C7C97B}"/>
              </a:ext>
            </a:extLst>
          </p:cNvPr>
          <p:cNvSpPr txBox="1"/>
          <p:nvPr/>
        </p:nvSpPr>
        <p:spPr>
          <a:xfrm>
            <a:off x="2224790" y="4321107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L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 = 5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94418179-910C-4EC9-8BC3-A459805C5450}"/>
              </a:ext>
            </a:extLst>
          </p:cNvPr>
          <p:cNvSpPr txBox="1"/>
          <p:nvPr/>
        </p:nvSpPr>
        <p:spPr>
          <a:xfrm>
            <a:off x="763200" y="3981600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/>
                </a:solidFill>
              </a:rPr>
              <a:t>x.g</a:t>
            </a:r>
            <a:r>
              <a:rPr lang="en-US" dirty="0">
                <a:solidFill>
                  <a:schemeClr val="accent4"/>
                </a:solidFill>
              </a:rPr>
              <a:t> = 7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50D04630-A759-41A7-8CB8-F6A402E25E7C}"/>
              </a:ext>
            </a:extLst>
          </p:cNvPr>
          <p:cNvSpPr txBox="1"/>
          <p:nvPr/>
        </p:nvSpPr>
        <p:spPr>
          <a:xfrm>
            <a:off x="2224800" y="4320000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L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 = 7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AB34AC5-5CB9-4A3C-BE81-21744AB440D5}"/>
              </a:ext>
            </a:extLst>
          </p:cNvPr>
          <p:cNvSpPr txBox="1"/>
          <p:nvPr/>
        </p:nvSpPr>
        <p:spPr>
          <a:xfrm>
            <a:off x="2224800" y="4320000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L</a:t>
            </a:r>
            <a:r>
              <a:rPr lang="en-US" baseline="-25000" dirty="0">
                <a:solidFill>
                  <a:schemeClr val="accent4"/>
                </a:solidFill>
              </a:rPr>
              <a:t>1.1</a:t>
            </a:r>
            <a:r>
              <a:rPr lang="en-US" dirty="0">
                <a:solidFill>
                  <a:schemeClr val="accent4"/>
                </a:solidFill>
              </a:rPr>
              <a:t> = 5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06FB8E3-0B6A-40E3-BEE2-2DBCA3054A90}"/>
              </a:ext>
            </a:extLst>
          </p:cNvPr>
          <p:cNvSpPr txBox="1"/>
          <p:nvPr/>
        </p:nvSpPr>
        <p:spPr>
          <a:xfrm>
            <a:off x="2224800" y="4320000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L</a:t>
            </a:r>
            <a:r>
              <a:rPr lang="en-US" baseline="-25000" dirty="0">
                <a:solidFill>
                  <a:schemeClr val="accent4"/>
                </a:solidFill>
              </a:rPr>
              <a:t>1.2</a:t>
            </a:r>
            <a:r>
              <a:rPr lang="en-US" dirty="0">
                <a:solidFill>
                  <a:schemeClr val="accent4"/>
                </a:solidFill>
              </a:rPr>
              <a:t> = 7</a:t>
            </a: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23393C7B-57F5-495F-AE74-98FCF365DF18}"/>
              </a:ext>
            </a:extLst>
          </p:cNvPr>
          <p:cNvSpPr/>
          <p:nvPr/>
        </p:nvSpPr>
        <p:spPr>
          <a:xfrm>
            <a:off x="10040815" y="2307397"/>
            <a:ext cx="1019908" cy="307349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6ACDF3B1-55D1-400A-92DE-B9F313963D77}"/>
              </a:ext>
            </a:extLst>
          </p:cNvPr>
          <p:cNvSpPr/>
          <p:nvPr/>
        </p:nvSpPr>
        <p:spPr>
          <a:xfrm>
            <a:off x="5095426" y="3723318"/>
            <a:ext cx="6114622" cy="51877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05F76779-F89B-4290-8D11-F697332A3D4E}"/>
              </a:ext>
            </a:extLst>
          </p:cNvPr>
          <p:cNvSpPr txBox="1"/>
          <p:nvPr/>
        </p:nvSpPr>
        <p:spPr>
          <a:xfrm>
            <a:off x="5133600" y="1897200"/>
            <a:ext cx="3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Can we do better?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A9BFCB-6D54-6FB2-97B5-2EBBE50F22C2}"/>
              </a:ext>
            </a:extLst>
          </p:cNvPr>
          <p:cNvSpPr txBox="1"/>
          <p:nvPr/>
        </p:nvSpPr>
        <p:spPr>
          <a:xfrm>
            <a:off x="7230910" y="5448922"/>
            <a:ext cx="184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All memory is the same variable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F0DC4B2-E2CD-C924-C26C-1A91257DF835}"/>
              </a:ext>
            </a:extLst>
          </p:cNvPr>
          <p:cNvSpPr txBox="1"/>
          <p:nvPr/>
        </p:nvSpPr>
        <p:spPr>
          <a:xfrm>
            <a:off x="8433188" y="5445564"/>
            <a:ext cx="184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One variable per allocation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164FA39-9EA8-2146-315F-CF27A7F7A9D3}"/>
              </a:ext>
            </a:extLst>
          </p:cNvPr>
          <p:cNvSpPr txBox="1"/>
          <p:nvPr/>
        </p:nvSpPr>
        <p:spPr>
          <a:xfrm>
            <a:off x="9628942" y="5451028"/>
            <a:ext cx="184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One variable per location</a:t>
            </a:r>
          </a:p>
        </p:txBody>
      </p:sp>
    </p:spTree>
    <p:extLst>
      <p:ext uri="{BB962C8B-B14F-4D97-AF65-F5344CB8AC3E}">
        <p14:creationId xmlns:p14="http://schemas.microsoft.com/office/powerpoint/2010/main" val="254154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/>
      <p:bldP spid="75" grpId="0"/>
      <p:bldP spid="75" grpId="1"/>
      <p:bldP spid="75" grpId="2"/>
      <p:bldP spid="75" grpId="3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78" grpId="0"/>
      <p:bldP spid="78" grpId="1"/>
      <p:bldP spid="79" grpId="0"/>
      <p:bldP spid="79" grpId="1"/>
      <p:bldP spid="79" grpId="2"/>
      <p:bldP spid="79" grpId="3"/>
      <p:bldP spid="80" grpId="0"/>
      <p:bldP spid="80" grpId="1"/>
      <p:bldP spid="81" grpId="0"/>
      <p:bldP spid="81" grpId="1"/>
      <p:bldP spid="82" grpId="0"/>
      <p:bldP spid="83" grpId="0" animBg="1"/>
      <p:bldP spid="84" grpId="0" animBg="1"/>
      <p:bldP spid="84" grpId="1" animBg="1"/>
      <p:bldP spid="84" grpId="2" animBg="1"/>
      <p:bldP spid="87" grpId="0"/>
      <p:bldP spid="4" grpId="0"/>
      <p:bldP spid="4" grpId="1"/>
      <p:bldP spid="31" grpId="0"/>
      <p:bldP spid="31" grpId="1"/>
      <p:bldP spid="32" grpId="0"/>
      <p:bldP spid="3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expressions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Lucida Sans Typewriter" panose="020B0602040502020304" pitchFamily="33" charset="0"/>
              </a:rPr>
              <a:t>With extensible statements there is no predefined set of operations</a:t>
            </a:r>
          </a:p>
          <a:p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Analyses need to know how the state evolves with each statement</a:t>
            </a:r>
          </a:p>
          <a:p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Solution: the </a:t>
            </a:r>
            <a:r>
              <a:rPr lang="en-US" sz="24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SymbolicExpression</a:t>
            </a:r>
            <a:r>
              <a:rPr lang="en-US" dirty="0" err="1">
                <a:cs typeface="Lucida Sans Typewriter" panose="020B0602040502020304" pitchFamily="33" charset="0"/>
              </a:rPr>
              <a:t>s</a:t>
            </a:r>
            <a:r>
              <a:rPr lang="en-US" dirty="0">
                <a:cs typeface="Lucida Sans Typewriter" panose="020B0602040502020304" pitchFamily="33" charset="0"/>
              </a:rPr>
              <a:t> language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Each symbolic expression is an “atomic” semantic operation</a:t>
            </a:r>
          </a:p>
          <a:p>
            <a:pPr lvl="2"/>
            <a:r>
              <a:rPr lang="en-US" dirty="0">
                <a:cs typeface="Lucida Sans Typewriter" panose="020B0602040502020304" pitchFamily="33" charset="0"/>
              </a:rPr>
              <a:t>Heap allocation, numeric sum, pointer dereference, …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Lucida Sans Typewriter" panose="020B0602040502020304" pitchFamily="33" charset="0"/>
              </a:rPr>
              <a:t>malloc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(C) and </a:t>
            </a:r>
            <a:r>
              <a:rPr lang="en-US" dirty="0">
                <a:latin typeface="Consolas" panose="020B0609020204030204" pitchFamily="49" charset="0"/>
                <a:cs typeface="Lucida Sans Typewriter" panose="020B0602040502020304" pitchFamily="33" charset="0"/>
              </a:rPr>
              <a:t>new int[]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(Java) are modeled with the same symbolic expression </a:t>
            </a:r>
            <a:r>
              <a:rPr lang="en-US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HeapAllocation</a:t>
            </a:r>
            <a:endParaRPr lang="en-US" dirty="0">
              <a:solidFill>
                <a:schemeClr val="tx1"/>
              </a:solidFill>
              <a:cs typeface="Lucida Sans Typewriter" panose="020B0602040502020304" pitchFamily="33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Analyses use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Statement.semantics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rewrite each 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Statement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SymbolicExpression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(s) and feed them to the analysis</a:t>
            </a:r>
          </a:p>
          <a:p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3554BA-252E-464E-B73B-59439B37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94EF54-A536-4D12-BEA2-104A4088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A657EA-0EDA-4B90-9D0A-0DC29E2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3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 State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95FA44-ADDD-41B5-A4D1-62271CC80E90}"/>
              </a:ext>
            </a:extLst>
          </p:cNvPr>
          <p:cNvSpPr txBox="1"/>
          <p:nvPr/>
        </p:nvSpPr>
        <p:spPr>
          <a:xfrm>
            <a:off x="838200" y="5614705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Pietro Ferrara, A generic framework for heap and value analyses of object-oriented programming languages, Theoretical Computer Science, Volume 631, 2016, Pages 43-72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BA6C280-A5E7-4EDB-9292-F92C9578EAA2}"/>
              </a:ext>
            </a:extLst>
          </p:cNvPr>
          <p:cNvSpPr/>
          <p:nvPr/>
        </p:nvSpPr>
        <p:spPr>
          <a:xfrm>
            <a:off x="7384221" y="2048346"/>
            <a:ext cx="3465618" cy="2761307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E5DBFE5-EEFA-47E6-9138-C13F2D10F4A6}"/>
              </a:ext>
            </a:extLst>
          </p:cNvPr>
          <p:cNvCxnSpPr>
            <a:cxnSpLocks/>
          </p:cNvCxnSpPr>
          <p:nvPr/>
        </p:nvCxnSpPr>
        <p:spPr>
          <a:xfrm>
            <a:off x="8606278" y="3112309"/>
            <a:ext cx="0" cy="1139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7AA8678-28B2-4293-8C86-6B529622B7AA}"/>
              </a:ext>
            </a:extLst>
          </p:cNvPr>
          <p:cNvSpPr txBox="1"/>
          <p:nvPr/>
        </p:nvSpPr>
        <p:spPr>
          <a:xfrm>
            <a:off x="8068078" y="3398953"/>
            <a:ext cx="10862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rewritten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598F841-42D8-4865-9F67-DD6B5BFA851E}"/>
              </a:ext>
            </a:extLst>
          </p:cNvPr>
          <p:cNvSpPr/>
          <p:nvPr/>
        </p:nvSpPr>
        <p:spPr>
          <a:xfrm>
            <a:off x="7670244" y="4262216"/>
            <a:ext cx="2873921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Domain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540D5F5-05B3-41BD-A080-7A2EEAFB03CB}"/>
              </a:ext>
            </a:extLst>
          </p:cNvPr>
          <p:cNvSpPr/>
          <p:nvPr/>
        </p:nvSpPr>
        <p:spPr>
          <a:xfrm>
            <a:off x="7670244" y="2716069"/>
            <a:ext cx="2873918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Heap Domain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C0E0225-F1EA-403A-8D00-6D6C4E3B392E}"/>
              </a:ext>
            </a:extLst>
          </p:cNvPr>
          <p:cNvSpPr txBox="1"/>
          <p:nvPr/>
        </p:nvSpPr>
        <p:spPr>
          <a:xfrm>
            <a:off x="8071928" y="2169450"/>
            <a:ext cx="209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 State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4A2498E-E2FD-46E3-AA02-F46D64537B6F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flipV="1">
            <a:off x="7384221" y="2914189"/>
            <a:ext cx="286023" cy="514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829A3B2-F6AA-43D6-A47E-92C610B75311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 flipV="1">
            <a:off x="6916536" y="3428614"/>
            <a:ext cx="467685" cy="386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372E4E-9F4B-4CAD-834E-629D3CCCE16C}"/>
              </a:ext>
            </a:extLst>
          </p:cNvPr>
          <p:cNvSpPr txBox="1"/>
          <p:nvPr/>
        </p:nvSpPr>
        <p:spPr>
          <a:xfrm>
            <a:off x="6258732" y="3243948"/>
            <a:ext cx="6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B734045-7976-4C4F-8DB2-EE751C895244}"/>
              </a:ext>
            </a:extLst>
          </p:cNvPr>
          <p:cNvCxnSpPr>
            <a:cxnSpLocks/>
          </p:cNvCxnSpPr>
          <p:nvPr/>
        </p:nvCxnSpPr>
        <p:spPr>
          <a:xfrm>
            <a:off x="9923105" y="3122956"/>
            <a:ext cx="0" cy="1128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443114D-7DFB-4733-A5EE-6290A734DD84}"/>
              </a:ext>
            </a:extLst>
          </p:cNvPr>
          <p:cNvSpPr txBox="1"/>
          <p:nvPr/>
        </p:nvSpPr>
        <p:spPr>
          <a:xfrm>
            <a:off x="5958397" y="3509239"/>
            <a:ext cx="13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 = w + 3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9050395-2A67-45FC-BC07-7E2399AC13F2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 = w + 3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8ADE585-DD78-412B-96FA-1C3042EF99DE}"/>
              </a:ext>
            </a:extLst>
          </p:cNvPr>
          <p:cNvSpPr txBox="1"/>
          <p:nvPr/>
        </p:nvSpPr>
        <p:spPr>
          <a:xfrm>
            <a:off x="9622043" y="3907901"/>
            <a:ext cx="11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{}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57AE084-066A-4B8D-9FBE-44857359E297}"/>
              </a:ext>
            </a:extLst>
          </p:cNvPr>
          <p:cNvSpPr txBox="1"/>
          <p:nvPr/>
        </p:nvSpPr>
        <p:spPr>
          <a:xfrm>
            <a:off x="903600" y="2048346"/>
            <a:ext cx="3465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int x = w + 3;</a:t>
            </a:r>
          </a:p>
          <a:p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A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= new A();</a:t>
            </a:r>
          </a:p>
          <a:p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a.f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= x;</a:t>
            </a:r>
          </a:p>
          <a:p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a.g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a.f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* 2;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98F6959-28EB-45C8-BB50-A212970CAF2C}"/>
              </a:ext>
            </a:extLst>
          </p:cNvPr>
          <p:cNvSpPr txBox="1"/>
          <p:nvPr/>
        </p:nvSpPr>
        <p:spPr>
          <a:xfrm>
            <a:off x="903600" y="4171473"/>
            <a:ext cx="41256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[]</a:t>
            </a:r>
          </a:p>
          <a:p>
            <a:r>
              <a:rPr lang="en-US" dirty="0"/>
              <a:t>Value: [w -&gt; [5, 10]]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2CF6838-AF3E-4579-90B5-38D2D11CF774}"/>
              </a:ext>
            </a:extLst>
          </p:cNvPr>
          <p:cNvSpPr txBox="1"/>
          <p:nvPr/>
        </p:nvSpPr>
        <p:spPr>
          <a:xfrm>
            <a:off x="903600" y="4172400"/>
            <a:ext cx="41256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[]</a:t>
            </a:r>
          </a:p>
          <a:p>
            <a:r>
              <a:rPr lang="en-US" dirty="0"/>
              <a:t>Value: [w -&gt; [5, 10], x -&gt; [8, 13]]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0B64340-5930-4EA4-851C-7A2D951F4D33}"/>
              </a:ext>
            </a:extLst>
          </p:cNvPr>
          <p:cNvSpPr txBox="1"/>
          <p:nvPr/>
        </p:nvSpPr>
        <p:spPr>
          <a:xfrm>
            <a:off x="903600" y="4172400"/>
            <a:ext cx="41256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13]]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5B44A0-3B32-4716-A8F1-CD89736CA1F4}"/>
              </a:ext>
            </a:extLst>
          </p:cNvPr>
          <p:cNvSpPr txBox="1"/>
          <p:nvPr/>
        </p:nvSpPr>
        <p:spPr>
          <a:xfrm>
            <a:off x="903600" y="4172400"/>
            <a:ext cx="448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13], l -&gt; [8, 13]]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377A147-CFCC-452D-A3FE-9DF045005D6F}"/>
              </a:ext>
            </a:extLst>
          </p:cNvPr>
          <p:cNvSpPr txBox="1"/>
          <p:nvPr/>
        </p:nvSpPr>
        <p:spPr>
          <a:xfrm>
            <a:off x="5958397" y="3509239"/>
            <a:ext cx="13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= new A()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A6DE125-A0C9-4BED-8622-7DF170A105BA}"/>
              </a:ext>
            </a:extLst>
          </p:cNvPr>
          <p:cNvSpPr txBox="1"/>
          <p:nvPr/>
        </p:nvSpPr>
        <p:spPr>
          <a:xfrm>
            <a:off x="5958397" y="3509239"/>
            <a:ext cx="13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a.f</a:t>
            </a:r>
            <a:r>
              <a:rPr lang="en-US" dirty="0">
                <a:solidFill>
                  <a:srgbClr val="FF0000"/>
                </a:solidFill>
              </a:rPr>
              <a:t> = x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1145549-1A96-4ECD-936F-C52705555816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= l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357C2E1-60DE-4B76-A363-440848FD9ED8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 = x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D19252B-981D-4A43-B679-D352F212B2E5}"/>
              </a:ext>
            </a:extLst>
          </p:cNvPr>
          <p:cNvSpPr txBox="1"/>
          <p:nvPr/>
        </p:nvSpPr>
        <p:spPr>
          <a:xfrm>
            <a:off x="903600" y="3820490"/>
            <a:ext cx="46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Intervals + Program Point (field insensitive)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00F06B-9E40-4403-B8FD-93435AB125FE}"/>
              </a:ext>
            </a:extLst>
          </p:cNvPr>
          <p:cNvSpPr txBox="1"/>
          <p:nvPr/>
        </p:nvSpPr>
        <p:spPr>
          <a:xfrm>
            <a:off x="9292350" y="3492032"/>
            <a:ext cx="13101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substitution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8A27D63-0C19-40CA-89F8-C97ABE01170C}"/>
              </a:ext>
            </a:extLst>
          </p:cNvPr>
          <p:cNvSpPr txBox="1"/>
          <p:nvPr/>
        </p:nvSpPr>
        <p:spPr>
          <a:xfrm>
            <a:off x="903600" y="3820490"/>
            <a:ext cx="46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Intervals + Program Point (field sensitive)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5B93EA9-AC1B-479E-8A57-4CDC661AC06D}"/>
              </a:ext>
            </a:extLst>
          </p:cNvPr>
          <p:cNvSpPr txBox="1"/>
          <p:nvPr/>
        </p:nvSpPr>
        <p:spPr>
          <a:xfrm>
            <a:off x="903600" y="4172400"/>
            <a:ext cx="448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13], </a:t>
            </a:r>
            <a:r>
              <a:rPr lang="en-US" dirty="0" err="1"/>
              <a:t>l.f</a:t>
            </a:r>
            <a:r>
              <a:rPr lang="en-US" dirty="0"/>
              <a:t> -&gt; [8, 13]]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E47714A-E1DC-4466-A718-29F2219430E6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l.f</a:t>
            </a:r>
            <a:r>
              <a:rPr lang="en-US" dirty="0">
                <a:solidFill>
                  <a:srgbClr val="FF0000"/>
                </a:solidFill>
              </a:rPr>
              <a:t> = x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FF779-AB55-4077-B8FC-DFCFA4B645A0}"/>
              </a:ext>
            </a:extLst>
          </p:cNvPr>
          <p:cNvSpPr txBox="1"/>
          <p:nvPr/>
        </p:nvSpPr>
        <p:spPr>
          <a:xfrm>
            <a:off x="903600" y="3460248"/>
            <a:ext cx="41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if we want better precision?</a:t>
            </a:r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8C69656-3B2D-4449-807E-2449095E958E}"/>
              </a:ext>
            </a:extLst>
          </p:cNvPr>
          <p:cNvSpPr/>
          <p:nvPr/>
        </p:nvSpPr>
        <p:spPr>
          <a:xfrm rot="10800000">
            <a:off x="3091825" y="2152409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F098D703-8C44-4BCD-ABE3-CA5460F0E884}"/>
              </a:ext>
            </a:extLst>
          </p:cNvPr>
          <p:cNvSpPr/>
          <p:nvPr/>
        </p:nvSpPr>
        <p:spPr>
          <a:xfrm rot="10800000">
            <a:off x="3091825" y="2458975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3D206163-4521-41B8-8EB3-478CDE62CD13}"/>
              </a:ext>
            </a:extLst>
          </p:cNvPr>
          <p:cNvSpPr/>
          <p:nvPr/>
        </p:nvSpPr>
        <p:spPr>
          <a:xfrm rot="10800000">
            <a:off x="3091824" y="2750551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6B363B9-2777-479A-8DA6-36640CD67DA7}"/>
              </a:ext>
            </a:extLst>
          </p:cNvPr>
          <p:cNvSpPr txBox="1"/>
          <p:nvPr/>
        </p:nvSpPr>
        <p:spPr>
          <a:xfrm>
            <a:off x="903600" y="4172400"/>
            <a:ext cx="41256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13]]</a:t>
            </a:r>
          </a:p>
        </p:txBody>
      </p:sp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39D5F13D-6527-435A-9325-88C8004B6FC4}"/>
              </a:ext>
            </a:extLst>
          </p:cNvPr>
          <p:cNvSpPr/>
          <p:nvPr/>
        </p:nvSpPr>
        <p:spPr>
          <a:xfrm rot="10800000">
            <a:off x="3091823" y="3054161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7B4581-4C48-467C-8547-68410C49E517}"/>
              </a:ext>
            </a:extLst>
          </p:cNvPr>
          <p:cNvSpPr txBox="1"/>
          <p:nvPr/>
        </p:nvSpPr>
        <p:spPr>
          <a:xfrm>
            <a:off x="903600" y="4172400"/>
            <a:ext cx="448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13], l -&gt; [8, 26]]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E91B93B-A886-4F09-9D84-19385F92FF99}"/>
              </a:ext>
            </a:extLst>
          </p:cNvPr>
          <p:cNvSpPr txBox="1"/>
          <p:nvPr/>
        </p:nvSpPr>
        <p:spPr>
          <a:xfrm>
            <a:off x="903600" y="4172400"/>
            <a:ext cx="565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13], </a:t>
            </a:r>
            <a:r>
              <a:rPr lang="en-US" dirty="0" err="1"/>
              <a:t>l.f</a:t>
            </a:r>
            <a:r>
              <a:rPr lang="en-US" dirty="0"/>
              <a:t> -&gt; [8, 13], </a:t>
            </a:r>
            <a:r>
              <a:rPr lang="en-US" dirty="0" err="1"/>
              <a:t>l.g</a:t>
            </a:r>
            <a:r>
              <a:rPr lang="en-US" dirty="0"/>
              <a:t> -&gt; [16, 26]]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62E9843-8589-4186-A716-DDD5C2534F29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 = l * 2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4F6C768-601B-4E20-AAA6-CC85B538E250}"/>
              </a:ext>
            </a:extLst>
          </p:cNvPr>
          <p:cNvSpPr txBox="1"/>
          <p:nvPr/>
        </p:nvSpPr>
        <p:spPr>
          <a:xfrm>
            <a:off x="5958397" y="3509239"/>
            <a:ext cx="13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a.g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a.f</a:t>
            </a:r>
            <a:r>
              <a:rPr lang="en-US" dirty="0">
                <a:solidFill>
                  <a:srgbClr val="FF0000"/>
                </a:solidFill>
              </a:rPr>
              <a:t> * 2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FF4C88F-E284-44DE-9B03-BD7E2BA44942}"/>
              </a:ext>
            </a:extLst>
          </p:cNvPr>
          <p:cNvSpPr txBox="1"/>
          <p:nvPr/>
        </p:nvSpPr>
        <p:spPr>
          <a:xfrm>
            <a:off x="7364570" y="3891416"/>
            <a:ext cx="12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l.g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l.f</a:t>
            </a:r>
            <a:r>
              <a:rPr lang="en-US" dirty="0">
                <a:solidFill>
                  <a:srgbClr val="FF0000"/>
                </a:solidFill>
              </a:rPr>
              <a:t> * 2</a:t>
            </a:r>
          </a:p>
        </p:txBody>
      </p:sp>
      <p:sp>
        <p:nvSpPr>
          <p:cNvPr id="47" name="Segnaposto data 46">
            <a:extLst>
              <a:ext uri="{FF2B5EF4-FFF2-40B4-BE49-F238E27FC236}">
                <a16:creationId xmlns:a16="http://schemas.microsoft.com/office/drawing/2014/main" id="{36820710-FD2E-4BB7-8ADA-4A8BC472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48" name="Segnaposto piè di pagina 47">
            <a:extLst>
              <a:ext uri="{FF2B5EF4-FFF2-40B4-BE49-F238E27FC236}">
                <a16:creationId xmlns:a16="http://schemas.microsoft.com/office/drawing/2014/main" id="{CFA6333B-A0C5-4108-A9CC-9323C7E3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49" name="Segnaposto numero diapositiva 48">
            <a:extLst>
              <a:ext uri="{FF2B5EF4-FFF2-40B4-BE49-F238E27FC236}">
                <a16:creationId xmlns:a16="http://schemas.microsoft.com/office/drawing/2014/main" id="{2252312A-1D65-49BB-80DF-38E0A4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19" grpId="2"/>
      <p:bldP spid="19" grpId="3"/>
      <p:bldP spid="19" grpId="4"/>
      <p:bldP spid="19" grpId="5"/>
      <p:bldP spid="19" grpId="6"/>
      <p:bldP spid="19" grpId="7"/>
      <p:bldP spid="19" grpId="8"/>
      <p:bldP spid="19" grpId="9"/>
      <p:bldP spid="19" grpId="10"/>
      <p:bldP spid="21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7" grpId="0"/>
      <p:bldP spid="27" grpId="1"/>
      <p:bldP spid="28" grpId="0"/>
      <p:bldP spid="28" grpId="1"/>
      <p:bldP spid="29" grpId="0"/>
      <p:bldP spid="31" grpId="0"/>
      <p:bldP spid="32" grpId="0"/>
      <p:bldP spid="32" grpId="1"/>
      <p:bldP spid="33" grpId="0"/>
      <p:bldP spid="33" grpId="1"/>
      <p:bldP spid="3" grpId="0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  <p:bldP spid="40" grpId="0"/>
      <p:bldP spid="40" grpId="1"/>
      <p:bldP spid="41" grpId="0" animBg="1"/>
      <p:bldP spid="41" grpId="1" animBg="1"/>
      <p:bldP spid="41" grpId="2" animBg="1"/>
      <p:bldP spid="42" grpId="0"/>
      <p:bldP spid="42" grpId="1"/>
      <p:bldP spid="43" grpId="0"/>
      <p:bldP spid="44" grpId="0"/>
      <p:bldP spid="44" grpId="1"/>
      <p:bldP spid="45" grpId="0"/>
      <p:bldP spid="45" grpId="1"/>
      <p:bldP spid="45" grpId="2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modularity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components must be agnostic to how others are implemented: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Separation of responsibility: each component is responsible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its duties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Modularity: analysis can be composed freely without changing the code, tuning precision and performances 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implementation: no need to worry about concepts external to the component being implemented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33D568-D292-47CB-A4D8-DD08D6FF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FB3B468-F2B5-4487-9A52-E1EFFE4B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BB4BAD-60DA-48A5-A445-9CFFB50C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08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 started in late 2020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 on Maven and GitHub under MIT license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Able to model some features of languages (e.g. classes, global variables, inheritance, dynamic call resolution) while other are still missing (e.g. exceptions and error handling)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 for IMP, early developments for Go, Java, Java Bytecode and Python</a:t>
            </a:r>
          </a:p>
          <a:p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D9FD46A-95A1-43CC-A84B-ED9F26C2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782F1D0-8B52-4E24-9663-D5B8B37D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488BFF-BA1E-4864-9284-E5D49947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37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Go: smart contracts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Overflows through numeric domains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Non-determinism through taint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notebooks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operations modeling through custom domains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 bytecode: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Verification and enforcement of AWS policies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TBD: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String properties with non-relational and relational domains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8A95F26-8EC9-402B-BCDE-49015C9B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4018E7-1B8E-4318-8253-9C56E9FF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67A334-E4D8-43D6-81A6-BFCB624B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Analyze each subprogram in isolation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As fast as we can: “single” analysis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Global reasoning within single languages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Cross-language interactions ignored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4A10D4-D0F9-482E-8696-B6545F3693EC}"/>
              </a:ext>
            </a:extLst>
          </p:cNvPr>
          <p:cNvSpPr txBox="1"/>
          <p:nvPr/>
        </p:nvSpPr>
        <p:spPr>
          <a:xfrm>
            <a:off x="838200" y="4538497"/>
            <a:ext cx="8905875" cy="141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Syntactic properties</a:t>
            </a:r>
          </a:p>
          <a:p>
            <a:pPr marL="0" indent="0">
              <a:buNone/>
            </a:pPr>
            <a:r>
              <a:rPr lang="en-US" sz="2800" dirty="0"/>
              <a:t>Semantic properties (language-local)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Semantic properties (global)</a:t>
            </a:r>
          </a:p>
        </p:txBody>
      </p:sp>
      <p:pic>
        <p:nvPicPr>
          <p:cNvPr id="11" name="Elemento grafico 10" descr="Chiudi">
            <a:extLst>
              <a:ext uri="{FF2B5EF4-FFF2-40B4-BE49-F238E27FC236}">
                <a16:creationId xmlns:a16="http://schemas.microsoft.com/office/drawing/2014/main" id="{6DF1E9D4-8A6F-47C8-B807-27F2D038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5627" y="5529493"/>
            <a:ext cx="307182" cy="307182"/>
          </a:xfrm>
          <a:prstGeom prst="rect">
            <a:avLst/>
          </a:prstGeom>
        </p:spPr>
      </p:pic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7B071D4E-5145-47A3-8002-5EA5989E5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6434" y="4633747"/>
            <a:ext cx="307182" cy="307182"/>
          </a:xfrm>
          <a:prstGeom prst="rect">
            <a:avLst/>
          </a:prstGeom>
        </p:spPr>
      </p:pic>
      <p:pic>
        <p:nvPicPr>
          <p:cNvPr id="15" name="Elemento grafico 14" descr="Segno di spunta">
            <a:extLst>
              <a:ext uri="{FF2B5EF4-FFF2-40B4-BE49-F238E27FC236}">
                <a16:creationId xmlns:a16="http://schemas.microsoft.com/office/drawing/2014/main" id="{72A12BE2-1659-4D49-8710-C3D21C1A7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4118" y="5072293"/>
            <a:ext cx="307182" cy="307182"/>
          </a:xfrm>
          <a:prstGeom prst="rect">
            <a:avLst/>
          </a:prstGeom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F5EC26-C8A0-434A-AA99-C7F3D08C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F7AEB4-4C6E-447D-9329-6EACA847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7A500E-551C-47E3-A1C1-773B04E1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multiple languages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/>
              <a:t>What is the execution model?</a:t>
            </a:r>
          </a:p>
          <a:p>
            <a:pPr marL="457200" lvl="1" indent="0">
              <a:spcBef>
                <a:spcPts val="640"/>
              </a:spcBef>
              <a:buNone/>
            </a:pP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x.foo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();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// is the static initializer of the type of x invoked?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What is the memory model?</a:t>
            </a:r>
          </a:p>
          <a:p>
            <a:pPr marL="457200" lvl="1" indent="0">
              <a:spcBef>
                <a:spcPts val="64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x = array[-1];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// does this raise an error?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/>
              <a:t>What is the semantics of an instruction?</a:t>
            </a:r>
          </a:p>
          <a:p>
            <a:pPr marL="457200" lvl="1" indent="0">
              <a:spcBef>
                <a:spcPts val="64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x = y + 1;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// can this overflow?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semantics is not well defined!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1C1604C-844F-4090-82E8-C964A98D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DABD95C-5029-4980-8D01-92359258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17AFFB-BA0D-44A4-A65E-60E5D9C7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oystick - Foto e Immagini Stock - iStock">
            <a:extLst>
              <a:ext uri="{FF2B5EF4-FFF2-40B4-BE49-F238E27FC236}">
                <a16:creationId xmlns:a16="http://schemas.microsoft.com/office/drawing/2014/main" id="{CF1AA05A-A5A5-41A9-B8F7-AA8E078B6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16216" r="5405" b="15879"/>
          <a:stretch/>
        </p:blipFill>
        <p:spPr bwMode="auto">
          <a:xfrm>
            <a:off x="10014476" y="1399211"/>
            <a:ext cx="1161248" cy="9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t330c Drive Wifi Remote Control Car Video Camera Car Drive &amp;amp; Spy 2.4g Wifi  Hummer - Buy Rc Auto,Wifi Remote Control Car,Automobile Di Telecomando  Product on Alibaba.com">
            <a:extLst>
              <a:ext uri="{FF2B5EF4-FFF2-40B4-BE49-F238E27FC236}">
                <a16:creationId xmlns:a16="http://schemas.microsoft.com/office/drawing/2014/main" id="{CC2CD0AC-8FA2-444D-A873-E1FA430590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" t="35036" r="11504" b="9885"/>
          <a:stretch/>
        </p:blipFill>
        <p:spPr bwMode="auto">
          <a:xfrm>
            <a:off x="1086574" y="1418524"/>
            <a:ext cx="1286958" cy="8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reless IoT Relay Controller 4-Channel 10-Amp USB - Wireless I2C">
            <a:extLst>
              <a:ext uri="{FF2B5EF4-FFF2-40B4-BE49-F238E27FC236}">
                <a16:creationId xmlns:a16="http://schemas.microsoft.com/office/drawing/2014/main" id="{14665ADD-A14B-40D5-B15D-6C1021DE5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9084"/>
          <a:stretch/>
        </p:blipFill>
        <p:spPr bwMode="auto">
          <a:xfrm>
            <a:off x="5583311" y="1441472"/>
            <a:ext cx="992825" cy="8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5F439F-7E18-4AFE-A44A-CDC992DD388F}"/>
              </a:ext>
            </a:extLst>
          </p:cNvPr>
          <p:cNvSpPr txBox="1"/>
          <p:nvPr/>
        </p:nvSpPr>
        <p:spPr>
          <a:xfrm>
            <a:off x="848991" y="2348674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(C++)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AD911D-7C46-4D6D-8485-66BA1E631AAE}"/>
              </a:ext>
            </a:extLst>
          </p:cNvPr>
          <p:cNvSpPr txBox="1"/>
          <p:nvPr/>
        </p:nvSpPr>
        <p:spPr>
          <a:xfrm>
            <a:off x="5224462" y="2298189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(Java)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F8FAA5-BAAF-4CF0-99F2-BA409658C3BA}"/>
              </a:ext>
            </a:extLst>
          </p:cNvPr>
          <p:cNvSpPr txBox="1"/>
          <p:nvPr/>
        </p:nvSpPr>
        <p:spPr>
          <a:xfrm>
            <a:off x="9714038" y="2342727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Joystick (C++)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74AD30F-A425-4EFE-925F-7FD15D0154F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2667521"/>
            <a:ext cx="0" cy="33710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2BA6D1A-53B0-40DE-BCA5-B64FA50083D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585576" y="2712059"/>
            <a:ext cx="0" cy="3326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EF7CEC7-255E-4535-BAF3-05659A561A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20529" y="2718006"/>
            <a:ext cx="0" cy="33205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C4D13D0-1061-42F1-B92D-30FA1D98EDAB}"/>
              </a:ext>
            </a:extLst>
          </p:cNvPr>
          <p:cNvCxnSpPr/>
          <p:nvPr/>
        </p:nvCxnSpPr>
        <p:spPr>
          <a:xfrm>
            <a:off x="6095999" y="3062436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9EFA7D6-E155-4D0F-9BE7-7EFD96B9A725}"/>
              </a:ext>
            </a:extLst>
          </p:cNvPr>
          <p:cNvCxnSpPr/>
          <p:nvPr/>
        </p:nvCxnSpPr>
        <p:spPr>
          <a:xfrm flipH="1">
            <a:off x="1720528" y="3062436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3676105-D3A5-4C6B-AA25-C83413BE5C11}"/>
              </a:ext>
            </a:extLst>
          </p:cNvPr>
          <p:cNvCxnSpPr/>
          <p:nvPr/>
        </p:nvCxnSpPr>
        <p:spPr>
          <a:xfrm>
            <a:off x="6095999" y="3445930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045F3C0-9727-4885-92E9-A0EC396CFEB5}"/>
              </a:ext>
            </a:extLst>
          </p:cNvPr>
          <p:cNvCxnSpPr/>
          <p:nvPr/>
        </p:nvCxnSpPr>
        <p:spPr>
          <a:xfrm flipH="1">
            <a:off x="6095999" y="3741205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62B3843-AC05-4582-A028-C03DCA5EB9C3}"/>
              </a:ext>
            </a:extLst>
          </p:cNvPr>
          <p:cNvCxnSpPr/>
          <p:nvPr/>
        </p:nvCxnSpPr>
        <p:spPr>
          <a:xfrm flipH="1">
            <a:off x="1720528" y="3741205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F22545B-551E-4015-83D4-62404EFEBD59}"/>
              </a:ext>
            </a:extLst>
          </p:cNvPr>
          <p:cNvSpPr txBox="1"/>
          <p:nvPr/>
        </p:nvSpPr>
        <p:spPr>
          <a:xfrm>
            <a:off x="2933700" y="2822713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initialize()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101A540-F05A-418E-9A72-168C1E3CEC95}"/>
              </a:ext>
            </a:extLst>
          </p:cNvPr>
          <p:cNvSpPr txBox="1"/>
          <p:nvPr/>
        </p:nvSpPr>
        <p:spPr>
          <a:xfrm>
            <a:off x="7488298" y="2815084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initialize()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A9BB5CD-37EE-4998-83E5-10F9A1D6CADC}"/>
              </a:ext>
            </a:extLst>
          </p:cNvPr>
          <p:cNvSpPr txBox="1"/>
          <p:nvPr/>
        </p:nvSpPr>
        <p:spPr>
          <a:xfrm>
            <a:off x="7488299" y="3198578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readUpDown</a:t>
            </a:r>
            <a:r>
              <a:rPr lang="en-US" sz="1400" dirty="0"/>
              <a:t>()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01A8827-680B-48DC-975B-0804C5E4D862}"/>
              </a:ext>
            </a:extLst>
          </p:cNvPr>
          <p:cNvSpPr txBox="1"/>
          <p:nvPr/>
        </p:nvSpPr>
        <p:spPr>
          <a:xfrm>
            <a:off x="7488298" y="3463789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E2803207-F6F5-4847-A94E-613A1568B517}"/>
              </a:ext>
            </a:extLst>
          </p:cNvPr>
          <p:cNvSpPr txBox="1"/>
          <p:nvPr/>
        </p:nvSpPr>
        <p:spPr>
          <a:xfrm>
            <a:off x="2833688" y="3463789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runMotor</a:t>
            </a:r>
            <a:r>
              <a:rPr lang="en-US" sz="1400" dirty="0"/>
              <a:t>(sensor value)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A49A865E-C690-490D-B8E1-786532C8BFEA}"/>
              </a:ext>
            </a:extLst>
          </p:cNvPr>
          <p:cNvCxnSpPr/>
          <p:nvPr/>
        </p:nvCxnSpPr>
        <p:spPr>
          <a:xfrm>
            <a:off x="6105524" y="4111377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D5A84B4-01CD-4229-B387-27795980ACE5}"/>
              </a:ext>
            </a:extLst>
          </p:cNvPr>
          <p:cNvCxnSpPr/>
          <p:nvPr/>
        </p:nvCxnSpPr>
        <p:spPr>
          <a:xfrm flipH="1">
            <a:off x="6105524" y="4406652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E76CD6FF-37C8-405E-A83A-456FA7CD427E}"/>
              </a:ext>
            </a:extLst>
          </p:cNvPr>
          <p:cNvCxnSpPr/>
          <p:nvPr/>
        </p:nvCxnSpPr>
        <p:spPr>
          <a:xfrm flipH="1">
            <a:off x="1730053" y="4406652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8E585702-2C20-45D2-A4A4-EDCC299351A9}"/>
              </a:ext>
            </a:extLst>
          </p:cNvPr>
          <p:cNvSpPr txBox="1"/>
          <p:nvPr/>
        </p:nvSpPr>
        <p:spPr>
          <a:xfrm>
            <a:off x="7497824" y="386402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readLeftRight</a:t>
            </a:r>
            <a:r>
              <a:rPr lang="en-US" sz="1400" dirty="0"/>
              <a:t>()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549047A-118E-4C8F-B3FE-43D3BD74260B}"/>
              </a:ext>
            </a:extLst>
          </p:cNvPr>
          <p:cNvSpPr txBox="1"/>
          <p:nvPr/>
        </p:nvSpPr>
        <p:spPr>
          <a:xfrm>
            <a:off x="7497823" y="4129236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38DC8664-B25D-4CB9-878C-449DFD9359A1}"/>
              </a:ext>
            </a:extLst>
          </p:cNvPr>
          <p:cNvSpPr txBox="1"/>
          <p:nvPr/>
        </p:nvSpPr>
        <p:spPr>
          <a:xfrm>
            <a:off x="2843213" y="4129236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turnRight</a:t>
            </a:r>
            <a:r>
              <a:rPr lang="en-US" sz="1400" dirty="0"/>
              <a:t>()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277E79D0-D04A-4A9B-9D25-FC0B7D70AA86}"/>
              </a:ext>
            </a:extLst>
          </p:cNvPr>
          <p:cNvCxnSpPr/>
          <p:nvPr/>
        </p:nvCxnSpPr>
        <p:spPr>
          <a:xfrm>
            <a:off x="6086477" y="4816702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1AB9306-070B-47CE-A39A-7FEC4D486F90}"/>
              </a:ext>
            </a:extLst>
          </p:cNvPr>
          <p:cNvCxnSpPr/>
          <p:nvPr/>
        </p:nvCxnSpPr>
        <p:spPr>
          <a:xfrm flipH="1">
            <a:off x="6086477" y="5111977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F51B62D-C7EC-42F2-B6A6-1AB3FEA00164}"/>
              </a:ext>
            </a:extLst>
          </p:cNvPr>
          <p:cNvCxnSpPr/>
          <p:nvPr/>
        </p:nvCxnSpPr>
        <p:spPr>
          <a:xfrm flipH="1">
            <a:off x="1711006" y="5111977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5A154A4-7E6E-4BFD-B6EF-405AB0972378}"/>
              </a:ext>
            </a:extLst>
          </p:cNvPr>
          <p:cNvSpPr txBox="1"/>
          <p:nvPr/>
        </p:nvSpPr>
        <p:spPr>
          <a:xfrm>
            <a:off x="7478777" y="4569350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readLeftRight</a:t>
            </a:r>
            <a:r>
              <a:rPr lang="en-US" sz="1400" dirty="0"/>
              <a:t>()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1408DED-C0AB-4DB6-AB9E-12ED020C78F7}"/>
              </a:ext>
            </a:extLst>
          </p:cNvPr>
          <p:cNvSpPr txBox="1"/>
          <p:nvPr/>
        </p:nvSpPr>
        <p:spPr>
          <a:xfrm>
            <a:off x="7478776" y="4834561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0E0F303-7F03-4484-8AF8-16A008C07C37}"/>
              </a:ext>
            </a:extLst>
          </p:cNvPr>
          <p:cNvSpPr txBox="1"/>
          <p:nvPr/>
        </p:nvSpPr>
        <p:spPr>
          <a:xfrm>
            <a:off x="2824166" y="4834561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turnLeft</a:t>
            </a:r>
            <a:r>
              <a:rPr lang="en-US" sz="1400" dirty="0"/>
              <a:t>()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9A511BA-27F4-476F-ACF6-DEF92ECA9828}"/>
              </a:ext>
            </a:extLst>
          </p:cNvPr>
          <p:cNvCxnSpPr/>
          <p:nvPr/>
        </p:nvCxnSpPr>
        <p:spPr>
          <a:xfrm>
            <a:off x="6105524" y="5523116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2A2F384-F08D-4F83-8B9A-EBA4B3CB5D80}"/>
              </a:ext>
            </a:extLst>
          </p:cNvPr>
          <p:cNvCxnSpPr/>
          <p:nvPr/>
        </p:nvCxnSpPr>
        <p:spPr>
          <a:xfrm flipH="1">
            <a:off x="6105524" y="5818391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4BCAF5CB-BDE5-4848-8F27-824C4572FA93}"/>
              </a:ext>
            </a:extLst>
          </p:cNvPr>
          <p:cNvCxnSpPr/>
          <p:nvPr/>
        </p:nvCxnSpPr>
        <p:spPr>
          <a:xfrm flipH="1">
            <a:off x="1730053" y="5818391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1B6D3A7-2586-419C-8B24-8D0EF6F7F693}"/>
              </a:ext>
            </a:extLst>
          </p:cNvPr>
          <p:cNvSpPr txBox="1"/>
          <p:nvPr/>
        </p:nvSpPr>
        <p:spPr>
          <a:xfrm>
            <a:off x="7497824" y="5275764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isButtonPressed</a:t>
            </a:r>
            <a:r>
              <a:rPr lang="en-US" sz="1400" dirty="0"/>
              <a:t>()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9A79457-05EB-4A5A-AA56-638C0B44DC0A}"/>
              </a:ext>
            </a:extLst>
          </p:cNvPr>
          <p:cNvSpPr txBox="1"/>
          <p:nvPr/>
        </p:nvSpPr>
        <p:spPr>
          <a:xfrm>
            <a:off x="7497823" y="554097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true/false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3C85C8DD-FF95-40F2-B69C-C30B2380DBD8}"/>
              </a:ext>
            </a:extLst>
          </p:cNvPr>
          <p:cNvSpPr txBox="1"/>
          <p:nvPr/>
        </p:nvSpPr>
        <p:spPr>
          <a:xfrm>
            <a:off x="2843213" y="5540975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turnAtAngle</a:t>
            </a:r>
            <a:r>
              <a:rPr lang="en-US" sz="1400" dirty="0"/>
              <a:t>(0)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9B658B0-BE38-48B0-9EBE-9FAEC2A6AF6B}"/>
              </a:ext>
            </a:extLst>
          </p:cNvPr>
          <p:cNvSpPr txBox="1"/>
          <p:nvPr/>
        </p:nvSpPr>
        <p:spPr>
          <a:xfrm>
            <a:off x="10853737" y="344593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Tainted?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F92C6B53-B57D-49A2-B327-8F6357CB5DFE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851900" y="3630596"/>
            <a:ext cx="2001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Titolo 1">
            <a:extLst>
              <a:ext uri="{FF2B5EF4-FFF2-40B4-BE49-F238E27FC236}">
                <a16:creationId xmlns:a16="http://schemas.microsoft.com/office/drawing/2014/main" id="{8ECDB71D-E34F-4FDF-8D57-6282BEF7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scenario: robotic IoT car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ECB8802-DA87-45B9-9C2C-85387C48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27B71E-720C-4E9D-8E8D-6554C54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8479A57-182C-4FF9-8177-40C55667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4</a:t>
            </a:fld>
            <a:endParaRPr lang="en-US"/>
          </a:p>
        </p:txBody>
      </p:sp>
      <p:sp>
        <p:nvSpPr>
          <p:cNvPr id="48" name="Segnaposto contenuto 4">
            <a:extLst>
              <a:ext uri="{FF2B5EF4-FFF2-40B4-BE49-F238E27FC236}">
                <a16:creationId xmlns:a16="http://schemas.microsoft.com/office/drawing/2014/main" id="{2BA0FC0B-24A3-CB7B-CDC1-8649ABE89627}"/>
              </a:ext>
            </a:extLst>
          </p:cNvPr>
          <p:cNvSpPr txBox="1">
            <a:spLocks/>
          </p:cNvSpPr>
          <p:nvPr/>
        </p:nvSpPr>
        <p:spPr>
          <a:xfrm>
            <a:off x="3250357" y="6059248"/>
            <a:ext cx="7451279" cy="47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64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“Cross-Programming Language Taint Analysis for the IoT Ecosystem” - Ferrara et al. @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InterAVT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2019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57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existing analyses?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Make analyses exchange information, and perform a fixpoint over the exchanged information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Slower: need to repeat the analysis of each subprogram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Cross-language interactions considered</a:t>
            </a:r>
          </a:p>
          <a:p>
            <a:pPr marL="114300" indent="-342900"/>
            <a:endParaRPr lang="en-US" dirty="0"/>
          </a:p>
          <a:p>
            <a:pPr marL="0" indent="0">
              <a:buNone/>
            </a:pPr>
            <a:r>
              <a:rPr lang="en-US" dirty="0"/>
              <a:t>Authors solution: Julia + </a:t>
            </a:r>
            <a:r>
              <a:rPr lang="en-US" dirty="0" err="1"/>
              <a:t>CodeSonar</a:t>
            </a:r>
            <a:r>
              <a:rPr lang="en-US" dirty="0"/>
              <a:t> configurable taint analysis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997B27-5F89-49F1-AC4B-671CF034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20E8C9-2619-43BB-89BF-ABF876E6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9CF8EC-ECF7-4D0D-972B-5777ACF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5F439F-7E18-4AFE-A44A-CDC992DD388F}"/>
              </a:ext>
            </a:extLst>
          </p:cNvPr>
          <p:cNvSpPr txBox="1"/>
          <p:nvPr/>
        </p:nvSpPr>
        <p:spPr>
          <a:xfrm>
            <a:off x="848991" y="2427323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(C++)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AD911D-7C46-4D6D-8485-66BA1E631AAE}"/>
              </a:ext>
            </a:extLst>
          </p:cNvPr>
          <p:cNvSpPr txBox="1"/>
          <p:nvPr/>
        </p:nvSpPr>
        <p:spPr>
          <a:xfrm>
            <a:off x="5224462" y="2376838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(Java)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F8FAA5-BAAF-4CF0-99F2-BA409658C3BA}"/>
              </a:ext>
            </a:extLst>
          </p:cNvPr>
          <p:cNvSpPr txBox="1"/>
          <p:nvPr/>
        </p:nvSpPr>
        <p:spPr>
          <a:xfrm>
            <a:off x="9714038" y="2421376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Joystick (C++)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74AD30F-A425-4EFE-925F-7FD15D0154F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2746170"/>
            <a:ext cx="0" cy="33710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2BA6D1A-53B0-40DE-BCA5-B64FA50083D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585576" y="2790708"/>
            <a:ext cx="0" cy="3326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EF7CEC7-255E-4535-BAF3-05659A561A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20529" y="2796655"/>
            <a:ext cx="0" cy="33205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C4D13D0-1061-42F1-B92D-30FA1D98EDAB}"/>
              </a:ext>
            </a:extLst>
          </p:cNvPr>
          <p:cNvCxnSpPr/>
          <p:nvPr/>
        </p:nvCxnSpPr>
        <p:spPr>
          <a:xfrm>
            <a:off x="6095999" y="3141085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9EFA7D6-E155-4D0F-9BE7-7EFD96B9A725}"/>
              </a:ext>
            </a:extLst>
          </p:cNvPr>
          <p:cNvCxnSpPr/>
          <p:nvPr/>
        </p:nvCxnSpPr>
        <p:spPr>
          <a:xfrm flipH="1">
            <a:off x="1720528" y="3141085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3676105-D3A5-4C6B-AA25-C83413BE5C11}"/>
              </a:ext>
            </a:extLst>
          </p:cNvPr>
          <p:cNvCxnSpPr/>
          <p:nvPr/>
        </p:nvCxnSpPr>
        <p:spPr>
          <a:xfrm>
            <a:off x="6095999" y="3524579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045F3C0-9727-4885-92E9-A0EC396CFEB5}"/>
              </a:ext>
            </a:extLst>
          </p:cNvPr>
          <p:cNvCxnSpPr/>
          <p:nvPr/>
        </p:nvCxnSpPr>
        <p:spPr>
          <a:xfrm flipH="1">
            <a:off x="6095999" y="3819854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62B3843-AC05-4582-A028-C03DCA5EB9C3}"/>
              </a:ext>
            </a:extLst>
          </p:cNvPr>
          <p:cNvCxnSpPr/>
          <p:nvPr/>
        </p:nvCxnSpPr>
        <p:spPr>
          <a:xfrm flipH="1">
            <a:off x="1720528" y="3819854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F22545B-551E-4015-83D4-62404EFEBD59}"/>
              </a:ext>
            </a:extLst>
          </p:cNvPr>
          <p:cNvSpPr txBox="1"/>
          <p:nvPr/>
        </p:nvSpPr>
        <p:spPr>
          <a:xfrm>
            <a:off x="2933700" y="2901362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initialize()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101A540-F05A-418E-9A72-168C1E3CEC95}"/>
              </a:ext>
            </a:extLst>
          </p:cNvPr>
          <p:cNvSpPr txBox="1"/>
          <p:nvPr/>
        </p:nvSpPr>
        <p:spPr>
          <a:xfrm>
            <a:off x="7488298" y="2893733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initialize()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A9BB5CD-37EE-4998-83E5-10F9A1D6CADC}"/>
              </a:ext>
            </a:extLst>
          </p:cNvPr>
          <p:cNvSpPr txBox="1"/>
          <p:nvPr/>
        </p:nvSpPr>
        <p:spPr>
          <a:xfrm>
            <a:off x="7488299" y="3277227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readUpDown</a:t>
            </a:r>
            <a:r>
              <a:rPr lang="en-US" sz="1400" dirty="0"/>
              <a:t>()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01A8827-680B-48DC-975B-0804C5E4D862}"/>
              </a:ext>
            </a:extLst>
          </p:cNvPr>
          <p:cNvSpPr txBox="1"/>
          <p:nvPr/>
        </p:nvSpPr>
        <p:spPr>
          <a:xfrm>
            <a:off x="7488298" y="3542438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E2803207-F6F5-4847-A94E-613A1568B517}"/>
              </a:ext>
            </a:extLst>
          </p:cNvPr>
          <p:cNvSpPr txBox="1"/>
          <p:nvPr/>
        </p:nvSpPr>
        <p:spPr>
          <a:xfrm>
            <a:off x="2833688" y="3542438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runMotor</a:t>
            </a:r>
            <a:r>
              <a:rPr lang="en-US" sz="1400" dirty="0"/>
              <a:t>(sensor value)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A49A865E-C690-490D-B8E1-786532C8BFEA}"/>
              </a:ext>
            </a:extLst>
          </p:cNvPr>
          <p:cNvCxnSpPr/>
          <p:nvPr/>
        </p:nvCxnSpPr>
        <p:spPr>
          <a:xfrm>
            <a:off x="6105524" y="4190026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D5A84B4-01CD-4229-B387-27795980ACE5}"/>
              </a:ext>
            </a:extLst>
          </p:cNvPr>
          <p:cNvCxnSpPr/>
          <p:nvPr/>
        </p:nvCxnSpPr>
        <p:spPr>
          <a:xfrm flipH="1">
            <a:off x="6105524" y="4485301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E76CD6FF-37C8-405E-A83A-456FA7CD427E}"/>
              </a:ext>
            </a:extLst>
          </p:cNvPr>
          <p:cNvCxnSpPr>
            <a:cxnSpLocks/>
          </p:cNvCxnSpPr>
          <p:nvPr/>
        </p:nvCxnSpPr>
        <p:spPr>
          <a:xfrm flipH="1">
            <a:off x="1720528" y="4485301"/>
            <a:ext cx="4384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8E585702-2C20-45D2-A4A4-EDCC299351A9}"/>
              </a:ext>
            </a:extLst>
          </p:cNvPr>
          <p:cNvSpPr txBox="1"/>
          <p:nvPr/>
        </p:nvSpPr>
        <p:spPr>
          <a:xfrm>
            <a:off x="7497824" y="3942674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readLeftRight</a:t>
            </a:r>
            <a:r>
              <a:rPr lang="en-US" sz="1400" dirty="0"/>
              <a:t>()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549047A-118E-4C8F-B3FE-43D3BD74260B}"/>
              </a:ext>
            </a:extLst>
          </p:cNvPr>
          <p:cNvSpPr txBox="1"/>
          <p:nvPr/>
        </p:nvSpPr>
        <p:spPr>
          <a:xfrm>
            <a:off x="7497823" y="420788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38DC8664-B25D-4CB9-878C-449DFD9359A1}"/>
              </a:ext>
            </a:extLst>
          </p:cNvPr>
          <p:cNvSpPr txBox="1"/>
          <p:nvPr/>
        </p:nvSpPr>
        <p:spPr>
          <a:xfrm>
            <a:off x="2843213" y="4207885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turnRight</a:t>
            </a:r>
            <a:r>
              <a:rPr lang="en-US" sz="1400" dirty="0"/>
              <a:t>()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277E79D0-D04A-4A9B-9D25-FC0B7D70AA86}"/>
              </a:ext>
            </a:extLst>
          </p:cNvPr>
          <p:cNvCxnSpPr/>
          <p:nvPr/>
        </p:nvCxnSpPr>
        <p:spPr>
          <a:xfrm>
            <a:off x="6086477" y="4895351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1AB9306-070B-47CE-A39A-7FEC4D486F90}"/>
              </a:ext>
            </a:extLst>
          </p:cNvPr>
          <p:cNvCxnSpPr/>
          <p:nvPr/>
        </p:nvCxnSpPr>
        <p:spPr>
          <a:xfrm flipH="1">
            <a:off x="6086477" y="5190626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F51B62D-C7EC-42F2-B6A6-1AB3FEA00164}"/>
              </a:ext>
            </a:extLst>
          </p:cNvPr>
          <p:cNvCxnSpPr>
            <a:cxnSpLocks/>
          </p:cNvCxnSpPr>
          <p:nvPr/>
        </p:nvCxnSpPr>
        <p:spPr>
          <a:xfrm flipH="1">
            <a:off x="1728782" y="5190626"/>
            <a:ext cx="4357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5A154A4-7E6E-4BFD-B6EF-405AB0972378}"/>
              </a:ext>
            </a:extLst>
          </p:cNvPr>
          <p:cNvSpPr txBox="1"/>
          <p:nvPr/>
        </p:nvSpPr>
        <p:spPr>
          <a:xfrm>
            <a:off x="7478777" y="4647999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readLeftRight</a:t>
            </a:r>
            <a:r>
              <a:rPr lang="en-US" sz="1400" dirty="0"/>
              <a:t>()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1408DED-C0AB-4DB6-AB9E-12ED020C78F7}"/>
              </a:ext>
            </a:extLst>
          </p:cNvPr>
          <p:cNvSpPr txBox="1"/>
          <p:nvPr/>
        </p:nvSpPr>
        <p:spPr>
          <a:xfrm>
            <a:off x="7478776" y="4913210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sensor value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0E0F303-7F03-4484-8AF8-16A008C07C37}"/>
              </a:ext>
            </a:extLst>
          </p:cNvPr>
          <p:cNvSpPr txBox="1"/>
          <p:nvPr/>
        </p:nvSpPr>
        <p:spPr>
          <a:xfrm>
            <a:off x="2824166" y="4913210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turnLeft</a:t>
            </a:r>
            <a:r>
              <a:rPr lang="en-US" sz="1400" dirty="0"/>
              <a:t>()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9A511BA-27F4-476F-ACF6-DEF92ECA9828}"/>
              </a:ext>
            </a:extLst>
          </p:cNvPr>
          <p:cNvCxnSpPr/>
          <p:nvPr/>
        </p:nvCxnSpPr>
        <p:spPr>
          <a:xfrm>
            <a:off x="6105524" y="5601765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2A2F384-F08D-4F83-8B9A-EBA4B3CB5D80}"/>
              </a:ext>
            </a:extLst>
          </p:cNvPr>
          <p:cNvCxnSpPr/>
          <p:nvPr/>
        </p:nvCxnSpPr>
        <p:spPr>
          <a:xfrm flipH="1">
            <a:off x="6105524" y="5897040"/>
            <a:ext cx="4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4BCAF5CB-BDE5-4848-8F27-824C4572FA93}"/>
              </a:ext>
            </a:extLst>
          </p:cNvPr>
          <p:cNvCxnSpPr/>
          <p:nvPr/>
        </p:nvCxnSpPr>
        <p:spPr>
          <a:xfrm flipH="1">
            <a:off x="1730053" y="5897040"/>
            <a:ext cx="437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1B6D3A7-2586-419C-8B24-8D0EF6F7F693}"/>
              </a:ext>
            </a:extLst>
          </p:cNvPr>
          <p:cNvSpPr txBox="1"/>
          <p:nvPr/>
        </p:nvSpPr>
        <p:spPr>
          <a:xfrm>
            <a:off x="7497824" y="5354413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isButtonPressed</a:t>
            </a:r>
            <a:r>
              <a:rPr lang="en-US" sz="1400" dirty="0"/>
              <a:t>()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9A79457-05EB-4A5A-AA56-638C0B44DC0A}"/>
              </a:ext>
            </a:extLst>
          </p:cNvPr>
          <p:cNvSpPr txBox="1"/>
          <p:nvPr/>
        </p:nvSpPr>
        <p:spPr>
          <a:xfrm>
            <a:off x="7497823" y="5619624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true/false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3C85C8DD-FF95-40F2-B69C-C30B2380DBD8}"/>
              </a:ext>
            </a:extLst>
          </p:cNvPr>
          <p:cNvSpPr txBox="1"/>
          <p:nvPr/>
        </p:nvSpPr>
        <p:spPr>
          <a:xfrm>
            <a:off x="2843213" y="5619624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turnAtAngle</a:t>
            </a:r>
            <a:r>
              <a:rPr lang="en-US" sz="1400" dirty="0"/>
              <a:t>(0)</a:t>
            </a:r>
          </a:p>
        </p:txBody>
      </p:sp>
      <p:sp>
        <p:nvSpPr>
          <p:cNvPr id="95" name="Titolo 1">
            <a:extLst>
              <a:ext uri="{FF2B5EF4-FFF2-40B4-BE49-F238E27FC236}">
                <a16:creationId xmlns:a16="http://schemas.microsoft.com/office/drawing/2014/main" id="{8ECDB71D-E34F-4FDF-8D57-6282BEF7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Coordinated semantic analyses</a:t>
            </a:r>
          </a:p>
        </p:txBody>
      </p:sp>
      <p:pic>
        <p:nvPicPr>
          <p:cNvPr id="41" name="Picture 4" descr="Joystick - Foto e Immagini Stock - iStock">
            <a:extLst>
              <a:ext uri="{FF2B5EF4-FFF2-40B4-BE49-F238E27FC236}">
                <a16:creationId xmlns:a16="http://schemas.microsoft.com/office/drawing/2014/main" id="{3DAE2562-BAF6-484D-8062-644D23583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16216" r="5405" b="15879"/>
          <a:stretch/>
        </p:blipFill>
        <p:spPr bwMode="auto">
          <a:xfrm>
            <a:off x="10014476" y="1477863"/>
            <a:ext cx="1161248" cy="9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Gt330c Drive Wifi Remote Control Car Video Camera Car Drive &amp;amp; Spy 2.4g Wifi  Hummer - Buy Rc Auto,Wifi Remote Control Car,Automobile Di Telecomando  Product on Alibaba.com">
            <a:extLst>
              <a:ext uri="{FF2B5EF4-FFF2-40B4-BE49-F238E27FC236}">
                <a16:creationId xmlns:a16="http://schemas.microsoft.com/office/drawing/2014/main" id="{B989AAEA-A9DD-4CC0-A7E3-B2D0121625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" t="35036" r="11504" b="9885"/>
          <a:stretch/>
        </p:blipFill>
        <p:spPr bwMode="auto">
          <a:xfrm>
            <a:off x="1086574" y="1497176"/>
            <a:ext cx="1286958" cy="8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Wireless IoT Relay Controller 4-Channel 10-Amp USB - Wireless I2C">
            <a:extLst>
              <a:ext uri="{FF2B5EF4-FFF2-40B4-BE49-F238E27FC236}">
                <a16:creationId xmlns:a16="http://schemas.microsoft.com/office/drawing/2014/main" id="{EDACD288-3982-4CDB-A2E9-2EBD22D0C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9084"/>
          <a:stretch/>
        </p:blipFill>
        <p:spPr bwMode="auto">
          <a:xfrm>
            <a:off x="5583311" y="1520124"/>
            <a:ext cx="992825" cy="8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106B7D1-7BE3-417F-A339-48DF48A1FCD4}"/>
              </a:ext>
            </a:extLst>
          </p:cNvPr>
          <p:cNvCxnSpPr>
            <a:cxnSpLocks/>
          </p:cNvCxnSpPr>
          <p:nvPr/>
        </p:nvCxnSpPr>
        <p:spPr>
          <a:xfrm>
            <a:off x="10585574" y="3520041"/>
            <a:ext cx="3" cy="29981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F0D8CBBD-D405-4955-A35D-1F86375C9ABA}"/>
              </a:ext>
            </a:extLst>
          </p:cNvPr>
          <p:cNvCxnSpPr/>
          <p:nvPr/>
        </p:nvCxnSpPr>
        <p:spPr>
          <a:xfrm flipH="1">
            <a:off x="6097272" y="3822484"/>
            <a:ext cx="44895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A098FCAC-D480-49A6-B3E6-2F14CCE92479}"/>
              </a:ext>
            </a:extLst>
          </p:cNvPr>
          <p:cNvCxnSpPr>
            <a:cxnSpLocks/>
          </p:cNvCxnSpPr>
          <p:nvPr/>
        </p:nvCxnSpPr>
        <p:spPr>
          <a:xfrm flipH="1">
            <a:off x="1720528" y="3819735"/>
            <a:ext cx="43735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D8BABACA-3728-4035-A581-5D50B77468E3}"/>
              </a:ext>
            </a:extLst>
          </p:cNvPr>
          <p:cNvSpPr/>
          <p:nvPr/>
        </p:nvSpPr>
        <p:spPr>
          <a:xfrm>
            <a:off x="10502488" y="3438855"/>
            <a:ext cx="162370" cy="16237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01E3DE55-3F63-414A-B756-BCBB83C2EF6D}"/>
              </a:ext>
            </a:extLst>
          </p:cNvPr>
          <p:cNvSpPr/>
          <p:nvPr/>
        </p:nvSpPr>
        <p:spPr>
          <a:xfrm>
            <a:off x="6017675" y="3738550"/>
            <a:ext cx="162370" cy="16237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8598C3A4-F10B-4820-9DDB-CC05A83ABE98}"/>
              </a:ext>
            </a:extLst>
          </p:cNvPr>
          <p:cNvSpPr/>
          <p:nvPr/>
        </p:nvSpPr>
        <p:spPr>
          <a:xfrm>
            <a:off x="6017675" y="4403028"/>
            <a:ext cx="162370" cy="16237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0E26B2F0-0992-4338-AC37-D3A33B92E42A}"/>
              </a:ext>
            </a:extLst>
          </p:cNvPr>
          <p:cNvSpPr/>
          <p:nvPr/>
        </p:nvSpPr>
        <p:spPr>
          <a:xfrm>
            <a:off x="6019578" y="5816032"/>
            <a:ext cx="162370" cy="16237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66C9DD4D-8FC5-4984-94E9-EF3CE7F40E3B}"/>
              </a:ext>
            </a:extLst>
          </p:cNvPr>
          <p:cNvSpPr/>
          <p:nvPr/>
        </p:nvSpPr>
        <p:spPr>
          <a:xfrm>
            <a:off x="6011704" y="5109958"/>
            <a:ext cx="162370" cy="16237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74E2764-9475-44C9-A514-A2C764FACB6B}"/>
              </a:ext>
            </a:extLst>
          </p:cNvPr>
          <p:cNvSpPr txBox="1"/>
          <p:nvPr/>
        </p:nvSpPr>
        <p:spPr>
          <a:xfrm>
            <a:off x="2520000" y="1351220"/>
            <a:ext cx="2527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CSONAR</a:t>
            </a:r>
            <a:r>
              <a:rPr lang="en-US" dirty="0"/>
              <a:t>: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sensor value -&gt; </a:t>
            </a:r>
            <a:r>
              <a:rPr lang="en-US" dirty="0">
                <a:solidFill>
                  <a:schemeClr val="accent4"/>
                </a:solidFill>
              </a:rPr>
              <a:t>source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actuator -&gt; </a:t>
            </a:r>
            <a:r>
              <a:rPr lang="en-US" dirty="0">
                <a:solidFill>
                  <a:schemeClr val="accent6"/>
                </a:solidFill>
              </a:rPr>
              <a:t>sink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JNI methods -&gt; </a:t>
            </a:r>
            <a:r>
              <a:rPr lang="en-US" dirty="0">
                <a:solidFill>
                  <a:srgbClr val="7030A0"/>
                </a:solidFill>
              </a:rPr>
              <a:t>sinks 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34A9CD40-4128-43B2-8720-043EEF3DC655}"/>
              </a:ext>
            </a:extLst>
          </p:cNvPr>
          <p:cNvSpPr txBox="1"/>
          <p:nvPr/>
        </p:nvSpPr>
        <p:spPr>
          <a:xfrm>
            <a:off x="2520000" y="1351220"/>
            <a:ext cx="252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1: </a:t>
            </a:r>
            <a:r>
              <a:rPr lang="en-US" dirty="0">
                <a:solidFill>
                  <a:schemeClr val="accent3"/>
                </a:solidFill>
              </a:rPr>
              <a:t>CSONAR</a:t>
            </a:r>
          </a:p>
          <a:p>
            <a:r>
              <a:rPr lang="en-US" dirty="0">
                <a:solidFill>
                  <a:schemeClr val="accent4"/>
                </a:solidFill>
              </a:rPr>
              <a:t>Sensor</a:t>
            </a:r>
            <a:r>
              <a:rPr lang="en-US" dirty="0"/>
              <a:t> -&gt; </a:t>
            </a:r>
            <a:r>
              <a:rPr lang="en-US" dirty="0">
                <a:solidFill>
                  <a:srgbClr val="7030A0"/>
                </a:solidFill>
              </a:rPr>
              <a:t>JNI</a:t>
            </a:r>
          </a:p>
          <a:p>
            <a:r>
              <a:rPr lang="en-US" dirty="0"/>
              <a:t>Produce Julia </a:t>
            </a:r>
            <a:r>
              <a:rPr lang="en-US" dirty="0">
                <a:solidFill>
                  <a:srgbClr val="FF00FF"/>
                </a:solidFill>
              </a:rPr>
              <a:t>annotation</a:t>
            </a:r>
            <a:r>
              <a:rPr lang="en-US" dirty="0"/>
              <a:t> 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808F7414-E3A5-43F2-9F00-B03931CE8BAB}"/>
              </a:ext>
            </a:extLst>
          </p:cNvPr>
          <p:cNvSpPr txBox="1"/>
          <p:nvPr/>
        </p:nvSpPr>
        <p:spPr>
          <a:xfrm>
            <a:off x="2520000" y="1351220"/>
            <a:ext cx="252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3	: </a:t>
            </a:r>
            <a:r>
              <a:rPr lang="en-US" dirty="0">
                <a:solidFill>
                  <a:schemeClr val="accent3"/>
                </a:solidFill>
              </a:rPr>
              <a:t>CSONAR</a:t>
            </a:r>
          </a:p>
          <a:p>
            <a:r>
              <a:rPr lang="en-US" dirty="0">
                <a:solidFill>
                  <a:srgbClr val="FF6600"/>
                </a:solidFill>
              </a:rPr>
              <a:t>Annotation</a:t>
            </a:r>
            <a:r>
              <a:rPr lang="en-US" dirty="0"/>
              <a:t> -&gt; </a:t>
            </a:r>
            <a:r>
              <a:rPr lang="en-US" dirty="0">
                <a:solidFill>
                  <a:schemeClr val="accent6"/>
                </a:solidFill>
              </a:rPr>
              <a:t>Actuator</a:t>
            </a:r>
          </a:p>
          <a:p>
            <a:r>
              <a:rPr lang="en-US" dirty="0"/>
              <a:t>Warning!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72C7331-15E0-4E63-A441-31666D14E6C1}"/>
              </a:ext>
            </a:extLst>
          </p:cNvPr>
          <p:cNvSpPr txBox="1"/>
          <p:nvPr/>
        </p:nvSpPr>
        <p:spPr>
          <a:xfrm>
            <a:off x="7020000" y="1351220"/>
            <a:ext cx="300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2: </a:t>
            </a:r>
            <a:r>
              <a:rPr lang="en-US" dirty="0">
                <a:solidFill>
                  <a:srgbClr val="FFC000"/>
                </a:solidFill>
              </a:rPr>
              <a:t>Julia</a:t>
            </a:r>
          </a:p>
          <a:p>
            <a:r>
              <a:rPr lang="en-US" dirty="0">
                <a:solidFill>
                  <a:srgbClr val="FF00FF"/>
                </a:solidFill>
              </a:rPr>
              <a:t>Annotation</a:t>
            </a:r>
            <a:r>
              <a:rPr lang="en-US" dirty="0"/>
              <a:t> -&gt; </a:t>
            </a:r>
            <a:r>
              <a:rPr lang="en-US" dirty="0">
                <a:solidFill>
                  <a:srgbClr val="7030A0"/>
                </a:solidFill>
              </a:rPr>
              <a:t>JNI</a:t>
            </a:r>
          </a:p>
          <a:p>
            <a:r>
              <a:rPr lang="en-US" dirty="0"/>
              <a:t>Produce CSONAR </a:t>
            </a:r>
            <a:r>
              <a:rPr lang="en-US" dirty="0">
                <a:solidFill>
                  <a:srgbClr val="FF6600"/>
                </a:solidFill>
              </a:rPr>
              <a:t>annotation</a:t>
            </a: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32687421-0B96-4BBD-B324-D1765E5F53F2}"/>
              </a:ext>
            </a:extLst>
          </p:cNvPr>
          <p:cNvSpPr/>
          <p:nvPr/>
        </p:nvSpPr>
        <p:spPr>
          <a:xfrm>
            <a:off x="1641250" y="3737926"/>
            <a:ext cx="162370" cy="16237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ella a 5 punte 1">
            <a:extLst>
              <a:ext uri="{FF2B5EF4-FFF2-40B4-BE49-F238E27FC236}">
                <a16:creationId xmlns:a16="http://schemas.microsoft.com/office/drawing/2014/main" id="{CAA52293-60F7-40B1-9B6D-EBF41A682A11}"/>
              </a:ext>
            </a:extLst>
          </p:cNvPr>
          <p:cNvSpPr/>
          <p:nvPr/>
        </p:nvSpPr>
        <p:spPr>
          <a:xfrm>
            <a:off x="1796425" y="3615329"/>
            <a:ext cx="92237" cy="92237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70" name="Stella a 5 punte 69">
            <a:extLst>
              <a:ext uri="{FF2B5EF4-FFF2-40B4-BE49-F238E27FC236}">
                <a16:creationId xmlns:a16="http://schemas.microsoft.com/office/drawing/2014/main" id="{78547E9B-FA87-4591-9B48-6BF3B12A90AF}"/>
              </a:ext>
            </a:extLst>
          </p:cNvPr>
          <p:cNvSpPr/>
          <p:nvPr/>
        </p:nvSpPr>
        <p:spPr>
          <a:xfrm>
            <a:off x="5927868" y="3620195"/>
            <a:ext cx="92237" cy="92237"/>
          </a:xfrm>
          <a:prstGeom prst="star5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4665BD0B-222A-445F-BE00-5D6BDF8510E1}"/>
              </a:ext>
            </a:extLst>
          </p:cNvPr>
          <p:cNvSpPr txBox="1"/>
          <p:nvPr/>
        </p:nvSpPr>
        <p:spPr>
          <a:xfrm>
            <a:off x="7020000" y="1351220"/>
            <a:ext cx="252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Julia</a:t>
            </a:r>
            <a:r>
              <a:rPr lang="en-US" dirty="0"/>
              <a:t>: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JNI calls -&gt; </a:t>
            </a:r>
            <a:r>
              <a:rPr lang="en-US" dirty="0">
                <a:solidFill>
                  <a:srgbClr val="002060"/>
                </a:solidFill>
              </a:rPr>
              <a:t>sinks 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DD1AE709-6E3C-4631-A625-B094D8B95E1B}"/>
              </a:ext>
            </a:extLst>
          </p:cNvPr>
          <p:cNvSpPr/>
          <p:nvPr/>
        </p:nvSpPr>
        <p:spPr>
          <a:xfrm>
            <a:off x="1640773" y="3737246"/>
            <a:ext cx="162370" cy="16237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CE820DD-8123-44EB-AE35-299A463E117A}"/>
              </a:ext>
            </a:extLst>
          </p:cNvPr>
          <p:cNvSpPr/>
          <p:nvPr/>
        </p:nvSpPr>
        <p:spPr>
          <a:xfrm>
            <a:off x="1639343" y="4401995"/>
            <a:ext cx="162370" cy="16237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35EA9F72-BF0F-47AD-84FE-EEBAA9D8D0D2}"/>
              </a:ext>
            </a:extLst>
          </p:cNvPr>
          <p:cNvSpPr/>
          <p:nvPr/>
        </p:nvSpPr>
        <p:spPr>
          <a:xfrm>
            <a:off x="1640773" y="5109441"/>
            <a:ext cx="162370" cy="16237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FEA70D40-C844-49BB-8677-D1542AB0CB67}"/>
              </a:ext>
            </a:extLst>
          </p:cNvPr>
          <p:cNvSpPr/>
          <p:nvPr/>
        </p:nvSpPr>
        <p:spPr>
          <a:xfrm>
            <a:off x="1647597" y="5815855"/>
            <a:ext cx="162370" cy="16237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13" name="Elemento grafico 12" descr="Insetto">
            <a:extLst>
              <a:ext uri="{FF2B5EF4-FFF2-40B4-BE49-F238E27FC236}">
                <a16:creationId xmlns:a16="http://schemas.microsoft.com/office/drawing/2014/main" id="{EDFF43D3-48B1-4277-91FA-F3A039300A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5776" y="3398388"/>
            <a:ext cx="338858" cy="338858"/>
          </a:xfrm>
          <a:prstGeom prst="rect">
            <a:avLst/>
          </a:prstGeom>
        </p:spPr>
      </p:pic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22E7FEE4-85C8-453A-9402-7EE470A5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02743148-D0E3-4EE8-BC5A-47DEDF4B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D5A4867C-F5AC-4E68-9C6F-C3AB71F0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6</a:t>
            </a:fld>
            <a:endParaRPr lang="en-US"/>
          </a:p>
        </p:txBody>
      </p:sp>
      <p:sp>
        <p:nvSpPr>
          <p:cNvPr id="86" name="Segnaposto contenuto 4">
            <a:extLst>
              <a:ext uri="{FF2B5EF4-FFF2-40B4-BE49-F238E27FC236}">
                <a16:creationId xmlns:a16="http://schemas.microsoft.com/office/drawing/2014/main" id="{5EE708F1-A9A7-726C-795E-6202FEB0089D}"/>
              </a:ext>
            </a:extLst>
          </p:cNvPr>
          <p:cNvSpPr txBox="1">
            <a:spLocks/>
          </p:cNvSpPr>
          <p:nvPr/>
        </p:nvSpPr>
        <p:spPr>
          <a:xfrm>
            <a:off x="3250357" y="6059248"/>
            <a:ext cx="7451279" cy="47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64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“Cross-Programming Language Taint Analysis for the IoT Ecosystem” - Ferrara et al. @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InterAVT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2019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99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24" grpId="0"/>
      <p:bldP spid="24" grpId="1"/>
      <p:bldP spid="76" grpId="0"/>
      <p:bldP spid="76" grpId="1"/>
      <p:bldP spid="78" grpId="0"/>
      <p:bldP spid="79" grpId="0"/>
      <p:bldP spid="79" grpId="1"/>
      <p:bldP spid="80" grpId="0" animBg="1"/>
      <p:bldP spid="80" grpId="1" animBg="1"/>
      <p:bldP spid="80" grpId="2" animBg="1"/>
      <p:bldP spid="2" grpId="0" animBg="1"/>
      <p:bldP spid="70" grpId="0" animBg="1"/>
      <p:bldP spid="81" grpId="0"/>
      <p:bldP spid="81" grpId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existing analyses?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Make analyses exchange information, and perform a fixpoint over the exchanged information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Slower: need to repeat the analysis of each subprogram</a:t>
            </a:r>
          </a:p>
          <a:p>
            <a:pPr marL="114300" indent="-342900"/>
            <a:r>
              <a:rPr lang="en-US" dirty="0">
                <a:solidFill>
                  <a:schemeClr val="tx1"/>
                </a:solidFill>
              </a:rPr>
              <a:t>Cross-language interactions considered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C24947-469E-451E-8BCE-467191EA1BA4}"/>
              </a:ext>
            </a:extLst>
          </p:cNvPr>
          <p:cNvSpPr txBox="1"/>
          <p:nvPr/>
        </p:nvSpPr>
        <p:spPr>
          <a:xfrm>
            <a:off x="838199" y="4001294"/>
            <a:ext cx="10515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But…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</a:rPr>
              <a:t>3 analyses on small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</a:rPr>
              <a:t>Tool communication is 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</a:rPr>
              <a:t>Complex information? 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821F51F2-1586-4505-A77E-2B4113AF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F8ED8291-6EBD-40FD-9787-47891453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D1E631A-C5B8-4FE2-AD3E-B66BD4FD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1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Multi-language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Goal: single analysis of a whole program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Requirements:</a:t>
            </a:r>
          </a:p>
          <a:p>
            <a:r>
              <a:rPr lang="en-US" sz="2800" dirty="0">
                <a:solidFill>
                  <a:schemeClr val="tx1"/>
                </a:solidFill>
              </a:rPr>
              <a:t>Different semantics for the same construct</a:t>
            </a:r>
          </a:p>
          <a:p>
            <a:r>
              <a:rPr lang="en-US" dirty="0"/>
              <a:t>No assumptions on the execution/memory model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Modular structure: single responsibility of each component</a:t>
            </a:r>
          </a:p>
          <a:p>
            <a:r>
              <a:rPr lang="en-US" sz="2800" dirty="0">
                <a:solidFill>
                  <a:schemeClr val="tx1"/>
                </a:solidFill>
              </a:rPr>
              <a:t>Easy to use and extend: for research and teaching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60CE79-0944-40A2-84B3-F4D3B366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330A62-BFA3-48E1-8776-6055D95C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FE2B02-79C3-4D59-97DB-5B4C41DE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6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LiSA</a:t>
            </a:r>
            <a:r>
              <a:rPr lang="en-US" dirty="0"/>
              <a:t>, a </a:t>
            </a:r>
            <a:r>
              <a:rPr lang="en-US" dirty="0">
                <a:solidFill>
                  <a:schemeClr val="accent3"/>
                </a:solidFill>
              </a:rPr>
              <a:t>Li</a:t>
            </a:r>
            <a:r>
              <a:rPr lang="en-US" dirty="0"/>
              <a:t>brary for </a:t>
            </a:r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-US" dirty="0"/>
              <a:t>tatic </a:t>
            </a:r>
            <a:r>
              <a:rPr lang="en-US" dirty="0">
                <a:solidFill>
                  <a:schemeClr val="accent3"/>
                </a:solidFill>
              </a:rPr>
              <a:t>A</a:t>
            </a:r>
            <a:r>
              <a:rPr lang="en-US" dirty="0"/>
              <a:t>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Library written in Java</a:t>
            </a:r>
          </a:p>
          <a:p>
            <a:r>
              <a:rPr lang="en-US" dirty="0"/>
              <a:t>Based on Abstract Interpretation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Based on an extensible CFG representation</a:t>
            </a:r>
          </a:p>
          <a:p>
            <a:pPr lvl="1"/>
            <a:r>
              <a:rPr lang="en-US" dirty="0"/>
              <a:t>Received as inputs: no knowledge of source languages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Get rid of the syntax for control flow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Extensible: node instances are not fixed</a:t>
            </a:r>
          </a:p>
          <a:p>
            <a:r>
              <a:rPr lang="en-US" dirty="0">
                <a:cs typeface="Lucida Sans Typewriter" panose="020B0602040502020304" pitchFamily="33" charset="0"/>
              </a:rPr>
              <a:t>Statements (CFG nodes) are language specific!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Each node over-approximates the semantics of its language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C77523-EEC6-4A17-8C2E-B512B277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15th, 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F8686DD-9944-4B65-9079-203A58F4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9E06F6-4C89-40B6-9DED-95B5F803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28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asic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7F7F7F"/>
      </a:accent2>
      <a:accent3>
        <a:srgbClr val="FF0000"/>
      </a:accent3>
      <a:accent4>
        <a:srgbClr val="0070C0"/>
      </a:accent4>
      <a:accent5>
        <a:srgbClr val="FFFFFF"/>
      </a:accent5>
      <a:accent6>
        <a:srgbClr val="00B050"/>
      </a:accent6>
      <a:hlink>
        <a:srgbClr val="3F3F3F"/>
      </a:hlink>
      <a:folHlink>
        <a:srgbClr val="3F3F3F"/>
      </a:folHlink>
    </a:clrScheme>
    <a:fontScheme name="Full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olidi sottili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5853810-B40A-40B6-9450-0000ABAE1B58}" vid="{F0F867B4-46AD-4561-BE78-A29D30DC1CB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</TotalTime>
  <Words>2207</Words>
  <Application>Microsoft Office PowerPoint</Application>
  <PresentationFormat>Widescreen</PresentationFormat>
  <Paragraphs>535</Paragraphs>
  <Slides>27</Slides>
  <Notes>12</Notes>
  <HiddenSlides>8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Consolas</vt:lpstr>
      <vt:lpstr>Lucida Console</vt:lpstr>
      <vt:lpstr>Lucida Sans Typewriter</vt:lpstr>
      <vt:lpstr>Tema di Office</vt:lpstr>
      <vt:lpstr>Multi-Language Analysis in LiSA</vt:lpstr>
      <vt:lpstr>Abstract Interpretation</vt:lpstr>
      <vt:lpstr>The problem: multiple languages</vt:lpstr>
      <vt:lpstr>The scenario: robotic IoT car</vt:lpstr>
      <vt:lpstr>Can we use existing analyses?</vt:lpstr>
      <vt:lpstr>Coordinated semantic analyses</vt:lpstr>
      <vt:lpstr>Can we use existing analyses?</vt:lpstr>
      <vt:lpstr>Multi-language analysis</vt:lpstr>
      <vt:lpstr>LiSA, a Library for Static Analysis</vt:lpstr>
      <vt:lpstr>Well defined semantics</vt:lpstr>
      <vt:lpstr>Achieving modularity</vt:lpstr>
      <vt:lpstr>Calls and orchestration</vt:lpstr>
      <vt:lpstr>Achieving modularity</vt:lpstr>
      <vt:lpstr>Handling dynamic memory</vt:lpstr>
      <vt:lpstr>Achieving modularity</vt:lpstr>
      <vt:lpstr>Who creates the CFGs?</vt:lpstr>
      <vt:lpstr>Analysis overview</vt:lpstr>
      <vt:lpstr>LiSA semantic analysis</vt:lpstr>
      <vt:lpstr>Thanks!</vt:lpstr>
      <vt:lpstr>Handling dynamic memory</vt:lpstr>
      <vt:lpstr>Abstract State and Heap Domain</vt:lpstr>
      <vt:lpstr>Symbolic expressions</vt:lpstr>
      <vt:lpstr>The Abstract State</vt:lpstr>
      <vt:lpstr>Analysis modularity</vt:lpstr>
      <vt:lpstr>Current state</vt:lpstr>
      <vt:lpstr>Ongoing works</vt:lpstr>
      <vt:lpstr>Simple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Negrini Luca</dc:creator>
  <cp:lastModifiedBy>Negrini Luca</cp:lastModifiedBy>
  <cp:revision>121</cp:revision>
  <dcterms:created xsi:type="dcterms:W3CDTF">2021-06-03T12:46:49Z</dcterms:created>
  <dcterms:modified xsi:type="dcterms:W3CDTF">2022-06-15T09:57:39Z</dcterms:modified>
</cp:coreProperties>
</file>