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Cambria Math" panose="02040503050406030204" pitchFamily="18" charset="0"/>
      <p:regular r:id="rId19"/>
    </p:embeddedFont>
    <p:embeddedFont>
      <p:font typeface="Nunito" panose="020B0604020202020204" charset="0"/>
      <p:regular r:id="rId20"/>
      <p:bold r:id="rId21"/>
      <p:italic r:id="rId22"/>
      <p:boldItalic r:id="rId23"/>
    </p:embeddedFont>
    <p:embeddedFont>
      <p:font typeface="Nunito Light" panose="020B0604020202020204" charset="0"/>
      <p:regular r:id="rId24"/>
      <p:bold r:id="rId25"/>
      <p:italic r:id="rId26"/>
      <p:boldItalic r:id="rId27"/>
    </p:embeddedFont>
    <p:embeddedFont>
      <p:font typeface="Nunito SemiBold" panose="020B0604020202020204" charset="0"/>
      <p:regular r:id="rId28"/>
      <p:bold r:id="rId29"/>
      <p:italic r:id="rId30"/>
      <p:boldItalic r:id="rId31"/>
    </p:embeddedFont>
    <p:embeddedFont>
      <p:font typeface="Oswald Regular" panose="020B0604020202020204" charset="0"/>
      <p:regular r:id="rId32"/>
      <p:bold r:id="rId33"/>
    </p:embeddedFont>
    <p:embeddedFont>
      <p:font typeface="Verdana Pro Light" panose="020B0304030504040204" pitchFamily="34" charset="0"/>
      <p:regular r:id="rId34"/>
      <p: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ietro FERRARA" initials="" lastIdx="2" clrIdx="0"/>
  <p:cmAuthor id="1" name="Negrini Luca" initials="NL" lastIdx="1" clrIdx="1">
    <p:extLst>
      <p:ext uri="{19B8F6BF-5375-455C-9EA6-DF929625EA0E}">
        <p15:presenceInfo xmlns:p15="http://schemas.microsoft.com/office/powerpoint/2012/main" userId="S::Luca.Negrini@corvallis.it::4bff0306-c611-4ae8-9e6f-db71f3090be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003552-8405-4202-AC3E-1AF16C446D25}">
  <a:tblStyle styleId="{5C003552-8405-4202-AC3E-1AF16C446D2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6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9" Type="http://schemas.openxmlformats.org/officeDocument/2006/relationships/theme" Target="theme/theme1.xml"/><Relationship Id="rId21" Type="http://schemas.openxmlformats.org/officeDocument/2006/relationships/font" Target="fonts/font7.fntdata"/><Relationship Id="rId34" Type="http://schemas.openxmlformats.org/officeDocument/2006/relationships/font" Target="fonts/font20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font" Target="fonts/font19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font" Target="fonts/font18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font" Target="fonts/font1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35" Type="http://schemas.openxmlformats.org/officeDocument/2006/relationships/font" Target="fonts/font21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b3e412a69f_2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b3e412a69f_2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abbe6c315a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abbe6c315a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abbe6c315a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abbe6c315a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b3e412a69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b3e412a69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abbe6c315a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abbe6c315a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b3e412a69f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b3e412a69f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b3e412a69f_2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b3e412a69f_2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b3e412a69f_2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b3e412a69f_2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b3e412a69f_2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b3e412a69f_2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11419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b3e412a69f_2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b3e412a69f_2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b3e412a69f_2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b3e412a69f_2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tito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stazione sezione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  <a:defRPr sz="40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e contenuto" type="obj">
  <p:cSld name="OBJEC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>
            <a:off x="468312" y="16287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>
            <a:off x="457200" y="2924175"/>
            <a:ext cx="8229600" cy="3201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olo e testo verticale" type="vertTitleAndTx">
  <p:cSld name="VERTICAL_TITLE_AND_VERTICAL_TEX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e testo verticale" type="vertTx">
  <p:cSld name="VERTICAL_TEX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468312" y="16287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 rot="5400000">
            <a:off x="2971006" y="410368"/>
            <a:ext cx="3201987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magine con didascalia" type="picTx">
  <p:cSld name="PICTURE_WITH_CAPTIO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  <a:defRPr sz="20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1" name="Google Shape;31;p5"/>
          <p:cNvSpPr>
            <a:spLocks noGrp="1"/>
          </p:cNvSpPr>
          <p:nvPr>
            <p:ph type="pic" idx="2"/>
          </p:nvPr>
        </p:nvSpPr>
        <p:spPr>
          <a:xfrm>
            <a:off x="1792288" y="1844823"/>
            <a:ext cx="5486400" cy="2882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to con didascalia" type="objTx">
  <p:cSld name="OBJECT_WITH_CAPTIO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457200" y="1844824"/>
            <a:ext cx="3008313" cy="792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  <a:defRPr sz="20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3575050" y="1844824"/>
            <a:ext cx="5111750" cy="428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457200" y="2636912"/>
            <a:ext cx="3008313" cy="3489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uota" type="blank">
  <p:cSld name="BLANK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titolo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>
            <a:spLocks noGrp="1"/>
          </p:cNvSpPr>
          <p:nvPr>
            <p:ph type="title"/>
          </p:nvPr>
        </p:nvSpPr>
        <p:spPr>
          <a:xfrm>
            <a:off x="468312" y="16287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fronto" type="twoTxTwoObj">
  <p:cSld name="TWO_OBJECTS_WITH_TEX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 txBox="1">
            <a:spLocks noGrp="1"/>
          </p:cNvSpPr>
          <p:nvPr>
            <p:ph type="title"/>
          </p:nvPr>
        </p:nvSpPr>
        <p:spPr>
          <a:xfrm>
            <a:off x="468312" y="16287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body" idx="1"/>
          </p:nvPr>
        </p:nvSpPr>
        <p:spPr>
          <a:xfrm>
            <a:off x="457200" y="3284984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body" idx="2"/>
          </p:nvPr>
        </p:nvSpPr>
        <p:spPr>
          <a:xfrm>
            <a:off x="457200" y="4365103"/>
            <a:ext cx="4040188" cy="17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3"/>
          </p:nvPr>
        </p:nvSpPr>
        <p:spPr>
          <a:xfrm>
            <a:off x="4645025" y="3284984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4"/>
          </p:nvPr>
        </p:nvSpPr>
        <p:spPr>
          <a:xfrm>
            <a:off x="4645025" y="4365103"/>
            <a:ext cx="4041775" cy="17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e contenuti" type="twoObj">
  <p:cSld name="TWO_OBJECTS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468312" y="16287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body" idx="1"/>
          </p:nvPr>
        </p:nvSpPr>
        <p:spPr>
          <a:xfrm>
            <a:off x="457200" y="2924944"/>
            <a:ext cx="4038600" cy="3201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2"/>
          </p:nvPr>
        </p:nvSpPr>
        <p:spPr>
          <a:xfrm>
            <a:off x="4648200" y="2924944"/>
            <a:ext cx="4038600" cy="3201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68312" y="16287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2924175"/>
            <a:ext cx="8229600" cy="3201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luca.negrini@unive.it" TargetMode="External"/><Relationship Id="rId7" Type="http://schemas.openxmlformats.org/officeDocument/2006/relationships/hyperlink" Target="https://github.com/UniVE-SSV/tarsis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cortesi@unive.it" TargetMode="External"/><Relationship Id="rId5" Type="http://schemas.openxmlformats.org/officeDocument/2006/relationships/hyperlink" Target="mailto:pietro.ferrara@unive.it" TargetMode="External"/><Relationship Id="rId4" Type="http://schemas.openxmlformats.org/officeDocument/2006/relationships/hyperlink" Target="mailto:vincenzo.arceri@unive.it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niVE-SSV/lisa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ctrTitle"/>
          </p:nvPr>
        </p:nvSpPr>
        <p:spPr>
          <a:xfrm>
            <a:off x="228600" y="1130100"/>
            <a:ext cx="86868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</a:pPr>
            <a:r>
              <a:rPr lang="en-US"/>
              <a:t>Twinning Automata and Regular Expressions for String Static Analysis</a:t>
            </a:r>
            <a:endParaRPr sz="44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"/>
          </p:nvPr>
        </p:nvSpPr>
        <p:spPr>
          <a:xfrm>
            <a:off x="228600" y="3188331"/>
            <a:ext cx="6400800" cy="23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</a:pPr>
            <a:r>
              <a:rPr lang="en-US" sz="3000" u="sng" dirty="0"/>
              <a:t>Luca Negrini</a:t>
            </a:r>
            <a:r>
              <a:rPr lang="en-US" sz="3000" baseline="30000" dirty="0"/>
              <a:t>1,2</a:t>
            </a:r>
            <a:r>
              <a:rPr lang="en-US" sz="3000" dirty="0"/>
              <a:t>, Vincenzo Arceri</a:t>
            </a:r>
            <a:r>
              <a:rPr lang="en-US" sz="3000" baseline="30000" dirty="0"/>
              <a:t>1</a:t>
            </a:r>
            <a:r>
              <a:rPr lang="en-US" sz="3000" dirty="0"/>
              <a:t>, </a:t>
            </a:r>
            <a:endParaRPr sz="30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</a:pPr>
            <a:r>
              <a:rPr lang="en-US" sz="3000" dirty="0"/>
              <a:t>Pietro Ferrara</a:t>
            </a:r>
            <a:r>
              <a:rPr lang="en-US" sz="3000" baseline="30000" dirty="0"/>
              <a:t>1</a:t>
            </a:r>
            <a:r>
              <a:rPr lang="en-US" sz="3000" dirty="0"/>
              <a:t>, Agostino Cortesi</a:t>
            </a:r>
            <a:r>
              <a:rPr lang="en-US" sz="3000" baseline="30000" dirty="0"/>
              <a:t>1</a:t>
            </a:r>
            <a:endParaRPr sz="3000" baseline="300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</a:pPr>
            <a:endParaRPr lang="en-US" sz="23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</a:pPr>
            <a:endParaRPr sz="2300" dirty="0"/>
          </a:p>
          <a:p>
            <a:pPr algn="l">
              <a:spcBef>
                <a:spcPts val="0"/>
              </a:spcBef>
            </a:pPr>
            <a:r>
              <a:rPr lang="en-US" sz="2300" baseline="30000" dirty="0"/>
              <a:t>1</a:t>
            </a:r>
            <a:r>
              <a:rPr lang="en-US" sz="2300" dirty="0"/>
              <a:t>Ca’ Foscari University of Venice, Venice, Italy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</a:pPr>
            <a:r>
              <a:rPr lang="en-US" sz="2300" baseline="30000" dirty="0"/>
              <a:t>2</a:t>
            </a:r>
            <a:r>
              <a:rPr lang="en-US" sz="2300" dirty="0"/>
              <a:t>Corvallis </a:t>
            </a:r>
            <a:r>
              <a:rPr lang="en-US" sz="2300" dirty="0" err="1"/>
              <a:t>SpA</a:t>
            </a:r>
            <a:r>
              <a:rPr lang="en-US" sz="2300" dirty="0"/>
              <a:t>, Padua, Italy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</a:pPr>
            <a:endParaRPr lang="en-US" sz="23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</a:pPr>
            <a:r>
              <a:rPr lang="en-US" sz="2300" dirty="0"/>
              <a:t>VMCAI 2021</a:t>
            </a:r>
            <a:endParaRPr sz="23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</a:pPr>
            <a:r>
              <a:rPr lang="en-US" sz="2300" dirty="0"/>
              <a:t>January 18</a:t>
            </a:r>
            <a:r>
              <a:rPr lang="en-US" sz="2300" baseline="30000" dirty="0"/>
              <a:t>th</a:t>
            </a:r>
            <a:r>
              <a:rPr lang="en-US" sz="2300" dirty="0"/>
              <a:t>, 2021</a:t>
            </a:r>
            <a:endParaRPr sz="23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Thanks! Any question?</a:t>
            </a:r>
            <a:endParaRPr dirty="0"/>
          </a:p>
        </p:txBody>
      </p:sp>
      <p:sp>
        <p:nvSpPr>
          <p:cNvPr id="151" name="Google Shape;151;p22"/>
          <p:cNvSpPr txBox="1">
            <a:spLocks noGrp="1"/>
          </p:cNvSpPr>
          <p:nvPr>
            <p:ph type="subTitle" idx="1"/>
          </p:nvPr>
        </p:nvSpPr>
        <p:spPr>
          <a:xfrm>
            <a:off x="685800" y="4020499"/>
            <a:ext cx="7772400" cy="17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ctr" rtl="0">
              <a:spcBef>
                <a:spcPts val="640"/>
              </a:spcBef>
              <a:spcAft>
                <a:spcPts val="0"/>
              </a:spcAft>
              <a:buSzPts val="2300"/>
              <a:buNone/>
            </a:pPr>
            <a:r>
              <a:rPr lang="en-US" sz="2300" u="sng" dirty="0">
                <a:solidFill>
                  <a:schemeClr val="hlink"/>
                </a:solidFill>
                <a:hlinkClick r:id="rId3"/>
              </a:rPr>
              <a:t>luca.negrini@unive.it</a:t>
            </a:r>
            <a:endParaRPr sz="2300" dirty="0"/>
          </a:p>
          <a:p>
            <a:pPr marL="457200" lvl="0" indent="-228600" algn="ctr" rtl="0">
              <a:spcBef>
                <a:spcPts val="0"/>
              </a:spcBef>
              <a:spcAft>
                <a:spcPts val="0"/>
              </a:spcAft>
              <a:buSzPts val="2300"/>
              <a:buNone/>
            </a:pPr>
            <a:r>
              <a:rPr lang="en-US" sz="2300" u="sng" dirty="0">
                <a:solidFill>
                  <a:schemeClr val="hlink"/>
                </a:solidFill>
                <a:hlinkClick r:id="rId4"/>
              </a:rPr>
              <a:t>vincenzo.arceri@unive.it</a:t>
            </a:r>
            <a:endParaRPr sz="2300" dirty="0"/>
          </a:p>
          <a:p>
            <a:pPr marL="457200" lvl="0" indent="-228600" algn="ctr" rtl="0">
              <a:spcBef>
                <a:spcPts val="0"/>
              </a:spcBef>
              <a:spcAft>
                <a:spcPts val="0"/>
              </a:spcAft>
              <a:buSzPts val="2300"/>
              <a:buNone/>
            </a:pPr>
            <a:r>
              <a:rPr lang="en-US" sz="2300" u="sng" dirty="0">
                <a:solidFill>
                  <a:schemeClr val="hlink"/>
                </a:solidFill>
                <a:hlinkClick r:id="rId5"/>
              </a:rPr>
              <a:t>pietro.ferrara@unive.it</a:t>
            </a:r>
            <a:endParaRPr sz="2300" dirty="0"/>
          </a:p>
          <a:p>
            <a:pPr marL="457200" lvl="0" indent="-228600" algn="ctr" rtl="0">
              <a:spcBef>
                <a:spcPts val="0"/>
              </a:spcBef>
              <a:spcAft>
                <a:spcPts val="0"/>
              </a:spcAft>
              <a:buSzPts val="2300"/>
              <a:buNone/>
            </a:pPr>
            <a:r>
              <a:rPr lang="en-US" sz="2300" u="sng" dirty="0">
                <a:solidFill>
                  <a:schemeClr val="hlink"/>
                </a:solidFill>
                <a:hlinkClick r:id="rId6"/>
              </a:rPr>
              <a:t>cortesi@unive.it</a:t>
            </a:r>
            <a:r>
              <a:rPr lang="en-US" sz="2300" dirty="0"/>
              <a:t> </a:t>
            </a:r>
            <a:endParaRPr sz="2300" dirty="0"/>
          </a:p>
        </p:txBody>
      </p:sp>
      <p:sp>
        <p:nvSpPr>
          <p:cNvPr id="4" name="Google Shape;151;p22">
            <a:extLst>
              <a:ext uri="{FF2B5EF4-FFF2-40B4-BE49-F238E27FC236}">
                <a16:creationId xmlns:a16="http://schemas.microsoft.com/office/drawing/2014/main" id="{2307B5C3-0A3C-4104-88FB-FE352F03195A}"/>
              </a:ext>
            </a:extLst>
          </p:cNvPr>
          <p:cNvSpPr txBox="1">
            <a:spLocks/>
          </p:cNvSpPr>
          <p:nvPr/>
        </p:nvSpPr>
        <p:spPr>
          <a:xfrm>
            <a:off x="685800" y="6102643"/>
            <a:ext cx="7772400" cy="617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457200" indent="-228600">
              <a:buSzPts val="2300"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https://github.com/UniVE-SSV/tarsis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 txBox="1">
            <a:spLocks noGrp="1"/>
          </p:cNvSpPr>
          <p:nvPr>
            <p:ph type="title"/>
          </p:nvPr>
        </p:nvSpPr>
        <p:spPr>
          <a:xfrm>
            <a:off x="468312" y="1095375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Simpler test cases</a:t>
            </a:r>
            <a:endParaRPr/>
          </a:p>
        </p:txBody>
      </p:sp>
      <p:pic>
        <p:nvPicPr>
          <p:cNvPr id="159" name="Google Shape;15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2239150"/>
            <a:ext cx="4042363" cy="262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8196" y="2207908"/>
            <a:ext cx="4042375" cy="211206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Tabella 2">
            <a:extLst>
              <a:ext uri="{FF2B5EF4-FFF2-40B4-BE49-F238E27FC236}">
                <a16:creationId xmlns:a16="http://schemas.microsoft.com/office/drawing/2014/main" id="{F85CE9FB-5595-4E1E-8487-7BCD259F27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836420"/>
              </p:ext>
            </p:extLst>
          </p:nvPr>
        </p:nvGraphicFramePr>
        <p:xfrm>
          <a:off x="4644439" y="4785360"/>
          <a:ext cx="4376383" cy="2072640"/>
        </p:xfrm>
        <a:graphic>
          <a:graphicData uri="http://schemas.openxmlformats.org/drawingml/2006/table">
            <a:tbl>
              <a:tblPr firstRow="1" bandRow="1">
                <a:tableStyleId>{5C003552-8405-4202-AC3E-1AF16C446D25}</a:tableStyleId>
              </a:tblPr>
              <a:tblGrid>
                <a:gridCol w="2585902">
                  <a:extLst>
                    <a:ext uri="{9D8B030D-6E8A-4147-A177-3AD203B41FA5}">
                      <a16:colId xmlns:a16="http://schemas.microsoft.com/office/drawing/2014/main" val="2228627675"/>
                    </a:ext>
                  </a:extLst>
                </a:gridCol>
                <a:gridCol w="1790481">
                  <a:extLst>
                    <a:ext uri="{9D8B030D-6E8A-4147-A177-3AD203B41FA5}">
                      <a16:colId xmlns:a16="http://schemas.microsoft.com/office/drawing/2014/main" val="33598896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5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Execution times: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17832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Other domains: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~</a:t>
                      </a:r>
                      <a:r>
                        <a:rPr lang="en-US" sz="2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 </a:t>
                      </a:r>
                      <a:r>
                        <a:rPr lang="en-US" sz="28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ms</a:t>
                      </a:r>
                      <a:endParaRPr lang="en-US" sz="2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20345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0000"/>
                          </a:solidFill>
                          <a:latin typeface="Nunito Light"/>
                          <a:ea typeface="Nunito Light"/>
                          <a:cs typeface="Nunito Light"/>
                          <a:sym typeface="Nunito Light"/>
                        </a:rPr>
                        <a:t>TARSIS</a:t>
                      </a:r>
                      <a:r>
                        <a:rPr lang="en-US" sz="2800" dirty="0"/>
                        <a:t>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38 </a:t>
                      </a:r>
                      <a:r>
                        <a:rPr lang="en-US" sz="28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ms</a:t>
                      </a:r>
                      <a:endParaRPr lang="en-US" sz="2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05484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0000"/>
                          </a:solidFill>
                          <a:latin typeface="Nunito Light"/>
                          <a:ea typeface="Nunito Light"/>
                          <a:cs typeface="Nunito Light"/>
                          <a:sym typeface="Nunito Light"/>
                        </a:rPr>
                        <a:t>FA</a:t>
                      </a:r>
                      <a:r>
                        <a:rPr lang="en-US" sz="2800" dirty="0"/>
                        <a:t>: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52013 </a:t>
                      </a:r>
                      <a:r>
                        <a:rPr lang="en-US" sz="28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ms</a:t>
                      </a:r>
                      <a:endParaRPr lang="en-US" sz="2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14539329"/>
                  </a:ext>
                </a:extLst>
              </a:tr>
            </a:tbl>
          </a:graphicData>
        </a:graphic>
      </p:graphicFrame>
      <p:graphicFrame>
        <p:nvGraphicFramePr>
          <p:cNvPr id="10" name="Tabella 2">
            <a:extLst>
              <a:ext uri="{FF2B5EF4-FFF2-40B4-BE49-F238E27FC236}">
                <a16:creationId xmlns:a16="http://schemas.microsoft.com/office/drawing/2014/main" id="{04248D72-74FA-4CA1-9944-3B130D9BB7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4203087"/>
              </p:ext>
            </p:extLst>
          </p:nvPr>
        </p:nvGraphicFramePr>
        <p:xfrm>
          <a:off x="109530" y="4781499"/>
          <a:ext cx="4376383" cy="2072640"/>
        </p:xfrm>
        <a:graphic>
          <a:graphicData uri="http://schemas.openxmlformats.org/drawingml/2006/table">
            <a:tbl>
              <a:tblPr firstRow="1" bandRow="1">
                <a:tableStyleId>{5C003552-8405-4202-AC3E-1AF16C446D25}</a:tableStyleId>
              </a:tblPr>
              <a:tblGrid>
                <a:gridCol w="2579079">
                  <a:extLst>
                    <a:ext uri="{9D8B030D-6E8A-4147-A177-3AD203B41FA5}">
                      <a16:colId xmlns:a16="http://schemas.microsoft.com/office/drawing/2014/main" val="2228627675"/>
                    </a:ext>
                  </a:extLst>
                </a:gridCol>
                <a:gridCol w="1797304">
                  <a:extLst>
                    <a:ext uri="{9D8B030D-6E8A-4147-A177-3AD203B41FA5}">
                      <a16:colId xmlns:a16="http://schemas.microsoft.com/office/drawing/2014/main" val="33598896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5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Execution times: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17832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Other domains: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~</a:t>
                      </a:r>
                      <a:r>
                        <a:rPr lang="en-US" sz="2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 </a:t>
                      </a:r>
                      <a:r>
                        <a:rPr lang="en-US" sz="28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ms</a:t>
                      </a:r>
                      <a:endParaRPr lang="en-US" sz="2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20345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0000"/>
                          </a:solidFill>
                          <a:latin typeface="Nunito Light"/>
                          <a:ea typeface="Nunito Light"/>
                          <a:cs typeface="Nunito Light"/>
                          <a:sym typeface="Nunito Light"/>
                        </a:rPr>
                        <a:t>TARSIS</a:t>
                      </a:r>
                      <a:r>
                        <a:rPr lang="en-US" sz="2800" dirty="0"/>
                        <a:t>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34 </a:t>
                      </a:r>
                      <a:r>
                        <a:rPr lang="en-US" sz="28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ms</a:t>
                      </a:r>
                      <a:endParaRPr lang="en-US" sz="2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05484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0000"/>
                          </a:solidFill>
                          <a:latin typeface="Nunito Light"/>
                          <a:ea typeface="Nunito Light"/>
                          <a:cs typeface="Nunito Light"/>
                          <a:sym typeface="Nunito Light"/>
                        </a:rPr>
                        <a:t>FA</a:t>
                      </a:r>
                      <a:r>
                        <a:rPr lang="en-US" sz="2800" dirty="0"/>
                        <a:t>: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 </a:t>
                      </a:r>
                      <a:r>
                        <a:rPr lang="en-US" sz="28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ms</a:t>
                      </a:r>
                      <a:endParaRPr lang="en-US" sz="2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1453932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>
            <a:spLocks noGrp="1"/>
          </p:cNvSpPr>
          <p:nvPr>
            <p:ph type="title"/>
          </p:nvPr>
        </p:nvSpPr>
        <p:spPr>
          <a:xfrm>
            <a:off x="468312" y="1095375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Scalability experiments</a:t>
            </a:r>
            <a:endParaRPr/>
          </a:p>
        </p:txBody>
      </p:sp>
      <p:pic>
        <p:nvPicPr>
          <p:cNvPr id="166" name="Google Shape;16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2238366"/>
            <a:ext cx="4038600" cy="21101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4400" y="2210023"/>
            <a:ext cx="4038599" cy="222425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" name="Tabella 2">
            <a:extLst>
              <a:ext uri="{FF2B5EF4-FFF2-40B4-BE49-F238E27FC236}">
                <a16:creationId xmlns:a16="http://schemas.microsoft.com/office/drawing/2014/main" id="{17B0BABC-7850-4789-9AF1-FACD72F132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4133065"/>
              </p:ext>
            </p:extLst>
          </p:nvPr>
        </p:nvGraphicFramePr>
        <p:xfrm>
          <a:off x="4651352" y="4780897"/>
          <a:ext cx="4376383" cy="2072640"/>
        </p:xfrm>
        <a:graphic>
          <a:graphicData uri="http://schemas.openxmlformats.org/drawingml/2006/table">
            <a:tbl>
              <a:tblPr firstRow="1" bandRow="1">
                <a:tableStyleId>{5C003552-8405-4202-AC3E-1AF16C446D25}</a:tableStyleId>
              </a:tblPr>
              <a:tblGrid>
                <a:gridCol w="2588526">
                  <a:extLst>
                    <a:ext uri="{9D8B030D-6E8A-4147-A177-3AD203B41FA5}">
                      <a16:colId xmlns:a16="http://schemas.microsoft.com/office/drawing/2014/main" val="2228627675"/>
                    </a:ext>
                  </a:extLst>
                </a:gridCol>
                <a:gridCol w="1787857">
                  <a:extLst>
                    <a:ext uri="{9D8B030D-6E8A-4147-A177-3AD203B41FA5}">
                      <a16:colId xmlns:a16="http://schemas.microsoft.com/office/drawing/2014/main" val="33598896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5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Execution times: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17832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Other domains: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~</a:t>
                      </a:r>
                      <a:r>
                        <a:rPr lang="en-US" sz="2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 </a:t>
                      </a:r>
                      <a:r>
                        <a:rPr lang="en-US" sz="28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ms</a:t>
                      </a:r>
                      <a:endParaRPr lang="en-US" sz="2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20345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0000"/>
                          </a:solidFill>
                          <a:latin typeface="Nunito Light"/>
                          <a:ea typeface="Nunito Light"/>
                          <a:cs typeface="Nunito Light"/>
                          <a:sym typeface="Nunito Light"/>
                        </a:rPr>
                        <a:t>TARSIS</a:t>
                      </a:r>
                      <a:r>
                        <a:rPr lang="en-US" sz="2800" dirty="0"/>
                        <a:t>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39 </a:t>
                      </a:r>
                      <a:r>
                        <a:rPr lang="en-US" sz="28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ms</a:t>
                      </a:r>
                      <a:endParaRPr lang="en-US" sz="2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05484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0000"/>
                          </a:solidFill>
                          <a:latin typeface="Nunito Light"/>
                          <a:ea typeface="Nunito Light"/>
                          <a:cs typeface="Nunito Light"/>
                          <a:sym typeface="Nunito Light"/>
                        </a:rPr>
                        <a:t>FA</a:t>
                      </a:r>
                      <a:r>
                        <a:rPr lang="en-US" sz="2800" dirty="0"/>
                        <a:t>: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4235 </a:t>
                      </a:r>
                      <a:r>
                        <a:rPr lang="en-US" sz="28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ms</a:t>
                      </a:r>
                      <a:endParaRPr lang="en-US" sz="2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14539329"/>
                  </a:ext>
                </a:extLst>
              </a:tr>
            </a:tbl>
          </a:graphicData>
        </a:graphic>
      </p:graphicFrame>
      <p:graphicFrame>
        <p:nvGraphicFramePr>
          <p:cNvPr id="10" name="Tabella 2">
            <a:extLst>
              <a:ext uri="{FF2B5EF4-FFF2-40B4-BE49-F238E27FC236}">
                <a16:creationId xmlns:a16="http://schemas.microsoft.com/office/drawing/2014/main" id="{5FCFDCD9-B6ED-4DC2-8662-6E95050E0C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3617134"/>
              </p:ext>
            </p:extLst>
          </p:nvPr>
        </p:nvGraphicFramePr>
        <p:xfrm>
          <a:off x="116574" y="4780897"/>
          <a:ext cx="4376383" cy="2072640"/>
        </p:xfrm>
        <a:graphic>
          <a:graphicData uri="http://schemas.openxmlformats.org/drawingml/2006/table">
            <a:tbl>
              <a:tblPr firstRow="1" bandRow="1">
                <a:tableStyleId>{5C003552-8405-4202-AC3E-1AF16C446D25}</a:tableStyleId>
              </a:tblPr>
              <a:tblGrid>
                <a:gridCol w="2582842">
                  <a:extLst>
                    <a:ext uri="{9D8B030D-6E8A-4147-A177-3AD203B41FA5}">
                      <a16:colId xmlns:a16="http://schemas.microsoft.com/office/drawing/2014/main" val="2228627675"/>
                    </a:ext>
                  </a:extLst>
                </a:gridCol>
                <a:gridCol w="1793541">
                  <a:extLst>
                    <a:ext uri="{9D8B030D-6E8A-4147-A177-3AD203B41FA5}">
                      <a16:colId xmlns:a16="http://schemas.microsoft.com/office/drawing/2014/main" val="33598896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5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Execution times: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17832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Other domains: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~</a:t>
                      </a:r>
                      <a:r>
                        <a:rPr lang="en-US" sz="2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 </a:t>
                      </a:r>
                      <a:r>
                        <a:rPr lang="en-US" sz="28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ms</a:t>
                      </a:r>
                      <a:endParaRPr lang="en-US" sz="2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20345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0000"/>
                          </a:solidFill>
                          <a:latin typeface="Nunito Light"/>
                          <a:ea typeface="Nunito Light"/>
                          <a:cs typeface="Nunito Light"/>
                          <a:sym typeface="Nunito Light"/>
                        </a:rPr>
                        <a:t>TARSIS</a:t>
                      </a:r>
                      <a:r>
                        <a:rPr lang="en-US" sz="2800" dirty="0"/>
                        <a:t>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299 </a:t>
                      </a:r>
                      <a:r>
                        <a:rPr lang="en-US" sz="28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ms</a:t>
                      </a:r>
                      <a:endParaRPr lang="en-US" sz="2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05484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0000"/>
                          </a:solidFill>
                          <a:latin typeface="Nunito Light"/>
                          <a:ea typeface="Nunito Light"/>
                          <a:cs typeface="Nunito Light"/>
                          <a:sym typeface="Nunito Light"/>
                        </a:rPr>
                        <a:t>FA</a:t>
                      </a:r>
                      <a:r>
                        <a:rPr lang="en-US" sz="2800" dirty="0"/>
                        <a:t>: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226769 </a:t>
                      </a:r>
                      <a:r>
                        <a:rPr lang="en-US" sz="28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ms</a:t>
                      </a:r>
                      <a:endParaRPr lang="en-US" sz="2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1453932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468312" y="1095375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String analysis</a:t>
            </a:r>
            <a:endParaRPr dirty="0"/>
          </a:p>
        </p:txBody>
      </p:sp>
      <p:sp>
        <p:nvSpPr>
          <p:cNvPr id="91" name="Google Shape;91;p14"/>
          <p:cNvSpPr txBox="1">
            <a:spLocks noGrp="1"/>
          </p:cNvSpPr>
          <p:nvPr>
            <p:ph type="body" idx="1"/>
          </p:nvPr>
        </p:nvSpPr>
        <p:spPr>
          <a:xfrm>
            <a:off x="457200" y="2238375"/>
            <a:ext cx="8229600" cy="38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800" dirty="0"/>
              <a:t>Strings (and their transformation) are interesting!</a:t>
            </a:r>
          </a:p>
          <a:p>
            <a:pPr indent="-457200"/>
            <a:r>
              <a:rPr lang="en-US" sz="2800" dirty="0"/>
              <a:t>String to code execution</a:t>
            </a:r>
          </a:p>
          <a:p>
            <a:pPr indent="-457200"/>
            <a:r>
              <a:rPr lang="en-US" sz="2800" dirty="0"/>
              <a:t>Data protection policies </a:t>
            </a:r>
          </a:p>
          <a:p>
            <a:pPr indent="-457200"/>
            <a:r>
              <a:rPr lang="en-US" sz="2800" dirty="0"/>
              <a:t>Reflection</a:t>
            </a:r>
          </a:p>
          <a:p>
            <a:pPr marL="0" indent="0">
              <a:buNone/>
            </a:pPr>
            <a:r>
              <a:rPr lang="en-US" sz="2800" dirty="0"/>
              <a:t>Precision-efficiency tradeoff is extremely important</a:t>
            </a:r>
          </a:p>
          <a:p>
            <a:pPr indent="-457200"/>
            <a:r>
              <a:rPr lang="en-US" sz="2800" dirty="0"/>
              <a:t>Simple and fast domains (e.g. prefix, suffix)</a:t>
            </a:r>
          </a:p>
          <a:p>
            <a:pPr indent="-457200"/>
            <a:r>
              <a:rPr lang="en-US" sz="2800" dirty="0"/>
              <a:t>Automata-based abstractions</a:t>
            </a:r>
            <a:endParaRPr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>
            <a:off x="468312" y="1095375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latin typeface="Nunito" panose="020B0604020202020204" charset="0"/>
              </a:rPr>
              <a:t>TARSIS</a:t>
            </a:r>
            <a:r>
              <a:rPr lang="en-US" dirty="0"/>
              <a:t> automata</a:t>
            </a:r>
            <a:endParaRPr dirty="0"/>
          </a:p>
        </p:txBody>
      </p:sp>
      <p:sp>
        <p:nvSpPr>
          <p:cNvPr id="97" name="Google Shape;97;p15"/>
          <p:cNvSpPr txBox="1">
            <a:spLocks noGrp="1"/>
          </p:cNvSpPr>
          <p:nvPr>
            <p:ph type="body" idx="1"/>
          </p:nvPr>
        </p:nvSpPr>
        <p:spPr>
          <a:xfrm>
            <a:off x="457200" y="2238375"/>
            <a:ext cx="8229600" cy="38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800" dirty="0"/>
              <a:t>Given a program P, automata are defined over a special alphabet:</a:t>
            </a:r>
            <a:endParaRPr sz="2800" dirty="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sz="2800" dirty="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sz="2800" dirty="0"/>
          </a:p>
          <a:p>
            <a:pPr marL="457200" lvl="0" indent="-406400" algn="l" rtl="0">
              <a:spcBef>
                <a:spcPts val="640"/>
              </a:spcBef>
              <a:spcAft>
                <a:spcPts val="0"/>
              </a:spcAft>
              <a:buSzPts val="2800"/>
              <a:buChar char="•"/>
            </a:pPr>
            <a:r>
              <a:rPr lang="en-US" sz="2800" dirty="0"/>
              <a:t>     contains all the constant strings of P</a:t>
            </a:r>
            <a:endParaRPr sz="2800" dirty="0"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 dirty="0"/>
              <a:t>    is a special token for representing unknown strings</a:t>
            </a:r>
            <a:endParaRPr sz="2800" dirty="0"/>
          </a:p>
        </p:txBody>
      </p:sp>
      <p:pic>
        <p:nvPicPr>
          <p:cNvPr id="98" name="Google Shape;98;p15" descr="\mathtt{A}=\langle Q, \mathbb{A}_P = \Sigma^*_P \cup \{\top\}, \delta, q_0, F\rangle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2388" y="3540112"/>
            <a:ext cx="5659224" cy="50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5" descr="\Sigma^*_P 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5525" y="4424332"/>
            <a:ext cx="455350" cy="40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5" descr="\top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75525" y="4822156"/>
            <a:ext cx="348842" cy="406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8300" y="5846350"/>
            <a:ext cx="3333750" cy="40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068400" y="5651087"/>
            <a:ext cx="4629493" cy="79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>
            <a:spLocks noGrp="1"/>
          </p:cNvSpPr>
          <p:nvPr>
            <p:ph type="title"/>
          </p:nvPr>
        </p:nvSpPr>
        <p:spPr>
          <a:xfrm>
            <a:off x="468312" y="1095375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Lattice structure</a:t>
            </a:r>
            <a:endParaRPr/>
          </a:p>
        </p:txBody>
      </p:sp>
      <p:sp>
        <p:nvSpPr>
          <p:cNvPr id="108" name="Google Shape;108;p16"/>
          <p:cNvSpPr txBox="1">
            <a:spLocks noGrp="1"/>
          </p:cNvSpPr>
          <p:nvPr>
            <p:ph type="body" idx="1"/>
          </p:nvPr>
        </p:nvSpPr>
        <p:spPr>
          <a:xfrm>
            <a:off x="457200" y="2238375"/>
            <a:ext cx="8229600" cy="38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800" dirty="0"/>
              <a:t>Lattice defined over equivalence classes of minimum automata:</a:t>
            </a:r>
            <a:endParaRPr sz="2800" dirty="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sz="3700" dirty="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800" dirty="0"/>
              <a:t>Classes contain automata equivalent </a:t>
            </a:r>
            <a:r>
              <a:rPr lang="en-US" sz="2800" dirty="0" err="1"/>
              <a:t>w.r.t.</a:t>
            </a:r>
            <a:r>
              <a:rPr lang="en-US" sz="2800" dirty="0"/>
              <a:t> language equality (i.e. they concretize to the same strings):</a:t>
            </a:r>
            <a:endParaRPr sz="2800" dirty="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sz="2800" dirty="0"/>
          </a:p>
        </p:txBody>
      </p:sp>
      <p:pic>
        <p:nvPicPr>
          <p:cNvPr id="109" name="Google Shape;109;p16" descr="\langle \mathsf{\mathcal{T}FA_{/\equiv}, \sqsubseteq_{\mathsf{Aut}}, \cup_{\mathsf{Aut}}, \cap_{\mathsf{Aut}}, \mathsf{Min}(\emptyset), \mathsf{Min}(\mathbb{A}_P)} \rangle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8550" y="3418813"/>
            <a:ext cx="7006896" cy="50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5EEAD5F5-AA95-4A1B-A164-A4E4DFC1E97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0000"/>
          <a:stretch/>
        </p:blipFill>
        <p:spPr>
          <a:xfrm>
            <a:off x="4904343" y="4937435"/>
            <a:ext cx="3516423" cy="842825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86EA97D5-7C65-4D99-B307-4B474B04A3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3198" y="5792700"/>
            <a:ext cx="3657600" cy="666750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DCEE6CA0-1C41-4FA3-8E3B-C544CA0D803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6244"/>
          <a:stretch/>
        </p:blipFill>
        <p:spPr>
          <a:xfrm>
            <a:off x="739902" y="5115580"/>
            <a:ext cx="3516423" cy="7375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>
            <a:spLocks noGrp="1"/>
          </p:cNvSpPr>
          <p:nvPr>
            <p:ph type="title"/>
          </p:nvPr>
        </p:nvSpPr>
        <p:spPr>
          <a:xfrm>
            <a:off x="468312" y="1095375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Widening</a:t>
            </a:r>
            <a:endParaRPr dirty="0"/>
          </a:p>
        </p:txBody>
      </p:sp>
      <p:sp>
        <p:nvSpPr>
          <p:cNvPr id="116" name="Google Shape;116;p17"/>
          <p:cNvSpPr txBox="1">
            <a:spLocks noGrp="1"/>
          </p:cNvSpPr>
          <p:nvPr>
            <p:ph type="body" idx="1"/>
          </p:nvPr>
        </p:nvSpPr>
        <p:spPr>
          <a:xfrm>
            <a:off x="457200" y="2238375"/>
            <a:ext cx="8229600" cy="38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800" dirty="0"/>
              <a:t>Infinite height, not ACC: widening        merging states recognizing the same    -language in the </a:t>
            </a:r>
            <a:r>
              <a:rPr lang="en-US" sz="2800" dirty="0" err="1"/>
              <a:t>lub</a:t>
            </a:r>
            <a:r>
              <a:rPr lang="en-US" sz="2800" dirty="0"/>
              <a:t>:</a:t>
            </a:r>
            <a:endParaRPr sz="2800" dirty="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sz="2800" dirty="0"/>
          </a:p>
        </p:txBody>
      </p:sp>
      <p:pic>
        <p:nvPicPr>
          <p:cNvPr id="118" name="Google Shape;118;p17" descr="n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3918" y="2954772"/>
            <a:ext cx="225724" cy="250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7"/>
          <p:cNvPicPr preferRelativeResize="0"/>
          <p:nvPr/>
        </p:nvPicPr>
        <p:blipFill rotWithShape="1">
          <a:blip r:embed="rId4">
            <a:alphaModFix/>
          </a:blip>
          <a:srcRect t="75405"/>
          <a:stretch/>
        </p:blipFill>
        <p:spPr>
          <a:xfrm>
            <a:off x="3837296" y="5829504"/>
            <a:ext cx="5208225" cy="803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7"/>
          <p:cNvPicPr preferRelativeResize="0"/>
          <p:nvPr/>
        </p:nvPicPr>
        <p:blipFill rotWithShape="1">
          <a:blip r:embed="rId5">
            <a:alphaModFix/>
          </a:blip>
          <a:srcRect l="11863"/>
          <a:stretch/>
        </p:blipFill>
        <p:spPr>
          <a:xfrm>
            <a:off x="340275" y="4141200"/>
            <a:ext cx="3445450" cy="195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119;p17">
            <a:extLst>
              <a:ext uri="{FF2B5EF4-FFF2-40B4-BE49-F238E27FC236}">
                <a16:creationId xmlns:a16="http://schemas.microsoft.com/office/drawing/2014/main" id="{07FEC377-C943-49B7-A818-2AC7E3AD0F53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b="82453"/>
          <a:stretch/>
        </p:blipFill>
        <p:spPr>
          <a:xfrm>
            <a:off x="3837295" y="3588536"/>
            <a:ext cx="5208225" cy="573206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119;p17">
            <a:extLst>
              <a:ext uri="{FF2B5EF4-FFF2-40B4-BE49-F238E27FC236}">
                <a16:creationId xmlns:a16="http://schemas.microsoft.com/office/drawing/2014/main" id="{068D431F-9C0F-4252-84B9-7C74561261B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26784" b="54107"/>
          <a:stretch/>
        </p:blipFill>
        <p:spPr>
          <a:xfrm>
            <a:off x="3837296" y="4161742"/>
            <a:ext cx="5208225" cy="6242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19;p17">
            <a:extLst>
              <a:ext uri="{FF2B5EF4-FFF2-40B4-BE49-F238E27FC236}">
                <a16:creationId xmlns:a16="http://schemas.microsoft.com/office/drawing/2014/main" id="{85951CC7-A3A6-480A-9EFE-10651E841E55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44837" b="23830"/>
          <a:stretch/>
        </p:blipFill>
        <p:spPr>
          <a:xfrm>
            <a:off x="3837296" y="4810808"/>
            <a:ext cx="5208225" cy="102358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C473CB94-78E3-4F35-B02D-C0C27468293A}"/>
              </a:ext>
            </a:extLst>
          </p:cNvPr>
          <p:cNvSpPr txBox="1"/>
          <p:nvPr/>
        </p:nvSpPr>
        <p:spPr>
          <a:xfrm>
            <a:off x="136303" y="3431272"/>
            <a:ext cx="3412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First loop iteration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7D20C215-6B0F-43F8-81EF-2F90BCA8EECA}"/>
              </a:ext>
            </a:extLst>
          </p:cNvPr>
          <p:cNvSpPr txBox="1"/>
          <p:nvPr/>
        </p:nvSpPr>
        <p:spPr>
          <a:xfrm>
            <a:off x="136302" y="3431272"/>
            <a:ext cx="3412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Second loop iteration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45DC90C2-514C-4DB1-9FFA-E13962075004}"/>
              </a:ext>
            </a:extLst>
          </p:cNvPr>
          <p:cNvSpPr txBox="1"/>
          <p:nvPr/>
        </p:nvSpPr>
        <p:spPr>
          <a:xfrm>
            <a:off x="136302" y="3423115"/>
            <a:ext cx="3412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Apply widening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40C76E52-4303-466E-8F82-BABB03AD3C9F}"/>
              </a:ext>
            </a:extLst>
          </p:cNvPr>
          <p:cNvSpPr txBox="1"/>
          <p:nvPr/>
        </p:nvSpPr>
        <p:spPr>
          <a:xfrm>
            <a:off x="136302" y="3431272"/>
            <a:ext cx="3412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Minimize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B72E47FD-7049-478C-A71B-F0EAB92209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48961" y="2433792"/>
            <a:ext cx="607809" cy="4299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12" grpId="0"/>
      <p:bldP spid="12" grpId="3"/>
      <p:bldP spid="14" grpId="0"/>
      <p:bldP spid="14" grpId="3"/>
      <p:bldP spid="15" grpId="3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>
            <a:spLocks noGrp="1"/>
          </p:cNvSpPr>
          <p:nvPr>
            <p:ph type="body" idx="1"/>
          </p:nvPr>
        </p:nvSpPr>
        <p:spPr>
          <a:xfrm>
            <a:off x="457200" y="2238375"/>
            <a:ext cx="8229600" cy="38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0800" indent="0">
              <a:buSzPts val="2800"/>
              <a:buNone/>
            </a:pPr>
            <a:r>
              <a:rPr lang="en-US" sz="2400" dirty="0" err="1">
                <a:latin typeface="Verdana Pro Light" panose="020B0304030504040204" pitchFamily="34" charset="0"/>
                <a:cs typeface="Lucida Sans Unicode" panose="020B0602030504020204" pitchFamily="34" charset="0"/>
              </a:rPr>
              <a:t>concat</a:t>
            </a:r>
            <a:r>
              <a:rPr lang="en-US" sz="2800" dirty="0"/>
              <a:t>: automata concatenation</a:t>
            </a:r>
          </a:p>
          <a:p>
            <a:pPr marL="50800" indent="0">
              <a:buSzPts val="2800"/>
              <a:buNone/>
            </a:pPr>
            <a:endParaRPr lang="en-US" sz="5400" dirty="0"/>
          </a:p>
          <a:p>
            <a:pPr marL="50800" indent="0">
              <a:spcBef>
                <a:spcPts val="0"/>
              </a:spcBef>
              <a:buSzPts val="2800"/>
              <a:buNone/>
            </a:pPr>
            <a:r>
              <a:rPr lang="en-US" sz="2400" dirty="0">
                <a:latin typeface="Verdana Pro Light" panose="020B0304030504040204" pitchFamily="34" charset="0"/>
                <a:cs typeface="Lucida Sans Unicode" panose="020B0602030504020204" pitchFamily="34" charset="0"/>
              </a:rPr>
              <a:t>contains</a:t>
            </a:r>
            <a:r>
              <a:rPr lang="en-US" sz="2800" dirty="0"/>
              <a:t>: intersection with factors automaton</a:t>
            </a:r>
          </a:p>
          <a:p>
            <a:pPr marL="5080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lang="en-US" sz="5400" dirty="0"/>
          </a:p>
          <a:p>
            <a:pPr marL="50800" indent="0">
              <a:spcBef>
                <a:spcPts val="0"/>
              </a:spcBef>
              <a:buSzPts val="2800"/>
              <a:buNone/>
            </a:pPr>
            <a:r>
              <a:rPr lang="en-US" sz="2400" dirty="0">
                <a:latin typeface="Verdana Pro Light" panose="020B0304030504040204" pitchFamily="34" charset="0"/>
                <a:cs typeface="Lucida Sans Unicode" panose="020B0602030504020204" pitchFamily="34" charset="0"/>
              </a:rPr>
              <a:t>length</a:t>
            </a:r>
            <a:r>
              <a:rPr lang="en-US" sz="2800" dirty="0"/>
              <a:t>: min- and max-path length</a:t>
            </a:r>
          </a:p>
          <a:p>
            <a:pPr marL="5080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lang="en-US" sz="4000" dirty="0"/>
          </a:p>
        </p:txBody>
      </p:sp>
      <p:sp>
        <p:nvSpPr>
          <p:cNvPr id="125" name="Google Shape;125;p18"/>
          <p:cNvSpPr txBox="1">
            <a:spLocks noGrp="1"/>
          </p:cNvSpPr>
          <p:nvPr>
            <p:ph type="title"/>
          </p:nvPr>
        </p:nvSpPr>
        <p:spPr>
          <a:xfrm>
            <a:off x="468312" y="1095375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Sound abstract semantic operators</a:t>
            </a:r>
            <a:endParaRPr dirty="0"/>
          </a:p>
        </p:txBody>
      </p:sp>
      <p:grpSp>
        <p:nvGrpSpPr>
          <p:cNvPr id="222" name="Gruppo 221">
            <a:extLst>
              <a:ext uri="{FF2B5EF4-FFF2-40B4-BE49-F238E27FC236}">
                <a16:creationId xmlns:a16="http://schemas.microsoft.com/office/drawing/2014/main" id="{85AF0A6C-C42A-4559-8054-A0298FD012EB}"/>
              </a:ext>
            </a:extLst>
          </p:cNvPr>
          <p:cNvGrpSpPr/>
          <p:nvPr/>
        </p:nvGrpSpPr>
        <p:grpSpPr>
          <a:xfrm>
            <a:off x="484359" y="4186140"/>
            <a:ext cx="8578252" cy="726353"/>
            <a:chOff x="235389" y="5771676"/>
            <a:chExt cx="8578252" cy="726353"/>
          </a:xfrm>
        </p:grpSpPr>
        <p:pic>
          <p:nvPicPr>
            <p:cNvPr id="211" name="Immagine 210">
              <a:extLst>
                <a:ext uri="{FF2B5EF4-FFF2-40B4-BE49-F238E27FC236}">
                  <a16:creationId xmlns:a16="http://schemas.microsoft.com/office/drawing/2014/main" id="{8988F213-2BCB-46FB-A1E6-5E685EFADE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805" r="48633"/>
            <a:stretch/>
          </p:blipFill>
          <p:spPr>
            <a:xfrm>
              <a:off x="235389" y="5771678"/>
              <a:ext cx="2598345" cy="726351"/>
            </a:xfrm>
            <a:prstGeom prst="rect">
              <a:avLst/>
            </a:prstGeom>
          </p:spPr>
        </p:pic>
        <p:pic>
          <p:nvPicPr>
            <p:cNvPr id="213" name="Immagine 212">
              <a:extLst>
                <a:ext uri="{FF2B5EF4-FFF2-40B4-BE49-F238E27FC236}">
                  <a16:creationId xmlns:a16="http://schemas.microsoft.com/office/drawing/2014/main" id="{8E5D2162-DD91-4829-A2FE-F7069666E22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98914" y="5942668"/>
              <a:ext cx="3914727" cy="446363"/>
            </a:xfrm>
            <a:prstGeom prst="rect">
              <a:avLst/>
            </a:prstGeom>
          </p:spPr>
        </p:pic>
        <p:pic>
          <p:nvPicPr>
            <p:cNvPr id="218" name="Immagine 217">
              <a:extLst>
                <a:ext uri="{FF2B5EF4-FFF2-40B4-BE49-F238E27FC236}">
                  <a16:creationId xmlns:a16="http://schemas.microsoft.com/office/drawing/2014/main" id="{16D4CA01-55B3-401C-88B6-D5A8A7F448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3410" r="2242"/>
            <a:stretch/>
          </p:blipFill>
          <p:spPr>
            <a:xfrm>
              <a:off x="3055545" y="5771676"/>
              <a:ext cx="1837854" cy="726351"/>
            </a:xfrm>
            <a:prstGeom prst="rect">
              <a:avLst/>
            </a:prstGeom>
          </p:spPr>
        </p:pic>
      </p:grpSp>
      <p:grpSp>
        <p:nvGrpSpPr>
          <p:cNvPr id="224" name="Gruppo 223">
            <a:extLst>
              <a:ext uri="{FF2B5EF4-FFF2-40B4-BE49-F238E27FC236}">
                <a16:creationId xmlns:a16="http://schemas.microsoft.com/office/drawing/2014/main" id="{4816F02E-D36A-4967-8000-715E5F0030D0}"/>
              </a:ext>
            </a:extLst>
          </p:cNvPr>
          <p:cNvGrpSpPr/>
          <p:nvPr/>
        </p:nvGrpSpPr>
        <p:grpSpPr>
          <a:xfrm>
            <a:off x="446088" y="2980577"/>
            <a:ext cx="8616524" cy="608496"/>
            <a:chOff x="446088" y="2899100"/>
            <a:chExt cx="8616524" cy="608496"/>
          </a:xfrm>
        </p:grpSpPr>
        <p:pic>
          <p:nvPicPr>
            <p:cNvPr id="205" name="Immagine 204">
              <a:extLst>
                <a:ext uri="{FF2B5EF4-FFF2-40B4-BE49-F238E27FC236}">
                  <a16:creationId xmlns:a16="http://schemas.microsoft.com/office/drawing/2014/main" id="{97351447-92E0-4908-8198-07E4328078F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58511"/>
            <a:stretch/>
          </p:blipFill>
          <p:spPr>
            <a:xfrm>
              <a:off x="446088" y="2903582"/>
              <a:ext cx="1860580" cy="604014"/>
            </a:xfrm>
            <a:prstGeom prst="rect">
              <a:avLst/>
            </a:prstGeom>
          </p:spPr>
        </p:pic>
        <p:pic>
          <p:nvPicPr>
            <p:cNvPr id="207" name="Immagine 206">
              <a:extLst>
                <a:ext uri="{FF2B5EF4-FFF2-40B4-BE49-F238E27FC236}">
                  <a16:creationId xmlns:a16="http://schemas.microsoft.com/office/drawing/2014/main" id="{1F2A356C-F69C-48B8-8163-1A132689014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r="8861"/>
            <a:stretch/>
          </p:blipFill>
          <p:spPr>
            <a:xfrm>
              <a:off x="5194800" y="2899100"/>
              <a:ext cx="3867812" cy="594871"/>
            </a:xfrm>
            <a:prstGeom prst="rect">
              <a:avLst/>
            </a:prstGeom>
          </p:spPr>
        </p:pic>
        <p:pic>
          <p:nvPicPr>
            <p:cNvPr id="219" name="Immagine 218">
              <a:extLst>
                <a:ext uri="{FF2B5EF4-FFF2-40B4-BE49-F238E27FC236}">
                  <a16:creationId xmlns:a16="http://schemas.microsoft.com/office/drawing/2014/main" id="{E5CB2AF6-A2BA-446B-BC8E-9AF7D545386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56660" r="1752"/>
            <a:stretch/>
          </p:blipFill>
          <p:spPr>
            <a:xfrm>
              <a:off x="2433508" y="2903582"/>
              <a:ext cx="1865014" cy="604014"/>
            </a:xfrm>
            <a:prstGeom prst="rect">
              <a:avLst/>
            </a:prstGeom>
          </p:spPr>
        </p:pic>
      </p:grpSp>
      <p:grpSp>
        <p:nvGrpSpPr>
          <p:cNvPr id="225" name="Gruppo 224">
            <a:extLst>
              <a:ext uri="{FF2B5EF4-FFF2-40B4-BE49-F238E27FC236}">
                <a16:creationId xmlns:a16="http://schemas.microsoft.com/office/drawing/2014/main" id="{1D6FD4C1-42F1-445E-B4F9-2FE8E4872BCF}"/>
              </a:ext>
            </a:extLst>
          </p:cNvPr>
          <p:cNvGrpSpPr/>
          <p:nvPr/>
        </p:nvGrpSpPr>
        <p:grpSpPr>
          <a:xfrm>
            <a:off x="365597" y="5534342"/>
            <a:ext cx="6453222" cy="848681"/>
            <a:chOff x="365597" y="5552452"/>
            <a:chExt cx="6453222" cy="848681"/>
          </a:xfrm>
        </p:grpSpPr>
        <p:pic>
          <p:nvPicPr>
            <p:cNvPr id="217" name="Immagine 216">
              <a:extLst>
                <a:ext uri="{FF2B5EF4-FFF2-40B4-BE49-F238E27FC236}">
                  <a16:creationId xmlns:a16="http://schemas.microsoft.com/office/drawing/2014/main" id="{FBE7D25A-3E8B-4E8E-98E3-0820E3F27B2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354123" y="5597797"/>
              <a:ext cx="1464696" cy="483930"/>
            </a:xfrm>
            <a:prstGeom prst="rect">
              <a:avLst/>
            </a:prstGeom>
          </p:spPr>
        </p:pic>
        <p:pic>
          <p:nvPicPr>
            <p:cNvPr id="221" name="Immagine 220">
              <a:extLst>
                <a:ext uri="{FF2B5EF4-FFF2-40B4-BE49-F238E27FC236}">
                  <a16:creationId xmlns:a16="http://schemas.microsoft.com/office/drawing/2014/main" id="{B60FD970-C7FA-470A-865E-6E5B1D3949A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65597" y="5552452"/>
              <a:ext cx="3882141" cy="84868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>
            <a:spLocks noGrp="1"/>
          </p:cNvSpPr>
          <p:nvPr>
            <p:ph type="title"/>
          </p:nvPr>
        </p:nvSpPr>
        <p:spPr>
          <a:xfrm>
            <a:off x="468312" y="1095375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Sound abstract semantic operators</a:t>
            </a:r>
            <a:endParaRPr dirty="0"/>
          </a:p>
        </p:txBody>
      </p:sp>
      <p:sp>
        <p:nvSpPr>
          <p:cNvPr id="126" name="Google Shape;126;p18"/>
          <p:cNvSpPr txBox="1">
            <a:spLocks noGrp="1"/>
          </p:cNvSpPr>
          <p:nvPr>
            <p:ph type="body" idx="1"/>
          </p:nvPr>
        </p:nvSpPr>
        <p:spPr>
          <a:xfrm>
            <a:off x="457200" y="2238375"/>
            <a:ext cx="8229600" cy="38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080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400" dirty="0">
                <a:latin typeface="Verdana Pro Light" panose="020B0304030504040204" pitchFamily="34" charset="0"/>
                <a:cs typeface="Lucida Sans Unicode" panose="020B0602030504020204" pitchFamily="34" charset="0"/>
              </a:rPr>
              <a:t>replace</a:t>
            </a:r>
            <a:r>
              <a:rPr lang="en-US" sz="2800" dirty="0"/>
              <a:t>: must- or may-replace over all paths</a:t>
            </a: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endParaRPr lang="en-US" sz="2800" dirty="0"/>
          </a:p>
          <a:p>
            <a:pPr marL="5080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lang="en-US" sz="2800" dirty="0"/>
          </a:p>
          <a:p>
            <a:pPr marL="5080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2400" dirty="0"/>
          </a:p>
          <a:p>
            <a:pPr marL="5080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400" dirty="0" err="1">
                <a:latin typeface="Verdana Pro Light" panose="020B0304030504040204" pitchFamily="34" charset="0"/>
                <a:cs typeface="Lucida Sans Unicode" panose="020B0602030504020204" pitchFamily="34" charset="0"/>
              </a:rPr>
              <a:t>indexOf</a:t>
            </a:r>
            <a:r>
              <a:rPr lang="en-US" sz="2800" dirty="0"/>
              <a:t>: search over all paths</a:t>
            </a:r>
          </a:p>
          <a:p>
            <a:pPr marL="5080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lang="en-US" sz="2800" dirty="0"/>
          </a:p>
          <a:p>
            <a:pPr marL="5080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lang="en-US" dirty="0"/>
          </a:p>
          <a:p>
            <a:pPr marL="50800" indent="0">
              <a:spcBef>
                <a:spcPts val="0"/>
              </a:spcBef>
              <a:buSzPts val="2800"/>
              <a:buNone/>
            </a:pPr>
            <a:r>
              <a:rPr lang="en-US" sz="2400" dirty="0">
                <a:latin typeface="Verdana Pro Light" panose="020B0304030504040204" pitchFamily="34" charset="0"/>
                <a:cs typeface="Lucida Sans Unicode" panose="020B0602030504020204" pitchFamily="34" charset="0"/>
              </a:rPr>
              <a:t>substring</a:t>
            </a:r>
            <a:r>
              <a:rPr lang="en-US" sz="2800" dirty="0"/>
              <a:t>: induction on the structure of the regex</a:t>
            </a:r>
          </a:p>
          <a:p>
            <a:pPr marL="5080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2800" dirty="0"/>
          </a:p>
        </p:txBody>
      </p:sp>
      <p:grpSp>
        <p:nvGrpSpPr>
          <p:cNvPr id="149" name="Gruppo 148">
            <a:extLst>
              <a:ext uri="{FF2B5EF4-FFF2-40B4-BE49-F238E27FC236}">
                <a16:creationId xmlns:a16="http://schemas.microsoft.com/office/drawing/2014/main" id="{6326B4F9-702B-4BC6-A2BA-6D5D73D98B3D}"/>
              </a:ext>
            </a:extLst>
          </p:cNvPr>
          <p:cNvGrpSpPr/>
          <p:nvPr/>
        </p:nvGrpSpPr>
        <p:grpSpPr>
          <a:xfrm>
            <a:off x="714571" y="2737895"/>
            <a:ext cx="7260815" cy="1319740"/>
            <a:chOff x="714571" y="2737895"/>
            <a:chExt cx="7260815" cy="1319740"/>
          </a:xfrm>
        </p:grpSpPr>
        <p:grpSp>
          <p:nvGrpSpPr>
            <p:cNvPr id="147" name="Gruppo 146">
              <a:extLst>
                <a:ext uri="{FF2B5EF4-FFF2-40B4-BE49-F238E27FC236}">
                  <a16:creationId xmlns:a16="http://schemas.microsoft.com/office/drawing/2014/main" id="{30B19F35-B7A6-40BF-9D8E-B5A2620EE45A}"/>
                </a:ext>
              </a:extLst>
            </p:cNvPr>
            <p:cNvGrpSpPr/>
            <p:nvPr/>
          </p:nvGrpSpPr>
          <p:grpSpPr>
            <a:xfrm>
              <a:off x="714571" y="2737895"/>
              <a:ext cx="5741633" cy="550720"/>
              <a:chOff x="714571" y="2737895"/>
              <a:chExt cx="5741633" cy="550720"/>
            </a:xfrm>
          </p:grpSpPr>
          <p:pic>
            <p:nvPicPr>
              <p:cNvPr id="130" name="Immagine 129">
                <a:extLst>
                  <a:ext uri="{FF2B5EF4-FFF2-40B4-BE49-F238E27FC236}">
                    <a16:creationId xmlns:a16="http://schemas.microsoft.com/office/drawing/2014/main" id="{07CA90C3-B9ED-4918-A92B-8219C9A6D3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12268" y="2779244"/>
                <a:ext cx="1743936" cy="473293"/>
              </a:xfrm>
              <a:prstGeom prst="rect">
                <a:avLst/>
              </a:prstGeom>
            </p:spPr>
          </p:pic>
          <p:pic>
            <p:nvPicPr>
              <p:cNvPr id="124" name="Immagine 123">
                <a:extLst>
                  <a:ext uri="{FF2B5EF4-FFF2-40B4-BE49-F238E27FC236}">
                    <a16:creationId xmlns:a16="http://schemas.microsoft.com/office/drawing/2014/main" id="{61C7ADD4-0F71-4CDF-9EF2-2AD88347E0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4571" y="2737895"/>
                <a:ext cx="2770810" cy="550720"/>
              </a:xfrm>
              <a:prstGeom prst="rect">
                <a:avLst/>
              </a:prstGeom>
            </p:spPr>
          </p:pic>
        </p:grpSp>
        <p:grpSp>
          <p:nvGrpSpPr>
            <p:cNvPr id="148" name="Gruppo 147">
              <a:extLst>
                <a:ext uri="{FF2B5EF4-FFF2-40B4-BE49-F238E27FC236}">
                  <a16:creationId xmlns:a16="http://schemas.microsoft.com/office/drawing/2014/main" id="{AFEC15A8-D7E9-4F58-8992-AC46E05C9E9B}"/>
                </a:ext>
              </a:extLst>
            </p:cNvPr>
            <p:cNvGrpSpPr/>
            <p:nvPr/>
          </p:nvGrpSpPr>
          <p:grpSpPr>
            <a:xfrm>
              <a:off x="781311" y="3234180"/>
              <a:ext cx="7194075" cy="823455"/>
              <a:chOff x="781311" y="3369975"/>
              <a:chExt cx="7194075" cy="823455"/>
            </a:xfrm>
          </p:grpSpPr>
          <p:pic>
            <p:nvPicPr>
              <p:cNvPr id="128" name="Immagine 127">
                <a:extLst>
                  <a:ext uri="{FF2B5EF4-FFF2-40B4-BE49-F238E27FC236}">
                    <a16:creationId xmlns:a16="http://schemas.microsoft.com/office/drawing/2014/main" id="{37D8D901-57C3-4104-8D8D-3070A05D640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81311" y="3369975"/>
                <a:ext cx="2728791" cy="823455"/>
              </a:xfrm>
              <a:prstGeom prst="rect">
                <a:avLst/>
              </a:prstGeom>
            </p:spPr>
          </p:pic>
          <p:pic>
            <p:nvPicPr>
              <p:cNvPr id="132" name="Immagine 131">
                <a:extLst>
                  <a:ext uri="{FF2B5EF4-FFF2-40B4-BE49-F238E27FC236}">
                    <a16:creationId xmlns:a16="http://schemas.microsoft.com/office/drawing/2014/main" id="{1EEBED8C-3445-4736-A148-6297A12832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809653" y="3376737"/>
                <a:ext cx="4165733" cy="720831"/>
              </a:xfrm>
              <a:prstGeom prst="rect">
                <a:avLst/>
              </a:prstGeom>
            </p:spPr>
          </p:pic>
        </p:grpSp>
      </p:grpSp>
      <p:grpSp>
        <p:nvGrpSpPr>
          <p:cNvPr id="150" name="Gruppo 149">
            <a:extLst>
              <a:ext uri="{FF2B5EF4-FFF2-40B4-BE49-F238E27FC236}">
                <a16:creationId xmlns:a16="http://schemas.microsoft.com/office/drawing/2014/main" id="{02E8BEA2-9142-469A-8D07-62B1EBA7A767}"/>
              </a:ext>
            </a:extLst>
          </p:cNvPr>
          <p:cNvGrpSpPr/>
          <p:nvPr/>
        </p:nvGrpSpPr>
        <p:grpSpPr>
          <a:xfrm>
            <a:off x="740094" y="4390966"/>
            <a:ext cx="7772447" cy="995462"/>
            <a:chOff x="685776" y="4553920"/>
            <a:chExt cx="7772447" cy="995462"/>
          </a:xfrm>
        </p:grpSpPr>
        <p:pic>
          <p:nvPicPr>
            <p:cNvPr id="135" name="Immagine 134">
              <a:extLst>
                <a:ext uri="{FF2B5EF4-FFF2-40B4-BE49-F238E27FC236}">
                  <a16:creationId xmlns:a16="http://schemas.microsoft.com/office/drawing/2014/main" id="{C7C1A3DA-D0D3-4144-B2A1-D4E2A8BA82E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8427"/>
            <a:stretch/>
          </p:blipFill>
          <p:spPr>
            <a:xfrm>
              <a:off x="685776" y="4553920"/>
              <a:ext cx="3327209" cy="995462"/>
            </a:xfrm>
            <a:prstGeom prst="rect">
              <a:avLst/>
            </a:prstGeom>
          </p:spPr>
        </p:pic>
        <p:pic>
          <p:nvPicPr>
            <p:cNvPr id="137" name="Immagine 136">
              <a:extLst>
                <a:ext uri="{FF2B5EF4-FFF2-40B4-BE49-F238E27FC236}">
                  <a16:creationId xmlns:a16="http://schemas.microsoft.com/office/drawing/2014/main" id="{857FEDA9-FBC9-4DE4-8D9A-C0D8A2ADCF5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t="12936"/>
            <a:stretch/>
          </p:blipFill>
          <p:spPr>
            <a:xfrm>
              <a:off x="4220009" y="4553920"/>
              <a:ext cx="1947862" cy="555626"/>
            </a:xfrm>
            <a:prstGeom prst="rect">
              <a:avLst/>
            </a:prstGeom>
          </p:spPr>
        </p:pic>
        <p:pic>
          <p:nvPicPr>
            <p:cNvPr id="139" name="Immagine 138">
              <a:extLst>
                <a:ext uri="{FF2B5EF4-FFF2-40B4-BE49-F238E27FC236}">
                  <a16:creationId xmlns:a16="http://schemas.microsoft.com/office/drawing/2014/main" id="{69285DE8-C8F9-4982-ADE8-D658EC90CE4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392281" y="4629243"/>
              <a:ext cx="2065942" cy="322430"/>
            </a:xfrm>
            <a:prstGeom prst="rect">
              <a:avLst/>
            </a:prstGeom>
          </p:spPr>
        </p:pic>
      </p:grpSp>
      <p:pic>
        <p:nvPicPr>
          <p:cNvPr id="143" name="Immagine 142">
            <a:extLst>
              <a:ext uri="{FF2B5EF4-FFF2-40B4-BE49-F238E27FC236}">
                <a16:creationId xmlns:a16="http://schemas.microsoft.com/office/drawing/2014/main" id="{F7464CEE-0EED-432F-ADF9-2947F1B56B7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82772" y="6087756"/>
            <a:ext cx="969061" cy="338587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885F7496-C5FF-4A60-A0F6-B2AD34E6D37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856702" y="6102197"/>
            <a:ext cx="3301215" cy="338586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8E5082F6-8A44-484C-B625-317DCE0C2BD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05425" y="5720085"/>
            <a:ext cx="2528937" cy="885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525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>
            <a:spLocks noGrp="1"/>
          </p:cNvSpPr>
          <p:nvPr>
            <p:ph type="title"/>
          </p:nvPr>
        </p:nvSpPr>
        <p:spPr>
          <a:xfrm>
            <a:off x="468312" y="1095375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Experiments</a:t>
            </a:r>
            <a:endParaRPr/>
          </a:p>
        </p:txBody>
      </p:sp>
      <p:sp>
        <p:nvSpPr>
          <p:cNvPr id="138" name="Google Shape;138;p20"/>
          <p:cNvSpPr txBox="1">
            <a:spLocks noGrp="1"/>
          </p:cNvSpPr>
          <p:nvPr>
            <p:ph type="body" idx="1"/>
          </p:nvPr>
        </p:nvSpPr>
        <p:spPr>
          <a:xfrm>
            <a:off x="457200" y="2238375"/>
            <a:ext cx="8229600" cy="38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algn="l" rtl="0">
              <a:spcBef>
                <a:spcPts val="640"/>
              </a:spcBef>
              <a:spcAft>
                <a:spcPts val="0"/>
              </a:spcAft>
              <a:buSzPts val="2800"/>
              <a:buChar char="•"/>
            </a:pPr>
            <a:r>
              <a:rPr lang="en-US" sz="2800" dirty="0"/>
              <a:t>Precision assessment on sample code against simpler domains</a:t>
            </a:r>
            <a:r>
              <a:rPr lang="en-US" sz="2800" baseline="30000" dirty="0"/>
              <a:t>1</a:t>
            </a:r>
            <a:r>
              <a:rPr lang="en-US" sz="2800" dirty="0"/>
              <a:t> (</a:t>
            </a:r>
            <a:r>
              <a:rPr lang="en-US" sz="2800" dirty="0">
                <a:latin typeface="Courier New"/>
                <a:ea typeface="Courier New"/>
                <a:cs typeface="Courier New"/>
                <a:sym typeface="Courier New"/>
              </a:rPr>
              <a:t>SUBS</a:t>
            </a:r>
            <a:r>
              <a:rPr lang="en-US" sz="2800" dirty="0"/>
              <a:t> and </a:t>
            </a:r>
            <a:r>
              <a:rPr lang="en-US" sz="2800" dirty="0">
                <a:latin typeface="Courier New"/>
                <a:ea typeface="Courier New"/>
                <a:cs typeface="Courier New"/>
                <a:sym typeface="Courier New"/>
              </a:rPr>
              <a:t>LOOP</a:t>
            </a:r>
            <a:r>
              <a:rPr lang="en-US" sz="2800" dirty="0"/>
              <a:t>)</a:t>
            </a:r>
            <a:endParaRPr sz="2800" dirty="0"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 dirty="0"/>
              <a:t>Early scalability assessments on more complex code against </a:t>
            </a:r>
            <a:r>
              <a:rPr lang="en-US" sz="2400" dirty="0">
                <a:latin typeface="Nunito"/>
                <a:ea typeface="Nunito"/>
                <a:cs typeface="Nunito"/>
                <a:sym typeface="Nunito"/>
              </a:rPr>
              <a:t>FA</a:t>
            </a:r>
            <a:r>
              <a:rPr lang="en-US" sz="2800" baseline="30000" dirty="0"/>
              <a:t>2</a:t>
            </a:r>
            <a:r>
              <a:rPr lang="en-US" sz="2800" dirty="0"/>
              <a:t> (</a:t>
            </a:r>
            <a:r>
              <a:rPr lang="en-US" sz="2800" dirty="0">
                <a:latin typeface="Courier New"/>
                <a:ea typeface="Courier New"/>
                <a:cs typeface="Courier New"/>
                <a:sym typeface="Courier New"/>
              </a:rPr>
              <a:t>TOSTRING</a:t>
            </a:r>
            <a:r>
              <a:rPr lang="en-US" sz="2800" dirty="0"/>
              <a:t> and </a:t>
            </a:r>
            <a:r>
              <a:rPr lang="en-US" sz="2800" dirty="0"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n-US" sz="2800" dirty="0"/>
              <a:t>)</a:t>
            </a:r>
            <a:endParaRPr sz="2800" dirty="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sz="2800" dirty="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sz="2800" dirty="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300" baseline="30000" dirty="0">
                <a:solidFill>
                  <a:srgbClr val="666666"/>
                </a:solidFill>
              </a:rPr>
              <a:t>1</a:t>
            </a:r>
            <a:r>
              <a:rPr lang="en-US" sz="1300" dirty="0">
                <a:solidFill>
                  <a:srgbClr val="666666"/>
                </a:solidFill>
              </a:rPr>
              <a:t>Costantini, G., Ferrara, P., Cortesi, A.: A suite of abstract domains for static analysis of string values. </a:t>
            </a:r>
            <a:r>
              <a:rPr lang="en-US" sz="1300" dirty="0" err="1">
                <a:solidFill>
                  <a:srgbClr val="666666"/>
                </a:solidFill>
              </a:rPr>
              <a:t>Softw</a:t>
            </a:r>
            <a:r>
              <a:rPr lang="en-US" sz="1300" dirty="0">
                <a:solidFill>
                  <a:srgbClr val="666666"/>
                </a:solidFill>
              </a:rPr>
              <a:t>. </a:t>
            </a:r>
            <a:r>
              <a:rPr lang="en-US" sz="1300" dirty="0" err="1">
                <a:solidFill>
                  <a:srgbClr val="666666"/>
                </a:solidFill>
              </a:rPr>
              <a:t>Pract</a:t>
            </a:r>
            <a:r>
              <a:rPr lang="en-US" sz="1300" dirty="0">
                <a:solidFill>
                  <a:srgbClr val="666666"/>
                </a:solidFill>
              </a:rPr>
              <a:t>. Exp. 45(2): 245-287 (2015)</a:t>
            </a:r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300" baseline="30000" dirty="0">
                <a:solidFill>
                  <a:srgbClr val="666666"/>
                </a:solidFill>
              </a:rPr>
              <a:t>2</a:t>
            </a:r>
            <a:r>
              <a:rPr lang="en-US" sz="1300" dirty="0">
                <a:solidFill>
                  <a:srgbClr val="666666"/>
                </a:solidFill>
              </a:rPr>
              <a:t>Arceri, V., Mastroeni, I., Xu, S.: Static analysis for ECMAScript string manipulation programs. Appl. Sci. 10, 3525 (2020)</a:t>
            </a:r>
          </a:p>
        </p:txBody>
      </p:sp>
      <p:graphicFrame>
        <p:nvGraphicFramePr>
          <p:cNvPr id="139" name="Google Shape;139;p20"/>
          <p:cNvGraphicFramePr/>
          <p:nvPr>
            <p:extLst>
              <p:ext uri="{D42A27DB-BD31-4B8C-83A1-F6EECF244321}">
                <p14:modId xmlns:p14="http://schemas.microsoft.com/office/powerpoint/2010/main" val="2721585927"/>
              </p:ext>
            </p:extLst>
          </p:nvPr>
        </p:nvGraphicFramePr>
        <p:xfrm>
          <a:off x="1064467" y="4182225"/>
          <a:ext cx="7015065" cy="1659780"/>
        </p:xfrm>
        <a:graphic>
          <a:graphicData uri="http://schemas.openxmlformats.org/drawingml/2006/table">
            <a:tbl>
              <a:tblPr>
                <a:noFill/>
                <a:tableStyleId>{5C003552-8405-4202-AC3E-1AF16C446D25}</a:tableStyleId>
              </a:tblPr>
              <a:tblGrid>
                <a:gridCol w="2208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49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73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08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34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494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/>
                    </a:p>
                  </a:txBody>
                  <a:tcPr marL="82981" marR="82981" marT="82981" marB="82981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SUBS</a:t>
                      </a:r>
                      <a:endParaRPr sz="1600" dirty="0"/>
                    </a:p>
                  </a:txBody>
                  <a:tcPr marL="82981" marR="82981" marT="82981" marB="82981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LOOP</a:t>
                      </a:r>
                      <a:endParaRPr sz="1600" dirty="0"/>
                    </a:p>
                  </a:txBody>
                  <a:tcPr marL="82981" marR="82981" marT="82981" marB="82981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TOSTRING</a:t>
                      </a:r>
                      <a:endParaRPr sz="1600" dirty="0"/>
                    </a:p>
                  </a:txBody>
                  <a:tcPr marL="82981" marR="82981" marT="82981" marB="82981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COUNT</a:t>
                      </a:r>
                      <a:endParaRPr sz="1600" dirty="0"/>
                    </a:p>
                  </a:txBody>
                  <a:tcPr marL="82981" marR="82981" marT="82981" marB="8298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94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Basic domains avg.</a:t>
                      </a:r>
                      <a:endParaRPr sz="16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981" marR="82981" marT="82981" marB="82981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 </a:t>
                      </a:r>
                      <a:r>
                        <a:rPr lang="en-US" sz="1600" dirty="0" err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ms</a:t>
                      </a:r>
                      <a:endParaRPr sz="16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981" marR="82981" marT="82981" marB="82981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 </a:t>
                      </a:r>
                      <a:r>
                        <a:rPr lang="en-US" sz="1600" dirty="0" err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ms</a:t>
                      </a:r>
                      <a:endParaRPr sz="16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981" marR="82981" marT="82981" marB="82981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</a:t>
                      </a:r>
                      <a:r>
                        <a:rPr lang="en-US" sz="16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ms</a:t>
                      </a:r>
                      <a:endParaRPr sz="16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981" marR="82981" marT="82981" marB="82981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</a:t>
                      </a:r>
                      <a:r>
                        <a:rPr lang="en-US" sz="16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ms</a:t>
                      </a:r>
                      <a:endParaRPr sz="16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981" marR="82981" marT="82981" marB="8298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94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latin typeface="Nunito SemiBold"/>
                          <a:ea typeface="Nunito SemiBold"/>
                          <a:cs typeface="Nunito SemiBold"/>
                          <a:sym typeface="Nunito SemiBold"/>
                        </a:rPr>
                        <a:t>FA</a:t>
                      </a:r>
                      <a:endParaRPr sz="1600" dirty="0">
                        <a:latin typeface="Nunito SemiBold"/>
                        <a:ea typeface="Nunito SemiBold"/>
                        <a:cs typeface="Nunito SemiBold"/>
                        <a:sym typeface="Nunito SemiBold"/>
                      </a:endParaRPr>
                    </a:p>
                  </a:txBody>
                  <a:tcPr marL="82981" marR="82981" marT="82981" marB="82981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r>
                        <a:rPr lang="en-US" sz="16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ms</a:t>
                      </a:r>
                      <a:endParaRPr sz="16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981" marR="82981" marT="82981" marB="82981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52013</a:t>
                      </a:r>
                      <a:r>
                        <a:rPr lang="en-US" sz="16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ms</a:t>
                      </a:r>
                      <a:endParaRPr sz="16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981" marR="82981" marT="82981" marB="82981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226769</a:t>
                      </a:r>
                      <a:r>
                        <a:rPr lang="en-US" sz="16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ms</a:t>
                      </a:r>
                      <a:endParaRPr sz="16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981" marR="82981" marT="82981" marB="82981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4235</a:t>
                      </a:r>
                      <a:r>
                        <a:rPr lang="en-US" sz="16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ms</a:t>
                      </a:r>
                      <a:endParaRPr sz="16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981" marR="82981" marT="82981" marB="8298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494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Nunito SemiBold"/>
                          <a:ea typeface="Nunito SemiBold"/>
                          <a:cs typeface="Nunito SemiBold"/>
                          <a:sym typeface="Nunito SemiBold"/>
                        </a:rPr>
                        <a:t>TARSIS</a:t>
                      </a:r>
                      <a:endParaRPr sz="1600">
                        <a:latin typeface="Oswald Regular"/>
                        <a:ea typeface="Oswald Regular"/>
                        <a:cs typeface="Oswald Regular"/>
                        <a:sym typeface="Oswald Regular"/>
                      </a:endParaRPr>
                    </a:p>
                  </a:txBody>
                  <a:tcPr marL="82981" marR="82981" marT="82981" marB="82981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34</a:t>
                      </a:r>
                      <a:r>
                        <a:rPr lang="en-US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ms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981" marR="82981" marT="82981" marB="82981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38</a:t>
                      </a:r>
                      <a:r>
                        <a:rPr lang="en-US" sz="16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ms</a:t>
                      </a:r>
                      <a:endParaRPr sz="16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981" marR="82981" marT="82981" marB="82981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299</a:t>
                      </a:r>
                      <a:r>
                        <a:rPr lang="en-US" sz="16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ms</a:t>
                      </a:r>
                      <a:endParaRPr sz="16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981" marR="82981" marT="82981" marB="82981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39</a:t>
                      </a:r>
                      <a:r>
                        <a:rPr lang="en-US" sz="16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ms</a:t>
                      </a:r>
                      <a:endParaRPr sz="16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981" marR="82981" marT="82981" marB="8298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 txBox="1">
            <a:spLocks noGrp="1"/>
          </p:cNvSpPr>
          <p:nvPr>
            <p:ph type="title"/>
          </p:nvPr>
        </p:nvSpPr>
        <p:spPr>
          <a:xfrm>
            <a:off x="468312" y="1095375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Summing up</a:t>
            </a:r>
            <a:endParaRPr/>
          </a:p>
        </p:txBody>
      </p:sp>
      <p:sp>
        <p:nvSpPr>
          <p:cNvPr id="145" name="Google Shape;145;p21"/>
          <p:cNvSpPr txBox="1">
            <a:spLocks noGrp="1"/>
          </p:cNvSpPr>
          <p:nvPr>
            <p:ph type="body" idx="1"/>
          </p:nvPr>
        </p:nvSpPr>
        <p:spPr>
          <a:xfrm>
            <a:off x="457200" y="2238375"/>
            <a:ext cx="8229600" cy="38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0800" lvl="0" indent="0" algn="l" rtl="0">
              <a:spcBef>
                <a:spcPts val="640"/>
              </a:spcBef>
              <a:spcAft>
                <a:spcPts val="0"/>
              </a:spcAft>
              <a:buSzPts val="2800"/>
              <a:buNone/>
            </a:pPr>
            <a:r>
              <a:rPr lang="en-US" sz="2400" dirty="0">
                <a:latin typeface="Nunito"/>
              </a:rPr>
              <a:t>TARSIS</a:t>
            </a:r>
            <a:r>
              <a:rPr lang="en-US" sz="2800" dirty="0"/>
              <a:t> is:</a:t>
            </a:r>
          </a:p>
          <a:p>
            <a:pPr lvl="1">
              <a:spcBef>
                <a:spcPts val="640"/>
              </a:spcBef>
              <a:buChar char="•"/>
            </a:pPr>
            <a:r>
              <a:rPr lang="en-US" sz="2400" dirty="0"/>
              <a:t>As precise as the </a:t>
            </a:r>
            <a:r>
              <a:rPr lang="en-US" sz="2000" dirty="0">
                <a:latin typeface="Nunito"/>
              </a:rPr>
              <a:t>FA</a:t>
            </a:r>
            <a:r>
              <a:rPr lang="en-US" sz="2400" dirty="0"/>
              <a:t> domain, but with lower resource consumption</a:t>
            </a:r>
          </a:p>
          <a:p>
            <a:pPr lvl="1">
              <a:spcBef>
                <a:spcPts val="640"/>
              </a:spcBef>
              <a:buChar char="•"/>
            </a:pPr>
            <a:r>
              <a:rPr lang="en-US" sz="2400" dirty="0"/>
              <a:t>More precise than basic domains, with comparable execution times</a:t>
            </a:r>
          </a:p>
          <a:p>
            <a:pPr marL="25400" indent="0">
              <a:buNone/>
            </a:pPr>
            <a:r>
              <a:rPr lang="en-US" sz="2800" dirty="0"/>
              <a:t>Next steps:</a:t>
            </a:r>
            <a:endParaRPr sz="2800" dirty="0"/>
          </a:p>
          <a:p>
            <a:pPr lvl="1">
              <a:spcBef>
                <a:spcPts val="0"/>
              </a:spcBef>
              <a:buChar char="•"/>
            </a:pPr>
            <a:r>
              <a:rPr lang="en-US" sz="2400" dirty="0"/>
              <a:t>Apply </a:t>
            </a:r>
            <a:r>
              <a:rPr lang="en-US" sz="2000" dirty="0">
                <a:latin typeface="Nunito"/>
              </a:rPr>
              <a:t>TARSIS</a:t>
            </a:r>
            <a:r>
              <a:rPr lang="en-US" sz="2400" dirty="0"/>
              <a:t> to real world code with LiSA</a:t>
            </a:r>
            <a:r>
              <a:rPr lang="en-US" sz="2400" baseline="30000" dirty="0"/>
              <a:t>1</a:t>
            </a:r>
            <a:endParaRPr sz="2400" baseline="30000" dirty="0"/>
          </a:p>
          <a:p>
            <a:pPr lvl="1">
              <a:spcBef>
                <a:spcPts val="0"/>
              </a:spcBef>
              <a:buChar char="•"/>
            </a:pPr>
            <a:r>
              <a:rPr lang="en-US" sz="2400" dirty="0"/>
              <a:t>Investigation on the completeness of the abstract operators</a:t>
            </a:r>
            <a:endParaRPr sz="2400" dirty="0"/>
          </a:p>
        </p:txBody>
      </p:sp>
      <p:sp>
        <p:nvSpPr>
          <p:cNvPr id="4" name="Google Shape;151;p22">
            <a:extLst>
              <a:ext uri="{FF2B5EF4-FFF2-40B4-BE49-F238E27FC236}">
                <a16:creationId xmlns:a16="http://schemas.microsoft.com/office/drawing/2014/main" id="{AC484509-F209-4D34-80B0-F75BC049B59F}"/>
              </a:ext>
            </a:extLst>
          </p:cNvPr>
          <p:cNvSpPr txBox="1">
            <a:spLocks/>
          </p:cNvSpPr>
          <p:nvPr/>
        </p:nvSpPr>
        <p:spPr>
          <a:xfrm>
            <a:off x="260297" y="6120749"/>
            <a:ext cx="7772400" cy="617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457200" indent="-228600" algn="l">
              <a:buSzPts val="2300"/>
            </a:pPr>
            <a:r>
              <a:rPr lang="en-US" sz="2000" baseline="30000" dirty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https://github.com/UniVE-SSV/lisa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cafoscari">
      <a:dk1>
        <a:srgbClr val="000000"/>
      </a:dk1>
      <a:lt1>
        <a:srgbClr val="FFFFFF"/>
      </a:lt1>
      <a:dk2>
        <a:srgbClr val="C51E53"/>
      </a:dk2>
      <a:lt2>
        <a:srgbClr val="F2F2F2"/>
      </a:lt2>
      <a:accent1>
        <a:srgbClr val="366092"/>
      </a:accent1>
      <a:accent2>
        <a:srgbClr val="FF0000"/>
      </a:accent2>
      <a:accent3>
        <a:srgbClr val="609737"/>
      </a:accent3>
      <a:accent4>
        <a:srgbClr val="800080"/>
      </a:accent4>
      <a:accent5>
        <a:srgbClr val="B7DDE8"/>
      </a:accent5>
      <a:accent6>
        <a:srgbClr val="FFC000"/>
      </a:accent6>
      <a:hlink>
        <a:srgbClr val="000000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3814</TotalTime>
  <Words>519</Words>
  <Application>Microsoft Office PowerPoint</Application>
  <PresentationFormat>Presentazione su schermo (4:3)</PresentationFormat>
  <Paragraphs>121</Paragraphs>
  <Slides>12</Slides>
  <Notes>12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9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22" baseType="lpstr">
      <vt:lpstr>Courier New</vt:lpstr>
      <vt:lpstr>Oswald Regular</vt:lpstr>
      <vt:lpstr>Nunito Light</vt:lpstr>
      <vt:lpstr>Cambria Math</vt:lpstr>
      <vt:lpstr>Nunito</vt:lpstr>
      <vt:lpstr>Arial</vt:lpstr>
      <vt:lpstr>Nunito SemiBold</vt:lpstr>
      <vt:lpstr>Calibri</vt:lpstr>
      <vt:lpstr>Verdana Pro Light</vt:lpstr>
      <vt:lpstr>Tema di Office</vt:lpstr>
      <vt:lpstr>Twinning Automata and Regular Expressions for String Static Analysis</vt:lpstr>
      <vt:lpstr>String analysis</vt:lpstr>
      <vt:lpstr>TARSIS automata</vt:lpstr>
      <vt:lpstr>Lattice structure</vt:lpstr>
      <vt:lpstr>Widening</vt:lpstr>
      <vt:lpstr>Sound abstract semantic operators</vt:lpstr>
      <vt:lpstr>Sound abstract semantic operators</vt:lpstr>
      <vt:lpstr>Experiments</vt:lpstr>
      <vt:lpstr>Summing up</vt:lpstr>
      <vt:lpstr>Thanks! Any question?</vt:lpstr>
      <vt:lpstr>Simpler test cases</vt:lpstr>
      <vt:lpstr>Scalability experiments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Twinning Automata and Regular Expressions for String Static Analysis</dc:title>
  <cp:lastModifiedBy>Negrini Luca</cp:lastModifiedBy>
  <cp:revision>57</cp:revision>
  <dcterms:modified xsi:type="dcterms:W3CDTF">2021-01-18T14:00:36Z</dcterms:modified>
</cp:coreProperties>
</file>