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49"/>
  </p:notesMasterIdLst>
  <p:handoutMasterIdLst>
    <p:handoutMasterId r:id="rId50"/>
  </p:handoutMasterIdLst>
  <p:sldIdLst>
    <p:sldId id="256" r:id="rId2"/>
    <p:sldId id="271" r:id="rId3"/>
    <p:sldId id="261" r:id="rId4"/>
    <p:sldId id="257" r:id="rId5"/>
    <p:sldId id="277" r:id="rId6"/>
    <p:sldId id="292" r:id="rId7"/>
    <p:sldId id="263" r:id="rId8"/>
    <p:sldId id="282" r:id="rId9"/>
    <p:sldId id="306" r:id="rId10"/>
    <p:sldId id="290" r:id="rId11"/>
    <p:sldId id="302" r:id="rId12"/>
    <p:sldId id="304" r:id="rId13"/>
    <p:sldId id="333" r:id="rId14"/>
    <p:sldId id="320" r:id="rId15"/>
    <p:sldId id="322" r:id="rId16"/>
    <p:sldId id="327" r:id="rId17"/>
    <p:sldId id="334" r:id="rId18"/>
    <p:sldId id="321" r:id="rId19"/>
    <p:sldId id="329" r:id="rId20"/>
    <p:sldId id="330" r:id="rId21"/>
    <p:sldId id="335" r:id="rId22"/>
    <p:sldId id="313" r:id="rId23"/>
    <p:sldId id="316" r:id="rId24"/>
    <p:sldId id="317" r:id="rId25"/>
    <p:sldId id="336" r:id="rId26"/>
    <p:sldId id="307" r:id="rId27"/>
    <p:sldId id="308" r:id="rId28"/>
    <p:sldId id="310" r:id="rId29"/>
    <p:sldId id="324" r:id="rId30"/>
    <p:sldId id="337" r:id="rId31"/>
    <p:sldId id="325" r:id="rId32"/>
    <p:sldId id="326" r:id="rId33"/>
    <p:sldId id="260" r:id="rId34"/>
    <p:sldId id="287" r:id="rId35"/>
    <p:sldId id="279" r:id="rId36"/>
    <p:sldId id="270" r:id="rId37"/>
    <p:sldId id="288" r:id="rId38"/>
    <p:sldId id="331" r:id="rId39"/>
    <p:sldId id="296" r:id="rId40"/>
    <p:sldId id="295" r:id="rId41"/>
    <p:sldId id="303" r:id="rId42"/>
    <p:sldId id="323" r:id="rId43"/>
    <p:sldId id="309" r:id="rId44"/>
    <p:sldId id="311" r:id="rId45"/>
    <p:sldId id="312" r:id="rId46"/>
    <p:sldId id="318" r:id="rId47"/>
    <p:sldId id="319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 autoAdjust="0"/>
    <p:restoredTop sz="95838" autoAdjust="0"/>
  </p:normalViewPr>
  <p:slideViewPr>
    <p:cSldViewPr snapToGrid="0" showGuides="1">
      <p:cViewPr varScale="1">
        <p:scale>
          <a:sx n="107" d="100"/>
          <a:sy n="107" d="100"/>
        </p:scale>
        <p:origin x="750" y="114"/>
      </p:cViewPr>
      <p:guideLst/>
    </p:cSldViewPr>
  </p:slideViewPr>
  <p:outlineViewPr>
    <p:cViewPr>
      <p:scale>
        <a:sx n="33" d="100"/>
        <a:sy n="33" d="100"/>
      </p:scale>
      <p:origin x="0" y="-1119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522"/>
    </p:cViewPr>
  </p:sorterViewPr>
  <p:notesViewPr>
    <p:cSldViewPr snapToGrid="0" showGuides="1">
      <p:cViewPr varScale="1">
        <p:scale>
          <a:sx n="85" d="100"/>
          <a:sy n="85" d="100"/>
        </p:scale>
        <p:origin x="380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939A65E-4A87-492D-80EB-C08C089BC2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2F2D9E6-DB74-414F-B6EF-B62FA1BC00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EAAAA-9176-43C2-BED4-C6D6B7807C13}" type="datetimeFigureOut">
              <a:rPr lang="en-US" smtClean="0"/>
              <a:t>1/26/2023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771A3BE-B6DA-40F0-8554-56ED4BFF0B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D9A1718-7E9D-4270-87B9-AB52DD0F7C3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CF7E-D83D-4C16-BAF9-20B2A34507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090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4ED7-0D96-4E48-A149-04CF5C19FD1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4F431-6B59-493A-B515-8EF66429157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7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792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522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656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9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39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965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63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45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E4F431-6B59-493A-B515-8EF6642915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31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199" y="3602038"/>
            <a:ext cx="10515599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54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9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400" b="1">
                <a:latin typeface="+mn-lt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it-IT" sz="3200" kern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870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94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kern="1200" dirty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January 27th, 2023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 generic framework for multilanguage analysis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C47260-40CB-45AE-8B45-B7FEDFEA1F4E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073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5400" b="1" kern="1200" dirty="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7" Type="http://schemas.openxmlformats.org/officeDocument/2006/relationships/image" Target="../media/image18.svg"/><Relationship Id="rId2" Type="http://schemas.openxmlformats.org/officeDocument/2006/relationships/hyperlink" Target="https://github.com/lisa-analyzer/lisa-joycar-exampl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github.com/lisa-analyzer/lis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D21891-5921-4682-99CB-8B670B387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generic framework for</a:t>
            </a:r>
            <a:br>
              <a:rPr lang="en-US" dirty="0"/>
            </a:br>
            <a:r>
              <a:rPr lang="en-US" dirty="0"/>
              <a:t>multilanguage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FBCE90-B655-43E3-B252-D9C2F488D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3602037"/>
            <a:ext cx="10515599" cy="2387599"/>
          </a:xfrm>
        </p:spPr>
        <p:txBody>
          <a:bodyPr>
            <a:normAutofit/>
          </a:bodyPr>
          <a:lstStyle/>
          <a:p>
            <a:r>
              <a:rPr lang="en-US" dirty="0"/>
              <a:t>Design of an abstract interpretation-based static analyzer</a:t>
            </a:r>
          </a:p>
          <a:p>
            <a:endParaRPr lang="en-US" sz="2000" dirty="0"/>
          </a:p>
          <a:p>
            <a:r>
              <a:rPr lang="en-US" sz="2400" dirty="0"/>
              <a:t>Luca Negrini</a:t>
            </a:r>
          </a:p>
          <a:p>
            <a:r>
              <a:rPr lang="en-US" sz="1800" dirty="0"/>
              <a:t>Ph.D. </a:t>
            </a:r>
            <a:r>
              <a:rPr lang="en-US" sz="1800" dirty="0" err="1"/>
              <a:t>Defence</a:t>
            </a:r>
            <a:endParaRPr lang="en-US" sz="1800" dirty="0"/>
          </a:p>
          <a:p>
            <a:r>
              <a:rPr lang="en-US" sz="1800" dirty="0"/>
              <a:t>January 27</a:t>
            </a:r>
            <a:r>
              <a:rPr lang="en-US" sz="1800" baseline="30000" dirty="0"/>
              <a:t>th</a:t>
            </a:r>
            <a:r>
              <a:rPr lang="en-US" sz="1800" dirty="0"/>
              <a:t>, 2023</a:t>
            </a:r>
            <a:endParaRPr lang="en-US" sz="20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9D7A019-7263-51A7-67C2-9B0CFCCF1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2332" y="5176349"/>
            <a:ext cx="1142932" cy="1420427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8431EC1-E361-E3A2-5CD2-B8D75A25D3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962" y="5626866"/>
            <a:ext cx="2477691" cy="5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326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BF7911C-6AEF-AEB4-E56F-E777A0BA9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Call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Expression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def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semantics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entry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interproc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recursive evaluation of parameters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interproc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getResultOf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</a:rPr>
              <a:t>,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F4AAAEC-7B6C-43DF-9569-3C79DC5F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calls</a:t>
            </a:r>
          </a:p>
        </p:txBody>
      </p:sp>
      <p:sp>
        <p:nvSpPr>
          <p:cNvPr id="43" name="Segnaposto data 42">
            <a:extLst>
              <a:ext uri="{FF2B5EF4-FFF2-40B4-BE49-F238E27FC236}">
                <a16:creationId xmlns:a16="http://schemas.microsoft.com/office/drawing/2014/main" id="{2EE02805-B7D7-4FDF-965E-68B8D406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44" name="Segnaposto piè di pagina 43">
            <a:extLst>
              <a:ext uri="{FF2B5EF4-FFF2-40B4-BE49-F238E27FC236}">
                <a16:creationId xmlns:a16="http://schemas.microsoft.com/office/drawing/2014/main" id="{88B6BF3D-AB92-4F16-9E34-CFA43C2C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45" name="Segnaposto numero diapositiva 44">
            <a:extLst>
              <a:ext uri="{FF2B5EF4-FFF2-40B4-BE49-F238E27FC236}">
                <a16:creationId xmlns:a16="http://schemas.microsoft.com/office/drawing/2014/main" id="{5485D62E-C933-4AF8-ACAF-60B79E5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CD35F4-0DFC-412F-94E4-BA5FB490B29B}"/>
              </a:ext>
            </a:extLst>
          </p:cNvPr>
          <p:cNvSpPr txBox="1"/>
          <p:nvPr/>
        </p:nvSpPr>
        <p:spPr>
          <a:xfrm>
            <a:off x="2112818" y="4655898"/>
            <a:ext cx="385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Interprocedural analysis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analyze CFGs in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start from “main” and follow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A756408-F188-4D5A-B8AB-C91D5DD81D1C}"/>
              </a:ext>
            </a:extLst>
          </p:cNvPr>
          <p:cNvSpPr txBox="1"/>
          <p:nvPr/>
        </p:nvSpPr>
        <p:spPr>
          <a:xfrm>
            <a:off x="6553200" y="4655898"/>
            <a:ext cx="411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 find targets, a call graph can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runtime types of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all instances of static type of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A3C99DDB-62CB-0A7D-14E4-D7F3FB2C2CB6}"/>
              </a:ext>
            </a:extLst>
          </p:cNvPr>
          <p:cNvSpPr/>
          <p:nvPr/>
        </p:nvSpPr>
        <p:spPr>
          <a:xfrm>
            <a:off x="9147181" y="2286000"/>
            <a:ext cx="1670037" cy="114300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8E0CEB64-F303-444C-514E-9CE1872690BB}"/>
              </a:ext>
            </a:extLst>
          </p:cNvPr>
          <p:cNvSpPr/>
          <p:nvPr/>
        </p:nvSpPr>
        <p:spPr>
          <a:xfrm>
            <a:off x="9284801" y="2944525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Graph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2CAC70C9-86A7-9755-306A-2DA26C5F1002}"/>
              </a:ext>
            </a:extLst>
          </p:cNvPr>
          <p:cNvSpPr txBox="1"/>
          <p:nvPr/>
        </p:nvSpPr>
        <p:spPr>
          <a:xfrm>
            <a:off x="9173096" y="2303193"/>
            <a:ext cx="163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C639303A-BE13-446F-1F62-480331626937}"/>
              </a:ext>
            </a:extLst>
          </p:cNvPr>
          <p:cNvSpPr/>
          <p:nvPr/>
        </p:nvSpPr>
        <p:spPr>
          <a:xfrm>
            <a:off x="2971762" y="3052412"/>
            <a:ext cx="4872356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348E0AC3-9BAE-B6F5-0D2C-ED3415C5D5E2}"/>
              </a:ext>
            </a:extLst>
          </p:cNvPr>
          <p:cNvSpPr txBox="1"/>
          <p:nvPr/>
        </p:nvSpPr>
        <p:spPr>
          <a:xfrm>
            <a:off x="3619481" y="3444655"/>
            <a:ext cx="3576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Rely on interprocedural analysis for modular reasoning!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3A60F1E4-E1EF-427E-B4F5-C832E1296107}"/>
              </a:ext>
            </a:extLst>
          </p:cNvPr>
          <p:cNvSpPr/>
          <p:nvPr/>
        </p:nvSpPr>
        <p:spPr>
          <a:xfrm>
            <a:off x="1891553" y="2571213"/>
            <a:ext cx="6140823" cy="8734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93383D36-6041-CF2B-AA8E-06DC166CEECB}"/>
              </a:ext>
            </a:extLst>
          </p:cNvPr>
          <p:cNvSpPr/>
          <p:nvPr/>
        </p:nvSpPr>
        <p:spPr>
          <a:xfrm>
            <a:off x="5472915" y="2251618"/>
            <a:ext cx="1394050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337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  <p:bldP spid="12" grpId="0" animBg="1"/>
      <p:bldP spid="13" grpId="0" animBg="1"/>
      <p:bldP spid="15" grpId="0"/>
      <p:bldP spid="19" grpId="0" animBg="1"/>
      <p:bldP spid="5" grpId="0"/>
      <p:bldP spid="6" grpId="0" animBg="1"/>
      <p:bldP spid="17" grpId="0" animBg="1"/>
      <p:bldP spid="17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1F1125FA-9058-4CA5-BA69-355B8396445B}"/>
              </a:ext>
            </a:extLst>
          </p:cNvPr>
          <p:cNvSpPr txBox="1"/>
          <p:nvPr/>
        </p:nvSpPr>
        <p:spPr>
          <a:xfrm>
            <a:off x="6144691" y="5772282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Calling statement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93A3EE8-1AE4-42C6-BE10-2C6E5BA314B6}"/>
              </a:ext>
            </a:extLst>
          </p:cNvPr>
          <p:cNvSpPr txBox="1"/>
          <p:nvPr/>
        </p:nvSpPr>
        <p:spPr>
          <a:xfrm>
            <a:off x="6144691" y="5772282"/>
            <a:ext cx="22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Non-calling statement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AEB01CB-BE90-4C33-94BC-838EF44D8116}"/>
              </a:ext>
            </a:extLst>
          </p:cNvPr>
          <p:cNvSpPr/>
          <p:nvPr/>
        </p:nvSpPr>
        <p:spPr>
          <a:xfrm>
            <a:off x="4330825" y="3414656"/>
            <a:ext cx="5887579" cy="2304293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4A42A48A-9F37-57D0-C1DE-3DFCB833F9C7}"/>
              </a:ext>
            </a:extLst>
          </p:cNvPr>
          <p:cNvGrpSpPr/>
          <p:nvPr/>
        </p:nvGrpSpPr>
        <p:grpSpPr>
          <a:xfrm>
            <a:off x="4033662" y="2857534"/>
            <a:ext cx="2879002" cy="564078"/>
            <a:chOff x="3757584" y="2285603"/>
            <a:chExt cx="2879002" cy="564078"/>
          </a:xfrm>
        </p:grpSpPr>
        <p:sp>
          <p:nvSpPr>
            <p:cNvPr id="8" name="CasellaDiTesto 7">
              <a:extLst>
                <a:ext uri="{FF2B5EF4-FFF2-40B4-BE49-F238E27FC236}">
                  <a16:creationId xmlns:a16="http://schemas.microsoft.com/office/drawing/2014/main" id="{CDEA5BA5-B3C7-4A32-9915-E46B4F5DFD9D}"/>
                </a:ext>
              </a:extLst>
            </p:cNvPr>
            <p:cNvSpPr txBox="1"/>
            <p:nvPr/>
          </p:nvSpPr>
          <p:spPr>
            <a:xfrm>
              <a:off x="3757584" y="2285603"/>
              <a:ext cx="2879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Configuration</a:t>
              </a:r>
            </a:p>
          </p:txBody>
        </p:sp>
        <p:cxnSp>
          <p:nvCxnSpPr>
            <p:cNvPr id="9" name="Connettore 2 8">
              <a:extLst>
                <a:ext uri="{FF2B5EF4-FFF2-40B4-BE49-F238E27FC236}">
                  <a16:creationId xmlns:a16="http://schemas.microsoft.com/office/drawing/2014/main" id="{4B15625E-EC9C-431A-ACDE-C8FA3E2CC68A}"/>
                </a:ext>
              </a:extLst>
            </p:cNvPr>
            <p:cNvCxnSpPr>
              <a:cxnSpLocks/>
            </p:cNvCxnSpPr>
            <p:nvPr/>
          </p:nvCxnSpPr>
          <p:spPr>
            <a:xfrm>
              <a:off x="5196825" y="2661690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7C16E59E-EC95-426C-8CCF-755C743EB2D0}"/>
                </a:ext>
              </a:extLst>
            </p:cNvPr>
            <p:cNvCxnSpPr/>
            <p:nvPr/>
          </p:nvCxnSpPr>
          <p:spPr>
            <a:xfrm>
              <a:off x="5349225" y="2661690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20B862CA-CD3B-4BE4-BF72-702C532BEC06}"/>
                </a:ext>
              </a:extLst>
            </p:cNvPr>
            <p:cNvCxnSpPr/>
            <p:nvPr/>
          </p:nvCxnSpPr>
          <p:spPr>
            <a:xfrm>
              <a:off x="5044425" y="2661690"/>
              <a:ext cx="0" cy="1879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B3C536C-A90D-4411-A41D-1E30ADCF5610}"/>
              </a:ext>
            </a:extLst>
          </p:cNvPr>
          <p:cNvSpPr txBox="1"/>
          <p:nvPr/>
        </p:nvSpPr>
        <p:spPr>
          <a:xfrm>
            <a:off x="4412702" y="3484370"/>
            <a:ext cx="13928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LiSA</a:t>
            </a:r>
          </a:p>
        </p:txBody>
      </p:sp>
      <p:grpSp>
        <p:nvGrpSpPr>
          <p:cNvPr id="55" name="Gruppo 54">
            <a:extLst>
              <a:ext uri="{FF2B5EF4-FFF2-40B4-BE49-F238E27FC236}">
                <a16:creationId xmlns:a16="http://schemas.microsoft.com/office/drawing/2014/main" id="{642F0647-1E42-4026-8260-D8EB3EFD4311}"/>
              </a:ext>
            </a:extLst>
          </p:cNvPr>
          <p:cNvGrpSpPr/>
          <p:nvPr/>
        </p:nvGrpSpPr>
        <p:grpSpPr>
          <a:xfrm>
            <a:off x="8283544" y="2557870"/>
            <a:ext cx="1952570" cy="858191"/>
            <a:chOff x="5883740" y="2257809"/>
            <a:chExt cx="1952570" cy="858191"/>
          </a:xfrm>
        </p:grpSpPr>
        <p:sp>
          <p:nvSpPr>
            <p:cNvPr id="56" name="CasellaDiTesto 55">
              <a:extLst>
                <a:ext uri="{FF2B5EF4-FFF2-40B4-BE49-F238E27FC236}">
                  <a16:creationId xmlns:a16="http://schemas.microsoft.com/office/drawing/2014/main" id="{FD1EBA4C-816C-441F-B0AE-660CAA56C559}"/>
                </a:ext>
              </a:extLst>
            </p:cNvPr>
            <p:cNvSpPr txBox="1"/>
            <p:nvPr/>
          </p:nvSpPr>
          <p:spPr>
            <a:xfrm>
              <a:off x="5883740" y="2257809"/>
              <a:ext cx="195257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Dump</a:t>
              </a:r>
            </a:p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Warnings</a:t>
              </a:r>
            </a:p>
          </p:txBody>
        </p:sp>
        <p:cxnSp>
          <p:nvCxnSpPr>
            <p:cNvPr id="57" name="Connettore 2 56">
              <a:extLst>
                <a:ext uri="{FF2B5EF4-FFF2-40B4-BE49-F238E27FC236}">
                  <a16:creationId xmlns:a16="http://schemas.microsoft.com/office/drawing/2014/main" id="{5BE09EA1-1FB0-4E81-B0E9-607C0081882A}"/>
                </a:ext>
              </a:extLst>
            </p:cNvPr>
            <p:cNvCxnSpPr>
              <a:cxnSpLocks/>
            </p:cNvCxnSpPr>
            <p:nvPr/>
          </p:nvCxnSpPr>
          <p:spPr>
            <a:xfrm>
              <a:off x="6860025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Connettore 2 57">
              <a:extLst>
                <a:ext uri="{FF2B5EF4-FFF2-40B4-BE49-F238E27FC236}">
                  <a16:creationId xmlns:a16="http://schemas.microsoft.com/office/drawing/2014/main" id="{F7C1F1F1-CEF2-46BF-9A7D-4781C058A74D}"/>
                </a:ext>
              </a:extLst>
            </p:cNvPr>
            <p:cNvCxnSpPr/>
            <p:nvPr/>
          </p:nvCxnSpPr>
          <p:spPr>
            <a:xfrm>
              <a:off x="6988613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Connettore 2 58">
              <a:extLst>
                <a:ext uri="{FF2B5EF4-FFF2-40B4-BE49-F238E27FC236}">
                  <a16:creationId xmlns:a16="http://schemas.microsoft.com/office/drawing/2014/main" id="{0450FEE3-721E-4FA4-A4FA-0C0D44C886DD}"/>
                </a:ext>
              </a:extLst>
            </p:cNvPr>
            <p:cNvCxnSpPr/>
            <p:nvPr/>
          </p:nvCxnSpPr>
          <p:spPr>
            <a:xfrm>
              <a:off x="6731438" y="2929743"/>
              <a:ext cx="0" cy="186257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overview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25BFF076-0A19-434D-9E23-C87D85A31B51}"/>
              </a:ext>
            </a:extLst>
          </p:cNvPr>
          <p:cNvSpPr txBox="1"/>
          <p:nvPr/>
        </p:nvSpPr>
        <p:spPr>
          <a:xfrm>
            <a:off x="6144778" y="5770339"/>
            <a:ext cx="227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Language-based</a:t>
            </a:r>
          </a:p>
        </p:txBody>
      </p:sp>
      <p:sp>
        <p:nvSpPr>
          <p:cNvPr id="60" name="Segnaposto data 59">
            <a:extLst>
              <a:ext uri="{FF2B5EF4-FFF2-40B4-BE49-F238E27FC236}">
                <a16:creationId xmlns:a16="http://schemas.microsoft.com/office/drawing/2014/main" id="{1B67B990-D703-4670-832A-F3D9F1586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61" name="Segnaposto piè di pagina 60">
            <a:extLst>
              <a:ext uri="{FF2B5EF4-FFF2-40B4-BE49-F238E27FC236}">
                <a16:creationId xmlns:a16="http://schemas.microsoft.com/office/drawing/2014/main" id="{58927F6D-45D0-421A-8D38-1D740FF2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5" name="Segnaposto numero diapositiva 64">
            <a:extLst>
              <a:ext uri="{FF2B5EF4-FFF2-40B4-BE49-F238E27FC236}">
                <a16:creationId xmlns:a16="http://schemas.microsoft.com/office/drawing/2014/main" id="{DD98CF22-8B0F-402D-90E3-6489904E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7C52CDC8-9CF4-47B0-8484-9B5CF6143494}"/>
              </a:ext>
            </a:extLst>
          </p:cNvPr>
          <p:cNvCxnSpPr>
            <a:cxnSpLocks/>
            <a:stCxn id="67" idx="3"/>
            <a:endCxn id="5" idx="1"/>
          </p:cNvCxnSpPr>
          <p:nvPr/>
        </p:nvCxnSpPr>
        <p:spPr>
          <a:xfrm>
            <a:off x="4082782" y="4565246"/>
            <a:ext cx="248043" cy="1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49C5FC4A-8436-40B6-8960-A6BE9100CDBD}"/>
              </a:ext>
            </a:extLst>
          </p:cNvPr>
          <p:cNvGrpSpPr/>
          <p:nvPr/>
        </p:nvGrpSpPr>
        <p:grpSpPr>
          <a:xfrm>
            <a:off x="2327324" y="2319961"/>
            <a:ext cx="1546667" cy="1100518"/>
            <a:chOff x="559412" y="2744233"/>
            <a:chExt cx="1259116" cy="1100518"/>
          </a:xfrm>
        </p:grpSpPr>
        <p:cxnSp>
          <p:nvCxnSpPr>
            <p:cNvPr id="24" name="Connettore 2 23">
              <a:extLst>
                <a:ext uri="{FF2B5EF4-FFF2-40B4-BE49-F238E27FC236}">
                  <a16:creationId xmlns:a16="http://schemas.microsoft.com/office/drawing/2014/main" id="{1474C737-7D5A-4962-9CE7-5F92E826244D}"/>
                </a:ext>
              </a:extLst>
            </p:cNvPr>
            <p:cNvCxnSpPr>
              <a:cxnSpLocks/>
              <a:stCxn id="15" idx="2"/>
              <a:endCxn id="27" idx="0"/>
            </p:cNvCxnSpPr>
            <p:nvPr/>
          </p:nvCxnSpPr>
          <p:spPr>
            <a:xfrm flipH="1">
              <a:off x="1120727" y="2744233"/>
              <a:ext cx="713" cy="4433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3" name="Gruppo 22">
              <a:extLst>
                <a:ext uri="{FF2B5EF4-FFF2-40B4-BE49-F238E27FC236}">
                  <a16:creationId xmlns:a16="http://schemas.microsoft.com/office/drawing/2014/main" id="{D09E983B-34EE-4B8E-B3D8-98998A2B9E60}"/>
                </a:ext>
              </a:extLst>
            </p:cNvPr>
            <p:cNvGrpSpPr/>
            <p:nvPr/>
          </p:nvGrpSpPr>
          <p:grpSpPr>
            <a:xfrm>
              <a:off x="559412" y="3187583"/>
              <a:ext cx="1259116" cy="657168"/>
              <a:chOff x="659936" y="3017864"/>
              <a:chExt cx="1259116" cy="657168"/>
            </a:xfrm>
          </p:grpSpPr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8B3BE642-5D4C-465D-BD17-3BA4A00C8FB9}"/>
                  </a:ext>
                </a:extLst>
              </p:cNvPr>
              <p:cNvSpPr/>
              <p:nvPr/>
            </p:nvSpPr>
            <p:spPr>
              <a:xfrm>
                <a:off x="796423" y="3176086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6" name="Rettangolo con angoli arrotondati 25">
                <a:extLst>
                  <a:ext uri="{FF2B5EF4-FFF2-40B4-BE49-F238E27FC236}">
                    <a16:creationId xmlns:a16="http://schemas.microsoft.com/office/drawing/2014/main" id="{F6F06020-F80C-44B0-8D97-F24DFE406E8F}"/>
                  </a:ext>
                </a:extLst>
              </p:cNvPr>
              <p:cNvSpPr/>
              <p:nvPr/>
            </p:nvSpPr>
            <p:spPr>
              <a:xfrm>
                <a:off x="732360" y="310009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7" name="Rettangolo con angoli arrotondati 26">
                <a:extLst>
                  <a:ext uri="{FF2B5EF4-FFF2-40B4-BE49-F238E27FC236}">
                    <a16:creationId xmlns:a16="http://schemas.microsoft.com/office/drawing/2014/main" id="{955C9966-3356-45EF-9985-3B6E3CC60E48}"/>
                  </a:ext>
                </a:extLst>
              </p:cNvPr>
              <p:cNvSpPr/>
              <p:nvPr/>
            </p:nvSpPr>
            <p:spPr>
              <a:xfrm>
                <a:off x="659936" y="3017864"/>
                <a:ext cx="1122629" cy="498946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front-end</a:t>
                </a: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73C0A1CF-58A6-4D28-AA4F-E009978449F6}"/>
              </a:ext>
            </a:extLst>
          </p:cNvPr>
          <p:cNvGrpSpPr/>
          <p:nvPr/>
        </p:nvGrpSpPr>
        <p:grpSpPr>
          <a:xfrm>
            <a:off x="6153834" y="4017070"/>
            <a:ext cx="2037016" cy="549448"/>
            <a:chOff x="4084819" y="3967825"/>
            <a:chExt cx="2037016" cy="549448"/>
          </a:xfrm>
        </p:grpSpPr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F9EAE8E3-56F5-486A-A5B3-084AF5C64D83}"/>
                </a:ext>
              </a:extLst>
            </p:cNvPr>
            <p:cNvGrpSpPr/>
            <p:nvPr/>
          </p:nvGrpSpPr>
          <p:grpSpPr>
            <a:xfrm>
              <a:off x="4588961" y="3967825"/>
              <a:ext cx="1532874" cy="528462"/>
              <a:chOff x="3540180" y="3733035"/>
              <a:chExt cx="1532874" cy="528462"/>
            </a:xfrm>
          </p:grpSpPr>
          <p:sp>
            <p:nvSpPr>
              <p:cNvPr id="31" name="Ovale 30">
                <a:extLst>
                  <a:ext uri="{FF2B5EF4-FFF2-40B4-BE49-F238E27FC236}">
                    <a16:creationId xmlns:a16="http://schemas.microsoft.com/office/drawing/2014/main" id="{E7C21455-BE08-4E1B-8F99-2A4D91D1AF26}"/>
                  </a:ext>
                </a:extLst>
              </p:cNvPr>
              <p:cNvSpPr/>
              <p:nvPr/>
            </p:nvSpPr>
            <p:spPr>
              <a:xfrm>
                <a:off x="4721275" y="3909718"/>
                <a:ext cx="351779" cy="35177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ttangolo 31">
                <a:extLst>
                  <a:ext uri="{FF2B5EF4-FFF2-40B4-BE49-F238E27FC236}">
                    <a16:creationId xmlns:a16="http://schemas.microsoft.com/office/drawing/2014/main" id="{36B5B220-DC2D-422C-B4C1-2CAACF94D270}"/>
                  </a:ext>
                </a:extLst>
              </p:cNvPr>
              <p:cNvSpPr/>
              <p:nvPr/>
            </p:nvSpPr>
            <p:spPr>
              <a:xfrm>
                <a:off x="3540180" y="3733035"/>
                <a:ext cx="13543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 fixpoint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33" name="Triangolo isoscele 32">
                <a:extLst>
                  <a:ext uri="{FF2B5EF4-FFF2-40B4-BE49-F238E27FC236}">
                    <a16:creationId xmlns:a16="http://schemas.microsoft.com/office/drawing/2014/main" id="{72930613-4E5F-46EE-864E-51ACE57E0DF7}"/>
                  </a:ext>
                </a:extLst>
              </p:cNvPr>
              <p:cNvSpPr/>
              <p:nvPr/>
            </p:nvSpPr>
            <p:spPr>
              <a:xfrm rot="17029161" flipH="1">
                <a:off x="4897977" y="3889001"/>
                <a:ext cx="56281" cy="45719"/>
              </a:xfrm>
              <a:prstGeom prst="triangl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0" name="Connettore 2 29">
              <a:extLst>
                <a:ext uri="{FF2B5EF4-FFF2-40B4-BE49-F238E27FC236}">
                  <a16:creationId xmlns:a16="http://schemas.microsoft.com/office/drawing/2014/main" id="{712FDB9C-F2F1-4F32-81D0-B4FBA033101B}"/>
                </a:ext>
              </a:extLst>
            </p:cNvPr>
            <p:cNvCxnSpPr>
              <a:cxnSpLocks/>
              <a:stCxn id="52" idx="3"/>
              <a:endCxn id="32" idx="1"/>
            </p:cNvCxnSpPr>
            <p:nvPr/>
          </p:nvCxnSpPr>
          <p:spPr>
            <a:xfrm flipV="1">
              <a:off x="4084819" y="4139841"/>
              <a:ext cx="504142" cy="3774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E071892A-A369-40F3-81D9-5DDD62E57218}"/>
              </a:ext>
            </a:extLst>
          </p:cNvPr>
          <p:cNvGrpSpPr/>
          <p:nvPr/>
        </p:nvGrpSpPr>
        <p:grpSpPr>
          <a:xfrm>
            <a:off x="6657976" y="4361102"/>
            <a:ext cx="1354363" cy="786731"/>
            <a:chOff x="4552947" y="4170156"/>
            <a:chExt cx="1354363" cy="786731"/>
          </a:xfrm>
        </p:grpSpPr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174644C8-7283-4200-BE3A-6D781EA56975}"/>
                </a:ext>
              </a:extLst>
            </p:cNvPr>
            <p:cNvSpPr/>
            <p:nvPr/>
          </p:nvSpPr>
          <p:spPr>
            <a:xfrm>
              <a:off x="4552947" y="4449997"/>
              <a:ext cx="1354363" cy="50689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Statement semantics</a:t>
              </a:r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6" name="Connettore 2 35">
              <a:extLst>
                <a:ext uri="{FF2B5EF4-FFF2-40B4-BE49-F238E27FC236}">
                  <a16:creationId xmlns:a16="http://schemas.microsoft.com/office/drawing/2014/main" id="{FD773229-872E-4D86-92AF-C4966EA85843}"/>
                </a:ext>
              </a:extLst>
            </p:cNvPr>
            <p:cNvCxnSpPr>
              <a:cxnSpLocks/>
              <a:stCxn id="32" idx="2"/>
              <a:endCxn id="35" idx="0"/>
            </p:cNvCxnSpPr>
            <p:nvPr/>
          </p:nvCxnSpPr>
          <p:spPr>
            <a:xfrm>
              <a:off x="5230129" y="4170156"/>
              <a:ext cx="0" cy="279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519EF57A-10BB-4190-BA47-214B6853AB5D}"/>
              </a:ext>
            </a:extLst>
          </p:cNvPr>
          <p:cNvCxnSpPr>
            <a:cxnSpLocks/>
            <a:stCxn id="35" idx="1"/>
            <a:endCxn id="52" idx="3"/>
          </p:cNvCxnSpPr>
          <p:nvPr/>
        </p:nvCxnSpPr>
        <p:spPr>
          <a:xfrm flipH="1" flipV="1">
            <a:off x="6153834" y="4566518"/>
            <a:ext cx="504142" cy="32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B3CE515C-1396-4EB0-B2B7-DF1DD5C59EFA}"/>
              </a:ext>
            </a:extLst>
          </p:cNvPr>
          <p:cNvGrpSpPr/>
          <p:nvPr/>
        </p:nvGrpSpPr>
        <p:grpSpPr>
          <a:xfrm>
            <a:off x="8415933" y="4095363"/>
            <a:ext cx="1670037" cy="1432560"/>
            <a:chOff x="4776204" y="3429000"/>
            <a:chExt cx="1670037" cy="1432560"/>
          </a:xfrm>
        </p:grpSpPr>
        <p:sp>
          <p:nvSpPr>
            <p:cNvPr id="45" name="Rettangolo con angoli arrotondati 44">
              <a:extLst>
                <a:ext uri="{FF2B5EF4-FFF2-40B4-BE49-F238E27FC236}">
                  <a16:creationId xmlns:a16="http://schemas.microsoft.com/office/drawing/2014/main" id="{4EBC868D-A631-4710-ACD9-4D00CE1A3832}"/>
                </a:ext>
              </a:extLst>
            </p:cNvPr>
            <p:cNvSpPr/>
            <p:nvPr/>
          </p:nvSpPr>
          <p:spPr>
            <a:xfrm>
              <a:off x="4776204" y="3429000"/>
              <a:ext cx="1670037" cy="143256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Rettangolo con angoli arrotondati 45">
              <a:extLst>
                <a:ext uri="{FF2B5EF4-FFF2-40B4-BE49-F238E27FC236}">
                  <a16:creationId xmlns:a16="http://schemas.microsoft.com/office/drawing/2014/main" id="{74D7D176-5700-41D9-9595-0839B525559C}"/>
                </a:ext>
              </a:extLst>
            </p:cNvPr>
            <p:cNvSpPr/>
            <p:nvPr/>
          </p:nvSpPr>
          <p:spPr>
            <a:xfrm>
              <a:off x="4856493" y="4323017"/>
              <a:ext cx="152082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Value Domain</a:t>
              </a:r>
            </a:p>
          </p:txBody>
        </p:sp>
        <p:sp>
          <p:nvSpPr>
            <p:cNvPr id="47" name="Rettangolo con angoli arrotondati 46">
              <a:extLst>
                <a:ext uri="{FF2B5EF4-FFF2-40B4-BE49-F238E27FC236}">
                  <a16:creationId xmlns:a16="http://schemas.microsoft.com/office/drawing/2014/main" id="{3271CDA6-8A04-49AD-A4CA-31FEDB3E22B8}"/>
                </a:ext>
              </a:extLst>
            </p:cNvPr>
            <p:cNvSpPr/>
            <p:nvPr/>
          </p:nvSpPr>
          <p:spPr>
            <a:xfrm>
              <a:off x="4856492" y="3832860"/>
              <a:ext cx="1520825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</p:txBody>
        </p:sp>
        <p:sp>
          <p:nvSpPr>
            <p:cNvPr id="48" name="CasellaDiTesto 47">
              <a:extLst>
                <a:ext uri="{FF2B5EF4-FFF2-40B4-BE49-F238E27FC236}">
                  <a16:creationId xmlns:a16="http://schemas.microsoft.com/office/drawing/2014/main" id="{0E42EA54-CCDB-4545-91F2-ECCD9004AEEB}"/>
                </a:ext>
              </a:extLst>
            </p:cNvPr>
            <p:cNvSpPr txBox="1"/>
            <p:nvPr/>
          </p:nvSpPr>
          <p:spPr>
            <a:xfrm>
              <a:off x="4808165" y="3478572"/>
              <a:ext cx="1607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Abstract State</a:t>
              </a:r>
            </a:p>
          </p:txBody>
        </p:sp>
      </p:grp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A5A8A861-084E-4FE3-9E49-4F0BD07F6D6D}"/>
              </a:ext>
            </a:extLst>
          </p:cNvPr>
          <p:cNvCxnSpPr>
            <a:cxnSpLocks/>
            <a:stCxn id="35" idx="3"/>
            <a:endCxn id="45" idx="1"/>
          </p:cNvCxnSpPr>
          <p:nvPr/>
        </p:nvCxnSpPr>
        <p:spPr>
          <a:xfrm flipV="1">
            <a:off x="8012339" y="4811643"/>
            <a:ext cx="403594" cy="82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9" name="Gruppo 48">
            <a:extLst>
              <a:ext uri="{FF2B5EF4-FFF2-40B4-BE49-F238E27FC236}">
                <a16:creationId xmlns:a16="http://schemas.microsoft.com/office/drawing/2014/main" id="{3B7C6532-FBF5-46BB-8533-24AD54C57AC3}"/>
              </a:ext>
            </a:extLst>
          </p:cNvPr>
          <p:cNvGrpSpPr/>
          <p:nvPr/>
        </p:nvGrpSpPr>
        <p:grpSpPr>
          <a:xfrm>
            <a:off x="4330825" y="3995018"/>
            <a:ext cx="1823009" cy="1143000"/>
            <a:chOff x="1613914" y="3686639"/>
            <a:chExt cx="1823009" cy="1143000"/>
          </a:xfrm>
        </p:grpSpPr>
        <p:grpSp>
          <p:nvGrpSpPr>
            <p:cNvPr id="50" name="Gruppo 49">
              <a:extLst>
                <a:ext uri="{FF2B5EF4-FFF2-40B4-BE49-F238E27FC236}">
                  <a16:creationId xmlns:a16="http://schemas.microsoft.com/office/drawing/2014/main" id="{9D3D2FA6-77D6-4C35-AF4A-AA0EA04FE647}"/>
                </a:ext>
              </a:extLst>
            </p:cNvPr>
            <p:cNvGrpSpPr/>
            <p:nvPr/>
          </p:nvGrpSpPr>
          <p:grpSpPr>
            <a:xfrm>
              <a:off x="1766886" y="3686639"/>
              <a:ext cx="1670037" cy="1143000"/>
              <a:chOff x="6417706" y="1303095"/>
              <a:chExt cx="1670037" cy="1143000"/>
            </a:xfrm>
          </p:grpSpPr>
          <p:sp>
            <p:nvSpPr>
              <p:cNvPr id="52" name="Rettangolo con angoli arrotondati 51">
                <a:extLst>
                  <a:ext uri="{FF2B5EF4-FFF2-40B4-BE49-F238E27FC236}">
                    <a16:creationId xmlns:a16="http://schemas.microsoft.com/office/drawing/2014/main" id="{050F58EB-3231-45B8-835B-3E8F3896CEAC}"/>
                  </a:ext>
                </a:extLst>
              </p:cNvPr>
              <p:cNvSpPr/>
              <p:nvPr/>
            </p:nvSpPr>
            <p:spPr>
              <a:xfrm>
                <a:off x="6417706" y="1303095"/>
                <a:ext cx="1670037" cy="114300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3" name="Rettangolo con angoli arrotondati 52">
                <a:extLst>
                  <a:ext uri="{FF2B5EF4-FFF2-40B4-BE49-F238E27FC236}">
                    <a16:creationId xmlns:a16="http://schemas.microsoft.com/office/drawing/2014/main" id="{B7D62E1B-0CCB-4143-B641-21C62181D506}"/>
                  </a:ext>
                </a:extLst>
              </p:cNvPr>
              <p:cNvSpPr/>
              <p:nvPr/>
            </p:nvSpPr>
            <p:spPr>
              <a:xfrm>
                <a:off x="6555326" y="1961620"/>
                <a:ext cx="1392815" cy="396240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Call Graph</a:t>
                </a:r>
              </a:p>
            </p:txBody>
          </p:sp>
          <p:sp>
            <p:nvSpPr>
              <p:cNvPr id="54" name="CasellaDiTesto 53">
                <a:extLst>
                  <a:ext uri="{FF2B5EF4-FFF2-40B4-BE49-F238E27FC236}">
                    <a16:creationId xmlns:a16="http://schemas.microsoft.com/office/drawing/2014/main" id="{DDD32FFE-3581-4806-B67B-51B904A4B356}"/>
                  </a:ext>
                </a:extLst>
              </p:cNvPr>
              <p:cNvSpPr txBox="1"/>
              <p:nvPr/>
            </p:nvSpPr>
            <p:spPr>
              <a:xfrm>
                <a:off x="6443621" y="1320288"/>
                <a:ext cx="163827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Interprocedural</a:t>
                </a:r>
              </a:p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</a:t>
                </a:r>
              </a:p>
            </p:txBody>
          </p:sp>
        </p:grpSp>
        <p:cxnSp>
          <p:nvCxnSpPr>
            <p:cNvPr id="51" name="Connettore 2 50">
              <a:extLst>
                <a:ext uri="{FF2B5EF4-FFF2-40B4-BE49-F238E27FC236}">
                  <a16:creationId xmlns:a16="http://schemas.microsoft.com/office/drawing/2014/main" id="{FCDC4120-824D-45FA-B66B-26C0B4E410C0}"/>
                </a:ext>
              </a:extLst>
            </p:cNvPr>
            <p:cNvCxnSpPr>
              <a:cxnSpLocks/>
              <a:stCxn id="5" idx="1"/>
              <a:endCxn id="52" idx="1"/>
            </p:cNvCxnSpPr>
            <p:nvPr/>
          </p:nvCxnSpPr>
          <p:spPr>
            <a:xfrm flipV="1">
              <a:off x="1613914" y="4258139"/>
              <a:ext cx="152972" cy="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1F2B4A97-4BDA-D72C-2027-587ACCF8BE2C}"/>
              </a:ext>
            </a:extLst>
          </p:cNvPr>
          <p:cNvGrpSpPr/>
          <p:nvPr/>
        </p:nvGrpSpPr>
        <p:grpSpPr>
          <a:xfrm>
            <a:off x="1955885" y="3262257"/>
            <a:ext cx="2126897" cy="2099381"/>
            <a:chOff x="1955885" y="3262257"/>
            <a:chExt cx="2126897" cy="2099381"/>
          </a:xfrm>
        </p:grpSpPr>
        <p:cxnSp>
          <p:nvCxnSpPr>
            <p:cNvPr id="18" name="Connettore 2 17">
              <a:extLst>
                <a:ext uri="{FF2B5EF4-FFF2-40B4-BE49-F238E27FC236}">
                  <a16:creationId xmlns:a16="http://schemas.microsoft.com/office/drawing/2014/main" id="{940FF621-8889-437B-9158-C66C50C898AB}"/>
                </a:ext>
              </a:extLst>
            </p:cNvPr>
            <p:cNvCxnSpPr>
              <a:cxnSpLocks/>
              <a:stCxn id="27" idx="2"/>
              <a:endCxn id="67" idx="0"/>
            </p:cNvCxnSpPr>
            <p:nvPr/>
          </p:nvCxnSpPr>
          <p:spPr>
            <a:xfrm>
              <a:off x="3016829" y="3262257"/>
              <a:ext cx="2505" cy="5065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6" name="Gruppo 65">
              <a:extLst>
                <a:ext uri="{FF2B5EF4-FFF2-40B4-BE49-F238E27FC236}">
                  <a16:creationId xmlns:a16="http://schemas.microsoft.com/office/drawing/2014/main" id="{2BFAC77C-BCB3-76EB-050C-74E68D75A684}"/>
                </a:ext>
              </a:extLst>
            </p:cNvPr>
            <p:cNvGrpSpPr/>
            <p:nvPr/>
          </p:nvGrpSpPr>
          <p:grpSpPr>
            <a:xfrm>
              <a:off x="1955885" y="3768854"/>
              <a:ext cx="2126897" cy="1592784"/>
              <a:chOff x="6255103" y="4512741"/>
              <a:chExt cx="2126897" cy="1592784"/>
            </a:xfrm>
          </p:grpSpPr>
          <p:sp>
            <p:nvSpPr>
              <p:cNvPr id="67" name="Rettangolo con angoli arrotondati 66">
                <a:extLst>
                  <a:ext uri="{FF2B5EF4-FFF2-40B4-BE49-F238E27FC236}">
                    <a16:creationId xmlns:a16="http://schemas.microsoft.com/office/drawing/2014/main" id="{045BAA7C-326E-AD39-C80A-7DA3701FB2B0}"/>
                  </a:ext>
                </a:extLst>
              </p:cNvPr>
              <p:cNvSpPr/>
              <p:nvPr/>
            </p:nvSpPr>
            <p:spPr>
              <a:xfrm>
                <a:off x="6255103" y="4512741"/>
                <a:ext cx="2126897" cy="1592784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465C271-6A05-57BA-B0B6-B67272803045}"/>
                  </a:ext>
                </a:extLst>
              </p:cNvPr>
              <p:cNvSpPr txBox="1"/>
              <p:nvPr/>
            </p:nvSpPr>
            <p:spPr>
              <a:xfrm>
                <a:off x="6344067" y="4555626"/>
                <a:ext cx="1952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LiSA program P</a:t>
                </a:r>
                <a:r>
                  <a:rPr lang="en-US" baseline="-25000" dirty="0"/>
                  <a:t>L</a:t>
                </a:r>
              </a:p>
            </p:txBody>
          </p:sp>
          <p:grpSp>
            <p:nvGrpSpPr>
              <p:cNvPr id="69" name="Gruppo 68">
                <a:extLst>
                  <a:ext uri="{FF2B5EF4-FFF2-40B4-BE49-F238E27FC236}">
                    <a16:creationId xmlns:a16="http://schemas.microsoft.com/office/drawing/2014/main" id="{5D846F14-CB91-995F-4652-E3F86354A763}"/>
                  </a:ext>
                </a:extLst>
              </p:cNvPr>
              <p:cNvGrpSpPr/>
              <p:nvPr/>
            </p:nvGrpSpPr>
            <p:grpSpPr>
              <a:xfrm>
                <a:off x="6686181" y="4967843"/>
                <a:ext cx="1264739" cy="495468"/>
                <a:chOff x="818100" y="3965291"/>
                <a:chExt cx="961290" cy="495468"/>
              </a:xfrm>
            </p:grpSpPr>
            <p:sp>
              <p:nvSpPr>
                <p:cNvPr id="71" name="Rettangolo 70">
                  <a:extLst>
                    <a:ext uri="{FF2B5EF4-FFF2-40B4-BE49-F238E27FC236}">
                      <a16:creationId xmlns:a16="http://schemas.microsoft.com/office/drawing/2014/main" id="{9ADB4286-FC53-7728-3F61-93FA36194ADE}"/>
                    </a:ext>
                  </a:extLst>
                </p:cNvPr>
                <p:cNvSpPr/>
                <p:nvPr/>
              </p:nvSpPr>
              <p:spPr>
                <a:xfrm>
                  <a:off x="965727" y="4116727"/>
                  <a:ext cx="813663" cy="344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2" name="Rettangolo 71">
                  <a:extLst>
                    <a:ext uri="{FF2B5EF4-FFF2-40B4-BE49-F238E27FC236}">
                      <a16:creationId xmlns:a16="http://schemas.microsoft.com/office/drawing/2014/main" id="{EE376D93-8216-F50D-09AC-B9B726C512D1}"/>
                    </a:ext>
                  </a:extLst>
                </p:cNvPr>
                <p:cNvSpPr/>
                <p:nvPr/>
              </p:nvSpPr>
              <p:spPr>
                <a:xfrm>
                  <a:off x="893303" y="4042032"/>
                  <a:ext cx="813663" cy="344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  <p:sp>
              <p:nvSpPr>
                <p:cNvPr id="73" name="Rettangolo 72">
                  <a:extLst>
                    <a:ext uri="{FF2B5EF4-FFF2-40B4-BE49-F238E27FC236}">
                      <a16:creationId xmlns:a16="http://schemas.microsoft.com/office/drawing/2014/main" id="{0943FE31-976F-01CC-A334-1274E533469A}"/>
                    </a:ext>
                  </a:extLst>
                </p:cNvPr>
                <p:cNvSpPr/>
                <p:nvPr/>
              </p:nvSpPr>
              <p:spPr>
                <a:xfrm>
                  <a:off x="818100" y="3965291"/>
                  <a:ext cx="813663" cy="344032"/>
                </a:xfrm>
                <a:prstGeom prst="rect">
                  <a:avLst/>
                </a:prstGeom>
                <a:solidFill>
                  <a:schemeClr val="bg1"/>
                </a:solidFill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alibri" panose="020F0502020204030204" pitchFamily="34" charset="0"/>
                      <a:cs typeface="Calibri" panose="020F0502020204030204" pitchFamily="34" charset="0"/>
                    </a:rPr>
                    <a:t>CFGs</a:t>
                  </a:r>
                  <a:endParaRPr lang="en-US" baseline="-25000" dirty="0"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p:grpSp>
          <p:sp>
            <p:nvSpPr>
              <p:cNvPr id="70" name="Rettangolo con angoli arrotondati 69">
                <a:extLst>
                  <a:ext uri="{FF2B5EF4-FFF2-40B4-BE49-F238E27FC236}">
                    <a16:creationId xmlns:a16="http://schemas.microsoft.com/office/drawing/2014/main" id="{E02F63A9-C641-EDE7-C3A6-1667E7B1FE9B}"/>
                  </a:ext>
                </a:extLst>
              </p:cNvPr>
              <p:cNvSpPr/>
              <p:nvPr/>
            </p:nvSpPr>
            <p:spPr>
              <a:xfrm>
                <a:off x="6537078" y="5568003"/>
                <a:ext cx="1562945" cy="455023"/>
              </a:xfrm>
              <a:prstGeom prst="roundRect">
                <a:avLst>
                  <a:gd name="adj" fmla="val 4955"/>
                </a:avLst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 anchorCtr="0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Analysis logic</a:t>
                </a:r>
              </a:p>
            </p:txBody>
          </p:sp>
        </p:grpSp>
      </p:grp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F1C7367E-EA02-FD6E-1704-265BA3082CAF}"/>
              </a:ext>
            </a:extLst>
          </p:cNvPr>
          <p:cNvSpPr/>
          <p:nvPr/>
        </p:nvSpPr>
        <p:spPr>
          <a:xfrm>
            <a:off x="8489551" y="3561502"/>
            <a:ext cx="1522800" cy="396000"/>
          </a:xfrm>
          <a:prstGeom prst="roundRect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Checks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BF3DDE00-7745-450F-35F5-12CF87032EA1}"/>
              </a:ext>
            </a:extLst>
          </p:cNvPr>
          <p:cNvCxnSpPr>
            <a:stCxn id="45" idx="0"/>
            <a:endCxn id="3" idx="2"/>
          </p:cNvCxnSpPr>
          <p:nvPr/>
        </p:nvCxnSpPr>
        <p:spPr>
          <a:xfrm flipH="1" flipV="1">
            <a:off x="9250951" y="3957502"/>
            <a:ext cx="1" cy="137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uppo 11">
            <a:extLst>
              <a:ext uri="{FF2B5EF4-FFF2-40B4-BE49-F238E27FC236}">
                <a16:creationId xmlns:a16="http://schemas.microsoft.com/office/drawing/2014/main" id="{4AE1A289-E3AF-4FE3-81AF-2DEDEE1B0EE1}"/>
              </a:ext>
            </a:extLst>
          </p:cNvPr>
          <p:cNvGrpSpPr/>
          <p:nvPr/>
        </p:nvGrpSpPr>
        <p:grpSpPr>
          <a:xfrm>
            <a:off x="2482449" y="1975929"/>
            <a:ext cx="1264739" cy="495468"/>
            <a:chOff x="816985" y="2239582"/>
            <a:chExt cx="961290" cy="495468"/>
          </a:xfrm>
        </p:grpSpPr>
        <p:sp>
          <p:nvSpPr>
            <p:cNvPr id="13" name="Rettangolo 12">
              <a:extLst>
                <a:ext uri="{FF2B5EF4-FFF2-40B4-BE49-F238E27FC236}">
                  <a16:creationId xmlns:a16="http://schemas.microsoft.com/office/drawing/2014/main" id="{2413B5A3-999A-4C4E-9CF2-4DCE91D324C5}"/>
                </a:ext>
              </a:extLst>
            </p:cNvPr>
            <p:cNvSpPr/>
            <p:nvPr/>
          </p:nvSpPr>
          <p:spPr>
            <a:xfrm>
              <a:off x="964612" y="2391018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4" name="Rettangolo 13">
              <a:extLst>
                <a:ext uri="{FF2B5EF4-FFF2-40B4-BE49-F238E27FC236}">
                  <a16:creationId xmlns:a16="http://schemas.microsoft.com/office/drawing/2014/main" id="{1D188A97-C46E-4D92-9295-880B7B25A7A2}"/>
                </a:ext>
              </a:extLst>
            </p:cNvPr>
            <p:cNvSpPr/>
            <p:nvPr/>
          </p:nvSpPr>
          <p:spPr>
            <a:xfrm>
              <a:off x="892188" y="2316323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baseline="-25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" name="Rettangolo 14">
              <a:extLst>
                <a:ext uri="{FF2B5EF4-FFF2-40B4-BE49-F238E27FC236}">
                  <a16:creationId xmlns:a16="http://schemas.microsoft.com/office/drawing/2014/main" id="{3D865519-E792-45A6-9856-B7AD006ABE04}"/>
                </a:ext>
              </a:extLst>
            </p:cNvPr>
            <p:cNvSpPr/>
            <p:nvPr/>
          </p:nvSpPr>
          <p:spPr>
            <a:xfrm>
              <a:off x="816985" y="2239582"/>
              <a:ext cx="813663" cy="344032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</a:p>
          </p:txBody>
        </p:sp>
      </p:grp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231A285-3FFA-A3CA-B425-1966A1980498}"/>
              </a:ext>
            </a:extLst>
          </p:cNvPr>
          <p:cNvSpPr txBox="1"/>
          <p:nvPr/>
        </p:nvSpPr>
        <p:spPr>
          <a:xfrm>
            <a:off x="3541825" y="2288272"/>
            <a:ext cx="38621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Component implementations +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options (e.g., widening threshold)</a:t>
            </a:r>
          </a:p>
        </p:txBody>
      </p:sp>
    </p:spTree>
    <p:extLst>
      <p:ext uri="{BB962C8B-B14F-4D97-AF65-F5344CB8AC3E}">
        <p14:creationId xmlns:p14="http://schemas.microsoft.com/office/powerpoint/2010/main" val="3459360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63" grpId="1"/>
      <p:bldP spid="64" grpId="0"/>
      <p:bldP spid="64" grpId="1"/>
      <p:bldP spid="5" grpId="0" animBg="1"/>
      <p:bldP spid="7" grpId="0"/>
      <p:bldP spid="62" grpId="0"/>
      <p:bldP spid="62" grpId="1"/>
      <p:bldP spid="3" grpId="0" animBg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LiSA analyze the IoT car?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51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3000" dirty="0">
                <a:solidFill>
                  <a:schemeClr val="tx1"/>
                </a:solidFill>
              </a:rPr>
              <a:t>One frontend for each language</a:t>
            </a:r>
            <a:endParaRPr lang="en-US" sz="3000" dirty="0"/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Parse the code independently</a:t>
            </a:r>
          </a:p>
          <a:p>
            <a:r>
              <a:rPr lang="en-US" sz="3000" dirty="0"/>
              <a:t>Instrument native Java methods</a:t>
            </a:r>
          </a:p>
          <a:p>
            <a:pPr lvl="1"/>
            <a:r>
              <a:rPr lang="en-US" sz="2600" dirty="0">
                <a:solidFill>
                  <a:schemeClr val="tx1"/>
                </a:solidFill>
              </a:rPr>
              <a:t>Call C++ targets following JNI specification</a:t>
            </a:r>
          </a:p>
          <a:p>
            <a:pPr lvl="1"/>
            <a:r>
              <a:rPr lang="en-US" sz="2600" dirty="0"/>
              <a:t>Rely on C++ execution model</a:t>
            </a:r>
          </a:p>
          <a:p>
            <a:r>
              <a:rPr lang="en-US" sz="3000" dirty="0"/>
              <a:t>JNI calls are now explicit and can be resolved! </a:t>
            </a:r>
          </a:p>
          <a:p>
            <a:r>
              <a:rPr lang="en-US" sz="3000" dirty="0">
                <a:solidFill>
                  <a:schemeClr val="tx1"/>
                </a:solidFill>
              </a:rPr>
              <a:t>Implement Taint analysis on symbolic expressions</a:t>
            </a:r>
            <a:endParaRPr lang="en-US" sz="3000" dirty="0"/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https://github.com/lisa-analyzer/lisa-joycar-example</a:t>
            </a: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lang="en-US" sz="15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C77523-EEC6-4A17-8C2E-B512B277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8686DD-9944-4B65-9079-203A58F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9E06F6-4C89-40B6-9DED-95B5F803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BE1F671E-BB51-A4E1-0875-DC5A2133CE35}"/>
              </a:ext>
            </a:extLst>
          </p:cNvPr>
          <p:cNvGrpSpPr/>
          <p:nvPr/>
        </p:nvGrpSpPr>
        <p:grpSpPr>
          <a:xfrm>
            <a:off x="6891768" y="4227821"/>
            <a:ext cx="633746" cy="624775"/>
            <a:chOff x="744006" y="3925835"/>
            <a:chExt cx="633746" cy="624775"/>
          </a:xfrm>
        </p:grpSpPr>
        <p:sp>
          <p:nvSpPr>
            <p:cNvPr id="5" name="Ovale 4">
              <a:extLst>
                <a:ext uri="{FF2B5EF4-FFF2-40B4-BE49-F238E27FC236}">
                  <a16:creationId xmlns:a16="http://schemas.microsoft.com/office/drawing/2014/main" id="{BA8016CE-8AB2-7A27-9D16-B70515272F15}"/>
                </a:ext>
              </a:extLst>
            </p:cNvPr>
            <p:cNvSpPr/>
            <p:nvPr/>
          </p:nvSpPr>
          <p:spPr>
            <a:xfrm>
              <a:off x="744006" y="3959967"/>
              <a:ext cx="561621" cy="56162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ttangolo 5">
              <a:extLst>
                <a:ext uri="{FF2B5EF4-FFF2-40B4-BE49-F238E27FC236}">
                  <a16:creationId xmlns:a16="http://schemas.microsoft.com/office/drawing/2014/main" id="{06A53620-B777-6A69-81D6-1E4660718D41}"/>
                </a:ext>
              </a:extLst>
            </p:cNvPr>
            <p:cNvSpPr/>
            <p:nvPr/>
          </p:nvSpPr>
          <p:spPr>
            <a:xfrm>
              <a:off x="1022947" y="3925835"/>
              <a:ext cx="354805" cy="62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4" descr="Joystick - Foto e Immagini Stock - iStock">
            <a:extLst>
              <a:ext uri="{FF2B5EF4-FFF2-40B4-BE49-F238E27FC236}">
                <a16:creationId xmlns:a16="http://schemas.microsoft.com/office/drawing/2014/main" id="{4C5B27F3-370B-4E14-7DEC-E8461B4E20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8378844" y="2312220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3064B2B3-FA63-863A-7AB2-ADB5AECC7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10066842" y="2406837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8D336EA6-8608-18FE-DE6A-D3210100F846}"/>
              </a:ext>
            </a:extLst>
          </p:cNvPr>
          <p:cNvCxnSpPr>
            <a:cxnSpLocks/>
          </p:cNvCxnSpPr>
          <p:nvPr/>
        </p:nvCxnSpPr>
        <p:spPr>
          <a:xfrm>
            <a:off x="8938071" y="3362136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C882C642-8C34-DD8D-C05D-5A9A4D8BFB6D}"/>
              </a:ext>
            </a:extLst>
          </p:cNvPr>
          <p:cNvCxnSpPr>
            <a:cxnSpLocks/>
          </p:cNvCxnSpPr>
          <p:nvPr/>
        </p:nvCxnSpPr>
        <p:spPr>
          <a:xfrm>
            <a:off x="10702642" y="3362136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76EAD07-CB5E-97F1-AAF8-583ADE9425F3}"/>
              </a:ext>
            </a:extLst>
          </p:cNvPr>
          <p:cNvCxnSpPr>
            <a:cxnSpLocks/>
          </p:cNvCxnSpPr>
          <p:nvPr/>
        </p:nvCxnSpPr>
        <p:spPr>
          <a:xfrm>
            <a:off x="7172992" y="3362136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0D2B6EF0-9541-E0C5-595C-8E50EF714638}"/>
              </a:ext>
            </a:extLst>
          </p:cNvPr>
          <p:cNvCxnSpPr>
            <a:cxnSpLocks/>
          </p:cNvCxnSpPr>
          <p:nvPr/>
        </p:nvCxnSpPr>
        <p:spPr>
          <a:xfrm>
            <a:off x="7165850" y="3992136"/>
            <a:ext cx="3536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CA83A89C-E6A7-CE56-839A-8DEE17170AB8}"/>
              </a:ext>
            </a:extLst>
          </p:cNvPr>
          <p:cNvCxnSpPr>
            <a:cxnSpLocks/>
          </p:cNvCxnSpPr>
          <p:nvPr/>
        </p:nvCxnSpPr>
        <p:spPr>
          <a:xfrm flipH="1">
            <a:off x="7172991" y="3722136"/>
            <a:ext cx="176508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66C0EDD4-7E82-2DEE-09BB-4B5A7CF3D35E}"/>
              </a:ext>
            </a:extLst>
          </p:cNvPr>
          <p:cNvSpPr txBox="1"/>
          <p:nvPr/>
        </p:nvSpPr>
        <p:spPr>
          <a:xfrm>
            <a:off x="7302961" y="347383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initialize()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D71AED58-27AC-6F0A-978A-835FBF279695}"/>
              </a:ext>
            </a:extLst>
          </p:cNvPr>
          <p:cNvSpPr txBox="1"/>
          <p:nvPr/>
        </p:nvSpPr>
        <p:spPr>
          <a:xfrm>
            <a:off x="7302960" y="3735407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initialize()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1DA97DEC-C4BD-63A5-2F32-CADF870494E3}"/>
              </a:ext>
            </a:extLst>
          </p:cNvPr>
          <p:cNvSpPr txBox="1"/>
          <p:nvPr/>
        </p:nvSpPr>
        <p:spPr>
          <a:xfrm>
            <a:off x="7302959" y="4013506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 ()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AF380F88-919D-5B8E-1C23-749A6B0F1A6F}"/>
              </a:ext>
            </a:extLst>
          </p:cNvPr>
          <p:cNvSpPr txBox="1"/>
          <p:nvPr/>
        </p:nvSpPr>
        <p:spPr>
          <a:xfrm>
            <a:off x="7302958" y="428350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1BAE2E19-08AB-D5C0-FD29-A6EC681C1211}"/>
              </a:ext>
            </a:extLst>
          </p:cNvPr>
          <p:cNvSpPr txBox="1"/>
          <p:nvPr/>
        </p:nvSpPr>
        <p:spPr>
          <a:xfrm>
            <a:off x="7302958" y="4544971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runMotor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)</a:t>
            </a:r>
          </a:p>
        </p:txBody>
      </p:sp>
      <p:pic>
        <p:nvPicPr>
          <p:cNvPr id="25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C631B1A6-5776-1F36-8C8F-D6A5666D66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6669438" y="2478850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DA93136F-951D-F83A-537C-678950C5D412}"/>
              </a:ext>
            </a:extLst>
          </p:cNvPr>
          <p:cNvCxnSpPr>
            <a:cxnSpLocks/>
          </p:cNvCxnSpPr>
          <p:nvPr/>
        </p:nvCxnSpPr>
        <p:spPr>
          <a:xfrm flipH="1">
            <a:off x="7172991" y="4262136"/>
            <a:ext cx="1765080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3285E07C-B1E0-F006-A464-40A680F8E6CC}"/>
              </a:ext>
            </a:extLst>
          </p:cNvPr>
          <p:cNvCxnSpPr>
            <a:cxnSpLocks/>
          </p:cNvCxnSpPr>
          <p:nvPr/>
        </p:nvCxnSpPr>
        <p:spPr>
          <a:xfrm flipH="1">
            <a:off x="7172991" y="4532136"/>
            <a:ext cx="176508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BDE415ED-1E09-0602-B104-39DC386FA0B1}"/>
              </a:ext>
            </a:extLst>
          </p:cNvPr>
          <p:cNvCxnSpPr>
            <a:cxnSpLocks/>
          </p:cNvCxnSpPr>
          <p:nvPr/>
        </p:nvCxnSpPr>
        <p:spPr>
          <a:xfrm>
            <a:off x="7165850" y="4802136"/>
            <a:ext cx="35367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riangolo isoscele 28">
            <a:extLst>
              <a:ext uri="{FF2B5EF4-FFF2-40B4-BE49-F238E27FC236}">
                <a16:creationId xmlns:a16="http://schemas.microsoft.com/office/drawing/2014/main" id="{741FE5CB-12BA-71EC-19F7-372D26F54897}"/>
              </a:ext>
            </a:extLst>
          </p:cNvPr>
          <p:cNvSpPr/>
          <p:nvPr/>
        </p:nvSpPr>
        <p:spPr>
          <a:xfrm rot="5400000">
            <a:off x="7104568" y="4239587"/>
            <a:ext cx="53034" cy="45719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Elemento grafico 29" descr="Insetto">
            <a:extLst>
              <a:ext uri="{FF2B5EF4-FFF2-40B4-BE49-F238E27FC236}">
                <a16:creationId xmlns:a16="http://schemas.microsoft.com/office/drawing/2014/main" id="{C3AF605C-023A-86DB-D208-5C52FFDE33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02642" y="4823574"/>
            <a:ext cx="216000" cy="216000"/>
          </a:xfrm>
          <a:prstGeom prst="rect">
            <a:avLst/>
          </a:prstGeom>
        </p:spPr>
      </p:pic>
      <p:sp>
        <p:nvSpPr>
          <p:cNvPr id="31" name="Stella a 5 punte 30">
            <a:extLst>
              <a:ext uri="{FF2B5EF4-FFF2-40B4-BE49-F238E27FC236}">
                <a16:creationId xmlns:a16="http://schemas.microsoft.com/office/drawing/2014/main" id="{4D2B706C-542B-4C64-CD98-E02EFC480B2B}"/>
              </a:ext>
            </a:extLst>
          </p:cNvPr>
          <p:cNvSpPr>
            <a:spLocks noChangeAspect="1"/>
          </p:cNvSpPr>
          <p:nvPr/>
        </p:nvSpPr>
        <p:spPr>
          <a:xfrm>
            <a:off x="8959468" y="4133307"/>
            <a:ext cx="180000" cy="180000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3F98424-FE3B-6CEB-A2E8-A1A70C16BD09}"/>
              </a:ext>
            </a:extLst>
          </p:cNvPr>
          <p:cNvCxnSpPr>
            <a:cxnSpLocks/>
          </p:cNvCxnSpPr>
          <p:nvPr/>
        </p:nvCxnSpPr>
        <p:spPr>
          <a:xfrm>
            <a:off x="8937562" y="4273860"/>
            <a:ext cx="0" cy="2698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7522FCEF-B016-DC97-7034-8C897C75E252}"/>
              </a:ext>
            </a:extLst>
          </p:cNvPr>
          <p:cNvCxnSpPr>
            <a:cxnSpLocks/>
          </p:cNvCxnSpPr>
          <p:nvPr/>
        </p:nvCxnSpPr>
        <p:spPr>
          <a:xfrm flipH="1">
            <a:off x="7153945" y="4529755"/>
            <a:ext cx="1784126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896FD9B3-CF78-5C44-65A3-F27EA6175F2B}"/>
              </a:ext>
            </a:extLst>
          </p:cNvPr>
          <p:cNvCxnSpPr>
            <a:cxnSpLocks/>
          </p:cNvCxnSpPr>
          <p:nvPr/>
        </p:nvCxnSpPr>
        <p:spPr>
          <a:xfrm>
            <a:off x="7172991" y="4527373"/>
            <a:ext cx="0" cy="2962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FD20ABF3-B0A1-D879-2AB1-96A95F471AC8}"/>
              </a:ext>
            </a:extLst>
          </p:cNvPr>
          <p:cNvCxnSpPr>
            <a:cxnSpLocks/>
          </p:cNvCxnSpPr>
          <p:nvPr/>
        </p:nvCxnSpPr>
        <p:spPr>
          <a:xfrm>
            <a:off x="7154452" y="4802136"/>
            <a:ext cx="355586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64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LiSA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a modular framework for multilanguage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 Non-determinism detection in Go smart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Dataframe </a:t>
            </a:r>
            <a:r>
              <a:rPr lang="en-US" dirty="0"/>
              <a:t>modeling in Python notebooks for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SARL</a:t>
            </a:r>
            <a:r>
              <a:rPr lang="en-US" dirty="0"/>
              <a:t>, a DSL for modeling of libraries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Tarsis</a:t>
            </a:r>
            <a:r>
              <a:rPr lang="en-US" dirty="0"/>
              <a:t>, an automata-based abstract domain for string values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1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74FF036-8834-8201-5796-7098DEF9C16C}"/>
              </a:ext>
            </a:extLst>
          </p:cNvPr>
          <p:cNvCxnSpPr>
            <a:stCxn id="14" idx="3"/>
            <a:endCxn id="14" idx="0"/>
          </p:cNvCxnSpPr>
          <p:nvPr/>
        </p:nvCxnSpPr>
        <p:spPr>
          <a:xfrm>
            <a:off x="6990557" y="3837347"/>
            <a:ext cx="390604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1F4B598-C0A4-9404-4082-0CA50CDE9AEC}"/>
              </a:ext>
            </a:extLst>
          </p:cNvPr>
          <p:cNvCxnSpPr>
            <a:stCxn id="14" idx="4"/>
            <a:endCxn id="14" idx="1"/>
          </p:cNvCxnSpPr>
          <p:nvPr/>
        </p:nvCxnSpPr>
        <p:spPr>
          <a:xfrm>
            <a:off x="7828976" y="2160510"/>
            <a:ext cx="2229204" cy="33536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CC8F1C59-8BEE-C5C0-28CA-B65ECDEA79C0}"/>
              </a:ext>
            </a:extLst>
          </p:cNvPr>
          <p:cNvCxnSpPr>
            <a:stCxn id="14" idx="2"/>
            <a:endCxn id="14" idx="5"/>
          </p:cNvCxnSpPr>
          <p:nvPr/>
        </p:nvCxnSpPr>
        <p:spPr>
          <a:xfrm flipV="1">
            <a:off x="7828976" y="2160510"/>
            <a:ext cx="2229204" cy="335367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agono 13">
            <a:extLst>
              <a:ext uri="{FF2B5EF4-FFF2-40B4-BE49-F238E27FC236}">
                <a16:creationId xmlns:a16="http://schemas.microsoft.com/office/drawing/2014/main" id="{96878EA8-CC71-E79D-5D84-BA68B0AE5DFA}"/>
              </a:ext>
            </a:extLst>
          </p:cNvPr>
          <p:cNvSpPr/>
          <p:nvPr/>
        </p:nvSpPr>
        <p:spPr>
          <a:xfrm>
            <a:off x="6990557" y="2160509"/>
            <a:ext cx="3906042" cy="3353675"/>
          </a:xfrm>
          <a:prstGeom prst="hexagon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03EEABAE-A750-2571-8A31-ADB2CE768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Proof-of-Stake consensus</a:t>
            </a:r>
          </a:p>
        </p:txBody>
      </p:sp>
      <p:sp>
        <p:nvSpPr>
          <p:cNvPr id="42" name="Ovale 41">
            <a:extLst>
              <a:ext uri="{FF2B5EF4-FFF2-40B4-BE49-F238E27FC236}">
                <a16:creationId xmlns:a16="http://schemas.microsoft.com/office/drawing/2014/main" id="{F011E69B-6225-1F68-0EFD-CE8B9C5CF81B}"/>
              </a:ext>
            </a:extLst>
          </p:cNvPr>
          <p:cNvSpPr/>
          <p:nvPr/>
        </p:nvSpPr>
        <p:spPr>
          <a:xfrm>
            <a:off x="8386276" y="3280268"/>
            <a:ext cx="1114603" cy="111010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B1726CAA-01C3-7592-F2AC-C8EBBE3929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6595" y="3378338"/>
            <a:ext cx="913963" cy="913963"/>
          </a:xfrm>
          <a:ln>
            <a:noFill/>
          </a:ln>
        </p:spPr>
      </p:pic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5668983-09DD-E382-55F6-2ED717E16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12C26BE-6267-0BE9-A1AE-1F3DB8C3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517E339-E7B3-D01A-A8F9-407C89EFC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14</a:t>
            </a:fld>
            <a:endParaRPr lang="en-US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B52E5321-9524-9231-2DC0-9992730B7687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86594" y="3378337"/>
            <a:ext cx="913964" cy="913964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D511F95D-BBC9-26A0-D802-A3294FBA7771}"/>
              </a:ext>
            </a:extLst>
          </p:cNvPr>
          <p:cNvGrpSpPr/>
          <p:nvPr/>
        </p:nvGrpSpPr>
        <p:grpSpPr>
          <a:xfrm>
            <a:off x="10439617" y="3382029"/>
            <a:ext cx="913964" cy="910272"/>
            <a:chOff x="3295650" y="3067050"/>
            <a:chExt cx="989555" cy="989555"/>
          </a:xfrm>
        </p:grpSpPr>
        <p:sp>
          <p:nvSpPr>
            <p:cNvPr id="16" name="Ovale 15">
              <a:extLst>
                <a:ext uri="{FF2B5EF4-FFF2-40B4-BE49-F238E27FC236}">
                  <a16:creationId xmlns:a16="http://schemas.microsoft.com/office/drawing/2014/main" id="{9FFDDBEE-FA02-6C7E-B54C-00B1F3444754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AFDCD776-9718-4B31-68E2-E59134A9B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18" name="Gruppo 17">
            <a:extLst>
              <a:ext uri="{FF2B5EF4-FFF2-40B4-BE49-F238E27FC236}">
                <a16:creationId xmlns:a16="http://schemas.microsoft.com/office/drawing/2014/main" id="{2FFCC899-D49F-5AE9-6491-803A91B8FA4F}"/>
              </a:ext>
            </a:extLst>
          </p:cNvPr>
          <p:cNvGrpSpPr/>
          <p:nvPr/>
        </p:nvGrpSpPr>
        <p:grpSpPr>
          <a:xfrm>
            <a:off x="6533575" y="3382029"/>
            <a:ext cx="913964" cy="910272"/>
            <a:chOff x="3295650" y="3067050"/>
            <a:chExt cx="989555" cy="989555"/>
          </a:xfrm>
        </p:grpSpPr>
        <p:sp>
          <p:nvSpPr>
            <p:cNvPr id="19" name="Ovale 18">
              <a:extLst>
                <a:ext uri="{FF2B5EF4-FFF2-40B4-BE49-F238E27FC236}">
                  <a16:creationId xmlns:a16="http://schemas.microsoft.com/office/drawing/2014/main" id="{696A140F-CD2A-3E94-B257-6A60156EB47E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Immagine 19">
              <a:extLst>
                <a:ext uri="{FF2B5EF4-FFF2-40B4-BE49-F238E27FC236}">
                  <a16:creationId xmlns:a16="http://schemas.microsoft.com/office/drawing/2014/main" id="{BBFC1FA5-21A3-3F35-DF94-17D5E1A4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3FFEE4FA-3C10-5A3A-06E3-98D82D548755}"/>
              </a:ext>
            </a:extLst>
          </p:cNvPr>
          <p:cNvGrpSpPr/>
          <p:nvPr/>
        </p:nvGrpSpPr>
        <p:grpSpPr>
          <a:xfrm>
            <a:off x="7371995" y="1707037"/>
            <a:ext cx="913964" cy="910272"/>
            <a:chOff x="3295650" y="3067050"/>
            <a:chExt cx="989555" cy="989555"/>
          </a:xfrm>
        </p:grpSpPr>
        <p:sp>
          <p:nvSpPr>
            <p:cNvPr id="22" name="Ovale 21">
              <a:extLst>
                <a:ext uri="{FF2B5EF4-FFF2-40B4-BE49-F238E27FC236}">
                  <a16:creationId xmlns:a16="http://schemas.microsoft.com/office/drawing/2014/main" id="{CA608471-588B-5833-70F2-C7F86E72DFC1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3" name="Immagine 22">
              <a:extLst>
                <a:ext uri="{FF2B5EF4-FFF2-40B4-BE49-F238E27FC236}">
                  <a16:creationId xmlns:a16="http://schemas.microsoft.com/office/drawing/2014/main" id="{8A6E80C0-6B9B-3710-9933-D9A898A87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EA765B3-72F4-57D9-4743-12E832463CDE}"/>
              </a:ext>
            </a:extLst>
          </p:cNvPr>
          <p:cNvGrpSpPr/>
          <p:nvPr/>
        </p:nvGrpSpPr>
        <p:grpSpPr>
          <a:xfrm>
            <a:off x="9601199" y="1707038"/>
            <a:ext cx="913964" cy="910272"/>
            <a:chOff x="3295650" y="3067050"/>
            <a:chExt cx="989555" cy="989555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851B026C-B754-DA52-92BC-14E60594B373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FDC421AA-A5B7-D29A-90C7-DD9D758CF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04AA37A9-19EF-3B20-C4AB-C78991E5E9E2}"/>
              </a:ext>
            </a:extLst>
          </p:cNvPr>
          <p:cNvGrpSpPr/>
          <p:nvPr/>
        </p:nvGrpSpPr>
        <p:grpSpPr>
          <a:xfrm>
            <a:off x="9603111" y="5066583"/>
            <a:ext cx="913964" cy="910272"/>
            <a:chOff x="3295650" y="3067050"/>
            <a:chExt cx="989555" cy="989555"/>
          </a:xfrm>
        </p:grpSpPr>
        <p:sp>
          <p:nvSpPr>
            <p:cNvPr id="28" name="Ovale 27">
              <a:extLst>
                <a:ext uri="{FF2B5EF4-FFF2-40B4-BE49-F238E27FC236}">
                  <a16:creationId xmlns:a16="http://schemas.microsoft.com/office/drawing/2014/main" id="{972C31FE-AAB4-EB20-0454-49B2FF3F8471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FE0F6884-4C48-CC0F-3B85-258240A5D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628209D-D070-8254-6C75-2A83F8904038}"/>
              </a:ext>
            </a:extLst>
          </p:cNvPr>
          <p:cNvGrpSpPr/>
          <p:nvPr/>
        </p:nvGrpSpPr>
        <p:grpSpPr>
          <a:xfrm>
            <a:off x="7370081" y="5057383"/>
            <a:ext cx="913964" cy="910272"/>
            <a:chOff x="3295650" y="3067050"/>
            <a:chExt cx="989555" cy="989555"/>
          </a:xfrm>
        </p:grpSpPr>
        <p:sp>
          <p:nvSpPr>
            <p:cNvPr id="31" name="Ovale 30">
              <a:extLst>
                <a:ext uri="{FF2B5EF4-FFF2-40B4-BE49-F238E27FC236}">
                  <a16:creationId xmlns:a16="http://schemas.microsoft.com/office/drawing/2014/main" id="{D796BD56-FE34-5E21-5C5B-9DA7DA9EAF4B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35431578-591E-DA35-36B0-D0AAD7197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sp>
        <p:nvSpPr>
          <p:cNvPr id="53" name="Segnaposto contenuto 2">
            <a:extLst>
              <a:ext uri="{FF2B5EF4-FFF2-40B4-BE49-F238E27FC236}">
                <a16:creationId xmlns:a16="http://schemas.microsoft.com/office/drawing/2014/main" id="{910FECC8-A1F9-44B4-1816-5535C29EAC1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257800" cy="215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In </a:t>
            </a:r>
            <a:r>
              <a:rPr lang="en-US" dirty="0" err="1"/>
              <a:t>PoS</a:t>
            </a:r>
            <a:r>
              <a:rPr lang="en-US" dirty="0"/>
              <a:t> blockchains, transactions are accepted when consensus is reached</a:t>
            </a:r>
          </a:p>
          <a:p>
            <a:r>
              <a:rPr lang="en-US" dirty="0"/>
              <a:t>Necessary condition: peers </a:t>
            </a:r>
            <a:r>
              <a:rPr lang="en-US" u="sng" dirty="0"/>
              <a:t>must </a:t>
            </a:r>
            <a:r>
              <a:rPr lang="en-US" dirty="0"/>
              <a:t>agree on the result</a:t>
            </a:r>
            <a:endParaRPr lang="en-US" u="sng" dirty="0"/>
          </a:p>
        </p:txBody>
      </p:sp>
      <p:sp>
        <p:nvSpPr>
          <p:cNvPr id="54" name="Segnaposto contenuto 2">
            <a:extLst>
              <a:ext uri="{FF2B5EF4-FFF2-40B4-BE49-F238E27FC236}">
                <a16:creationId xmlns:a16="http://schemas.microsoft.com/office/drawing/2014/main" id="{D19E1625-D81A-01DB-9916-DA52EBA0F9AA}"/>
              </a:ext>
            </a:extLst>
          </p:cNvPr>
          <p:cNvSpPr txBox="1">
            <a:spLocks/>
          </p:cNvSpPr>
          <p:nvPr/>
        </p:nvSpPr>
        <p:spPr>
          <a:xfrm>
            <a:off x="838200" y="3981450"/>
            <a:ext cx="5257800" cy="2155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Not reaching consensus will fail the transaction!</a:t>
            </a:r>
          </a:p>
        </p:txBody>
      </p:sp>
    </p:spTree>
    <p:extLst>
      <p:ext uri="{BB962C8B-B14F-4D97-AF65-F5344CB8AC3E}">
        <p14:creationId xmlns:p14="http://schemas.microsoft.com/office/powerpoint/2010/main" val="276634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3585FC-F692-A55F-38BD-4BB00D46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Blockchain non-determinism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E5D48-C5EF-BAF5-6950-3AB4A58A9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Non-deterministic constructs are troublesome for consensus</a:t>
            </a:r>
          </a:p>
          <a:p>
            <a:r>
              <a:rPr lang="en-US" dirty="0"/>
              <a:t>These include any machine-dependent operation!</a:t>
            </a:r>
          </a:p>
          <a:p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= 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MyObject</a:t>
            </a:r>
            <a:endParaRPr lang="it-IT" sz="20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>
                <a:latin typeface="Consolas" panose="020B0609020204030204" pitchFamily="49" charset="0"/>
              </a:rPr>
              <a:t>.</a:t>
            </a:r>
            <a:r>
              <a:rPr lang="it-IT" sz="2000" dirty="0">
                <a:solidFill>
                  <a:srgbClr val="FF6600"/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 err="1">
                <a:latin typeface="Consolas" panose="020B0609020204030204" pitchFamily="49" charset="0"/>
              </a:rPr>
              <a:t>.</a:t>
            </a:r>
            <a:r>
              <a:rPr lang="it-IT" sz="2000" dirty="0" err="1">
                <a:solidFill>
                  <a:srgbClr val="FF6600"/>
                </a:solidFill>
                <a:latin typeface="Consolas" panose="020B0609020204030204" pitchFamily="49" charset="0"/>
              </a:rPr>
              <a:t>Date</a:t>
            </a:r>
            <a:r>
              <a:rPr lang="it-IT" sz="2000" dirty="0">
                <a:latin typeface="Consolas" panose="020B0609020204030204" pitchFamily="49" charset="0"/>
              </a:rPr>
              <a:t> = time.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it-IT" sz="20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it-IT" sz="2000" dirty="0">
                <a:latin typeface="Consolas" panose="020B0609020204030204" pitchFamily="49" charset="0"/>
              </a:rPr>
              <a:t>, _ := </a:t>
            </a:r>
            <a:r>
              <a:rPr lang="it-IT" sz="2000" dirty="0" err="1">
                <a:latin typeface="Consolas" panose="020B0609020204030204" pitchFamily="49" charset="0"/>
              </a:rPr>
              <a:t>json.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Marshal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 err="1">
                <a:latin typeface="Consolas" panose="020B0609020204030204" pitchFamily="49" charset="0"/>
              </a:rPr>
              <a:t>store.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endParaRPr lang="it-IT" sz="1600" dirty="0">
              <a:latin typeface="Consolas" panose="020B0609020204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A36E4-C643-9A31-8239-A39472BA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35361-7B26-60BC-787C-A3F4E7D7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A567D-23B4-7223-D7BB-3F0D71E9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15</a:t>
            </a:fld>
            <a:endParaRPr lang="en-US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4146A332-D07E-D00B-3916-F1FC634BDAFF}"/>
              </a:ext>
            </a:extLst>
          </p:cNvPr>
          <p:cNvSpPr/>
          <p:nvPr/>
        </p:nvSpPr>
        <p:spPr>
          <a:xfrm>
            <a:off x="2873668" y="4192269"/>
            <a:ext cx="1485900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AA621E9C-E171-8022-EB35-9CEA8367E047}"/>
              </a:ext>
            </a:extLst>
          </p:cNvPr>
          <p:cNvCxnSpPr>
            <a:stCxn id="19" idx="3"/>
            <a:endCxn id="19" idx="0"/>
          </p:cNvCxnSpPr>
          <p:nvPr/>
        </p:nvCxnSpPr>
        <p:spPr>
          <a:xfrm>
            <a:off x="7731470" y="4353708"/>
            <a:ext cx="271575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A6DFEB25-F49A-6BCC-8255-897980F18454}"/>
              </a:ext>
            </a:extLst>
          </p:cNvPr>
          <p:cNvCxnSpPr>
            <a:stCxn id="19" idx="4"/>
            <a:endCxn id="19" idx="1"/>
          </p:cNvCxnSpPr>
          <p:nvPr/>
        </p:nvCxnSpPr>
        <p:spPr>
          <a:xfrm>
            <a:off x="8314398" y="3187852"/>
            <a:ext cx="1549902" cy="23317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977A2692-EB46-3FD0-3539-78A2EF0E6284}"/>
              </a:ext>
            </a:extLst>
          </p:cNvPr>
          <p:cNvCxnSpPr>
            <a:stCxn id="19" idx="2"/>
            <a:endCxn id="19" idx="5"/>
          </p:cNvCxnSpPr>
          <p:nvPr/>
        </p:nvCxnSpPr>
        <p:spPr>
          <a:xfrm flipV="1">
            <a:off x="8314398" y="3187852"/>
            <a:ext cx="1549902" cy="2331711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sagono 18">
            <a:extLst>
              <a:ext uri="{FF2B5EF4-FFF2-40B4-BE49-F238E27FC236}">
                <a16:creationId xmlns:a16="http://schemas.microsoft.com/office/drawing/2014/main" id="{329CE934-87DB-BFD5-12D8-902C5538B4E6}"/>
              </a:ext>
            </a:extLst>
          </p:cNvPr>
          <p:cNvSpPr/>
          <p:nvPr/>
        </p:nvSpPr>
        <p:spPr>
          <a:xfrm>
            <a:off x="7731470" y="3187851"/>
            <a:ext cx="2715758" cy="2331713"/>
          </a:xfrm>
          <a:prstGeom prst="hexagon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8CA8DBA-ADE9-D019-DAEE-4407ADD13753}"/>
              </a:ext>
            </a:extLst>
          </p:cNvPr>
          <p:cNvSpPr/>
          <p:nvPr/>
        </p:nvSpPr>
        <p:spPr>
          <a:xfrm>
            <a:off x="8701873" y="3967796"/>
            <a:ext cx="774951" cy="77182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A061C8D2-66F7-B5BB-0187-0004C9C3150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71621" y="4035979"/>
            <a:ext cx="635453" cy="635453"/>
          </a:xfrm>
          <a:prstGeom prst="rect">
            <a:avLst/>
          </a:prstGeom>
        </p:spPr>
      </p:pic>
      <p:grpSp>
        <p:nvGrpSpPr>
          <p:cNvPr id="27" name="Gruppo 26">
            <a:extLst>
              <a:ext uri="{FF2B5EF4-FFF2-40B4-BE49-F238E27FC236}">
                <a16:creationId xmlns:a16="http://schemas.microsoft.com/office/drawing/2014/main" id="{210F3A81-ADC0-238B-9314-94E7143AF251}"/>
              </a:ext>
            </a:extLst>
          </p:cNvPr>
          <p:cNvGrpSpPr/>
          <p:nvPr/>
        </p:nvGrpSpPr>
        <p:grpSpPr>
          <a:xfrm>
            <a:off x="7413743" y="4038546"/>
            <a:ext cx="635453" cy="632886"/>
            <a:chOff x="3295650" y="3067050"/>
            <a:chExt cx="989555" cy="989555"/>
          </a:xfrm>
        </p:grpSpPr>
        <p:sp>
          <p:nvSpPr>
            <p:cNvPr id="29" name="Ovale 28">
              <a:extLst>
                <a:ext uri="{FF2B5EF4-FFF2-40B4-BE49-F238E27FC236}">
                  <a16:creationId xmlns:a16="http://schemas.microsoft.com/office/drawing/2014/main" id="{D3302E36-3DFE-75E9-77AF-F8883BD9358C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0" name="Immagine 29">
              <a:extLst>
                <a:ext uri="{FF2B5EF4-FFF2-40B4-BE49-F238E27FC236}">
                  <a16:creationId xmlns:a16="http://schemas.microsoft.com/office/drawing/2014/main" id="{48CE3579-C694-3E27-F718-B4CCDD7DA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467F4127-C9CC-A85B-666B-3B8F22B72CEB}"/>
              </a:ext>
            </a:extLst>
          </p:cNvPr>
          <p:cNvGrpSpPr/>
          <p:nvPr/>
        </p:nvGrpSpPr>
        <p:grpSpPr>
          <a:xfrm>
            <a:off x="7996669" y="2871407"/>
            <a:ext cx="635453" cy="632886"/>
            <a:chOff x="3295650" y="3067050"/>
            <a:chExt cx="989555" cy="989555"/>
          </a:xfrm>
        </p:grpSpPr>
        <p:sp>
          <p:nvSpPr>
            <p:cNvPr id="32" name="Ovale 31">
              <a:extLst>
                <a:ext uri="{FF2B5EF4-FFF2-40B4-BE49-F238E27FC236}">
                  <a16:creationId xmlns:a16="http://schemas.microsoft.com/office/drawing/2014/main" id="{0DF4B6F1-807D-AB88-FF66-E4B8AB067A1F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E66527A0-868F-0C6A-036E-3E69C3F7F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B1DF5311-3789-3A71-A4CA-831550356230}"/>
              </a:ext>
            </a:extLst>
          </p:cNvPr>
          <p:cNvGrpSpPr/>
          <p:nvPr/>
        </p:nvGrpSpPr>
        <p:grpSpPr>
          <a:xfrm>
            <a:off x="9468281" y="2866463"/>
            <a:ext cx="635453" cy="632886"/>
            <a:chOff x="3295650" y="3067050"/>
            <a:chExt cx="989555" cy="989555"/>
          </a:xfrm>
        </p:grpSpPr>
        <p:sp>
          <p:nvSpPr>
            <p:cNvPr id="35" name="Ovale 34">
              <a:extLst>
                <a:ext uri="{FF2B5EF4-FFF2-40B4-BE49-F238E27FC236}">
                  <a16:creationId xmlns:a16="http://schemas.microsoft.com/office/drawing/2014/main" id="{64696F7A-456A-9B87-FC9A-F0439D7D11E9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Immagine 35">
              <a:extLst>
                <a:ext uri="{FF2B5EF4-FFF2-40B4-BE49-F238E27FC236}">
                  <a16:creationId xmlns:a16="http://schemas.microsoft.com/office/drawing/2014/main" id="{A5421A24-6B67-7528-0DE2-2350626B6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FB7D84B6-2230-182C-D094-E510D12440CE}"/>
              </a:ext>
            </a:extLst>
          </p:cNvPr>
          <p:cNvGrpSpPr/>
          <p:nvPr/>
        </p:nvGrpSpPr>
        <p:grpSpPr>
          <a:xfrm>
            <a:off x="9546573" y="5204406"/>
            <a:ext cx="635453" cy="632886"/>
            <a:chOff x="3295650" y="3067050"/>
            <a:chExt cx="989555" cy="989555"/>
          </a:xfrm>
        </p:grpSpPr>
        <p:sp>
          <p:nvSpPr>
            <p:cNvPr id="38" name="Ovale 37">
              <a:extLst>
                <a:ext uri="{FF2B5EF4-FFF2-40B4-BE49-F238E27FC236}">
                  <a16:creationId xmlns:a16="http://schemas.microsoft.com/office/drawing/2014/main" id="{C0041DFD-A013-24A3-F1F3-56AE3B7C50FE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9" name="Immagine 38">
              <a:extLst>
                <a:ext uri="{FF2B5EF4-FFF2-40B4-BE49-F238E27FC236}">
                  <a16:creationId xmlns:a16="http://schemas.microsoft.com/office/drawing/2014/main" id="{D729FFB8-9C56-18B6-D6C0-738120F4C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02B9B678-6DDC-8195-E5A7-95AC3818D9B3}"/>
              </a:ext>
            </a:extLst>
          </p:cNvPr>
          <p:cNvGrpSpPr/>
          <p:nvPr/>
        </p:nvGrpSpPr>
        <p:grpSpPr>
          <a:xfrm>
            <a:off x="7996671" y="5204402"/>
            <a:ext cx="635453" cy="632886"/>
            <a:chOff x="3295650" y="3067050"/>
            <a:chExt cx="989555" cy="989555"/>
          </a:xfrm>
        </p:grpSpPr>
        <p:sp>
          <p:nvSpPr>
            <p:cNvPr id="41" name="Ovale 40">
              <a:extLst>
                <a:ext uri="{FF2B5EF4-FFF2-40B4-BE49-F238E27FC236}">
                  <a16:creationId xmlns:a16="http://schemas.microsoft.com/office/drawing/2014/main" id="{50BCB120-CBC1-31B1-3190-35FCBDF7DA8F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2" name="Immagine 41">
              <a:extLst>
                <a:ext uri="{FF2B5EF4-FFF2-40B4-BE49-F238E27FC236}">
                  <a16:creationId xmlns:a16="http://schemas.microsoft.com/office/drawing/2014/main" id="{55B100E6-BE9A-495D-86C3-8A6986EC0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39BCA7AD-B1E2-EE05-4946-FFCCA35047AC}"/>
              </a:ext>
            </a:extLst>
          </p:cNvPr>
          <p:cNvGrpSpPr/>
          <p:nvPr/>
        </p:nvGrpSpPr>
        <p:grpSpPr>
          <a:xfrm>
            <a:off x="10103734" y="4035979"/>
            <a:ext cx="635453" cy="632886"/>
            <a:chOff x="3295650" y="3067050"/>
            <a:chExt cx="989555" cy="989555"/>
          </a:xfrm>
        </p:grpSpPr>
        <p:sp>
          <p:nvSpPr>
            <p:cNvPr id="25" name="Ovale 24">
              <a:extLst>
                <a:ext uri="{FF2B5EF4-FFF2-40B4-BE49-F238E27FC236}">
                  <a16:creationId xmlns:a16="http://schemas.microsoft.com/office/drawing/2014/main" id="{95BB82B4-FA9C-6E5D-678A-5667B45867B3}"/>
                </a:ext>
              </a:extLst>
            </p:cNvPr>
            <p:cNvSpPr/>
            <p:nvPr/>
          </p:nvSpPr>
          <p:spPr>
            <a:xfrm>
              <a:off x="3295650" y="3067050"/>
              <a:ext cx="989555" cy="9895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6" name="Immagine 25">
              <a:extLst>
                <a:ext uri="{FF2B5EF4-FFF2-40B4-BE49-F238E27FC236}">
                  <a16:creationId xmlns:a16="http://schemas.microsoft.com/office/drawing/2014/main" id="{6AB6F51A-8208-6EC4-408B-98B4321EE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7567" y="3188967"/>
              <a:ext cx="745719" cy="745719"/>
            </a:xfrm>
            <a:prstGeom prst="rect">
              <a:avLst/>
            </a:prstGeom>
            <a:noFill/>
          </p:spPr>
        </p:pic>
      </p:grpSp>
      <p:cxnSp>
        <p:nvCxnSpPr>
          <p:cNvPr id="48" name="Connettore 2 47">
            <a:extLst>
              <a:ext uri="{FF2B5EF4-FFF2-40B4-BE49-F238E27FC236}">
                <a16:creationId xmlns:a16="http://schemas.microsoft.com/office/drawing/2014/main" id="{8824DEAD-823B-E5AD-178E-3AA5AABF8148}"/>
              </a:ext>
            </a:extLst>
          </p:cNvPr>
          <p:cNvCxnSpPr>
            <a:cxnSpLocks/>
          </p:cNvCxnSpPr>
          <p:nvPr/>
        </p:nvCxnSpPr>
        <p:spPr>
          <a:xfrm>
            <a:off x="4667953" y="4348162"/>
            <a:ext cx="260092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D3F4F812-A44F-C838-F380-18581B4924AC}"/>
              </a:ext>
            </a:extLst>
          </p:cNvPr>
          <p:cNvSpPr txBox="1"/>
          <p:nvPr/>
        </p:nvSpPr>
        <p:spPr>
          <a:xfrm>
            <a:off x="5077609" y="4006334"/>
            <a:ext cx="1805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 </a:t>
            </a:r>
            <a:r>
              <a:rPr lang="en-US" dirty="0" err="1">
                <a:solidFill>
                  <a:srgbClr val="FF0000"/>
                </a:solidFill>
              </a:rPr>
              <a:t>ms</a:t>
            </a:r>
            <a:r>
              <a:rPr lang="en-US" dirty="0">
                <a:solidFill>
                  <a:srgbClr val="FF0000"/>
                </a:solidFill>
              </a:rPr>
              <a:t> difference</a:t>
            </a:r>
          </a:p>
        </p:txBody>
      </p:sp>
    </p:spTree>
    <p:extLst>
      <p:ext uri="{BB962C8B-B14F-4D97-AF65-F5344CB8AC3E}">
        <p14:creationId xmlns:p14="http://schemas.microsoft.com/office/powerpoint/2010/main" val="1777587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9" grpId="0" animBg="1"/>
      <p:bldP spid="20" grpId="0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ABC7AE-676B-19DF-FC08-4FC7F4B5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non-determinism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19B6DE-7C2B-C5F3-832F-2F059D1FD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Non-determinism is only problematic if it affects the shared state</a:t>
            </a:r>
          </a:p>
          <a:p>
            <a:pPr lvl="1"/>
            <a:r>
              <a:rPr lang="en-US" dirty="0"/>
              <a:t>Blacklisting is too restrictive</a:t>
            </a:r>
          </a:p>
          <a:p>
            <a:pPr lvl="1"/>
            <a:r>
              <a:rPr lang="en-US" dirty="0"/>
              <a:t>Similar to detecting injection attacks: information flow!</a:t>
            </a:r>
          </a:p>
          <a:p>
            <a:r>
              <a:rPr lang="en-US" dirty="0"/>
              <a:t>Taint and Non Interference implemented in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GoLiSA</a:t>
            </a:r>
            <a:r>
              <a:rPr lang="en-US" dirty="0"/>
              <a:t> as Value Domains</a:t>
            </a:r>
          </a:p>
          <a:p>
            <a:r>
              <a:rPr lang="en-US" dirty="0"/>
              <a:t>Benchmark of ~600 smart contracts for Hyperledger Framework (Go)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4413189-39B3-B62B-7D77-380BE04B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59B4E9-22CE-A1EF-D15B-2A76AB873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9508F85-7855-1859-F93A-BF4AB245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ella 6">
            <a:extLst>
              <a:ext uri="{FF2B5EF4-FFF2-40B4-BE49-F238E27FC236}">
                <a16:creationId xmlns:a16="http://schemas.microsoft.com/office/drawing/2014/main" id="{48927AC5-5850-65FA-DCF0-EC5BF2AE9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6760683"/>
              </p:ext>
            </p:extLst>
          </p:nvPr>
        </p:nvGraphicFramePr>
        <p:xfrm>
          <a:off x="2523564" y="4415444"/>
          <a:ext cx="7144871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0118">
                  <a:extLst>
                    <a:ext uri="{9D8B030D-6E8A-4147-A177-3AD203B41FA5}">
                      <a16:colId xmlns:a16="http://schemas.microsoft.com/office/drawing/2014/main" val="4073644101"/>
                    </a:ext>
                  </a:extLst>
                </a:gridCol>
                <a:gridCol w="977153">
                  <a:extLst>
                    <a:ext uri="{9D8B030D-6E8A-4147-A177-3AD203B41FA5}">
                      <a16:colId xmlns:a16="http://schemas.microsoft.com/office/drawing/2014/main" val="355499629"/>
                    </a:ext>
                  </a:extLst>
                </a:gridCol>
                <a:gridCol w="869576">
                  <a:extLst>
                    <a:ext uri="{9D8B030D-6E8A-4147-A177-3AD203B41FA5}">
                      <a16:colId xmlns:a16="http://schemas.microsoft.com/office/drawing/2014/main" val="1263552940"/>
                    </a:ext>
                  </a:extLst>
                </a:gridCol>
                <a:gridCol w="878541">
                  <a:extLst>
                    <a:ext uri="{9D8B030D-6E8A-4147-A177-3AD203B41FA5}">
                      <a16:colId xmlns:a16="http://schemas.microsoft.com/office/drawing/2014/main" val="2786433226"/>
                    </a:ext>
                  </a:extLst>
                </a:gridCol>
                <a:gridCol w="986118">
                  <a:extLst>
                    <a:ext uri="{9D8B030D-6E8A-4147-A177-3AD203B41FA5}">
                      <a16:colId xmlns:a16="http://schemas.microsoft.com/office/drawing/2014/main" val="1539415747"/>
                    </a:ext>
                  </a:extLst>
                </a:gridCol>
                <a:gridCol w="923365">
                  <a:extLst>
                    <a:ext uri="{9D8B030D-6E8A-4147-A177-3AD203B41FA5}">
                      <a16:colId xmlns:a16="http://schemas.microsoft.com/office/drawing/2014/main" val="4175963016"/>
                    </a:ext>
                  </a:extLst>
                </a:gridCol>
              </a:tblGrid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Analyzer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# Warn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# TP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# 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% FP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# FN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97994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GoLiSA – Taint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114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24.52%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578157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GoLiSA – Non Interference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29.14%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38481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Chaincode Analyzer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203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66.50%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093233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Revive^CC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272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77.49%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522195"/>
                  </a:ext>
                </a:extLst>
              </a:tr>
            </a:tbl>
          </a:graphicData>
        </a:graphic>
      </p:graphicFrame>
      <p:graphicFrame>
        <p:nvGraphicFramePr>
          <p:cNvPr id="8" name="Tabella 7">
            <a:extLst>
              <a:ext uri="{FF2B5EF4-FFF2-40B4-BE49-F238E27FC236}">
                <a16:creationId xmlns:a16="http://schemas.microsoft.com/office/drawing/2014/main" id="{F1E4CAE3-1702-F70B-06FF-D178D65D7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623835"/>
              </p:ext>
            </p:extLst>
          </p:nvPr>
        </p:nvGraphicFramePr>
        <p:xfrm>
          <a:off x="7763261" y="4415445"/>
          <a:ext cx="986292" cy="1676400"/>
        </p:xfrm>
        <a:graphic>
          <a:graphicData uri="http://schemas.openxmlformats.org/drawingml/2006/table">
            <a:tbl>
              <a:tblPr/>
              <a:tblGrid>
                <a:gridCol w="986292">
                  <a:extLst>
                    <a:ext uri="{9D8B030D-6E8A-4147-A177-3AD203B41FA5}">
                      <a16:colId xmlns:a16="http://schemas.microsoft.com/office/drawing/2014/main" val="2692353939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accent3"/>
                      </a:solidFill>
                      <a:prstDash val="solid"/>
                    </a:lnL>
                    <a:lnR w="28575" cmpd="sng">
                      <a:solidFill>
                        <a:schemeClr val="accent3"/>
                      </a:solidFill>
                      <a:prstDash val="solid"/>
                    </a:lnR>
                    <a:lnT w="28575" cmpd="sng">
                      <a:solidFill>
                        <a:schemeClr val="accent3"/>
                      </a:solidFill>
                      <a:prstDash val="solid"/>
                    </a:lnT>
                    <a:lnB w="28575" cmpd="sng">
                      <a:solidFill>
                        <a:schemeClr val="accent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66443"/>
                  </a:ext>
                </a:extLst>
              </a:tr>
            </a:tbl>
          </a:graphicData>
        </a:graphic>
      </p:graphicFrame>
      <p:graphicFrame>
        <p:nvGraphicFramePr>
          <p:cNvPr id="9" name="Tabella 8">
            <a:extLst>
              <a:ext uri="{FF2B5EF4-FFF2-40B4-BE49-F238E27FC236}">
                <a16:creationId xmlns:a16="http://schemas.microsoft.com/office/drawing/2014/main" id="{DADCFA68-C3BF-9E55-5918-F5804B796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606313"/>
              </p:ext>
            </p:extLst>
          </p:nvPr>
        </p:nvGraphicFramePr>
        <p:xfrm>
          <a:off x="8758518" y="4415444"/>
          <a:ext cx="909917" cy="1676400"/>
        </p:xfrm>
        <a:graphic>
          <a:graphicData uri="http://schemas.openxmlformats.org/drawingml/2006/table">
            <a:tbl>
              <a:tblPr/>
              <a:tblGrid>
                <a:gridCol w="909917">
                  <a:extLst>
                    <a:ext uri="{9D8B030D-6E8A-4147-A177-3AD203B41FA5}">
                      <a16:colId xmlns:a16="http://schemas.microsoft.com/office/drawing/2014/main" val="2692353939"/>
                    </a:ext>
                  </a:extLst>
                </a:gridCol>
              </a:tblGrid>
              <a:tr h="16764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accent3"/>
                      </a:solidFill>
                      <a:prstDash val="solid"/>
                    </a:lnL>
                    <a:lnR w="28575" cmpd="sng">
                      <a:solidFill>
                        <a:schemeClr val="accent3"/>
                      </a:solidFill>
                      <a:prstDash val="solid"/>
                    </a:lnR>
                    <a:lnT w="28575" cmpd="sng">
                      <a:solidFill>
                        <a:schemeClr val="accent3"/>
                      </a:solidFill>
                      <a:prstDash val="solid"/>
                    </a:lnT>
                    <a:lnB w="28575" cmpd="sng">
                      <a:solidFill>
                        <a:schemeClr val="accent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6644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D60FA49-F2BC-1762-7DDD-9EAA91652467}"/>
              </a:ext>
            </a:extLst>
          </p:cNvPr>
          <p:cNvSpPr txBox="1"/>
          <p:nvPr/>
        </p:nvSpPr>
        <p:spPr>
          <a:xfrm>
            <a:off x="8963024" y="134292"/>
            <a:ext cx="3045501" cy="7694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Published @ SOAP 2022</a:t>
            </a:r>
          </a:p>
          <a:p>
            <a:pPr algn="r"/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In review @ ECOOP 2023</a:t>
            </a:r>
          </a:p>
        </p:txBody>
      </p:sp>
    </p:spTree>
    <p:extLst>
      <p:ext uri="{BB962C8B-B14F-4D97-AF65-F5344CB8AC3E}">
        <p14:creationId xmlns:p14="http://schemas.microsoft.com/office/powerpoint/2010/main" val="3340512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LiSA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a modular framework for multilanguage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Non-determinism detection in Go smart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 Dataframe modeling in Python notebooks for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SARL</a:t>
            </a:r>
            <a:r>
              <a:rPr lang="en-US" dirty="0"/>
              <a:t>, a DSL for modeling of libraries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Tarsis</a:t>
            </a:r>
            <a:r>
              <a:rPr lang="en-US" dirty="0"/>
              <a:t>, an automata-based abstract domain for string values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B78C5F-AEC8-244B-C78C-72683546C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and visualizing data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098B957-FA99-A765-E9D7-8704BCB1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000" dirty="0"/>
              <a:t>JuPyter notebooks are widely used in DS/ML for polishing and visualizing raw data before employing them</a:t>
            </a:r>
          </a:p>
          <a:p>
            <a:r>
              <a:rPr lang="en-US" sz="3000" dirty="0"/>
              <a:t>Being at the beginning of the DS/ML pipeline, errors here propagate all the way!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pt-BR" sz="2200" dirty="0">
                <a:solidFill>
                  <a:schemeClr val="accent4"/>
                </a:solidFill>
                <a:latin typeface="Consolas" panose="020B0609020204030204" pitchFamily="49" charset="0"/>
              </a:rPr>
              <a:t>import</a:t>
            </a:r>
            <a:r>
              <a:rPr lang="pt-BR" sz="2200" dirty="0">
                <a:latin typeface="Consolas" panose="020B0609020204030204" pitchFamily="49" charset="0"/>
              </a:rPr>
              <a:t> pandas </a:t>
            </a:r>
            <a:r>
              <a:rPr lang="pt-BR" sz="2200" dirty="0">
                <a:solidFill>
                  <a:schemeClr val="accent4"/>
                </a:solidFill>
                <a:latin typeface="Consolas" panose="020B0609020204030204" pitchFamily="49" charset="0"/>
              </a:rPr>
              <a:t>as</a:t>
            </a:r>
            <a:r>
              <a:rPr lang="pt-BR" sz="2200" dirty="0">
                <a:latin typeface="Consolas" panose="020B0609020204030204" pitchFamily="49" charset="0"/>
              </a:rPr>
              <a:t> pd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 err="1">
                <a:latin typeface="Consolas" panose="020B0609020204030204" pitchFamily="49" charset="0"/>
              </a:rPr>
              <a:t>pd.</a:t>
            </a:r>
            <a:r>
              <a:rPr lang="en-US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sz="2200" dirty="0"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’italy.csv’</a:t>
            </a:r>
            <a:r>
              <a:rPr lang="en-US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pt-BR" sz="2200" dirty="0">
                <a:latin typeface="Consolas" panose="020B0609020204030204" pitchFamily="49" charset="0"/>
              </a:rPr>
              <a:t>[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’birth’</a:t>
            </a:r>
            <a:r>
              <a:rPr lang="pt-BR" sz="2200" dirty="0">
                <a:latin typeface="Consolas" panose="020B0609020204030204" pitchFamily="49" charset="0"/>
              </a:rPr>
              <a:t>] = pd.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to_datetime</a:t>
            </a:r>
            <a:r>
              <a:rPr lang="pt-BR" sz="2200" dirty="0"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pt-BR" sz="2200" dirty="0">
                <a:latin typeface="Consolas" panose="020B0609020204030204" pitchFamily="49" charset="0"/>
              </a:rPr>
              <a:t>[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’birth’</a:t>
            </a:r>
            <a:r>
              <a:rPr lang="pt-BR" sz="2200" dirty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pt-BR" sz="2200" dirty="0">
                <a:latin typeface="Consolas" panose="020B0609020204030204" pitchFamily="49" charset="0"/>
              </a:rPr>
              <a:t> = pd.</a:t>
            </a:r>
            <a:r>
              <a:rPr lang="pt-BR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pt-BR" sz="2200" dirty="0"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FF0000"/>
                </a:solidFill>
                <a:latin typeface="Consolas" panose="020B0609020204030204" pitchFamily="49" charset="0"/>
              </a:rPr>
              <a:t>’france.csv’</a:t>
            </a:r>
            <a:r>
              <a:rPr lang="pt-BR" sz="22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en-US" sz="2200" dirty="0"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en-US" sz="2200" dirty="0">
                <a:latin typeface="Consolas" panose="020B0609020204030204" pitchFamily="49" charset="0"/>
              </a:rPr>
              <a:t>[</a:t>
            </a:r>
            <a:r>
              <a:rPr lang="en-US" sz="2200" dirty="0">
                <a:solidFill>
                  <a:srgbClr val="FF0000"/>
                </a:solidFill>
                <a:latin typeface="Consolas" panose="020B0609020204030204" pitchFamily="49" charset="0"/>
              </a:rPr>
              <a:t>’age’</a:t>
            </a:r>
            <a:r>
              <a:rPr lang="en-US" sz="2200" dirty="0">
                <a:latin typeface="Consolas" panose="020B0609020204030204" pitchFamily="49" charset="0"/>
              </a:rPr>
              <a:t> &lt; 50]</a:t>
            </a:r>
          </a:p>
          <a:p>
            <a:pPr marL="0" indent="0">
              <a:buNone/>
            </a:pP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df3</a:t>
            </a:r>
            <a:r>
              <a:rPr lang="fr-FR" sz="2200" dirty="0">
                <a:latin typeface="Consolas" panose="020B0609020204030204" pitchFamily="49" charset="0"/>
              </a:rPr>
              <a:t> = </a:t>
            </a:r>
            <a:r>
              <a:rPr lang="fr-FR" sz="2200" dirty="0" err="1">
                <a:latin typeface="Consolas" panose="020B0609020204030204" pitchFamily="49" charset="0"/>
              </a:rPr>
              <a:t>pd.</a:t>
            </a:r>
            <a:r>
              <a:rPr lang="fr-FR" sz="2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fr-FR" sz="2200" dirty="0">
                <a:latin typeface="Consolas" panose="020B0609020204030204" pitchFamily="49" charset="0"/>
              </a:rPr>
              <a:t>([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fr-FR" sz="2200" dirty="0">
                <a:latin typeface="Consolas" panose="020B0609020204030204" pitchFamily="49" charset="0"/>
              </a:rPr>
              <a:t>, </a:t>
            </a:r>
            <a:r>
              <a:rPr lang="fr-FR" sz="2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fr-FR" sz="2200" dirty="0">
                <a:latin typeface="Consolas" panose="020B0609020204030204" pitchFamily="49" charset="0"/>
              </a:rPr>
              <a:t>])</a:t>
            </a:r>
            <a:endParaRPr lang="en-US" sz="2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# …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296B2E2-233D-4C83-DC66-FC606DB4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51AD953-9F65-C78F-E2BF-86C58EF7C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A5A918-DAF4-4A0F-1D8F-FE4828DE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18</a:t>
            </a:fld>
            <a:endParaRPr lang="en-US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0191CF8C-2AD4-1303-A640-0EE9AA268FCB}"/>
              </a:ext>
            </a:extLst>
          </p:cNvPr>
          <p:cNvSpPr txBox="1"/>
          <p:nvPr/>
        </p:nvSpPr>
        <p:spPr>
          <a:xfrm>
            <a:off x="7942730" y="4039905"/>
            <a:ext cx="3541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Python is challenging, and there are lots of complex library calls to analyze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3CC7F5A-F5AA-AE28-2CE0-55467C35B40E}"/>
              </a:ext>
            </a:extLst>
          </p:cNvPr>
          <p:cNvSpPr txBox="1"/>
          <p:nvPr/>
        </p:nvSpPr>
        <p:spPr>
          <a:xfrm>
            <a:off x="4701988" y="4940114"/>
            <a:ext cx="739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Bias?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432F659-B2B7-24E0-C0AD-ADF3ABB5BFE9}"/>
              </a:ext>
            </a:extLst>
          </p:cNvPr>
          <p:cNvSpPr txBox="1"/>
          <p:nvPr/>
        </p:nvSpPr>
        <p:spPr>
          <a:xfrm>
            <a:off x="5857875" y="3408079"/>
            <a:ext cx="24473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Does this column exist?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1B600EAC-9B42-4E65-8349-7E0B61E82DF1}"/>
              </a:ext>
            </a:extLst>
          </p:cNvPr>
          <p:cNvCxnSpPr>
            <a:cxnSpLocks/>
          </p:cNvCxnSpPr>
          <p:nvPr/>
        </p:nvCxnSpPr>
        <p:spPr>
          <a:xfrm flipH="1">
            <a:off x="6096000" y="3718067"/>
            <a:ext cx="215153" cy="5491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9C51B1D9-2F95-B643-D990-876D89D3285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43350" y="5124780"/>
            <a:ext cx="75863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726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834BE8-D13D-B82D-1227-EC0895697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dataframe graph domain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FE8BD6-6493-1E74-218F-AC7F31115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5754"/>
            <a:ext cx="4652682" cy="24613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pd.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’italy.csv’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’birth’</a:t>
            </a:r>
            <a:r>
              <a:rPr lang="pt-BR" sz="1600" dirty="0">
                <a:latin typeface="Consolas" panose="020B0609020204030204" pitchFamily="49" charset="0"/>
              </a:rPr>
              <a:t>] = </a:t>
            </a:r>
          </a:p>
          <a:p>
            <a:pPr marL="0" indent="0">
              <a:buNone/>
            </a:pPr>
            <a:r>
              <a:rPr lang="pt-BR" sz="1600" dirty="0">
                <a:latin typeface="Consolas" panose="020B0609020204030204" pitchFamily="49" charset="0"/>
              </a:rPr>
              <a:t>	pd.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to_datetime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pt-BR" sz="1600" dirty="0">
                <a:latin typeface="Consolas" panose="020B0609020204030204" pitchFamily="49" charset="0"/>
              </a:rPr>
              <a:t>[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’birth’</a:t>
            </a:r>
            <a:r>
              <a:rPr lang="pt-BR" sz="1600" dirty="0"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pt-B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pt-BR" sz="1600" dirty="0">
                <a:latin typeface="Consolas" panose="020B0609020204030204" pitchFamily="49" charset="0"/>
              </a:rPr>
              <a:t> = pd.</a:t>
            </a:r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read_csv</a:t>
            </a:r>
            <a:r>
              <a:rPr lang="pt-BR" sz="1600" dirty="0">
                <a:latin typeface="Consolas" panose="020B0609020204030204" pitchFamily="49" charset="0"/>
              </a:rPr>
              <a:t>(</a:t>
            </a:r>
            <a:r>
              <a:rPr lang="pt-BR" sz="1600" dirty="0">
                <a:solidFill>
                  <a:srgbClr val="FF0000"/>
                </a:solidFill>
                <a:latin typeface="Consolas" panose="020B0609020204030204" pitchFamily="49" charset="0"/>
              </a:rPr>
              <a:t>’france.csv’</a:t>
            </a:r>
            <a:r>
              <a:rPr lang="pt-BR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en-US" sz="1600" dirty="0"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</a:rPr>
              <a:t>’age’</a:t>
            </a:r>
            <a:r>
              <a:rPr lang="en-US" sz="1600" dirty="0">
                <a:latin typeface="Consolas" panose="020B0609020204030204" pitchFamily="49" charset="0"/>
              </a:rPr>
              <a:t> &lt; 50]</a:t>
            </a:r>
          </a:p>
          <a:p>
            <a:pPr marL="0" indent="0">
              <a:buNone/>
            </a:pP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df3</a:t>
            </a:r>
            <a:r>
              <a:rPr lang="fr-FR" sz="1600" dirty="0">
                <a:latin typeface="Consolas" panose="020B0609020204030204" pitchFamily="49" charset="0"/>
              </a:rPr>
              <a:t> = </a:t>
            </a:r>
            <a:r>
              <a:rPr lang="fr-FR" sz="1600" dirty="0" err="1">
                <a:latin typeface="Consolas" panose="020B0609020204030204" pitchFamily="49" charset="0"/>
              </a:rPr>
              <a:t>pd.</a:t>
            </a:r>
            <a:r>
              <a:rPr lang="fr-FR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concat</a:t>
            </a:r>
            <a:r>
              <a:rPr lang="fr-FR" sz="1600" dirty="0">
                <a:latin typeface="Consolas" panose="020B0609020204030204" pitchFamily="49" charset="0"/>
              </a:rPr>
              <a:t>([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df1</a:t>
            </a:r>
            <a:r>
              <a:rPr lang="fr-FR" sz="1600" dirty="0">
                <a:latin typeface="Consolas" panose="020B0609020204030204" pitchFamily="49" charset="0"/>
              </a:rPr>
              <a:t>, </a:t>
            </a:r>
            <a:r>
              <a:rPr lang="fr-FR" sz="1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df2</a:t>
            </a:r>
            <a:r>
              <a:rPr lang="fr-FR" sz="1600" dirty="0">
                <a:latin typeface="Consolas" panose="020B0609020204030204" pitchFamily="49" charset="0"/>
              </a:rPr>
              <a:t>])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E79D87-954B-043F-2F42-152106D3F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8CDF96B-DC80-4630-509C-B214801A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A96418-66EB-3524-8E9E-5F4B77DB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19</a:t>
            </a:fld>
            <a:endParaRPr lang="en-US"/>
          </a:p>
        </p:txBody>
      </p:sp>
      <p:sp>
        <p:nvSpPr>
          <p:cNvPr id="8" name="Freccia a destra 7">
            <a:extLst>
              <a:ext uri="{FF2B5EF4-FFF2-40B4-BE49-F238E27FC236}">
                <a16:creationId xmlns:a16="http://schemas.microsoft.com/office/drawing/2014/main" id="{94A9D3EE-2A2A-5431-ADC4-CFE765550E3D}"/>
              </a:ext>
            </a:extLst>
          </p:cNvPr>
          <p:cNvSpPr/>
          <p:nvPr/>
        </p:nvSpPr>
        <p:spPr>
          <a:xfrm>
            <a:off x="5322792" y="3306343"/>
            <a:ext cx="510988" cy="555812"/>
          </a:xfrm>
          <a:prstGeom prst="rightArrow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C4A3BC5A-837E-CAE9-8749-51B73AF0C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200" y="2198676"/>
            <a:ext cx="5411600" cy="305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00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ttangolo con angoli arrotondati 92">
            <a:extLst>
              <a:ext uri="{FF2B5EF4-FFF2-40B4-BE49-F238E27FC236}">
                <a16:creationId xmlns:a16="http://schemas.microsoft.com/office/drawing/2014/main" id="{08747C64-8606-015A-B522-5DC224534B1E}"/>
              </a:ext>
            </a:extLst>
          </p:cNvPr>
          <p:cNvSpPr/>
          <p:nvPr/>
        </p:nvSpPr>
        <p:spPr>
          <a:xfrm>
            <a:off x="4830615" y="1901334"/>
            <a:ext cx="6681822" cy="307370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222B13-C5C6-437B-96F4-9714A2B3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programs to systems</a:t>
            </a:r>
          </a:p>
        </p:txBody>
      </p:sp>
      <p:sp>
        <p:nvSpPr>
          <p:cNvPr id="22" name="Segnaposto data 21">
            <a:extLst>
              <a:ext uri="{FF2B5EF4-FFF2-40B4-BE49-F238E27FC236}">
                <a16:creationId xmlns:a16="http://schemas.microsoft.com/office/drawing/2014/main" id="{1E3689DE-E0CE-4E27-A430-741154FD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AE17BDE6-5967-BFD8-DD7C-7121449933B1}"/>
              </a:ext>
            </a:extLst>
          </p:cNvPr>
          <p:cNvSpPr/>
          <p:nvPr/>
        </p:nvSpPr>
        <p:spPr>
          <a:xfrm>
            <a:off x="4329151" y="1951047"/>
            <a:ext cx="1015108" cy="14241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egnaposto piè di pagina 22">
            <a:extLst>
              <a:ext uri="{FF2B5EF4-FFF2-40B4-BE49-F238E27FC236}">
                <a16:creationId xmlns:a16="http://schemas.microsoft.com/office/drawing/2014/main" id="{08BD3073-9348-496D-B5E1-D9EC1256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  <a:endParaRPr lang="en-US" dirty="0"/>
          </a:p>
        </p:txBody>
      </p:sp>
      <p:sp>
        <p:nvSpPr>
          <p:cNvPr id="24" name="Segnaposto numero diapositiva 23">
            <a:extLst>
              <a:ext uri="{FF2B5EF4-FFF2-40B4-BE49-F238E27FC236}">
                <a16:creationId xmlns:a16="http://schemas.microsoft.com/office/drawing/2014/main" id="{A7E5F184-3DE2-469E-BFEE-8A4317F67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81" name="Gruppo 80">
            <a:extLst>
              <a:ext uri="{FF2B5EF4-FFF2-40B4-BE49-F238E27FC236}">
                <a16:creationId xmlns:a16="http://schemas.microsoft.com/office/drawing/2014/main" id="{AE76B2F6-E775-0E84-59B4-B22AE079726E}"/>
              </a:ext>
            </a:extLst>
          </p:cNvPr>
          <p:cNvGrpSpPr/>
          <p:nvPr/>
        </p:nvGrpSpPr>
        <p:grpSpPr>
          <a:xfrm>
            <a:off x="4131924" y="2047247"/>
            <a:ext cx="1402965" cy="1301468"/>
            <a:chOff x="4524069" y="2979000"/>
            <a:chExt cx="1402965" cy="1301468"/>
          </a:xfrm>
        </p:grpSpPr>
        <p:pic>
          <p:nvPicPr>
            <p:cNvPr id="64" name="Immagine 63">
              <a:extLst>
                <a:ext uri="{FF2B5EF4-FFF2-40B4-BE49-F238E27FC236}">
                  <a16:creationId xmlns:a16="http://schemas.microsoft.com/office/drawing/2014/main" id="{947B761C-9183-29A5-B1BF-C33DEECC13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2689" y="2979000"/>
              <a:ext cx="900000" cy="900000"/>
            </a:xfrm>
            <a:prstGeom prst="rect">
              <a:avLst/>
            </a:prstGeom>
          </p:spPr>
        </p:pic>
        <p:sp>
          <p:nvSpPr>
            <p:cNvPr id="73" name="CasellaDiTesto 72">
              <a:extLst>
                <a:ext uri="{FF2B5EF4-FFF2-40B4-BE49-F238E27FC236}">
                  <a16:creationId xmlns:a16="http://schemas.microsoft.com/office/drawing/2014/main" id="{2051EB14-14A9-326A-6C9E-9FC9ED4853B0}"/>
                </a:ext>
              </a:extLst>
            </p:cNvPr>
            <p:cNvSpPr txBox="1"/>
            <p:nvPr/>
          </p:nvSpPr>
          <p:spPr>
            <a:xfrm>
              <a:off x="4524069" y="3818803"/>
              <a:ext cx="140296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Programs</a:t>
              </a:r>
              <a:endParaRPr lang="en-US" sz="2000" dirty="0"/>
            </a:p>
          </p:txBody>
        </p:sp>
      </p:grpSp>
      <p:grpSp>
        <p:nvGrpSpPr>
          <p:cNvPr id="80" name="Gruppo 79">
            <a:extLst>
              <a:ext uri="{FF2B5EF4-FFF2-40B4-BE49-F238E27FC236}">
                <a16:creationId xmlns:a16="http://schemas.microsoft.com/office/drawing/2014/main" id="{A1DDF0AC-6FE1-15E0-FC7F-9E8DC7A59321}"/>
              </a:ext>
            </a:extLst>
          </p:cNvPr>
          <p:cNvGrpSpPr/>
          <p:nvPr/>
        </p:nvGrpSpPr>
        <p:grpSpPr>
          <a:xfrm>
            <a:off x="1138577" y="1933086"/>
            <a:ext cx="1463716" cy="1531140"/>
            <a:chOff x="1314068" y="2899180"/>
            <a:chExt cx="1463716" cy="1531140"/>
          </a:xfrm>
        </p:grpSpPr>
        <p:pic>
          <p:nvPicPr>
            <p:cNvPr id="66" name="Immagine 65">
              <a:extLst>
                <a:ext uri="{FF2B5EF4-FFF2-40B4-BE49-F238E27FC236}">
                  <a16:creationId xmlns:a16="http://schemas.microsoft.com/office/drawing/2014/main" id="{3541FB7F-FAC5-F61B-9EFD-BAE049C1A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32293" y="2899180"/>
              <a:ext cx="576000" cy="576000"/>
            </a:xfrm>
            <a:prstGeom prst="rect">
              <a:avLst/>
            </a:prstGeom>
          </p:spPr>
        </p:pic>
        <p:pic>
          <p:nvPicPr>
            <p:cNvPr id="68" name="Immagine 67">
              <a:extLst>
                <a:ext uri="{FF2B5EF4-FFF2-40B4-BE49-F238E27FC236}">
                  <a16:creationId xmlns:a16="http://schemas.microsoft.com/office/drawing/2014/main" id="{4CE73C47-07A0-C4C6-58CB-AB0A7F8621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01784" y="3141000"/>
              <a:ext cx="576000" cy="576000"/>
            </a:xfrm>
            <a:prstGeom prst="rect">
              <a:avLst/>
            </a:prstGeom>
          </p:spPr>
        </p:pic>
        <p:pic>
          <p:nvPicPr>
            <p:cNvPr id="70" name="Immagine 69">
              <a:extLst>
                <a:ext uri="{FF2B5EF4-FFF2-40B4-BE49-F238E27FC236}">
                  <a16:creationId xmlns:a16="http://schemas.microsoft.com/office/drawing/2014/main" id="{7F13F256-0FE2-C413-F902-2918F7911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90716" y="3403549"/>
              <a:ext cx="576000" cy="576000"/>
            </a:xfrm>
            <a:prstGeom prst="rect">
              <a:avLst/>
            </a:prstGeom>
          </p:spPr>
        </p:pic>
        <p:sp>
          <p:nvSpPr>
            <p:cNvPr id="74" name="CasellaDiTesto 73">
              <a:extLst>
                <a:ext uri="{FF2B5EF4-FFF2-40B4-BE49-F238E27FC236}">
                  <a16:creationId xmlns:a16="http://schemas.microsoft.com/office/drawing/2014/main" id="{0F07005E-B59D-632B-7403-FF088A53C573}"/>
                </a:ext>
              </a:extLst>
            </p:cNvPr>
            <p:cNvSpPr txBox="1"/>
            <p:nvPr/>
          </p:nvSpPr>
          <p:spPr>
            <a:xfrm>
              <a:off x="1314068" y="3968655"/>
              <a:ext cx="146371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Programs</a:t>
              </a:r>
              <a:endParaRPr lang="en-US" sz="2000" dirty="0"/>
            </a:p>
          </p:txBody>
        </p:sp>
      </p:grpSp>
      <p:grpSp>
        <p:nvGrpSpPr>
          <p:cNvPr id="86" name="Gruppo 85">
            <a:extLst>
              <a:ext uri="{FF2B5EF4-FFF2-40B4-BE49-F238E27FC236}">
                <a16:creationId xmlns:a16="http://schemas.microsoft.com/office/drawing/2014/main" id="{0BD2F4AA-88CC-96DE-4083-31947590EBB3}"/>
              </a:ext>
            </a:extLst>
          </p:cNvPr>
          <p:cNvGrpSpPr/>
          <p:nvPr/>
        </p:nvGrpSpPr>
        <p:grpSpPr>
          <a:xfrm>
            <a:off x="5589644" y="2121267"/>
            <a:ext cx="1171448" cy="1327940"/>
            <a:chOff x="6236188" y="1922252"/>
            <a:chExt cx="1171448" cy="1327940"/>
          </a:xfrm>
        </p:grpSpPr>
        <p:pic>
          <p:nvPicPr>
            <p:cNvPr id="53" name="Immagine 52">
              <a:extLst>
                <a:ext uri="{FF2B5EF4-FFF2-40B4-BE49-F238E27FC236}">
                  <a16:creationId xmlns:a16="http://schemas.microsoft.com/office/drawing/2014/main" id="{6621B227-A664-3EC0-0F78-A02041CFB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64169" y="1922252"/>
              <a:ext cx="900000" cy="900000"/>
            </a:xfrm>
            <a:prstGeom prst="rect">
              <a:avLst/>
            </a:prstGeom>
          </p:spPr>
        </p:pic>
        <p:sp>
          <p:nvSpPr>
            <p:cNvPr id="75" name="CasellaDiTesto 74">
              <a:extLst>
                <a:ext uri="{FF2B5EF4-FFF2-40B4-BE49-F238E27FC236}">
                  <a16:creationId xmlns:a16="http://schemas.microsoft.com/office/drawing/2014/main" id="{F6C8E752-FBB0-F77D-9277-033F6F1A95B3}"/>
                </a:ext>
              </a:extLst>
            </p:cNvPr>
            <p:cNvSpPr txBox="1"/>
            <p:nvPr/>
          </p:nvSpPr>
          <p:spPr>
            <a:xfrm>
              <a:off x="6236188" y="2788527"/>
              <a:ext cx="117144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Cloud</a:t>
              </a:r>
              <a:endParaRPr lang="en-US" sz="2000" dirty="0"/>
            </a:p>
          </p:txBody>
        </p: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3A803028-1300-3960-33B9-F99695FAFA89}"/>
              </a:ext>
            </a:extLst>
          </p:cNvPr>
          <p:cNvGrpSpPr/>
          <p:nvPr/>
        </p:nvGrpSpPr>
        <p:grpSpPr>
          <a:xfrm>
            <a:off x="7166228" y="2121267"/>
            <a:ext cx="1928974" cy="1342959"/>
            <a:chOff x="8096113" y="1922252"/>
            <a:chExt cx="1928974" cy="1342959"/>
          </a:xfrm>
        </p:grpSpPr>
        <p:pic>
          <p:nvPicPr>
            <p:cNvPr id="55" name="Immagine 54">
              <a:extLst>
                <a:ext uri="{FF2B5EF4-FFF2-40B4-BE49-F238E27FC236}">
                  <a16:creationId xmlns:a16="http://schemas.microsoft.com/office/drawing/2014/main" id="{C9041D0A-57BF-B055-339B-4E9FA35539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600" y="1922252"/>
              <a:ext cx="900000" cy="900000"/>
            </a:xfrm>
            <a:prstGeom prst="rect">
              <a:avLst/>
            </a:prstGeom>
          </p:spPr>
        </p:pic>
        <p:sp>
          <p:nvSpPr>
            <p:cNvPr id="76" name="CasellaDiTesto 75">
              <a:extLst>
                <a:ext uri="{FF2B5EF4-FFF2-40B4-BE49-F238E27FC236}">
                  <a16:creationId xmlns:a16="http://schemas.microsoft.com/office/drawing/2014/main" id="{A0C38E30-A6FB-B6D9-A39E-21B7A84B58F8}"/>
                </a:ext>
              </a:extLst>
            </p:cNvPr>
            <p:cNvSpPr txBox="1"/>
            <p:nvPr/>
          </p:nvSpPr>
          <p:spPr>
            <a:xfrm>
              <a:off x="8096113" y="2803546"/>
              <a:ext cx="192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Blockchain</a:t>
              </a:r>
              <a:endParaRPr lang="en-US" sz="2000" dirty="0"/>
            </a:p>
          </p:txBody>
        </p:sp>
      </p:grp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2DC6348A-0CD3-04F6-0156-D452FA67EC80}"/>
              </a:ext>
            </a:extLst>
          </p:cNvPr>
          <p:cNvGrpSpPr/>
          <p:nvPr/>
        </p:nvGrpSpPr>
        <p:grpSpPr>
          <a:xfrm>
            <a:off x="9500339" y="2121267"/>
            <a:ext cx="1928974" cy="1343267"/>
            <a:chOff x="10146883" y="1922252"/>
            <a:chExt cx="1928974" cy="1343267"/>
          </a:xfrm>
        </p:grpSpPr>
        <p:pic>
          <p:nvPicPr>
            <p:cNvPr id="72" name="Immagine 71">
              <a:extLst>
                <a:ext uri="{FF2B5EF4-FFF2-40B4-BE49-F238E27FC236}">
                  <a16:creationId xmlns:a16="http://schemas.microsoft.com/office/drawing/2014/main" id="{6C10C1FB-B459-0223-E875-9B13F0BA7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370" y="1922252"/>
              <a:ext cx="900000" cy="900000"/>
            </a:xfrm>
            <a:prstGeom prst="rect">
              <a:avLst/>
            </a:prstGeom>
          </p:spPr>
        </p:pic>
        <p:sp>
          <p:nvSpPr>
            <p:cNvPr id="77" name="CasellaDiTesto 76">
              <a:extLst>
                <a:ext uri="{FF2B5EF4-FFF2-40B4-BE49-F238E27FC236}">
                  <a16:creationId xmlns:a16="http://schemas.microsoft.com/office/drawing/2014/main" id="{0F7275AA-7C89-4463-206F-F44E70E6BCC2}"/>
                </a:ext>
              </a:extLst>
            </p:cNvPr>
            <p:cNvSpPr txBox="1"/>
            <p:nvPr/>
          </p:nvSpPr>
          <p:spPr>
            <a:xfrm>
              <a:off x="10146883" y="2803854"/>
              <a:ext cx="192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Serverless</a:t>
              </a:r>
              <a:endParaRPr lang="en-US" sz="2000" dirty="0"/>
            </a:p>
          </p:txBody>
        </p:sp>
      </p:grp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6D53137F-843A-BCB2-BEEF-CB6BC626EACE}"/>
              </a:ext>
            </a:extLst>
          </p:cNvPr>
          <p:cNvGrpSpPr/>
          <p:nvPr/>
        </p:nvGrpSpPr>
        <p:grpSpPr>
          <a:xfrm>
            <a:off x="6175368" y="3597746"/>
            <a:ext cx="1928974" cy="1327879"/>
            <a:chOff x="6821912" y="3934002"/>
            <a:chExt cx="1928974" cy="1327879"/>
          </a:xfrm>
        </p:grpSpPr>
        <p:pic>
          <p:nvPicPr>
            <p:cNvPr id="62" name="Immagine 61">
              <a:extLst>
                <a:ext uri="{FF2B5EF4-FFF2-40B4-BE49-F238E27FC236}">
                  <a16:creationId xmlns:a16="http://schemas.microsoft.com/office/drawing/2014/main" id="{38EA8A73-0DEB-3A1E-0BC0-531DE9603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36399" y="3934002"/>
              <a:ext cx="900000" cy="900000"/>
            </a:xfrm>
            <a:prstGeom prst="rect">
              <a:avLst/>
            </a:prstGeom>
          </p:spPr>
        </p:pic>
        <p:sp>
          <p:nvSpPr>
            <p:cNvPr id="78" name="CasellaDiTesto 77">
              <a:extLst>
                <a:ext uri="{FF2B5EF4-FFF2-40B4-BE49-F238E27FC236}">
                  <a16:creationId xmlns:a16="http://schemas.microsoft.com/office/drawing/2014/main" id="{98F8FE9D-3C25-AAC5-BBE6-DAA0692AA38B}"/>
                </a:ext>
              </a:extLst>
            </p:cNvPr>
            <p:cNvSpPr txBox="1"/>
            <p:nvPr/>
          </p:nvSpPr>
          <p:spPr>
            <a:xfrm>
              <a:off x="6821912" y="4800216"/>
              <a:ext cx="192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Microservices</a:t>
              </a:r>
              <a:endParaRPr lang="en-US" sz="2000" dirty="0"/>
            </a:p>
          </p:txBody>
        </p:sp>
      </p:grpSp>
      <p:grpSp>
        <p:nvGrpSpPr>
          <p:cNvPr id="83" name="Gruppo 82">
            <a:extLst>
              <a:ext uri="{FF2B5EF4-FFF2-40B4-BE49-F238E27FC236}">
                <a16:creationId xmlns:a16="http://schemas.microsoft.com/office/drawing/2014/main" id="{87D5933B-50BA-D480-FC35-37E5EACE4C08}"/>
              </a:ext>
            </a:extLst>
          </p:cNvPr>
          <p:cNvGrpSpPr/>
          <p:nvPr/>
        </p:nvGrpSpPr>
        <p:grpSpPr>
          <a:xfrm>
            <a:off x="8480733" y="3598785"/>
            <a:ext cx="1928974" cy="1337511"/>
            <a:chOff x="9127277" y="3935041"/>
            <a:chExt cx="1928974" cy="1337511"/>
          </a:xfrm>
        </p:grpSpPr>
        <p:pic>
          <p:nvPicPr>
            <p:cNvPr id="58" name="Immagine 57">
              <a:extLst>
                <a:ext uri="{FF2B5EF4-FFF2-40B4-BE49-F238E27FC236}">
                  <a16:creationId xmlns:a16="http://schemas.microsoft.com/office/drawing/2014/main" id="{29019D44-F1A0-4C2B-CD66-B65FF6F996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91764" y="4196145"/>
              <a:ext cx="576000" cy="576000"/>
            </a:xfrm>
            <a:prstGeom prst="rect">
              <a:avLst/>
            </a:prstGeom>
          </p:spPr>
        </p:pic>
        <p:pic>
          <p:nvPicPr>
            <p:cNvPr id="60" name="Immagine 59">
              <a:extLst>
                <a:ext uri="{FF2B5EF4-FFF2-40B4-BE49-F238E27FC236}">
                  <a16:creationId xmlns:a16="http://schemas.microsoft.com/office/drawing/2014/main" id="{D8C2E8F8-9AFD-12CE-6D70-54D63B923F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5764" y="3935041"/>
              <a:ext cx="576000" cy="576000"/>
            </a:xfrm>
            <a:prstGeom prst="rect">
              <a:avLst/>
            </a:prstGeom>
          </p:spPr>
        </p:pic>
        <p:sp>
          <p:nvSpPr>
            <p:cNvPr id="79" name="CasellaDiTesto 78">
              <a:extLst>
                <a:ext uri="{FF2B5EF4-FFF2-40B4-BE49-F238E27FC236}">
                  <a16:creationId xmlns:a16="http://schemas.microsoft.com/office/drawing/2014/main" id="{68FC4BA8-A192-89EC-1A7A-8E3A9256BFB7}"/>
                </a:ext>
              </a:extLst>
            </p:cNvPr>
            <p:cNvSpPr txBox="1"/>
            <p:nvPr/>
          </p:nvSpPr>
          <p:spPr>
            <a:xfrm>
              <a:off x="9127277" y="4810887"/>
              <a:ext cx="19289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IoT</a:t>
              </a:r>
              <a:endParaRPr lang="en-US" sz="2000" dirty="0"/>
            </a:p>
          </p:txBody>
        </p:sp>
      </p:grpSp>
      <p:cxnSp>
        <p:nvCxnSpPr>
          <p:cNvPr id="90" name="Connettore 2 89">
            <a:extLst>
              <a:ext uri="{FF2B5EF4-FFF2-40B4-BE49-F238E27FC236}">
                <a16:creationId xmlns:a16="http://schemas.microsoft.com/office/drawing/2014/main" id="{745CD88D-BD69-B89A-0586-C5CAFFC70C98}"/>
              </a:ext>
            </a:extLst>
          </p:cNvPr>
          <p:cNvCxnSpPr>
            <a:cxnSpLocks/>
          </p:cNvCxnSpPr>
          <p:nvPr/>
        </p:nvCxnSpPr>
        <p:spPr>
          <a:xfrm>
            <a:off x="2800927" y="2534192"/>
            <a:ext cx="1401618" cy="0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2 91">
            <a:extLst>
              <a:ext uri="{FF2B5EF4-FFF2-40B4-BE49-F238E27FC236}">
                <a16:creationId xmlns:a16="http://schemas.microsoft.com/office/drawing/2014/main" id="{01B9077A-6EF5-BDB1-B255-1AE24704F7C8}"/>
              </a:ext>
            </a:extLst>
          </p:cNvPr>
          <p:cNvCxnSpPr>
            <a:cxnSpLocks/>
          </p:cNvCxnSpPr>
          <p:nvPr/>
        </p:nvCxnSpPr>
        <p:spPr>
          <a:xfrm>
            <a:off x="2800927" y="2730907"/>
            <a:ext cx="1401618" cy="0"/>
          </a:xfrm>
          <a:prstGeom prst="straightConnector1">
            <a:avLst/>
          </a:prstGeom>
          <a:ln w="3175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CasellaDiTesto 94">
            <a:extLst>
              <a:ext uri="{FF2B5EF4-FFF2-40B4-BE49-F238E27FC236}">
                <a16:creationId xmlns:a16="http://schemas.microsoft.com/office/drawing/2014/main" id="{0B5E75AB-7AF1-445D-C4F5-3D8DE90EC85A}"/>
              </a:ext>
            </a:extLst>
          </p:cNvPr>
          <p:cNvSpPr txBox="1"/>
          <p:nvPr/>
        </p:nvSpPr>
        <p:spPr>
          <a:xfrm>
            <a:off x="3144389" y="5317286"/>
            <a:ext cx="65888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/>
                </a:solidFill>
              </a:rPr>
              <a:t>Different requirements, different languages!</a:t>
            </a:r>
          </a:p>
        </p:txBody>
      </p:sp>
      <p:cxnSp>
        <p:nvCxnSpPr>
          <p:cNvPr id="4" name="Connettore 2 3">
            <a:extLst>
              <a:ext uri="{FF2B5EF4-FFF2-40B4-BE49-F238E27FC236}">
                <a16:creationId xmlns:a16="http://schemas.microsoft.com/office/drawing/2014/main" id="{0B890704-8042-F6BB-4C10-C4B8205B1484}"/>
              </a:ext>
            </a:extLst>
          </p:cNvPr>
          <p:cNvCxnSpPr>
            <a:cxnSpLocks/>
          </p:cNvCxnSpPr>
          <p:nvPr/>
        </p:nvCxnSpPr>
        <p:spPr>
          <a:xfrm>
            <a:off x="1965374" y="3535165"/>
            <a:ext cx="0" cy="720000"/>
          </a:xfrm>
          <a:prstGeom prst="straightConnector1">
            <a:avLst/>
          </a:prstGeom>
          <a:ln w="317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8AFD5842-98E1-D6EF-C184-5833B50A0A5B}"/>
              </a:ext>
            </a:extLst>
          </p:cNvPr>
          <p:cNvCxnSpPr>
            <a:cxnSpLocks/>
          </p:cNvCxnSpPr>
          <p:nvPr/>
        </p:nvCxnSpPr>
        <p:spPr>
          <a:xfrm flipH="1">
            <a:off x="1762523" y="3535165"/>
            <a:ext cx="0" cy="720000"/>
          </a:xfrm>
          <a:prstGeom prst="straightConnector1">
            <a:avLst/>
          </a:prstGeom>
          <a:ln w="31750">
            <a:prstDash val="sys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o 15">
            <a:extLst>
              <a:ext uri="{FF2B5EF4-FFF2-40B4-BE49-F238E27FC236}">
                <a16:creationId xmlns:a16="http://schemas.microsoft.com/office/drawing/2014/main" id="{FEB24DCA-1A8D-E36F-E081-89664431CFF7}"/>
              </a:ext>
            </a:extLst>
          </p:cNvPr>
          <p:cNvGrpSpPr/>
          <p:nvPr/>
        </p:nvGrpSpPr>
        <p:grpSpPr>
          <a:xfrm>
            <a:off x="1243507" y="4288600"/>
            <a:ext cx="1243726" cy="1680398"/>
            <a:chOff x="2876161" y="3327842"/>
            <a:chExt cx="1243726" cy="1680398"/>
          </a:xfrm>
        </p:grpSpPr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6FF06986-9ED3-3CB2-A441-F23BC92B4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24" y="3327842"/>
              <a:ext cx="900000" cy="900000"/>
            </a:xfrm>
            <a:prstGeom prst="rect">
              <a:avLst/>
            </a:prstGeom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EAD5BBD4-88CF-8DC8-370F-2DB5C06620BE}"/>
                </a:ext>
              </a:extLst>
            </p:cNvPr>
            <p:cNvSpPr txBox="1"/>
            <p:nvPr/>
          </p:nvSpPr>
          <p:spPr>
            <a:xfrm>
              <a:off x="2876161" y="4177243"/>
              <a:ext cx="124372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Native Libraries</a:t>
              </a:r>
              <a:endParaRPr 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6623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9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9DF615-E290-9552-F38E-C80ACEC5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Experiment: data shape inference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2F1C1A5-133C-574C-8557-3F8AC7073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7525" cy="4351338"/>
          </a:xfrm>
        </p:spPr>
        <p:txBody>
          <a:bodyPr>
            <a:normAutofit/>
          </a:bodyPr>
          <a:lstStyle/>
          <a:p>
            <a:r>
              <a:rPr lang="en-US" dirty="0"/>
              <a:t>Resulting graph used to infer required shape of input</a:t>
            </a:r>
          </a:p>
          <a:p>
            <a:r>
              <a:rPr lang="en-US" dirty="0"/>
              <a:t>PoC implementation in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PyLiSA</a:t>
            </a:r>
            <a:r>
              <a:rPr lang="en-US" dirty="0"/>
              <a:t> as Value Domain</a:t>
            </a:r>
          </a:p>
          <a:p>
            <a:r>
              <a:rPr lang="en-US" dirty="0"/>
              <a:t>Analysis of one notebook from Kaggle that aggregates data from different sources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[File: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daily_reports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/08-23-2022.csv] Columns accessed before being assigned: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Confirmed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Province_State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Country_Region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Incident_Rate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, </a:t>
            </a:r>
            <a:r>
              <a:rPr lang="en-US" sz="2000" dirty="0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Deaths</a:t>
            </a: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endParaRPr lang="en-US" sz="9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[File: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daily_reports_us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/08-23-2022.csv] Columns accessed before being assigned: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Province_State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Testing_Rate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, </a:t>
            </a:r>
            <a:r>
              <a:rPr lang="en-US" sz="2000" dirty="0" err="1">
                <a:solidFill>
                  <a:schemeClr val="accent3"/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Total_Test_Results</a:t>
            </a:r>
            <a:endParaRPr lang="en-US" sz="2000" dirty="0">
              <a:solidFill>
                <a:schemeClr val="accent3"/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BFB15E-F4A8-37AC-7276-AB68C5EBE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30272B0-AFA2-7B0F-B197-143460142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3CED498-47EF-C296-2368-29E3A9DE3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75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LiSA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a modular framework for multilanguage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Non-determinism detection in Go smart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Dataframe modeling in Python notebooks for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SARL</a:t>
            </a:r>
            <a:r>
              <a:rPr lang="en-US" dirty="0">
                <a:solidFill>
                  <a:schemeClr val="accent3"/>
                </a:solidFill>
              </a:rPr>
              <a:t>, a DSL for modeling of libraries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Tarsis</a:t>
            </a:r>
            <a:r>
              <a:rPr lang="en-US" dirty="0"/>
              <a:t>, an automata-based abstract domain for string values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6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005EF-5103-3213-D427-37909A8C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external code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9ACC3-13F4-86FA-AD96-E7D3C580B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Requirement: </a:t>
            </a:r>
            <a:r>
              <a:rPr lang="en-US" i="1" dirty="0"/>
              <a:t>Feasible modeling of runtimes, APIs, and frameworks</a:t>
            </a:r>
          </a:p>
          <a:p>
            <a:r>
              <a:rPr lang="en-US" dirty="0"/>
              <a:t>Languages come with vast APIs and runtimes that must be considered!</a:t>
            </a:r>
          </a:p>
          <a:p>
            <a:r>
              <a:rPr lang="en-US" dirty="0"/>
              <a:t>“Classic” solution: hardcoded semantic models</a:t>
            </a:r>
          </a:p>
          <a:p>
            <a:r>
              <a:rPr lang="en-US" dirty="0"/>
              <a:t>Rely on external models!</a:t>
            </a:r>
          </a:p>
          <a:p>
            <a:pPr lvl="1"/>
            <a:r>
              <a:rPr lang="en-US" dirty="0"/>
              <a:t>Each analysis component is parametric to annotations</a:t>
            </a:r>
          </a:p>
          <a:p>
            <a:pPr lvl="1"/>
            <a:r>
              <a:rPr lang="en-US" dirty="0"/>
              <a:t>Create framework models with rules on when to generate annotations</a:t>
            </a:r>
          </a:p>
          <a:p>
            <a:r>
              <a:rPr lang="en-US" dirty="0"/>
              <a:t>Models are written using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SARL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69FA36-217B-D36D-184B-48AFDF4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EED41E-D32A-2CB6-2587-755B63B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9D8DF-86FC-EF9F-9431-9F91671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2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005EF-5103-3213-D427-37909A8C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SARL model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CE9ACC3-13F4-86FA-AD96-E7D3C580B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258" y="1825625"/>
            <a:ext cx="11156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MyPage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Page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  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Page_Load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 </a:t>
            </a:r>
          </a:p>
          <a:p>
            <a:pPr marL="360363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ButtonLogOn_Click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e)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70000"/>
              </a:lnSpc>
              <a:buNone/>
            </a:pPr>
            <a:endParaRPr lang="it-IT" sz="16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predicate: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isWebPage</a:t>
            </a:r>
            <a:r>
              <a:rPr lang="it-IT" sz="1600" dirty="0">
                <a:latin typeface="Consolas" panose="020B0609020204030204" pitchFamily="49" charset="0"/>
              </a:rPr>
              <a:t> = 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cls</a:t>
            </a:r>
            <a:r>
              <a:rPr lang="it-IT" sz="1600" dirty="0">
                <a:latin typeface="Consolas" panose="020B0609020204030204" pitchFamily="49" charset="0"/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subtypeOf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it-IT" sz="1600" dirty="0">
                <a:latin typeface="Consolas" panose="020B0609020204030204" pitchFamily="49" charset="0"/>
              </a:rPr>
              <a:t> "Page"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predicate:</a:t>
            </a: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isEventHandler</a:t>
            </a:r>
            <a:r>
              <a:rPr lang="it-IT" sz="1600" dirty="0">
                <a:latin typeface="Consolas" panose="020B0609020204030204" pitchFamily="49" charset="0"/>
              </a:rPr>
              <a:t> =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latin typeface="Consolas" panose="020B0609020204030204" pitchFamily="49" charset="0"/>
              </a:rPr>
              <a:t>   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mtd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basicReturnType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it-IT" sz="1600" dirty="0">
                <a:latin typeface="Consolas" panose="020B0609020204030204" pitchFamily="49" charset="0"/>
              </a:rPr>
              <a:t> "</a:t>
            </a:r>
            <a:r>
              <a:rPr lang="it-IT" sz="1600" dirty="0" err="1">
                <a:latin typeface="Consolas" panose="020B0609020204030204" pitchFamily="49" charset="0"/>
              </a:rPr>
              <a:t>void</a:t>
            </a:r>
            <a:r>
              <a:rPr lang="it-IT" sz="1600" dirty="0">
                <a:latin typeface="Consolas" panose="020B0609020204030204" pitchFamily="49" charset="0"/>
              </a:rPr>
              <a:t>",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latin typeface="Consolas" panose="020B0609020204030204" pitchFamily="49" charset="0"/>
              </a:rPr>
              <a:t>	 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mtd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numberOfParameters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it-IT" sz="1600" dirty="0">
                <a:latin typeface="Consolas" panose="020B0609020204030204" pitchFamily="49" charset="0"/>
              </a:rPr>
              <a:t> 2,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latin typeface="Consolas" panose="020B0609020204030204" pitchFamily="49" charset="0"/>
              </a:rPr>
              <a:t>	   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mtd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hasParameter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par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index::</a:t>
            </a:r>
            <a:r>
              <a:rPr lang="it-IT" sz="1600" dirty="0">
                <a:latin typeface="Consolas" panose="020B0609020204030204" pitchFamily="49" charset="0"/>
              </a:rPr>
              <a:t> 0, </a:t>
            </a:r>
            <a:r>
              <a:rPr lang="it-IT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par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it-IT" sz="1600" dirty="0">
                <a:latin typeface="Consolas" panose="020B0609020204030204" pitchFamily="49" charset="0"/>
              </a:rPr>
              <a:t> "Object"),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i="1" dirty="0">
                <a:latin typeface="Consolas" panose="020B0609020204030204" pitchFamily="49" charset="0"/>
              </a:rPr>
              <a:t>            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mtd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hasParameter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par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index::</a:t>
            </a:r>
            <a:r>
              <a:rPr lang="it-IT" sz="1600" dirty="0">
                <a:latin typeface="Consolas" panose="020B0609020204030204" pitchFamily="49" charset="0"/>
              </a:rPr>
              <a:t> 1, </a:t>
            </a:r>
            <a:r>
              <a:rPr lang="it-IT" sz="1600" b="1" dirty="0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par</a:t>
            </a:r>
            <a:r>
              <a:rPr lang="it-IT" sz="1600" dirty="0">
                <a:latin typeface="Consolas" panose="020B0609020204030204" pitchFamily="49" charset="0"/>
              </a:rPr>
              <a:t> 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type.subtypeOf</a:t>
            </a:r>
            <a:r>
              <a:rPr lang="it-IT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::</a:t>
            </a:r>
            <a:r>
              <a:rPr lang="it-IT" sz="1600" dirty="0">
                <a:latin typeface="Consolas" panose="020B0609020204030204" pitchFamily="49" charset="0"/>
              </a:rPr>
              <a:t> "</a:t>
            </a:r>
            <a:r>
              <a:rPr lang="it-IT" sz="1600" dirty="0" err="1">
                <a:latin typeface="Consolas" panose="020B0609020204030204" pitchFamily="49" charset="0"/>
              </a:rPr>
              <a:t>EventArgs</a:t>
            </a:r>
            <a:r>
              <a:rPr lang="it-IT" sz="1600" dirty="0">
                <a:latin typeface="Consolas" panose="020B0609020204030204" pitchFamily="49" charset="0"/>
              </a:rPr>
              <a:t>")))))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chemeClr val="accent4"/>
                </a:solidFill>
                <a:latin typeface="Consolas" panose="020B0609020204030204" pitchFamily="49" charset="0"/>
              </a:rPr>
              <a:t>specification</a:t>
            </a:r>
            <a:r>
              <a:rPr lang="it-IT" sz="1600" b="1" dirty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it-IT" sz="1600" b="1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annotate</a:t>
            </a:r>
            <a:r>
              <a:rPr lang="it-IT" sz="1600" b="1" dirty="0"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mtd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with</a:t>
            </a:r>
            <a:r>
              <a:rPr lang="it-IT" sz="1600" b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@EntryPoint </a:t>
            </a:r>
            <a:r>
              <a:rPr lang="it-IT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if</a:t>
            </a:r>
            <a:r>
              <a:rPr lang="it-IT" sz="1600" b="1" dirty="0">
                <a:latin typeface="Consolas" panose="020B0609020204030204" pitchFamily="49" charset="0"/>
              </a:rPr>
              <a:t> </a:t>
            </a:r>
            <a:r>
              <a:rPr lang="it-IT" sz="16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and</a:t>
            </a:r>
            <a:r>
              <a:rPr lang="it-IT" sz="1600" dirty="0">
                <a:latin typeface="Consolas" panose="020B0609020204030204" pitchFamily="49" charset="0"/>
              </a:rPr>
              <a:t>(</a:t>
            </a:r>
            <a:r>
              <a:rPr lang="it-IT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satisfies</a:t>
            </a:r>
            <a:r>
              <a:rPr lang="it-IT" sz="1600" b="1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isEventHandler</a:t>
            </a:r>
            <a:r>
              <a:rPr lang="it-IT" sz="1600" dirty="0">
                <a:latin typeface="Consolas" panose="020B0609020204030204" pitchFamily="49" charset="0"/>
              </a:rPr>
              <a:t>, </a:t>
            </a:r>
          </a:p>
          <a:p>
            <a:pPr marL="342900" indent="-342900">
              <a:lnSpc>
                <a:spcPct val="70000"/>
              </a:lnSpc>
              <a:buFont typeface="+mj-lt"/>
              <a:buAutoNum type="arabicPeriod"/>
            </a:pPr>
            <a:r>
              <a:rPr lang="it-IT" sz="1600" dirty="0">
                <a:latin typeface="Consolas" panose="020B0609020204030204" pitchFamily="49" charset="0"/>
              </a:rPr>
              <a:t>                      </a:t>
            </a:r>
            <a:r>
              <a:rPr lang="it-IT" sz="1600" b="1" dirty="0" err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</a:rPr>
              <a:t>mtd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dirty="0">
                <a:latin typeface="Consolas" panose="020B0609020204030204" pitchFamily="49" charset="0"/>
              </a:rPr>
              <a:t>-&gt; </a:t>
            </a:r>
            <a:r>
              <a:rPr lang="it-IT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definingClass</a:t>
            </a:r>
            <a:r>
              <a:rPr lang="it-IT" sz="1600" i="1" dirty="0">
                <a:latin typeface="Consolas" panose="020B0609020204030204" pitchFamily="49" charset="0"/>
              </a:rPr>
              <a:t> </a:t>
            </a:r>
            <a:r>
              <a:rPr lang="it-IT" sz="16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satisfies</a:t>
            </a:r>
            <a:r>
              <a:rPr lang="it-IT" sz="1600" b="1" dirty="0">
                <a:latin typeface="Consolas" panose="020B0609020204030204" pitchFamily="49" charset="0"/>
              </a:rPr>
              <a:t> </a:t>
            </a:r>
            <a:r>
              <a:rPr lang="it-IT" sz="1600" dirty="0" err="1">
                <a:latin typeface="Consolas" panose="020B0609020204030204" pitchFamily="49" charset="0"/>
              </a:rPr>
              <a:t>isWebPage</a:t>
            </a:r>
            <a:r>
              <a:rPr lang="it-IT" sz="16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69FA36-217B-D36D-184B-48AFDF4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EED41E-D32A-2CB6-2587-755B63B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9D8DF-86FC-EF9F-9431-9F91671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23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233FAE68-623C-DB2F-5149-C893206BE024}"/>
              </a:ext>
            </a:extLst>
          </p:cNvPr>
          <p:cNvSpPr txBox="1"/>
          <p:nvPr/>
        </p:nvSpPr>
        <p:spPr>
          <a:xfrm>
            <a:off x="8753474" y="134292"/>
            <a:ext cx="3255053" cy="46166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Published @ VSTTE 2020</a:t>
            </a:r>
          </a:p>
        </p:txBody>
      </p:sp>
    </p:spTree>
    <p:extLst>
      <p:ext uri="{BB962C8B-B14F-4D97-AF65-F5344CB8AC3E}">
        <p14:creationId xmlns:p14="http://schemas.microsoft.com/office/powerpoint/2010/main" val="45076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egnaposto contenuto 2">
            <a:extLst>
              <a:ext uri="{FF2B5EF4-FFF2-40B4-BE49-F238E27FC236}">
                <a16:creationId xmlns:a16="http://schemas.microsoft.com/office/drawing/2014/main" id="{1A604C4B-00A0-93B9-F5A6-5A7934631195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60076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Analysis of six applications using Windows Forms and ASP.NET with Julia</a:t>
            </a:r>
          </a:p>
          <a:p>
            <a:r>
              <a:rPr lang="en-US" dirty="0"/>
              <a:t>No relevant execution overhead </a:t>
            </a:r>
          </a:p>
          <a:p>
            <a:r>
              <a:rPr lang="en-US" dirty="0"/>
              <a:t>Improvement depends on how much the app relies on the framework, peaking at 74%</a:t>
            </a:r>
          </a:p>
        </p:txBody>
      </p:sp>
      <p:graphicFrame>
        <p:nvGraphicFramePr>
          <p:cNvPr id="12" name="Tabella 6">
            <a:extLst>
              <a:ext uri="{FF2B5EF4-FFF2-40B4-BE49-F238E27FC236}">
                <a16:creationId xmlns:a16="http://schemas.microsoft.com/office/drawing/2014/main" id="{15A817FA-E427-1E7D-7FDD-1F73DDA2D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3783"/>
              </p:ext>
            </p:extLst>
          </p:nvPr>
        </p:nvGraphicFramePr>
        <p:xfrm>
          <a:off x="1197479" y="3814922"/>
          <a:ext cx="9596670" cy="234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2200">
                  <a:extLst>
                    <a:ext uri="{9D8B030D-6E8A-4147-A177-3AD203B41FA5}">
                      <a16:colId xmlns:a16="http://schemas.microsoft.com/office/drawing/2014/main" val="4073644101"/>
                    </a:ext>
                  </a:extLst>
                </a:gridCol>
                <a:gridCol w="746442">
                  <a:extLst>
                    <a:ext uri="{9D8B030D-6E8A-4147-A177-3AD203B41FA5}">
                      <a16:colId xmlns:a16="http://schemas.microsoft.com/office/drawing/2014/main" val="355499629"/>
                    </a:ext>
                  </a:extLst>
                </a:gridCol>
                <a:gridCol w="835914">
                  <a:extLst>
                    <a:ext uri="{9D8B030D-6E8A-4147-A177-3AD203B41FA5}">
                      <a16:colId xmlns:a16="http://schemas.microsoft.com/office/drawing/2014/main" val="1263552940"/>
                    </a:ext>
                  </a:extLst>
                </a:gridCol>
                <a:gridCol w="1634426">
                  <a:extLst>
                    <a:ext uri="{9D8B030D-6E8A-4147-A177-3AD203B41FA5}">
                      <a16:colId xmlns:a16="http://schemas.microsoft.com/office/drawing/2014/main" val="2786433226"/>
                    </a:ext>
                  </a:extLst>
                </a:gridCol>
                <a:gridCol w="1680464">
                  <a:extLst>
                    <a:ext uri="{9D8B030D-6E8A-4147-A177-3AD203B41FA5}">
                      <a16:colId xmlns:a16="http://schemas.microsoft.com/office/drawing/2014/main" val="1539415747"/>
                    </a:ext>
                  </a:extLst>
                </a:gridCol>
                <a:gridCol w="794068">
                  <a:extLst>
                    <a:ext uri="{9D8B030D-6E8A-4147-A177-3AD203B41FA5}">
                      <a16:colId xmlns:a16="http://schemas.microsoft.com/office/drawing/2014/main" val="194180631"/>
                    </a:ext>
                  </a:extLst>
                </a:gridCol>
                <a:gridCol w="1348105">
                  <a:extLst>
                    <a:ext uri="{9D8B030D-6E8A-4147-A177-3AD203B41FA5}">
                      <a16:colId xmlns:a16="http://schemas.microsoft.com/office/drawing/2014/main" val="2990518874"/>
                    </a:ext>
                  </a:extLst>
                </a:gridCol>
                <a:gridCol w="1215051">
                  <a:extLst>
                    <a:ext uri="{9D8B030D-6E8A-4147-A177-3AD203B41FA5}">
                      <a16:colId xmlns:a16="http://schemas.microsoft.com/office/drawing/2014/main" val="549474452"/>
                    </a:ext>
                  </a:extLst>
                </a:gridCol>
              </a:tblGrid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Application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LoC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# Warn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# Warn removed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% Warn removed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Time w. SARL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% Time diff.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6197994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ysClr val="windowText" lastClr="000000"/>
                          </a:solidFill>
                        </a:rPr>
                        <a:t>SignalR</a:t>
                      </a:r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~49K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681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3.4%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4’36’’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4’24’’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-4%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578157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ABP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~87K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1.4%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6’08’’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6’15’’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238481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Umbraco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~130K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1729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11’03’’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11’09’’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8093233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ShadowSocks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~12K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257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35.2%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2’14’’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2’23’’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7522195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ShareX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~99K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5471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4074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74.5%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5’24’’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5’24’’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0931434"/>
                  </a:ext>
                </a:extLst>
              </a:tr>
              <a:tr h="170928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/>
                        <a:t>CefSharp</a:t>
                      </a: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~17K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48.2%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1’59’’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2’01’’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7978402"/>
                  </a:ext>
                </a:extLst>
              </a:tr>
            </a:tbl>
          </a:graphicData>
        </a:graphic>
      </p:graphicFrame>
      <p:sp>
        <p:nvSpPr>
          <p:cNvPr id="2" name="Titolo 1">
            <a:extLst>
              <a:ext uri="{FF2B5EF4-FFF2-40B4-BE49-F238E27FC236}">
                <a16:creationId xmlns:a16="http://schemas.microsoft.com/office/drawing/2014/main" id="{3B2005EF-5103-3213-D427-37909A8C6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</a:p>
        </p:txBody>
      </p:sp>
      <p:graphicFrame>
        <p:nvGraphicFramePr>
          <p:cNvPr id="13" name="Segnaposto contenuto 12">
            <a:extLst>
              <a:ext uri="{FF2B5EF4-FFF2-40B4-BE49-F238E27FC236}">
                <a16:creationId xmlns:a16="http://schemas.microsoft.com/office/drawing/2014/main" id="{FCD9AECB-E9A3-E111-6607-BC9C61609C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5303000"/>
              </p:ext>
            </p:extLst>
          </p:nvPr>
        </p:nvGraphicFramePr>
        <p:xfrm>
          <a:off x="9582149" y="3814922"/>
          <a:ext cx="1211999" cy="2346959"/>
        </p:xfrm>
        <a:graphic>
          <a:graphicData uri="http://schemas.openxmlformats.org/drawingml/2006/table">
            <a:tbl>
              <a:tblPr/>
              <a:tblGrid>
                <a:gridCol w="1211999">
                  <a:extLst>
                    <a:ext uri="{9D8B030D-6E8A-4147-A177-3AD203B41FA5}">
                      <a16:colId xmlns:a16="http://schemas.microsoft.com/office/drawing/2014/main" val="1941204915"/>
                    </a:ext>
                  </a:extLst>
                </a:gridCol>
              </a:tblGrid>
              <a:tr h="2346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accent3"/>
                      </a:solidFill>
                      <a:prstDash val="solid"/>
                    </a:lnL>
                    <a:lnR w="28575" cmpd="sng">
                      <a:solidFill>
                        <a:schemeClr val="accent3"/>
                      </a:solidFill>
                      <a:prstDash val="solid"/>
                    </a:lnR>
                    <a:lnT w="28575" cmpd="sng">
                      <a:solidFill>
                        <a:schemeClr val="accent3"/>
                      </a:solidFill>
                      <a:prstDash val="solid"/>
                    </a:lnT>
                    <a:lnB w="28575" cmpd="sng">
                      <a:solidFill>
                        <a:schemeClr val="accent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569508"/>
                  </a:ext>
                </a:extLst>
              </a:tr>
            </a:tbl>
          </a:graphicData>
        </a:graphic>
      </p:graphicFrame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669FA36-217B-D36D-184B-48AFDF4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CEED41E-D32A-2CB6-2587-755B63B55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19D8DF-86FC-EF9F-9431-9F91671EC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60D16E3A-C6DB-7F0F-70EF-D7F27D9130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712122"/>
              </p:ext>
            </p:extLst>
          </p:nvPr>
        </p:nvGraphicFramePr>
        <p:xfrm>
          <a:off x="5752752" y="3814922"/>
          <a:ext cx="1676748" cy="2346959"/>
        </p:xfrm>
        <a:graphic>
          <a:graphicData uri="http://schemas.openxmlformats.org/drawingml/2006/table">
            <a:tbl>
              <a:tblPr/>
              <a:tblGrid>
                <a:gridCol w="1676748">
                  <a:extLst>
                    <a:ext uri="{9D8B030D-6E8A-4147-A177-3AD203B41FA5}">
                      <a16:colId xmlns:a16="http://schemas.microsoft.com/office/drawing/2014/main" val="2692353939"/>
                    </a:ext>
                  </a:extLst>
                </a:gridCol>
              </a:tblGrid>
              <a:tr h="234695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28575" cmpd="sng">
                      <a:solidFill>
                        <a:schemeClr val="accent3"/>
                      </a:solidFill>
                      <a:prstDash val="solid"/>
                    </a:lnL>
                    <a:lnR w="28575" cmpd="sng">
                      <a:solidFill>
                        <a:schemeClr val="accent3"/>
                      </a:solidFill>
                      <a:prstDash val="solid"/>
                    </a:lnR>
                    <a:lnT w="28575" cmpd="sng">
                      <a:solidFill>
                        <a:schemeClr val="accent3"/>
                      </a:solidFill>
                      <a:prstDash val="solid"/>
                    </a:lnT>
                    <a:lnB w="28575" cmpd="sng">
                      <a:solidFill>
                        <a:schemeClr val="accent3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7166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16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2">
                    <a:lumMod val="75000"/>
                  </a:schemeClr>
                </a:solidFill>
              </a:rPr>
              <a:t>LiSA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a modular framework for multilanguage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Non-determinism detection in Go smart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Dataframe modeling in Python notebooks for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SARL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, a DSL for modeling of libraries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b="1" dirty="0">
                <a:solidFill>
                  <a:schemeClr val="accent3"/>
                </a:solidFill>
              </a:rPr>
              <a:t>Tarsis</a:t>
            </a:r>
            <a:r>
              <a:rPr lang="en-US" dirty="0">
                <a:solidFill>
                  <a:schemeClr val="accent3"/>
                </a:solidFill>
              </a:rPr>
              <a:t>, an automata-based abstract domain for string values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320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CAC424-C8E4-5915-9283-1CC448E5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Requirement: </a:t>
            </a:r>
            <a:r>
              <a:rPr lang="en-US" sz="2800" i="1" dirty="0">
                <a:solidFill>
                  <a:schemeClr val="tx1"/>
                </a:solidFill>
              </a:rPr>
              <a:t>Model strings for inter-language communication</a:t>
            </a:r>
            <a:endParaRPr lang="en-US" sz="2800" i="1" dirty="0"/>
          </a:p>
          <a:p>
            <a:r>
              <a:rPr lang="en-US" sz="2800" dirty="0"/>
              <a:t>Precision-efficiency tradeoff is extremely important</a:t>
            </a:r>
          </a:p>
          <a:p>
            <a:pPr lvl="1"/>
            <a:r>
              <a:rPr lang="en-US" dirty="0"/>
              <a:t>Simple and fast domains (e.g., prefix, suffix)</a:t>
            </a:r>
          </a:p>
          <a:p>
            <a:pPr lvl="1"/>
            <a:r>
              <a:rPr lang="en-US" dirty="0"/>
              <a:t>Complex abstractions</a:t>
            </a:r>
          </a:p>
          <a:p>
            <a:pPr lvl="2" indent="-457200"/>
            <a:r>
              <a:rPr lang="en-US" dirty="0"/>
              <a:t>Automata precisely abstract regular languages, but are costly: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algn="ctr">
              <a:buNone/>
            </a:pPr>
            <a:endParaRPr lang="en-US" sz="11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algn="ctr"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foo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“Input:”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read()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EF59784-825C-786E-268D-1443FAE78A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36" b="8215"/>
          <a:stretch/>
        </p:blipFill>
        <p:spPr>
          <a:xfrm>
            <a:off x="1595437" y="4580271"/>
            <a:ext cx="9001125" cy="163483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29830906-AC1B-904D-6C56-EBA19F6C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analysis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B8536-6495-868C-AB2B-3B4D792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807E93-35C6-B14C-DFFE-A10B900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02498A-9C5B-3F10-913F-251071C4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2152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830906-AC1B-904D-6C56-EBA19F6C5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5CAC424-C8E4-5915-9283-1CC448E5A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Idea: compact the automata by changing alphabet:</a:t>
            </a:r>
          </a:p>
          <a:p>
            <a:pPr marL="457200" lvl="0" indent="-406400" algn="l" rtl="0">
              <a:spcBef>
                <a:spcPts val="640"/>
              </a:spcBef>
              <a:spcAft>
                <a:spcPts val="0"/>
              </a:spcAft>
              <a:buSzPts val="2800"/>
              <a:buChar char="•"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3600" dirty="0">
              <a:latin typeface="Consolas" panose="020B0609020204030204" pitchFamily="49" charset="0"/>
            </a:endParaRPr>
          </a:p>
          <a:p>
            <a:pPr marL="0"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            foo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“Input:”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read()</a:t>
            </a:r>
          </a:p>
          <a:p>
            <a:pPr marL="0">
              <a:buNone/>
            </a:pPr>
            <a:endParaRPr lang="en-US" sz="10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r>
              <a:rPr lang="en-US" dirty="0"/>
              <a:t>Reuse lattice operators and widenings of standard automata: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7B8536-6495-868C-AB2B-3B4D7924A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  <a:endParaRPr lang="en-US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807E93-35C6-B14C-DFFE-A10B900D3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D02498A-9C5B-3F10-913F-251071C4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27</a:t>
            </a:fld>
            <a:endParaRPr lang="en-US"/>
          </a:p>
        </p:txBody>
      </p:sp>
      <p:pic>
        <p:nvPicPr>
          <p:cNvPr id="7" name="Google Shape;98;p15" descr="\mathtt{A}=\langle Q, \mathbb{A}_P = \Sigma^*_P \cup \{\top\}, \delta, q_0, F\rangle" title="MathEquation,#000000">
            <a:extLst>
              <a:ext uri="{FF2B5EF4-FFF2-40B4-BE49-F238E27FC236}">
                <a16:creationId xmlns:a16="http://schemas.microsoft.com/office/drawing/2014/main" id="{3EC79B12-73BF-B4AE-F84F-C9B18D47BDF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66388" y="2432713"/>
            <a:ext cx="5659224" cy="50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02;p15">
            <a:extLst>
              <a:ext uri="{FF2B5EF4-FFF2-40B4-BE49-F238E27FC236}">
                <a16:creationId xmlns:a16="http://schemas.microsoft.com/office/drawing/2014/main" id="{28DB6C3B-2E37-D8EB-08FF-6E3E656DEE1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8653" y="3069900"/>
            <a:ext cx="4629493" cy="79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09;p16" descr="\langle \mathsf{\mathcal{T}FA_{/\equiv}, \sqsubseteq_{\mathsf{Aut}}, \cup_{\mathsf{Aut}}, \cap_{\mathsf{Aut}}, \mathsf{Min}(\emptyset), \mathsf{Min}(\mathbb{A}_P)} \rangle" title="MathEquation,#000000">
            <a:extLst>
              <a:ext uri="{FF2B5EF4-FFF2-40B4-BE49-F238E27FC236}">
                <a16:creationId xmlns:a16="http://schemas.microsoft.com/office/drawing/2014/main" id="{45E203FC-6DB4-2E27-1CA7-908782BA4C0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552" y="4590029"/>
            <a:ext cx="7006896" cy="50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DC1BF130-287C-B62C-E462-0132ADCB6E53}"/>
              </a:ext>
            </a:extLst>
          </p:cNvPr>
          <p:cNvSpPr txBox="1"/>
          <p:nvPr/>
        </p:nvSpPr>
        <p:spPr>
          <a:xfrm>
            <a:off x="8610600" y="134292"/>
            <a:ext cx="3397927" cy="461665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4">
                    <a:lumMod val="75000"/>
                  </a:schemeClr>
                </a:solidFill>
              </a:rPr>
              <a:t>Published @ VMCAI 2021</a:t>
            </a:r>
          </a:p>
        </p:txBody>
      </p:sp>
    </p:spTree>
    <p:extLst>
      <p:ext uri="{BB962C8B-B14F-4D97-AF65-F5344CB8AC3E}">
        <p14:creationId xmlns:p14="http://schemas.microsoft.com/office/powerpoint/2010/main" val="3740726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B8331-4873-A8FE-EC0E-A2959C0B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A5407-41AB-9B03-3C8E-DBD67E1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Abstract transformers defined using</a:t>
            </a:r>
          </a:p>
          <a:p>
            <a:r>
              <a:rPr lang="en-US" sz="2400" dirty="0"/>
              <a:t>Automata operators: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concat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contains</a:t>
            </a:r>
          </a:p>
          <a:p>
            <a:r>
              <a:rPr lang="en-US" sz="2400" dirty="0"/>
              <a:t>Algorithms over all paths: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length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replace</a:t>
            </a:r>
            <a:r>
              <a:rPr lang="en-US" sz="2400" dirty="0"/>
              <a:t>,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indexOf</a:t>
            </a:r>
          </a:p>
          <a:p>
            <a:r>
              <a:rPr lang="en-US" sz="2400" dirty="0"/>
              <a:t>Structural induction over equivalent regex: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substring</a:t>
            </a:r>
          </a:p>
          <a:p>
            <a:pPr marL="0" indent="0">
              <a:buNone/>
            </a:pPr>
            <a:r>
              <a:rPr lang="en-US" dirty="0"/>
              <a:t>Experiments highlight relevant performance boost: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E2B32-A7B6-3671-3FA0-113F0E6F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EFEF55-88BD-3794-CBCD-15FAFC6C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3F377A-FC17-6019-2BEB-699B9A72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Google Shape;139;p20">
            <a:extLst>
              <a:ext uri="{FF2B5EF4-FFF2-40B4-BE49-F238E27FC236}">
                <a16:creationId xmlns:a16="http://schemas.microsoft.com/office/drawing/2014/main" id="{E576BF7E-B192-71CC-9AE5-192AA71D8B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091049"/>
              </p:ext>
            </p:extLst>
          </p:nvPr>
        </p:nvGraphicFramePr>
        <p:xfrm>
          <a:off x="3754635" y="4339028"/>
          <a:ext cx="7516706" cy="16597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6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79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59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097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+mn-lt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P1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P2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P3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chemeClr val="dk1"/>
                          </a:solidFill>
                          <a:latin typeface="+mn-lt"/>
                          <a:ea typeface="Courier New"/>
                          <a:cs typeface="Courier New"/>
                          <a:sym typeface="Courier New"/>
                        </a:rPr>
                        <a:t>P4</a:t>
                      </a:r>
                      <a:endParaRPr sz="1600" b="1" dirty="0">
                        <a:latin typeface="+mn-lt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Basic domains avg.</a:t>
                      </a:r>
                      <a:endParaRPr sz="1600" b="1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10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 </a:t>
                      </a:r>
                      <a:r>
                        <a:rPr lang="en-US" sz="1600" dirty="0" err="1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100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Nunito SemiBold"/>
                          <a:cs typeface="Nunito SemiBold"/>
                          <a:sym typeface="Nunito SemiBold"/>
                        </a:rPr>
                        <a:t>Reference FA domain</a:t>
                      </a:r>
                      <a:endParaRPr sz="1600" b="1" dirty="0">
                        <a:latin typeface="+mn-lt"/>
                        <a:ea typeface="Nunito SemiBold"/>
                        <a:cs typeface="Nunito SemiBold"/>
                        <a:sym typeface="Nunito SemiBold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10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52013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226769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4235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94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latin typeface="+mn-lt"/>
                          <a:ea typeface="Nunito SemiBold"/>
                          <a:cs typeface="Nunito SemiBold"/>
                          <a:sym typeface="Nunito SemiBold"/>
                        </a:rPr>
                        <a:t>Tarsis</a:t>
                      </a:r>
                      <a:endParaRPr sz="1600" b="1" dirty="0">
                        <a:latin typeface="+mn-lt"/>
                        <a:ea typeface="Oswald Regular"/>
                        <a:cs typeface="Oswald Regular"/>
                        <a:sym typeface="Oswald Regular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34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ms</a:t>
                      </a:r>
                      <a:endParaRPr sz="160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38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299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+mn-lt"/>
                          <a:ea typeface="Calibri"/>
                          <a:cs typeface="Calibri"/>
                          <a:sym typeface="Calibri"/>
                        </a:rPr>
                        <a:t>39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dirty="0" err="1">
                          <a:solidFill>
                            <a:schemeClr val="dk1"/>
                          </a:solidFill>
                          <a:latin typeface="+mn-lt"/>
                          <a:ea typeface="Calibri"/>
                          <a:cs typeface="Calibri"/>
                          <a:sym typeface="Calibri"/>
                        </a:rPr>
                        <a:t>ms</a:t>
                      </a:r>
                      <a:endParaRPr sz="1600" dirty="0">
                        <a:latin typeface="+mn-lt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2981" marR="82981" marT="82981" marB="8298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ttangolo 8">
            <a:extLst>
              <a:ext uri="{FF2B5EF4-FFF2-40B4-BE49-F238E27FC236}">
                <a16:creationId xmlns:a16="http://schemas.microsoft.com/office/drawing/2014/main" id="{4CD0B086-9494-6A09-1E7C-E03E5089A1D3}"/>
              </a:ext>
            </a:extLst>
          </p:cNvPr>
          <p:cNvSpPr/>
          <p:nvPr/>
        </p:nvSpPr>
        <p:spPr>
          <a:xfrm>
            <a:off x="7170088" y="5162551"/>
            <a:ext cx="4101253" cy="836258"/>
          </a:xfrm>
          <a:prstGeom prst="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4944D-05D4-4832-39E8-A4B321622C95}"/>
              </a:ext>
            </a:extLst>
          </p:cNvPr>
          <p:cNvSpPr txBox="1"/>
          <p:nvPr/>
        </p:nvSpPr>
        <p:spPr>
          <a:xfrm>
            <a:off x="966803" y="5012634"/>
            <a:ext cx="24622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640"/>
              </a:spcBef>
              <a:buClr>
                <a:srgbClr val="000000"/>
              </a:buClr>
              <a:buSzPts val="3200"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“Static Analysis for ECMAScript String Manipulation Programs”, Arceri et al., Appl. Sci., 2020</a:t>
            </a:r>
          </a:p>
        </p:txBody>
      </p: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82FE82FA-C138-21B9-9820-7D4A603B6D69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429016" y="5381966"/>
            <a:ext cx="7762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8508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137F1-46DE-9CD3-E661-8FA255E44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3EFB1F-7837-8C98-70A8-09DCABB1C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LiSA</a:t>
            </a:r>
            <a:r>
              <a:rPr lang="en-US" sz="2800" dirty="0">
                <a:solidFill>
                  <a:schemeClr val="tx1"/>
                </a:solidFill>
              </a:rPr>
              <a:t>, a framework for modular multilanguage analysis 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SARL</a:t>
            </a:r>
            <a:r>
              <a:rPr lang="en-US" dirty="0">
                <a:solidFill>
                  <a:schemeClr val="tx1"/>
                </a:solidFill>
              </a:rPr>
              <a:t>, a DSL for modeling semantic properties of frameworks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Tarsis</a:t>
            </a:r>
            <a:r>
              <a:rPr lang="en-US" dirty="0"/>
              <a:t>, an automata-based string abstraction</a:t>
            </a:r>
          </a:p>
          <a:p>
            <a:r>
              <a:rPr lang="en-US" dirty="0">
                <a:solidFill>
                  <a:schemeClr val="tx1"/>
                </a:solidFill>
              </a:rPr>
              <a:t>Non-determinism detection through information flow </a:t>
            </a:r>
          </a:p>
          <a:p>
            <a:pPr lvl="1"/>
            <a:r>
              <a:rPr lang="en-US" dirty="0"/>
              <a:t>Implemented in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GoLiSA</a:t>
            </a:r>
            <a:r>
              <a:rPr lang="en-US" sz="2400" dirty="0">
                <a:solidFill>
                  <a:schemeClr val="tx1"/>
                </a:solidFill>
              </a:rPr>
              <a:t>, a static analyzer for Go based on </a:t>
            </a:r>
            <a:r>
              <a:rPr lang="en-US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LiSA</a:t>
            </a:r>
          </a:p>
          <a:p>
            <a:r>
              <a:rPr lang="en-US" dirty="0"/>
              <a:t>Extraction of dataframe transformations </a:t>
            </a:r>
          </a:p>
          <a:p>
            <a:pPr lvl="1"/>
            <a:r>
              <a:rPr lang="en-US" dirty="0"/>
              <a:t>Implemented in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PyLiSA</a:t>
            </a:r>
            <a:r>
              <a:rPr lang="en-US" sz="2400" dirty="0">
                <a:solidFill>
                  <a:schemeClr val="tx1"/>
                </a:solidFill>
              </a:rPr>
              <a:t>, a static analyzer for Python based on </a:t>
            </a:r>
            <a:r>
              <a:rPr lang="en-US" sz="28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LiSA</a:t>
            </a:r>
            <a:endParaRPr lang="en-US" dirty="0"/>
          </a:p>
          <a:p>
            <a:r>
              <a:rPr lang="en-US" dirty="0"/>
              <a:t>Open source implementations on GitHub</a:t>
            </a:r>
          </a:p>
          <a:p>
            <a:pPr lvl="1"/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SARL</a:t>
            </a:r>
            <a:r>
              <a:rPr lang="en-US" dirty="0">
                <a:solidFill>
                  <a:schemeClr val="tx1"/>
                </a:solidFill>
              </a:rPr>
              <a:t> algorithms fully defined in the paper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C36F73B-7D3D-7353-8154-AE3C6CB9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8AB099-6762-AF67-5572-B735BFFAB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ED0393-1A30-7DF7-7DD5-3833B69A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735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multiple languages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Different languages have different behaviors</a:t>
            </a:r>
          </a:p>
          <a:p>
            <a:pPr>
              <a:spcBef>
                <a:spcPts val="640"/>
              </a:spcBef>
            </a:pPr>
            <a:r>
              <a:rPr lang="en-US" dirty="0"/>
              <a:t>What does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array[-1]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cs typeface="Lucida Sans Typewriter" panose="020B0602040502020304" pitchFamily="33" charset="0"/>
              </a:rPr>
              <a:t> </a:t>
            </a:r>
            <a:r>
              <a:rPr lang="en-US" dirty="0"/>
              <a:t>evaluate to?</a:t>
            </a:r>
          </a:p>
          <a:p>
            <a:pPr>
              <a:spcBef>
                <a:spcPts val="640"/>
              </a:spcBef>
            </a:pPr>
            <a:r>
              <a:rPr lang="en-US" dirty="0"/>
              <a:t>How is the target of </a:t>
            </a:r>
            <a:r>
              <a:rPr lang="en-US" sz="2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x.foo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(y)</a:t>
            </a:r>
            <a:r>
              <a:rPr lang="en-US" b="1" dirty="0">
                <a:cs typeface="Lucida Sans Typewriter" panose="020B0602040502020304" pitchFamily="33" charset="0"/>
              </a:rPr>
              <a:t> </a:t>
            </a:r>
            <a:r>
              <a:rPr lang="en-US" dirty="0"/>
              <a:t>chosen?</a:t>
            </a:r>
          </a:p>
          <a:p>
            <a:pPr>
              <a:spcBef>
                <a:spcPts val="640"/>
              </a:spcBef>
            </a:pPr>
            <a:r>
              <a:rPr lang="en-US" dirty="0"/>
              <a:t>Can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x+1</a:t>
            </a:r>
            <a:r>
              <a:rPr lang="en-US" sz="2400" dirty="0"/>
              <a:t> </a:t>
            </a:r>
            <a:r>
              <a:rPr lang="en-US" dirty="0"/>
              <a:t>overflow?</a:t>
            </a:r>
          </a:p>
          <a:p>
            <a:pPr>
              <a:spcBef>
                <a:spcPts val="640"/>
              </a:spcBef>
            </a:pPr>
            <a:endParaRPr lang="en-US" dirty="0"/>
          </a:p>
          <a:p>
            <a:pPr marL="0" indent="0">
              <a:spcBef>
                <a:spcPts val="640"/>
              </a:spcBef>
              <a:buNone/>
            </a:pPr>
            <a:r>
              <a:rPr lang="en-US" dirty="0"/>
              <a:t>Different languages execute in different environments</a:t>
            </a:r>
          </a:p>
          <a:p>
            <a:pPr>
              <a:spcBef>
                <a:spcPts val="640"/>
              </a:spcBef>
            </a:pPr>
            <a:r>
              <a:rPr lang="en-US" sz="2800" dirty="0"/>
              <a:t>Each with their own APIs and libraries</a:t>
            </a:r>
            <a:endParaRPr lang="en-US" dirty="0"/>
          </a:p>
          <a:p>
            <a:pPr>
              <a:spcBef>
                <a:spcPts val="640"/>
              </a:spcBef>
            </a:pPr>
            <a:r>
              <a:rPr lang="en-US" dirty="0"/>
              <a:t>Each providing different frameworks</a:t>
            </a:r>
            <a:endParaRPr lang="en-US" sz="2800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1C1604C-844F-4090-82E8-C964A98DA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DABD95C-5029-4980-8D01-92359258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6017AFFB-BA0D-44A4-A65E-60E5D9C7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35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2320CF-0AD5-15CE-976D-2271D1DBC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the framework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4F74826-76E1-E279-340C-8DF2132E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Primarily designed for imperative and object-oriented languages </a:t>
            </a:r>
          </a:p>
          <a:p>
            <a:pPr lvl="1"/>
            <a:r>
              <a:rPr lang="en-US" dirty="0"/>
              <a:t>Applicability to other languages to investigate</a:t>
            </a:r>
          </a:p>
          <a:p>
            <a:r>
              <a:rPr lang="en-US" dirty="0"/>
              <a:t>Forward analyses only</a:t>
            </a:r>
          </a:p>
          <a:p>
            <a:pPr lvl="1"/>
            <a:r>
              <a:rPr lang="en-US" dirty="0"/>
              <a:t>Extension to backward analyses trivial</a:t>
            </a:r>
          </a:p>
          <a:p>
            <a:pPr lvl="1"/>
            <a:r>
              <a:rPr lang="en-US" dirty="0"/>
              <a:t>Can we modularly combine forward and backward?</a:t>
            </a:r>
          </a:p>
          <a:p>
            <a:r>
              <a:rPr lang="en-US" dirty="0"/>
              <a:t>Environment/system issues not considered</a:t>
            </a:r>
          </a:p>
          <a:p>
            <a:r>
              <a:rPr lang="en-US" dirty="0"/>
              <a:t>Modularity and generality might affect precision</a:t>
            </a:r>
          </a:p>
          <a:p>
            <a:pPr lvl="1"/>
            <a:r>
              <a:rPr lang="en-US" dirty="0"/>
              <a:t>Tradeoff w.r.t. other tools not assessed yet</a:t>
            </a:r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E2C4DA-189C-6198-996A-4F960FA6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F000A3E-85AE-9D4B-EB09-BFE4B4E1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F972E6-97A2-059D-3F58-F07071B5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45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14F639-8B77-8B80-36EE-ACF01DC28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71BEE48-34AD-050B-085D-2ECDDFEE6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LiSA</a:t>
            </a:r>
          </a:p>
          <a:p>
            <a:r>
              <a:rPr lang="en-US" dirty="0"/>
              <a:t>Frontends for more languages!</a:t>
            </a:r>
          </a:p>
          <a:p>
            <a:r>
              <a:rPr lang="en-US" dirty="0"/>
              <a:t>Further applications to multilanguage systems</a:t>
            </a:r>
          </a:p>
          <a:p>
            <a:pPr marL="0" indent="0">
              <a:buNone/>
            </a:pPr>
            <a:r>
              <a:rPr lang="en-US" dirty="0"/>
              <a:t>Smart contracts analysis</a:t>
            </a:r>
          </a:p>
          <a:p>
            <a:r>
              <a:rPr lang="en-US" dirty="0"/>
              <a:t>Framework for on-chain analysis taking part in the consensus</a:t>
            </a:r>
          </a:p>
          <a:p>
            <a:pPr marL="0" indent="0">
              <a:buNone/>
            </a:pPr>
            <a:r>
              <a:rPr lang="en-US" dirty="0"/>
              <a:t>Notebook analysis</a:t>
            </a:r>
          </a:p>
          <a:p>
            <a:r>
              <a:rPr lang="en-US" dirty="0"/>
              <a:t>Expand to domains beyond shape inference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Tarsis</a:t>
            </a:r>
            <a:endParaRPr lang="en-US" sz="2400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Track relations among unknown strings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53A5B42-A305-A29F-8397-D21A4EBB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5F2A6F-C52D-39BF-BCEF-DCD4FFB60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855A00-B8F3-4E1F-0950-6C20CE60D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BA6A1B-E3C1-162D-60F7-47A49F3CE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E577018-4306-0DA4-F83D-7CB5AC74C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dirty="0"/>
              <a:t>Publications:</a:t>
            </a:r>
          </a:p>
          <a:p>
            <a:r>
              <a:rPr lang="en-US" sz="2400" i="1" dirty="0"/>
              <a:t>“SARL: OO Framework Specification for Static Analysis”</a:t>
            </a:r>
            <a:r>
              <a:rPr lang="en-US" sz="2400" dirty="0"/>
              <a:t>. Software verification. Springer, Cham, 2020. PP. 3-20 (VSTTE 2020). </a:t>
            </a:r>
          </a:p>
          <a:p>
            <a:r>
              <a:rPr lang="en-US" sz="2400" i="1" dirty="0"/>
              <a:t>“Twinning Automata and Regular Expressions for String Static Analysis”</a:t>
            </a:r>
            <a:r>
              <a:rPr lang="en-US" sz="2400" dirty="0"/>
              <a:t>. Proceedings of the 22nd International Conference on Verification, Model Checking, and Abstract Interpretation (VMCAI 2021).</a:t>
            </a:r>
          </a:p>
          <a:p>
            <a:r>
              <a:rPr lang="en-US" sz="2400" i="1" dirty="0"/>
              <a:t>“Static analysis for dummies: experiencing LiSA”</a:t>
            </a:r>
            <a:r>
              <a:rPr lang="en-US" sz="2400" dirty="0"/>
              <a:t>. Proceedings of the 10th ACM SIGPLAN International Workshop on the State Of the Art in Program Analysis (SOAP 2021).  </a:t>
            </a:r>
          </a:p>
          <a:p>
            <a:r>
              <a:rPr lang="en-US" sz="2400" b="0" i="1" u="none" strike="noStrike" baseline="0" dirty="0"/>
              <a:t>“Ensuring Determinism in Blockchain Software with GoLiSA: An Industrial Experience Report”</a:t>
            </a:r>
            <a:r>
              <a:rPr lang="en-US" sz="2400" b="0" i="0" u="none" strike="noStrike" baseline="0" dirty="0"/>
              <a:t>. Proceedings of the 11th ACM SIGPLAN International Workshop on the State Of the Art in Program Analysis (SOAP 2022). </a:t>
            </a:r>
            <a:endParaRPr lang="en-US" sz="2400" dirty="0"/>
          </a:p>
          <a:p>
            <a:r>
              <a:rPr lang="en-US" sz="2400" i="1" dirty="0"/>
              <a:t>“LiSA: A Generic Framework for Multilanguage Static Analysis”</a:t>
            </a:r>
            <a:r>
              <a:rPr lang="en-US" sz="2400" dirty="0"/>
              <a:t>. To appear in Challenges of Software Verification (CSV 2022).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50F501A-CB85-8A58-DD6C-6ED5B436E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3BBA99-AAC5-F158-508C-5E56E648E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B6EE07-06C5-FD9F-5D27-3B6C2025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700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Flexible program representation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Semantic reasoning depends on language-specific features</a:t>
            </a:r>
          </a:p>
          <a:p>
            <a:r>
              <a:rPr lang="en-US" dirty="0"/>
              <a:t>Feasible modeling of runtimes, APIs, and frameworks</a:t>
            </a:r>
          </a:p>
          <a:p>
            <a:r>
              <a:rPr lang="en-US" sz="2800" dirty="0">
                <a:solidFill>
                  <a:schemeClr val="tx1"/>
                </a:solidFill>
              </a:rPr>
              <a:t>Ability to model string properties for inter-language communication</a:t>
            </a:r>
          </a:p>
          <a:p>
            <a:r>
              <a:rPr lang="en-US" sz="2800" dirty="0">
                <a:solidFill>
                  <a:schemeClr val="tx1"/>
                </a:solidFill>
              </a:rPr>
              <a:t>Modular and easy to use 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867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what does LiSA analyze?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LiSA program is made up of CFGs (+ extra information)</a:t>
            </a:r>
          </a:p>
          <a:p>
            <a:r>
              <a:rPr lang="en-US" dirty="0"/>
              <a:t>CFGs encode flow control in their structure </a:t>
            </a:r>
          </a:p>
          <a:p>
            <a:r>
              <a:rPr lang="en-US" dirty="0"/>
              <a:t>CFG nodes are language-specific </a:t>
            </a:r>
          </a:p>
          <a:p>
            <a:r>
              <a:rPr lang="en-US" dirty="0"/>
              <a:t>CFG nodes rewrite into symbolic expressions</a:t>
            </a:r>
          </a:p>
          <a:p>
            <a:r>
              <a:rPr lang="en-US" dirty="0"/>
              <a:t>Calls + orchestration handled by Interprocedural Analysis + Call Graph</a:t>
            </a:r>
          </a:p>
          <a:p>
            <a:r>
              <a:rPr lang="en-US" dirty="0"/>
              <a:t>Memory is modeled by the Heap Domain</a:t>
            </a:r>
          </a:p>
          <a:p>
            <a:r>
              <a:rPr lang="en-US" dirty="0"/>
              <a:t>Values are modeled by the Value Domain</a:t>
            </a:r>
          </a:p>
          <a:p>
            <a:r>
              <a:rPr lang="en-US" dirty="0"/>
              <a:t>All components are independent from one another</a:t>
            </a:r>
          </a:p>
        </p:txBody>
      </p:sp>
      <p:sp>
        <p:nvSpPr>
          <p:cNvPr id="13" name="Segnaposto data 12">
            <a:extLst>
              <a:ext uri="{FF2B5EF4-FFF2-40B4-BE49-F238E27FC236}">
                <a16:creationId xmlns:a16="http://schemas.microsoft.com/office/drawing/2014/main" id="{2296FD71-EB27-4BAE-B0F2-6C6BEFA9F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14" name="Segnaposto piè di pagina 13">
            <a:extLst>
              <a:ext uri="{FF2B5EF4-FFF2-40B4-BE49-F238E27FC236}">
                <a16:creationId xmlns:a16="http://schemas.microsoft.com/office/drawing/2014/main" id="{D1BFDEC6-1437-46C5-BFC9-92B60935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15" name="Segnaposto numero diapositiva 14">
            <a:extLst>
              <a:ext uri="{FF2B5EF4-FFF2-40B4-BE49-F238E27FC236}">
                <a16:creationId xmlns:a16="http://schemas.microsoft.com/office/drawing/2014/main" id="{284F6902-8E20-405F-ABBB-012824F57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040F8D80-C462-4BDF-B469-424CEC170452}"/>
              </a:ext>
            </a:extLst>
          </p:cNvPr>
          <p:cNvSpPr/>
          <p:nvPr/>
        </p:nvSpPr>
        <p:spPr>
          <a:xfrm>
            <a:off x="665825" y="1825625"/>
            <a:ext cx="10786369" cy="1485746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20793F6-E565-46A7-99B4-7E4885915636}"/>
              </a:ext>
            </a:extLst>
          </p:cNvPr>
          <p:cNvSpPr txBox="1"/>
          <p:nvPr/>
        </p:nvSpPr>
        <p:spPr>
          <a:xfrm>
            <a:off x="10199254" y="2788151"/>
            <a:ext cx="1154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Syntax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C213F58-E384-4915-8726-8E0BF5A65B02}"/>
              </a:ext>
            </a:extLst>
          </p:cNvPr>
          <p:cNvSpPr txBox="1"/>
          <p:nvPr/>
        </p:nvSpPr>
        <p:spPr>
          <a:xfrm>
            <a:off x="9686635" y="3338803"/>
            <a:ext cx="166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Semantics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63E6C30-E4B6-45F3-96AA-B7F6F0EFE545}"/>
              </a:ext>
            </a:extLst>
          </p:cNvPr>
          <p:cNvSpPr/>
          <p:nvPr/>
        </p:nvSpPr>
        <p:spPr>
          <a:xfrm>
            <a:off x="665824" y="3888885"/>
            <a:ext cx="10786369" cy="194367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38840-5D49-4EFA-860E-31F420E808A7}"/>
              </a:ext>
            </a:extLst>
          </p:cNvPr>
          <p:cNvSpPr txBox="1"/>
          <p:nvPr/>
        </p:nvSpPr>
        <p:spPr>
          <a:xfrm>
            <a:off x="9686636" y="5309340"/>
            <a:ext cx="166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  <a:cs typeface="Lucida Sans Typewriter" panose="020B0602040502020304" pitchFamily="33" charset="0"/>
              </a:rPr>
              <a:t>Analysis</a:t>
            </a:r>
          </a:p>
        </p:txBody>
      </p: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ECE1DFB0-3061-43D2-93A7-C67115021F16}"/>
              </a:ext>
            </a:extLst>
          </p:cNvPr>
          <p:cNvSpPr/>
          <p:nvPr/>
        </p:nvSpPr>
        <p:spPr>
          <a:xfrm>
            <a:off x="665825" y="3382955"/>
            <a:ext cx="10786369" cy="427045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22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Symbolic expressions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Lucida Sans Typewriter" panose="020B0602040502020304" pitchFamily="33" charset="0"/>
              </a:rPr>
              <a:t>With extensible statements there is no predefined set of operations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need to know how the state evolves with each statement</a:t>
            </a:r>
          </a:p>
          <a:p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Solution: the </a:t>
            </a: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>
                <a:cs typeface="Lucida Sans Typewriter" panose="020B0602040502020304" pitchFamily="33" charset="0"/>
              </a:rPr>
              <a:t>s language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Analyses work on an internal extensible language of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sz="1600" dirty="0">
                <a:solidFill>
                  <a:schemeClr val="tx1"/>
                </a:solidFill>
                <a:latin typeface="Lucida Sans Typewriter" panose="020B0602040502020304" pitchFamily="33" charset="0"/>
                <a:cs typeface="Lucida Sans Typewriter" panose="020B0602040502020304" pitchFamily="33" charset="0"/>
              </a:rPr>
              <a:t>s</a:t>
            </a: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Each symbolic expression is an “atomic” semantic operation</a:t>
            </a:r>
          </a:p>
          <a:p>
            <a:pPr lvl="2"/>
            <a:r>
              <a:rPr lang="en-US" dirty="0">
                <a:cs typeface="Lucida Sans Typewriter" panose="020B0602040502020304" pitchFamily="33" charset="0"/>
              </a:rPr>
              <a:t>Heap allocation, numeric sum, pointer dereference, …</a:t>
            </a:r>
          </a:p>
          <a:p>
            <a:pPr lvl="2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malloc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(C) and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new int[]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(Java) are modeled with the same symbolic expression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HeapAllocation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lvl="1"/>
            <a:r>
              <a:rPr lang="en-US" dirty="0">
                <a:solidFill>
                  <a:schemeClr val="tx1"/>
                </a:solidFill>
                <a:cs typeface="Lucida Sans Typewriter" panose="020B0602040502020304" pitchFamily="33" charset="0"/>
              </a:rPr>
              <a:t>Analyses use </a:t>
            </a:r>
            <a:r>
              <a:rPr lang="en-US" sz="20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Statement.semantics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rewrite each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Statement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SymbolicExpression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(s) and feed them to the analysis</a:t>
            </a: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53554BA-252E-464E-B73B-59439B372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7394EF54-A536-4D12-BEA2-104A40881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6A657EA-0EDA-4B90-9D0A-0DC29E22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523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Well defined semantics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JavaArrayAccess.semantics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endParaRPr lang="en-US" sz="3100" dirty="0">
              <a:latin typeface="Consolas" panose="020B0609020204030204" pitchFamily="49" charset="0"/>
              <a:cs typeface="Lucida Sans Typewriter" panose="020B0602040502020304" pitchFamily="33" charset="0"/>
            </a:endParaRPr>
          </a:p>
          <a:p>
            <a:pPr marL="0" indent="0">
              <a:buNone/>
            </a:pPr>
            <a:r>
              <a:rPr lang="en-US" sz="3100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PythonArrayAccess.semantics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() {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=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- index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if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&lt; 0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or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index &gt; </a:t>
            </a:r>
            <a:r>
              <a:rPr lang="en-US" sz="3100" b="1" dirty="0" err="1">
                <a:latin typeface="Consolas" panose="020B0609020204030204" pitchFamily="49" charset="0"/>
                <a:cs typeface="Lucida Sans Typewriter" panose="020B0602040502020304" pitchFamily="33" charset="0"/>
              </a:rPr>
              <a:t>len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(receiver)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then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bottom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 </a:t>
            </a:r>
            <a:r>
              <a:rPr lang="en-US" sz="3100" b="1" dirty="0">
                <a:latin typeface="Consolas" panose="020B0609020204030204" pitchFamily="49" charset="0"/>
                <a:cs typeface="Lucida Sans Typewriter" panose="020B0602040502020304" pitchFamily="33" charset="0"/>
              </a:rPr>
              <a:t>return</a:t>
            </a: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 entry state but with accessed element on stack</a:t>
            </a:r>
          </a:p>
          <a:p>
            <a:pPr marL="0" indent="0">
              <a:buNone/>
            </a:pPr>
            <a:r>
              <a:rPr lang="en-US" sz="3100" dirty="0">
                <a:latin typeface="Consolas" panose="020B0609020204030204" pitchFamily="49" charset="0"/>
                <a:cs typeface="Lucida Sans Typewriter" panose="020B0602040502020304" pitchFamily="33" charset="0"/>
              </a:rPr>
              <a:t>}</a:t>
            </a:r>
          </a:p>
          <a:p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C12D8481-57B1-4FE2-8E07-8E32BB9F8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A8D62E-BFF2-429B-A1A3-6FBBF60D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F03917F-8AD8-4BFA-B0C6-CE8AB32F0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36</a:t>
            </a:fld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4829198E-B755-449D-90A7-C8EEACE8977B}"/>
              </a:ext>
            </a:extLst>
          </p:cNvPr>
          <p:cNvSpPr/>
          <p:nvPr/>
        </p:nvSpPr>
        <p:spPr>
          <a:xfrm>
            <a:off x="861950" y="1813750"/>
            <a:ext cx="2647950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26388EA2-8F7D-45AC-871E-621DDB788032}"/>
              </a:ext>
            </a:extLst>
          </p:cNvPr>
          <p:cNvSpPr/>
          <p:nvPr/>
        </p:nvSpPr>
        <p:spPr>
          <a:xfrm>
            <a:off x="838199" y="4115584"/>
            <a:ext cx="3009405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6F6A7F2E-6E00-409C-9295-53F4012C1A19}"/>
              </a:ext>
            </a:extLst>
          </p:cNvPr>
          <p:cNvSpPr/>
          <p:nvPr/>
        </p:nvSpPr>
        <p:spPr>
          <a:xfrm>
            <a:off x="3906981" y="4115584"/>
            <a:ext cx="1935679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F4DA7E98-8954-483B-9BC2-1B1CD998A074}"/>
              </a:ext>
            </a:extLst>
          </p:cNvPr>
          <p:cNvSpPr/>
          <p:nvPr/>
        </p:nvSpPr>
        <p:spPr>
          <a:xfrm>
            <a:off x="3581400" y="1813750"/>
            <a:ext cx="1935679" cy="298450"/>
          </a:xfrm>
          <a:prstGeom prst="roundRect">
            <a:avLst/>
          </a:prstGeom>
          <a:noFill/>
          <a:ln w="254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649E7685-0969-4B4E-8CB4-5BFE61CB400E}"/>
              </a:ext>
            </a:extLst>
          </p:cNvPr>
          <p:cNvSpPr txBox="1"/>
          <p:nvPr/>
        </p:nvSpPr>
        <p:spPr>
          <a:xfrm>
            <a:off x="5700155" y="3280597"/>
            <a:ext cx="565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Different instances for each language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BE29C8E-83F7-4993-A864-51FEB334999E}"/>
              </a:ext>
            </a:extLst>
          </p:cNvPr>
          <p:cNvSpPr txBox="1"/>
          <p:nvPr/>
        </p:nvSpPr>
        <p:spPr>
          <a:xfrm>
            <a:off x="5700154" y="3280322"/>
            <a:ext cx="5653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solidFill>
                  <a:srgbClr val="FF0000"/>
                </a:solidFill>
              </a:rPr>
              <a:t>Language-specific semantic function </a:t>
            </a:r>
          </a:p>
        </p:txBody>
      </p:sp>
    </p:spTree>
    <p:extLst>
      <p:ext uri="{BB962C8B-B14F-4D97-AF65-F5344CB8AC3E}">
        <p14:creationId xmlns:p14="http://schemas.microsoft.com/office/powerpoint/2010/main" val="2009770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10" grpId="0" animBg="1"/>
      <p:bldP spid="10" grpId="1" animBg="1"/>
      <p:bldP spid="11" grpId="0" animBg="1"/>
      <p:bldP spid="12" grpId="0" animBg="1"/>
      <p:bldP spid="5" grpId="0"/>
      <p:bldP spid="5" grpId="1"/>
      <p:bldP spid="1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FB0779D-5904-441A-8865-6C307BDD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creates the CFGs?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FE1889E-4CF4-46AD-9B29-2B6951D54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Frontends are compilers from the original language to LiSA programs</a:t>
            </a:r>
          </a:p>
          <a:p>
            <a:pPr lvl="1"/>
            <a:r>
              <a:rPr lang="en-US" dirty="0"/>
              <a:t>They can also add logic to the analysis!</a:t>
            </a:r>
          </a:p>
          <a:p>
            <a:pPr lvl="2"/>
            <a:r>
              <a:rPr lang="en-US" dirty="0"/>
              <a:t>Library models</a:t>
            </a:r>
          </a:p>
          <a:p>
            <a:r>
              <a:rPr lang="en-US" dirty="0"/>
              <a:t>Each language has its own frontend</a:t>
            </a:r>
          </a:p>
          <a:p>
            <a:pPr lvl="1"/>
            <a:r>
              <a:rPr lang="en-US" dirty="0"/>
              <a:t>With language-specific statements!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Long-term objective: plug into compilers/interpreters</a:t>
            </a:r>
            <a:endParaRPr lang="en-US" dirty="0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504ABF-3B07-4295-8408-99A3EC37E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D11BF9A-228F-4E57-AF69-6D8E4684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516D0D2-976E-40E4-88D7-CA2DA01EF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37</a:t>
            </a:fld>
            <a:endParaRPr lang="en-US"/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5BE882E4-3780-43B0-B363-8A3666DDA17D}"/>
              </a:ext>
            </a:extLst>
          </p:cNvPr>
          <p:cNvGrpSpPr/>
          <p:nvPr/>
        </p:nvGrpSpPr>
        <p:grpSpPr>
          <a:xfrm>
            <a:off x="5075016" y="5120683"/>
            <a:ext cx="1546667" cy="657168"/>
            <a:chOff x="659936" y="3017864"/>
            <a:chExt cx="1259116" cy="657168"/>
          </a:xfrm>
        </p:grpSpPr>
        <p:sp>
          <p:nvSpPr>
            <p:cNvPr id="24" name="Rettangolo con angoli arrotondati 23">
              <a:extLst>
                <a:ext uri="{FF2B5EF4-FFF2-40B4-BE49-F238E27FC236}">
                  <a16:creationId xmlns:a16="http://schemas.microsoft.com/office/drawing/2014/main" id="{3E9D2362-B80F-4F32-B347-562A349D568B}"/>
                </a:ext>
              </a:extLst>
            </p:cNvPr>
            <p:cNvSpPr/>
            <p:nvPr/>
          </p:nvSpPr>
          <p:spPr>
            <a:xfrm>
              <a:off x="796423" y="3176086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Rettangolo con angoli arrotondati 24">
              <a:extLst>
                <a:ext uri="{FF2B5EF4-FFF2-40B4-BE49-F238E27FC236}">
                  <a16:creationId xmlns:a16="http://schemas.microsoft.com/office/drawing/2014/main" id="{299C0B82-FA6C-4DA6-BEE0-D1B9C5841B90}"/>
                </a:ext>
              </a:extLst>
            </p:cNvPr>
            <p:cNvSpPr/>
            <p:nvPr/>
          </p:nvSpPr>
          <p:spPr>
            <a:xfrm>
              <a:off x="732360" y="3100094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Rettangolo con angoli arrotondati 25">
              <a:extLst>
                <a:ext uri="{FF2B5EF4-FFF2-40B4-BE49-F238E27FC236}">
                  <a16:creationId xmlns:a16="http://schemas.microsoft.com/office/drawing/2014/main" id="{F37D9C7C-18F4-4D78-8424-5FB7A8F3884A}"/>
                </a:ext>
              </a:extLst>
            </p:cNvPr>
            <p:cNvSpPr/>
            <p:nvPr/>
          </p:nvSpPr>
          <p:spPr>
            <a:xfrm>
              <a:off x="659936" y="3017864"/>
              <a:ext cx="1122629" cy="498946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r>
                <a:rPr lang="en-US" baseline="300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 front-end</a:t>
              </a:r>
            </a:p>
          </p:txBody>
        </p: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AB0B78A3-5423-48C7-8B3D-BD98A462B111}"/>
              </a:ext>
            </a:extLst>
          </p:cNvPr>
          <p:cNvGrpSpPr/>
          <p:nvPr/>
        </p:nvGrpSpPr>
        <p:grpSpPr>
          <a:xfrm>
            <a:off x="2606486" y="4807131"/>
            <a:ext cx="1392815" cy="1126944"/>
            <a:chOff x="970001" y="4511856"/>
            <a:chExt cx="1392815" cy="1126944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189A7555-2EB4-414B-A1BA-9B1758685311}"/>
                </a:ext>
              </a:extLst>
            </p:cNvPr>
            <p:cNvSpPr/>
            <p:nvPr/>
          </p:nvSpPr>
          <p:spPr>
            <a:xfrm>
              <a:off x="970001" y="4511856"/>
              <a:ext cx="1392815" cy="112694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1" name="Gruppo 10">
              <a:extLst>
                <a:ext uri="{FF2B5EF4-FFF2-40B4-BE49-F238E27FC236}">
                  <a16:creationId xmlns:a16="http://schemas.microsoft.com/office/drawing/2014/main" id="{6D125D7D-25E5-41A2-9A77-D6D37368DFC3}"/>
                </a:ext>
              </a:extLst>
            </p:cNvPr>
            <p:cNvGrpSpPr/>
            <p:nvPr/>
          </p:nvGrpSpPr>
          <p:grpSpPr>
            <a:xfrm>
              <a:off x="1034038" y="5028826"/>
              <a:ext cx="1264739" cy="495468"/>
              <a:chOff x="816985" y="2239582"/>
              <a:chExt cx="961290" cy="495468"/>
            </a:xfrm>
          </p:grpSpPr>
          <p:sp>
            <p:nvSpPr>
              <p:cNvPr id="12" name="Rettangolo 11">
                <a:extLst>
                  <a:ext uri="{FF2B5EF4-FFF2-40B4-BE49-F238E27FC236}">
                    <a16:creationId xmlns:a16="http://schemas.microsoft.com/office/drawing/2014/main" id="{178A519C-E2F9-4923-8757-59B9AAFD9B22}"/>
                  </a:ext>
                </a:extLst>
              </p:cNvPr>
              <p:cNvSpPr/>
              <p:nvPr/>
            </p:nvSpPr>
            <p:spPr>
              <a:xfrm>
                <a:off x="964612" y="2391018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3" name="Rettangolo 12">
                <a:extLst>
                  <a:ext uri="{FF2B5EF4-FFF2-40B4-BE49-F238E27FC236}">
                    <a16:creationId xmlns:a16="http://schemas.microsoft.com/office/drawing/2014/main" id="{BE709CB4-5B83-4F37-BBD6-8F9CCAB0072C}"/>
                  </a:ext>
                </a:extLst>
              </p:cNvPr>
              <p:cNvSpPr/>
              <p:nvPr/>
            </p:nvSpPr>
            <p:spPr>
              <a:xfrm>
                <a:off x="892188" y="2316323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4" name="Rettangolo 13">
                <a:extLst>
                  <a:ext uri="{FF2B5EF4-FFF2-40B4-BE49-F238E27FC236}">
                    <a16:creationId xmlns:a16="http://schemas.microsoft.com/office/drawing/2014/main" id="{32B765DD-1A7B-42EE-B927-5642728E54FD}"/>
                  </a:ext>
                </a:extLst>
              </p:cNvPr>
              <p:cNvSpPr/>
              <p:nvPr/>
            </p:nvSpPr>
            <p:spPr>
              <a:xfrm>
                <a:off x="816985" y="223958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</a:p>
            </p:txBody>
          </p:sp>
        </p:grp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E9B23A87-83E0-4FED-AADC-D0490A24B2ED}"/>
                </a:ext>
              </a:extLst>
            </p:cNvPr>
            <p:cNvSpPr txBox="1"/>
            <p:nvPr/>
          </p:nvSpPr>
          <p:spPr>
            <a:xfrm>
              <a:off x="1057275" y="4555626"/>
              <a:ext cx="1241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Program P</a:t>
              </a:r>
            </a:p>
          </p:txBody>
        </p:sp>
      </p:grp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DE78CBE3-02C7-4EA4-B797-71526953B2EA}"/>
              </a:ext>
            </a:extLst>
          </p:cNvPr>
          <p:cNvGrpSpPr/>
          <p:nvPr/>
        </p:nvGrpSpPr>
        <p:grpSpPr>
          <a:xfrm>
            <a:off x="7707669" y="4574211"/>
            <a:ext cx="2126897" cy="1592784"/>
            <a:chOff x="6255103" y="4512741"/>
            <a:chExt cx="2126897" cy="1592784"/>
          </a:xfrm>
        </p:grpSpPr>
        <p:sp>
          <p:nvSpPr>
            <p:cNvPr id="29" name="Rettangolo con angoli arrotondati 28">
              <a:extLst>
                <a:ext uri="{FF2B5EF4-FFF2-40B4-BE49-F238E27FC236}">
                  <a16:creationId xmlns:a16="http://schemas.microsoft.com/office/drawing/2014/main" id="{1BFF9398-23E5-4DAE-B034-4DBD808197A7}"/>
                </a:ext>
              </a:extLst>
            </p:cNvPr>
            <p:cNvSpPr/>
            <p:nvPr/>
          </p:nvSpPr>
          <p:spPr>
            <a:xfrm>
              <a:off x="6255103" y="4512741"/>
              <a:ext cx="2126897" cy="1592784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" name="CasellaDiTesto 29">
              <a:extLst>
                <a:ext uri="{FF2B5EF4-FFF2-40B4-BE49-F238E27FC236}">
                  <a16:creationId xmlns:a16="http://schemas.microsoft.com/office/drawing/2014/main" id="{18BB675C-68DF-46DC-B53D-A12567AD8972}"/>
                </a:ext>
              </a:extLst>
            </p:cNvPr>
            <p:cNvSpPr txBox="1"/>
            <p:nvPr/>
          </p:nvSpPr>
          <p:spPr>
            <a:xfrm>
              <a:off x="6344067" y="4555626"/>
              <a:ext cx="195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LiSA program P</a:t>
              </a:r>
              <a:r>
                <a:rPr lang="en-US" baseline="-25000" dirty="0"/>
                <a:t>L</a:t>
              </a:r>
            </a:p>
          </p:txBody>
        </p: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6AF12769-E882-4D47-A25B-F8C2BD1A3B04}"/>
                </a:ext>
              </a:extLst>
            </p:cNvPr>
            <p:cNvGrpSpPr/>
            <p:nvPr/>
          </p:nvGrpSpPr>
          <p:grpSpPr>
            <a:xfrm>
              <a:off x="6686181" y="4967843"/>
              <a:ext cx="1264739" cy="495468"/>
              <a:chOff x="818100" y="3965291"/>
              <a:chExt cx="961290" cy="495468"/>
            </a:xfrm>
          </p:grpSpPr>
          <p:sp>
            <p:nvSpPr>
              <p:cNvPr id="18" name="Rettangolo 17">
                <a:extLst>
                  <a:ext uri="{FF2B5EF4-FFF2-40B4-BE49-F238E27FC236}">
                    <a16:creationId xmlns:a16="http://schemas.microsoft.com/office/drawing/2014/main" id="{C29524CC-7BAF-4D88-A46D-822AD37C7FBD}"/>
                  </a:ext>
                </a:extLst>
              </p:cNvPr>
              <p:cNvSpPr/>
              <p:nvPr/>
            </p:nvSpPr>
            <p:spPr>
              <a:xfrm>
                <a:off x="965727" y="4116727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19" name="Rettangolo 18">
                <a:extLst>
                  <a:ext uri="{FF2B5EF4-FFF2-40B4-BE49-F238E27FC236}">
                    <a16:creationId xmlns:a16="http://schemas.microsoft.com/office/drawing/2014/main" id="{970B7F0F-64D3-400C-BCEC-DC22AFB3FD22}"/>
                  </a:ext>
                </a:extLst>
              </p:cNvPr>
              <p:cNvSpPr/>
              <p:nvPr/>
            </p:nvSpPr>
            <p:spPr>
              <a:xfrm>
                <a:off x="893303" y="4042032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20" name="Rettangolo 19">
                <a:extLst>
                  <a:ext uri="{FF2B5EF4-FFF2-40B4-BE49-F238E27FC236}">
                    <a16:creationId xmlns:a16="http://schemas.microsoft.com/office/drawing/2014/main" id="{F73CA664-6821-4592-A5CA-CFDC44BDD903}"/>
                  </a:ext>
                </a:extLst>
              </p:cNvPr>
              <p:cNvSpPr/>
              <p:nvPr/>
            </p:nvSpPr>
            <p:spPr>
              <a:xfrm>
                <a:off x="818100" y="3965291"/>
                <a:ext cx="813663" cy="344032"/>
              </a:xfrm>
              <a:prstGeom prst="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CFGs</a:t>
                </a:r>
                <a:endParaRPr lang="en-US" baseline="-25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31" name="Rettangolo con angoli arrotondati 30">
              <a:extLst>
                <a:ext uri="{FF2B5EF4-FFF2-40B4-BE49-F238E27FC236}">
                  <a16:creationId xmlns:a16="http://schemas.microsoft.com/office/drawing/2014/main" id="{5EFBBAA3-BFD2-499B-A032-742F77E2E851}"/>
                </a:ext>
              </a:extLst>
            </p:cNvPr>
            <p:cNvSpPr/>
            <p:nvPr/>
          </p:nvSpPr>
          <p:spPr>
            <a:xfrm>
              <a:off x="6537078" y="5568003"/>
              <a:ext cx="1562945" cy="455023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Analysis logic</a:t>
              </a:r>
            </a:p>
          </p:txBody>
        </p:sp>
      </p:grp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41A4B233-01D8-4B39-A8C5-7DB7CB595D96}"/>
              </a:ext>
            </a:extLst>
          </p:cNvPr>
          <p:cNvCxnSpPr>
            <a:stCxn id="10" idx="3"/>
            <a:endCxn id="26" idx="1"/>
          </p:cNvCxnSpPr>
          <p:nvPr/>
        </p:nvCxnSpPr>
        <p:spPr>
          <a:xfrm flipV="1">
            <a:off x="3999301" y="5370156"/>
            <a:ext cx="1075715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430CA23-E5A7-4B4B-9DEE-489BD91E113D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6454026" y="5370156"/>
            <a:ext cx="1253643" cy="4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93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4AAAEC-7B6C-43DF-9569-3C79DC5F3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calls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D79891EB-CAC6-4C7A-89EB-42E0D8A4BC81}"/>
              </a:ext>
            </a:extLst>
          </p:cNvPr>
          <p:cNvSpPr/>
          <p:nvPr/>
        </p:nvSpPr>
        <p:spPr>
          <a:xfrm>
            <a:off x="1799776" y="4420746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 Graph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191B2D12-B5A8-44F5-9EB0-701E80ECF5BA}"/>
              </a:ext>
            </a:extLst>
          </p:cNvPr>
          <p:cNvSpPr/>
          <p:nvPr/>
        </p:nvSpPr>
        <p:spPr>
          <a:xfrm>
            <a:off x="1661166" y="1729579"/>
            <a:ext cx="1670037" cy="685745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Interprocedural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4924A11B-65F0-42D0-8E3F-772332295DAA}"/>
              </a:ext>
            </a:extLst>
          </p:cNvPr>
          <p:cNvSpPr/>
          <p:nvPr/>
        </p:nvSpPr>
        <p:spPr>
          <a:xfrm>
            <a:off x="5399592" y="1888808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CFG Fixpoint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BA08C048-E633-45B0-BFB0-BF655947A6A3}"/>
              </a:ext>
            </a:extLst>
          </p:cNvPr>
          <p:cNvSpPr/>
          <p:nvPr/>
        </p:nvSpPr>
        <p:spPr>
          <a:xfrm>
            <a:off x="5399592" y="4420746"/>
            <a:ext cx="1392815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AB8F2778-39E8-4036-8637-F910665F220E}"/>
              </a:ext>
            </a:extLst>
          </p:cNvPr>
          <p:cNvCxnSpPr>
            <a:cxnSpLocks/>
          </p:cNvCxnSpPr>
          <p:nvPr/>
        </p:nvCxnSpPr>
        <p:spPr>
          <a:xfrm>
            <a:off x="6019800" y="2285048"/>
            <a:ext cx="0" cy="21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curvo 15">
            <a:extLst>
              <a:ext uri="{FF2B5EF4-FFF2-40B4-BE49-F238E27FC236}">
                <a16:creationId xmlns:a16="http://schemas.microsoft.com/office/drawing/2014/main" id="{DAD03C12-585E-4723-B982-E3098AF08A93}"/>
              </a:ext>
            </a:extLst>
          </p:cNvPr>
          <p:cNvCxnSpPr>
            <a:cxnSpLocks/>
          </p:cNvCxnSpPr>
          <p:nvPr/>
        </p:nvCxnSpPr>
        <p:spPr>
          <a:xfrm flipH="1" flipV="1">
            <a:off x="3326835" y="2319735"/>
            <a:ext cx="2147241" cy="2101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28AF9220-3DD4-4809-8707-95E57351EE8A}"/>
              </a:ext>
            </a:extLst>
          </p:cNvPr>
          <p:cNvCxnSpPr>
            <a:cxnSpLocks/>
          </p:cNvCxnSpPr>
          <p:nvPr/>
        </p:nvCxnSpPr>
        <p:spPr>
          <a:xfrm flipH="1">
            <a:off x="2585084" y="2415324"/>
            <a:ext cx="1" cy="20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curvo 19">
            <a:extLst>
              <a:ext uri="{FF2B5EF4-FFF2-40B4-BE49-F238E27FC236}">
                <a16:creationId xmlns:a16="http://schemas.microsoft.com/office/drawing/2014/main" id="{5FC6B6FC-2007-48F0-BEB5-8E07C14ABD0B}"/>
              </a:ext>
            </a:extLst>
          </p:cNvPr>
          <p:cNvCxnSpPr>
            <a:cxnSpLocks/>
          </p:cNvCxnSpPr>
          <p:nvPr/>
        </p:nvCxnSpPr>
        <p:spPr>
          <a:xfrm flipV="1">
            <a:off x="2413634" y="2415324"/>
            <a:ext cx="1" cy="20054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curvo 21">
            <a:extLst>
              <a:ext uri="{FF2B5EF4-FFF2-40B4-BE49-F238E27FC236}">
                <a16:creationId xmlns:a16="http://schemas.microsoft.com/office/drawing/2014/main" id="{C9765FC1-BD34-4B60-886C-A7CF8C69EAFB}"/>
              </a:ext>
            </a:extLst>
          </p:cNvPr>
          <p:cNvCxnSpPr>
            <a:cxnSpLocks/>
          </p:cNvCxnSpPr>
          <p:nvPr/>
        </p:nvCxnSpPr>
        <p:spPr>
          <a:xfrm>
            <a:off x="3267075" y="2415324"/>
            <a:ext cx="2132517" cy="2083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curvo 23">
            <a:extLst>
              <a:ext uri="{FF2B5EF4-FFF2-40B4-BE49-F238E27FC236}">
                <a16:creationId xmlns:a16="http://schemas.microsoft.com/office/drawing/2014/main" id="{E2D58830-76F1-4668-B46B-96770B2C5055}"/>
              </a:ext>
            </a:extLst>
          </p:cNvPr>
          <p:cNvCxnSpPr>
            <a:cxnSpLocks/>
          </p:cNvCxnSpPr>
          <p:nvPr/>
        </p:nvCxnSpPr>
        <p:spPr>
          <a:xfrm flipV="1">
            <a:off x="6184900" y="2285048"/>
            <a:ext cx="0" cy="2135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92297E6-A807-4E9A-809C-F2C0C219B7B8}"/>
              </a:ext>
            </a:extLst>
          </p:cNvPr>
          <p:cNvSpPr txBox="1"/>
          <p:nvPr/>
        </p:nvSpPr>
        <p:spPr>
          <a:xfrm>
            <a:off x="3683337" y="2437254"/>
            <a:ext cx="206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ia.getResultOf</a:t>
            </a:r>
            <a:r>
              <a:rPr lang="en-US" dirty="0"/>
              <a:t>(this)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44B03748-5AA2-43DC-BD3F-804FDA893695}"/>
              </a:ext>
            </a:extLst>
          </p:cNvPr>
          <p:cNvSpPr txBox="1"/>
          <p:nvPr/>
        </p:nvSpPr>
        <p:spPr>
          <a:xfrm>
            <a:off x="2585084" y="3257760"/>
            <a:ext cx="163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cg.resolve</a:t>
            </a:r>
            <a:r>
              <a:rPr lang="en-US" dirty="0"/>
              <a:t>(call)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B3AA1684-DBA1-4F9A-888B-34D893623074}"/>
              </a:ext>
            </a:extLst>
          </p:cNvPr>
          <p:cNvSpPr txBox="1"/>
          <p:nvPr/>
        </p:nvSpPr>
        <p:spPr>
          <a:xfrm>
            <a:off x="434693" y="3255187"/>
            <a:ext cx="1956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target(s) of the call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A26496A-79C5-49FB-9A40-A267BEB783CD}"/>
              </a:ext>
            </a:extLst>
          </p:cNvPr>
          <p:cNvSpPr txBox="1"/>
          <p:nvPr/>
        </p:nvSpPr>
        <p:spPr>
          <a:xfrm>
            <a:off x="6551288" y="2583693"/>
            <a:ext cx="1566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result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A9331A9A-FD40-48A3-9BE2-CF001DB38B52}"/>
              </a:ext>
            </a:extLst>
          </p:cNvPr>
          <p:cNvSpPr txBox="1"/>
          <p:nvPr/>
        </p:nvSpPr>
        <p:spPr>
          <a:xfrm>
            <a:off x="7770506" y="4036760"/>
            <a:ext cx="333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3"/>
                </a:solidFill>
              </a:rPr>
              <a:t>Domain agnostic!</a:t>
            </a:r>
          </a:p>
        </p:txBody>
      </p:sp>
      <p:sp>
        <p:nvSpPr>
          <p:cNvPr id="43" name="Segnaposto data 42">
            <a:extLst>
              <a:ext uri="{FF2B5EF4-FFF2-40B4-BE49-F238E27FC236}">
                <a16:creationId xmlns:a16="http://schemas.microsoft.com/office/drawing/2014/main" id="{2EE02805-B7D7-4FDF-965E-68B8D406E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44" name="Segnaposto piè di pagina 43">
            <a:extLst>
              <a:ext uri="{FF2B5EF4-FFF2-40B4-BE49-F238E27FC236}">
                <a16:creationId xmlns:a16="http://schemas.microsoft.com/office/drawing/2014/main" id="{88B6BF3D-AB92-4F16-9E34-CFA43C2C1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45" name="Segnaposto numero diapositiva 44">
            <a:extLst>
              <a:ext uri="{FF2B5EF4-FFF2-40B4-BE49-F238E27FC236}">
                <a16:creationId xmlns:a16="http://schemas.microsoft.com/office/drawing/2014/main" id="{5485D62E-C933-4AF8-ACAF-60B79E557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38</a:t>
            </a:fld>
            <a:endParaRPr lang="en-US" dirty="0"/>
          </a:p>
        </p:txBody>
      </p:sp>
      <p:cxnSp>
        <p:nvCxnSpPr>
          <p:cNvPr id="55" name="Connettore curvo 54">
            <a:extLst>
              <a:ext uri="{FF2B5EF4-FFF2-40B4-BE49-F238E27FC236}">
                <a16:creationId xmlns:a16="http://schemas.microsoft.com/office/drawing/2014/main" id="{7021C20A-32F5-4FD7-8FE4-2DBAA69F4906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3331203" y="2072452"/>
            <a:ext cx="2068389" cy="14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DD639F0D-7DE4-4422-90E5-926567963E7A}"/>
              </a:ext>
            </a:extLst>
          </p:cNvPr>
          <p:cNvSpPr/>
          <p:nvPr/>
        </p:nvSpPr>
        <p:spPr>
          <a:xfrm>
            <a:off x="8748606" y="1895158"/>
            <a:ext cx="1772086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Non-calling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stmt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4" name="Connettore curvo 63">
            <a:extLst>
              <a:ext uri="{FF2B5EF4-FFF2-40B4-BE49-F238E27FC236}">
                <a16:creationId xmlns:a16="http://schemas.microsoft.com/office/drawing/2014/main" id="{03A31141-55CF-4B49-B5F7-E665E9AD6EB4}"/>
              </a:ext>
            </a:extLst>
          </p:cNvPr>
          <p:cNvCxnSpPr>
            <a:cxnSpLocks/>
          </p:cNvCxnSpPr>
          <p:nvPr/>
        </p:nvCxnSpPr>
        <p:spPr>
          <a:xfrm>
            <a:off x="6792407" y="2004378"/>
            <a:ext cx="19561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curvo 65">
            <a:extLst>
              <a:ext uri="{FF2B5EF4-FFF2-40B4-BE49-F238E27FC236}">
                <a16:creationId xmlns:a16="http://schemas.microsoft.com/office/drawing/2014/main" id="{D3094A8D-D8E8-45EC-AB62-C7FEB61AD3B1}"/>
              </a:ext>
            </a:extLst>
          </p:cNvPr>
          <p:cNvCxnSpPr>
            <a:cxnSpLocks/>
          </p:cNvCxnSpPr>
          <p:nvPr/>
        </p:nvCxnSpPr>
        <p:spPr>
          <a:xfrm flipH="1" flipV="1">
            <a:off x="6792407" y="2150428"/>
            <a:ext cx="1956199" cy="6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2513822B-D5F8-4539-8160-B1B88795D33C}"/>
              </a:ext>
            </a:extLst>
          </p:cNvPr>
          <p:cNvSpPr txBox="1"/>
          <p:nvPr/>
        </p:nvSpPr>
        <p:spPr>
          <a:xfrm>
            <a:off x="6551288" y="2323250"/>
            <a:ext cx="1748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stmt.semantics</a:t>
            </a:r>
            <a:r>
              <a:rPr lang="en-US" dirty="0"/>
              <a:t>()</a:t>
            </a:r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0EC9C946-7A4D-4786-9770-5422D7543C0F}"/>
              </a:ext>
            </a:extLst>
          </p:cNvPr>
          <p:cNvSpPr txBox="1"/>
          <p:nvPr/>
        </p:nvSpPr>
        <p:spPr>
          <a:xfrm>
            <a:off x="3366903" y="3848562"/>
            <a:ext cx="1583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result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601EA6DF-4F3B-4914-9080-9D96873C99BA}"/>
              </a:ext>
            </a:extLst>
          </p:cNvPr>
          <p:cNvSpPr txBox="1"/>
          <p:nvPr/>
        </p:nvSpPr>
        <p:spPr>
          <a:xfrm>
            <a:off x="3646136" y="1696904"/>
            <a:ext cx="1438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fixpoint logic</a:t>
            </a:r>
          </a:p>
        </p:txBody>
      </p: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8E5C8C92-F195-4D9A-B5B5-C7E34A797E4B}"/>
              </a:ext>
            </a:extLst>
          </p:cNvPr>
          <p:cNvCxnSpPr>
            <a:cxnSpLocks/>
            <a:stCxn id="32" idx="0"/>
            <a:endCxn id="68" idx="3"/>
          </p:cNvCxnSpPr>
          <p:nvPr/>
        </p:nvCxnSpPr>
        <p:spPr>
          <a:xfrm flipH="1" flipV="1">
            <a:off x="4950320" y="4033228"/>
            <a:ext cx="4487061" cy="3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0FC6FF51-8C4B-4424-892E-5A2934CAA44C}"/>
              </a:ext>
            </a:extLst>
          </p:cNvPr>
          <p:cNvCxnSpPr>
            <a:cxnSpLocks/>
            <a:stCxn id="32" idx="0"/>
            <a:endCxn id="71" idx="3"/>
          </p:cNvCxnSpPr>
          <p:nvPr/>
        </p:nvCxnSpPr>
        <p:spPr>
          <a:xfrm flipH="1" flipV="1">
            <a:off x="5084657" y="1881570"/>
            <a:ext cx="4352724" cy="2155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4" name="Connettore 2 83">
            <a:extLst>
              <a:ext uri="{FF2B5EF4-FFF2-40B4-BE49-F238E27FC236}">
                <a16:creationId xmlns:a16="http://schemas.microsoft.com/office/drawing/2014/main" id="{5AF80B98-458E-4837-9E7E-E07BAD793AD2}"/>
              </a:ext>
            </a:extLst>
          </p:cNvPr>
          <p:cNvCxnSpPr>
            <a:cxnSpLocks/>
            <a:stCxn id="32" idx="0"/>
            <a:endCxn id="27" idx="3"/>
          </p:cNvCxnSpPr>
          <p:nvPr/>
        </p:nvCxnSpPr>
        <p:spPr>
          <a:xfrm flipH="1" flipV="1">
            <a:off x="5746938" y="2621920"/>
            <a:ext cx="3690443" cy="141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6" name="Connettore 2 85">
            <a:extLst>
              <a:ext uri="{FF2B5EF4-FFF2-40B4-BE49-F238E27FC236}">
                <a16:creationId xmlns:a16="http://schemas.microsoft.com/office/drawing/2014/main" id="{BCBB44C2-6907-44DC-92A7-D342BA8A77F0}"/>
              </a:ext>
            </a:extLst>
          </p:cNvPr>
          <p:cNvCxnSpPr>
            <a:cxnSpLocks/>
            <a:stCxn id="32" idx="0"/>
            <a:endCxn id="28" idx="3"/>
          </p:cNvCxnSpPr>
          <p:nvPr/>
        </p:nvCxnSpPr>
        <p:spPr>
          <a:xfrm flipH="1" flipV="1">
            <a:off x="4223356" y="3442426"/>
            <a:ext cx="5214025" cy="594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8" name="Connettore 2 87">
            <a:extLst>
              <a:ext uri="{FF2B5EF4-FFF2-40B4-BE49-F238E27FC236}">
                <a16:creationId xmlns:a16="http://schemas.microsoft.com/office/drawing/2014/main" id="{5B252BAC-1B8D-4F10-9AAF-7E5A8F3B91B9}"/>
              </a:ext>
            </a:extLst>
          </p:cNvPr>
          <p:cNvCxnSpPr>
            <a:cxnSpLocks/>
            <a:stCxn id="32" idx="0"/>
            <a:endCxn id="29" idx="3"/>
          </p:cNvCxnSpPr>
          <p:nvPr/>
        </p:nvCxnSpPr>
        <p:spPr>
          <a:xfrm flipH="1" flipV="1">
            <a:off x="2391409" y="3439853"/>
            <a:ext cx="7045972" cy="59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17CD35F4-0DFC-412F-94E4-BA5FB490B29B}"/>
              </a:ext>
            </a:extLst>
          </p:cNvPr>
          <p:cNvSpPr txBox="1"/>
          <p:nvPr/>
        </p:nvSpPr>
        <p:spPr>
          <a:xfrm>
            <a:off x="7770506" y="4945716"/>
            <a:ext cx="3851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Interprocedural analysis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analyze CFGs in isolation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start from “main” and follow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…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2A756408-F188-4D5A-B8AB-C91D5DD81D1C}"/>
              </a:ext>
            </a:extLst>
          </p:cNvPr>
          <p:cNvSpPr txBox="1"/>
          <p:nvPr/>
        </p:nvSpPr>
        <p:spPr>
          <a:xfrm>
            <a:off x="1098755" y="4945716"/>
            <a:ext cx="41147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/>
                </a:solidFill>
              </a:rPr>
              <a:t>To find targets, call graph can use: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runtime types of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all instances of static type of receiver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</a:rPr>
              <a:t>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571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4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9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4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  <p:set>
                                      <p:cBhvr>
                                        <p:cTn id="15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1" presetID="3" presetClass="emph" presetSubtype="2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D3D3D3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3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5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6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7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69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1" presetID="3" presetClass="emph" presetSubtype="2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7" grpId="0" animBg="1"/>
      <p:bldP spid="7" grpId="1" animBg="1"/>
      <p:bldP spid="7" grpId="2" animBg="1"/>
      <p:bldP spid="10" grpId="0" animBg="1"/>
      <p:bldP spid="10" grpId="1" animBg="1"/>
      <p:bldP spid="11" grpId="0" animBg="1"/>
      <p:bldP spid="11" grpId="1" animBg="1"/>
      <p:bldP spid="11" grpId="2" animBg="1"/>
      <p:bldP spid="11" grpId="3" animBg="1"/>
      <p:bldP spid="27" grpId="0"/>
      <p:bldP spid="27" grpId="1"/>
      <p:bldP spid="27" grpId="2"/>
      <p:bldP spid="28" grpId="0"/>
      <p:bldP spid="28" grpId="1"/>
      <p:bldP spid="28" grpId="2"/>
      <p:bldP spid="29" grpId="0"/>
      <p:bldP spid="29" grpId="1"/>
      <p:bldP spid="29" grpId="2"/>
      <p:bldP spid="30" grpId="0"/>
      <p:bldP spid="30" grpId="1"/>
      <p:bldP spid="30" grpId="2"/>
      <p:bldP spid="30" grpId="3"/>
      <p:bldP spid="32" grpId="0"/>
      <p:bldP spid="56" grpId="0" animBg="1"/>
      <p:bldP spid="56" grpId="1" animBg="1"/>
      <p:bldP spid="67" grpId="0"/>
      <p:bldP spid="67" grpId="1"/>
      <p:bldP spid="67" grpId="2"/>
      <p:bldP spid="67" grpId="3"/>
      <p:bldP spid="68" grpId="0"/>
      <p:bldP spid="68" grpId="1"/>
      <p:bldP spid="68" grpId="2"/>
      <p:bldP spid="71" grpId="0"/>
      <p:bldP spid="71" grpId="1"/>
      <p:bldP spid="71" grpId="2"/>
      <p:bldP spid="3" grpId="0"/>
      <p:bldP spid="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81F581-1AD1-416A-A31C-6A94E9303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dynamic memory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2395FD6-6BFB-4D7E-AC8A-649E3F95E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want domains to be independent on how we handle memory</a:t>
            </a:r>
          </a:p>
          <a:p>
            <a:r>
              <a:rPr lang="en-US" dirty="0"/>
              <a:t>Intuition: we can consider each memory location as a “fake” variable</a:t>
            </a:r>
          </a:p>
          <a:p>
            <a:pPr lvl="1"/>
            <a:r>
              <a:rPr lang="en-US" dirty="0"/>
              <a:t>Handling dynamic memory access means understanding to which location an expression refers to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0257819-CB1B-472D-A9B4-714029A3B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36931D1-A09A-42CC-91B2-4C7067D0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AF3B3ED-866C-4AE4-B837-F59DDC37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39</a:t>
            </a:fld>
            <a:endParaRPr lang="en-US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F9A177C-9F53-4C60-AE7F-A70C077A57A7}"/>
              </a:ext>
            </a:extLst>
          </p:cNvPr>
          <p:cNvSpPr txBox="1"/>
          <p:nvPr/>
        </p:nvSpPr>
        <p:spPr>
          <a:xfrm>
            <a:off x="1283677" y="3991708"/>
            <a:ext cx="21892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class A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int f, g;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r>
              <a:rPr lang="en-US" dirty="0">
                <a:latin typeface="Lucida Console" panose="020B0609040504020204" pitchFamily="49" charset="0"/>
              </a:rPr>
              <a:t>x = new A();</a:t>
            </a:r>
          </a:p>
          <a:p>
            <a:r>
              <a:rPr lang="en-US" dirty="0">
                <a:latin typeface="Lucida Console" panose="020B0609040504020204" pitchFamily="49" charset="0"/>
              </a:rPr>
              <a:t>y = new A();</a:t>
            </a: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9869154E-E9BC-4BF0-BA32-21A9D81C37D8}"/>
              </a:ext>
            </a:extLst>
          </p:cNvPr>
          <p:cNvGrpSpPr/>
          <p:nvPr/>
        </p:nvGrpSpPr>
        <p:grpSpPr>
          <a:xfrm>
            <a:off x="4038600" y="3957977"/>
            <a:ext cx="1336430" cy="1530532"/>
            <a:chOff x="4038600" y="3957977"/>
            <a:chExt cx="1336430" cy="1530532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A936D89B-42C2-4A98-8C9D-170C1A8C25F3}"/>
                </a:ext>
              </a:extLst>
            </p:cNvPr>
            <p:cNvGrpSpPr/>
            <p:nvPr/>
          </p:nvGrpSpPr>
          <p:grpSpPr>
            <a:xfrm>
              <a:off x="4038600" y="4288578"/>
              <a:ext cx="1336430" cy="1160585"/>
              <a:chOff x="3903786" y="3956538"/>
              <a:chExt cx="1336430" cy="1160585"/>
            </a:xfrm>
          </p:grpSpPr>
          <p:sp>
            <p:nvSpPr>
              <p:cNvPr id="8" name="Rettangolo con angoli arrotondati 7">
                <a:extLst>
                  <a:ext uri="{FF2B5EF4-FFF2-40B4-BE49-F238E27FC236}">
                    <a16:creationId xmlns:a16="http://schemas.microsoft.com/office/drawing/2014/main" id="{9CFC3403-1093-48CA-969A-52C187DD7F5F}"/>
                  </a:ext>
                </a:extLst>
              </p:cNvPr>
              <p:cNvSpPr/>
              <p:nvPr/>
            </p:nvSpPr>
            <p:spPr>
              <a:xfrm>
                <a:off x="3903786" y="3956538"/>
                <a:ext cx="1336430" cy="116058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9" name="Ovale 8">
                <a:extLst>
                  <a:ext uri="{FF2B5EF4-FFF2-40B4-BE49-F238E27FC236}">
                    <a16:creationId xmlns:a16="http://schemas.microsoft.com/office/drawing/2014/main" id="{BA31AE7A-6ECB-4EBA-9059-18B3B3FCAB81}"/>
                  </a:ext>
                </a:extLst>
              </p:cNvPr>
              <p:cNvSpPr/>
              <p:nvPr/>
            </p:nvSpPr>
            <p:spPr>
              <a:xfrm>
                <a:off x="4038600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  <p:sp>
            <p:nvSpPr>
              <p:cNvPr id="10" name="Ovale 9">
                <a:extLst>
                  <a:ext uri="{FF2B5EF4-FFF2-40B4-BE49-F238E27FC236}">
                    <a16:creationId xmlns:a16="http://schemas.microsoft.com/office/drawing/2014/main" id="{D386AA35-4319-4290-8F19-121FBB6F3019}"/>
                  </a:ext>
                </a:extLst>
              </p:cNvPr>
              <p:cNvSpPr/>
              <p:nvPr/>
            </p:nvSpPr>
            <p:spPr>
              <a:xfrm>
                <a:off x="4643070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g</a:t>
                </a:r>
              </a:p>
            </p:txBody>
          </p:sp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39168014-41A2-48F8-8DDD-BE4020B44579}"/>
                  </a:ext>
                </a:extLst>
              </p:cNvPr>
              <p:cNvSpPr txBox="1"/>
              <p:nvPr/>
            </p:nvSpPr>
            <p:spPr>
              <a:xfrm>
                <a:off x="4038600" y="4082418"/>
                <a:ext cx="31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19" name="CasellaDiTesto 18">
              <a:extLst>
                <a:ext uri="{FF2B5EF4-FFF2-40B4-BE49-F238E27FC236}">
                  <a16:creationId xmlns:a16="http://schemas.microsoft.com/office/drawing/2014/main" id="{44AF7C29-32A5-435D-B1D8-FBBB02E2203A}"/>
                </a:ext>
              </a:extLst>
            </p:cNvPr>
            <p:cNvSpPr txBox="1"/>
            <p:nvPr/>
          </p:nvSpPr>
          <p:spPr>
            <a:xfrm>
              <a:off x="4045189" y="5093585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1.1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414A5247-B8F5-47D6-96DD-EA498BE47223}"/>
                </a:ext>
              </a:extLst>
            </p:cNvPr>
            <p:cNvSpPr txBox="1"/>
            <p:nvPr/>
          </p:nvSpPr>
          <p:spPr>
            <a:xfrm>
              <a:off x="4668716" y="5119177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1.2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08BAE6F4-D642-4BDB-8F5C-04F264253CA9}"/>
                </a:ext>
              </a:extLst>
            </p:cNvPr>
            <p:cNvSpPr txBox="1"/>
            <p:nvPr/>
          </p:nvSpPr>
          <p:spPr>
            <a:xfrm>
              <a:off x="4088971" y="3957977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1</a:t>
              </a:r>
            </a:p>
          </p:txBody>
        </p: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47D204DF-FF4B-48C8-9F9F-AD9244C5577A}"/>
              </a:ext>
            </a:extLst>
          </p:cNvPr>
          <p:cNvGrpSpPr/>
          <p:nvPr/>
        </p:nvGrpSpPr>
        <p:grpSpPr>
          <a:xfrm>
            <a:off x="5584214" y="3955190"/>
            <a:ext cx="1336430" cy="1533319"/>
            <a:chOff x="5896709" y="3955190"/>
            <a:chExt cx="1336430" cy="1533319"/>
          </a:xfrm>
        </p:grpSpPr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EA5074FF-CB77-47D6-8B73-7B5A4B15A348}"/>
                </a:ext>
              </a:extLst>
            </p:cNvPr>
            <p:cNvGrpSpPr/>
            <p:nvPr/>
          </p:nvGrpSpPr>
          <p:grpSpPr>
            <a:xfrm>
              <a:off x="5896709" y="4288578"/>
              <a:ext cx="1336430" cy="1160585"/>
              <a:chOff x="6175132" y="3956538"/>
              <a:chExt cx="1336430" cy="1160585"/>
            </a:xfrm>
          </p:grpSpPr>
          <p:sp>
            <p:nvSpPr>
              <p:cNvPr id="12" name="Rettangolo con angoli arrotondati 11">
                <a:extLst>
                  <a:ext uri="{FF2B5EF4-FFF2-40B4-BE49-F238E27FC236}">
                    <a16:creationId xmlns:a16="http://schemas.microsoft.com/office/drawing/2014/main" id="{E0B6DDCA-E155-48E3-A293-BA456315C041}"/>
                  </a:ext>
                </a:extLst>
              </p:cNvPr>
              <p:cNvSpPr/>
              <p:nvPr/>
            </p:nvSpPr>
            <p:spPr>
              <a:xfrm>
                <a:off x="6175132" y="3956538"/>
                <a:ext cx="1336430" cy="1160585"/>
              </a:xfrm>
              <a:prstGeom prst="roundRect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13" name="Ovale 12">
                <a:extLst>
                  <a:ext uri="{FF2B5EF4-FFF2-40B4-BE49-F238E27FC236}">
                    <a16:creationId xmlns:a16="http://schemas.microsoft.com/office/drawing/2014/main" id="{FE76BBB1-E254-4BAF-86C0-A7D5F8E4E039}"/>
                  </a:ext>
                </a:extLst>
              </p:cNvPr>
              <p:cNvSpPr/>
              <p:nvPr/>
            </p:nvSpPr>
            <p:spPr>
              <a:xfrm>
                <a:off x="6309946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f</a:t>
                </a:r>
              </a:p>
            </p:txBody>
          </p:sp>
          <p:sp>
            <p:nvSpPr>
              <p:cNvPr id="14" name="Ovale 13">
                <a:extLst>
                  <a:ext uri="{FF2B5EF4-FFF2-40B4-BE49-F238E27FC236}">
                    <a16:creationId xmlns:a16="http://schemas.microsoft.com/office/drawing/2014/main" id="{B0C91329-B697-487F-98E5-5327E417FB23}"/>
                  </a:ext>
                </a:extLst>
              </p:cNvPr>
              <p:cNvSpPr/>
              <p:nvPr/>
            </p:nvSpPr>
            <p:spPr>
              <a:xfrm>
                <a:off x="6914416" y="4494290"/>
                <a:ext cx="457200" cy="457200"/>
              </a:xfrm>
              <a:prstGeom prst="ellipse">
                <a:avLst/>
              </a:prstGeom>
              <a:noFill/>
              <a:ln w="1905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g</a:t>
                </a:r>
              </a:p>
            </p:txBody>
          </p:sp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503B285-F85B-4D52-80FB-84595F410383}"/>
                  </a:ext>
                </a:extLst>
              </p:cNvPr>
              <p:cNvSpPr txBox="1"/>
              <p:nvPr/>
            </p:nvSpPr>
            <p:spPr>
              <a:xfrm>
                <a:off x="6309946" y="4082418"/>
                <a:ext cx="314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</a:p>
            </p:txBody>
          </p:sp>
        </p:grpSp>
        <p:sp>
          <p:nvSpPr>
            <p:cNvPr id="22" name="CasellaDiTesto 21">
              <a:extLst>
                <a:ext uri="{FF2B5EF4-FFF2-40B4-BE49-F238E27FC236}">
                  <a16:creationId xmlns:a16="http://schemas.microsoft.com/office/drawing/2014/main" id="{7CF4CABA-37B4-4726-8306-4209A2CEE457}"/>
                </a:ext>
              </a:extLst>
            </p:cNvPr>
            <p:cNvSpPr txBox="1"/>
            <p:nvPr/>
          </p:nvSpPr>
          <p:spPr>
            <a:xfrm>
              <a:off x="5898170" y="5094379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2.1</a:t>
              </a:r>
            </a:p>
          </p:txBody>
        </p:sp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9BF65328-93CB-4FE2-B4FA-94F356ADF2F8}"/>
                </a:ext>
              </a:extLst>
            </p:cNvPr>
            <p:cNvSpPr txBox="1"/>
            <p:nvPr/>
          </p:nvSpPr>
          <p:spPr>
            <a:xfrm>
              <a:off x="6529017" y="5119177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2.2</a:t>
              </a: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71B7C6E0-720A-44B7-A9C0-FB2A47385D2C}"/>
                </a:ext>
              </a:extLst>
            </p:cNvPr>
            <p:cNvSpPr txBox="1"/>
            <p:nvPr/>
          </p:nvSpPr>
          <p:spPr>
            <a:xfrm>
              <a:off x="5945065" y="3955190"/>
              <a:ext cx="4835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4"/>
                  </a:solidFill>
                </a:rPr>
                <a:t>L</a:t>
              </a:r>
              <a:r>
                <a:rPr lang="en-US" baseline="-25000" dirty="0">
                  <a:solidFill>
                    <a:schemeClr val="accent4"/>
                  </a:solidFill>
                </a:rPr>
                <a:t>2</a:t>
              </a:r>
            </a:p>
          </p:txBody>
        </p:sp>
      </p:grpSp>
      <p:graphicFrame>
        <p:nvGraphicFramePr>
          <p:cNvPr id="28" name="Tabella 28">
            <a:extLst>
              <a:ext uri="{FF2B5EF4-FFF2-40B4-BE49-F238E27FC236}">
                <a16:creationId xmlns:a16="http://schemas.microsoft.com/office/drawing/2014/main" id="{AF93C519-DE35-4751-B008-881C1F569FE0}"/>
              </a:ext>
            </a:extLst>
          </p:cNvPr>
          <p:cNvGraphicFramePr>
            <a:graphicFrameLocks noGrp="1"/>
          </p:cNvGraphicFramePr>
          <p:nvPr/>
        </p:nvGraphicFramePr>
        <p:xfrm>
          <a:off x="7874408" y="3351230"/>
          <a:ext cx="2554238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77119">
                  <a:extLst>
                    <a:ext uri="{9D8B030D-6E8A-4147-A177-3AD203B41FA5}">
                      <a16:colId xmlns:a16="http://schemas.microsoft.com/office/drawing/2014/main" val="2217713670"/>
                    </a:ext>
                  </a:extLst>
                </a:gridCol>
                <a:gridCol w="1277119">
                  <a:extLst>
                    <a:ext uri="{9D8B030D-6E8A-4147-A177-3AD203B41FA5}">
                      <a16:colId xmlns:a16="http://schemas.microsoft.com/office/drawing/2014/main" val="17912815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Concrete 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5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1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07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9170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o 87">
            <a:extLst>
              <a:ext uri="{FF2B5EF4-FFF2-40B4-BE49-F238E27FC236}">
                <a16:creationId xmlns:a16="http://schemas.microsoft.com/office/drawing/2014/main" id="{01442AB2-AF04-8E7A-324C-BF4AA3A41FFA}"/>
              </a:ext>
            </a:extLst>
          </p:cNvPr>
          <p:cNvGrpSpPr/>
          <p:nvPr/>
        </p:nvGrpSpPr>
        <p:grpSpPr>
          <a:xfrm>
            <a:off x="1439305" y="4360696"/>
            <a:ext cx="633746" cy="624775"/>
            <a:chOff x="744006" y="3925835"/>
            <a:chExt cx="633746" cy="624775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38DB3D1-B52A-ACFA-B7A3-7050C17A9863}"/>
                </a:ext>
              </a:extLst>
            </p:cNvPr>
            <p:cNvSpPr/>
            <p:nvPr/>
          </p:nvSpPr>
          <p:spPr>
            <a:xfrm>
              <a:off x="744006" y="3959967"/>
              <a:ext cx="561621" cy="56162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2E99BFD8-771C-17A0-4EE6-C7414C841D1D}"/>
                </a:ext>
              </a:extLst>
            </p:cNvPr>
            <p:cNvSpPr/>
            <p:nvPr/>
          </p:nvSpPr>
          <p:spPr>
            <a:xfrm>
              <a:off x="1022947" y="3925835"/>
              <a:ext cx="354805" cy="62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Joystick - Foto e Immagini Stock - iStock">
            <a:extLst>
              <a:ext uri="{FF2B5EF4-FFF2-40B4-BE49-F238E27FC236}">
                <a16:creationId xmlns:a16="http://schemas.microsoft.com/office/drawing/2014/main" id="{CF1AA05A-A5A5-41A9-B8F7-AA8E078B6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3593043" y="2198207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CC2CD0AC-8FA2-444D-A873-E1FA43059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5856917" y="2292824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314767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3235862" y="309718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5628860" y="314172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</p:cNvCxnSpPr>
          <p:nvPr/>
        </p:nvCxnSpPr>
        <p:spPr>
          <a:xfrm>
            <a:off x="4107400" y="3495011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</p:cNvCxnSpPr>
          <p:nvPr/>
        </p:nvCxnSpPr>
        <p:spPr>
          <a:xfrm>
            <a:off x="6500398" y="3495011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</p:cNvCxnSpPr>
          <p:nvPr/>
        </p:nvCxnSpPr>
        <p:spPr>
          <a:xfrm>
            <a:off x="1720529" y="3495011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>
            <a:cxnSpLocks/>
          </p:cNvCxnSpPr>
          <p:nvPr/>
        </p:nvCxnSpPr>
        <p:spPr>
          <a:xfrm>
            <a:off x="1713387" y="4125011"/>
            <a:ext cx="4787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>
            <a:cxnSpLocks/>
          </p:cNvCxnSpPr>
          <p:nvPr/>
        </p:nvCxnSpPr>
        <p:spPr>
          <a:xfrm flipH="1">
            <a:off x="1720528" y="3855011"/>
            <a:ext cx="238687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1850498" y="360670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1850497" y="386828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1850496" y="4146381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1850495" y="441638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1850495" y="4677846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runMotor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)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89B658B0-BE38-48B0-9EBE-9FAEC2A6AF6B}"/>
              </a:ext>
            </a:extLst>
          </p:cNvPr>
          <p:cNvSpPr txBox="1"/>
          <p:nvPr/>
        </p:nvSpPr>
        <p:spPr>
          <a:xfrm>
            <a:off x="838200" y="5234273"/>
            <a:ext cx="1000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Tainted?</a:t>
            </a:r>
          </a:p>
        </p:txBody>
      </p: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92C6B53-B57D-49A2-B327-8F6357CB5DFE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1338263" y="4632891"/>
            <a:ext cx="581021" cy="601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A minimal example: IoT car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CB8802-DA87-45B9-9C2C-85387C4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27B71E-720C-4E9D-8E8D-6554C54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8479A57-182C-4FF9-8177-40C55667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</a:t>
            </a:fld>
            <a:endParaRPr lang="en-US"/>
          </a:p>
        </p:txBody>
      </p:sp>
      <p:pic>
        <p:nvPicPr>
          <p:cNvPr id="2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5AD9AE3A-A830-0617-CDE2-D1F1281D2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1216975" y="2364837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17C0F21-2538-4052-CF3E-56D1BD0557AE}"/>
              </a:ext>
            </a:extLst>
          </p:cNvPr>
          <p:cNvCxnSpPr>
            <a:cxnSpLocks/>
          </p:cNvCxnSpPr>
          <p:nvPr/>
        </p:nvCxnSpPr>
        <p:spPr>
          <a:xfrm flipH="1">
            <a:off x="1720528" y="4395011"/>
            <a:ext cx="238687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6925602-BC32-3F57-E278-7ACC3C590024}"/>
              </a:ext>
            </a:extLst>
          </p:cNvPr>
          <p:cNvCxnSpPr>
            <a:cxnSpLocks/>
          </p:cNvCxnSpPr>
          <p:nvPr/>
        </p:nvCxnSpPr>
        <p:spPr>
          <a:xfrm flipH="1">
            <a:off x="1720528" y="4665011"/>
            <a:ext cx="23868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037CD2-F5D3-0A98-C311-DF8D93DD14A7}"/>
              </a:ext>
            </a:extLst>
          </p:cNvPr>
          <p:cNvCxnSpPr>
            <a:cxnSpLocks/>
          </p:cNvCxnSpPr>
          <p:nvPr/>
        </p:nvCxnSpPr>
        <p:spPr>
          <a:xfrm>
            <a:off x="1713387" y="4935011"/>
            <a:ext cx="4787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CF9DD882-134B-4210-4DC7-5EED5D8D3E0A}"/>
              </a:ext>
            </a:extLst>
          </p:cNvPr>
          <p:cNvSpPr/>
          <p:nvPr/>
        </p:nvSpPr>
        <p:spPr>
          <a:xfrm rot="5400000">
            <a:off x="1652105" y="4372462"/>
            <a:ext cx="53034" cy="45719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Segnaposto contenuto 4">
            <a:extLst>
              <a:ext uri="{FF2B5EF4-FFF2-40B4-BE49-F238E27FC236}">
                <a16:creationId xmlns:a16="http://schemas.microsoft.com/office/drawing/2014/main" id="{C58DA2AF-772B-2A1E-798D-5FB0CA0CEE40}"/>
              </a:ext>
            </a:extLst>
          </p:cNvPr>
          <p:cNvSpPr txBox="1">
            <a:spLocks/>
          </p:cNvSpPr>
          <p:nvPr/>
        </p:nvSpPr>
        <p:spPr>
          <a:xfrm>
            <a:off x="838200" y="5975803"/>
            <a:ext cx="8213452" cy="3029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640"/>
              </a:spcBef>
              <a:buFont typeface="Arial" panose="020B0604020202020204" pitchFamily="34" charset="0"/>
              <a:buNone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“Cross-Programming Language Taint Analysis for the IoT Ecosystem”, Ferrara et al., </a:t>
            </a: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InterAVT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2019</a:t>
            </a:r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57ADD82C-7255-CECE-C7CD-D17CCCA9712C}"/>
              </a:ext>
            </a:extLst>
          </p:cNvPr>
          <p:cNvSpPr txBox="1"/>
          <p:nvPr/>
        </p:nvSpPr>
        <p:spPr>
          <a:xfrm>
            <a:off x="7599992" y="3485909"/>
            <a:ext cx="32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1: </a:t>
            </a:r>
            <a:r>
              <a:rPr lang="en-US" dirty="0">
                <a:solidFill>
                  <a:schemeClr val="accent3"/>
                </a:solidFill>
              </a:rPr>
              <a:t>CodeSonar </a:t>
            </a:r>
          </a:p>
          <a:p>
            <a:r>
              <a:rPr lang="en-US" dirty="0"/>
              <a:t>sensor -&gt;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read()</a:t>
            </a:r>
          </a:p>
        </p:txBody>
      </p:sp>
      <p:sp>
        <p:nvSpPr>
          <p:cNvPr id="104" name="CasellaDiTesto 103">
            <a:extLst>
              <a:ext uri="{FF2B5EF4-FFF2-40B4-BE49-F238E27FC236}">
                <a16:creationId xmlns:a16="http://schemas.microsoft.com/office/drawing/2014/main" id="{1F7D225F-675F-851E-A9AE-188B1383B321}"/>
              </a:ext>
            </a:extLst>
          </p:cNvPr>
          <p:cNvSpPr txBox="1"/>
          <p:nvPr/>
        </p:nvSpPr>
        <p:spPr>
          <a:xfrm>
            <a:off x="7599992" y="4806195"/>
            <a:ext cx="32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3	: </a:t>
            </a:r>
            <a:r>
              <a:rPr lang="en-US" dirty="0">
                <a:solidFill>
                  <a:schemeClr val="accent3"/>
                </a:solidFill>
              </a:rPr>
              <a:t>CodeSonar</a:t>
            </a:r>
          </a:p>
          <a:p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r>
              <a:rPr lang="en-US" dirty="0"/>
              <a:t> -&gt; actuator</a:t>
            </a:r>
          </a:p>
        </p:txBody>
      </p:sp>
      <p:sp>
        <p:nvSpPr>
          <p:cNvPr id="105" name="CasellaDiTesto 104">
            <a:extLst>
              <a:ext uri="{FF2B5EF4-FFF2-40B4-BE49-F238E27FC236}">
                <a16:creationId xmlns:a16="http://schemas.microsoft.com/office/drawing/2014/main" id="{877114FC-D491-0C12-EDEC-EEF9483278DE}"/>
              </a:ext>
            </a:extLst>
          </p:cNvPr>
          <p:cNvSpPr txBox="1"/>
          <p:nvPr/>
        </p:nvSpPr>
        <p:spPr>
          <a:xfrm>
            <a:off x="7599992" y="4146052"/>
            <a:ext cx="324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2: </a:t>
            </a:r>
            <a:r>
              <a:rPr lang="en-US" dirty="0">
                <a:solidFill>
                  <a:schemeClr val="accent4"/>
                </a:solidFill>
              </a:rPr>
              <a:t>Julia</a:t>
            </a: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read()</a:t>
            </a:r>
            <a:r>
              <a:rPr lang="en-US" dirty="0"/>
              <a:t> -&gt;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runMotor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)</a:t>
            </a:r>
            <a:endParaRPr lang="en-US" sz="24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</p:txBody>
      </p:sp>
      <p:pic>
        <p:nvPicPr>
          <p:cNvPr id="107" name="Elemento grafico 106" descr="Insetto">
            <a:extLst>
              <a:ext uri="{FF2B5EF4-FFF2-40B4-BE49-F238E27FC236}">
                <a16:creationId xmlns:a16="http://schemas.microsoft.com/office/drawing/2014/main" id="{C00D56B4-D6F1-5B19-6A98-EA91E03BD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4271" y="4956449"/>
            <a:ext cx="216000" cy="216000"/>
          </a:xfrm>
          <a:prstGeom prst="rect">
            <a:avLst/>
          </a:prstGeom>
        </p:spPr>
      </p:pic>
      <p:sp>
        <p:nvSpPr>
          <p:cNvPr id="109" name="Stella a 5 punte 108">
            <a:extLst>
              <a:ext uri="{FF2B5EF4-FFF2-40B4-BE49-F238E27FC236}">
                <a16:creationId xmlns:a16="http://schemas.microsoft.com/office/drawing/2014/main" id="{7460DEE0-0A5E-4D17-F5A7-B21412A42C6A}"/>
              </a:ext>
            </a:extLst>
          </p:cNvPr>
          <p:cNvSpPr>
            <a:spLocks noChangeAspect="1"/>
          </p:cNvSpPr>
          <p:nvPr/>
        </p:nvSpPr>
        <p:spPr>
          <a:xfrm>
            <a:off x="4129305" y="4247132"/>
            <a:ext cx="180000" cy="180000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9A626392-54B2-E9A2-4799-DF7CC1F24C5C}"/>
              </a:ext>
            </a:extLst>
          </p:cNvPr>
          <p:cNvGrpSpPr/>
          <p:nvPr/>
        </p:nvGrpSpPr>
        <p:grpSpPr>
          <a:xfrm>
            <a:off x="7599992" y="2166726"/>
            <a:ext cx="3871572" cy="1200329"/>
            <a:chOff x="7599992" y="1811612"/>
            <a:chExt cx="3871572" cy="1200329"/>
          </a:xfrm>
        </p:grpSpPr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E2C02BBD-02AB-9B2C-C346-ECF5D4E97E78}"/>
                </a:ext>
              </a:extLst>
            </p:cNvPr>
            <p:cNvSpPr txBox="1"/>
            <p:nvPr/>
          </p:nvSpPr>
          <p:spPr>
            <a:xfrm>
              <a:off x="7599992" y="1811612"/>
              <a:ext cx="3871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CodeSonar</a:t>
              </a:r>
              <a:r>
                <a:rPr lang="en-US" dirty="0"/>
                <a:t> for C++, </a:t>
              </a:r>
              <a:r>
                <a:rPr lang="en-US" dirty="0">
                  <a:solidFill>
                    <a:schemeClr val="accent4"/>
                  </a:solidFill>
                </a:rPr>
                <a:t>Julia</a:t>
              </a:r>
              <a:r>
                <a:rPr lang="en-US" dirty="0"/>
                <a:t> for Java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</a:t>
              </a:r>
              <a:r>
                <a:rPr lang="en-US" dirty="0">
                  <a:solidFill>
                    <a:schemeClr val="accent3"/>
                  </a:solidFill>
                </a:rPr>
                <a:t>CodeSonar </a:t>
              </a:r>
              <a:r>
                <a:rPr lang="en-US" dirty="0"/>
                <a:t>s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ource: sensor value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</a:t>
              </a:r>
              <a:r>
                <a:rPr lang="en-US" dirty="0">
                  <a:solidFill>
                    <a:schemeClr val="accent3"/>
                  </a:solidFill>
                </a:rPr>
                <a:t>CodeSonar </a:t>
              </a:r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sink: actuator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dirty="0"/>
                <a:t>Track cross-language interactions</a:t>
              </a:r>
            </a:p>
          </p:txBody>
        </p:sp>
        <p:sp>
          <p:nvSpPr>
            <p:cNvPr id="111" name="Stella a 5 punte 110">
              <a:extLst>
                <a:ext uri="{FF2B5EF4-FFF2-40B4-BE49-F238E27FC236}">
                  <a16:creationId xmlns:a16="http://schemas.microsoft.com/office/drawing/2014/main" id="{5007ED36-AAF2-3733-E63F-86932400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9160" y="2153522"/>
              <a:ext cx="180000" cy="180000"/>
            </a:xfrm>
            <a:prstGeom prst="star5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pic>
          <p:nvPicPr>
            <p:cNvPr id="112" name="Elemento grafico 111" descr="Insetto">
              <a:extLst>
                <a:ext uri="{FF2B5EF4-FFF2-40B4-BE49-F238E27FC236}">
                  <a16:creationId xmlns:a16="http://schemas.microsoft.com/office/drawing/2014/main" id="{8CBEBBD1-39CC-63D5-C44B-462D13DA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99160" y="2439297"/>
              <a:ext cx="216000" cy="216000"/>
            </a:xfrm>
            <a:prstGeom prst="rect">
              <a:avLst/>
            </a:prstGeom>
          </p:spPr>
        </p:pic>
      </p:grp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0398FA49-F24B-0658-5A07-12FDCAD9F064}"/>
              </a:ext>
            </a:extLst>
          </p:cNvPr>
          <p:cNvCxnSpPr>
            <a:cxnSpLocks/>
          </p:cNvCxnSpPr>
          <p:nvPr/>
        </p:nvCxnSpPr>
        <p:spPr>
          <a:xfrm>
            <a:off x="4107399" y="4390365"/>
            <a:ext cx="0" cy="28748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8DE7409B-A9DC-A50F-25CD-FEB4A1F02D7E}"/>
              </a:ext>
            </a:extLst>
          </p:cNvPr>
          <p:cNvCxnSpPr>
            <a:cxnSpLocks/>
          </p:cNvCxnSpPr>
          <p:nvPr/>
        </p:nvCxnSpPr>
        <p:spPr>
          <a:xfrm>
            <a:off x="1720533" y="4660248"/>
            <a:ext cx="0" cy="296201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1D92ECB7-6015-ADBE-D2A4-35C9776279E5}"/>
              </a:ext>
            </a:extLst>
          </p:cNvPr>
          <p:cNvCxnSpPr>
            <a:cxnSpLocks/>
          </p:cNvCxnSpPr>
          <p:nvPr/>
        </p:nvCxnSpPr>
        <p:spPr>
          <a:xfrm>
            <a:off x="1702467" y="4934895"/>
            <a:ext cx="4812633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9CCEADF0-CB39-A801-A50E-11204BBA1C44}"/>
              </a:ext>
            </a:extLst>
          </p:cNvPr>
          <p:cNvCxnSpPr>
            <a:cxnSpLocks/>
          </p:cNvCxnSpPr>
          <p:nvPr/>
        </p:nvCxnSpPr>
        <p:spPr>
          <a:xfrm flipH="1">
            <a:off x="1701482" y="4663699"/>
            <a:ext cx="2422589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768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103" grpId="0"/>
      <p:bldP spid="104" grpId="0"/>
      <p:bldP spid="105" grpId="0"/>
      <p:bldP spid="10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Abstract State</a:t>
            </a:r>
          </a:p>
        </p:txBody>
      </p:sp>
      <p:grpSp>
        <p:nvGrpSpPr>
          <p:cNvPr id="74" name="Gruppo 73">
            <a:extLst>
              <a:ext uri="{FF2B5EF4-FFF2-40B4-BE49-F238E27FC236}">
                <a16:creationId xmlns:a16="http://schemas.microsoft.com/office/drawing/2014/main" id="{BC8F3FE2-D5A9-48C5-ABE6-FB7DC38C8FAB}"/>
              </a:ext>
            </a:extLst>
          </p:cNvPr>
          <p:cNvGrpSpPr/>
          <p:nvPr/>
        </p:nvGrpSpPr>
        <p:grpSpPr>
          <a:xfrm>
            <a:off x="836809" y="2456956"/>
            <a:ext cx="3201791" cy="2761307"/>
            <a:chOff x="570109" y="2259361"/>
            <a:chExt cx="3201791" cy="2761307"/>
          </a:xfrm>
        </p:grpSpPr>
        <p:sp>
          <p:nvSpPr>
            <p:cNvPr id="6" name="Rettangolo con angoli arrotondati 5">
              <a:extLst>
                <a:ext uri="{FF2B5EF4-FFF2-40B4-BE49-F238E27FC236}">
                  <a16:creationId xmlns:a16="http://schemas.microsoft.com/office/drawing/2014/main" id="{4BA6C280-A5E7-4EDB-9292-F92C9578EAA2}"/>
                </a:ext>
              </a:extLst>
            </p:cNvPr>
            <p:cNvSpPr/>
            <p:nvPr/>
          </p:nvSpPr>
          <p:spPr>
            <a:xfrm>
              <a:off x="1695598" y="2259361"/>
              <a:ext cx="2076302" cy="2761307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endParaRPr 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" name="Connettore 2 12">
              <a:extLst>
                <a:ext uri="{FF2B5EF4-FFF2-40B4-BE49-F238E27FC236}">
                  <a16:creationId xmlns:a16="http://schemas.microsoft.com/office/drawing/2014/main" id="{5E5DBFE5-EEFA-47E6-9138-C13F2D10F4A6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>
              <a:off x="2758064" y="3323324"/>
              <a:ext cx="1" cy="114990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CasellaDiTesto 13">
              <a:extLst>
                <a:ext uri="{FF2B5EF4-FFF2-40B4-BE49-F238E27FC236}">
                  <a16:creationId xmlns:a16="http://schemas.microsoft.com/office/drawing/2014/main" id="{97AA8678-28B2-4293-8C86-6B529622B7AA}"/>
                </a:ext>
              </a:extLst>
            </p:cNvPr>
            <p:cNvSpPr txBox="1"/>
            <p:nvPr/>
          </p:nvSpPr>
          <p:spPr>
            <a:xfrm>
              <a:off x="2214924" y="3716481"/>
              <a:ext cx="108628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rewrite</a:t>
              </a:r>
            </a:p>
          </p:txBody>
        </p:sp>
        <p:sp>
          <p:nvSpPr>
            <p:cNvPr id="7" name="Rettangolo con angoli arrotondati 6">
              <a:extLst>
                <a:ext uri="{FF2B5EF4-FFF2-40B4-BE49-F238E27FC236}">
                  <a16:creationId xmlns:a16="http://schemas.microsoft.com/office/drawing/2014/main" id="{8598F841-42D8-4865-9F67-DD6B5BFA851E}"/>
                </a:ext>
              </a:extLst>
            </p:cNvPr>
            <p:cNvSpPr/>
            <p:nvPr/>
          </p:nvSpPr>
          <p:spPr>
            <a:xfrm>
              <a:off x="1981622" y="4473231"/>
              <a:ext cx="1552886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Value Domain</a:t>
              </a:r>
            </a:p>
          </p:txBody>
        </p:sp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4540D5F5-05B3-41BD-A080-7A2EEAFB03CB}"/>
                </a:ext>
              </a:extLst>
            </p:cNvPr>
            <p:cNvSpPr/>
            <p:nvPr/>
          </p:nvSpPr>
          <p:spPr>
            <a:xfrm>
              <a:off x="1981621" y="2927084"/>
              <a:ext cx="1552886" cy="396240"/>
            </a:xfrm>
            <a:prstGeom prst="roundRect">
              <a:avLst>
                <a:gd name="adj" fmla="val 4955"/>
              </a:avLst>
            </a:prstGeom>
            <a:solidFill>
              <a:schemeClr val="bg1"/>
            </a:solidFill>
            <a:ln w="127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 anchorCtr="0"/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Heap Domain</a:t>
              </a:r>
            </a:p>
          </p:txBody>
        </p: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8C0E0225-F1EA-403A-8D00-6D6C4E3B392E}"/>
                </a:ext>
              </a:extLst>
            </p:cNvPr>
            <p:cNvSpPr txBox="1"/>
            <p:nvPr/>
          </p:nvSpPr>
          <p:spPr>
            <a:xfrm>
              <a:off x="1981622" y="2415537"/>
              <a:ext cx="15528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Abstract State</a:t>
              </a:r>
            </a:p>
          </p:txBody>
        </p:sp>
        <p:cxnSp>
          <p:nvCxnSpPr>
            <p:cNvPr id="10" name="Connettore 2 9">
              <a:extLst>
                <a:ext uri="{FF2B5EF4-FFF2-40B4-BE49-F238E27FC236}">
                  <a16:creationId xmlns:a16="http://schemas.microsoft.com/office/drawing/2014/main" id="{94A2498E-E2FD-46E3-AA02-F46D64537B6F}"/>
                </a:ext>
              </a:extLst>
            </p:cNvPr>
            <p:cNvCxnSpPr>
              <a:cxnSpLocks/>
              <a:stCxn id="6" idx="1"/>
              <a:endCxn id="8" idx="1"/>
            </p:cNvCxnSpPr>
            <p:nvPr/>
          </p:nvCxnSpPr>
          <p:spPr>
            <a:xfrm flipV="1">
              <a:off x="1695598" y="3125204"/>
              <a:ext cx="286023" cy="51481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0829A3B2-F6AA-43D6-A47E-92C610B75311}"/>
                </a:ext>
              </a:extLst>
            </p:cNvPr>
            <p:cNvCxnSpPr>
              <a:cxnSpLocks/>
              <a:stCxn id="6" idx="1"/>
              <a:endCxn id="12" idx="3"/>
            </p:cNvCxnSpPr>
            <p:nvPr/>
          </p:nvCxnSpPr>
          <p:spPr>
            <a:xfrm flipH="1" flipV="1">
              <a:off x="1227913" y="3639629"/>
              <a:ext cx="467685" cy="386"/>
            </a:xfrm>
            <a:prstGeom prst="straightConnector1">
              <a:avLst/>
            </a:prstGeom>
            <a:ln w="12700"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AA372E4E-9F4B-4CAD-834E-629D3CCCE16C}"/>
                </a:ext>
              </a:extLst>
            </p:cNvPr>
            <p:cNvSpPr txBox="1"/>
            <p:nvPr/>
          </p:nvSpPr>
          <p:spPr>
            <a:xfrm>
              <a:off x="570109" y="3454963"/>
              <a:ext cx="657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expr</a:t>
              </a:r>
            </a:p>
          </p:txBody>
        </p:sp>
      </p:grpSp>
      <p:sp>
        <p:nvSpPr>
          <p:cNvPr id="47" name="Segnaposto data 46">
            <a:extLst>
              <a:ext uri="{FF2B5EF4-FFF2-40B4-BE49-F238E27FC236}">
                <a16:creationId xmlns:a16="http://schemas.microsoft.com/office/drawing/2014/main" id="{36820710-FD2E-4BB7-8ADA-4A8BC47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48" name="Segnaposto piè di pagina 47">
            <a:extLst>
              <a:ext uri="{FF2B5EF4-FFF2-40B4-BE49-F238E27FC236}">
                <a16:creationId xmlns:a16="http://schemas.microsoft.com/office/drawing/2014/main" id="{CFA6333B-A0C5-4108-A9CC-9323C7E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49" name="Segnaposto numero diapositiva 48">
            <a:extLst>
              <a:ext uri="{FF2B5EF4-FFF2-40B4-BE49-F238E27FC236}">
                <a16:creationId xmlns:a16="http://schemas.microsoft.com/office/drawing/2014/main" id="{2252312A-1D65-49BB-80DF-38E0A4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40</a:t>
            </a:fld>
            <a:endParaRPr lang="en-US"/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EE7457DC-4784-4309-955B-542AD166AED8}"/>
              </a:ext>
            </a:extLst>
          </p:cNvPr>
          <p:cNvSpPr txBox="1"/>
          <p:nvPr/>
        </p:nvSpPr>
        <p:spPr>
          <a:xfrm>
            <a:off x="5131777" y="1897182"/>
            <a:ext cx="3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How much precision do we want?</a:t>
            </a:r>
          </a:p>
        </p:txBody>
      </p:sp>
      <p:graphicFrame>
        <p:nvGraphicFramePr>
          <p:cNvPr id="73" name="Tabella 28">
            <a:extLst>
              <a:ext uri="{FF2B5EF4-FFF2-40B4-BE49-F238E27FC236}">
                <a16:creationId xmlns:a16="http://schemas.microsoft.com/office/drawing/2014/main" id="{B41F567C-F421-4E23-B9A8-91889A19D5BA}"/>
              </a:ext>
            </a:extLst>
          </p:cNvPr>
          <p:cNvGraphicFramePr>
            <a:graphicFrameLocks noGrp="1"/>
          </p:cNvGraphicFramePr>
          <p:nvPr/>
        </p:nvGraphicFramePr>
        <p:xfrm>
          <a:off x="5139247" y="2405050"/>
          <a:ext cx="6028305" cy="28651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205661">
                  <a:extLst>
                    <a:ext uri="{9D8B030D-6E8A-4147-A177-3AD203B41FA5}">
                      <a16:colId xmlns:a16="http://schemas.microsoft.com/office/drawing/2014/main" val="2217713670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3954202756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1675015766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3127443687"/>
                    </a:ext>
                  </a:extLst>
                </a:gridCol>
                <a:gridCol w="1205661">
                  <a:extLst>
                    <a:ext uri="{9D8B030D-6E8A-4147-A177-3AD203B41FA5}">
                      <a16:colId xmlns:a16="http://schemas.microsoft.com/office/drawing/2014/main" val="1791281579"/>
                    </a:ext>
                  </a:extLst>
                </a:gridCol>
              </a:tblGrid>
              <a:tr h="49610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Concrete 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Low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Medium 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precision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613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751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3766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x.g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1.2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418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38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2522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y.g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  <a:r>
                        <a:rPr lang="en-US" baseline="-25000" dirty="0"/>
                        <a:t>2.2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80736"/>
                  </a:ext>
                </a:extLst>
              </a:tr>
            </a:tbl>
          </a:graphicData>
        </a:graphic>
      </p:graphicFrame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96CEB26-4485-46D7-A046-CAC87603DFBE}"/>
              </a:ext>
            </a:extLst>
          </p:cNvPr>
          <p:cNvSpPr txBox="1"/>
          <p:nvPr/>
        </p:nvSpPr>
        <p:spPr>
          <a:xfrm>
            <a:off x="762491" y="3982703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</a:rPr>
              <a:t>x.f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76" name="Rettangolo con angoli arrotondati 75">
            <a:extLst>
              <a:ext uri="{FF2B5EF4-FFF2-40B4-BE49-F238E27FC236}">
                <a16:creationId xmlns:a16="http://schemas.microsoft.com/office/drawing/2014/main" id="{C40A3317-3E1B-4AB1-901C-ABB4D504C8A7}"/>
              </a:ext>
            </a:extLst>
          </p:cNvPr>
          <p:cNvSpPr/>
          <p:nvPr/>
        </p:nvSpPr>
        <p:spPr>
          <a:xfrm>
            <a:off x="5101066" y="3335479"/>
            <a:ext cx="6114622" cy="51877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7" name="Rettangolo con angoli arrotondati 76">
            <a:extLst>
              <a:ext uri="{FF2B5EF4-FFF2-40B4-BE49-F238E27FC236}">
                <a16:creationId xmlns:a16="http://schemas.microsoft.com/office/drawing/2014/main" id="{37342DA1-7C97-446E-9A3A-C302E7784DF9}"/>
              </a:ext>
            </a:extLst>
          </p:cNvPr>
          <p:cNvSpPr/>
          <p:nvPr/>
        </p:nvSpPr>
        <p:spPr>
          <a:xfrm>
            <a:off x="8845062" y="2307396"/>
            <a:ext cx="1019907" cy="3073495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AD3AC2B-E19E-42D5-B931-8DBC80C7C97B}"/>
              </a:ext>
            </a:extLst>
          </p:cNvPr>
          <p:cNvSpPr txBox="1"/>
          <p:nvPr/>
        </p:nvSpPr>
        <p:spPr>
          <a:xfrm>
            <a:off x="2224790" y="4321107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94418179-910C-4EC9-8BC3-A459805C5450}"/>
              </a:ext>
            </a:extLst>
          </p:cNvPr>
          <p:cNvSpPr txBox="1"/>
          <p:nvPr/>
        </p:nvSpPr>
        <p:spPr>
          <a:xfrm>
            <a:off x="763200" y="39816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accent4"/>
                </a:solidFill>
              </a:rPr>
              <a:t>x.g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50D04630-A759-41A7-8CB8-F6A402E25E7C}"/>
              </a:ext>
            </a:extLst>
          </p:cNvPr>
          <p:cNvSpPr txBox="1"/>
          <p:nvPr/>
        </p:nvSpPr>
        <p:spPr>
          <a:xfrm>
            <a:off x="2224800" y="43200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AAB34AC5-5CB9-4A3C-BE81-21744AB440D5}"/>
              </a:ext>
            </a:extLst>
          </p:cNvPr>
          <p:cNvSpPr txBox="1"/>
          <p:nvPr/>
        </p:nvSpPr>
        <p:spPr>
          <a:xfrm>
            <a:off x="2224800" y="43200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1.1</a:t>
            </a:r>
            <a:r>
              <a:rPr lang="en-US" dirty="0">
                <a:solidFill>
                  <a:schemeClr val="accent4"/>
                </a:solidFill>
              </a:rPr>
              <a:t> = 5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06FB8E3-0B6A-40E3-BEE2-2DBCA3054A90}"/>
              </a:ext>
            </a:extLst>
          </p:cNvPr>
          <p:cNvSpPr txBox="1"/>
          <p:nvPr/>
        </p:nvSpPr>
        <p:spPr>
          <a:xfrm>
            <a:off x="2224800" y="4320000"/>
            <a:ext cx="940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4"/>
                </a:solidFill>
              </a:rPr>
              <a:t>L</a:t>
            </a:r>
            <a:r>
              <a:rPr lang="en-US" baseline="-25000" dirty="0">
                <a:solidFill>
                  <a:schemeClr val="accent4"/>
                </a:solidFill>
              </a:rPr>
              <a:t>1.2</a:t>
            </a:r>
            <a:r>
              <a:rPr lang="en-US" dirty="0">
                <a:solidFill>
                  <a:schemeClr val="accent4"/>
                </a:solidFill>
              </a:rPr>
              <a:t> = 7</a:t>
            </a:r>
          </a:p>
        </p:txBody>
      </p:sp>
      <p:sp>
        <p:nvSpPr>
          <p:cNvPr id="83" name="Rettangolo con angoli arrotondati 82">
            <a:extLst>
              <a:ext uri="{FF2B5EF4-FFF2-40B4-BE49-F238E27FC236}">
                <a16:creationId xmlns:a16="http://schemas.microsoft.com/office/drawing/2014/main" id="{23393C7B-57F5-495F-AE74-98FCF365DF18}"/>
              </a:ext>
            </a:extLst>
          </p:cNvPr>
          <p:cNvSpPr/>
          <p:nvPr/>
        </p:nvSpPr>
        <p:spPr>
          <a:xfrm>
            <a:off x="10040815" y="2307397"/>
            <a:ext cx="1019908" cy="3073494"/>
          </a:xfrm>
          <a:prstGeom prst="round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4" name="Rettangolo con angoli arrotondati 83">
            <a:extLst>
              <a:ext uri="{FF2B5EF4-FFF2-40B4-BE49-F238E27FC236}">
                <a16:creationId xmlns:a16="http://schemas.microsoft.com/office/drawing/2014/main" id="{6ACDF3B1-55D1-400A-92DE-B9F313963D77}"/>
              </a:ext>
            </a:extLst>
          </p:cNvPr>
          <p:cNvSpPr/>
          <p:nvPr/>
        </p:nvSpPr>
        <p:spPr>
          <a:xfrm>
            <a:off x="5095426" y="3723318"/>
            <a:ext cx="6114622" cy="518770"/>
          </a:xfrm>
          <a:prstGeom prst="roundRect">
            <a:avLst/>
          </a:prstGeom>
          <a:noFill/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05F76779-F89B-4290-8D11-F697332A3D4E}"/>
              </a:ext>
            </a:extLst>
          </p:cNvPr>
          <p:cNvSpPr txBox="1"/>
          <p:nvPr/>
        </p:nvSpPr>
        <p:spPr>
          <a:xfrm>
            <a:off x="5133600" y="1897200"/>
            <a:ext cx="347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51878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  <p:bldP spid="72" grpId="1"/>
      <p:bldP spid="75" grpId="0"/>
      <p:bldP spid="75" grpId="1"/>
      <p:bldP spid="75" grpId="2"/>
      <p:bldP spid="75" grpId="3"/>
      <p:bldP spid="76" grpId="0" animBg="1"/>
      <p:bldP spid="76" grpId="1" animBg="1"/>
      <p:bldP spid="76" grpId="2" animBg="1"/>
      <p:bldP spid="76" grpId="3" animBg="1"/>
      <p:bldP spid="77" grpId="0" animBg="1"/>
      <p:bldP spid="77" grpId="1" animBg="1"/>
      <p:bldP spid="78" grpId="0"/>
      <p:bldP spid="78" grpId="1"/>
      <p:bldP spid="79" grpId="0"/>
      <p:bldP spid="79" grpId="1"/>
      <p:bldP spid="79" grpId="2"/>
      <p:bldP spid="79" grpId="3"/>
      <p:bldP spid="80" grpId="0"/>
      <p:bldP spid="80" grpId="1"/>
      <p:bldP spid="81" grpId="0"/>
      <p:bldP spid="81" grpId="1"/>
      <p:bldP spid="82" grpId="0"/>
      <p:bldP spid="83" grpId="0" animBg="1"/>
      <p:bldP spid="84" grpId="0" animBg="1"/>
      <p:bldP spid="84" grpId="1" animBg="1"/>
      <p:bldP spid="84" grpId="2" animBg="1"/>
      <p:bldP spid="8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uppo 87">
            <a:extLst>
              <a:ext uri="{FF2B5EF4-FFF2-40B4-BE49-F238E27FC236}">
                <a16:creationId xmlns:a16="http://schemas.microsoft.com/office/drawing/2014/main" id="{01442AB2-AF04-8E7A-324C-BF4AA3A41FFA}"/>
              </a:ext>
            </a:extLst>
          </p:cNvPr>
          <p:cNvGrpSpPr/>
          <p:nvPr/>
        </p:nvGrpSpPr>
        <p:grpSpPr>
          <a:xfrm>
            <a:off x="1439305" y="4360696"/>
            <a:ext cx="633746" cy="624775"/>
            <a:chOff x="744006" y="3925835"/>
            <a:chExt cx="633746" cy="624775"/>
          </a:xfrm>
        </p:grpSpPr>
        <p:sp>
          <p:nvSpPr>
            <p:cNvPr id="86" name="Ovale 85">
              <a:extLst>
                <a:ext uri="{FF2B5EF4-FFF2-40B4-BE49-F238E27FC236}">
                  <a16:creationId xmlns:a16="http://schemas.microsoft.com/office/drawing/2014/main" id="{D38DB3D1-B52A-ACFA-B7A3-7050C17A9863}"/>
                </a:ext>
              </a:extLst>
            </p:cNvPr>
            <p:cNvSpPr/>
            <p:nvPr/>
          </p:nvSpPr>
          <p:spPr>
            <a:xfrm>
              <a:off x="744006" y="3959967"/>
              <a:ext cx="561621" cy="561621"/>
            </a:xfrm>
            <a:prstGeom prst="ellipse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ttangolo 86">
              <a:extLst>
                <a:ext uri="{FF2B5EF4-FFF2-40B4-BE49-F238E27FC236}">
                  <a16:creationId xmlns:a16="http://schemas.microsoft.com/office/drawing/2014/main" id="{2E99BFD8-771C-17A0-4EE6-C7414C841D1D}"/>
                </a:ext>
              </a:extLst>
            </p:cNvPr>
            <p:cNvSpPr/>
            <p:nvPr/>
          </p:nvSpPr>
          <p:spPr>
            <a:xfrm>
              <a:off x="1022947" y="3925835"/>
              <a:ext cx="354805" cy="62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Joystick - Foto e Immagini Stock - iStock">
            <a:extLst>
              <a:ext uri="{FF2B5EF4-FFF2-40B4-BE49-F238E27FC236}">
                <a16:creationId xmlns:a16="http://schemas.microsoft.com/office/drawing/2014/main" id="{CF1AA05A-A5A5-41A9-B8F7-AA8E078B68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02" t="16216" r="5405" b="15879"/>
          <a:stretch/>
        </p:blipFill>
        <p:spPr bwMode="auto">
          <a:xfrm>
            <a:off x="3593043" y="2198207"/>
            <a:ext cx="1161248" cy="99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t330c Drive Wifi Remote Control Car Video Camera Car Drive &amp;amp; Spy 2.4g Wifi  Hummer - Buy Rc Auto,Wifi Remote Control Car,Automobile Di Telecomando  Product on Alibaba.com">
            <a:extLst>
              <a:ext uri="{FF2B5EF4-FFF2-40B4-BE49-F238E27FC236}">
                <a16:creationId xmlns:a16="http://schemas.microsoft.com/office/drawing/2014/main" id="{CC2CD0AC-8FA2-444D-A873-E1FA430590F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74" t="35036" r="11504" b="9885"/>
          <a:stretch/>
        </p:blipFill>
        <p:spPr bwMode="auto">
          <a:xfrm>
            <a:off x="5856917" y="2292824"/>
            <a:ext cx="1286958" cy="865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D25F439F-7E18-4AFE-A44A-CDC992DD388F}"/>
              </a:ext>
            </a:extLst>
          </p:cNvPr>
          <p:cNvSpPr txBox="1"/>
          <p:nvPr/>
        </p:nvSpPr>
        <p:spPr>
          <a:xfrm>
            <a:off x="848991" y="3147670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Controller (Java)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91AD911D-7C46-4D6D-8485-66BA1E631AAE}"/>
              </a:ext>
            </a:extLst>
          </p:cNvPr>
          <p:cNvSpPr txBox="1"/>
          <p:nvPr/>
        </p:nvSpPr>
        <p:spPr>
          <a:xfrm>
            <a:off x="3235862" y="3097185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Joystick (C++)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CAF8FAA5-BAAF-4CF0-99F2-BA409658C3BA}"/>
              </a:ext>
            </a:extLst>
          </p:cNvPr>
          <p:cNvSpPr txBox="1"/>
          <p:nvPr/>
        </p:nvSpPr>
        <p:spPr>
          <a:xfrm>
            <a:off x="5628860" y="3141723"/>
            <a:ext cx="1743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Car (C++)</a:t>
            </a:r>
          </a:p>
        </p:txBody>
      </p:sp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474AD30F-A425-4EFE-925F-7FD15D0154FA}"/>
              </a:ext>
            </a:extLst>
          </p:cNvPr>
          <p:cNvCxnSpPr>
            <a:cxnSpLocks/>
          </p:cNvCxnSpPr>
          <p:nvPr/>
        </p:nvCxnSpPr>
        <p:spPr>
          <a:xfrm>
            <a:off x="4107400" y="3495011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62BA6D1A-53B0-40DE-BCA5-B64FA50083D1}"/>
              </a:ext>
            </a:extLst>
          </p:cNvPr>
          <p:cNvCxnSpPr>
            <a:cxnSpLocks/>
          </p:cNvCxnSpPr>
          <p:nvPr/>
        </p:nvCxnSpPr>
        <p:spPr>
          <a:xfrm>
            <a:off x="6500398" y="3495011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5EF7CEC7-255E-4535-BAF3-05659A561A49}"/>
              </a:ext>
            </a:extLst>
          </p:cNvPr>
          <p:cNvCxnSpPr>
            <a:cxnSpLocks/>
          </p:cNvCxnSpPr>
          <p:nvPr/>
        </p:nvCxnSpPr>
        <p:spPr>
          <a:xfrm>
            <a:off x="1720529" y="3495011"/>
            <a:ext cx="0" cy="14688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4C4D13D0-1061-42F1-B92D-30FA1D98EDAB}"/>
              </a:ext>
            </a:extLst>
          </p:cNvPr>
          <p:cNvCxnSpPr>
            <a:cxnSpLocks/>
          </p:cNvCxnSpPr>
          <p:nvPr/>
        </p:nvCxnSpPr>
        <p:spPr>
          <a:xfrm>
            <a:off x="1713387" y="4125011"/>
            <a:ext cx="4787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2 22">
            <a:extLst>
              <a:ext uri="{FF2B5EF4-FFF2-40B4-BE49-F238E27FC236}">
                <a16:creationId xmlns:a16="http://schemas.microsoft.com/office/drawing/2014/main" id="{D9EFA7D6-E155-4D0F-9BE7-7EFD96B9A725}"/>
              </a:ext>
            </a:extLst>
          </p:cNvPr>
          <p:cNvCxnSpPr>
            <a:cxnSpLocks/>
          </p:cNvCxnSpPr>
          <p:nvPr/>
        </p:nvCxnSpPr>
        <p:spPr>
          <a:xfrm flipH="1">
            <a:off x="1720528" y="3855011"/>
            <a:ext cx="238687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BF22545B-551E-4015-83D4-62404EFEBD59}"/>
              </a:ext>
            </a:extLst>
          </p:cNvPr>
          <p:cNvSpPr txBox="1"/>
          <p:nvPr/>
        </p:nvSpPr>
        <p:spPr>
          <a:xfrm>
            <a:off x="1850498" y="3606705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initialize()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101A540-F05A-418E-9A72-168C1E3CEC95}"/>
              </a:ext>
            </a:extLst>
          </p:cNvPr>
          <p:cNvSpPr txBox="1"/>
          <p:nvPr/>
        </p:nvSpPr>
        <p:spPr>
          <a:xfrm>
            <a:off x="1850497" y="3868282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initialize()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DA9BB5CD-37EE-4998-83E5-10F9A1D6CADC}"/>
              </a:ext>
            </a:extLst>
          </p:cNvPr>
          <p:cNvSpPr txBox="1"/>
          <p:nvPr/>
        </p:nvSpPr>
        <p:spPr>
          <a:xfrm>
            <a:off x="1850496" y="4146381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read ()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F01A8827-680B-48DC-975B-0804C5E4D862}"/>
              </a:ext>
            </a:extLst>
          </p:cNvPr>
          <p:cNvSpPr txBox="1"/>
          <p:nvPr/>
        </p:nvSpPr>
        <p:spPr>
          <a:xfrm>
            <a:off x="1850495" y="4416380"/>
            <a:ext cx="174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endParaRPr lang="en-US" sz="1400" dirty="0">
              <a:solidFill>
                <a:schemeClr val="tx2">
                  <a:lumMod val="75000"/>
                  <a:lumOff val="25000"/>
                </a:schemeClr>
              </a:solidFill>
              <a:latin typeface="Consolas" panose="020B0609020204030204" pitchFamily="49" charset="0"/>
              <a:cs typeface="Lucida Sans Typewriter" panose="020B0602040502020304" pitchFamily="33" charset="0"/>
            </a:endParaRP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E2803207-F6F5-4847-A94E-613A1568B517}"/>
              </a:ext>
            </a:extLst>
          </p:cNvPr>
          <p:cNvSpPr txBox="1"/>
          <p:nvPr/>
        </p:nvSpPr>
        <p:spPr>
          <a:xfrm>
            <a:off x="1850495" y="4677846"/>
            <a:ext cx="1943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runMotor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(</a:t>
            </a:r>
            <a:r>
              <a:rPr lang="en-US" sz="1400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sv</a:t>
            </a:r>
            <a:r>
              <a:rPr lang="en-US" sz="1400" dirty="0">
                <a:solidFill>
                  <a:schemeClr val="tx2">
                    <a:lumMod val="75000"/>
                    <a:lumOff val="25000"/>
                  </a:schemeClr>
                </a:solidFill>
                <a:latin typeface="Consolas" panose="020B0609020204030204" pitchFamily="49" charset="0"/>
                <a:cs typeface="Lucida Sans Typewriter" panose="020B0602040502020304" pitchFamily="33" charset="0"/>
              </a:rPr>
              <a:t>)</a:t>
            </a:r>
          </a:p>
        </p:txBody>
      </p:sp>
      <p:sp>
        <p:nvSpPr>
          <p:cNvPr id="95" name="Titolo 1">
            <a:extLst>
              <a:ext uri="{FF2B5EF4-FFF2-40B4-BE49-F238E27FC236}">
                <a16:creationId xmlns:a16="http://schemas.microsoft.com/office/drawing/2014/main" id="{8ECDB71D-E34F-4FDF-8D57-6282BEF7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LiSA semantic analysis</a:t>
            </a:r>
          </a:p>
        </p:txBody>
      </p:sp>
      <p:sp>
        <p:nvSpPr>
          <p:cNvPr id="6" name="Segnaposto data 5">
            <a:extLst>
              <a:ext uri="{FF2B5EF4-FFF2-40B4-BE49-F238E27FC236}">
                <a16:creationId xmlns:a16="http://schemas.microsoft.com/office/drawing/2014/main" id="{2ECB8802-DA87-45B9-9C2C-85387C48C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C27B71E-720C-4E9D-8E8D-6554C54D8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8479A57-182C-4FF9-8177-40C55667D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41</a:t>
            </a:fld>
            <a:endParaRPr lang="en-US"/>
          </a:p>
        </p:txBody>
      </p:sp>
      <p:pic>
        <p:nvPicPr>
          <p:cNvPr id="2" name="Picture 8" descr="Wireless IoT Relay Controller 4-Channel 10-Amp USB - Wireless I2C">
            <a:extLst>
              <a:ext uri="{FF2B5EF4-FFF2-40B4-BE49-F238E27FC236}">
                <a16:creationId xmlns:a16="http://schemas.microsoft.com/office/drawing/2014/main" id="{5AD9AE3A-A830-0617-CDE2-D1F1281D2A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7" r="9084"/>
          <a:stretch/>
        </p:blipFill>
        <p:spPr bwMode="auto">
          <a:xfrm>
            <a:off x="1216975" y="2364837"/>
            <a:ext cx="992825" cy="858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017C0F21-2538-4052-CF3E-56D1BD0557AE}"/>
              </a:ext>
            </a:extLst>
          </p:cNvPr>
          <p:cNvCxnSpPr>
            <a:cxnSpLocks/>
          </p:cNvCxnSpPr>
          <p:nvPr/>
        </p:nvCxnSpPr>
        <p:spPr>
          <a:xfrm flipH="1">
            <a:off x="1720528" y="4395011"/>
            <a:ext cx="2386871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66925602-BC32-3F57-E278-7ACC3C590024}"/>
              </a:ext>
            </a:extLst>
          </p:cNvPr>
          <p:cNvCxnSpPr>
            <a:cxnSpLocks/>
          </p:cNvCxnSpPr>
          <p:nvPr/>
        </p:nvCxnSpPr>
        <p:spPr>
          <a:xfrm flipH="1">
            <a:off x="1720528" y="4665011"/>
            <a:ext cx="238687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5E037CD2-F5D3-0A98-C311-DF8D93DD14A7}"/>
              </a:ext>
            </a:extLst>
          </p:cNvPr>
          <p:cNvCxnSpPr>
            <a:cxnSpLocks/>
          </p:cNvCxnSpPr>
          <p:nvPr/>
        </p:nvCxnSpPr>
        <p:spPr>
          <a:xfrm>
            <a:off x="1713387" y="4935011"/>
            <a:ext cx="4787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riangolo isoscele 88">
            <a:extLst>
              <a:ext uri="{FF2B5EF4-FFF2-40B4-BE49-F238E27FC236}">
                <a16:creationId xmlns:a16="http://schemas.microsoft.com/office/drawing/2014/main" id="{CF9DD882-134B-4210-4DC7-5EED5D8D3E0A}"/>
              </a:ext>
            </a:extLst>
          </p:cNvPr>
          <p:cNvSpPr/>
          <p:nvPr/>
        </p:nvSpPr>
        <p:spPr>
          <a:xfrm rot="5400000">
            <a:off x="1652105" y="4372462"/>
            <a:ext cx="53034" cy="45719"/>
          </a:xfrm>
          <a:prstGeom prst="triangle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CasellaDiTesto 102">
            <a:extLst>
              <a:ext uri="{FF2B5EF4-FFF2-40B4-BE49-F238E27FC236}">
                <a16:creationId xmlns:a16="http://schemas.microsoft.com/office/drawing/2014/main" id="{57ADD82C-7255-CECE-C7CD-D17CCCA9712C}"/>
              </a:ext>
            </a:extLst>
          </p:cNvPr>
          <p:cNvSpPr txBox="1"/>
          <p:nvPr/>
        </p:nvSpPr>
        <p:spPr>
          <a:xfrm>
            <a:off x="7599992" y="4089592"/>
            <a:ext cx="324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Analysis 1: </a:t>
            </a:r>
          </a:p>
          <a:p>
            <a:r>
              <a:rPr lang="en-US" dirty="0"/>
              <a:t>sensor -&gt; actuator</a:t>
            </a:r>
          </a:p>
          <a:p>
            <a:r>
              <a:rPr lang="en-US" dirty="0">
                <a:solidFill>
                  <a:schemeClr val="accent3"/>
                </a:solidFill>
              </a:rPr>
              <a:t>Warning!</a:t>
            </a:r>
          </a:p>
        </p:txBody>
      </p:sp>
      <p:pic>
        <p:nvPicPr>
          <p:cNvPr id="107" name="Elemento grafico 106" descr="Insetto">
            <a:extLst>
              <a:ext uri="{FF2B5EF4-FFF2-40B4-BE49-F238E27FC236}">
                <a16:creationId xmlns:a16="http://schemas.microsoft.com/office/drawing/2014/main" id="{C00D56B4-D6F1-5B19-6A98-EA91E03BD1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94271" y="4956449"/>
            <a:ext cx="216000" cy="216000"/>
          </a:xfrm>
          <a:prstGeom prst="rect">
            <a:avLst/>
          </a:prstGeom>
        </p:spPr>
      </p:pic>
      <p:sp>
        <p:nvSpPr>
          <p:cNvPr id="109" name="Stella a 5 punte 108">
            <a:extLst>
              <a:ext uri="{FF2B5EF4-FFF2-40B4-BE49-F238E27FC236}">
                <a16:creationId xmlns:a16="http://schemas.microsoft.com/office/drawing/2014/main" id="{7460DEE0-0A5E-4D17-F5A7-B21412A42C6A}"/>
              </a:ext>
            </a:extLst>
          </p:cNvPr>
          <p:cNvSpPr>
            <a:spLocks noChangeAspect="1"/>
          </p:cNvSpPr>
          <p:nvPr/>
        </p:nvSpPr>
        <p:spPr>
          <a:xfrm>
            <a:off x="4129305" y="4247132"/>
            <a:ext cx="180000" cy="180000"/>
          </a:xfrm>
          <a:prstGeom prst="star5">
            <a:avLst/>
          </a:prstGeom>
          <a:solidFill>
            <a:srgbClr val="FF6600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6600"/>
              </a:solidFill>
            </a:endParaRPr>
          </a:p>
        </p:txBody>
      </p:sp>
      <p:grpSp>
        <p:nvGrpSpPr>
          <p:cNvPr id="113" name="Gruppo 112">
            <a:extLst>
              <a:ext uri="{FF2B5EF4-FFF2-40B4-BE49-F238E27FC236}">
                <a16:creationId xmlns:a16="http://schemas.microsoft.com/office/drawing/2014/main" id="{9A626392-54B2-E9A2-4799-DF7CC1F24C5C}"/>
              </a:ext>
            </a:extLst>
          </p:cNvPr>
          <p:cNvGrpSpPr/>
          <p:nvPr/>
        </p:nvGrpSpPr>
        <p:grpSpPr>
          <a:xfrm>
            <a:off x="7599992" y="2770409"/>
            <a:ext cx="3871572" cy="1200329"/>
            <a:chOff x="7599992" y="1811612"/>
            <a:chExt cx="3871572" cy="1200329"/>
          </a:xfrm>
        </p:grpSpPr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E2C02BBD-02AB-9B2C-C346-ECF5D4E97E78}"/>
                </a:ext>
              </a:extLst>
            </p:cNvPr>
            <p:cNvSpPr txBox="1"/>
            <p:nvPr/>
          </p:nvSpPr>
          <p:spPr>
            <a:xfrm>
              <a:off x="7599992" y="1811612"/>
              <a:ext cx="3871572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6"/>
                  </a:solidFill>
                </a:rPr>
                <a:t>LiSA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Source: sensor value</a:t>
              </a:r>
            </a:p>
            <a:p>
              <a:r>
                <a: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     Sink: actuator</a:t>
              </a:r>
              <a:endParaRPr lang="en-US" dirty="0">
                <a:solidFill>
                  <a:srgbClr val="7030A0"/>
                </a:solidFill>
              </a:endParaRPr>
            </a:p>
            <a:p>
              <a:r>
                <a:rPr lang="en-US" strike="sngStrike" dirty="0"/>
                <a:t>Track cross-language interactions</a:t>
              </a:r>
            </a:p>
          </p:txBody>
        </p:sp>
        <p:sp>
          <p:nvSpPr>
            <p:cNvPr id="111" name="Stella a 5 punte 110">
              <a:extLst>
                <a:ext uri="{FF2B5EF4-FFF2-40B4-BE49-F238E27FC236}">
                  <a16:creationId xmlns:a16="http://schemas.microsoft.com/office/drawing/2014/main" id="{5007ED36-AAF2-3733-E63F-869324008A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699160" y="2153522"/>
              <a:ext cx="180000" cy="180000"/>
            </a:xfrm>
            <a:prstGeom prst="star5">
              <a:avLst/>
            </a:prstGeom>
            <a:solidFill>
              <a:srgbClr val="FF6600"/>
            </a:solidFill>
            <a:ln>
              <a:solidFill>
                <a:srgbClr val="FF66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6600"/>
                </a:solidFill>
              </a:endParaRPr>
            </a:p>
          </p:txBody>
        </p:sp>
        <p:pic>
          <p:nvPicPr>
            <p:cNvPr id="112" name="Elemento grafico 111" descr="Insetto">
              <a:extLst>
                <a:ext uri="{FF2B5EF4-FFF2-40B4-BE49-F238E27FC236}">
                  <a16:creationId xmlns:a16="http://schemas.microsoft.com/office/drawing/2014/main" id="{8CBEBBD1-39CC-63D5-C44B-462D13DA6C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699160" y="2439297"/>
              <a:ext cx="216000" cy="216000"/>
            </a:xfrm>
            <a:prstGeom prst="rect">
              <a:avLst/>
            </a:prstGeom>
          </p:spPr>
        </p:pic>
      </p:grpSp>
      <p:cxnSp>
        <p:nvCxnSpPr>
          <p:cNvPr id="114" name="Connettore diritto 113">
            <a:extLst>
              <a:ext uri="{FF2B5EF4-FFF2-40B4-BE49-F238E27FC236}">
                <a16:creationId xmlns:a16="http://schemas.microsoft.com/office/drawing/2014/main" id="{0398FA49-F24B-0658-5A07-12FDCAD9F064}"/>
              </a:ext>
            </a:extLst>
          </p:cNvPr>
          <p:cNvCxnSpPr>
            <a:cxnSpLocks/>
          </p:cNvCxnSpPr>
          <p:nvPr/>
        </p:nvCxnSpPr>
        <p:spPr>
          <a:xfrm>
            <a:off x="4107399" y="4387685"/>
            <a:ext cx="0" cy="269884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ttore 2 115">
            <a:extLst>
              <a:ext uri="{FF2B5EF4-FFF2-40B4-BE49-F238E27FC236}">
                <a16:creationId xmlns:a16="http://schemas.microsoft.com/office/drawing/2014/main" id="{9CCEADF0-CB39-A801-A50E-11204BBA1C44}"/>
              </a:ext>
            </a:extLst>
          </p:cNvPr>
          <p:cNvCxnSpPr>
            <a:cxnSpLocks/>
          </p:cNvCxnSpPr>
          <p:nvPr/>
        </p:nvCxnSpPr>
        <p:spPr>
          <a:xfrm flipH="1">
            <a:off x="1701482" y="4662630"/>
            <a:ext cx="2420682" cy="0"/>
          </a:xfrm>
          <a:prstGeom prst="straightConnector1">
            <a:avLst/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ttore diritto 116">
            <a:extLst>
              <a:ext uri="{FF2B5EF4-FFF2-40B4-BE49-F238E27FC236}">
                <a16:creationId xmlns:a16="http://schemas.microsoft.com/office/drawing/2014/main" id="{8DE7409B-A9DC-A50F-25CD-FEB4A1F02D7E}"/>
              </a:ext>
            </a:extLst>
          </p:cNvPr>
          <p:cNvCxnSpPr>
            <a:cxnSpLocks/>
          </p:cNvCxnSpPr>
          <p:nvPr/>
        </p:nvCxnSpPr>
        <p:spPr>
          <a:xfrm>
            <a:off x="1720528" y="4660248"/>
            <a:ext cx="0" cy="296201"/>
          </a:xfrm>
          <a:prstGeom prst="line">
            <a:avLst/>
          </a:prstGeom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2 117">
            <a:extLst>
              <a:ext uri="{FF2B5EF4-FFF2-40B4-BE49-F238E27FC236}">
                <a16:creationId xmlns:a16="http://schemas.microsoft.com/office/drawing/2014/main" id="{1D92ECB7-6015-ADBE-D2A4-35C9776279E5}"/>
              </a:ext>
            </a:extLst>
          </p:cNvPr>
          <p:cNvCxnSpPr>
            <a:cxnSpLocks/>
          </p:cNvCxnSpPr>
          <p:nvPr/>
        </p:nvCxnSpPr>
        <p:spPr>
          <a:xfrm>
            <a:off x="1713894" y="4935011"/>
            <a:ext cx="4805969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7B26E505-F6F7-65C4-EDD3-37C13A8394E5}"/>
              </a:ext>
            </a:extLst>
          </p:cNvPr>
          <p:cNvSpPr/>
          <p:nvPr/>
        </p:nvSpPr>
        <p:spPr>
          <a:xfrm>
            <a:off x="3475508" y="5497917"/>
            <a:ext cx="796178" cy="314325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76D27B36-E788-C1E9-2186-66F259B467B4}"/>
              </a:ext>
            </a:extLst>
          </p:cNvPr>
          <p:cNvSpPr/>
          <p:nvPr/>
        </p:nvSpPr>
        <p:spPr>
          <a:xfrm>
            <a:off x="1525683" y="5197140"/>
            <a:ext cx="796178" cy="314325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C00148A5-0C7A-7B26-9F2F-B1403B5D2DEA}"/>
              </a:ext>
            </a:extLst>
          </p:cNvPr>
          <p:cNvSpPr/>
          <p:nvPr/>
        </p:nvSpPr>
        <p:spPr>
          <a:xfrm>
            <a:off x="5027802" y="5185525"/>
            <a:ext cx="509308" cy="314325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297709F0-7932-9376-8171-EBB4BB7A11CB}"/>
              </a:ext>
            </a:extLst>
          </p:cNvPr>
          <p:cNvSpPr/>
          <p:nvPr/>
        </p:nvSpPr>
        <p:spPr>
          <a:xfrm>
            <a:off x="3053606" y="4897689"/>
            <a:ext cx="1485900" cy="314325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EB1E181F-C4AA-1CA7-4AC0-2841F629B1CC}"/>
              </a:ext>
            </a:extLst>
          </p:cNvPr>
          <p:cNvSpPr/>
          <p:nvPr/>
        </p:nvSpPr>
        <p:spPr>
          <a:xfrm>
            <a:off x="1525683" y="4887298"/>
            <a:ext cx="509308" cy="314325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03585FC-F692-A55F-38BD-4BB00D46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critical non-determinism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3EE5D48-C5EF-BAF5-6950-3AB4A58A9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27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Non-determinism is only problematic if it affects the shared state</a:t>
            </a:r>
          </a:p>
          <a:p>
            <a:r>
              <a:rPr lang="en-US" dirty="0"/>
              <a:t>Blacklisting is too restrictive</a:t>
            </a:r>
          </a:p>
          <a:p>
            <a:r>
              <a:rPr lang="en-US" dirty="0"/>
              <a:t>Similar to detecting injection attacks: information flow!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9A36E4-C643-9A31-8239-A39472BA4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35361-7B26-60BC-787C-A3F4E7D73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25A567D-23B4-7223-D7BB-3F0D71E92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42</a:t>
            </a:fld>
            <a:endParaRPr lang="en-US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9268010C-D7B0-56FD-15AF-C4AA876C239D}"/>
              </a:ext>
            </a:extLst>
          </p:cNvPr>
          <p:cNvSpPr/>
          <p:nvPr/>
        </p:nvSpPr>
        <p:spPr>
          <a:xfrm>
            <a:off x="3053606" y="4881286"/>
            <a:ext cx="1485900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9A4E68EE-D8FE-2740-8BA8-5B1ADB7D2E10}"/>
              </a:ext>
            </a:extLst>
          </p:cNvPr>
          <p:cNvSpPr/>
          <p:nvPr/>
        </p:nvSpPr>
        <p:spPr>
          <a:xfrm>
            <a:off x="1549776" y="5499850"/>
            <a:ext cx="2842932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D9147F8-4F59-DE88-7737-181276894387}"/>
              </a:ext>
            </a:extLst>
          </p:cNvPr>
          <p:cNvSpPr txBox="1"/>
          <p:nvPr/>
        </p:nvSpPr>
        <p:spPr>
          <a:xfrm>
            <a:off x="4539506" y="4638338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2FD536-6960-378F-E793-D6C553CA333C}"/>
              </a:ext>
            </a:extLst>
          </p:cNvPr>
          <p:cNvSpPr txBox="1"/>
          <p:nvPr/>
        </p:nvSpPr>
        <p:spPr>
          <a:xfrm>
            <a:off x="4392708" y="561412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Sink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E8CF0C37-FEAC-A677-00DD-2EB95F472F58}"/>
              </a:ext>
            </a:extLst>
          </p:cNvPr>
          <p:cNvSpPr txBox="1"/>
          <p:nvPr/>
        </p:nvSpPr>
        <p:spPr>
          <a:xfrm>
            <a:off x="1108264" y="3363570"/>
            <a:ext cx="389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Taint analysis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C7B79FFF-81F2-D514-F839-04AD604FEDF3}"/>
              </a:ext>
            </a:extLst>
          </p:cNvPr>
          <p:cNvSpPr txBox="1"/>
          <p:nvPr/>
        </p:nvSpPr>
        <p:spPr>
          <a:xfrm>
            <a:off x="6094322" y="3429000"/>
            <a:ext cx="38906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/>
                </a:solidFill>
              </a:rPr>
              <a:t>Non Interference</a:t>
            </a:r>
          </a:p>
        </p:txBody>
      </p:sp>
      <p:sp>
        <p:nvSpPr>
          <p:cNvPr id="57" name="Rettangolo con angoli arrotondati 56">
            <a:extLst>
              <a:ext uri="{FF2B5EF4-FFF2-40B4-BE49-F238E27FC236}">
                <a16:creationId xmlns:a16="http://schemas.microsoft.com/office/drawing/2014/main" id="{5EC11BFA-1D1D-97E1-56EC-371E304E39DC}"/>
              </a:ext>
            </a:extLst>
          </p:cNvPr>
          <p:cNvSpPr/>
          <p:nvPr/>
        </p:nvSpPr>
        <p:spPr>
          <a:xfrm>
            <a:off x="6920197" y="4342226"/>
            <a:ext cx="1485900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985F3914-F2D3-8FC9-18FF-37C5C0E9A7CA}"/>
              </a:ext>
            </a:extLst>
          </p:cNvPr>
          <p:cNvSpPr/>
          <p:nvPr/>
        </p:nvSpPr>
        <p:spPr>
          <a:xfrm>
            <a:off x="6928885" y="4646219"/>
            <a:ext cx="2372003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ttangolo con angoli arrotondati 58">
            <a:extLst>
              <a:ext uri="{FF2B5EF4-FFF2-40B4-BE49-F238E27FC236}">
                <a16:creationId xmlns:a16="http://schemas.microsoft.com/office/drawing/2014/main" id="{5EE54A61-BE2C-0F60-214E-B766C59B8196}"/>
              </a:ext>
            </a:extLst>
          </p:cNvPr>
          <p:cNvSpPr/>
          <p:nvPr/>
        </p:nvSpPr>
        <p:spPr>
          <a:xfrm>
            <a:off x="6928885" y="5249669"/>
            <a:ext cx="2372003" cy="3143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9C7A09B-A358-F046-00F8-DFC2CB657FDD}"/>
              </a:ext>
            </a:extLst>
          </p:cNvPr>
          <p:cNvSpPr txBox="1"/>
          <p:nvPr/>
        </p:nvSpPr>
        <p:spPr>
          <a:xfrm>
            <a:off x="8269385" y="3841235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Source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832BBD0F-585B-EA42-53DB-3B06B6B10978}"/>
              </a:ext>
            </a:extLst>
          </p:cNvPr>
          <p:cNvSpPr txBox="1"/>
          <p:nvPr/>
        </p:nvSpPr>
        <p:spPr>
          <a:xfrm>
            <a:off x="9288001" y="4696196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Sink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F7FD7FB0-11B4-D26F-347B-0AA2407E5E55}"/>
              </a:ext>
            </a:extLst>
          </p:cNvPr>
          <p:cNvSpPr txBox="1"/>
          <p:nvPr/>
        </p:nvSpPr>
        <p:spPr>
          <a:xfrm>
            <a:off x="9288001" y="5337044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Sink</a:t>
            </a:r>
          </a:p>
        </p:txBody>
      </p:sp>
      <p:sp>
        <p:nvSpPr>
          <p:cNvPr id="63" name="Rettangolo con angoli arrotondati 62">
            <a:extLst>
              <a:ext uri="{FF2B5EF4-FFF2-40B4-BE49-F238E27FC236}">
                <a16:creationId xmlns:a16="http://schemas.microsoft.com/office/drawing/2014/main" id="{A9353ABF-7023-74E8-01DB-578AF136D376}"/>
              </a:ext>
            </a:extLst>
          </p:cNvPr>
          <p:cNvSpPr/>
          <p:nvPr/>
        </p:nvSpPr>
        <p:spPr>
          <a:xfrm>
            <a:off x="6928884" y="4322060"/>
            <a:ext cx="2062715" cy="314325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D1E97C25-AB15-A1E6-4AB0-1E3975BFB173}"/>
              </a:ext>
            </a:extLst>
          </p:cNvPr>
          <p:cNvSpPr/>
          <p:nvPr/>
        </p:nvSpPr>
        <p:spPr>
          <a:xfrm>
            <a:off x="6849039" y="4550955"/>
            <a:ext cx="2542614" cy="1096809"/>
          </a:xfrm>
          <a:prstGeom prst="roundRect">
            <a:avLst/>
          </a:prstGeom>
          <a:solidFill>
            <a:srgbClr val="FF6600">
              <a:alpha val="47059"/>
            </a:srgb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5129CB6-0CCE-9174-0B69-1EE7629642BB}"/>
              </a:ext>
            </a:extLst>
          </p:cNvPr>
          <p:cNvSpPr txBox="1"/>
          <p:nvPr/>
        </p:nvSpPr>
        <p:spPr>
          <a:xfrm>
            <a:off x="1026461" y="3651194"/>
            <a:ext cx="499894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= ...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MyObject</a:t>
            </a:r>
            <a:endParaRPr lang="it-IT" sz="2000" dirty="0">
              <a:latin typeface="Consolas" panose="020B0609020204030204" pitchFamily="49" charset="0"/>
            </a:endParaRP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>
                <a:latin typeface="Consolas" panose="020B0609020204030204" pitchFamily="49" charset="0"/>
              </a:rPr>
              <a:t>.</a:t>
            </a:r>
            <a:r>
              <a:rPr lang="it-IT" sz="2000" dirty="0">
                <a:solidFill>
                  <a:srgbClr val="FF6600"/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 =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 err="1">
                <a:latin typeface="Consolas" panose="020B0609020204030204" pitchFamily="49" charset="0"/>
              </a:rPr>
              <a:t>.</a:t>
            </a:r>
            <a:r>
              <a:rPr lang="it-IT" sz="2000" dirty="0" err="1">
                <a:solidFill>
                  <a:srgbClr val="FF6600"/>
                </a:solidFill>
                <a:latin typeface="Consolas" panose="020B0609020204030204" pitchFamily="49" charset="0"/>
              </a:rPr>
              <a:t>Date</a:t>
            </a:r>
            <a:r>
              <a:rPr lang="it-IT" sz="2000" dirty="0">
                <a:latin typeface="Consolas" panose="020B0609020204030204" pitchFamily="49" charset="0"/>
              </a:rPr>
              <a:t> = time.</a:t>
            </a:r>
            <a:r>
              <a:rPr lang="it-IT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Now</a:t>
            </a:r>
            <a:r>
              <a:rPr lang="it-IT" sz="2000" dirty="0">
                <a:latin typeface="Consolas" panose="020B0609020204030204" pitchFamily="49" charset="0"/>
              </a:rPr>
              <a:t>()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it-IT" sz="2000" dirty="0">
                <a:latin typeface="Consolas" panose="020B0609020204030204" pitchFamily="49" charset="0"/>
              </a:rPr>
              <a:t>, _ := </a:t>
            </a:r>
            <a:r>
              <a:rPr lang="it-IT" sz="2000" dirty="0" err="1">
                <a:latin typeface="Consolas" panose="020B0609020204030204" pitchFamily="49" charset="0"/>
              </a:rPr>
              <a:t>json.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Marshal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obj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 err="1">
                <a:latin typeface="Consolas" panose="020B0609020204030204" pitchFamily="49" charset="0"/>
              </a:rPr>
              <a:t>store.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, </a:t>
            </a:r>
            <a:r>
              <a:rPr lang="it-IT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</a:t>
            </a:r>
            <a:r>
              <a:rPr lang="it-IT" sz="2000" dirty="0">
                <a:latin typeface="Consolas" panose="020B0609020204030204" pitchFamily="49" charset="0"/>
              </a:rPr>
              <a:t>)</a:t>
            </a:r>
            <a:endParaRPr lang="it-IT" sz="1600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005BE897-77FA-CE73-AAA8-60DBB9366825}"/>
              </a:ext>
            </a:extLst>
          </p:cNvPr>
          <p:cNvSpPr txBox="1"/>
          <p:nvPr/>
        </p:nvSpPr>
        <p:spPr>
          <a:xfrm>
            <a:off x="6012519" y="3716624"/>
            <a:ext cx="49989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endParaRPr lang="en-US" dirty="0"/>
          </a:p>
          <a:p>
            <a:pPr marL="457200" lvl="1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it-IT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 </a:t>
            </a:r>
            <a:r>
              <a:rPr lang="it-IT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it-IT" sz="2000" dirty="0" err="1">
                <a:latin typeface="Consolas" panose="020B0609020204030204" pitchFamily="49" charset="0"/>
              </a:rPr>
              <a:t>string</a:t>
            </a:r>
            <a:r>
              <a:rPr lang="it-IT" sz="2000" dirty="0">
                <a:latin typeface="Consolas" panose="020B0609020204030204" pitchFamily="49" charset="0"/>
              </a:rPr>
              <a:t> = ...</a:t>
            </a:r>
          </a:p>
          <a:p>
            <a:pPr lvl="1"/>
            <a:r>
              <a:rPr lang="it-IT" sz="2000" dirty="0" err="1">
                <a:solidFill>
                  <a:schemeClr val="accent4"/>
                </a:solidFill>
                <a:latin typeface="Consolas" panose="020B0609020204030204" pitchFamily="49" charset="0"/>
              </a:rPr>
              <a:t>if</a:t>
            </a:r>
            <a:r>
              <a:rPr lang="it-IT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rand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</a:rPr>
              <a:t>() % 2 == 0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 err="1">
                <a:latin typeface="Consolas" panose="020B0609020204030204" pitchFamily="49" charset="0"/>
              </a:rPr>
              <a:t>store.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, 0)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}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else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it-IT" sz="2000" dirty="0" err="1">
                <a:latin typeface="Consolas" panose="020B0609020204030204" pitchFamily="49" charset="0"/>
              </a:rPr>
              <a:t>store</a:t>
            </a:r>
            <a:r>
              <a:rPr lang="it-IT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it-IT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</a:t>
            </a:r>
            <a:r>
              <a:rPr lang="it-IT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latin typeface="Consolas" panose="020B0609020204030204" pitchFamily="49" charset="0"/>
              </a:rPr>
              <a:t>, 1)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endParaRPr lang="it-IT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7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17" grpId="0" animBg="1"/>
      <p:bldP spid="15" grpId="0" animBg="1"/>
      <p:bldP spid="13" grpId="0" animBg="1"/>
      <p:bldP spid="14" grpId="0" animBg="1"/>
      <p:bldP spid="9" grpId="0" animBg="1"/>
      <p:bldP spid="10" grpId="0" animBg="1"/>
      <p:bldP spid="11" grpId="0"/>
      <p:bldP spid="11" grpId="1"/>
      <p:bldP spid="12" grpId="0"/>
      <p:bldP spid="12" grpId="1"/>
      <p:bldP spid="28" grpId="0"/>
      <p:bldP spid="55" grpId="0"/>
      <p:bldP spid="57" grpId="0" animBg="1"/>
      <p:bldP spid="58" grpId="0" animBg="1"/>
      <p:bldP spid="59" grpId="0" animBg="1"/>
      <p:bldP spid="60" grpId="0"/>
      <p:bldP spid="60" grpId="1"/>
      <p:bldP spid="61" grpId="0"/>
      <p:bldP spid="61" grpId="1"/>
      <p:bldP spid="62" grpId="0"/>
      <p:bldP spid="62" grpId="1"/>
      <p:bldP spid="63" grpId="0" animBg="1"/>
      <p:bldP spid="64" grpId="0" animBg="1"/>
      <p:bldP spid="23" grpId="0"/>
      <p:bldP spid="54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AB8331-4873-A8FE-EC0E-A2959C0B9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65A5407-41AB-9B03-3C8E-DBD67E1F5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2800" dirty="0"/>
              <a:t>Lattice defined over equivalence classes of minimum automata: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4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en-US" dirty="0"/>
              <a:t>Widening        : subset construction w.r.t. languages of length   : </a:t>
            </a:r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sz="2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DE2B32-A7B6-3671-3FA0-113F0E6F4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AEFEF55-88BD-3794-CBCD-15FAFC6C2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23F377A-FC17-6019-2BEB-699B9A72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43</a:t>
            </a:fld>
            <a:endParaRPr lang="en-US"/>
          </a:p>
        </p:txBody>
      </p:sp>
      <p:pic>
        <p:nvPicPr>
          <p:cNvPr id="7" name="Google Shape;109;p16" descr="\langle \mathsf{\mathcal{T}FA_{/\equiv}, \sqsubseteq_{\mathsf{Aut}}, \cup_{\mathsf{Aut}}, \cap_{\mathsf{Aut}}, \mathsf{Min}(\emptyset), \mathsf{Min}(\mathbb{A}_P)} \rangle" title="MathEquation,#000000">
            <a:extLst>
              <a:ext uri="{FF2B5EF4-FFF2-40B4-BE49-F238E27FC236}">
                <a16:creationId xmlns:a16="http://schemas.microsoft.com/office/drawing/2014/main" id="{041A617F-D911-CC80-00FC-87352D4EBAE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552" y="2437103"/>
            <a:ext cx="7006896" cy="5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18;p17" descr="n" title="MathEquation,#000000">
            <a:extLst>
              <a:ext uri="{FF2B5EF4-FFF2-40B4-BE49-F238E27FC236}">
                <a16:creationId xmlns:a16="http://schemas.microsoft.com/office/drawing/2014/main" id="{6D6073A5-4171-2968-E7A8-4A7EBF291B7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4863" y="3170542"/>
            <a:ext cx="225724" cy="25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9;p17">
            <a:extLst>
              <a:ext uri="{FF2B5EF4-FFF2-40B4-BE49-F238E27FC236}">
                <a16:creationId xmlns:a16="http://schemas.microsoft.com/office/drawing/2014/main" id="{151817A9-C29D-8D9F-0F14-66E9C291490A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75405"/>
          <a:stretch/>
        </p:blipFill>
        <p:spPr>
          <a:xfrm>
            <a:off x="6145575" y="4622398"/>
            <a:ext cx="5208225" cy="803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19;p17">
            <a:extLst>
              <a:ext uri="{FF2B5EF4-FFF2-40B4-BE49-F238E27FC236}">
                <a16:creationId xmlns:a16="http://schemas.microsoft.com/office/drawing/2014/main" id="{07FEC377-C943-49B7-A818-2AC7E3AD0F5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b="82453"/>
          <a:stretch/>
        </p:blipFill>
        <p:spPr>
          <a:xfrm>
            <a:off x="1049567" y="3786248"/>
            <a:ext cx="5208225" cy="5732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19;p17">
            <a:extLst>
              <a:ext uri="{FF2B5EF4-FFF2-40B4-BE49-F238E27FC236}">
                <a16:creationId xmlns:a16="http://schemas.microsoft.com/office/drawing/2014/main" id="{068D431F-9C0F-4252-84B9-7C74561261B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6784" b="54107"/>
          <a:stretch/>
        </p:blipFill>
        <p:spPr>
          <a:xfrm>
            <a:off x="5048914" y="3760730"/>
            <a:ext cx="5208225" cy="624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19;p17">
            <a:extLst>
              <a:ext uri="{FF2B5EF4-FFF2-40B4-BE49-F238E27FC236}">
                <a16:creationId xmlns:a16="http://schemas.microsoft.com/office/drawing/2014/main" id="{85951CC7-A3A6-480A-9EFE-10651E841E5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44837" b="23830"/>
          <a:stretch/>
        </p:blipFill>
        <p:spPr>
          <a:xfrm>
            <a:off x="1434487" y="4508911"/>
            <a:ext cx="5208225" cy="1023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B72E47FD-7049-478C-A71B-F0EAB92209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2920" y="3036030"/>
            <a:ext cx="607809" cy="42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1529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CAAAA-F10E-A446-2139-F2B9D9DF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 abstract transformers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007710-3DF4-AF05-D302-539784AA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indent="0">
              <a:buSzPts val="2800"/>
              <a:buNone/>
            </a:pPr>
            <a:r>
              <a:rPr lang="en-US" sz="2400" dirty="0">
                <a:latin typeface="Consolas" panose="020B0609020204030204" pitchFamily="49" charset="0"/>
                <a:cs typeface="Lucida Sans Unicode" panose="020B0602030504020204" pitchFamily="34" charset="0"/>
              </a:rPr>
              <a:t>concat</a:t>
            </a:r>
            <a:r>
              <a:rPr lang="en-US" sz="2800" dirty="0"/>
              <a:t>: automata concatenation</a:t>
            </a:r>
          </a:p>
          <a:p>
            <a:pPr marL="50800" indent="0">
              <a:buSzPts val="2800"/>
              <a:buNone/>
            </a:pPr>
            <a:endParaRPr lang="en-US" sz="5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Consolas" panose="020B0609020204030204" pitchFamily="49" charset="0"/>
                <a:cs typeface="Lucida Sans Unicode" panose="020B0602030504020204" pitchFamily="34" charset="0"/>
              </a:rPr>
              <a:t>contains</a:t>
            </a:r>
            <a:r>
              <a:rPr lang="en-US" sz="2800" dirty="0"/>
              <a:t>: intersection with factors automaton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5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Consolas" panose="020B0609020204030204" pitchFamily="49" charset="0"/>
                <a:cs typeface="Lucida Sans Unicode" panose="020B0602030504020204" pitchFamily="34" charset="0"/>
              </a:rPr>
              <a:t>length</a:t>
            </a:r>
            <a:r>
              <a:rPr lang="en-US" sz="2800" dirty="0"/>
              <a:t>: min- and max-path length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40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44484-EBDD-7827-BA7D-17F6E139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1730CD-299A-2ED4-2889-9998EF92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70AB89-07CD-3F15-EF9B-EEEE5ED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44</a:t>
            </a:fld>
            <a:endParaRPr lang="en-US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647E5CE2-E41F-B70A-BA82-6498902FE20C}"/>
              </a:ext>
            </a:extLst>
          </p:cNvPr>
          <p:cNvGrpSpPr/>
          <p:nvPr/>
        </p:nvGrpSpPr>
        <p:grpSpPr>
          <a:xfrm>
            <a:off x="1500359" y="3521124"/>
            <a:ext cx="8578252" cy="726353"/>
            <a:chOff x="235389" y="5771676"/>
            <a:chExt cx="8578252" cy="726353"/>
          </a:xfrm>
        </p:grpSpPr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FC76FDAE-E999-5CE7-1CEF-A19A46D4C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805" r="48633"/>
            <a:stretch/>
          </p:blipFill>
          <p:spPr>
            <a:xfrm>
              <a:off x="235389" y="5771678"/>
              <a:ext cx="2598345" cy="726351"/>
            </a:xfrm>
            <a:prstGeom prst="rect">
              <a:avLst/>
            </a:prstGeom>
          </p:spPr>
        </p:pic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984D9BF9-339E-DFF9-1C26-FC51DCE00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8914" y="5942668"/>
              <a:ext cx="3914727" cy="446363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11221FB6-42DB-A6DD-E94C-AA6A981B3D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3410" r="2242"/>
            <a:stretch/>
          </p:blipFill>
          <p:spPr>
            <a:xfrm>
              <a:off x="3055545" y="5771676"/>
              <a:ext cx="1837854" cy="726351"/>
            </a:xfrm>
            <a:prstGeom prst="rect">
              <a:avLst/>
            </a:prstGeom>
          </p:spPr>
        </p:pic>
      </p:grpSp>
      <p:grpSp>
        <p:nvGrpSpPr>
          <p:cNvPr id="11" name="Gruppo 10">
            <a:extLst>
              <a:ext uri="{FF2B5EF4-FFF2-40B4-BE49-F238E27FC236}">
                <a16:creationId xmlns:a16="http://schemas.microsoft.com/office/drawing/2014/main" id="{E5F5E1EC-8E87-447F-E0F7-84D8073A645C}"/>
              </a:ext>
            </a:extLst>
          </p:cNvPr>
          <p:cNvGrpSpPr/>
          <p:nvPr/>
        </p:nvGrpSpPr>
        <p:grpSpPr>
          <a:xfrm>
            <a:off x="1462088" y="2269381"/>
            <a:ext cx="8616524" cy="608496"/>
            <a:chOff x="446088" y="2899100"/>
            <a:chExt cx="8616524" cy="608496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80EB31B4-CDB8-9B02-FE9B-6910EE54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58511"/>
            <a:stretch/>
          </p:blipFill>
          <p:spPr>
            <a:xfrm>
              <a:off x="446088" y="2903582"/>
              <a:ext cx="1860580" cy="604014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7C43459E-2F7D-81BE-161F-5C49E1309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r="8861"/>
            <a:stretch/>
          </p:blipFill>
          <p:spPr>
            <a:xfrm>
              <a:off x="5194800" y="2899100"/>
              <a:ext cx="3867812" cy="594871"/>
            </a:xfrm>
            <a:prstGeom prst="rect">
              <a:avLst/>
            </a:prstGeom>
          </p:spPr>
        </p:pic>
        <p:pic>
          <p:nvPicPr>
            <p:cNvPr id="14" name="Immagine 13">
              <a:extLst>
                <a:ext uri="{FF2B5EF4-FFF2-40B4-BE49-F238E27FC236}">
                  <a16:creationId xmlns:a16="http://schemas.microsoft.com/office/drawing/2014/main" id="{12BE5E8D-A361-CCB4-A170-EF51FD5E2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6660" r="1752"/>
            <a:stretch/>
          </p:blipFill>
          <p:spPr>
            <a:xfrm>
              <a:off x="2433508" y="2903582"/>
              <a:ext cx="1865014" cy="604014"/>
            </a:xfrm>
            <a:prstGeom prst="rect">
              <a:avLst/>
            </a:prstGeom>
          </p:spPr>
        </p:pic>
      </p:grp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15115417-7880-5E9E-BA15-FF197DC0F81B}"/>
              </a:ext>
            </a:extLst>
          </p:cNvPr>
          <p:cNvGrpSpPr/>
          <p:nvPr/>
        </p:nvGrpSpPr>
        <p:grpSpPr>
          <a:xfrm>
            <a:off x="1381597" y="4693842"/>
            <a:ext cx="6453222" cy="848681"/>
            <a:chOff x="365597" y="5552452"/>
            <a:chExt cx="6453222" cy="848681"/>
          </a:xfrm>
        </p:grpSpPr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E9F93A91-503E-6D3F-3F88-A0B155158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4123" y="5597797"/>
              <a:ext cx="1464696" cy="483930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AFA482DC-F7CB-52DC-F7D2-78795281BD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5597" y="5552452"/>
              <a:ext cx="3882141" cy="8486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181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6DCAAAA-F10E-A446-2139-F2B9D9DFA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 abstract transformers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007710-3DF4-AF05-D302-539784AA45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latin typeface="Consolas" panose="020B0609020204030204" pitchFamily="49" charset="0"/>
                <a:cs typeface="Lucida Sans Unicode" panose="020B0602030504020204" pitchFamily="34" charset="0"/>
              </a:rPr>
              <a:t>replace</a:t>
            </a:r>
            <a:r>
              <a:rPr lang="en-US" sz="2800" dirty="0"/>
              <a:t>: must- or may-replace over all paths</a:t>
            </a: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3600" dirty="0">
              <a:latin typeface="Consolas" panose="020B0609020204030204" pitchFamily="49" charset="0"/>
              <a:cs typeface="Lucida Sans Unicode" panose="020B0602030504020204" pitchFamily="34" charset="0"/>
            </a:endParaRP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sz="2400" dirty="0">
                <a:latin typeface="Consolas" panose="020B0609020204030204" pitchFamily="49" charset="0"/>
                <a:cs typeface="Lucida Sans Unicode" panose="020B0602030504020204" pitchFamily="34" charset="0"/>
              </a:rPr>
              <a:t>indexOf</a:t>
            </a:r>
            <a:r>
              <a:rPr lang="en-US" sz="2800" dirty="0"/>
              <a:t>: search over all paths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/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5400" dirty="0"/>
          </a:p>
          <a:p>
            <a:pPr marL="50800" indent="0">
              <a:spcBef>
                <a:spcPts val="0"/>
              </a:spcBef>
              <a:buSzPts val="2800"/>
              <a:buNone/>
            </a:pPr>
            <a:r>
              <a:rPr lang="en-US" sz="2400" dirty="0">
                <a:latin typeface="Consolas" panose="020B0609020204030204" pitchFamily="49" charset="0"/>
                <a:cs typeface="Lucida Sans Unicode" panose="020B0602030504020204" pitchFamily="34" charset="0"/>
              </a:rPr>
              <a:t>substring</a:t>
            </a:r>
            <a:r>
              <a:rPr lang="en-US" sz="2800" dirty="0"/>
              <a:t>: induction on the structure of the regex</a:t>
            </a:r>
          </a:p>
          <a:p>
            <a:pPr marL="50800" lvl="0" indent="0" algn="l" rtl="0"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5E44484-EBDD-7827-BA7D-17F6E139A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B1730CD-299A-2ED4-2889-9998EF926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570AB89-07CD-3F15-EF9B-EEEE5ED63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45</a:t>
            </a:fld>
            <a:endParaRPr lang="en-US"/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8253A484-7B34-A733-0742-968BF2391418}"/>
              </a:ext>
            </a:extLst>
          </p:cNvPr>
          <p:cNvGrpSpPr/>
          <p:nvPr/>
        </p:nvGrpSpPr>
        <p:grpSpPr>
          <a:xfrm>
            <a:off x="1248094" y="2186423"/>
            <a:ext cx="7260815" cy="1319740"/>
            <a:chOff x="714571" y="2737895"/>
            <a:chExt cx="7260815" cy="1319740"/>
          </a:xfrm>
        </p:grpSpPr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7FF1F1CA-3841-2CE6-4840-04534DDF67D1}"/>
                </a:ext>
              </a:extLst>
            </p:cNvPr>
            <p:cNvGrpSpPr/>
            <p:nvPr/>
          </p:nvGrpSpPr>
          <p:grpSpPr>
            <a:xfrm>
              <a:off x="714571" y="2737895"/>
              <a:ext cx="5741633" cy="550720"/>
              <a:chOff x="714571" y="2737895"/>
              <a:chExt cx="5741633" cy="550720"/>
            </a:xfrm>
          </p:grpSpPr>
          <p:pic>
            <p:nvPicPr>
              <p:cNvPr id="12" name="Immagine 11">
                <a:extLst>
                  <a:ext uri="{FF2B5EF4-FFF2-40B4-BE49-F238E27FC236}">
                    <a16:creationId xmlns:a16="http://schemas.microsoft.com/office/drawing/2014/main" id="{CF8114D4-5F8F-79AA-A3FE-41CD5CDD9A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2268" y="2779244"/>
                <a:ext cx="1743936" cy="473293"/>
              </a:xfrm>
              <a:prstGeom prst="rect">
                <a:avLst/>
              </a:prstGeom>
            </p:spPr>
          </p:pic>
          <p:pic>
            <p:nvPicPr>
              <p:cNvPr id="13" name="Immagine 12">
                <a:extLst>
                  <a:ext uri="{FF2B5EF4-FFF2-40B4-BE49-F238E27FC236}">
                    <a16:creationId xmlns:a16="http://schemas.microsoft.com/office/drawing/2014/main" id="{CD74FEA3-103A-D134-AE1E-24A140A7B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4571" y="2737895"/>
                <a:ext cx="2770810" cy="550720"/>
              </a:xfrm>
              <a:prstGeom prst="rect">
                <a:avLst/>
              </a:prstGeom>
            </p:spPr>
          </p:pic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0BD5758A-E14D-2D16-F1A4-2ED086EA9053}"/>
                </a:ext>
              </a:extLst>
            </p:cNvPr>
            <p:cNvGrpSpPr/>
            <p:nvPr/>
          </p:nvGrpSpPr>
          <p:grpSpPr>
            <a:xfrm>
              <a:off x="781311" y="3234180"/>
              <a:ext cx="7194075" cy="823455"/>
              <a:chOff x="781311" y="3369975"/>
              <a:chExt cx="7194075" cy="823455"/>
            </a:xfrm>
          </p:grpSpPr>
          <p:pic>
            <p:nvPicPr>
              <p:cNvPr id="10" name="Immagine 9">
                <a:extLst>
                  <a:ext uri="{FF2B5EF4-FFF2-40B4-BE49-F238E27FC236}">
                    <a16:creationId xmlns:a16="http://schemas.microsoft.com/office/drawing/2014/main" id="{262F563D-9072-FFC7-9054-6C477D5C42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311" y="3369975"/>
                <a:ext cx="2728791" cy="823455"/>
              </a:xfrm>
              <a:prstGeom prst="rect">
                <a:avLst/>
              </a:prstGeom>
            </p:spPr>
          </p:pic>
          <p:pic>
            <p:nvPicPr>
              <p:cNvPr id="11" name="Immagine 10">
                <a:extLst>
                  <a:ext uri="{FF2B5EF4-FFF2-40B4-BE49-F238E27FC236}">
                    <a16:creationId xmlns:a16="http://schemas.microsoft.com/office/drawing/2014/main" id="{2C5B22D0-DF44-600F-47FE-298B985DE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9653" y="3376737"/>
                <a:ext cx="4165733" cy="720831"/>
              </a:xfrm>
              <a:prstGeom prst="rect">
                <a:avLst/>
              </a:prstGeom>
            </p:spPr>
          </p:pic>
        </p:grpSp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4EB6714-D330-A5DF-0C80-697382302176}"/>
              </a:ext>
            </a:extLst>
          </p:cNvPr>
          <p:cNvGrpSpPr/>
          <p:nvPr/>
        </p:nvGrpSpPr>
        <p:grpSpPr>
          <a:xfrm>
            <a:off x="1248094" y="4085600"/>
            <a:ext cx="7772447" cy="995462"/>
            <a:chOff x="685776" y="4553920"/>
            <a:chExt cx="7772447" cy="995462"/>
          </a:xfrm>
        </p:grpSpPr>
        <p:pic>
          <p:nvPicPr>
            <p:cNvPr id="15" name="Immagine 14">
              <a:extLst>
                <a:ext uri="{FF2B5EF4-FFF2-40B4-BE49-F238E27FC236}">
                  <a16:creationId xmlns:a16="http://schemas.microsoft.com/office/drawing/2014/main" id="{400A8728-BC10-5525-51D1-8DE04D68DC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8427"/>
            <a:stretch/>
          </p:blipFill>
          <p:spPr>
            <a:xfrm>
              <a:off x="685776" y="4553920"/>
              <a:ext cx="3327209" cy="995462"/>
            </a:xfrm>
            <a:prstGeom prst="rect">
              <a:avLst/>
            </a:prstGeom>
          </p:spPr>
        </p:pic>
        <p:pic>
          <p:nvPicPr>
            <p:cNvPr id="16" name="Immagine 15">
              <a:extLst>
                <a:ext uri="{FF2B5EF4-FFF2-40B4-BE49-F238E27FC236}">
                  <a16:creationId xmlns:a16="http://schemas.microsoft.com/office/drawing/2014/main" id="{A350765A-6244-B408-29F7-DA28A27A8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2936"/>
            <a:stretch/>
          </p:blipFill>
          <p:spPr>
            <a:xfrm>
              <a:off x="4220009" y="4553920"/>
              <a:ext cx="1947862" cy="555626"/>
            </a:xfrm>
            <a:prstGeom prst="rect">
              <a:avLst/>
            </a:prstGeom>
          </p:spPr>
        </p:pic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A60778C3-DA3D-1B3F-FAC5-5E62E4F0D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92281" y="4629243"/>
              <a:ext cx="2065942" cy="322430"/>
            </a:xfrm>
            <a:prstGeom prst="rect">
              <a:avLst/>
            </a:prstGeom>
          </p:spPr>
        </p:pic>
      </p:grpSp>
      <p:pic>
        <p:nvPicPr>
          <p:cNvPr id="18" name="Immagine 17">
            <a:extLst>
              <a:ext uri="{FF2B5EF4-FFF2-40B4-BE49-F238E27FC236}">
                <a16:creationId xmlns:a16="http://schemas.microsoft.com/office/drawing/2014/main" id="{07AE3D26-8CAE-3D23-2613-B4AA42B4D2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90772" y="5763914"/>
            <a:ext cx="969061" cy="33858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4A59AAD4-5029-1B0E-8E9A-3BD7C24D000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64702" y="5778355"/>
            <a:ext cx="3301215" cy="338586"/>
          </a:xfrm>
          <a:prstGeom prst="rect">
            <a:avLst/>
          </a:prstGeom>
        </p:spPr>
      </p:pic>
      <p:pic>
        <p:nvPicPr>
          <p:cNvPr id="20" name="Immagine 19">
            <a:extLst>
              <a:ext uri="{FF2B5EF4-FFF2-40B4-BE49-F238E27FC236}">
                <a16:creationId xmlns:a16="http://schemas.microsoft.com/office/drawing/2014/main" id="{40159A5B-F10B-5DB4-0B07-BFBB159134D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13425" y="5396243"/>
            <a:ext cx="2528937" cy="88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037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9AADDD-11F7-172F-03F3-C8BC1F48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 experiments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9D9896-E1AB-3454-9E78-F0BCF0AF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4DA38A-32FA-2895-ABC9-6148218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62087-5378-AAAC-6C94-E99234CA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46</a:t>
            </a:fld>
            <a:endParaRPr lang="en-US"/>
          </a:p>
        </p:txBody>
      </p:sp>
      <p:pic>
        <p:nvPicPr>
          <p:cNvPr id="7" name="Google Shape;160;p23">
            <a:extLst>
              <a:ext uri="{FF2B5EF4-FFF2-40B4-BE49-F238E27FC236}">
                <a16:creationId xmlns:a16="http://schemas.microsoft.com/office/drawing/2014/main" id="{1D4A81FB-6E8F-DD04-E53C-05323F92587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5994" y="1622361"/>
            <a:ext cx="4042375" cy="211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9;p23">
            <a:extLst>
              <a:ext uri="{FF2B5EF4-FFF2-40B4-BE49-F238E27FC236}">
                <a16:creationId xmlns:a16="http://schemas.microsoft.com/office/drawing/2014/main" id="{357CA979-5DFB-C8A7-AF63-72BFFC4B1D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626350"/>
            <a:ext cx="4042363" cy="26281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" name="Tabella 2">
            <a:extLst>
              <a:ext uri="{FF2B5EF4-FFF2-40B4-BE49-F238E27FC236}">
                <a16:creationId xmlns:a16="http://schemas.microsoft.com/office/drawing/2014/main" id="{04DEE90C-8C3A-6C07-A07E-FFE2954B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044677"/>
              </p:ext>
            </p:extLst>
          </p:nvPr>
        </p:nvGraphicFramePr>
        <p:xfrm>
          <a:off x="6273214" y="4439170"/>
          <a:ext cx="4376383" cy="1584960"/>
        </p:xfrm>
        <a:graphic>
          <a:graphicData uri="http://schemas.openxmlformats.org/drawingml/2006/table">
            <a:tbl>
              <a:tblPr firstRow="1" bandRow="1"/>
              <a:tblGrid>
                <a:gridCol w="2585902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0481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P2 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3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000" dirty="0">
                          <a:latin typeface="+mn-lt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38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000" dirty="0">
                          <a:latin typeface="+mn-lt"/>
                        </a:rPr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52013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2C29A709-1663-EDD6-39EB-368986BCC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1409964"/>
              </p:ext>
            </p:extLst>
          </p:nvPr>
        </p:nvGraphicFramePr>
        <p:xfrm>
          <a:off x="838200" y="4439170"/>
          <a:ext cx="4376383" cy="1584960"/>
        </p:xfrm>
        <a:graphic>
          <a:graphicData uri="http://schemas.openxmlformats.org/drawingml/2006/table">
            <a:tbl>
              <a:tblPr firstRow="1" bandRow="1"/>
              <a:tblGrid>
                <a:gridCol w="2579079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P1 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10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000" dirty="0">
                          <a:latin typeface="+mn-lt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34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000" dirty="0">
                          <a:latin typeface="+mn-lt"/>
                        </a:rPr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10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655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9AADDD-11F7-172F-03F3-C8BC1F48E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Tarsis experiments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9D9896-E1AB-3454-9E78-F0BCF0AF3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4DA38A-32FA-2895-ABC9-614821853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662087-5378-AAAC-6C94-E99234CAA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13" name="Tabella 2">
            <a:extLst>
              <a:ext uri="{FF2B5EF4-FFF2-40B4-BE49-F238E27FC236}">
                <a16:creationId xmlns:a16="http://schemas.microsoft.com/office/drawing/2014/main" id="{04DEE90C-8C3A-6C07-A07E-FFE2954BB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03220"/>
              </p:ext>
            </p:extLst>
          </p:nvPr>
        </p:nvGraphicFramePr>
        <p:xfrm>
          <a:off x="6273214" y="4439170"/>
          <a:ext cx="4376383" cy="1584960"/>
        </p:xfrm>
        <a:graphic>
          <a:graphicData uri="http://schemas.openxmlformats.org/drawingml/2006/table">
            <a:tbl>
              <a:tblPr firstRow="1" bandRow="1"/>
              <a:tblGrid>
                <a:gridCol w="2585902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0481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P4 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30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000" dirty="0">
                          <a:latin typeface="+mn-lt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39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000" dirty="0">
                          <a:latin typeface="+mn-lt"/>
                        </a:rPr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4235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  <p:graphicFrame>
        <p:nvGraphicFramePr>
          <p:cNvPr id="14" name="Tabella 2">
            <a:extLst>
              <a:ext uri="{FF2B5EF4-FFF2-40B4-BE49-F238E27FC236}">
                <a16:creationId xmlns:a16="http://schemas.microsoft.com/office/drawing/2014/main" id="{2C29A709-1663-EDD6-39EB-368986BCC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9896793"/>
              </p:ext>
            </p:extLst>
          </p:nvPr>
        </p:nvGraphicFramePr>
        <p:xfrm>
          <a:off x="838200" y="4439170"/>
          <a:ext cx="4376383" cy="1584960"/>
        </p:xfrm>
        <a:graphic>
          <a:graphicData uri="http://schemas.openxmlformats.org/drawingml/2006/table">
            <a:tbl>
              <a:tblPr firstRow="1" bandRow="1"/>
              <a:tblGrid>
                <a:gridCol w="2579079">
                  <a:extLst>
                    <a:ext uri="{9D8B030D-6E8A-4147-A177-3AD203B41FA5}">
                      <a16:colId xmlns:a16="http://schemas.microsoft.com/office/drawing/2014/main" val="2228627675"/>
                    </a:ext>
                  </a:extLst>
                </a:gridCol>
                <a:gridCol w="1797304">
                  <a:extLst>
                    <a:ext uri="{9D8B030D-6E8A-4147-A177-3AD203B41FA5}">
                      <a16:colId xmlns:a16="http://schemas.microsoft.com/office/drawing/2014/main" val="335988962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lvl="0" indent="0" algn="l" rtl="0">
                        <a:spcBef>
                          <a:spcPts val="56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P3 Execution times: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7832336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Other domains: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+mn-lt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a:t>~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100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34565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TARSIS</a:t>
                      </a:r>
                      <a:r>
                        <a:rPr lang="en-US" sz="2000" dirty="0">
                          <a:latin typeface="+mn-lt"/>
                        </a:rPr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299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5484660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r>
                        <a:rPr lang="en-US" sz="2000" dirty="0">
                          <a:solidFill>
                            <a:srgbClr val="000000"/>
                          </a:solidFill>
                          <a:latin typeface="+mn-lt"/>
                          <a:ea typeface="Nunito Light"/>
                          <a:cs typeface="Nunito Light"/>
                          <a:sym typeface="Nunito Light"/>
                        </a:rPr>
                        <a:t>FA</a:t>
                      </a:r>
                      <a:r>
                        <a:rPr lang="en-US" sz="2000" dirty="0">
                          <a:latin typeface="+mn-lt"/>
                        </a:rPr>
                        <a:t>: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algn="r"/>
                      <a:r>
                        <a:rPr lang="en-US" sz="2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226769</a:t>
                      </a:r>
                      <a:r>
                        <a:rPr lang="en-US" sz="2000" dirty="0">
                          <a:latin typeface="+mn-lt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2000" dirty="0" err="1">
                          <a:latin typeface="+mn-lt"/>
                          <a:cs typeface="Calibri" panose="020F0502020204030204" pitchFamily="34" charset="0"/>
                        </a:rPr>
                        <a:t>ms</a:t>
                      </a:r>
                      <a:endParaRPr lang="en-US" sz="20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39329"/>
                  </a:ext>
                </a:extLst>
              </a:tr>
            </a:tbl>
          </a:graphicData>
        </a:graphic>
      </p:graphicFrame>
      <p:pic>
        <p:nvPicPr>
          <p:cNvPr id="3" name="Google Shape;166;p24">
            <a:extLst>
              <a:ext uri="{FF2B5EF4-FFF2-40B4-BE49-F238E27FC236}">
                <a16:creationId xmlns:a16="http://schemas.microsoft.com/office/drawing/2014/main" id="{D89D19E3-E996-772A-F9F9-6BC3F8332DC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8199" y="1690688"/>
            <a:ext cx="4376383" cy="2416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67;p24">
            <a:extLst>
              <a:ext uri="{FF2B5EF4-FFF2-40B4-BE49-F238E27FC236}">
                <a16:creationId xmlns:a16="http://schemas.microsoft.com/office/drawing/2014/main" id="{4791CAA1-41DC-876B-BB5E-D03957BA36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73214" y="1690688"/>
            <a:ext cx="4376383" cy="2416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8607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techniques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Compose different tools </a:t>
            </a:r>
          </a:p>
          <a:p>
            <a:pPr lvl="1"/>
            <a:r>
              <a:rPr lang="en-US" dirty="0"/>
              <a:t>Iterative, need to serialize complex information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/>
              <a:t>Translate languages towards a common IR </a:t>
            </a:r>
          </a:p>
          <a:p>
            <a:pPr lvl="1"/>
            <a:r>
              <a:rPr lang="en-US" dirty="0"/>
              <a:t>Inherently limited by the expressiveness of the chose IR</a:t>
            </a:r>
          </a:p>
          <a:p>
            <a:r>
              <a:rPr lang="en-US" dirty="0"/>
              <a:t>Summarize </a:t>
            </a:r>
            <a:r>
              <a:rPr lang="en-US" i="1" dirty="0"/>
              <a:t>guest</a:t>
            </a:r>
            <a:r>
              <a:rPr lang="en-US" dirty="0"/>
              <a:t> programs for the analysis of a </a:t>
            </a:r>
            <a:r>
              <a:rPr lang="en-US" i="1" dirty="0"/>
              <a:t>host</a:t>
            </a:r>
            <a:r>
              <a:rPr lang="en-US" dirty="0"/>
              <a:t> program</a:t>
            </a:r>
          </a:p>
          <a:p>
            <a:pPr lvl="1"/>
            <a:r>
              <a:rPr lang="en-US" dirty="0"/>
              <a:t>Not suited for systems with back-and-forth communication, some properties need context sensitivity</a:t>
            </a:r>
          </a:p>
          <a:p>
            <a:r>
              <a:rPr lang="en-US" dirty="0"/>
              <a:t>Multilanguage analysis with language-parametric reasoning</a:t>
            </a:r>
          </a:p>
        </p:txBody>
      </p:sp>
      <p:sp>
        <p:nvSpPr>
          <p:cNvPr id="8" name="Segnaposto data 7">
            <a:extLst>
              <a:ext uri="{FF2B5EF4-FFF2-40B4-BE49-F238E27FC236}">
                <a16:creationId xmlns:a16="http://schemas.microsoft.com/office/drawing/2014/main" id="{821F51F2-1586-4505-A77E-2B4113AFF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F8ED8291-6EBD-40FD-9787-47891453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9D1E631A-C5B8-4FE2-AD3E-B66BD4FD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5</a:t>
            </a:fld>
            <a:endParaRPr lang="en-US"/>
          </a:p>
        </p:txBody>
      </p:sp>
      <p:sp>
        <p:nvSpPr>
          <p:cNvPr id="4" name="Rettangolo con angoli arrotondati 3">
            <a:extLst>
              <a:ext uri="{FF2B5EF4-FFF2-40B4-BE49-F238E27FC236}">
                <a16:creationId xmlns:a16="http://schemas.microsoft.com/office/drawing/2014/main" id="{5CEEC41A-6540-1D1D-BE9F-88438673EF7E}"/>
              </a:ext>
            </a:extLst>
          </p:cNvPr>
          <p:cNvSpPr/>
          <p:nvPr/>
        </p:nvSpPr>
        <p:spPr>
          <a:xfrm>
            <a:off x="838200" y="4849905"/>
            <a:ext cx="9040906" cy="466165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15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and outline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accent3"/>
                </a:solidFill>
              </a:rPr>
              <a:t> </a:t>
            </a:r>
            <a:r>
              <a:rPr lang="en-US" sz="2800" b="1" dirty="0">
                <a:solidFill>
                  <a:schemeClr val="accent3"/>
                </a:solidFill>
              </a:rPr>
              <a:t>LiSA</a:t>
            </a:r>
            <a:r>
              <a:rPr lang="en-US" dirty="0">
                <a:solidFill>
                  <a:schemeClr val="accent3"/>
                </a:solidFill>
              </a:rPr>
              <a:t>, a modular framework for multilanguage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Non-determinism detection in Go smart contracts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Dataframe </a:t>
            </a:r>
            <a:r>
              <a:rPr lang="en-US" dirty="0"/>
              <a:t>modeling in Python notebooks for data science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SARL</a:t>
            </a:r>
            <a:r>
              <a:rPr lang="en-US" dirty="0"/>
              <a:t>, a DSL for modeling of libraries and frameworks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Tarsis</a:t>
            </a:r>
            <a:r>
              <a:rPr lang="en-US" dirty="0"/>
              <a:t>, an automata-based abstract domain for string values</a:t>
            </a:r>
          </a:p>
          <a:p>
            <a:pPr marL="0" indent="0">
              <a:buNone/>
            </a:pPr>
            <a:endParaRPr lang="en-US" b="1" dirty="0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C60CE79-0944-40A2-84B3-F4D3B366F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B330A62-BFA3-48E1-8776-6055D95C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F4FE2B02-79C3-4D59-97DB-5B4C41DE7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324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3"/>
                </a:solidFill>
              </a:rPr>
              <a:t>Li</a:t>
            </a:r>
            <a:r>
              <a:rPr lang="en-US" dirty="0"/>
              <a:t>brary for </a:t>
            </a:r>
            <a:r>
              <a:rPr lang="en-US" dirty="0">
                <a:solidFill>
                  <a:schemeClr val="accent3"/>
                </a:solidFill>
              </a:rPr>
              <a:t>S</a:t>
            </a:r>
            <a:r>
              <a:rPr lang="en-US" dirty="0"/>
              <a:t>tatic </a:t>
            </a:r>
            <a:r>
              <a:rPr lang="en-US" dirty="0">
                <a:solidFill>
                  <a:schemeClr val="accent3"/>
                </a:solidFill>
              </a:rPr>
              <a:t>A</a:t>
            </a:r>
            <a:r>
              <a:rPr lang="en-US" dirty="0"/>
              <a:t>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D69FBF7-1C3A-494E-895F-0B1A31FBA4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000" b="1" dirty="0">
                <a:solidFill>
                  <a:schemeClr val="accent1">
                    <a:lumMod val="75000"/>
                    <a:lumOff val="25000"/>
                  </a:schemeClr>
                </a:solidFill>
              </a:rPr>
              <a:t>LiSA</a:t>
            </a:r>
            <a:r>
              <a:rPr lang="en-US" sz="3000" dirty="0">
                <a:solidFill>
                  <a:schemeClr val="tx1"/>
                </a:solidFill>
              </a:rPr>
              <a:t> is a library written in Java</a:t>
            </a:r>
          </a:p>
          <a:p>
            <a:r>
              <a:rPr lang="en-US" sz="3000" dirty="0">
                <a:solidFill>
                  <a:schemeClr val="tx1"/>
                </a:solidFill>
              </a:rPr>
              <a:t>Based on an extensible CFG representation</a:t>
            </a:r>
          </a:p>
          <a:p>
            <a:pPr lvl="1"/>
            <a:r>
              <a:rPr lang="en-US" sz="2600" dirty="0">
                <a:cs typeface="Lucida Sans Typewriter" panose="020B0602040502020304" pitchFamily="33" charset="0"/>
              </a:rPr>
              <a:t>Get rid of the syntax for control flow</a:t>
            </a:r>
          </a:p>
          <a:p>
            <a:pPr lvl="1"/>
            <a:r>
              <a:rPr lang="en-US" sz="2600" dirty="0">
                <a:cs typeface="Lucida Sans Typewriter" panose="020B0602040502020304" pitchFamily="33" charset="0"/>
              </a:rPr>
              <a:t>Extensible: node instances are not fixed</a:t>
            </a:r>
            <a:endParaRPr lang="en-US" sz="3000" dirty="0">
              <a:cs typeface="Lucida Sans Typewriter" panose="020B0602040502020304" pitchFamily="33" charset="0"/>
            </a:endParaRPr>
          </a:p>
          <a:p>
            <a:r>
              <a:rPr lang="en-US" sz="3000" dirty="0">
                <a:cs typeface="Lucida Sans Typewriter" panose="020B0602040502020304" pitchFamily="33" charset="0"/>
              </a:rPr>
              <a:t>Statements (CFG nodes) are language specific!</a:t>
            </a:r>
          </a:p>
          <a:p>
            <a:pPr lvl="1"/>
            <a:r>
              <a:rPr lang="en-US" sz="2600" dirty="0">
                <a:cs typeface="Lucida Sans Typewriter" panose="020B0602040502020304" pitchFamily="33" charset="0"/>
              </a:rPr>
              <a:t>Each node over-approximates the semantics of its language</a:t>
            </a:r>
          </a:p>
          <a:p>
            <a:pPr lvl="1"/>
            <a:r>
              <a:rPr lang="en-US" sz="2600" dirty="0">
                <a:cs typeface="Lucida Sans Typewriter" panose="020B0602040502020304" pitchFamily="33" charset="0"/>
              </a:rPr>
              <a:t>Semantics rewrite statements into atomic semantic operations</a:t>
            </a:r>
          </a:p>
          <a:p>
            <a:pPr marL="0" indent="0">
              <a:buNone/>
            </a:pPr>
            <a:endParaRPr lang="en-US" sz="4300" dirty="0">
              <a:solidFill>
                <a:schemeClr val="tx1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https://github.com/lisa-analyzer/lisa</a:t>
            </a:r>
            <a:endParaRPr kumimoji="0" lang="en-US" sz="1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CC77523-EEC6-4A17-8C2E-B512B277A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F8686DD-9944-4B65-9079-203A58F4D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49E06F6-4C89-40B6-9DED-95B5F8031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7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D341DA-CDBE-063F-D72D-9979E5DF3E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2903" y="4893675"/>
            <a:ext cx="2334365" cy="88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A24DFE-4F53-99BF-0A14-F1903FF3BB92}"/>
              </a:ext>
            </a:extLst>
          </p:cNvPr>
          <p:cNvSpPr txBox="1"/>
          <p:nvPr/>
        </p:nvSpPr>
        <p:spPr>
          <a:xfrm>
            <a:off x="9055778" y="134292"/>
            <a:ext cx="2952750" cy="769441"/>
          </a:xfrm>
          <a:prstGeom prst="rect">
            <a:avLst/>
          </a:prstGeom>
          <a:noFill/>
          <a:ln w="3810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Published @ SOAP 2021</a:t>
            </a:r>
          </a:p>
          <a:p>
            <a:pPr algn="r"/>
            <a:r>
              <a:rPr lang="en-US" sz="2200" dirty="0">
                <a:solidFill>
                  <a:schemeClr val="accent4">
                    <a:lumMod val="75000"/>
                  </a:schemeClr>
                </a:solidFill>
              </a:rPr>
              <a:t>Accepted @ CSV 2022</a:t>
            </a:r>
          </a:p>
        </p:txBody>
      </p:sp>
    </p:spTree>
    <p:extLst>
      <p:ext uri="{BB962C8B-B14F-4D97-AF65-F5344CB8AC3E}">
        <p14:creationId xmlns:p14="http://schemas.microsoft.com/office/powerpoint/2010/main" val="202082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Example: array creation semantics</a:t>
            </a:r>
            <a:endParaRPr lang="en-US" sz="4400" dirty="0">
              <a:latin typeface="Consolas" panose="020B0609020204030204" pitchFamily="49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36AA19-F196-B9B9-0B70-EB98E937C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// new int[5]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</a:rPr>
              <a:t>JavaNewArray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:</a:t>
            </a:r>
            <a:r>
              <a:rPr lang="en-US" sz="2000" dirty="0">
                <a:latin typeface="Consolas" panose="020B0609020204030204" pitchFamily="49" charset="0"/>
              </a:rPr>
              <a:t> Statement 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    def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semantics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entry</a:t>
            </a:r>
            <a:r>
              <a:rPr lang="en-US" sz="2000" dirty="0"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rgbClr val="FF6600"/>
                </a:solidFill>
                <a:latin typeface="Consolas" panose="020B0609020204030204" pitchFamily="49" charset="0"/>
              </a:rPr>
              <a:t>size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semantics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entry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alloc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Allocation(</a:t>
            </a:r>
            <a:r>
              <a:rPr lang="en-US" sz="2000" dirty="0">
                <a:solidFill>
                  <a:srgbClr val="FF6600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pre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smallStepSemantics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alloc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latin typeface="Consolas" panose="020B0609020204030204" pitchFamily="49" charset="0"/>
              </a:rPr>
              <a:t> Reference(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stack</a:t>
            </a:r>
            <a:r>
              <a:rPr lang="en-US" sz="2000" dirty="0">
                <a:latin typeface="Consolas" panose="020B0609020204030204" pitchFamily="49" charset="0"/>
              </a:rPr>
              <a:t>());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   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all</a:t>
            </a:r>
            <a:r>
              <a:rPr lang="en-US" sz="2000" dirty="0" err="1"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smallStepSemantics</a:t>
            </a:r>
            <a:r>
              <a:rPr lang="en-US" sz="2000" dirty="0"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ref</a:t>
            </a:r>
            <a:r>
              <a:rPr lang="en-US" sz="2000" dirty="0"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chemeClr val="accent4"/>
                </a:solidFill>
                <a:latin typeface="Consolas" panose="020B0609020204030204" pitchFamily="49" charset="0"/>
              </a:rPr>
              <a:t>this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8" name="Segnaposto data 17">
            <a:extLst>
              <a:ext uri="{FF2B5EF4-FFF2-40B4-BE49-F238E27FC236}">
                <a16:creationId xmlns:a16="http://schemas.microsoft.com/office/drawing/2014/main" id="{341266C8-3312-48B6-9858-656944CF2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19" name="Segnaposto piè di pagina 18">
            <a:extLst>
              <a:ext uri="{FF2B5EF4-FFF2-40B4-BE49-F238E27FC236}">
                <a16:creationId xmlns:a16="http://schemas.microsoft.com/office/drawing/2014/main" id="{636082B4-13EC-46F2-8E03-9646FE4A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20" name="Segnaposto numero diapositiva 19">
            <a:extLst>
              <a:ext uri="{FF2B5EF4-FFF2-40B4-BE49-F238E27FC236}">
                <a16:creationId xmlns:a16="http://schemas.microsoft.com/office/drawing/2014/main" id="{0128AB74-4DA6-4868-8A30-1659624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8</a:t>
            </a:fld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78491EE-DD3C-7C65-DC71-1B7513AAD468}"/>
              </a:ext>
            </a:extLst>
          </p:cNvPr>
          <p:cNvSpPr txBox="1"/>
          <p:nvPr/>
        </p:nvSpPr>
        <p:spPr>
          <a:xfrm>
            <a:off x="8774946" y="3447135"/>
            <a:ext cx="327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Decompose into atomic operations with precise semantics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50380BE7-533B-F326-B606-B3B2E33B65A6}"/>
              </a:ext>
            </a:extLst>
          </p:cNvPr>
          <p:cNvSpPr/>
          <p:nvPr/>
        </p:nvSpPr>
        <p:spPr>
          <a:xfrm>
            <a:off x="3662043" y="3455843"/>
            <a:ext cx="4847208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631D824-6918-160D-4E3B-1B1ADA1E9203}"/>
              </a:ext>
            </a:extLst>
          </p:cNvPr>
          <p:cNvSpPr/>
          <p:nvPr/>
        </p:nvSpPr>
        <p:spPr>
          <a:xfrm>
            <a:off x="3370745" y="4255783"/>
            <a:ext cx="3883239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096343B2-8BF2-B434-BC7C-C5D4FAC1C500}"/>
              </a:ext>
            </a:extLst>
          </p:cNvPr>
          <p:cNvSpPr/>
          <p:nvPr/>
        </p:nvSpPr>
        <p:spPr>
          <a:xfrm>
            <a:off x="1997475" y="3851374"/>
            <a:ext cx="6511775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ttangolo con angoli arrotondati 20">
            <a:extLst>
              <a:ext uri="{FF2B5EF4-FFF2-40B4-BE49-F238E27FC236}">
                <a16:creationId xmlns:a16="http://schemas.microsoft.com/office/drawing/2014/main" id="{33DBCBFD-B706-55F8-D398-6FBF6C6AEC44}"/>
              </a:ext>
            </a:extLst>
          </p:cNvPr>
          <p:cNvSpPr/>
          <p:nvPr/>
        </p:nvSpPr>
        <p:spPr>
          <a:xfrm>
            <a:off x="2960699" y="4651312"/>
            <a:ext cx="4841289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con angoli arrotondati 21">
            <a:extLst>
              <a:ext uri="{FF2B5EF4-FFF2-40B4-BE49-F238E27FC236}">
                <a16:creationId xmlns:a16="http://schemas.microsoft.com/office/drawing/2014/main" id="{438C29F5-B9F1-AA39-61E0-E23C17A81925}"/>
              </a:ext>
            </a:extLst>
          </p:cNvPr>
          <p:cNvSpPr/>
          <p:nvPr/>
        </p:nvSpPr>
        <p:spPr>
          <a:xfrm>
            <a:off x="7569139" y="3851612"/>
            <a:ext cx="665457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ttangolo con angoli arrotondati 22">
            <a:extLst>
              <a:ext uri="{FF2B5EF4-FFF2-40B4-BE49-F238E27FC236}">
                <a16:creationId xmlns:a16="http://schemas.microsoft.com/office/drawing/2014/main" id="{A77DA629-DEA1-E693-9187-3C3B54761EDC}"/>
              </a:ext>
            </a:extLst>
          </p:cNvPr>
          <p:cNvSpPr/>
          <p:nvPr/>
        </p:nvSpPr>
        <p:spPr>
          <a:xfrm>
            <a:off x="6867990" y="4651742"/>
            <a:ext cx="665457" cy="319596"/>
          </a:xfrm>
          <a:prstGeom prst="roundRect">
            <a:avLst/>
          </a:prstGeom>
          <a:noFill/>
          <a:ln w="2857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BD3B59D4-BB5E-7ECB-6BCA-EE54931C2940}"/>
              </a:ext>
            </a:extLst>
          </p:cNvPr>
          <p:cNvSpPr txBox="1"/>
          <p:nvPr/>
        </p:nvSpPr>
        <p:spPr>
          <a:xfrm>
            <a:off x="8766000" y="3631835"/>
            <a:ext cx="327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Operation processing is domain agnostic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73E953E-472D-BE1D-B4F7-F951475EFBDE}"/>
              </a:ext>
            </a:extLst>
          </p:cNvPr>
          <p:cNvSpPr txBox="1"/>
          <p:nvPr/>
        </p:nvSpPr>
        <p:spPr>
          <a:xfrm>
            <a:off x="8766000" y="3631835"/>
            <a:ext cx="327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Can query statement for language-specific logic</a:t>
            </a:r>
          </a:p>
        </p:txBody>
      </p: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9FC144D9-383C-1AAD-DADB-2EFDE13AA9A6}"/>
              </a:ext>
            </a:extLst>
          </p:cNvPr>
          <p:cNvCxnSpPr>
            <a:stCxn id="4" idx="1"/>
            <a:endCxn id="5" idx="3"/>
          </p:cNvCxnSpPr>
          <p:nvPr/>
        </p:nvCxnSpPr>
        <p:spPr>
          <a:xfrm flipH="1" flipV="1">
            <a:off x="8509251" y="3615641"/>
            <a:ext cx="265695" cy="431659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22B58AAC-FC1F-A4DD-839C-775178940F22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7253984" y="4047300"/>
            <a:ext cx="1520962" cy="368281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683C6CAD-D2A5-AC55-D778-7BC6316D24C4}"/>
              </a:ext>
            </a:extLst>
          </p:cNvPr>
          <p:cNvCxnSpPr>
            <a:cxnSpLocks/>
            <a:stCxn id="24" idx="1"/>
            <a:endCxn id="10" idx="3"/>
          </p:cNvCxnSpPr>
          <p:nvPr/>
        </p:nvCxnSpPr>
        <p:spPr>
          <a:xfrm flipH="1" flipV="1">
            <a:off x="8509250" y="4011172"/>
            <a:ext cx="256750" cy="36162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E7025DAF-01D4-1CD9-B8A2-8E8319E2A7BB}"/>
              </a:ext>
            </a:extLst>
          </p:cNvPr>
          <p:cNvCxnSpPr>
            <a:cxnSpLocks/>
            <a:stCxn id="24" idx="1"/>
            <a:endCxn id="21" idx="3"/>
          </p:cNvCxnSpPr>
          <p:nvPr/>
        </p:nvCxnSpPr>
        <p:spPr>
          <a:xfrm flipH="1">
            <a:off x="7801988" y="4047334"/>
            <a:ext cx="964012" cy="76377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2 36">
            <a:extLst>
              <a:ext uri="{FF2B5EF4-FFF2-40B4-BE49-F238E27FC236}">
                <a16:creationId xmlns:a16="http://schemas.microsoft.com/office/drawing/2014/main" id="{2CBECF42-982A-691E-F3A9-63697C715168}"/>
              </a:ext>
            </a:extLst>
          </p:cNvPr>
          <p:cNvCxnSpPr>
            <a:cxnSpLocks/>
            <a:stCxn id="25" idx="1"/>
            <a:endCxn id="22" idx="3"/>
          </p:cNvCxnSpPr>
          <p:nvPr/>
        </p:nvCxnSpPr>
        <p:spPr>
          <a:xfrm flipH="1" flipV="1">
            <a:off x="8234596" y="4011410"/>
            <a:ext cx="531404" cy="35924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2 39">
            <a:extLst>
              <a:ext uri="{FF2B5EF4-FFF2-40B4-BE49-F238E27FC236}">
                <a16:creationId xmlns:a16="http://schemas.microsoft.com/office/drawing/2014/main" id="{6C66555E-3387-0118-869D-F273364BB07A}"/>
              </a:ext>
            </a:extLst>
          </p:cNvPr>
          <p:cNvCxnSpPr>
            <a:cxnSpLocks/>
            <a:stCxn id="25" idx="1"/>
            <a:endCxn id="23" idx="3"/>
          </p:cNvCxnSpPr>
          <p:nvPr/>
        </p:nvCxnSpPr>
        <p:spPr>
          <a:xfrm flipH="1">
            <a:off x="7533447" y="4047334"/>
            <a:ext cx="1232553" cy="764206"/>
          </a:xfrm>
          <a:prstGeom prst="straightConnector1">
            <a:avLst/>
          </a:prstGeom>
          <a:ln w="190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E54EFD59-3ABC-AC0C-FC75-66236F24FC3B}"/>
              </a:ext>
            </a:extLst>
          </p:cNvPr>
          <p:cNvSpPr txBox="1"/>
          <p:nvPr/>
        </p:nvSpPr>
        <p:spPr>
          <a:xfrm>
            <a:off x="8774946" y="3779362"/>
            <a:ext cx="327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Extensible language!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AA82AA3-56AF-394C-7E73-5729F97E0CFC}"/>
              </a:ext>
            </a:extLst>
          </p:cNvPr>
          <p:cNvSpPr txBox="1"/>
          <p:nvPr/>
        </p:nvSpPr>
        <p:spPr>
          <a:xfrm>
            <a:off x="3191435" y="5432581"/>
            <a:ext cx="5809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How do symbolic expressions get evaluated?</a:t>
            </a:r>
          </a:p>
        </p:txBody>
      </p:sp>
    </p:spTree>
    <p:extLst>
      <p:ext uri="{BB962C8B-B14F-4D97-AF65-F5344CB8AC3E}">
        <p14:creationId xmlns:p14="http://schemas.microsoft.com/office/powerpoint/2010/main" val="185501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 animBg="1"/>
      <p:bldP spid="5" grpId="1" animBg="1"/>
      <p:bldP spid="5" grpId="2" animBg="1"/>
      <p:bldP spid="5" grpId="3" animBg="1"/>
      <p:bldP spid="6" grpId="0" animBg="1"/>
      <p:bldP spid="6" grpId="1" animBg="1"/>
      <p:bldP spid="6" grpId="2" animBg="1"/>
      <p:bldP spid="6" grpId="3" animBg="1"/>
      <p:bldP spid="10" grpId="0" animBg="1"/>
      <p:bldP spid="10" grpId="1" animBg="1"/>
      <p:bldP spid="10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3" grpId="0" animBg="1"/>
      <p:bldP spid="23" grpId="1" animBg="1"/>
      <p:bldP spid="24" grpId="0"/>
      <p:bldP spid="24" grpId="1"/>
      <p:bldP spid="25" grpId="0"/>
      <p:bldP spid="25" grpId="1"/>
      <p:bldP spid="7" grpId="0"/>
      <p:bldP spid="7" grpId="1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17561E-D337-4F46-BACC-75264FCF1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symbolic expressions</a:t>
            </a:r>
          </a:p>
        </p:txBody>
      </p:sp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4BA6C280-A5E7-4EDB-9292-F92C9578EAA2}"/>
              </a:ext>
            </a:extLst>
          </p:cNvPr>
          <p:cNvSpPr/>
          <p:nvPr/>
        </p:nvSpPr>
        <p:spPr>
          <a:xfrm>
            <a:off x="3074887" y="1985782"/>
            <a:ext cx="6041053" cy="1220959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5E5DBFE5-EEFA-47E6-9138-C13F2D10F4A6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>
            <a:off x="4913796" y="2592541"/>
            <a:ext cx="238958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7AA8678-28B2-4293-8C86-6B529622B7AA}"/>
              </a:ext>
            </a:extLst>
          </p:cNvPr>
          <p:cNvSpPr txBox="1"/>
          <p:nvPr/>
        </p:nvSpPr>
        <p:spPr>
          <a:xfrm>
            <a:off x="5565447" y="2407875"/>
            <a:ext cx="108628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rewrite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598F841-42D8-4865-9F67-DD6B5BFA851E}"/>
              </a:ext>
            </a:extLst>
          </p:cNvPr>
          <p:cNvSpPr/>
          <p:nvPr/>
        </p:nvSpPr>
        <p:spPr>
          <a:xfrm>
            <a:off x="7303378" y="2394421"/>
            <a:ext cx="1552886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Value Domain</a:t>
            </a:r>
          </a:p>
        </p:txBody>
      </p:sp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4540D5F5-05B3-41BD-A080-7A2EEAFB03CB}"/>
              </a:ext>
            </a:extLst>
          </p:cNvPr>
          <p:cNvSpPr/>
          <p:nvPr/>
        </p:nvSpPr>
        <p:spPr>
          <a:xfrm>
            <a:off x="3360910" y="2394421"/>
            <a:ext cx="1552886" cy="396240"/>
          </a:xfrm>
          <a:prstGeom prst="roundRect">
            <a:avLst>
              <a:gd name="adj" fmla="val 4955"/>
            </a:avLst>
          </a:prstGeom>
          <a:solidFill>
            <a:schemeClr val="bg1"/>
          </a:solidFill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Heap Domain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8C0E0225-F1EA-403A-8D00-6D6C4E3B392E}"/>
              </a:ext>
            </a:extLst>
          </p:cNvPr>
          <p:cNvSpPr txBox="1"/>
          <p:nvPr/>
        </p:nvSpPr>
        <p:spPr>
          <a:xfrm>
            <a:off x="3136664" y="2011635"/>
            <a:ext cx="1552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Abstract State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94A2498E-E2FD-46E3-AA02-F46D64537B6F}"/>
              </a:ext>
            </a:extLst>
          </p:cNvPr>
          <p:cNvCxnSpPr>
            <a:cxnSpLocks/>
            <a:stCxn id="6" idx="1"/>
            <a:endCxn id="8" idx="1"/>
          </p:cNvCxnSpPr>
          <p:nvPr/>
        </p:nvCxnSpPr>
        <p:spPr>
          <a:xfrm flipV="1">
            <a:off x="3074887" y="2592541"/>
            <a:ext cx="286023" cy="372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0829A3B2-F6AA-43D6-A47E-92C610B75311}"/>
              </a:ext>
            </a:extLst>
          </p:cNvPr>
          <p:cNvCxnSpPr>
            <a:cxnSpLocks/>
            <a:stCxn id="6" idx="1"/>
            <a:endCxn id="12" idx="3"/>
          </p:cNvCxnSpPr>
          <p:nvPr/>
        </p:nvCxnSpPr>
        <p:spPr>
          <a:xfrm flipH="1">
            <a:off x="2607202" y="2596262"/>
            <a:ext cx="467685" cy="3183"/>
          </a:xfrm>
          <a:prstGeom prst="straightConnector1">
            <a:avLst/>
          </a:prstGeom>
          <a:ln w="12700">
            <a:headEnd type="triangl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A372E4E-9F4B-4CAD-834E-629D3CCCE16C}"/>
              </a:ext>
            </a:extLst>
          </p:cNvPr>
          <p:cNvSpPr txBox="1"/>
          <p:nvPr/>
        </p:nvSpPr>
        <p:spPr>
          <a:xfrm>
            <a:off x="1949398" y="2414779"/>
            <a:ext cx="657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expr</a:t>
            </a:r>
          </a:p>
        </p:txBody>
      </p:sp>
      <p:sp>
        <p:nvSpPr>
          <p:cNvPr id="47" name="Segnaposto data 46">
            <a:extLst>
              <a:ext uri="{FF2B5EF4-FFF2-40B4-BE49-F238E27FC236}">
                <a16:creationId xmlns:a16="http://schemas.microsoft.com/office/drawing/2014/main" id="{36820710-FD2E-4BB7-8ADA-4A8BC4721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January 27th, 2023</a:t>
            </a:r>
          </a:p>
        </p:txBody>
      </p:sp>
      <p:sp>
        <p:nvSpPr>
          <p:cNvPr id="48" name="Segnaposto piè di pagina 47">
            <a:extLst>
              <a:ext uri="{FF2B5EF4-FFF2-40B4-BE49-F238E27FC236}">
                <a16:creationId xmlns:a16="http://schemas.microsoft.com/office/drawing/2014/main" id="{CFA6333B-A0C5-4108-A9CC-9323C7E3C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 generic framework for multilanguage analysis</a:t>
            </a:r>
          </a:p>
        </p:txBody>
      </p:sp>
      <p:sp>
        <p:nvSpPr>
          <p:cNvPr id="49" name="Segnaposto numero diapositiva 48">
            <a:extLst>
              <a:ext uri="{FF2B5EF4-FFF2-40B4-BE49-F238E27FC236}">
                <a16:creationId xmlns:a16="http://schemas.microsoft.com/office/drawing/2014/main" id="{2252312A-1D65-49BB-80DF-38E0A485D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C47260-40CB-45AE-8B45-B7FEDFEA1F4E}" type="slidenum">
              <a:rPr lang="en-US" smtClean="0"/>
              <a:t>9</a:t>
            </a:fld>
            <a:endParaRPr lang="en-US"/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496CEB26-4485-46D7-A046-CAC87603DFBE}"/>
              </a:ext>
            </a:extLst>
          </p:cNvPr>
          <p:cNvSpPr txBox="1"/>
          <p:nvPr/>
        </p:nvSpPr>
        <p:spPr>
          <a:xfrm>
            <a:off x="1220359" y="2673226"/>
            <a:ext cx="138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x = 5 * y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2AD3AC2B-E19E-42D5-B931-8DBC80C7C97B}"/>
              </a:ext>
            </a:extLst>
          </p:cNvPr>
          <p:cNvSpPr txBox="1"/>
          <p:nvPr/>
        </p:nvSpPr>
        <p:spPr>
          <a:xfrm>
            <a:off x="5916535" y="2664000"/>
            <a:ext cx="13868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x = 5 * y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206FB8E3-0B6A-40E3-BEE2-2DBCA3054A90}"/>
              </a:ext>
            </a:extLst>
          </p:cNvPr>
          <p:cNvSpPr txBox="1"/>
          <p:nvPr/>
        </p:nvSpPr>
        <p:spPr>
          <a:xfrm>
            <a:off x="5111473" y="2664000"/>
            <a:ext cx="21919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w = 7 + loc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3A14880D-4D41-A631-C7F1-A45AC261573D}"/>
              </a:ext>
            </a:extLst>
          </p:cNvPr>
          <p:cNvSpPr txBox="1"/>
          <p:nvPr/>
        </p:nvSpPr>
        <p:spPr>
          <a:xfrm>
            <a:off x="435113" y="2673552"/>
            <a:ext cx="2172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w = 7 +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chemeClr val="accent4"/>
                </a:solidFill>
                <a:latin typeface="Consolas" panose="020B0609020204030204" pitchFamily="49" charset="0"/>
              </a:rPr>
              <a:t>[2]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3FBE843-6C6D-B8D8-937E-F9E7F7FE2E38}"/>
              </a:ext>
            </a:extLst>
          </p:cNvPr>
          <p:cNvSpPr txBox="1"/>
          <p:nvPr/>
        </p:nvSpPr>
        <p:spPr>
          <a:xfrm>
            <a:off x="6108587" y="3505659"/>
            <a:ext cx="3404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Value Domain: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Tracks properties of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Handles operations between variables and constants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B3ED7486-623B-8C06-F5DD-40EBE202B64F}"/>
              </a:ext>
            </a:extLst>
          </p:cNvPr>
          <p:cNvSpPr txBox="1"/>
          <p:nvPr/>
        </p:nvSpPr>
        <p:spPr>
          <a:xfrm>
            <a:off x="3036861" y="3503187"/>
            <a:ext cx="3404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Heap Domain: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Tracks structure of dynamic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Handles operations manipulating memory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1507226B-D1FC-B82F-DC2B-FE8C53FE91D5}"/>
              </a:ext>
            </a:extLst>
          </p:cNvPr>
          <p:cNvSpPr txBox="1"/>
          <p:nvPr/>
        </p:nvSpPr>
        <p:spPr>
          <a:xfrm>
            <a:off x="3292170" y="5068268"/>
            <a:ext cx="56073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Abstract State: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Coordinates communication </a:t>
            </a:r>
            <a:r>
              <a:rPr lang="en-US" u="sng" dirty="0">
                <a:solidFill>
                  <a:schemeClr val="accent3"/>
                </a:solidFill>
              </a:rPr>
              <a:t>modularly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/>
                </a:solidFill>
              </a:rPr>
              <a:t>Only requires Heap Domain to rewrite memory-dealing expressions with abstract locations (i.e., variables)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DF65E5EB-B506-FF5A-E975-C8E0835CF5D7}"/>
              </a:ext>
            </a:extLst>
          </p:cNvPr>
          <p:cNvSpPr txBox="1"/>
          <p:nvPr/>
        </p:nvSpPr>
        <p:spPr>
          <a:xfrm>
            <a:off x="9115940" y="5314490"/>
            <a:ext cx="2825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tabLst/>
              <a:defRPr/>
            </a:pP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  <a:sym typeface="Calibri"/>
              </a:rPr>
              <a:t>“A generic framework for heap and value analyses of object-oriented programming languages”, Ferrara, Theoretical Computer Science, 2016</a:t>
            </a:r>
          </a:p>
        </p:txBody>
      </p:sp>
    </p:spTree>
    <p:extLst>
      <p:ext uri="{BB962C8B-B14F-4D97-AF65-F5344CB8AC3E}">
        <p14:creationId xmlns:p14="http://schemas.microsoft.com/office/powerpoint/2010/main" val="425598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  <p:bldP spid="7" grpId="0" animBg="1"/>
      <p:bldP spid="8" grpId="0" animBg="1"/>
      <p:bldP spid="9" grpId="0"/>
      <p:bldP spid="12" grpId="0"/>
      <p:bldP spid="75" grpId="0"/>
      <p:bldP spid="75" grpId="1"/>
      <p:bldP spid="78" grpId="0"/>
      <p:bldP spid="78" grpId="1"/>
      <p:bldP spid="82" grpId="0"/>
      <p:bldP spid="3" grpId="0"/>
      <p:bldP spid="4" grpId="0"/>
      <p:bldP spid="5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Tema di Office">
  <a:themeElements>
    <a:clrScheme name="Basic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000000"/>
      </a:accent1>
      <a:accent2>
        <a:srgbClr val="7F7F7F"/>
      </a:accent2>
      <a:accent3>
        <a:srgbClr val="FF0000"/>
      </a:accent3>
      <a:accent4>
        <a:srgbClr val="0070C0"/>
      </a:accent4>
      <a:accent5>
        <a:srgbClr val="FFFFFF"/>
      </a:accent5>
      <a:accent6>
        <a:srgbClr val="00B050"/>
      </a:accent6>
      <a:hlink>
        <a:srgbClr val="3F3F3F"/>
      </a:hlink>
      <a:folHlink>
        <a:srgbClr val="3F3F3F"/>
      </a:folHlink>
    </a:clrScheme>
    <a:fontScheme name="Full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Solidi sottili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1" id="{45853810-B40A-40B6-9450-0000ABAE1B58}" vid="{F0F867B4-46AD-4561-BE78-A29D30DC1CB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31032</TotalTime>
  <Words>3705</Words>
  <Application>Microsoft Office PowerPoint</Application>
  <PresentationFormat>Widescreen</PresentationFormat>
  <Paragraphs>836</Paragraphs>
  <Slides>47</Slides>
  <Notes>9</Notes>
  <HiddenSlides>15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47</vt:i4>
      </vt:variant>
    </vt:vector>
  </HeadingPairs>
  <TitlesOfParts>
    <vt:vector size="54" baseType="lpstr">
      <vt:lpstr>Arial</vt:lpstr>
      <vt:lpstr>Calibri</vt:lpstr>
      <vt:lpstr>Consolas</vt:lpstr>
      <vt:lpstr>Courier New</vt:lpstr>
      <vt:lpstr>Lucida Console</vt:lpstr>
      <vt:lpstr>Lucida Sans Typewriter</vt:lpstr>
      <vt:lpstr>Tema di Office</vt:lpstr>
      <vt:lpstr>A generic framework for multilanguage analysis</vt:lpstr>
      <vt:lpstr>From programs to systems</vt:lpstr>
      <vt:lpstr>Analysis of multiple languages</vt:lpstr>
      <vt:lpstr>A minimal example: IoT car</vt:lpstr>
      <vt:lpstr>Analysis techniques</vt:lpstr>
      <vt:lpstr>Contributions and outline</vt:lpstr>
      <vt:lpstr>A Library for Static Analysis</vt:lpstr>
      <vt:lpstr>Example: array creation semantics</vt:lpstr>
      <vt:lpstr>Evaluating symbolic expressions</vt:lpstr>
      <vt:lpstr>Handling calls</vt:lpstr>
      <vt:lpstr>Analysis overview</vt:lpstr>
      <vt:lpstr>Can LiSA analyze the IoT car?</vt:lpstr>
      <vt:lpstr>Outline</vt:lpstr>
      <vt:lpstr>Proof-of-Stake consensus</vt:lpstr>
      <vt:lpstr>Blockchain non-determinism</vt:lpstr>
      <vt:lpstr>Detecting non-determinism</vt:lpstr>
      <vt:lpstr>Outline</vt:lpstr>
      <vt:lpstr>Processing and visualizing data</vt:lpstr>
      <vt:lpstr>The dataframe graph domain</vt:lpstr>
      <vt:lpstr>Experiment: data shape inference</vt:lpstr>
      <vt:lpstr>Outline</vt:lpstr>
      <vt:lpstr>Analyzing external code</vt:lpstr>
      <vt:lpstr>Example SARL model</vt:lpstr>
      <vt:lpstr>Experiments</vt:lpstr>
      <vt:lpstr>Outline</vt:lpstr>
      <vt:lpstr>String analysis</vt:lpstr>
      <vt:lpstr>Tarsis</vt:lpstr>
      <vt:lpstr>Tarsis</vt:lpstr>
      <vt:lpstr>Conclusions</vt:lpstr>
      <vt:lpstr>Limits of the framework</vt:lpstr>
      <vt:lpstr>Future works</vt:lpstr>
      <vt:lpstr>Thanks!</vt:lpstr>
      <vt:lpstr>Requirements</vt:lpstr>
      <vt:lpstr>Recap: what does LiSA analyze?</vt:lpstr>
      <vt:lpstr>Symbolic expressions</vt:lpstr>
      <vt:lpstr>Well defined semantics</vt:lpstr>
      <vt:lpstr>Who creates the CFGs?</vt:lpstr>
      <vt:lpstr>Handling calls</vt:lpstr>
      <vt:lpstr>Handling dynamic memory</vt:lpstr>
      <vt:lpstr>The Abstract State</vt:lpstr>
      <vt:lpstr>LiSA semantic analysis</vt:lpstr>
      <vt:lpstr>Detecting critical non-determinism</vt:lpstr>
      <vt:lpstr>Tarsis</vt:lpstr>
      <vt:lpstr>Tarsis abstract transformers</vt:lpstr>
      <vt:lpstr>Tarsis abstract transformers</vt:lpstr>
      <vt:lpstr>Tarsis experiments</vt:lpstr>
      <vt:lpstr>Tarsis 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Negrini Luca</dc:creator>
  <cp:lastModifiedBy>Negrini Luca</cp:lastModifiedBy>
  <cp:revision>238</cp:revision>
  <dcterms:created xsi:type="dcterms:W3CDTF">2021-06-03T12:46:49Z</dcterms:created>
  <dcterms:modified xsi:type="dcterms:W3CDTF">2023-01-26T17:39:44Z</dcterms:modified>
</cp:coreProperties>
</file>