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82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59" r:id="rId13"/>
    <p:sldId id="261" r:id="rId14"/>
    <p:sldId id="262" r:id="rId15"/>
    <p:sldId id="260" r:id="rId16"/>
    <p:sldId id="264" r:id="rId17"/>
    <p:sldId id="263" r:id="rId18"/>
    <p:sldId id="265" r:id="rId19"/>
    <p:sldId id="266" r:id="rId20"/>
    <p:sldId id="267" r:id="rId21"/>
    <p:sldId id="275" r:id="rId22"/>
    <p:sldId id="268" r:id="rId23"/>
    <p:sldId id="269" r:id="rId24"/>
    <p:sldId id="271" r:id="rId25"/>
    <p:sldId id="270" r:id="rId26"/>
    <p:sldId id="272" r:id="rId27"/>
    <p:sldId id="273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6:27:14.1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25.775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27 337,'1'0,"1"-1,0-1,1 0,0-2,0-1,1 1,0-1,1 1,1 3,-1 6,-1 9,-1 11,-2 15,0 14,-1 10,1 3,1-3,0-9,0-11,1-12,-2-10,0-8,0-8,-1-5,0-5,0-5,-1-5,-1-6,-1-5,0-7,-2-7,-2-9,-1-9,0-4,0 2,0 4,1 8,1 5,2 9,1 7,1 4,0 5,0 2,1 0,1 3,0 1,0 2,0 2,0 0,0 0,0 1,0 3,-1 6,0 8,-1 10,1 17,0 14,1 7,1 2,1-2,1-9,1-9,-1-9,0-8,0-7,0-4,-1-3,-1-2,0-2,0 0,0-1,0-5,2-4,0-11,3-17,1-19,3-19,1-10,0-2,1 7,-3 12,-3 14,-2 16,-2 10,-1 7,-1 5,0 3,-1 2,1 1,0 0,-1 4,1 3,-2 6,-2 11,-3 14,-1 9,0 8,0 1,0-2,1-5,3-8,1-6,0-6,1-6,1-2,0-3,0-1,1-1,0 0,0-2,1 1,-1 0,0-2,0 1,0 0,0 0,0-1,0-1,0-2,0-6,0-12,0-21,2-20,4-18,3-7,0 3,-1 11,-1 14,0 14,-2 12,-1 8,-2 8,-1 2,0 5,-1 4,-1 6,1 5,0 5,0 9,-2 9,0 9,-1 7,-1 2,-1 1,1-2,1-5,0-6,2-7,0-6,1-5,0-5,0-5,0-3,0-2,1-2,-1-1,0-1,0 1,0 0,0-2,0-3,0-4,0-6,0-7,0-11,0-18,1-17,2-9,2 1,1 5,1 9,-2 13,-1 11,-2 8,0 8,0 5,0 5,1 2,-1 0,-1 1,0 0,-1 6,1 6,-1 10,-1 14,-1 12,-2 9,-2 1,1-2,0-6,0-8,1-7,0-9,1-4,-1-4,2-2,0 0,2-1,-1 1,1 0,0 0,0 1,0-2,1 1,-1-2,0 1,0-3,0 0,0-3,0-6,0-7,1-17,2-17,1-15,1-5,1 0,-1 6,1 8,-2 11,0 8,0 8,-2 5,0 5,-1 2,-1 2,0 1,0 0,0-1,-1 3,1 5,-1 11,-3 17,-4 17,-1 16,-3 10,-1 0,2-4,3-11,3-12,2-12,2-10,1-7,0-4,1-4,-1-1,1-2,-1 0,0 0,0 0,0 0,0-4,-1-3,0-6,-1-7,1-11,0-19,1-15,0-10,0-5,0 6,0 9,0 9,0 11,0 10,0 9,0 6,0 4,0 2,0 1,0 1,0 1,0-1,0 0,0 2,0 3,0 4,0 4,-1 8,-2 8,-1 8,-1 8,-1 1,0 3,1-1,1-3,1-6,1-5,1-3,0-1,2-1,1-1,0-1,-1-2,0-3,0-3,-1-1,0-3,0 0,0-1,0-2,0 1,0-1,1-1,0-2,2-3,1-5,2-7,2-16,2-18,2-16,0-5,-1 4,-3 11,-2 12,-2 10,-3 8,0 7,-1 4,0 4,-1 1,1 1,-1 0,1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30.333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19 1,'-2'0,"0"0,-2 0,-1 0,1 0,2 0,4 0,1 0,2 0,2 0,-1 0,1 0,-1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38.166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574 731,'0'-1,"0"-2,0-2,0-3,0-3,0-3,0-3,0-1,0 1,0 1,0 2,0 2,0 2,0 2,0 1,0-1,0 0,0 1,0 2,0 3,0 3,0 5,0 4,0 4,0 1,0 0,0-1,0-1,0-1,0-2,0-1,0-2,0 0,0 0,0-1,0 0,-1-2,-1-2,1-6,0-5,-1-7,0-6,-1-4,0-2,1 0,0 2,1 4,1 5,0 3,0 4,0 2,0 2,0 0,-1 1,-2 3,0 3,0 3,-1 5,0 4,1 5,-1 3,0 3,-1-1,0-1,2-1,0-4,2-3,0-2,0-2,-1-1,1-2,0-1,0 2,1-1,0 1,0-1,0 1,0-1,0-1,0 1,0 0,0-3,0-3,0-6,0-6,1-11,1-12,-1-6,1-2,1 4,-1 5,-1 8,0 6,0 4,-1 5,0 2,0 3,0 6,0 5,-1 7,1 6,0 7,0 5,-1 1,0 1,-1-3,1-3,0-2,1-3,0-4,0-4,0-2,0-3,0-2,0-1,0 0,0 0,0 0,0-2,0-3,0-5,0-5,0-6,0-6,0-1,0-1,0 1,0 2,0 4,0 3,0 1,0 3,0 1,0 1,0 1,0-1,0 3,0 4,0 2,0 6,0 4,0 4,0 2,0 1,0 0,0-1,0-1,0-1,0-3,0-1,0-3,0-1,1-2,0-3,1-4,-1-3,0-5,0-4,1-4,0-2,-1-1,0 1,0 2,1 1,-1 4,1 2,-2 2,1 0,-1 2,1 2,1 4,-1 5,0 4,0 4,-1 2,1 0,-1 0,0-2,0-2,-1-1,1-1,0 0,0-1,0-3,0-3,0-5,0-3,0-5,0-2,1-2,1 2,0-1,1 2,-1 2,0 1,-1 1,0 1,-1 0,0 1,0 3,0 4,0 2,0 3,0 2,0 0,0 1,0-1,0-1,0 1,0-1,0-1,0 1,0 0,0-4,0-5,0-4,0-7,0-4,0-3,0 1,0 1,0 3,0 3,0 2,0 0,0 2,0 3,0 4,0 5,0 3,0 3,0 1,0 2,0 0,0 0,0 1,0 1,0-1,0 1,0-1,0 0,0-3,0 0,0-1,0-1,0-2,0 1,0-2,0 1,0-1,0-1,0-5,0-11,2-18,2-20,1-24,2-13,-2-1,0 8,-1 15,-1 14,1 14,-1 12,-1 7,-1 5,0 2,-1 0,1 0,-2 0,1-1,0 1,0-1,0 2,0 1,0 0,0 1,-1 2,-1 6,1 7,-2 14,0 12,0 12,0 6,1 1,0-3,2-7,-1-7,1-8,0-4,1-4,-1-4,0 0,0-3,0-2,0-1,0-2,0-1,0-1,0 0,0 1,0-4,0-6,-1-11,-2-13,-1-18,0-15,1-9,0-1,2 7,0 10,0 12,1 12,0 8,1 8,-1 4,0 3,0 1,0 2,-1 5,-2 6,-2 12,-1 11,-3 14,-1 13,0 9,2 5,0-2,2-6,2-7,1-12,2-10,1-10,0-8,0-6,0-3,1-3,-1 0,0-2,0-5,0-4,0-8,0-10,0-11,0-10,1-7,1 1,1 5,-1 7,0 7,1 6,0 5,-1 4,-1 3,0 4,-1-1,1 1,-1 1,-1 1,1-1,0 1,0 0,0 0,0 1,0 0,0 2,0 4,-1 4,-1 3,0 5,-1 3,0 2,0-1,0-1,2-2,-1-1,2-2,0 0,0-2,0 0,0-1,0-2,0-3,0-3,-1-5,0-5,-1-5,1-6,0-4,1-2,0 1,0 1,0 4,0 3,0 4,0 3,0 3,0 3,-1 0,-1 1,1 0,-2 1,1 1,-1 0,-2 4,-2 3,-1 6,-2 7,-1 5,-1 7,2 1,1 1,0-1,2-3,1-3,2-5,1-3,2-3,1-2,0-3,0 0,0-1,1 0,-1 0,1-1,2-2,1-6,1-3,1-5,2-1,0-3,1-2,-1-2,-1 1,-1 1,-1 2,-2 2,-1 1,0 3,0-1,-2 0,1 1,-1 0,0 0,0 2,0 0,-1 0,-2 0,-1 2,-4 0,-5 1,-10 1,-10 5,-8 5,-5 6,-2 6,3 5,4 4,4 2,6 0,8-2,5-3,6-4,4-5,3-3,4-3,1-2,0-2,1 0,3 0,2-1,3-2,5-1,5-3,9-5,5-5,2-4,-1-2,-2 1,-3 1,-4 1,-5 2,-3 1,-2 2,-4 0,-1 1,-1 1,0-1,-1 2,-1-1,0 1,-1 2,-1 0,-1 2,-1 5,1 4,-2 5,0 4,1 2,0 1,-1-1,0-2,0-2,-1-3,0-1,1-3,-1 0,0 0,0-3,-1-3,1-6,-1-4,-1-6,-2-6,-1-3,0-2,-1 1,1 3,1 3,1 4,1 3,0 3,0 3,0 0,-2 3,0 3,-3 6,-4 15,-1 17,-4 21,1 15,2 4,2-3,3-11,3-14,2-14,1-11,0-9,2-6,-1-4,1-3,-1-6,1-6,-1-12,0-19,1-20,2-13,2-5,1 3,1 11,-2 13,-2 15,1 13,-2 8,0 6,-1 4,0 4,-1 7,-1 15,-2 19,0 15,0 7,1 3,1-5,0-9,1-13,0-10,0-9,0-7,0-3,1-4,2-3,0-3,-1-4,0-11,3-17,3-18,0-15,1-4,0 8,-2 10,-2 15,-1 11,-3 10,0 5,-1 5,0 4,-1 5,1 11,0 11,0 10,-1 7,1 0,0-3,0-5,0-6,0-7,0-6,0-4,0-2,0-3,0 0,0-6,-1-5,-1-5,-1-6,0-3,0-1,0 0,0 2,0 0,-1 1,1 2,1 1,0 0,1 1,1 1,0 1,-1 0,-1 2,0 2,-2 2,0 3,-1 6,-4 9,-6 18,-6 20,-2 19,0 13,2 3,5-6,4-12,5-15,4-13,1-13,3-10,-1-7,2-5,1-8,0-9,1-15,3-28,5-30,6-23,4-9,0 6,-2 15,-3 21,-6 22,-4 20,-2 15,-2 9,-1 8,-2 6,-1 9,-1 22,0 37,0 30,1 11,1-4,-1-17,1-22,0-21,0-18,1-14,1-9,-1-6,1-9,-2-12,1-18,-1-14,0-8,0 1,0 7,0 11,1 9,1 7,0 8,1 6,-1 2,0 2,-1 3,-1 4,1 5,-1 6,0 8,0 3,0 1,-1-1,1-2,0-3,0-4,0-4,0-2,0-2,0 0,1-2,1-3,0-5,1-7,0-9,2-9,0-7,0-1,-2 4,0 5,-2 8,0 4,-1 5,0 2,0 2,0 0,0 1,1 1,0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11.126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159 36,'-1'0,"-2"0,-1 0,-1 2,-1 0,0 2,0 1,0 1,-1 2,-1 1,0 1,0 0,1 0,0-1,1 1,0 0,-1-1,2-1,0 0,2-1,-1 0,0-1,1 1,0 0,0 1,-1 0,0 0,1-3,1-3,2-2,0-3,2-3,0-1,2-1,-1-2,1-1,1 0,-1 1,0 0,-1 1,1 3,0 0,-1 1,-2-1,2 2,-1-1,-1 0,2 0,-1 0,0-2,-1 3,0 3,-1 2,-1 3,-1 3,-1 0,-2 3,0 1,-1 1,0 1,0 0,1 0,0 0,0-2,1-1,0 0,2-1,1-1,-1-2,1-1,-1 0,2 0,-1 1,1 0,0 0,0-2,1-1,0-3,2-3,1-4,1-2,0-2,2-2,-1-1,1 1,0 0,-1 1,-1 0,0 2,1 1,-2 1,1 2,-1 1,-1 0,-1 0,2-1,-1 0,1 0,-1 0,1-1,-1 1,0 1,-3 4,-1 2,-2 3,0 2,-2 3,-1 1,0 2,0 2,-1 0,-1 0,1 0,0 1,1-1,0-2,3-2,0 1,1-3,0-2,0 1,0-1,0 0,1 0,-1-2,2-3,-1-4,2-2,2-3,0-4,2-2,1-5,1-4,1-3,0-1,-1 2,0 4,-2 3,-1 4,-1 3,1 3,0 0,-2 2,0 0,-1 0,0 2,-1 5,-1 2,-1 2,0 4,0 3,-2 2,-1 2,-1 2,0 4,-1 0,2-1,0-1,1-2,1-4,1-1,0-3,0-2,1 0,0-2,0 0,1 1,0-1,0 0,0 0,0 1,0-3,0-3,0-3,1-6,1-4,1-5,0-4,2-5,0 0,0 2,0 2,-1 2,0 4,-1 4,0 3,-1 2,1 2,-1 0,-1 1,2 0,-1-1,0-1,-1 2,-1 3,-1 3,-2 1,1 5,-2 3,1 3,-2 2,0 1,1-1,0 1,0-2,0-1,0-1,0-2,1 0,2-2,-1 0,0 0,0-1,0-1,0-2,0 1,1-1,0 1,1 0,1-1,0-2,2-3,0-5,2-4,1-2,1-2,-1-1,1-1,0-1,0 2,-2 1,0 3,-2 1,1 1,1 2,-1-1,-1 1,1 1,0 0,-1 0,1 0,-1-1,0 0,0 0,-1-1,0 3,0 2,-2 5,0 2,-4 2,-1 3,0 1,-1 0,0 2,-1-1,1 2,-1-2,0 0,2-1,1-2,0 1,0-2,0-1,1-1,2 0,-1 0,0 0,0 1,1-1,0-2,1-2,0-4,1-3,2-5,1-4,1-2,1-2,1-1,0 0,0 0,-2 0,1 1,-1 2,-1 3,0 3,-1 1,0 2,0 1,-1 0,0 0,1 0,-1-1,0 1,-2 0,0 3,-3 3,0 4,-1 2,0 1,-2 3,0 2,0 0,0 1,0-2,2-1,0-1,0-1,0 1,2-1,-1-1,1-1,0-1,1 1,0-2,1-3,0-4,0-4,0-2,0-3,0-1,0-1,1 0,-1 1,0 2,0 2,0 0,0 2,0-1,0 0,0 0,0 1,-2 0,0 1,-1 3,-1 3,0 4,-2 3,0 3,1 5,-1 4,-1 2,0-1,1-1,1-1,1-1,1-4,1-2,0-2,-1-2,2 0,0-2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11.839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48 179,'0'-3,"0"-2,0-2,0-3,0-2,0-1,0-2,0-1,0 1,0-1,0 2,0 1,0 2,0 2,0 1,0 1,0 2,0 5,0 5,-1 4,-2 8,0 6,0 9,-2 7,0 10,-2 8,0 1,1-3,3-7,0-10,2-10,0-7,1-7,1-4,-1-3,0-1,2-2,-1-3,1-3,-1-6,1-4,0-4,1-8,1-9,1-8,0-11,1-5,1-2,0 4,0 8,-1 9,0 11,-2 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44.835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113 935,'0'-1,"0"-3,0-2,0 0,0-1,0-1,0 0,0-1,0 0,0-1,0 1,0 1,0-1,0 0,0 0,0 0,0-1,0 0,0 0,0 0,0 1,0 1,0 0,0 1,0-1,-1 0,-1 0,0 0,-1-2,1 0,0-1,1 0,1-1,-1-1,1 0,0 1,0 1,1 0,-1 1,0 2,0 0,0 1,0 0,0 1,0 0,0-1,0 1,0-1,0 1,0-1,0 1,0-1,0 0,0 1,0-1,0 1,0-1,0 0,0 1,0-1,0 0,0 1,0-1,0 1,0-1,0 0,0 1,0-1,0 1,0-1,0 0,0 1,0-1,-1 2,-2 1,0 2,1 3,0 4,0 3,0 3,0 3,0 1,-1 1,1 2,1-1,0-1,-1-1,0 0,1-2,0-2,0-2,0-1,1-1,-1 0,0 1,-1 0,1-1,1 0,-1 0,1 0,0 0,0-1,0 1,0 0,0-1,0 1,0-1,0 1,0 0,0-1,0 1,0-1,0-1,0-4,0-4,0-2,0-3,0-2,0-4,0-3,1-3,1-2,0-1,1 0,-1 0,0 2,-1 2,0 4,-1 1,0 2,0-2,0 1,1-1,0 0,0 1,2-1,-1 1,1 1,0 0,-1 1,0 2,-1 0,-1 2,1 0,-1 0,0 1,-1 0,1 2,-1 3,0 6,-2 4,-1 6,-1 6,0 3,-2 1,2 2,1 0,0-3,1-2,0-4,2-3,0-4,1-1,0-3,0 0,-1-1,0 0,0 0,-1 0,2 0,-1 1,1-1,-1-1,-1-6,1-8,0-13,0-14,1-12,0-6,3 3,0 6,1 9,-1 9,0 8,-1 4,0 5,0 2,0 2,-1 0,0 3,-1 5,1 10,-1 15,-1 15,0 12,-2 6,0-3,0-7,-1-10,0-11,1-8,0-6,1-3,1-4,1-1,0-1,0-1,0 1,0-3,0-3,0-6,1-7,-1-11,0-19,0-15,0-9,1 0,0 5,2 7,-1 5,2 9,-1 8,-1 7,1 6,0 3,-1 5,-1 2,0 3,0 0,-3 2,1 6,-2 9,-2 10,0 10,-1 8,0 5,0 3,0-1,2-3,2-5,0-8,2-5,0-5,0-4,0-2,0-1,0-3,1-1,-1-1,0-1,-1 0,-1 1,1-1,0 0,0 1,0-1,1 1,0-1,0 1,-1 0,-1-1,1 1,0-1,0 1,1 0,-1-1,1 1,0 0,0-1,0 1,0-1,1 1,-1 0,0-1,0 2,0 0,0 1,0 1,0-1,0 1,0-1,0 0,0-2,0 1,0-2,0 1,1 0,0-1,1 1,-1 0,1 1,0 0,-1 0,1-1,-2 0,2 0,0 0,-1 0,1-2,1 0,0-1,1-1,-1-2,0-1,0 2,-1 1,0 1,1 1,1 1,1 0,0 1,1-1,0-1,-1 0,0-1,1 0,0 0,0-1,-1 0,2 0,-1-1,1-1,0 0,0-1,0 0,0 0,0 0,-1 0,1 0,0 0,-1 0,1 0,-1 0,1 0,-2 1,-1 1,-1 2,-2 2,0 0,-1 0,0 1,-1 0,-2-1,-2-1,0 0,-1 0,-1-2,0-1,2-1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50.910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73 68,'0'1,"0"1,0 2,0 2,0 0,0 0,0 1,0 0,0 0,0 0,0-1,1 0,0-3,1-3,-1-3,0-1,-1-2,0-1,1 0,-1-1,0-1,-1 1,1-1,0 2,-1 1,0 0,-1 1,0 1,-1 1,-2 1,1 2,0 2,2 2,-1 1,1 3,0 0,0 0,-2 0,1 0,1 0,0-1,0-3,2-3,-1-4,1-3,1 0,-1-2,0 1,-1-1,-1 1,0 1,-1 3,1 3,-1 1,1 2,0 2,0 0,1 2,1-1,0 1,0 0,0-2,0-3,0-5,0-2,0-2,0 0,0-1,0-1,0 0,0 0,0 3,-1 4,0 3,-1 3,1 1,0 1,1 1,-1 1,1-1,1-1,2-2,1-1,0 0,-1 0,-4 1,-1 1,-2 0,-1 0,2 0,1-1,3 0,1-2,3-1,2 0,1-1,1 0,-1 0,0-1,-2 0,-2-1,-4 1,-3 0,-1 0,-2 0,-1 1,0 0,-1 0,1 0,2 0,4 0,2 0,3-1,1 0,3-1,1 1,0-1,0 0,-3-1,0 0,-1 1,1 1,-1 0,-1-1,-3 0,-3 1,-1 0,-3 0,0 0,-1 1,0 0,0 0,0 0,0 0,0 1,0-1,3 0,2 0,4 0,1 0,5 0,2 0,-1 0,1 0,-1 0,-1 0,-1 0,0 0,0 0,0 0,-3 0,-3 0,-2 0,-4 0,-2 0,-1 0,0 0,0 0,0 0,1 0,0 0,0 0,0 0,1 1,2 1,3 1,2 0,3-1,1-1,2 0,2-1,-1 0,1 0,-2 0,1 0,-1 0,0 0,0 0,-3 0,-3 0,-2-1,-4-1,-2 1,-2 0,-1 0,1 0,0 1,1 0,0 0,1 0,0 0,3 0,2-1,5 0,3-1,1 1,0-1,1 0,-1-1,-1 1,-1-1,1 2,0 0,-1-1,-1-1,-2-1,-2 0,-2 0,-1 0,-3 1,0 1,-1 1,0 0,0 1,1-1,2-2,5-2,3 0,2 0,1 0,1 0,0 1,0 1,-1 1,-1 0,-1 0,-1-1,0 1,1 0,0 0,-1 0,-2 0,-2 0,-3 1,-2 1,-4-1,-3 1,0 0,0 0,1 1,2 1,0-1,3 2,1-1,1 1,1 1,3 1,2 0,2 1,1-1,1 0,0-1,-1-1,1 0,0-2,0 1,0 0,1 0,-1 2,-1 1,-4-1,-2 0,-3-2,-2 1,-2-1,0 1,2 0,-1-1,0-1,1 0,1 1,2-1,3 1,3-1,1-1,2 1,1-1,0 0,0 0,-2 0,-3 0,-3 0,-3 0,-1 0,-1 0,-1 0,-1 0,3 0,3 0,4 0,1 0,2 0,2 0,0 0,-2 0,-3 0,-3 0,-3 1,-1 0,-1 1,-1-1,0 0,2-1,3 1,3-1,4 0,1 0,2 0,0-1,0 1,0 0,-1 0,1 0,-4 0,-4 0,-2 0,-5 0,-1 0,-2 0,0 1,0 1,1-1,1 0,0 0,1 1,1 0,-1-1,1 0,1 0,4 0,3-1,3 0,2 0,2 0,0 0,1 0,-1 0,-1 0,1 0,-1 0,0 0,0 0,-1-2,-2 1,-3-1,-4 0,-2 0,-2 0,-3 1,-2 0,-1 0,2 1,0 0,1 0,2 0,0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6:27:19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121 318 24575,'219'-13'0,"-36"2"0,435 22 0,-117 2 0,-314-13 0,-373-7 0,-265-44 0,306 36 0,-257 7 0,243 10 0,138-4 0,1-1 0,-1-1 0,1-1 0,0 0 0,1-2 0,-1 0 0,2-1 0,-37-21 0,27 14 0,0 2 0,-52-18 0,55 24 0,1 0 0,1 1 0,-28-2 0,40 5 0,10 1 0,19-5 0,33-3 0,232 1 0,-32 3 0,-53-9 0,353-13 0,-406 27 0,116 4 0,-209 3 0,80 19 0,-23-3 0,25-7 0,1-6 0,138-8 0,-189-1 0,-48 1 0,62 11 0,-59-6 0,43 1 0,885-5 0,-472-4 0,-430 1 0,74 3 0,-138-3 0,0 1 0,1 0 0,-1 0 0,1 0 0,-1 0 0,1 0 0,-1 1 0,1-1 0,-1 0 0,0 1 0,1-1 0,-1 1 0,1-1 0,-1 1 0,0 0 0,0-1 0,1 1 0,-1 0 0,0 0 0,0 0 0,0 0 0,0 0 0,0 0 0,0 0 0,0 0 0,0 1 0,-1-1 0,1 0 0,0 1 0,-1-1 0,2 3 0,-3-2 0,1 0 0,-1 0 0,0 0 0,1-1 0,-1 1 0,0 0 0,0 0 0,0-1 0,-1 1 0,1-1 0,0 1 0,-1-1 0,1 1 0,0-1 0,-1 0 0,0 0 0,1 0 0,-1 0 0,0 0 0,1 0 0,-1 0 0,0 0 0,-3 0 0,-32 10 0,0-2 0,-1-1 0,0-3 0,0 0 0,-43-2 0,60-2 0,-794 6 0,446-10 0,-888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21:17.507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21:17.94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28 0,'-4'0,"-7"0,-1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21:19.590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7:36.16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05.671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15.578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59 333,'0'2,"0"0,0 2,0 1,0 1,0 1,0 0,0 2,0 1,-1 1,0 0,-1 3,1 0,0 2,1 1,-1 1,1 0,0-1,0-2,0-3,0 0,1-3,-1 0,0-1,1-1,0-1,1 1,-1-3,0-3,-1-4,1-4,-1-8,0-9,0-12,-3-14,0-9,0-3,1 5,0 7,1 10,1 8,-1 9,1 8,1 4,-1 4,0 1,0 1,0 0,0 4,0 4,-1 8,-1 14,0 13,-1 12,0 9,0-1,-1-2,1-4,0-5,2-3,0-4,1-4,1-6,2-3,0-6,-1-3,0-5,-1-4,0-1,-1-2,1-1,1-1,-1 1,1-2,1 1,-2-3,2-5,-1-6,0-11,1-12,0-15,2-12,1-12,3-4,3 1,0 5,-1 13,0 12,-3 12,-3 10,0 7,-1 5,0 3,-2 2,0 3,-3 4,0 6,-3 7,-1 11,-3 17,-2 21,-2 15,2 8,1 1,3-8,0-11,2-12,1-14,2-11,0-9,1-7,0-5,1-3,-1-2,0 0,0 0,1 0,-1-1,0-5,0-4,0-8,-2-12,1-11,-1-13,1-14,0-8,4-6,3 2,0 4,1 10,-2 14,-1 12,-2 11,-1 8,-1 6,0 4,0 1,0 1,0 3,-2 6,-1 10,-1 10,-2 13,-2 11,0 8,1 7,2 3,1 0,-1-3,2-3,0-9,1-8,0-6,0-7,0-6,1-3,1-5,0-4,-1-1,1-2,1 0,-1-2,0 0,0-3,-1-5,-1-5,0-10,-2-18,0-22,1-19,1-16,0-6,4 6,2 12,0 17,1 16,-1 13,1 10,-1 7,-1 5,-2 3,0 1,0 1,-1 0,0 0,0 0,-1-1,1 2,0 4,0 5,0 8,0 14,-1 18,-3 16,-1 13,-2 5,0 0,1-9,1-11,2-12,1-12,1-9,1-6,0-4,0-2,1-3,-1-1,0-1,0-2,0-3,-1-7,0-7,-1-10,1-14,0-15,2-15,2-14,5-8,3 2,0 5,2 9,-2 6,1 9,-1 9,-3 9,-1 6,-1 5,0 4,-1 6,-2 3,-1 4,1 2,-1 1,-1 0,-1 1,-1 4,-1 6,-2 7,-2 9,-3 12,-1 11,-1 11,-1 7,-1 2,2-1,1-3,1-7,3-6,1-9,3-8,-1-9,1-6,1-3,0-4,1-1,0-3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5T15:16:21.333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7 691,'1'0,"2"0,0-1,0-2,1-3,1-5,0-3,0-4,2-6,0-3,1-2,-1-1,-1 4,-1 4,-1 5,-1 3,0 3,0 2,-1 2,0 1,-2 4,1 5,-2 9,-2 13,-1 12,-3 12,0 10,-3 4,2 1,1-4,3-6,1-10,2-9,0-9,1-7,1-5,-1-4,0-3,1-1,-1-1,0-2,0-4,0-5,0-7,0-10,0-9,0-8,0-4,0-3,0-4,0-8,0-3,0-2,1 3,2 2,1 4,1 6,0 6,-1 7,-1 8,-2 8,0 7,0 4,-1 2,-1 5,1 6,-1 8,-2 14,-2 18,-2 16,1 14,-1 8,0 2,-1-3,2-8,1-11,1-10,3-11,0-10,1-9,0-6,0-5,0-3,1-1,-1-2,0 1,1-2,1 0,-1-3,0-5,1-10,0-15,1-21,2-18,1-14,1-7,1 0,-2 8,0 13,-1 14,0 14,-2 12,0 10,-2 6,0 3,1 1,-1 1,0 1,0-1,-1 1,-1 3,-1 6,0 10,-2 14,-1 16,-2 14,-1 9,0 2,1-3,2-8,2-10,1-10,1-12,1-8,0-4,1-4,-1-3,0-2,1-6,-1-8,0-10,0-15,0-17,1-13,4-7,2-1,0 5,-2 10,1 11,-2 12,0 9,-1 8,0 6,0 4,0 2,-2 6,0 7,1 13,0 20,1 15,0 11,-2 8,1 3,-2-3,1-5,-3-11,1-9,-1-10,1-9,0-8,0-7,1-6,0-2,-1-3,-2-6,0-4,1-5,0-7,0-8,-2-12,1-15,0-10,1-8,1 1,2 5,0 10,0 12,2 11,-1 8,1 10,0 5,0 3,-1 2,-1 2,-1 6,0 6,0 12,0 16,0 16,0 11,-1 6,-2 0,-1-8,-1-7,-1-9,-1-7,2-6,-1-7,2-7,1-4,1-4,1-3,0-1,1 0,0-2,0-2,-3-4,-1-6,-1-11,-1-12,1-13,1-7,1-6,1 2,3 3,0 7,1 8,1 8,0 6,0 7,0 4,-1 4,-1 0,0 2,-1 1,1 5,-1 8,1 14,0 15,0 17,0 8,0 5,0-4,-1-8,0-12,1-11,1-11,-1-7,0-6,0-3,-1-2,1-1,-1 1,0-5,0-6,-2-14,1-18,-1-16,1-10,0 3,1 7,0 9,0 10,0 9,0 7,0 5,0 3,0 4,0 1,0 3,0 3,0 3,1 5,0 3,1 4,-1 5,0 4,-1 2,2-1,-1-1,1-2,-1-3,0-3,-1-3,0-4,0-1,0-1,0-1,0 0,0 0,1-1,1-2,0-6,1-9,0-16,3-16,-1-15,1-11,1-6,1 0,0 8,-2 13,0 14,-1 13,-2 9,-1 8,-1 7,-1 11,0 13,0 19,0 18,-3 10,-1 4,-2-5,0-9,0-12,2-12,-1-9,2-8,0-4,0-3,1-2,0-1,1 0,1-1,0 1,0-2,0-7,0-12,0-21,0-29,1-25,0-12,1 2,2 10,3 12,0 15,1 14,0 13,-1 11,-3 8,-1 6,0 3,-1 2,0 1,-1 3,-1 2,1 4,-1 4,0 6,-1 6,1 7,0 5,0 8,0 4,-1 9,-2 9,0 6,0 2,-1 1,1-4,1-8,1-12,1-12,-1-12,1-8,0-6,1-3,-1-2,0-4,0-7,0-5,0-12,1-16,4-14,3-11,2-3,0 2,-2 10,-2 9,-2 12,-2 8,-1 9,-1 5,0 5,-1 2,1 1,0 0,-1 0,1 3,0 8,-1 10,-3 14,-2 12,-3 10,0 4,-1-3,0-7,1-9,1-9,2-7,2-5,1-5,2-3,0-2,1-1,0 1,1-3,-2-3,0-3,-2-5,1-4,0-5,0-7,1-9,0-7,1-5,0 2,0 5,0 5,0 6,0 5,1 5,-1 2,0 3,-2 1,1 2,-1-1,1 1,0 1,0 0,-1 1,-1 1,0 1,-2 1,0 3,2 2,-1 3,0 4,0 2,0 1,0 0,-1 0,2-1,1-1,1-1,0 0,1-1,0-1,0-3,1-5,-1-7,0-5,0-4,0-5,1 0,1 2,-1 4,0 3,0 4,-1 5,1 7,-1 6,0 6,0 3,0 2,0-2,0-3,0-2,0-2,0-2,1-2,0-1,2-1,-1-1,2 0,0-1,0-2,0-1,1-1,0-2,-2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D9175-2723-4849-93EC-5046506F9053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98619-17EE-4022-9C86-54569BF194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4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879E09-B9BF-0894-0A32-01971F28A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4BE01E-2D43-CD16-BB87-B7BE219CA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8DF2FE-81C2-ABFA-EA16-15D8C7F7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00D327-DF63-E041-856E-C7EF1F5B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0C2D78D-8768-F78E-C18B-94825E040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796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0CAA1C-BE26-8E80-A38C-08798A2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8F94AA4-BB17-A4D4-53DC-7F9210413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FE1B36-B771-0877-1F8D-FDE41A4C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06B240-8C80-D7FA-212D-227D779B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E9A6DD-FD8B-63BA-F206-940675AA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301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46E2D1B-1C4E-0E0B-EDCF-88935502A1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D2B309-12BE-08D0-36A4-496180069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F7029B-CB07-9184-FD05-DC1571C3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D81E19-4665-026B-28DC-910A4014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715946-F8C8-6077-9144-E9FAA8C2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030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E1A693-4E1D-2D51-954B-1C39332AE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07B005-1879-1D3A-BE6E-6AEB6321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5B242C-035C-C8E7-3CEB-9EB29CD5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4FEA75-787D-F8D2-0D72-AFD0A35E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11135A-DF92-ED7D-7EB7-91C3B3DE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640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2EAC-799B-CF41-D548-F94B7036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707379-DF57-FC86-0692-CC51B7CA2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2F07C4-E03D-69CC-4E87-17308163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97D351-2B93-0E5C-9B10-B21798A2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593CD1-8C27-7978-B129-E0F3559E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901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D0CAF-92A8-48BF-FAAD-4627BEF5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76F103-5D68-033F-4AE5-896F1B599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46E43F-5313-C879-BC6F-81C2E4776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D2CE02-22AB-76CE-24F6-24639FE4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97060A-B204-0B57-C732-CED82FB6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555A05-3E90-2130-AFD3-0A93A35AF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99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48E0C0-933C-3267-A5B2-FA208F74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BCB5CC-CEAE-7D11-D951-8DAE79D9F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EF67FE-5253-B52D-7D27-EC2A8C356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ECDE75-F4FA-9E84-E68A-BE12CE1B5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E18C718-3B74-AAC4-3295-6160A9F6D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565AB7E-7A5C-C4D5-5F8C-C4CD1815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376E67-5D01-F70F-784B-3C7A2F31E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28A2F61-F8D6-D3A0-AEC6-716260C0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674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CA21FA-4EFA-E3C8-54D1-C4BFBF24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C01A095-CFB7-48EA-CFD7-95867740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8AC1C9-8AAC-B67E-8F47-2FD55436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8BA48-A162-1672-C04D-0CC27E24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06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6FF6522-7E70-41DD-E86D-44B2E8F47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13C6FE-F360-4C67-A015-EBFB49EF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81759D-7D83-EEB4-0E9B-1EB9286E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8345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78E2A0-551D-A395-3E4A-894ADFD7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190965-C27B-76D0-3581-334DACF6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C3D2FD-5999-D673-0F87-6513D4A09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D3ECC77-B927-CCFD-E995-4B8F063B9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725C338-7F41-DABD-92D1-6C67159A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1532B7-F8A1-8B46-D2F6-38E908D4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13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024CB-D171-E09C-A366-548D5F42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E78EC4-4470-2C78-8699-3A542A01D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65E33F-9C5E-93FA-6639-3BADD3940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A440ED7-ADC3-90D0-76B3-C0760B947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FFB20D-E056-F4FF-CE18-B3378F96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133C0C-F58B-3BFD-0272-AEB17A08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323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FB3F23B-D1A0-8400-9522-DBA53830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A64818-E8D7-0F2E-21A6-A50575ABD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B77841C-52D5-3C2A-3757-8A42ACA07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7E2FA-8916-4F20-86D4-39AD6A0CF6AE}" type="datetimeFigureOut">
              <a:rPr lang="it-IT" smtClean="0"/>
              <a:t>25/02/2024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630DDA-EA1D-68CD-CD37-6DB0B0D0A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442A82-7D81-C6DC-DE89-11B1C9488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311E8-00FE-40D8-90C6-3821BDFAD95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393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../clipboard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../clipboard/media/image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9.png"/><Relationship Id="rId18" Type="http://schemas.openxmlformats.org/officeDocument/2006/relationships/customXml" Target="../ink/ink14.xml"/><Relationship Id="rId3" Type="http://schemas.openxmlformats.org/officeDocument/2006/relationships/image" Target="../media/image13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11.xml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customXml" Target="../ink/ink10.xml"/><Relationship Id="rId19" Type="http://schemas.openxmlformats.org/officeDocument/2006/relationships/image" Target="../media/image22.png"/><Relationship Id="rId4" Type="http://schemas.openxmlformats.org/officeDocument/2006/relationships/customXml" Target="../ink/ink7.xml"/><Relationship Id="rId9" Type="http://schemas.openxmlformats.org/officeDocument/2006/relationships/image" Target="../media/image17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17E2416-5BB0-8AE4-7F37-CA4741C8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715" y="723523"/>
            <a:ext cx="6182588" cy="5410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4DEE27-EAC8-E563-BD6C-F4027BC1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231" y="2248811"/>
            <a:ext cx="4482334" cy="23603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04219A-E84F-F065-5F02-326ECCDC8883}"/>
                  </a:ext>
                </a:extLst>
              </p14:cNvPr>
              <p14:cNvContentPartPr/>
              <p14:nvPr/>
            </p14:nvContentPartPr>
            <p14:xfrm>
              <a:off x="8353660" y="542086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04219A-E84F-F065-5F02-326ECCDC88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1020" y="535822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3A400C9-976B-7503-4B86-113A374A5AB3}"/>
                  </a:ext>
                </a:extLst>
              </p14:cNvPr>
              <p14:cNvContentPartPr/>
              <p14:nvPr/>
            </p14:nvContentPartPr>
            <p14:xfrm>
              <a:off x="3614318" y="5739837"/>
              <a:ext cx="1669320" cy="114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3A400C9-976B-7503-4B86-113A374A5A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1678" y="5677197"/>
                <a:ext cx="1794960" cy="2401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Immagine 3">
            <a:extLst>
              <a:ext uri="{FF2B5EF4-FFF2-40B4-BE49-F238E27FC236}">
                <a16:creationId xmlns:a16="http://schemas.microsoft.com/office/drawing/2014/main" id="{0595BAAE-2921-B3BF-AC2B-9A75F15B76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8701" y="5818790"/>
            <a:ext cx="1911927" cy="84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52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0E0A3-F321-D21A-BEDD-376503D37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7E1C1D-6902-3210-730B-937EAAACDA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228" y="425717"/>
            <a:ext cx="5990376" cy="824132"/>
          </a:xfrm>
        </p:spPr>
        <p:txBody>
          <a:bodyPr>
            <a:noAutofit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How to </a:t>
            </a:r>
            <a:r>
              <a:rPr lang="it-IT" sz="4800" dirty="0" err="1">
                <a:solidFill>
                  <a:srgbClr val="FF0000"/>
                </a:solidFill>
              </a:rPr>
              <a:t>implement</a:t>
            </a:r>
            <a:r>
              <a:rPr lang="it-IT" sz="48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E0D080-6D88-D305-35FA-46028AE7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6118BC-C1F5-6FEF-BD9B-76A26158C53E}"/>
              </a:ext>
            </a:extLst>
          </p:cNvPr>
          <p:cNvSpPr txBox="1"/>
          <p:nvPr/>
        </p:nvSpPr>
        <p:spPr>
          <a:xfrm>
            <a:off x="1266796" y="1720840"/>
            <a:ext cx="6658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Task Control Block </a:t>
            </a:r>
            <a:r>
              <a:rPr lang="it-IT" sz="2400" dirty="0" err="1"/>
              <a:t>modification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New task create </a:t>
            </a:r>
            <a:r>
              <a:rPr lang="it-IT" sz="2400" dirty="0" err="1"/>
              <a:t>function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New ready list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Deadline &amp; </a:t>
            </a:r>
            <a:r>
              <a:rPr lang="it-IT" sz="2400" dirty="0" err="1"/>
              <a:t>Priority</a:t>
            </a:r>
            <a:r>
              <a:rPr lang="it-IT" sz="2400" dirty="0"/>
              <a:t> updates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Preemption</a:t>
            </a:r>
            <a:r>
              <a:rPr lang="it-IT" sz="2400" dirty="0"/>
              <a:t>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Context</a:t>
            </a:r>
            <a:r>
              <a:rPr lang="it-IT" sz="2400" dirty="0"/>
              <a:t> Switching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IDLE task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Aperiodic</a:t>
            </a:r>
            <a:r>
              <a:rPr lang="it-IT" sz="2400" dirty="0"/>
              <a:t> Task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91518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73115-10AD-AFA8-8715-B05E349E1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2F66B445-C5CC-6823-662D-8950D6CA5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BF8625D-1842-76B3-56F4-65B03510AC9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4364" y="587855"/>
            <a:ext cx="89780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Task Control Block </a:t>
            </a:r>
            <a:r>
              <a:rPr lang="it-IT" sz="48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modification</a:t>
            </a:r>
            <a:endParaRPr lang="it-IT" sz="48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C5D81-FFD4-3A77-11F4-04432E95834B}"/>
              </a:ext>
            </a:extLst>
          </p:cNvPr>
          <p:cNvSpPr txBox="1"/>
          <p:nvPr/>
        </p:nvSpPr>
        <p:spPr>
          <a:xfrm>
            <a:off x="1045835" y="1807645"/>
            <a:ext cx="6941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A </a:t>
            </a:r>
            <a:r>
              <a:rPr lang="it-IT" sz="2400" dirty="0" err="1"/>
              <a:t>variable</a:t>
            </a:r>
            <a:r>
              <a:rPr lang="it-IT" sz="2400" dirty="0"/>
              <a:t> to store the deadline si </a:t>
            </a:r>
            <a:r>
              <a:rPr lang="it-IT" sz="2400" dirty="0" err="1"/>
              <a:t>added</a:t>
            </a:r>
            <a:r>
              <a:rPr lang="it-IT" sz="2400" dirty="0"/>
              <a:t> to the TCB.</a:t>
            </a:r>
          </a:p>
          <a:p>
            <a:r>
              <a:rPr lang="it-IT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it-IT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TickType_t</a:t>
            </a:r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xTaskDeadline</a:t>
            </a:r>
            <a:endParaRPr lang="it-IT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endParaRPr lang="it-IT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9B5ED5A6-9433-6280-86BE-4A65881828FA}"/>
              </a:ext>
            </a:extLst>
          </p:cNvPr>
          <p:cNvSpPr txBox="1">
            <a:spLocks/>
          </p:cNvSpPr>
          <p:nvPr/>
        </p:nvSpPr>
        <p:spPr>
          <a:xfrm>
            <a:off x="193141" y="2671870"/>
            <a:ext cx="7447984" cy="75713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>
                <a:solidFill>
                  <a:srgbClr val="FF0000"/>
                </a:solidFill>
              </a:rPr>
              <a:t>New task create </a:t>
            </a:r>
            <a:r>
              <a:rPr lang="it-IT" sz="4800" dirty="0" err="1">
                <a:solidFill>
                  <a:srgbClr val="FF0000"/>
                </a:solidFill>
              </a:rPr>
              <a:t>function</a:t>
            </a:r>
            <a:endParaRPr lang="it-IT" sz="4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A3100B-9E54-E1E3-5321-E9CE6C83F431}"/>
              </a:ext>
            </a:extLst>
          </p:cNvPr>
          <p:cNvSpPr txBox="1"/>
          <p:nvPr/>
        </p:nvSpPr>
        <p:spPr>
          <a:xfrm>
            <a:off x="3526050" y="4275733"/>
            <a:ext cx="68964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xTaskCreateEDF</a:t>
            </a:r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TaskFunction_t</a:t>
            </a:r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pxTaskCode</a:t>
            </a:r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,…,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it-IT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TickType_t</a:t>
            </a:r>
            <a:r>
              <a:rPr lang="it-IT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deadline1</a:t>
            </a:r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C90B41-3496-295F-2FAE-EE6063B75F7A}"/>
              </a:ext>
            </a:extLst>
          </p:cNvPr>
          <p:cNvSpPr txBox="1"/>
          <p:nvPr/>
        </p:nvSpPr>
        <p:spPr>
          <a:xfrm>
            <a:off x="1045835" y="3473516"/>
            <a:ext cx="10454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new task creation function, </a:t>
            </a:r>
            <a:r>
              <a:rPr lang="en-US" sz="2400" b="1" dirty="0" err="1"/>
              <a:t>xTaskCreateEDF</a:t>
            </a:r>
            <a:r>
              <a:rPr lang="en-US" sz="2400" b="1" dirty="0"/>
              <a:t> </a:t>
            </a:r>
            <a:r>
              <a:rPr lang="en-US" sz="2400" dirty="0"/>
              <a:t>, has been introduced to accommodate the deadline parameter</a:t>
            </a:r>
            <a:endParaRPr lang="it-IT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82B73-88E4-D4DD-195D-54BEB23C233A}"/>
              </a:ext>
            </a:extLst>
          </p:cNvPr>
          <p:cNvSpPr txBox="1"/>
          <p:nvPr/>
        </p:nvSpPr>
        <p:spPr>
          <a:xfrm>
            <a:off x="1045835" y="5106730"/>
            <a:ext cx="89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Inside it, the value passed to the function is added to the TCB.</a:t>
            </a:r>
            <a:endParaRPr lang="it-IT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728DEB-5C43-63D6-6114-11C0E90AA8D1}"/>
              </a:ext>
            </a:extLst>
          </p:cNvPr>
          <p:cNvSpPr txBox="1"/>
          <p:nvPr/>
        </p:nvSpPr>
        <p:spPr>
          <a:xfrm>
            <a:off x="1987396" y="5680446"/>
            <a:ext cx="4870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pxNewTCB</a:t>
            </a:r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b="0" dirty="0" err="1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xTaskDeadline</a:t>
            </a:r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deadline1;</a:t>
            </a:r>
          </a:p>
          <a:p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D9A57-0D96-3722-A638-A6A4BF42C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E1408B96-B391-B882-F4D0-D09D4CD68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930" y="5845717"/>
            <a:ext cx="1911927" cy="842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26828-3E55-29F6-9E98-26406C421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41" y="2170290"/>
            <a:ext cx="3154060" cy="423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C0E835-F6C9-8274-C297-7E12F17E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42" y="2668231"/>
            <a:ext cx="3154060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FC7C8A-BED2-A277-DC3B-4DB9C8F9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40" y="3213525"/>
            <a:ext cx="3154060" cy="423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2432B8-AD24-87AD-03FB-E6DBBEEB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41" y="3711466"/>
            <a:ext cx="3154060" cy="476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18E054-3BA1-BB56-19DC-813B3467A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40" y="4273247"/>
            <a:ext cx="3154060" cy="4239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6547D3-90AC-DC27-0835-1E2163BEA524}"/>
              </a:ext>
            </a:extLst>
          </p:cNvPr>
          <p:cNvSpPr txBox="1"/>
          <p:nvPr/>
        </p:nvSpPr>
        <p:spPr>
          <a:xfrm>
            <a:off x="1383854" y="2208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A7C18C-23EF-BB60-9D5F-ACF87ADC1E16}"/>
              </a:ext>
            </a:extLst>
          </p:cNvPr>
          <p:cNvSpPr txBox="1"/>
          <p:nvPr/>
        </p:nvSpPr>
        <p:spPr>
          <a:xfrm>
            <a:off x="1383854" y="27109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91F209-834C-8C65-B435-BAF43E61473A}"/>
              </a:ext>
            </a:extLst>
          </p:cNvPr>
          <p:cNvSpPr txBox="1"/>
          <p:nvPr/>
        </p:nvSpPr>
        <p:spPr>
          <a:xfrm>
            <a:off x="1383854" y="3780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E9C93-3FDD-ECC4-7890-2773F7BCC6EC}"/>
              </a:ext>
            </a:extLst>
          </p:cNvPr>
          <p:cNvSpPr txBox="1"/>
          <p:nvPr/>
        </p:nvSpPr>
        <p:spPr>
          <a:xfrm>
            <a:off x="1383854" y="3268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C61F19-ACF1-99B2-7779-B6C901BF6A82}"/>
              </a:ext>
            </a:extLst>
          </p:cNvPr>
          <p:cNvSpPr txBox="1"/>
          <p:nvPr/>
        </p:nvSpPr>
        <p:spPr>
          <a:xfrm>
            <a:off x="1383854" y="42504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pic>
        <p:nvPicPr>
          <p:cNvPr id="1030" name="Picture 6" descr="Freccia Rossa PNG per il download gratuito">
            <a:extLst>
              <a:ext uri="{FF2B5EF4-FFF2-40B4-BE49-F238E27FC236}">
                <a16:creationId xmlns:a16="http://schemas.microsoft.com/office/drawing/2014/main" id="{38CD0EF7-06A8-D111-FB85-4E41B535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106" y="247299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8AC11E1-D067-7882-9A49-C76AFDB3160B}"/>
              </a:ext>
            </a:extLst>
          </p:cNvPr>
          <p:cNvSpPr/>
          <p:nvPr/>
        </p:nvSpPr>
        <p:spPr>
          <a:xfrm>
            <a:off x="7030538" y="1879499"/>
            <a:ext cx="929490" cy="3146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A9DF23-71FC-8627-9760-F06DB5666C45}"/>
              </a:ext>
            </a:extLst>
          </p:cNvPr>
          <p:cNvCxnSpPr/>
          <p:nvPr/>
        </p:nvCxnSpPr>
        <p:spPr>
          <a:xfrm>
            <a:off x="7030538" y="2170290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83EF94-7D63-07B6-5686-0437A41E5E45}"/>
              </a:ext>
            </a:extLst>
          </p:cNvPr>
          <p:cNvCxnSpPr/>
          <p:nvPr/>
        </p:nvCxnSpPr>
        <p:spPr>
          <a:xfrm>
            <a:off x="7030538" y="2472991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2657B7-6FC7-50CD-2E71-66D1782FB0A5}"/>
              </a:ext>
            </a:extLst>
          </p:cNvPr>
          <p:cNvCxnSpPr/>
          <p:nvPr/>
        </p:nvCxnSpPr>
        <p:spPr>
          <a:xfrm>
            <a:off x="7030538" y="2811577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2B6EB5-B6B9-80BC-8B8E-4878789FBB5B}"/>
              </a:ext>
            </a:extLst>
          </p:cNvPr>
          <p:cNvCxnSpPr/>
          <p:nvPr/>
        </p:nvCxnSpPr>
        <p:spPr>
          <a:xfrm>
            <a:off x="7030538" y="3144547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807C6C-52BF-0F72-FF11-0C4713E9D1E4}"/>
              </a:ext>
            </a:extLst>
          </p:cNvPr>
          <p:cNvCxnSpPr/>
          <p:nvPr/>
        </p:nvCxnSpPr>
        <p:spPr>
          <a:xfrm>
            <a:off x="7030538" y="3452791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632555-34CF-E43E-ADE6-072E219F22A6}"/>
              </a:ext>
            </a:extLst>
          </p:cNvPr>
          <p:cNvCxnSpPr/>
          <p:nvPr/>
        </p:nvCxnSpPr>
        <p:spPr>
          <a:xfrm>
            <a:off x="7022993" y="3773797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2B3D2B-8EB0-3452-72DE-7DC8A86D5E54}"/>
              </a:ext>
            </a:extLst>
          </p:cNvPr>
          <p:cNvCxnSpPr/>
          <p:nvPr/>
        </p:nvCxnSpPr>
        <p:spPr>
          <a:xfrm>
            <a:off x="7030538" y="4079062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38BEEC-A57B-6302-1AD1-33556215A523}"/>
              </a:ext>
            </a:extLst>
          </p:cNvPr>
          <p:cNvCxnSpPr/>
          <p:nvPr/>
        </p:nvCxnSpPr>
        <p:spPr>
          <a:xfrm>
            <a:off x="7030538" y="4398611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9F9FC8-C0F9-8EAB-7C83-4BA54BE1B86B}"/>
              </a:ext>
            </a:extLst>
          </p:cNvPr>
          <p:cNvCxnSpPr/>
          <p:nvPr/>
        </p:nvCxnSpPr>
        <p:spPr>
          <a:xfrm>
            <a:off x="7050154" y="4697179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53D667-0AC1-06A5-CAF8-5B9F05DC9871}"/>
              </a:ext>
            </a:extLst>
          </p:cNvPr>
          <p:cNvCxnSpPr>
            <a:cxnSpLocks/>
          </p:cNvCxnSpPr>
          <p:nvPr/>
        </p:nvCxnSpPr>
        <p:spPr>
          <a:xfrm>
            <a:off x="8823125" y="2084787"/>
            <a:ext cx="0" cy="2725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A68B74-23D1-7C2B-4198-B998D0D34B76}"/>
              </a:ext>
            </a:extLst>
          </p:cNvPr>
          <p:cNvSpPr txBox="1"/>
          <p:nvPr/>
        </p:nvSpPr>
        <p:spPr>
          <a:xfrm>
            <a:off x="8847815" y="2966840"/>
            <a:ext cx="2966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effectLst/>
                <a:latin typeface="Söhne"/>
              </a:rPr>
              <a:t>Sorted in ascending order of deadlines</a:t>
            </a:r>
            <a:endParaRPr lang="it-IT" sz="2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791CF6-8D90-119D-4D60-657D30ADCD56}"/>
              </a:ext>
            </a:extLst>
          </p:cNvPr>
          <p:cNvSpPr txBox="1"/>
          <p:nvPr/>
        </p:nvSpPr>
        <p:spPr>
          <a:xfrm>
            <a:off x="607965" y="555090"/>
            <a:ext cx="38233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New</a:t>
            </a:r>
            <a:r>
              <a:rPr lang="it-IT" sz="1600" dirty="0"/>
              <a:t> </a:t>
            </a:r>
            <a:r>
              <a:rPr lang="it-IT" sz="4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Ready List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2FFFB1-9F3D-2608-20CE-9AE880F73712}"/>
              </a:ext>
            </a:extLst>
          </p:cNvPr>
          <p:cNvSpPr txBox="1"/>
          <p:nvPr/>
        </p:nvSpPr>
        <p:spPr>
          <a:xfrm>
            <a:off x="5943776" y="5243900"/>
            <a:ext cx="3413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 err="1">
                <a:effectLst/>
                <a:latin typeface="Consolas" panose="020B0609020204030204" pitchFamily="49" charset="0"/>
              </a:rPr>
              <a:t>xReadyTasksListsEDF</a:t>
            </a:r>
            <a:endParaRPr lang="it-IT" sz="2400" b="0" dirty="0">
              <a:effectLst/>
              <a:latin typeface="Consolas" panose="020B0609020204030204" pitchFamily="49" charset="0"/>
            </a:endParaRPr>
          </a:p>
          <a:p>
            <a:endParaRPr lang="it-IT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8CDECC-4E6B-52D5-EF39-69B25EB92DE9}"/>
              </a:ext>
            </a:extLst>
          </p:cNvPr>
          <p:cNvSpPr txBox="1"/>
          <p:nvPr/>
        </p:nvSpPr>
        <p:spPr>
          <a:xfrm>
            <a:off x="1766323" y="5243899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0" dirty="0" err="1">
                <a:effectLst/>
                <a:latin typeface="Consolas" panose="020B0609020204030204" pitchFamily="49" charset="0"/>
              </a:rPr>
              <a:t>pxReadyTasksLists</a:t>
            </a:r>
            <a:endParaRPr lang="it-IT" sz="2400" b="0" dirty="0">
              <a:effectLst/>
              <a:latin typeface="Consolas" panose="020B0609020204030204" pitchFamily="49" charset="0"/>
            </a:endParaRP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42606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6CB19-F099-CAB9-3CB1-C7FC3FD2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76B3806-B750-1EB9-CEF1-73457D5C1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A190C-7D3E-6F5F-3744-323BAC2E208E}"/>
              </a:ext>
            </a:extLst>
          </p:cNvPr>
          <p:cNvSpPr/>
          <p:nvPr/>
        </p:nvSpPr>
        <p:spPr>
          <a:xfrm>
            <a:off x="1163138" y="2726293"/>
            <a:ext cx="929490" cy="31465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7AF040-5EC1-23BB-7617-6844E2E6EA7F}"/>
              </a:ext>
            </a:extLst>
          </p:cNvPr>
          <p:cNvCxnSpPr/>
          <p:nvPr/>
        </p:nvCxnSpPr>
        <p:spPr>
          <a:xfrm>
            <a:off x="1163138" y="3017084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51FA73-B95C-C935-6CB5-8DE515DF20EA}"/>
              </a:ext>
            </a:extLst>
          </p:cNvPr>
          <p:cNvCxnSpPr/>
          <p:nvPr/>
        </p:nvCxnSpPr>
        <p:spPr>
          <a:xfrm>
            <a:off x="1163138" y="3319785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C7E7A5-32B0-653E-5DD1-C13169C4528A}"/>
              </a:ext>
            </a:extLst>
          </p:cNvPr>
          <p:cNvCxnSpPr/>
          <p:nvPr/>
        </p:nvCxnSpPr>
        <p:spPr>
          <a:xfrm>
            <a:off x="1163138" y="3658371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854FF6-E228-3D53-D4BD-60FAC1C742B4}"/>
              </a:ext>
            </a:extLst>
          </p:cNvPr>
          <p:cNvCxnSpPr/>
          <p:nvPr/>
        </p:nvCxnSpPr>
        <p:spPr>
          <a:xfrm>
            <a:off x="1163138" y="3991341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307527-B300-C349-D047-E01FBF5E4AA8}"/>
              </a:ext>
            </a:extLst>
          </p:cNvPr>
          <p:cNvCxnSpPr/>
          <p:nvPr/>
        </p:nvCxnSpPr>
        <p:spPr>
          <a:xfrm>
            <a:off x="1163138" y="4299585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F0C2D0-B98E-43A9-41F5-5D79D07752DB}"/>
              </a:ext>
            </a:extLst>
          </p:cNvPr>
          <p:cNvCxnSpPr/>
          <p:nvPr/>
        </p:nvCxnSpPr>
        <p:spPr>
          <a:xfrm>
            <a:off x="1155593" y="4620591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170B96-36A4-D5B2-543D-15579C50706C}"/>
              </a:ext>
            </a:extLst>
          </p:cNvPr>
          <p:cNvCxnSpPr/>
          <p:nvPr/>
        </p:nvCxnSpPr>
        <p:spPr>
          <a:xfrm>
            <a:off x="1163138" y="4925856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93E1E0-9C00-07E4-2267-B70CDB555DB5}"/>
              </a:ext>
            </a:extLst>
          </p:cNvPr>
          <p:cNvCxnSpPr/>
          <p:nvPr/>
        </p:nvCxnSpPr>
        <p:spPr>
          <a:xfrm>
            <a:off x="1163138" y="5245405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D6C80D-D666-A4ED-C45E-9CBC2847A801}"/>
              </a:ext>
            </a:extLst>
          </p:cNvPr>
          <p:cNvCxnSpPr/>
          <p:nvPr/>
        </p:nvCxnSpPr>
        <p:spPr>
          <a:xfrm>
            <a:off x="1182754" y="5543973"/>
            <a:ext cx="9294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78065-74C4-FE3C-A0C8-30E1657EE1B9}"/>
              </a:ext>
            </a:extLst>
          </p:cNvPr>
          <p:cNvCxnSpPr>
            <a:cxnSpLocks/>
          </p:cNvCxnSpPr>
          <p:nvPr/>
        </p:nvCxnSpPr>
        <p:spPr>
          <a:xfrm flipH="1" flipV="1">
            <a:off x="1914525" y="2866094"/>
            <a:ext cx="1266825" cy="181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918679-14D4-4D02-3330-4B097369F8ED}"/>
              </a:ext>
            </a:extLst>
          </p:cNvPr>
          <p:cNvSpPr txBox="1"/>
          <p:nvPr/>
        </p:nvSpPr>
        <p:spPr>
          <a:xfrm>
            <a:off x="3181350" y="293956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TCB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BD3B36-8986-E3BC-FF4B-FC10F239616F}"/>
              </a:ext>
            </a:extLst>
          </p:cNvPr>
          <p:cNvCxnSpPr>
            <a:cxnSpLocks/>
          </p:cNvCxnSpPr>
          <p:nvPr/>
        </p:nvCxnSpPr>
        <p:spPr>
          <a:xfrm flipV="1">
            <a:off x="3694612" y="1961219"/>
            <a:ext cx="544013" cy="1009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77707D-A6C8-58E5-0045-F767B67FC052}"/>
              </a:ext>
            </a:extLst>
          </p:cNvPr>
          <p:cNvCxnSpPr>
            <a:cxnSpLocks/>
          </p:cNvCxnSpPr>
          <p:nvPr/>
        </p:nvCxnSpPr>
        <p:spPr>
          <a:xfrm>
            <a:off x="3694612" y="3308894"/>
            <a:ext cx="544013" cy="14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FE5689-AC07-939D-2FA8-5DA7176DE6C4}"/>
              </a:ext>
            </a:extLst>
          </p:cNvPr>
          <p:cNvSpPr txBox="1"/>
          <p:nvPr/>
        </p:nvSpPr>
        <p:spPr>
          <a:xfrm rot="5400000">
            <a:off x="4551351" y="208101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….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D6430B-E029-192D-AEE3-8504870CCB24}"/>
              </a:ext>
            </a:extLst>
          </p:cNvPr>
          <p:cNvSpPr txBox="1"/>
          <p:nvPr/>
        </p:nvSpPr>
        <p:spPr>
          <a:xfrm>
            <a:off x="3966618" y="2493721"/>
            <a:ext cx="1516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xTaskDeadline</a:t>
            </a:r>
            <a:endParaRPr lang="it-IT" dirty="0"/>
          </a:p>
          <a:p>
            <a:endParaRPr lang="it-IT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AA25D8-D40E-267B-77C5-31A49EC81901}"/>
              </a:ext>
            </a:extLst>
          </p:cNvPr>
          <p:cNvSpPr txBox="1"/>
          <p:nvPr/>
        </p:nvSpPr>
        <p:spPr>
          <a:xfrm rot="5400000">
            <a:off x="4580205" y="296439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658986-3BE2-A1BD-F899-7B12C030E46E}"/>
              </a:ext>
            </a:extLst>
          </p:cNvPr>
          <p:cNvSpPr txBox="1"/>
          <p:nvPr/>
        </p:nvSpPr>
        <p:spPr>
          <a:xfrm>
            <a:off x="3966618" y="3454870"/>
            <a:ext cx="1509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xStateListItem</a:t>
            </a:r>
            <a:endParaRPr lang="it-IT" dirty="0"/>
          </a:p>
          <a:p>
            <a:endParaRPr lang="it-I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A9ECA2-B177-F199-7853-36B8CC7ABFC4}"/>
              </a:ext>
            </a:extLst>
          </p:cNvPr>
          <p:cNvSpPr txBox="1"/>
          <p:nvPr/>
        </p:nvSpPr>
        <p:spPr>
          <a:xfrm rot="5400000">
            <a:off x="4551351" y="403086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….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9EAE849-06B8-1749-2C87-FAEC10A18C7C}"/>
              </a:ext>
            </a:extLst>
          </p:cNvPr>
          <p:cNvCxnSpPr>
            <a:cxnSpLocks/>
          </p:cNvCxnSpPr>
          <p:nvPr/>
        </p:nvCxnSpPr>
        <p:spPr>
          <a:xfrm flipH="1">
            <a:off x="5482995" y="3308894"/>
            <a:ext cx="1359362" cy="34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C6E656-A258-267C-19CC-AFDDA36DB82B}"/>
              </a:ext>
            </a:extLst>
          </p:cNvPr>
          <p:cNvSpPr txBox="1"/>
          <p:nvPr/>
        </p:nvSpPr>
        <p:spPr>
          <a:xfrm>
            <a:off x="6821092" y="2866094"/>
            <a:ext cx="46565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List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2000" dirty="0"/>
              <a:t>used internally by </a:t>
            </a:r>
            <a:r>
              <a:rPr lang="en-US" sz="2000" dirty="0" err="1"/>
              <a:t>FreeRTOS</a:t>
            </a:r>
            <a:r>
              <a:rPr lang="en-US" sz="2000" dirty="0"/>
              <a:t> to </a:t>
            </a:r>
          </a:p>
          <a:p>
            <a:r>
              <a:rPr lang="en-US" sz="2000" dirty="0"/>
              <a:t>manage task state information. Contains an item, that is used as deadline in our scheduler.</a:t>
            </a:r>
            <a:endParaRPr lang="it-IT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9FA0C0B-9F95-0790-6998-3060DEEF35F1}"/>
              </a:ext>
            </a:extLst>
          </p:cNvPr>
          <p:cNvSpPr txBox="1"/>
          <p:nvPr/>
        </p:nvSpPr>
        <p:spPr>
          <a:xfrm>
            <a:off x="352112" y="2239824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 err="1">
                <a:effectLst/>
                <a:latin typeface="Consolas" panose="020B0609020204030204" pitchFamily="49" charset="0"/>
              </a:rPr>
              <a:t>xReadyTasksListsEDF</a:t>
            </a:r>
            <a:endParaRPr lang="it-IT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F75509-FD84-EB8F-6A0F-614C6EE32168}"/>
              </a:ext>
            </a:extLst>
          </p:cNvPr>
          <p:cNvSpPr txBox="1"/>
          <p:nvPr/>
        </p:nvSpPr>
        <p:spPr>
          <a:xfrm>
            <a:off x="415271" y="554221"/>
            <a:ext cx="74110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How to use the EDF ready list</a:t>
            </a:r>
          </a:p>
        </p:txBody>
      </p:sp>
    </p:spTree>
    <p:extLst>
      <p:ext uri="{BB962C8B-B14F-4D97-AF65-F5344CB8AC3E}">
        <p14:creationId xmlns:p14="http://schemas.microsoft.com/office/powerpoint/2010/main" val="18886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91947-3B7A-8CD7-1890-E691D9C13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63BAA9-0093-1B96-AC84-7B26F4C4A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300" y="504824"/>
            <a:ext cx="7115175" cy="881063"/>
          </a:xfrm>
        </p:spPr>
        <p:txBody>
          <a:bodyPr/>
          <a:lstStyle/>
          <a:p>
            <a:r>
              <a:rPr lang="it-IT" sz="4800" dirty="0">
                <a:solidFill>
                  <a:srgbClr val="FF0000"/>
                </a:solidFill>
              </a:rPr>
              <a:t>Deadline &amp; </a:t>
            </a:r>
            <a:r>
              <a:rPr lang="it-IT" sz="4800" dirty="0" err="1">
                <a:solidFill>
                  <a:srgbClr val="FF0000"/>
                </a:solidFill>
              </a:rPr>
              <a:t>Priority</a:t>
            </a:r>
            <a:r>
              <a:rPr lang="it-IT" sz="4800" dirty="0">
                <a:solidFill>
                  <a:srgbClr val="FF0000"/>
                </a:solidFill>
              </a:rPr>
              <a:t> updates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2594045-71C2-8407-2D29-EB32D0A1C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421E2-401F-A20B-CC9C-AD3EA69DBF50}"/>
              </a:ext>
            </a:extLst>
          </p:cNvPr>
          <p:cNvSpPr txBox="1"/>
          <p:nvPr/>
        </p:nvSpPr>
        <p:spPr>
          <a:xfrm>
            <a:off x="623887" y="2185122"/>
            <a:ext cx="1094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</a:t>
            </a:r>
            <a:r>
              <a:rPr lang="en-US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prvAddTaskToReadyList</a:t>
            </a: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function is modified to update task deadlines before the insertion into the ready list.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The deadline is recalculated as the sum of the previous deadline and the declared deadline value in the TCB.</a:t>
            </a:r>
            <a:endParaRPr lang="it-IT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643-E053-9F50-0B46-E7768F521C90}"/>
              </a:ext>
            </a:extLst>
          </p:cNvPr>
          <p:cNvSpPr txBox="1"/>
          <p:nvPr/>
        </p:nvSpPr>
        <p:spPr>
          <a:xfrm>
            <a:off x="1484022" y="4098249"/>
            <a:ext cx="854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xStateListItem.xItemValue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+= ( </a:t>
            </a:r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pxTCB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)-&gt;</a:t>
            </a:r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xTaskDeadline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2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3BAE4-E9D7-65EE-3365-92692817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B384D5-5002-A11B-C9EB-1D6573BDB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38137"/>
            <a:ext cx="7115175" cy="881063"/>
          </a:xfrm>
        </p:spPr>
        <p:txBody>
          <a:bodyPr/>
          <a:lstStyle/>
          <a:p>
            <a:r>
              <a:rPr lang="it-IT" sz="4800" dirty="0" err="1">
                <a:solidFill>
                  <a:srgbClr val="FF0000"/>
                </a:solidFill>
              </a:rPr>
              <a:t>Preemption</a:t>
            </a:r>
            <a:r>
              <a:rPr lang="it-IT" sz="4800" dirty="0">
                <a:solidFill>
                  <a:srgbClr val="FF0000"/>
                </a:solidFill>
              </a:rPr>
              <a:t> management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B54ECFC-1BDD-5172-37BC-32BF4E5C1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4AFB66-A8E4-3611-8CF6-5F47BB1ED45B}"/>
              </a:ext>
            </a:extLst>
          </p:cNvPr>
          <p:cNvSpPr txBox="1"/>
          <p:nvPr/>
        </p:nvSpPr>
        <p:spPr>
          <a:xfrm>
            <a:off x="519112" y="1330227"/>
            <a:ext cx="11153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Within the `</a:t>
            </a:r>
            <a:r>
              <a:rPr lang="en-US" sz="2400" dirty="0" err="1"/>
              <a:t>xTaskIncrementTick</a:t>
            </a:r>
            <a:r>
              <a:rPr lang="en-US" sz="2400" dirty="0"/>
              <a:t>` function, a new preemption policy is introduced.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When a task scheduled for insertion into the ready list has an earlier deadline than the currently running task, preemptive action is taken.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To reduce context switching overhead, if both tasks share the same deadline, preemptive action is not executed.</a:t>
            </a:r>
            <a:endParaRPr lang="it-IT" sz="2400" dirty="0"/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DDE5BF35-83AB-3AEB-6D18-B607B2ED49B7}"/>
              </a:ext>
            </a:extLst>
          </p:cNvPr>
          <p:cNvSpPr txBox="1">
            <a:spLocks/>
          </p:cNvSpPr>
          <p:nvPr/>
        </p:nvSpPr>
        <p:spPr>
          <a:xfrm>
            <a:off x="209550" y="2988468"/>
            <a:ext cx="7115175" cy="8810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 err="1">
                <a:solidFill>
                  <a:srgbClr val="FF0000"/>
                </a:solidFill>
              </a:rPr>
              <a:t>Context</a:t>
            </a:r>
            <a:r>
              <a:rPr lang="it-IT" sz="4800" dirty="0">
                <a:solidFill>
                  <a:srgbClr val="FF0000"/>
                </a:solidFill>
              </a:rPr>
              <a:t> Switching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DE6F1D-AE23-9AAC-750D-340B6647E84C}"/>
              </a:ext>
            </a:extLst>
          </p:cNvPr>
          <p:cNvSpPr txBox="1"/>
          <p:nvPr/>
        </p:nvSpPr>
        <p:spPr>
          <a:xfrm>
            <a:off x="687243" y="3980558"/>
            <a:ext cx="11153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task to be executed is positioned at the head of this list.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function </a:t>
            </a:r>
            <a:r>
              <a:rPr lang="en-US" sz="2400" dirty="0" err="1"/>
              <a:t>listGET_OWNER_OF_HEAD_ENTRY</a:t>
            </a:r>
            <a:r>
              <a:rPr lang="en-US" sz="2400" dirty="0"/>
              <a:t> is used to obtain the task in the head of the list.</a:t>
            </a:r>
          </a:p>
        </p:txBody>
      </p:sp>
    </p:spTree>
    <p:extLst>
      <p:ext uri="{BB962C8B-B14F-4D97-AF65-F5344CB8AC3E}">
        <p14:creationId xmlns:p14="http://schemas.microsoft.com/office/powerpoint/2010/main" val="146539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61D52-3F11-605A-F284-253F591F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A610F-256C-174A-7E31-A3443BC86C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3825" y="436542"/>
            <a:ext cx="7115175" cy="88106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IDLE task management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853123C-FDB8-3C5A-737C-0B6FABAA9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EAF4FB-9E69-8633-271B-AE5C77628357}"/>
              </a:ext>
            </a:extLst>
          </p:cNvPr>
          <p:cNvSpPr txBox="1"/>
          <p:nvPr/>
        </p:nvSpPr>
        <p:spPr>
          <a:xfrm>
            <a:off x="1020047" y="2035393"/>
            <a:ext cx="56373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Söhne"/>
              </a:rPr>
              <a:t>IDLE task is initialized with </a:t>
            </a:r>
            <a:r>
              <a:rPr lang="en-US" sz="2400" dirty="0" err="1">
                <a:latin typeface="Söhne"/>
              </a:rPr>
              <a:t>v</a:t>
            </a:r>
            <a:r>
              <a:rPr lang="en-US" sz="2400" b="0" i="0" dirty="0" err="1">
                <a:effectLst/>
                <a:latin typeface="Söhne"/>
              </a:rPr>
              <a:t>TaskCreateEDF</a:t>
            </a:r>
            <a:endParaRPr lang="en-US" sz="2400" b="0" i="0" dirty="0">
              <a:effectLst/>
              <a:latin typeface="Söhne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Söhne"/>
              </a:rPr>
              <a:t>I</a:t>
            </a:r>
            <a:r>
              <a:rPr lang="en-US" sz="2400" b="0" i="0" dirty="0">
                <a:effectLst/>
                <a:latin typeface="Söhne"/>
              </a:rPr>
              <a:t>t simulates lowest priority by assigning farthest deadline, e.g., 10000.</a:t>
            </a:r>
            <a:endParaRPr lang="it-IT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B374E1-461C-739C-9168-DEB23C266A60}"/>
              </a:ext>
            </a:extLst>
          </p:cNvPr>
          <p:cNvSpPr/>
          <p:nvPr/>
        </p:nvSpPr>
        <p:spPr>
          <a:xfrm>
            <a:off x="8059238" y="2026264"/>
            <a:ext cx="1503862" cy="31553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B01237-DD33-0D17-A763-E1ED1572AC67}"/>
              </a:ext>
            </a:extLst>
          </p:cNvPr>
          <p:cNvCxnSpPr>
            <a:cxnSpLocks/>
          </p:cNvCxnSpPr>
          <p:nvPr/>
        </p:nvCxnSpPr>
        <p:spPr>
          <a:xfrm>
            <a:off x="8059238" y="2317055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1666AD-1A7B-A9CB-28D9-3BD82296CFE1}"/>
              </a:ext>
            </a:extLst>
          </p:cNvPr>
          <p:cNvCxnSpPr>
            <a:cxnSpLocks/>
          </p:cNvCxnSpPr>
          <p:nvPr/>
        </p:nvCxnSpPr>
        <p:spPr>
          <a:xfrm>
            <a:off x="8059238" y="2619756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15AE6-178B-95FF-C20D-21C8BB8681CB}"/>
              </a:ext>
            </a:extLst>
          </p:cNvPr>
          <p:cNvCxnSpPr>
            <a:cxnSpLocks/>
          </p:cNvCxnSpPr>
          <p:nvPr/>
        </p:nvCxnSpPr>
        <p:spPr>
          <a:xfrm>
            <a:off x="8059238" y="2958342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0EE9BA-346C-9E11-B8D2-C9DB48483049}"/>
              </a:ext>
            </a:extLst>
          </p:cNvPr>
          <p:cNvCxnSpPr>
            <a:cxnSpLocks/>
          </p:cNvCxnSpPr>
          <p:nvPr/>
        </p:nvCxnSpPr>
        <p:spPr>
          <a:xfrm>
            <a:off x="8059238" y="3291312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BFA62A-161B-579F-9701-7453F42CF7F6}"/>
              </a:ext>
            </a:extLst>
          </p:cNvPr>
          <p:cNvCxnSpPr>
            <a:cxnSpLocks/>
          </p:cNvCxnSpPr>
          <p:nvPr/>
        </p:nvCxnSpPr>
        <p:spPr>
          <a:xfrm>
            <a:off x="8059238" y="3599556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26591C-F962-FB82-30AA-2D42829DA516}"/>
              </a:ext>
            </a:extLst>
          </p:cNvPr>
          <p:cNvCxnSpPr>
            <a:cxnSpLocks/>
          </p:cNvCxnSpPr>
          <p:nvPr/>
        </p:nvCxnSpPr>
        <p:spPr>
          <a:xfrm>
            <a:off x="8051693" y="3920562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9DF4A9-0893-7856-E034-5D9B52225CA4}"/>
              </a:ext>
            </a:extLst>
          </p:cNvPr>
          <p:cNvCxnSpPr>
            <a:cxnSpLocks/>
          </p:cNvCxnSpPr>
          <p:nvPr/>
        </p:nvCxnSpPr>
        <p:spPr>
          <a:xfrm>
            <a:off x="8059238" y="4225827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9E3BAB-6049-2A72-A30B-831CA1E1F76C}"/>
              </a:ext>
            </a:extLst>
          </p:cNvPr>
          <p:cNvCxnSpPr>
            <a:cxnSpLocks/>
          </p:cNvCxnSpPr>
          <p:nvPr/>
        </p:nvCxnSpPr>
        <p:spPr>
          <a:xfrm>
            <a:off x="8059238" y="4545376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5A7170-7172-5412-1077-E9D1F17AFADD}"/>
              </a:ext>
            </a:extLst>
          </p:cNvPr>
          <p:cNvCxnSpPr>
            <a:cxnSpLocks/>
          </p:cNvCxnSpPr>
          <p:nvPr/>
        </p:nvCxnSpPr>
        <p:spPr>
          <a:xfrm>
            <a:off x="8078854" y="4843944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55A5275-776D-EE8B-DF23-8F9E5534B701}"/>
              </a:ext>
            </a:extLst>
          </p:cNvPr>
          <p:cNvSpPr txBox="1"/>
          <p:nvPr/>
        </p:nvSpPr>
        <p:spPr>
          <a:xfrm>
            <a:off x="8194044" y="2012109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Task 1 -- 30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791E91-C63F-AC30-617B-937CF1196ECD}"/>
              </a:ext>
            </a:extLst>
          </p:cNvPr>
          <p:cNvSpPr txBox="1"/>
          <p:nvPr/>
        </p:nvSpPr>
        <p:spPr>
          <a:xfrm>
            <a:off x="8174428" y="2307196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Task 2 -- 80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4CE04F-5858-AE16-2A22-5038C62F9822}"/>
              </a:ext>
            </a:extLst>
          </p:cNvPr>
          <p:cNvSpPr txBox="1"/>
          <p:nvPr/>
        </p:nvSpPr>
        <p:spPr>
          <a:xfrm>
            <a:off x="8145914" y="4864925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IDLE -- 10000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F148F8-5141-99AC-8BCD-8D7655D5E780}"/>
              </a:ext>
            </a:extLst>
          </p:cNvPr>
          <p:cNvSpPr txBox="1"/>
          <p:nvPr/>
        </p:nvSpPr>
        <p:spPr>
          <a:xfrm>
            <a:off x="7508237" y="1393602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 err="1">
                <a:effectLst/>
                <a:latin typeface="Consolas" panose="020B0609020204030204" pitchFamily="49" charset="0"/>
              </a:rPr>
              <a:t>xReadyTasksListsEDF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18711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0BC5D-66E4-870A-B979-69E96F89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9BF583-8FF8-F60A-AF54-855AAB30A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950" y="446067"/>
            <a:ext cx="7115175" cy="881063"/>
          </a:xfrm>
        </p:spPr>
        <p:txBody>
          <a:bodyPr>
            <a:normAutofit/>
          </a:bodyPr>
          <a:lstStyle/>
          <a:p>
            <a:r>
              <a:rPr lang="it-IT" sz="4800" dirty="0" err="1">
                <a:solidFill>
                  <a:srgbClr val="FF0000"/>
                </a:solidFill>
              </a:rPr>
              <a:t>Aperiodic</a:t>
            </a:r>
            <a:r>
              <a:rPr lang="it-IT" sz="4800" dirty="0">
                <a:solidFill>
                  <a:srgbClr val="FF0000"/>
                </a:solidFill>
              </a:rPr>
              <a:t> task management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9315449-A4A3-3AF3-51A3-88FEA486B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6ABE9F-481A-2F2B-0488-9C3D4652EE55}"/>
              </a:ext>
            </a:extLst>
          </p:cNvPr>
          <p:cNvSpPr/>
          <p:nvPr/>
        </p:nvSpPr>
        <p:spPr>
          <a:xfrm>
            <a:off x="8560036" y="1931014"/>
            <a:ext cx="1503862" cy="31553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FA3F27-D009-A8CD-766A-B0B9F72A3AE8}"/>
              </a:ext>
            </a:extLst>
          </p:cNvPr>
          <p:cNvCxnSpPr>
            <a:cxnSpLocks/>
          </p:cNvCxnSpPr>
          <p:nvPr/>
        </p:nvCxnSpPr>
        <p:spPr>
          <a:xfrm>
            <a:off x="8560036" y="2221805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B11F8F-A247-E8AD-C8EF-1A821CE3FC43}"/>
              </a:ext>
            </a:extLst>
          </p:cNvPr>
          <p:cNvCxnSpPr>
            <a:cxnSpLocks/>
          </p:cNvCxnSpPr>
          <p:nvPr/>
        </p:nvCxnSpPr>
        <p:spPr>
          <a:xfrm>
            <a:off x="8560036" y="2524506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AEF9D-AB18-76CF-D94B-C8ED4B86EE26}"/>
              </a:ext>
            </a:extLst>
          </p:cNvPr>
          <p:cNvCxnSpPr>
            <a:cxnSpLocks/>
          </p:cNvCxnSpPr>
          <p:nvPr/>
        </p:nvCxnSpPr>
        <p:spPr>
          <a:xfrm>
            <a:off x="8560036" y="2863092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D22088-34C4-63FA-E85B-4F82E5D226A7}"/>
              </a:ext>
            </a:extLst>
          </p:cNvPr>
          <p:cNvCxnSpPr>
            <a:cxnSpLocks/>
          </p:cNvCxnSpPr>
          <p:nvPr/>
        </p:nvCxnSpPr>
        <p:spPr>
          <a:xfrm>
            <a:off x="8560036" y="3196062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797456-5756-8591-317A-EF670FC73971}"/>
              </a:ext>
            </a:extLst>
          </p:cNvPr>
          <p:cNvCxnSpPr>
            <a:cxnSpLocks/>
          </p:cNvCxnSpPr>
          <p:nvPr/>
        </p:nvCxnSpPr>
        <p:spPr>
          <a:xfrm>
            <a:off x="8560036" y="3504306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1E6C5-E852-DED9-6C77-83936469EEF8}"/>
              </a:ext>
            </a:extLst>
          </p:cNvPr>
          <p:cNvCxnSpPr>
            <a:cxnSpLocks/>
          </p:cNvCxnSpPr>
          <p:nvPr/>
        </p:nvCxnSpPr>
        <p:spPr>
          <a:xfrm>
            <a:off x="8552491" y="3825312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8206B-3BED-7575-9F91-49A5F65C20D5}"/>
              </a:ext>
            </a:extLst>
          </p:cNvPr>
          <p:cNvCxnSpPr>
            <a:cxnSpLocks/>
          </p:cNvCxnSpPr>
          <p:nvPr/>
        </p:nvCxnSpPr>
        <p:spPr>
          <a:xfrm>
            <a:off x="8560036" y="4130577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473A0E-B91E-EAEB-E462-A9C672455024}"/>
              </a:ext>
            </a:extLst>
          </p:cNvPr>
          <p:cNvCxnSpPr>
            <a:cxnSpLocks/>
          </p:cNvCxnSpPr>
          <p:nvPr/>
        </p:nvCxnSpPr>
        <p:spPr>
          <a:xfrm>
            <a:off x="8560036" y="4450126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1F03AC-ED00-706C-8AB0-15841F1AF08F}"/>
              </a:ext>
            </a:extLst>
          </p:cNvPr>
          <p:cNvCxnSpPr>
            <a:cxnSpLocks/>
          </p:cNvCxnSpPr>
          <p:nvPr/>
        </p:nvCxnSpPr>
        <p:spPr>
          <a:xfrm>
            <a:off x="8579652" y="4748694"/>
            <a:ext cx="15038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451555-7E2F-0020-5D1A-011FCCA59591}"/>
              </a:ext>
            </a:extLst>
          </p:cNvPr>
          <p:cNvSpPr txBox="1"/>
          <p:nvPr/>
        </p:nvSpPr>
        <p:spPr>
          <a:xfrm>
            <a:off x="8694842" y="1916859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Task 1 -- 30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FD4D74-4818-0767-5E60-D0FCB66188D3}"/>
              </a:ext>
            </a:extLst>
          </p:cNvPr>
          <p:cNvSpPr txBox="1"/>
          <p:nvPr/>
        </p:nvSpPr>
        <p:spPr>
          <a:xfrm>
            <a:off x="8675226" y="2211946"/>
            <a:ext cx="123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Task 2 -- 80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62FDE4-9184-3236-3266-2A69B04D3803}"/>
              </a:ext>
            </a:extLst>
          </p:cNvPr>
          <p:cNvSpPr txBox="1"/>
          <p:nvPr/>
        </p:nvSpPr>
        <p:spPr>
          <a:xfrm>
            <a:off x="8646712" y="4769675"/>
            <a:ext cx="142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IDLE -- 10000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AD8914-77B0-1C58-EEE4-0FDC7B95103D}"/>
              </a:ext>
            </a:extLst>
          </p:cNvPr>
          <p:cNvSpPr txBox="1"/>
          <p:nvPr/>
        </p:nvSpPr>
        <p:spPr>
          <a:xfrm>
            <a:off x="836125" y="1903400"/>
            <a:ext cx="7160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Instead of creating a new ready list, we utilize the </a:t>
            </a:r>
            <a:r>
              <a:rPr lang="en-US" sz="2400" dirty="0" err="1"/>
              <a:t>xReadyTasksListsEDF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Aperiodic tasks are positioned just below the IDLE task's deadline.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We've devised a dedicated </a:t>
            </a:r>
            <a:r>
              <a:rPr lang="en-US" sz="2400" dirty="0" err="1"/>
              <a:t>vTaskCreateEDFAperiodic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Their deadlines are determined based on their arrival order.</a:t>
            </a:r>
            <a:endParaRPr lang="it-IT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3F9608-D978-39F6-1BA0-AB5FEF907B92}"/>
              </a:ext>
            </a:extLst>
          </p:cNvPr>
          <p:cNvSpPr txBox="1"/>
          <p:nvPr/>
        </p:nvSpPr>
        <p:spPr>
          <a:xfrm>
            <a:off x="7996963" y="1230280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0" dirty="0" err="1">
                <a:effectLst/>
                <a:latin typeface="Consolas" panose="020B0609020204030204" pitchFamily="49" charset="0"/>
              </a:rPr>
              <a:t>xReadyTasksListsEDF</a:t>
            </a:r>
            <a:endParaRPr lang="it-IT" sz="2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CCB9FF-C329-51AD-78DA-8EA7817D9945}"/>
              </a:ext>
            </a:extLst>
          </p:cNvPr>
          <p:cNvCxnSpPr/>
          <p:nvPr/>
        </p:nvCxnSpPr>
        <p:spPr>
          <a:xfrm flipV="1">
            <a:off x="6391275" y="4314825"/>
            <a:ext cx="1990725" cy="63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11CE3D-6699-05BF-B6AA-E9D25A0346FD}"/>
              </a:ext>
            </a:extLst>
          </p:cNvPr>
          <p:cNvCxnSpPr>
            <a:cxnSpLocks/>
          </p:cNvCxnSpPr>
          <p:nvPr/>
        </p:nvCxnSpPr>
        <p:spPr>
          <a:xfrm flipV="1">
            <a:off x="6391275" y="4634583"/>
            <a:ext cx="2066925" cy="451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74A859-856F-A04B-3115-1AB60C12E772}"/>
              </a:ext>
            </a:extLst>
          </p:cNvPr>
          <p:cNvSpPr txBox="1"/>
          <p:nvPr/>
        </p:nvSpPr>
        <p:spPr>
          <a:xfrm>
            <a:off x="4416544" y="4833807"/>
            <a:ext cx="2072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>
                <a:solidFill>
                  <a:srgbClr val="FF0000"/>
                </a:solidFill>
              </a:rPr>
              <a:t>Aperiodic</a:t>
            </a:r>
            <a:r>
              <a:rPr lang="it-IT" sz="2400" dirty="0">
                <a:solidFill>
                  <a:srgbClr val="FF0000"/>
                </a:solidFill>
              </a:rPr>
              <a:t> tasks</a:t>
            </a:r>
          </a:p>
        </p:txBody>
      </p:sp>
    </p:spTree>
    <p:extLst>
      <p:ext uri="{BB962C8B-B14F-4D97-AF65-F5344CB8AC3E}">
        <p14:creationId xmlns:p14="http://schemas.microsoft.com/office/powerpoint/2010/main" val="1259651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D1451-036B-D35C-BE36-9CBCC097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3B38C-0D7A-0893-E862-D095E0303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27017"/>
            <a:ext cx="3653869" cy="88106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Demo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C40113-285C-1794-4726-26EEF62E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pic>
        <p:nvPicPr>
          <p:cNvPr id="11" name="Picture 10" descr="A diagram of a graph">
            <a:extLst>
              <a:ext uri="{FF2B5EF4-FFF2-40B4-BE49-F238E27FC236}">
                <a16:creationId xmlns:a16="http://schemas.microsoft.com/office/drawing/2014/main" id="{A1EC0654-B3E6-ED03-1741-DE830B5AA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3" y="1430649"/>
            <a:ext cx="10159743" cy="32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40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8C991-7896-FCF4-4370-103A5E4AF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FD9D81-8F05-6827-7AC3-37476E16A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025" y="169171"/>
            <a:ext cx="9144000" cy="1297986"/>
          </a:xfrm>
        </p:spPr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MultiLevel</a:t>
            </a:r>
            <a:r>
              <a:rPr lang="it-IT" dirty="0">
                <a:solidFill>
                  <a:srgbClr val="FF0000"/>
                </a:solidFill>
              </a:rPr>
              <a:t> Queue </a:t>
            </a:r>
            <a:r>
              <a:rPr lang="it-IT" dirty="0" err="1">
                <a:solidFill>
                  <a:srgbClr val="FF0000"/>
                </a:solidFill>
              </a:rPr>
              <a:t>Scheduler</a:t>
            </a:r>
            <a:endParaRPr lang="it-IT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4483ECA-E1D4-AF05-C618-662EF9471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E1B42-7DBE-B9DC-3E30-3455F98B0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55" y="2357248"/>
            <a:ext cx="3154060" cy="423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4AAE6D-4F74-47EB-4824-A55CAF77E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56" y="2855189"/>
            <a:ext cx="3154060" cy="476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97B02-67C6-4CBC-4E99-E96905E5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54" y="3400483"/>
            <a:ext cx="3154060" cy="423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F60CDE-C1E7-8A71-461F-3790F509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55" y="3898424"/>
            <a:ext cx="3154060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D4713-7035-DF6B-B09A-467DA78E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754" y="4460205"/>
            <a:ext cx="3154060" cy="423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5BCCF8-4735-1917-DA08-9406EE780EC8}"/>
              </a:ext>
            </a:extLst>
          </p:cNvPr>
          <p:cNvSpPr txBox="1"/>
          <p:nvPr/>
        </p:nvSpPr>
        <p:spPr>
          <a:xfrm>
            <a:off x="5602068" y="2395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5585EA-126E-77CD-E4D5-8EBEBD423818}"/>
              </a:ext>
            </a:extLst>
          </p:cNvPr>
          <p:cNvSpPr txBox="1"/>
          <p:nvPr/>
        </p:nvSpPr>
        <p:spPr>
          <a:xfrm>
            <a:off x="5602068" y="2897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255BE8-DB4D-7EE0-4723-9B3497DC8F67}"/>
              </a:ext>
            </a:extLst>
          </p:cNvPr>
          <p:cNvSpPr txBox="1"/>
          <p:nvPr/>
        </p:nvSpPr>
        <p:spPr>
          <a:xfrm>
            <a:off x="5602068" y="39672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35667D-E55E-BDE7-364C-3864922DEFB6}"/>
              </a:ext>
            </a:extLst>
          </p:cNvPr>
          <p:cNvSpPr txBox="1"/>
          <p:nvPr/>
        </p:nvSpPr>
        <p:spPr>
          <a:xfrm>
            <a:off x="5602068" y="34550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409E3F-3291-DD65-4953-861D322DD527}"/>
              </a:ext>
            </a:extLst>
          </p:cNvPr>
          <p:cNvSpPr txBox="1"/>
          <p:nvPr/>
        </p:nvSpPr>
        <p:spPr>
          <a:xfrm>
            <a:off x="5602068" y="4437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AE4762-3661-A6E2-4DC8-B4CFC1558266}"/>
              </a:ext>
            </a:extLst>
          </p:cNvPr>
          <p:cNvSpPr txBox="1"/>
          <p:nvPr/>
        </p:nvSpPr>
        <p:spPr>
          <a:xfrm>
            <a:off x="6865620" y="1902451"/>
            <a:ext cx="112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Ready List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F0F9C-3F91-5DF8-9A45-8030CCCF920E}"/>
              </a:ext>
            </a:extLst>
          </p:cNvPr>
          <p:cNvCxnSpPr>
            <a:cxnSpLocks/>
            <a:stCxn id="21" idx="3"/>
            <a:endCxn id="10" idx="1"/>
          </p:cNvCxnSpPr>
          <p:nvPr/>
        </p:nvCxnSpPr>
        <p:spPr>
          <a:xfrm flipV="1">
            <a:off x="4095750" y="2580027"/>
            <a:ext cx="1506318" cy="99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B62A20-D2F9-2027-B631-5D823D9DAA78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 flipV="1">
            <a:off x="4095750" y="3082588"/>
            <a:ext cx="1506318" cy="489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3FED3E-8A4C-C9F1-CF4A-CB8AD3111FFE}"/>
              </a:ext>
            </a:extLst>
          </p:cNvPr>
          <p:cNvCxnSpPr>
            <a:cxnSpLocks/>
            <a:stCxn id="21" idx="3"/>
            <a:endCxn id="13" idx="1"/>
          </p:cNvCxnSpPr>
          <p:nvPr/>
        </p:nvCxnSpPr>
        <p:spPr>
          <a:xfrm>
            <a:off x="4095750" y="3571906"/>
            <a:ext cx="1506318" cy="67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1B8153-B362-D342-BEAA-6F9C9FA0E804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4095750" y="3571906"/>
            <a:ext cx="1506318" cy="58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595D20-0763-3566-4608-F0FBE517D83C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4223092" y="4622059"/>
            <a:ext cx="1378976" cy="64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3867393-CC29-475B-42F7-0615003A08DE}"/>
              </a:ext>
            </a:extLst>
          </p:cNvPr>
          <p:cNvSpPr txBox="1"/>
          <p:nvPr/>
        </p:nvSpPr>
        <p:spPr>
          <a:xfrm>
            <a:off x="2299317" y="3217963"/>
            <a:ext cx="17964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Priority-based</a:t>
            </a:r>
            <a:r>
              <a:rPr lang="it-IT" sz="2000" dirty="0"/>
              <a:t> </a:t>
            </a:r>
            <a:r>
              <a:rPr lang="it-IT" sz="2000" dirty="0" err="1"/>
              <a:t>preemptive</a:t>
            </a:r>
            <a:endParaRPr lang="it-IT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D635A1-BA1F-5157-6B90-34DC28CC952F}"/>
              </a:ext>
            </a:extLst>
          </p:cNvPr>
          <p:cNvSpPr txBox="1"/>
          <p:nvPr/>
        </p:nvSpPr>
        <p:spPr>
          <a:xfrm>
            <a:off x="2738134" y="5068251"/>
            <a:ext cx="1484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Round-</a:t>
            </a:r>
            <a:r>
              <a:rPr lang="it-IT" sz="2000" dirty="0" err="1"/>
              <a:t>robin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34581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B0829-C8A4-2B4F-8FAB-AA9AAAFA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83806-0970-698B-B57F-A36E40C71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701" y="491846"/>
            <a:ext cx="9144000" cy="1250163"/>
          </a:xfrm>
        </p:spPr>
        <p:txBody>
          <a:bodyPr>
            <a:normAutofit/>
          </a:bodyPr>
          <a:lstStyle/>
          <a:p>
            <a:pPr algn="l"/>
            <a:r>
              <a:rPr lang="it-IT" sz="4800" dirty="0" err="1">
                <a:solidFill>
                  <a:srgbClr val="FF0000"/>
                </a:solidFill>
              </a:rPr>
              <a:t>FreeRTOS</a:t>
            </a:r>
            <a:r>
              <a:rPr lang="it-IT" sz="4800" dirty="0">
                <a:solidFill>
                  <a:srgbClr val="FF0000"/>
                </a:solidFill>
              </a:rPr>
              <a:t> - </a:t>
            </a:r>
            <a:r>
              <a:rPr lang="it-IT" sz="4800" dirty="0" err="1">
                <a:solidFill>
                  <a:srgbClr val="FF0000"/>
                </a:solidFill>
              </a:rPr>
              <a:t>Introduction</a:t>
            </a:r>
            <a:endParaRPr lang="it-IT" sz="4800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A7546AE-4C54-52B0-696F-D921E81B4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701" y="5818790"/>
            <a:ext cx="1911927" cy="8424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E2C5004-50E2-2B2B-AD4B-4BB195BDF227}"/>
              </a:ext>
            </a:extLst>
          </p:cNvPr>
          <p:cNvSpPr txBox="1"/>
          <p:nvPr/>
        </p:nvSpPr>
        <p:spPr>
          <a:xfrm>
            <a:off x="634381" y="2644170"/>
            <a:ext cx="9418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it-IT" sz="2400" b="0" i="0" dirty="0">
                <a:effectLst/>
                <a:latin typeface="Calibri "/>
              </a:rPr>
              <a:t>Real-Time Operating System for </a:t>
            </a:r>
            <a:r>
              <a:rPr lang="it-IT" sz="2400" b="0" i="0" dirty="0" err="1">
                <a:effectLst/>
                <a:latin typeface="Calibri "/>
              </a:rPr>
              <a:t>microcontrollers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rPr>
              <a:t>Robustness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rPr>
              <a:t>,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"/>
              </a:rPr>
              <a:t>scalability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b="0" i="0" dirty="0">
                <a:effectLst/>
                <a:latin typeface="Calibri "/>
              </a:rPr>
              <a:t>Includes a kernel and a set of libraries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latin typeface="Calibri "/>
              </a:rPr>
              <a:t>M</a:t>
            </a:r>
            <a:r>
              <a:rPr lang="en-US" sz="2400" b="0" i="0" dirty="0">
                <a:effectLst/>
                <a:latin typeface="Calibri "/>
              </a:rPr>
              <a:t>inimal ROM, RAM and processing overhead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950CA3-7C28-C5FC-B2D6-F278F75FE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491" y="3613666"/>
            <a:ext cx="4240137" cy="161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685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B7637-41F4-5AE2-C261-D505E037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B9CFA4-2312-5C17-6913-C03AB7923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228" y="425717"/>
            <a:ext cx="5990376" cy="824132"/>
          </a:xfrm>
        </p:spPr>
        <p:txBody>
          <a:bodyPr>
            <a:noAutofit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How to </a:t>
            </a:r>
            <a:r>
              <a:rPr lang="it-IT" sz="4800" dirty="0" err="1">
                <a:solidFill>
                  <a:srgbClr val="FF0000"/>
                </a:solidFill>
              </a:rPr>
              <a:t>implement</a:t>
            </a:r>
            <a:r>
              <a:rPr lang="it-IT" sz="4800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B8EE9C-B405-0CB0-AA48-68A3A586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C4412-87C0-5496-3B1E-1A1554D8CCBA}"/>
              </a:ext>
            </a:extLst>
          </p:cNvPr>
          <p:cNvSpPr txBox="1"/>
          <p:nvPr/>
        </p:nvSpPr>
        <p:spPr>
          <a:xfrm>
            <a:off x="1620883" y="1956739"/>
            <a:ext cx="63956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Task Control Block </a:t>
            </a:r>
            <a:r>
              <a:rPr lang="it-IT" sz="2400" dirty="0" err="1"/>
              <a:t>modification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xTaskPrioritySet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Priority</a:t>
            </a:r>
            <a:r>
              <a:rPr lang="it-IT" sz="2400" dirty="0"/>
              <a:t> upgrade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Highest Priority List Round Robin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759754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D7FD7-8785-4ADC-070C-7EE485736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C16AEA-2F62-ED80-171D-FF4F285D2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41" y="418435"/>
            <a:ext cx="7115175" cy="881063"/>
          </a:xfrm>
        </p:spPr>
        <p:txBody>
          <a:bodyPr>
            <a:normAutofit fontScale="90000"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Task control </a:t>
            </a:r>
            <a:r>
              <a:rPr lang="it-IT" sz="4800" dirty="0" err="1">
                <a:solidFill>
                  <a:srgbClr val="FF0000"/>
                </a:solidFill>
              </a:rPr>
              <a:t>block</a:t>
            </a:r>
            <a:r>
              <a:rPr lang="it-IT" sz="4800" dirty="0">
                <a:solidFill>
                  <a:srgbClr val="FF0000"/>
                </a:solidFill>
              </a:rPr>
              <a:t> </a:t>
            </a:r>
            <a:r>
              <a:rPr lang="it-IT" sz="4800" dirty="0" err="1">
                <a:solidFill>
                  <a:srgbClr val="FF0000"/>
                </a:solidFill>
              </a:rPr>
              <a:t>modification</a:t>
            </a:r>
            <a:endParaRPr lang="it-IT" sz="4800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3F078F9-F507-5052-825C-4B2A457C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C65A6E-B7D6-B6B7-BBEE-1D47B6D68059}"/>
              </a:ext>
            </a:extLst>
          </p:cNvPr>
          <p:cNvSpPr txBox="1"/>
          <p:nvPr/>
        </p:nvSpPr>
        <p:spPr>
          <a:xfrm>
            <a:off x="979107" y="1529229"/>
            <a:ext cx="7259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Addition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dirty="0"/>
              <a:t>of </a:t>
            </a:r>
            <a:r>
              <a:rPr lang="en-US" sz="2400" dirty="0" err="1"/>
              <a:t>uxOldPriority</a:t>
            </a:r>
            <a:r>
              <a:rPr lang="en-US" sz="2400" dirty="0"/>
              <a:t> Variable.</a:t>
            </a:r>
          </a:p>
          <a:p>
            <a:r>
              <a:rPr lang="en-US" sz="2400" dirty="0"/>
              <a:t>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Inclusion of cc Variable:</a:t>
            </a:r>
          </a:p>
          <a:p>
            <a:r>
              <a:rPr lang="en-US" sz="2400" dirty="0"/>
              <a:t>    - Reserved for internal purpose.</a:t>
            </a:r>
            <a:endParaRPr lang="it-IT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5267D4-F90E-50C1-602C-5EDEEE8486F9}"/>
              </a:ext>
            </a:extLst>
          </p:cNvPr>
          <p:cNvSpPr txBox="1"/>
          <p:nvPr/>
        </p:nvSpPr>
        <p:spPr>
          <a:xfrm>
            <a:off x="3024983" y="3336667"/>
            <a:ext cx="3477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cc</a:t>
            </a:r>
          </a:p>
          <a:p>
            <a:r>
              <a:rPr lang="fr-FR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UBaseType_t</a:t>
            </a:r>
            <a:r>
              <a:rPr lang="fr-FR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uxOldPriority</a:t>
            </a:r>
            <a:endParaRPr lang="fr-FR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C21B2-AF1F-A20B-111F-D013D4AE738B}"/>
              </a:ext>
            </a:extLst>
          </p:cNvPr>
          <p:cNvSpPr txBox="1"/>
          <p:nvPr/>
        </p:nvSpPr>
        <p:spPr>
          <a:xfrm>
            <a:off x="1109041" y="4497775"/>
            <a:ext cx="7309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/>
              <a:t>Those</a:t>
            </a:r>
            <a:r>
              <a:rPr lang="it-IT" sz="2400" dirty="0"/>
              <a:t> </a:t>
            </a:r>
            <a:r>
              <a:rPr lang="it-IT" sz="2400" dirty="0" err="1"/>
              <a:t>values</a:t>
            </a:r>
            <a:r>
              <a:rPr lang="it-IT" sz="2400" dirty="0"/>
              <a:t> are </a:t>
            </a:r>
            <a:r>
              <a:rPr lang="it-IT" sz="2400" dirty="0" err="1"/>
              <a:t>then</a:t>
            </a:r>
            <a:r>
              <a:rPr lang="it-IT" sz="2400" dirty="0"/>
              <a:t> </a:t>
            </a:r>
            <a:r>
              <a:rPr lang="it-IT" sz="2400" dirty="0" err="1"/>
              <a:t>setted</a:t>
            </a:r>
            <a:r>
              <a:rPr lang="it-IT" sz="2400" dirty="0"/>
              <a:t> in the </a:t>
            </a:r>
            <a:r>
              <a:rPr lang="it-IT" sz="2400" dirty="0" err="1"/>
              <a:t>vTaskCreate</a:t>
            </a:r>
            <a:r>
              <a:rPr lang="it-IT" sz="2400" dirty="0"/>
              <a:t> </a:t>
            </a:r>
            <a:r>
              <a:rPr lang="it-IT" sz="2400" dirty="0" err="1"/>
              <a:t>function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82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3B7E7-63D9-C8AC-DDEE-A54C3C00D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E5B23-7D11-9CEA-62C2-9C5932F7F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557572"/>
            <a:ext cx="5262138" cy="881063"/>
          </a:xfrm>
        </p:spPr>
        <p:txBody>
          <a:bodyPr>
            <a:normAutofit/>
          </a:bodyPr>
          <a:lstStyle/>
          <a:p>
            <a:r>
              <a:rPr lang="it-IT" sz="4800" dirty="0" err="1">
                <a:solidFill>
                  <a:srgbClr val="FF0000"/>
                </a:solidFill>
              </a:rPr>
              <a:t>xTaskPrioritySet</a:t>
            </a:r>
            <a:endParaRPr lang="it-IT" sz="4800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527EF69-52A1-2106-52BD-6C6A4136C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886189-C6EB-130A-6A5A-125066CABD64}"/>
              </a:ext>
            </a:extLst>
          </p:cNvPr>
          <p:cNvSpPr txBox="1"/>
          <p:nvPr/>
        </p:nvSpPr>
        <p:spPr>
          <a:xfrm>
            <a:off x="1077183" y="3775958"/>
            <a:ext cx="97091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When system’s ticks reach a multiple of the “update rate”, a priority boost is applied.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This boost affects all tasks in the ready list except the one currently running.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To modify the priority, the `</a:t>
            </a:r>
            <a:r>
              <a:rPr lang="en-US" sz="2400" dirty="0" err="1"/>
              <a:t>xTaskPrioritySet</a:t>
            </a:r>
            <a:r>
              <a:rPr lang="en-US" sz="2400" dirty="0"/>
              <a:t>` is used.</a:t>
            </a:r>
            <a:endParaRPr lang="it-IT" sz="2400" dirty="0"/>
          </a:p>
        </p:txBody>
      </p:sp>
      <p:sp>
        <p:nvSpPr>
          <p:cNvPr id="17" name="Titolo 1">
            <a:extLst>
              <a:ext uri="{FF2B5EF4-FFF2-40B4-BE49-F238E27FC236}">
                <a16:creationId xmlns:a16="http://schemas.microsoft.com/office/drawing/2014/main" id="{DC56EF65-AF8C-B64D-73FD-F0B8A6C862C4}"/>
              </a:ext>
            </a:extLst>
          </p:cNvPr>
          <p:cNvSpPr txBox="1">
            <a:spLocks/>
          </p:cNvSpPr>
          <p:nvPr/>
        </p:nvSpPr>
        <p:spPr>
          <a:xfrm>
            <a:off x="-2" y="2894895"/>
            <a:ext cx="5262138" cy="8810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800" dirty="0" err="1">
                <a:solidFill>
                  <a:srgbClr val="FF0000"/>
                </a:solidFill>
              </a:rPr>
              <a:t>Priority</a:t>
            </a:r>
            <a:r>
              <a:rPr lang="it-IT" sz="4800" dirty="0">
                <a:solidFill>
                  <a:srgbClr val="FF0000"/>
                </a:solidFill>
              </a:rPr>
              <a:t> upgrade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654604-078F-5BE2-6E99-C19DABAFE39A}"/>
              </a:ext>
            </a:extLst>
          </p:cNvPr>
          <p:cNvSpPr txBox="1"/>
          <p:nvPr/>
        </p:nvSpPr>
        <p:spPr>
          <a:xfrm>
            <a:off x="1077184" y="1808032"/>
            <a:ext cx="9407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smaller version </a:t>
            </a:r>
            <a:r>
              <a:rPr lang="en-US" sz="2400" dirty="0" err="1"/>
              <a:t>version</a:t>
            </a:r>
            <a:r>
              <a:rPr lang="en-US" sz="2400" dirty="0"/>
              <a:t> of the </a:t>
            </a:r>
            <a:r>
              <a:rPr lang="en-US" sz="2400" b="1" dirty="0" err="1"/>
              <a:t>vTaskPrioritySet</a:t>
            </a:r>
            <a:r>
              <a:rPr lang="en-US" sz="2400" dirty="0"/>
              <a:t> is added to properly modify the priority of a task.</a:t>
            </a:r>
            <a:endParaRPr lang="it-IT" sz="2400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F5FFC24F-2D25-DAE0-8217-FB9FDB63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8811"/>
            <a:ext cx="65" cy="67762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87B59D4-18A8-387F-831E-0E63ED586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260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it-IT" altLang="it-IT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it-IT" alt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61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836AB-5E75-4B80-EEAC-DF5DD9704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06F9BB-00DB-6A7E-AB09-674908D47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349" y="562815"/>
            <a:ext cx="8320137" cy="881063"/>
          </a:xfrm>
        </p:spPr>
        <p:txBody>
          <a:bodyPr>
            <a:normAutofit/>
          </a:bodyPr>
          <a:lstStyle/>
          <a:p>
            <a:r>
              <a:rPr lang="it-IT" sz="4800" dirty="0" err="1">
                <a:solidFill>
                  <a:srgbClr val="FF0000"/>
                </a:solidFill>
              </a:rPr>
              <a:t>Highest</a:t>
            </a:r>
            <a:r>
              <a:rPr lang="it-IT" sz="4800" dirty="0">
                <a:solidFill>
                  <a:srgbClr val="FF0000"/>
                </a:solidFill>
              </a:rPr>
              <a:t> </a:t>
            </a:r>
            <a:r>
              <a:rPr lang="it-IT" sz="4800" dirty="0" err="1">
                <a:solidFill>
                  <a:srgbClr val="FF0000"/>
                </a:solidFill>
              </a:rPr>
              <a:t>priority</a:t>
            </a:r>
            <a:r>
              <a:rPr lang="it-IT" sz="4800" dirty="0">
                <a:solidFill>
                  <a:srgbClr val="FF0000"/>
                </a:solidFill>
              </a:rPr>
              <a:t> list Round-Robin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B45C4CA-1B29-5077-6B94-7431AB45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9BB20C-F0CD-1D12-ABD2-9AE4E7B12414}"/>
              </a:ext>
            </a:extLst>
          </p:cNvPr>
          <p:cNvSpPr txBox="1"/>
          <p:nvPr/>
        </p:nvSpPr>
        <p:spPr>
          <a:xfrm>
            <a:off x="1077183" y="1763144"/>
            <a:ext cx="103217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`</a:t>
            </a:r>
            <a:r>
              <a:rPr lang="en-US" sz="2400" dirty="0" err="1"/>
              <a:t>xTaskIncrementTick</a:t>
            </a:r>
            <a:r>
              <a:rPr lang="en-US" sz="2400" dirty="0"/>
              <a:t>` function </a:t>
            </a:r>
            <a:r>
              <a:rPr lang="en-US" sz="2400" dirty="0" err="1"/>
              <a:t>containes</a:t>
            </a:r>
            <a:r>
              <a:rPr lang="en-US" sz="2400" dirty="0"/>
              <a:t> the code for our Round-Robin scheduling.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Activated if there are at least two tasks present in the highest priority list.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This mechanism ensures fair execution among tasks sharing the same highest priority level.</a:t>
            </a:r>
            <a:endParaRPr lang="it-IT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CB194-CEF4-24A3-1126-BAE8DCC04035}"/>
              </a:ext>
            </a:extLst>
          </p:cNvPr>
          <p:cNvSpPr txBox="1"/>
          <p:nvPr/>
        </p:nvSpPr>
        <p:spPr>
          <a:xfrm>
            <a:off x="1471831" y="3894528"/>
            <a:ext cx="8351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UBaseType_t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c = (</a:t>
            </a:r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configMAX_PRIORITIES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- 1U);</a:t>
            </a:r>
          </a:p>
          <a:p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listCURRENT_LIST_LENGTH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 &amp;( </a:t>
            </a:r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pxReadyTasksLists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[ c ] )) &gt; 1)</a:t>
            </a:r>
          </a:p>
          <a:p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xSwitchRequired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b="0" dirty="0" err="1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pdTRUE</a:t>
            </a:r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b="0" dirty="0"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493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813C0-A299-1249-A7EB-0B89914B7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A7BA7F-126F-0F57-CF2E-2FA40AD4E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073" y="562815"/>
            <a:ext cx="2317686" cy="88106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rgbClr val="FF0000"/>
                </a:solidFill>
              </a:rPr>
              <a:t>Demo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79974E6-838C-94DD-B30E-A4C922CE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003672-CCD2-59EE-4E22-10ABDCEF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290" y="1206932"/>
            <a:ext cx="6096851" cy="41725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9ACA0B-4A0F-1C64-2E90-1103069A045D}"/>
                  </a:ext>
                </a:extLst>
              </p14:cNvPr>
              <p14:cNvContentPartPr/>
              <p14:nvPr/>
            </p14:nvContentPartPr>
            <p14:xfrm>
              <a:off x="3350138" y="952354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9ACA0B-4A0F-1C64-2E90-1103069A04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41498" y="898354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569492A-C11C-937A-FABD-90C9001727C1}"/>
                  </a:ext>
                </a:extLst>
              </p14:cNvPr>
              <p14:cNvContentPartPr/>
              <p14:nvPr/>
            </p14:nvContentPartPr>
            <p14:xfrm>
              <a:off x="2819498" y="1153954"/>
              <a:ext cx="54720" cy="351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569492A-C11C-937A-FABD-90C9001727C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10498" y="1099954"/>
                <a:ext cx="7236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892B166-3E24-0DB6-23E4-0EB050CB5328}"/>
                  </a:ext>
                </a:extLst>
              </p14:cNvPr>
              <p14:cNvContentPartPr/>
              <p14:nvPr/>
            </p14:nvContentPartPr>
            <p14:xfrm>
              <a:off x="2821658" y="1146754"/>
              <a:ext cx="58320" cy="36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892B166-3E24-0DB6-23E4-0EB050CB532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12658" y="1093114"/>
                <a:ext cx="759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6959DC7-42FE-B971-8326-3249B702F71A}"/>
                  </a:ext>
                </a:extLst>
              </p14:cNvPr>
              <p14:cNvContentPartPr/>
              <p14:nvPr/>
            </p14:nvContentPartPr>
            <p14:xfrm>
              <a:off x="2814458" y="1383634"/>
              <a:ext cx="45720" cy="29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6959DC7-42FE-B971-8326-3249B702F7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05818" y="1329994"/>
                <a:ext cx="6336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6C5C7-DC20-F1C8-417A-13937CD015D4}"/>
                  </a:ext>
                </a:extLst>
              </p14:cNvPr>
              <p14:cNvContentPartPr/>
              <p14:nvPr/>
            </p14:nvContentPartPr>
            <p14:xfrm>
              <a:off x="2838938" y="1678474"/>
              <a:ext cx="1332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6C5C7-DC20-F1C8-417A-13937CD015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9938" y="1624834"/>
                <a:ext cx="309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4E2EB24-1CEA-E027-E069-1D53984DFAE8}"/>
                  </a:ext>
                </a:extLst>
              </p14:cNvPr>
              <p14:cNvContentPartPr/>
              <p14:nvPr/>
            </p14:nvContentPartPr>
            <p14:xfrm>
              <a:off x="2648498" y="1415674"/>
              <a:ext cx="214200" cy="30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4E2EB24-1CEA-E027-E069-1D53984DFA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39858" y="1362034"/>
                <a:ext cx="231840" cy="41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8978D2F-3EB4-B4AE-9091-239D6C01CE13}"/>
              </a:ext>
            </a:extLst>
          </p:cNvPr>
          <p:cNvGrpSpPr/>
          <p:nvPr/>
        </p:nvGrpSpPr>
        <p:grpSpPr>
          <a:xfrm>
            <a:off x="2799698" y="1167994"/>
            <a:ext cx="94320" cy="499320"/>
            <a:chOff x="2799698" y="1167994"/>
            <a:chExt cx="94320" cy="49932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DB98443-029D-0FEC-8D0E-D762B83F4702}"/>
                    </a:ext>
                  </a:extLst>
                </p14:cNvPr>
                <p14:cNvContentPartPr/>
                <p14:nvPr/>
              </p14:nvContentPartPr>
              <p14:xfrm>
                <a:off x="2816978" y="1167994"/>
                <a:ext cx="57240" cy="108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DB98443-029D-0FEC-8D0E-D762B83F470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08338" y="1114354"/>
                  <a:ext cx="74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353947-0F8E-FB2A-B52F-232318140079}"/>
                    </a:ext>
                  </a:extLst>
                </p14:cNvPr>
                <p14:cNvContentPartPr/>
                <p14:nvPr/>
              </p14:nvContentPartPr>
              <p14:xfrm>
                <a:off x="2799698" y="1171594"/>
                <a:ext cx="25920" cy="187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353947-0F8E-FB2A-B52F-2323181400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90698" y="1117594"/>
                  <a:ext cx="43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A71BE9-FC38-2B9D-0BDD-715BA4354C1C}"/>
                    </a:ext>
                  </a:extLst>
                </p14:cNvPr>
                <p14:cNvContentPartPr/>
                <p14:nvPr/>
              </p14:nvContentPartPr>
              <p14:xfrm>
                <a:off x="2814458" y="1323154"/>
                <a:ext cx="79560" cy="344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A71BE9-FC38-2B9D-0BDD-715BA4354C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05458" y="1269154"/>
                  <a:ext cx="97200" cy="45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CCC8A19-7200-E41B-BAA1-D41399EBDD0C}"/>
                  </a:ext>
                </a:extLst>
              </p14:cNvPr>
              <p14:cNvContentPartPr/>
              <p14:nvPr/>
            </p14:nvContentPartPr>
            <p14:xfrm>
              <a:off x="2824178" y="1649674"/>
              <a:ext cx="48600" cy="48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CCC8A19-7200-E41B-BAA1-D41399EBDD0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15178" y="1596034"/>
                <a:ext cx="66240" cy="15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227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015F1-BF13-0A68-1C0A-2DF79736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993721-84D5-E866-D573-3E8B96607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886" y="537064"/>
            <a:ext cx="4734376" cy="785091"/>
          </a:xfrm>
        </p:spPr>
        <p:txBody>
          <a:bodyPr>
            <a:normAutofit/>
          </a:bodyPr>
          <a:lstStyle/>
          <a:p>
            <a:pPr algn="l"/>
            <a:r>
              <a:rPr lang="it-IT" sz="4800" dirty="0">
                <a:solidFill>
                  <a:srgbClr val="FF0000"/>
                </a:solidFill>
              </a:rPr>
              <a:t>Tasks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09293B-527D-AE08-964E-A31BA548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A53828-584E-B3E2-9D72-223BC70BBE54}"/>
              </a:ext>
            </a:extLst>
          </p:cNvPr>
          <p:cNvSpPr txBox="1"/>
          <p:nvPr/>
        </p:nvSpPr>
        <p:spPr>
          <a:xfrm>
            <a:off x="606582" y="1892175"/>
            <a:ext cx="1074845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Real-time applications in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FreeRTOS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consist of independent tasks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Real-Time Scheduler decides which task runs based on priority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Lower is the value, lower is the priority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asks have no knowledge of the scheduler activity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-&gt; Correct Context Switch is only under the responsibility of scheduler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Time-Sliced Round-Robin Scheduling may be used for tasks with identical priorities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We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created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two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simple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demos for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both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schedulers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0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44EB0-3F1D-C7D5-88C0-211B54000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FC544-3C09-6821-C782-6C40D8A8A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7981"/>
            <a:ext cx="4734376" cy="785091"/>
          </a:xfrm>
        </p:spPr>
        <p:txBody>
          <a:bodyPr>
            <a:normAutofit/>
          </a:bodyPr>
          <a:lstStyle/>
          <a:p>
            <a:r>
              <a:rPr lang="it-IT" sz="4800" dirty="0" err="1">
                <a:solidFill>
                  <a:srgbClr val="FF0000"/>
                </a:solidFill>
              </a:rPr>
              <a:t>Semaphores</a:t>
            </a:r>
            <a:endParaRPr lang="it-IT" sz="4800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A9EA8F0-7445-F841-D1AE-DBB354FF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FB2F2E-971C-FBDB-DE41-A4371E312142}"/>
              </a:ext>
            </a:extLst>
          </p:cNvPr>
          <p:cNvSpPr txBox="1"/>
          <p:nvPr/>
        </p:nvSpPr>
        <p:spPr>
          <a:xfrm>
            <a:off x="683749" y="1905506"/>
            <a:ext cx="90134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Binary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Semaphores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synchronization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tasks.</a:t>
            </a:r>
          </a:p>
          <a:p>
            <a:pPr marL="285750" marR="0" lvl="0" indent="-17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Mutexes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–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simple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mutual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exclusion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tasks.</a:t>
            </a:r>
          </a:p>
          <a:p>
            <a:pPr marL="285750" marR="0" lvl="0" indent="-17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Only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difference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priority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inheritance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it-IT" sz="2400" dirty="0" err="1">
                <a:solidFill>
                  <a:prstClr val="black"/>
                </a:solidFill>
                <a:latin typeface="Calibri" panose="020F0502020204030204"/>
              </a:rPr>
              <a:t>mechanism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68287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Counting Semaphores are like queues with lengths greater than one.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are used for: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17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vent counting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85750" marR="0" lvl="0" indent="-174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esource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management</a:t>
            </a:r>
            <a:r>
              <a:rPr lang="it-IT" sz="24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70E774-FF19-7D2F-B0E6-7FC5141DC047}"/>
                  </a:ext>
                </a:extLst>
              </p14:cNvPr>
              <p14:cNvContentPartPr/>
              <p14:nvPr/>
            </p14:nvContentPartPr>
            <p14:xfrm>
              <a:off x="2113645" y="67825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70E774-FF19-7D2F-B0E6-7FC5141DC0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4645" y="624615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D763103-75A3-91B5-35D7-7B989404E27C}"/>
                  </a:ext>
                </a:extLst>
              </p14:cNvPr>
              <p14:cNvContentPartPr/>
              <p14:nvPr/>
            </p14:nvContentPartPr>
            <p14:xfrm>
              <a:off x="1710445" y="520935"/>
              <a:ext cx="100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D763103-75A3-91B5-35D7-7B989404E2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01805" y="466935"/>
                <a:ext cx="277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2338359-0F5E-7F7D-769D-24F490B5308D}"/>
                  </a:ext>
                </a:extLst>
              </p14:cNvPr>
              <p14:cNvContentPartPr/>
              <p14:nvPr/>
            </p14:nvContentPartPr>
            <p14:xfrm>
              <a:off x="3480565" y="1032135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2338359-0F5E-7F7D-769D-24F490B530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71565" y="978495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902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BD95D-FDF4-6027-D3C9-1E454C49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58EED-994E-297C-69C2-8E996E894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58" y="365048"/>
            <a:ext cx="5889378" cy="785091"/>
          </a:xfrm>
        </p:spPr>
        <p:txBody>
          <a:bodyPr>
            <a:normAutofit/>
          </a:bodyPr>
          <a:lstStyle/>
          <a:p>
            <a:r>
              <a:rPr lang="it-IT" sz="4800" dirty="0" err="1">
                <a:solidFill>
                  <a:srgbClr val="FF0000"/>
                </a:solidFill>
              </a:rPr>
              <a:t>Semaphores</a:t>
            </a:r>
            <a:r>
              <a:rPr lang="it-IT" sz="4800" dirty="0">
                <a:solidFill>
                  <a:srgbClr val="FF0000"/>
                </a:solidFill>
              </a:rPr>
              <a:t> </a:t>
            </a:r>
            <a:r>
              <a:rPr lang="it-IT" sz="4800" dirty="0" err="1">
                <a:solidFill>
                  <a:srgbClr val="FF0000"/>
                </a:solidFill>
              </a:rPr>
              <a:t>Examples</a:t>
            </a:r>
            <a:endParaRPr lang="it-IT" sz="4800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657A723-82E5-B71C-3FA1-051B0FD55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pic>
        <p:nvPicPr>
          <p:cNvPr id="5" name="Immagine 4" descr="Immagine che contiene diagramma, testo, cerchio, schermata&#10;&#10;Descrizione generata automaticamente">
            <a:extLst>
              <a:ext uri="{FF2B5EF4-FFF2-40B4-BE49-F238E27FC236}">
                <a16:creationId xmlns:a16="http://schemas.microsoft.com/office/drawing/2014/main" id="{15970201-BE6C-F2DA-3A21-CA2A7355A2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383" y="1535545"/>
            <a:ext cx="2732667" cy="3786909"/>
          </a:xfrm>
          <a:prstGeom prst="rect">
            <a:avLst/>
          </a:prstGeom>
        </p:spPr>
      </p:pic>
      <p:pic>
        <p:nvPicPr>
          <p:cNvPr id="8" name="Immagine 7" descr="Immagine che contiene testo, diagramma, cerchio, schermata&#10;&#10;Descrizione generata automaticamente">
            <a:extLst>
              <a:ext uri="{FF2B5EF4-FFF2-40B4-BE49-F238E27FC236}">
                <a16:creationId xmlns:a16="http://schemas.microsoft.com/office/drawing/2014/main" id="{12FF4327-36C7-1292-1925-C0C32539B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82" y="1394690"/>
            <a:ext cx="3012214" cy="4068618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630AF09-1AE6-6AF2-CD90-67B81371D106}"/>
              </a:ext>
            </a:extLst>
          </p:cNvPr>
          <p:cNvSpPr txBox="1"/>
          <p:nvPr/>
        </p:nvSpPr>
        <p:spPr>
          <a:xfrm>
            <a:off x="2067970" y="5846621"/>
            <a:ext cx="2307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Basic tasks</a:t>
            </a:r>
          </a:p>
          <a:p>
            <a:r>
              <a:rPr lang="it-IT" dirty="0">
                <a:solidFill>
                  <a:srgbClr val="0070C0"/>
                </a:solidFill>
              </a:rPr>
              <a:t>"</a:t>
            </a:r>
            <a:r>
              <a:rPr lang="it-IT" dirty="0" err="1">
                <a:solidFill>
                  <a:srgbClr val="0070C0"/>
                </a:solidFill>
              </a:rPr>
              <a:t>semaphoresAcyclic.c</a:t>
            </a:r>
            <a:r>
              <a:rPr lang="it-IT" dirty="0">
                <a:solidFill>
                  <a:srgbClr val="0070C0"/>
                </a:solidFill>
              </a:rPr>
              <a:t>"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406871-23A2-1196-1EA7-7E7BB64A722B}"/>
              </a:ext>
            </a:extLst>
          </p:cNvPr>
          <p:cNvSpPr txBox="1"/>
          <p:nvPr/>
        </p:nvSpPr>
        <p:spPr>
          <a:xfrm>
            <a:off x="7121702" y="5924745"/>
            <a:ext cx="2200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>
                <a:solidFill>
                  <a:srgbClr val="0070C0"/>
                </a:solidFill>
              </a:rPr>
              <a:t>Extended tasks</a:t>
            </a:r>
          </a:p>
          <a:p>
            <a:pPr algn="ctr"/>
            <a:r>
              <a:rPr lang="it-IT" dirty="0">
                <a:solidFill>
                  <a:srgbClr val="0070C0"/>
                </a:solidFill>
              </a:rPr>
              <a:t>"</a:t>
            </a:r>
            <a:r>
              <a:rPr lang="it-IT" dirty="0" err="1">
                <a:solidFill>
                  <a:srgbClr val="0070C0"/>
                </a:solidFill>
              </a:rPr>
              <a:t>semaphoresCyclic.c</a:t>
            </a:r>
            <a:r>
              <a:rPr lang="it-IT" dirty="0">
                <a:solidFill>
                  <a:srgbClr val="0070C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7281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DF517-FE1C-4E8D-39BA-5D3DBFAF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AF354-8D16-2A4E-E06E-AFD0E10CD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58" y="365048"/>
            <a:ext cx="4734376" cy="785091"/>
          </a:xfrm>
        </p:spPr>
        <p:txBody>
          <a:bodyPr>
            <a:normAutofit/>
          </a:bodyPr>
          <a:lstStyle/>
          <a:p>
            <a:pPr algn="l"/>
            <a:r>
              <a:rPr lang="it-IT" sz="4800" dirty="0" err="1">
                <a:solidFill>
                  <a:srgbClr val="FF0000"/>
                </a:solidFill>
              </a:rPr>
              <a:t>Queues</a:t>
            </a:r>
            <a:endParaRPr lang="it-IT" sz="4800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52B47CC-5477-F01C-4C26-351C358BF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5A8203-A76D-EAE1-55B4-F23930BC5479}"/>
              </a:ext>
            </a:extLst>
          </p:cNvPr>
          <p:cNvSpPr txBox="1"/>
          <p:nvPr/>
        </p:nvSpPr>
        <p:spPr>
          <a:xfrm>
            <a:off x="605105" y="1247630"/>
            <a:ext cx="112359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Queues are essential for task communication in a multitasking system.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They serve as channels through which tasks exchange messages, facilitating coordination and data sharing.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Queues operate on a FIFO basis, where the data sent earlier is received first.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Queues can block tasks when they are full or empty, ensuring efficient resource utilization.</a:t>
            </a:r>
          </a:p>
        </p:txBody>
      </p:sp>
      <p:pic>
        <p:nvPicPr>
          <p:cNvPr id="5" name="Immagine 4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344FBAC7-BEF9-0451-A069-9FA472671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08" y="3475662"/>
            <a:ext cx="5272135" cy="28184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20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A905B-1E58-18E1-8D1D-77A472F12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FF119F-D003-FB20-8C6D-0CF4E3A4C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58" y="365048"/>
            <a:ext cx="4734376" cy="785091"/>
          </a:xfrm>
        </p:spPr>
        <p:txBody>
          <a:bodyPr>
            <a:normAutofit/>
          </a:bodyPr>
          <a:lstStyle/>
          <a:p>
            <a:pPr algn="l"/>
            <a:r>
              <a:rPr lang="it-IT" sz="4800" dirty="0" err="1">
                <a:solidFill>
                  <a:srgbClr val="FF0000"/>
                </a:solidFill>
              </a:rPr>
              <a:t>EventGroup</a:t>
            </a:r>
            <a:endParaRPr lang="it-IT" sz="4800" dirty="0">
              <a:solidFill>
                <a:srgbClr val="FF0000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694A901-DF63-F2C6-50A0-70357DAB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BB105-7854-9C39-DB9C-AAB2C2F24B14}"/>
              </a:ext>
            </a:extLst>
          </p:cNvPr>
          <p:cNvSpPr txBox="1"/>
          <p:nvPr/>
        </p:nvSpPr>
        <p:spPr>
          <a:xfrm>
            <a:off x="823865" y="1412341"/>
            <a:ext cx="103544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EventBits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individual bits used to represent different event states, such as message reception or task readiness.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groups are collections of these event bits grouped together for easier management and task synchronization.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Used for synchronization between tasks and managing multiple event states.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63EBE41-7F57-F7C2-3AB4-B2A68C236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28" y="3506668"/>
            <a:ext cx="9030891" cy="237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40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8A5E6-B022-2C25-992C-B7AA78707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82A2D-60AA-89D8-22B2-F477357B4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FF0000"/>
                </a:solidFill>
              </a:rPr>
              <a:t>Earliest</a:t>
            </a:r>
            <a:r>
              <a:rPr lang="it-IT" dirty="0">
                <a:solidFill>
                  <a:srgbClr val="FF0000"/>
                </a:solidFill>
              </a:rPr>
              <a:t> Deadline First with Background Scheduling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AF02240-6CDB-4B1F-0D0E-35CA29E0F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3A3D36-D8A2-C1DC-6F16-35F0448D72BE}"/>
                  </a:ext>
                </a:extLst>
              </p14:cNvPr>
              <p14:cNvContentPartPr/>
              <p14:nvPr/>
            </p14:nvContentPartPr>
            <p14:xfrm>
              <a:off x="7944205" y="7098855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3A3D36-D8A2-C1DC-6F16-35F0448D72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565" y="7044855"/>
                <a:ext cx="18000" cy="1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165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62824-FD30-1B8B-306B-784748A2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CEBED5-DBB4-E832-6BF2-DCAF5B4FD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57" y="365048"/>
            <a:ext cx="8625489" cy="785091"/>
          </a:xfrm>
        </p:spPr>
        <p:txBody>
          <a:bodyPr>
            <a:noAutofit/>
          </a:bodyPr>
          <a:lstStyle/>
          <a:p>
            <a:r>
              <a:rPr lang="it-IT" sz="4800" dirty="0" err="1">
                <a:solidFill>
                  <a:srgbClr val="FF0000"/>
                </a:solidFill>
              </a:rPr>
              <a:t>Earliest</a:t>
            </a:r>
            <a:r>
              <a:rPr lang="it-IT" sz="4800" dirty="0">
                <a:solidFill>
                  <a:srgbClr val="FF0000"/>
                </a:solidFill>
              </a:rPr>
              <a:t> Deadline First Scheduling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7E3E672-1AA9-C0E4-9A0C-8D2019B9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091" y="5872877"/>
            <a:ext cx="1911927" cy="842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F0B40-BBDA-520F-7E1D-327230D89794}"/>
              </a:ext>
            </a:extLst>
          </p:cNvPr>
          <p:cNvSpPr txBox="1"/>
          <p:nvPr/>
        </p:nvSpPr>
        <p:spPr>
          <a:xfrm>
            <a:off x="823865" y="1412341"/>
            <a:ext cx="96820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Dynamic </a:t>
            </a:r>
            <a:r>
              <a:rPr lang="it-IT" sz="2400" dirty="0" err="1"/>
              <a:t>priority</a:t>
            </a:r>
            <a:r>
              <a:rPr lang="it-IT" sz="2400" dirty="0"/>
              <a:t> </a:t>
            </a:r>
            <a:r>
              <a:rPr lang="it-IT" sz="2400" dirty="0" err="1"/>
              <a:t>scheduler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Preemptive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At </a:t>
            </a:r>
            <a:r>
              <a:rPr lang="it-IT" sz="2400" dirty="0" err="1"/>
              <a:t>each</a:t>
            </a:r>
            <a:r>
              <a:rPr lang="it-IT" sz="2400" dirty="0"/>
              <a:t> instant, the task with </a:t>
            </a:r>
            <a:r>
              <a:rPr lang="it-IT" sz="2400" dirty="0" err="1"/>
              <a:t>earliest</a:t>
            </a:r>
            <a:r>
              <a:rPr lang="it-IT" sz="2400" dirty="0"/>
              <a:t> deadline </a:t>
            </a:r>
            <a:r>
              <a:rPr lang="it-IT" sz="2400" dirty="0" err="1"/>
              <a:t>will</a:t>
            </a:r>
            <a:r>
              <a:rPr lang="it-IT" sz="2400" dirty="0"/>
              <a:t> </a:t>
            </a:r>
            <a:r>
              <a:rPr lang="it-IT" sz="2400" dirty="0" err="1"/>
              <a:t>receive</a:t>
            </a:r>
            <a:r>
              <a:rPr lang="it-IT" sz="2400" dirty="0"/>
              <a:t> </a:t>
            </a:r>
            <a:r>
              <a:rPr lang="it-IT" sz="2400" dirty="0" err="1"/>
              <a:t>highest</a:t>
            </a:r>
            <a:r>
              <a:rPr lang="it-IT" sz="2400" dirty="0"/>
              <a:t> </a:t>
            </a:r>
            <a:r>
              <a:rPr lang="it-IT" sz="2400" dirty="0" err="1"/>
              <a:t>priority</a:t>
            </a:r>
            <a:endParaRPr lang="it-IT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handles </a:t>
            </a:r>
            <a:r>
              <a:rPr lang="it-IT" sz="2400" dirty="0" err="1"/>
              <a:t>periodic</a:t>
            </a:r>
            <a:r>
              <a:rPr lang="it-IT" sz="2400" dirty="0"/>
              <a:t>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391A3-D20C-E50F-8079-DBD2AA79B515}"/>
              </a:ext>
            </a:extLst>
          </p:cNvPr>
          <p:cNvSpPr txBox="1"/>
          <p:nvPr/>
        </p:nvSpPr>
        <p:spPr>
          <a:xfrm>
            <a:off x="533408" y="3077775"/>
            <a:ext cx="58167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Backgroung</a:t>
            </a:r>
            <a:r>
              <a:rPr lang="it-IT" dirty="0"/>
              <a:t>  </a:t>
            </a:r>
            <a:r>
              <a:rPr lang="it-IT" sz="4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Scheduling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977D54-7B75-5CCD-19B9-7CFE6E7A0520}"/>
              </a:ext>
            </a:extLst>
          </p:cNvPr>
          <p:cNvSpPr txBox="1"/>
          <p:nvPr/>
        </p:nvSpPr>
        <p:spPr>
          <a:xfrm>
            <a:off x="823865" y="3922165"/>
            <a:ext cx="10490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/>
              <a:t>Handles </a:t>
            </a:r>
            <a:r>
              <a:rPr lang="it-IT" sz="2400" dirty="0" err="1"/>
              <a:t>aperiodic</a:t>
            </a:r>
            <a:r>
              <a:rPr lang="it-IT" sz="2400" dirty="0"/>
              <a:t> tasks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sz="2400" dirty="0" err="1"/>
              <a:t>Aperiodic</a:t>
            </a:r>
            <a:r>
              <a:rPr lang="it-IT" sz="2400" dirty="0"/>
              <a:t> tasks are </a:t>
            </a:r>
            <a:r>
              <a:rPr lang="it-IT" sz="2400" dirty="0" err="1"/>
              <a:t>scheduled</a:t>
            </a:r>
            <a:r>
              <a:rPr lang="it-IT" sz="2400" dirty="0"/>
              <a:t> in background, </a:t>
            </a:r>
            <a:r>
              <a:rPr lang="it-IT" sz="2400" dirty="0" err="1"/>
              <a:t>when</a:t>
            </a:r>
            <a:r>
              <a:rPr lang="it-IT" sz="2400" dirty="0"/>
              <a:t> no </a:t>
            </a:r>
            <a:r>
              <a:rPr lang="it-IT" sz="2400" dirty="0" err="1"/>
              <a:t>periodic</a:t>
            </a:r>
            <a:r>
              <a:rPr lang="it-IT" sz="2400" dirty="0"/>
              <a:t> </a:t>
            </a:r>
            <a:r>
              <a:rPr lang="it-IT" sz="2400" dirty="0" err="1"/>
              <a:t>instance</a:t>
            </a:r>
            <a:r>
              <a:rPr lang="it-IT" sz="2400" dirty="0"/>
              <a:t> </a:t>
            </a:r>
            <a:r>
              <a:rPr lang="it-IT" sz="2400" dirty="0" err="1"/>
              <a:t>is</a:t>
            </a:r>
            <a:r>
              <a:rPr lang="it-IT" sz="2400" dirty="0"/>
              <a:t> ready</a:t>
            </a:r>
          </a:p>
        </p:txBody>
      </p:sp>
    </p:spTree>
    <p:extLst>
      <p:ext uri="{BB962C8B-B14F-4D97-AF65-F5344CB8AC3E}">
        <p14:creationId xmlns:p14="http://schemas.microsoft.com/office/powerpoint/2010/main" val="19675494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c94dfe-1198-460e-94bc-4c191522ef8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57713F8A03A64981B4868267C71C8C" ma:contentTypeVersion="16" ma:contentTypeDescription="Create a new document." ma:contentTypeScope="" ma:versionID="50c2fe677d41452669f544c451221019">
  <xsd:schema xmlns:xsd="http://www.w3.org/2001/XMLSchema" xmlns:xs="http://www.w3.org/2001/XMLSchema" xmlns:p="http://schemas.microsoft.com/office/2006/metadata/properties" xmlns:ns3="1ea77a0b-5ea5-41a1-9c01-e1226c3fa8f8" xmlns:ns4="e5c94dfe-1198-460e-94bc-4c191522ef87" targetNamespace="http://schemas.microsoft.com/office/2006/metadata/properties" ma:root="true" ma:fieldsID="2a8158af45f2dbbbf64d07a879fce07d" ns3:_="" ns4:_="">
    <xsd:import namespace="1ea77a0b-5ea5-41a1-9c01-e1226c3fa8f8"/>
    <xsd:import namespace="e5c94dfe-1198-460e-94bc-4c191522ef8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77a0b-5ea5-41a1-9c01-e1226c3fa8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94dfe-1198-460e-94bc-4c191522ef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8C7604-F01B-4F29-B3AF-F8479CF30234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infopath/2007/PartnerControls"/>
    <ds:schemaRef ds:uri="e5c94dfe-1198-460e-94bc-4c191522ef87"/>
    <ds:schemaRef ds:uri="1ea77a0b-5ea5-41a1-9c01-e1226c3fa8f8"/>
  </ds:schemaRefs>
</ds:datastoreItem>
</file>

<file path=customXml/itemProps2.xml><?xml version="1.0" encoding="utf-8"?>
<ds:datastoreItem xmlns:ds="http://schemas.openxmlformats.org/officeDocument/2006/customXml" ds:itemID="{9DC3B3C6-3552-432F-993B-DC8EF7E15E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672E68-8FFE-4AA0-BBB5-3A6909C840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a77a0b-5ea5-41a1-9c01-e1226c3fa8f8"/>
    <ds:schemaRef ds:uri="e5c94dfe-1198-460e-94bc-4c191522ef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Arial</vt:lpstr>
      <vt:lpstr>Calibri</vt:lpstr>
      <vt:lpstr>Calibri </vt:lpstr>
      <vt:lpstr>Calibri Light</vt:lpstr>
      <vt:lpstr>Consolas</vt:lpstr>
      <vt:lpstr>Söhne</vt:lpstr>
      <vt:lpstr>Wingdings</vt:lpstr>
      <vt:lpstr>Tema di Office</vt:lpstr>
      <vt:lpstr>PowerPoint Presentation</vt:lpstr>
      <vt:lpstr>FreeRTOS - Introduction</vt:lpstr>
      <vt:lpstr>Tasks</vt:lpstr>
      <vt:lpstr>Semaphores</vt:lpstr>
      <vt:lpstr>Semaphores Examples</vt:lpstr>
      <vt:lpstr>Queues</vt:lpstr>
      <vt:lpstr>EventGroup</vt:lpstr>
      <vt:lpstr>Earliest Deadline First with Background Scheduling</vt:lpstr>
      <vt:lpstr>Earliest Deadline First Scheduling</vt:lpstr>
      <vt:lpstr>How to implement?</vt:lpstr>
      <vt:lpstr>Task Control Block modification</vt:lpstr>
      <vt:lpstr>PowerPoint Presentation</vt:lpstr>
      <vt:lpstr>PowerPoint Presentation</vt:lpstr>
      <vt:lpstr>Deadline &amp; Priority updates</vt:lpstr>
      <vt:lpstr>Preemption management</vt:lpstr>
      <vt:lpstr>IDLE task management</vt:lpstr>
      <vt:lpstr>Aperiodic task management</vt:lpstr>
      <vt:lpstr>Demo</vt:lpstr>
      <vt:lpstr>MultiLevel Queue Scheduler</vt:lpstr>
      <vt:lpstr>How to implement?</vt:lpstr>
      <vt:lpstr>Task control block modification</vt:lpstr>
      <vt:lpstr>xTaskPrioritySet</vt:lpstr>
      <vt:lpstr>Highest priority list Round-Robin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Nobili  Luca</dc:creator>
  <cp:lastModifiedBy>Nobili  Luca</cp:lastModifiedBy>
  <cp:revision>44</cp:revision>
  <dcterms:created xsi:type="dcterms:W3CDTF">2024-02-23T17:47:32Z</dcterms:created>
  <dcterms:modified xsi:type="dcterms:W3CDTF">2024-02-25T21:05:06Z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0x0101003757713F8A03A64981B4868267C71C8C</vt:lpwstr>
  </property>
</Properties>
</file>