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7" r:id="rId11"/>
    <p:sldId id="263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3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1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E290F5-0741-B91E-7FE5-3859BCCE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991" y="633234"/>
            <a:ext cx="6213085" cy="3339390"/>
          </a:xfrm>
        </p:spPr>
        <p:txBody>
          <a:bodyPr anchor="ctr">
            <a:normAutofit/>
          </a:bodyPr>
          <a:lstStyle/>
          <a:p>
            <a:pPr algn="ctr"/>
            <a:r>
              <a:rPr lang="it-IT" sz="6000" b="1" dirty="0"/>
              <a:t>Machine Learning and Data Analysis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436A44-F52F-3E27-E1C2-40E008BE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Autofit/>
          </a:bodyPr>
          <a:lstStyle/>
          <a:p>
            <a:pPr algn="ctr"/>
            <a:r>
              <a:rPr lang="it-IT" sz="2400" dirty="0"/>
              <a:t>Bisio Giacomo 4854973</a:t>
            </a:r>
          </a:p>
          <a:p>
            <a:pPr algn="ctr"/>
            <a:r>
              <a:rPr lang="it-IT" sz="2400" dirty="0"/>
              <a:t>Pastore Luca 4858713</a:t>
            </a:r>
          </a:p>
        </p:txBody>
      </p:sp>
      <p:pic>
        <p:nvPicPr>
          <p:cNvPr id="4" name="Picture 3" descr="Immagine che contiene sfocatura&#10;&#10;Descrizione generata automaticamente">
            <a:extLst>
              <a:ext uri="{FF2B5EF4-FFF2-40B4-BE49-F238E27FC236}">
                <a16:creationId xmlns:a16="http://schemas.microsoft.com/office/drawing/2014/main" id="{7A87268F-A7F9-79C4-1F78-5EAB769A1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0" r="3497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297D8-9E69-5EEE-E6D3-D2D1A33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latin typeface="+mj-lt"/>
                <a:ea typeface="+mj-ea"/>
                <a:cs typeface="+mj-cs"/>
              </a:rPr>
              <a:t>SVC results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42B448-3DEB-881F-0889-D61FB46C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0" y="2252897"/>
            <a:ext cx="7074308" cy="260786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1CBB2-2F4B-1160-8D12-0420231C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/>
              <a:t>Optimal parameters for C, gamma</a:t>
            </a:r>
          </a:p>
          <a:p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r>
              <a:rPr lang="en-US" dirty="0"/>
              <a:t>Accuracy ~ 85%</a:t>
            </a:r>
          </a:p>
          <a:p>
            <a:r>
              <a:rPr lang="en-US" dirty="0"/>
              <a:t>Confusion matrix</a:t>
            </a: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297D8-9E69-5EEE-E6D3-D2D1A33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latin typeface="+mj-lt"/>
                <a:ea typeface="+mj-ea"/>
                <a:cs typeface="+mj-cs"/>
              </a:rPr>
              <a:t>Random Forest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B491AA-64BF-FE1F-C1CE-F93949CB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3" y="1188907"/>
            <a:ext cx="6980534" cy="464205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1CBB2-2F4B-1160-8D12-0420231C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/>
              <a:t>~ 91% accuracy</a:t>
            </a:r>
          </a:p>
          <a:p>
            <a:r>
              <a:rPr lang="en-US" dirty="0"/>
              <a:t>Faster than the previous two algorithms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07336B-D080-5F78-ED51-2E7BA091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Considerations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Tabella 8">
            <a:extLst>
              <a:ext uri="{FF2B5EF4-FFF2-40B4-BE49-F238E27FC236}">
                <a16:creationId xmlns:a16="http://schemas.microsoft.com/office/drawing/2014/main" id="{08759325-D103-3DB9-8C16-69FCAA9AA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343678"/>
              </p:ext>
            </p:extLst>
          </p:nvPr>
        </p:nvGraphicFramePr>
        <p:xfrm>
          <a:off x="650790" y="2829827"/>
          <a:ext cx="6564432" cy="3282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1108">
                  <a:extLst>
                    <a:ext uri="{9D8B030D-6E8A-4147-A177-3AD203B41FA5}">
                      <a16:colId xmlns:a16="http://schemas.microsoft.com/office/drawing/2014/main" val="1488653662"/>
                    </a:ext>
                  </a:extLst>
                </a:gridCol>
                <a:gridCol w="1641108">
                  <a:extLst>
                    <a:ext uri="{9D8B030D-6E8A-4147-A177-3AD203B41FA5}">
                      <a16:colId xmlns:a16="http://schemas.microsoft.com/office/drawing/2014/main" val="1677671176"/>
                    </a:ext>
                  </a:extLst>
                </a:gridCol>
                <a:gridCol w="1641108">
                  <a:extLst>
                    <a:ext uri="{9D8B030D-6E8A-4147-A177-3AD203B41FA5}">
                      <a16:colId xmlns:a16="http://schemas.microsoft.com/office/drawing/2014/main" val="2409368138"/>
                    </a:ext>
                  </a:extLst>
                </a:gridCol>
                <a:gridCol w="1641108">
                  <a:extLst>
                    <a:ext uri="{9D8B030D-6E8A-4147-A177-3AD203B41FA5}">
                      <a16:colId xmlns:a16="http://schemas.microsoft.com/office/drawing/2014/main" val="1056506319"/>
                    </a:ext>
                  </a:extLst>
                </a:gridCol>
              </a:tblGrid>
              <a:tr h="109407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KRR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1200"/>
                        </a:spcBef>
                      </a:pPr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88967"/>
                  </a:ext>
                </a:extLst>
              </a:tr>
              <a:tr h="109407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Execution</a:t>
                      </a:r>
                      <a:r>
                        <a:rPr lang="it-IT" b="1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946456"/>
                  </a:ext>
                </a:extLst>
              </a:tr>
              <a:tr h="109407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Accuracy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81%</a:t>
                      </a:r>
                    </a:p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/>
                        <a:t>~ 85%</a:t>
                      </a:r>
                    </a:p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91%</a:t>
                      </a:r>
                    </a:p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21823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C8549B-C6E8-21FB-33E2-0CB05309E494}"/>
              </a:ext>
            </a:extLst>
          </p:cNvPr>
          <p:cNvSpPr txBox="1"/>
          <p:nvPr/>
        </p:nvSpPr>
        <p:spPr>
          <a:xfrm>
            <a:off x="8123722" y="3132107"/>
            <a:ext cx="3532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observe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b="1" dirty="0"/>
              <a:t>Random </a:t>
            </a:r>
            <a:r>
              <a:rPr lang="it-IT" sz="2400" b="1" dirty="0" err="1"/>
              <a:t>Forest</a:t>
            </a:r>
            <a:r>
              <a:rPr lang="it-IT" sz="2400" b="1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better</a:t>
            </a:r>
            <a:r>
              <a:rPr lang="it-IT" sz="2400" dirty="0"/>
              <a:t> performance </a:t>
            </a:r>
            <a:r>
              <a:rPr lang="it-IT" sz="2400" dirty="0" err="1"/>
              <a:t>than</a:t>
            </a:r>
            <a:r>
              <a:rPr lang="it-IT" sz="2400" dirty="0"/>
              <a:t> SVC and KRR </a:t>
            </a:r>
            <a:r>
              <a:rPr lang="it-IT" sz="2400" dirty="0" err="1"/>
              <a:t>both</a:t>
            </a:r>
            <a:r>
              <a:rPr lang="it-IT" sz="2400" dirty="0"/>
              <a:t> in </a:t>
            </a:r>
            <a:r>
              <a:rPr lang="it-IT" sz="2400" dirty="0" err="1"/>
              <a:t>terms</a:t>
            </a:r>
            <a:r>
              <a:rPr lang="it-IT" sz="2400" dirty="0"/>
              <a:t> of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execution</a:t>
            </a:r>
            <a:r>
              <a:rPr lang="it-IT" sz="2400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7745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7" name="Rectangle 109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A12123-5C52-7DFC-BB1B-619607D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21" y="1029865"/>
            <a:ext cx="5215064" cy="1540106"/>
          </a:xfrm>
        </p:spPr>
        <p:txBody>
          <a:bodyPr>
            <a:noAutofit/>
          </a:bodyPr>
          <a:lstStyle/>
          <a:p>
            <a:r>
              <a:rPr lang="it-IT" sz="5400" b="1" dirty="0" err="1"/>
              <a:t>Possible</a:t>
            </a:r>
            <a:r>
              <a:rPr lang="it-IT" sz="5400" b="1" dirty="0"/>
              <a:t> </a:t>
            </a:r>
            <a:r>
              <a:rPr lang="it-IT" sz="5400" b="1" dirty="0" err="1"/>
              <a:t>applications</a:t>
            </a:r>
            <a:endParaRPr lang="it-IT" sz="5400" b="1" dirty="0"/>
          </a:p>
        </p:txBody>
      </p: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85998-5ADE-8118-DED8-2F897C9C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17" y="2922215"/>
            <a:ext cx="5312254" cy="2861349"/>
          </a:xfrm>
        </p:spPr>
        <p:txBody>
          <a:bodyPr>
            <a:noAutofit/>
          </a:bodyPr>
          <a:lstStyle/>
          <a:p>
            <a:r>
              <a:rPr lang="en-US" sz="2300" dirty="0"/>
              <a:t>Prosthetics: the model can be used to control prosthetic limbs, mapping user residual muscle gestures to certain actions such as open/close hand or rotate wrist </a:t>
            </a:r>
          </a:p>
          <a:p>
            <a:r>
              <a:rPr lang="en-US" sz="2300" dirty="0"/>
              <a:t>Virtual and augmented reality</a:t>
            </a:r>
          </a:p>
          <a:p>
            <a:r>
              <a:rPr lang="en-US" sz="2300" dirty="0"/>
              <a:t>Robotics</a:t>
            </a:r>
          </a:p>
          <a:p>
            <a:r>
              <a:rPr lang="en-US" sz="2300" dirty="0"/>
              <a:t>Smart home devices</a:t>
            </a:r>
          </a:p>
        </p:txBody>
      </p:sp>
      <p:pic>
        <p:nvPicPr>
          <p:cNvPr id="6" name="Immagine 5" descr="Immagine che contiene automazione&#10;&#10;Descrizione generata automaticamente">
            <a:extLst>
              <a:ext uri="{FF2B5EF4-FFF2-40B4-BE49-F238E27FC236}">
                <a16:creationId xmlns:a16="http://schemas.microsoft.com/office/drawing/2014/main" id="{C8BE9F12-FE5E-722A-F4CD-9045DACC1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r="4932"/>
          <a:stretch/>
        </p:blipFill>
        <p:spPr>
          <a:xfrm>
            <a:off x="6976935" y="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10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E290F5-0741-B91E-7FE5-3859BCCE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5" y="1071349"/>
            <a:ext cx="4841486" cy="3339390"/>
          </a:xfrm>
        </p:spPr>
        <p:txBody>
          <a:bodyPr anchor="ctr">
            <a:normAutofit/>
          </a:bodyPr>
          <a:lstStyle/>
          <a:p>
            <a:r>
              <a:rPr lang="it-IT" sz="6000" dirty="0"/>
              <a:t>Thanks for </a:t>
            </a:r>
            <a:r>
              <a:rPr lang="it-IT" sz="6000" dirty="0" err="1"/>
              <a:t>your</a:t>
            </a:r>
            <a:r>
              <a:rPr lang="it-IT" sz="6000" dirty="0"/>
              <a:t> </a:t>
            </a:r>
            <a:r>
              <a:rPr lang="it-IT" sz="6000" dirty="0" err="1"/>
              <a:t>attention</a:t>
            </a: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436A44-F52F-3E27-E1C2-40E008BE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it-IT" dirty="0"/>
              <a:t>Bisio Giacomo 4854973</a:t>
            </a:r>
          </a:p>
          <a:p>
            <a:r>
              <a:rPr lang="it-IT" dirty="0"/>
              <a:t>Pastore Luca 4858713</a:t>
            </a:r>
          </a:p>
        </p:txBody>
      </p:sp>
      <p:pic>
        <p:nvPicPr>
          <p:cNvPr id="4" name="Picture 3" descr="Immagine che contiene sfocatura&#10;&#10;Descrizione generata automaticamente">
            <a:extLst>
              <a:ext uri="{FF2B5EF4-FFF2-40B4-BE49-F238E27FC236}">
                <a16:creationId xmlns:a16="http://schemas.microsoft.com/office/drawing/2014/main" id="{7A87268F-A7F9-79C4-1F78-5EAB769A1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0" r="3497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36C118-34BC-49D3-184E-3DE81CBF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27" y="917280"/>
            <a:ext cx="3915606" cy="1706649"/>
          </a:xfrm>
        </p:spPr>
        <p:txBody>
          <a:bodyPr anchor="ctr">
            <a:noAutofit/>
          </a:bodyPr>
          <a:lstStyle/>
          <a:p>
            <a:r>
              <a:rPr lang="en-US" sz="4000" b="1" dirty="0"/>
              <a:t>Classify gestures by reading muscle activity</a:t>
            </a:r>
            <a:br>
              <a:rPr lang="en-US" sz="4000" dirty="0"/>
            </a:br>
            <a:endParaRPr lang="it-IT" sz="4000" dirty="0"/>
          </a:p>
        </p:txBody>
      </p:sp>
      <p:pic>
        <p:nvPicPr>
          <p:cNvPr id="2050" name="Picture 2" descr="Myo, il braccialetto capace di muovere il mondo">
            <a:extLst>
              <a:ext uri="{FF2B5EF4-FFF2-40B4-BE49-F238E27FC236}">
                <a16:creationId xmlns:a16="http://schemas.microsoft.com/office/drawing/2014/main" id="{772B783F-2F3A-2F9A-AB20-518A534A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33" y="1653752"/>
            <a:ext cx="6908395" cy="38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82C36-7FB4-B90B-CA2F-FAD3D0759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85" y="2800222"/>
            <a:ext cx="3784525" cy="37583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dirty="0"/>
              <a:t>Recording of human hand muscle activity producing four different hand gestures</a:t>
            </a:r>
            <a:endParaRPr lang="it-IT" sz="2100" dirty="0"/>
          </a:p>
          <a:p>
            <a:pPr>
              <a:lnSpc>
                <a:spcPct val="100000"/>
              </a:lnSpc>
            </a:pPr>
            <a:r>
              <a:rPr lang="it-IT" sz="2100" dirty="0"/>
              <a:t>Data </a:t>
            </a:r>
            <a:r>
              <a:rPr lang="it-IT" sz="2100" dirty="0" err="1"/>
              <a:t>collected</a:t>
            </a:r>
            <a:r>
              <a:rPr lang="it-IT" sz="2100" dirty="0"/>
              <a:t> </a:t>
            </a:r>
            <a:r>
              <a:rPr lang="it-IT" sz="2100" dirty="0" err="1"/>
              <a:t>using</a:t>
            </a:r>
            <a:r>
              <a:rPr lang="it-IT" sz="2100" dirty="0"/>
              <a:t> EMG (</a:t>
            </a:r>
            <a:r>
              <a:rPr lang="it-IT" sz="2100" dirty="0" err="1"/>
              <a:t>Electromyography</a:t>
            </a:r>
            <a:r>
              <a:rPr lang="it-IT" sz="2100" dirty="0"/>
              <a:t>) </a:t>
            </a:r>
            <a:r>
              <a:rPr lang="it-IT" sz="2100" dirty="0" err="1"/>
              <a:t>sensors</a:t>
            </a:r>
            <a:endParaRPr lang="it-IT" sz="2100" dirty="0"/>
          </a:p>
          <a:p>
            <a:pPr>
              <a:lnSpc>
                <a:spcPct val="100000"/>
              </a:lnSpc>
            </a:pPr>
            <a:r>
              <a:rPr lang="it-IT" sz="2100" dirty="0" err="1"/>
              <a:t>Armband</a:t>
            </a:r>
            <a:r>
              <a:rPr lang="it-IT" sz="2100" dirty="0"/>
              <a:t> with 8 </a:t>
            </a:r>
            <a:r>
              <a:rPr lang="it-IT" sz="2100" dirty="0" err="1"/>
              <a:t>sensors</a:t>
            </a:r>
            <a:r>
              <a:rPr lang="it-IT" sz="2100" dirty="0"/>
              <a:t> </a:t>
            </a:r>
            <a:r>
              <a:rPr lang="it-IT" sz="2100" dirty="0" err="1"/>
              <a:t>placed</a:t>
            </a:r>
            <a:r>
              <a:rPr lang="it-IT" sz="2100" dirty="0"/>
              <a:t> on </a:t>
            </a:r>
            <a:r>
              <a:rPr lang="it-IT" sz="2100" dirty="0" err="1"/>
              <a:t>skin</a:t>
            </a:r>
            <a:r>
              <a:rPr lang="it-IT" sz="2100" dirty="0"/>
              <a:t> </a:t>
            </a:r>
            <a:r>
              <a:rPr lang="it-IT" sz="2100" dirty="0" err="1"/>
              <a:t>surface</a:t>
            </a:r>
            <a:r>
              <a:rPr lang="it-IT" sz="2100" dirty="0"/>
              <a:t>, </a:t>
            </a:r>
            <a:r>
              <a:rPr lang="en-US" sz="2100" dirty="0"/>
              <a:t>each measures electrical activity produced by muscles beneath</a:t>
            </a:r>
            <a:endParaRPr lang="it-IT" sz="2100" dirty="0"/>
          </a:p>
          <a:p>
            <a:pPr>
              <a:lnSpc>
                <a:spcPct val="100000"/>
              </a:lnSpc>
            </a:pPr>
            <a:endParaRPr lang="it-IT" sz="1700" dirty="0"/>
          </a:p>
        </p:txBody>
      </p:sp>
      <p:sp>
        <p:nvSpPr>
          <p:cNvPr id="20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Rock-paper-scissors may explain evolutionary 'games' in nature | Science |  AAAS">
            <a:extLst>
              <a:ext uri="{FF2B5EF4-FFF2-40B4-BE49-F238E27FC236}">
                <a16:creationId xmlns:a16="http://schemas.microsoft.com/office/drawing/2014/main" id="{07791565-141D-D1FF-B23E-7752E0386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89E541-0ECD-5F98-05B6-F6ED72DA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8" y="1272585"/>
            <a:ext cx="3965445" cy="4312829"/>
          </a:xfrm>
        </p:spPr>
        <p:txBody>
          <a:bodyPr>
            <a:normAutofit/>
          </a:bodyPr>
          <a:lstStyle/>
          <a:p>
            <a:r>
              <a:rPr lang="it-IT" sz="6600" b="1" dirty="0"/>
              <a:t>Goal of the project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87489-22DD-F703-E590-D0BFB837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it-IT" sz="2400" dirty="0"/>
              <a:t>Create a model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classify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gestures</a:t>
            </a:r>
            <a:r>
              <a:rPr lang="it-IT" sz="2400" dirty="0"/>
              <a:t> </a:t>
            </a:r>
            <a:r>
              <a:rPr lang="it-IT" sz="2400" dirty="0" err="1"/>
              <a:t>starting</a:t>
            </a:r>
            <a:r>
              <a:rPr lang="it-IT" sz="2400" dirty="0"/>
              <a:t> from data </a:t>
            </a:r>
            <a:r>
              <a:rPr lang="it-IT" sz="2400" dirty="0" err="1"/>
              <a:t>obtained</a:t>
            </a:r>
            <a:r>
              <a:rPr lang="it-IT" sz="2400" dirty="0"/>
              <a:t> by the </a:t>
            </a:r>
            <a:r>
              <a:rPr lang="it-IT" sz="2400" dirty="0" err="1"/>
              <a:t>sensors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4 </a:t>
            </a:r>
            <a:r>
              <a:rPr lang="it-IT" sz="2400" dirty="0" err="1"/>
              <a:t>possible</a:t>
            </a:r>
            <a:r>
              <a:rPr lang="it-IT" sz="2400" dirty="0"/>
              <a:t> </a:t>
            </a:r>
            <a:r>
              <a:rPr lang="it-IT" sz="2400" dirty="0" err="1"/>
              <a:t>gestures</a:t>
            </a:r>
            <a:r>
              <a:rPr lang="it-IT" sz="2400" dirty="0"/>
              <a:t>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0 – Rock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1 – </a:t>
            </a:r>
            <a:r>
              <a:rPr lang="it-IT" sz="2400" dirty="0" err="1"/>
              <a:t>Scissors</a:t>
            </a:r>
            <a:endParaRPr lang="it-IT" sz="2400" dirty="0"/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2 – Paper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3 – Okay</a:t>
            </a:r>
          </a:p>
        </p:txBody>
      </p:sp>
      <p:sp>
        <p:nvSpPr>
          <p:cNvPr id="104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B40AC4-5577-BD6A-39DB-5A91EC55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it-IT" b="1" dirty="0"/>
              <a:t>Dataset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C30C12-E7E0-5D4A-34FF-92744DB5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0" y="2626945"/>
            <a:ext cx="6746108" cy="3156619"/>
          </a:xfrm>
          <a:prstGeom prst="rect">
            <a:avLst/>
          </a:pr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9D287C8-AACA-66A8-CBF6-2C3CEDBD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405" y="2263907"/>
            <a:ext cx="3953636" cy="40776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3C4043"/>
                </a:solidFill>
              </a:rPr>
              <a:t>4 csv files, one for each gesture class</a:t>
            </a:r>
          </a:p>
          <a:p>
            <a:r>
              <a:rPr lang="en-US" sz="2800" b="0" i="0" dirty="0">
                <a:solidFill>
                  <a:srgbClr val="3C4043"/>
                </a:solidFill>
                <a:effectLst/>
              </a:rPr>
              <a:t>Each dataset line has 8 consecutive readings of all 8 sensors (64 columns)</a:t>
            </a:r>
          </a:p>
          <a:p>
            <a:r>
              <a:rPr lang="en-US" sz="2800" dirty="0">
                <a:solidFill>
                  <a:srgbClr val="3C4043"/>
                </a:solidFill>
              </a:rPr>
              <a:t>Data recorded at 200 Hz, each gesture recorded 6 times for 20 seconds. </a:t>
            </a:r>
          </a:p>
          <a:p>
            <a:r>
              <a:rPr lang="en-US" sz="2800" dirty="0">
                <a:solidFill>
                  <a:srgbClr val="3C4043"/>
                </a:solidFill>
              </a:rPr>
              <a:t>Total: </a:t>
            </a:r>
            <a:r>
              <a:rPr lang="en-US" sz="2800" dirty="0"/>
              <a:t>~</a:t>
            </a:r>
            <a:r>
              <a:rPr lang="en-US" sz="2800" dirty="0">
                <a:solidFill>
                  <a:srgbClr val="3C4043"/>
                </a:solidFill>
              </a:rPr>
              <a:t> 3000 rows for each file</a:t>
            </a:r>
          </a:p>
          <a:p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9D5C7-0C43-68F7-9DF4-91C01C154ADF}"/>
              </a:ext>
            </a:extLst>
          </p:cNvPr>
          <p:cNvSpPr txBox="1"/>
          <p:nvPr/>
        </p:nvSpPr>
        <p:spPr>
          <a:xfrm>
            <a:off x="1286658" y="5621819"/>
            <a:ext cx="55290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1600" dirty="0"/>
              <a:t>https://www.kaggle.com/datasets/kyr7plus/emg-4</a:t>
            </a:r>
          </a:p>
        </p:txBody>
      </p:sp>
    </p:spTree>
    <p:extLst>
      <p:ext uri="{BB962C8B-B14F-4D97-AF65-F5344CB8AC3E}">
        <p14:creationId xmlns:p14="http://schemas.microsoft.com/office/powerpoint/2010/main" val="427098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1767E-5834-AD53-FEAF-D82EAB1D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15" y="1538699"/>
            <a:ext cx="5312254" cy="2861349"/>
          </a:xfrm>
        </p:spPr>
        <p:txBody>
          <a:bodyPr>
            <a:noAutofit/>
          </a:bodyPr>
          <a:lstStyle/>
          <a:p>
            <a:r>
              <a:rPr lang="it-IT" sz="2800" dirty="0" err="1"/>
              <a:t>Multiclass</a:t>
            </a:r>
            <a:r>
              <a:rPr lang="it-IT" sz="2800" dirty="0"/>
              <a:t> </a:t>
            </a:r>
            <a:r>
              <a:rPr lang="it-IT" sz="2800" dirty="0" err="1"/>
              <a:t>Classification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endParaRPr lang="it-IT" sz="2800" dirty="0"/>
          </a:p>
          <a:p>
            <a:pPr marL="0" indent="0">
              <a:buNone/>
            </a:pPr>
            <a:endParaRPr lang="it-IT" sz="2800" dirty="0"/>
          </a:p>
          <a:p>
            <a:r>
              <a:rPr lang="it-IT" sz="2800" dirty="0"/>
              <a:t>3 </a:t>
            </a:r>
            <a:r>
              <a:rPr lang="it-IT" sz="2800" dirty="0" err="1"/>
              <a:t>algorithms</a:t>
            </a:r>
            <a:r>
              <a:rPr lang="it-IT" sz="2800" dirty="0"/>
              <a:t>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800" dirty="0"/>
              <a:t>KRR (one-versus-</a:t>
            </a:r>
            <a:r>
              <a:rPr lang="it-IT" sz="2800" dirty="0" err="1"/>
              <a:t>rest</a:t>
            </a:r>
            <a:r>
              <a:rPr lang="it-IT" sz="2800" dirty="0"/>
              <a:t>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800" dirty="0"/>
              <a:t>SVC (one-versus-</a:t>
            </a:r>
            <a:r>
              <a:rPr lang="it-IT" sz="2800" dirty="0" err="1"/>
              <a:t>rest</a:t>
            </a:r>
            <a:r>
              <a:rPr lang="it-IT" sz="2800" dirty="0"/>
              <a:t>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it-IT" sz="2800" dirty="0"/>
              <a:t>Random </a:t>
            </a:r>
            <a:r>
              <a:rPr lang="it-IT" sz="2800" dirty="0" err="1"/>
              <a:t>Forest</a:t>
            </a:r>
            <a:r>
              <a:rPr lang="it-IT" sz="2800" dirty="0"/>
              <a:t>	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50CA9F-032A-4442-F581-7DB9D936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372" y="2031753"/>
            <a:ext cx="4852628" cy="3239128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EAB923-AD1B-4F2B-E3EE-EFCE45AD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635695" cy="1706649"/>
          </a:xfrm>
        </p:spPr>
        <p:txBody>
          <a:bodyPr anchor="ctr">
            <a:normAutofit/>
          </a:bodyPr>
          <a:lstStyle/>
          <a:p>
            <a:r>
              <a:rPr lang="it-IT" sz="4800" b="1" dirty="0" err="1"/>
              <a:t>Initialization</a:t>
            </a:r>
            <a:endParaRPr lang="it-IT" sz="4800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121FC6-8C2E-EBAC-7E8F-254EF5F6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8" y="1090972"/>
            <a:ext cx="7192599" cy="4970087"/>
          </a:xfrm>
          <a:prstGeom prst="rect">
            <a:avLst/>
          </a:prstGeom>
        </p:spPr>
      </p:pic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39C974E-1114-9BFB-D6E9-B7096165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/>
              <a:t>4 csv files</a:t>
            </a:r>
          </a:p>
          <a:p>
            <a:r>
              <a:rPr lang="en-US" dirty="0"/>
              <a:t>500 samples for training for each class</a:t>
            </a:r>
          </a:p>
          <a:p>
            <a:r>
              <a:rPr lang="en-US" dirty="0"/>
              <a:t>200 samples for testing for each class</a:t>
            </a:r>
          </a:p>
          <a:p>
            <a:r>
              <a:rPr lang="en-US" dirty="0"/>
              <a:t>Normalization of data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297D8-9E69-5EEE-E6D3-D2D1A33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latin typeface="+mj-lt"/>
                <a:ea typeface="+mj-ea"/>
                <a:cs typeface="+mj-cs"/>
              </a:rPr>
              <a:t>KRR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C70519-9309-B19D-75AD-D630520A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3" y="1005840"/>
            <a:ext cx="6500204" cy="537891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1CBB2-2F4B-1160-8D12-0420231C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813918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Kernel Ridge Regression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One-versus-rest</a:t>
            </a:r>
          </a:p>
          <a:p>
            <a:pPr>
              <a:lnSpc>
                <a:spcPct val="100000"/>
              </a:lnSpc>
            </a:pPr>
            <a:r>
              <a:rPr lang="en-US" dirty="0"/>
              <a:t>Grid Search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Kernel : Linear, Polynomial, </a:t>
            </a:r>
            <a:r>
              <a:rPr lang="en-US" dirty="0" err="1"/>
              <a:t>Rbf</a:t>
            </a:r>
            <a:r>
              <a:rPr lang="en-US" dirty="0"/>
              <a:t> 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Alpha (</a:t>
            </a:r>
            <a:r>
              <a:rPr lang="en-US" dirty="0" err="1"/>
              <a:t>regularizer</a:t>
            </a:r>
            <a:r>
              <a:rPr lang="en-US" dirty="0"/>
              <a:t>)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Gamma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297D8-9E69-5EEE-E6D3-D2D1A33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latin typeface="+mj-lt"/>
                <a:ea typeface="+mj-ea"/>
                <a:cs typeface="+mj-cs"/>
              </a:rPr>
              <a:t>KRR results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202F9E-B4DE-BD7A-AF90-A3747FEC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8" y="2185221"/>
            <a:ext cx="7107305" cy="277179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1CBB2-2F4B-1160-8D12-0420231C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/>
              <a:t>Optimal parameters for alpha, gamma</a:t>
            </a:r>
          </a:p>
          <a:p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r>
              <a:rPr lang="en-US" dirty="0"/>
              <a:t>Accuracy ~ 81%</a:t>
            </a:r>
          </a:p>
          <a:p>
            <a:r>
              <a:rPr lang="en-US" dirty="0"/>
              <a:t>Confusion matrix</a:t>
            </a: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297D8-9E69-5EEE-E6D3-D2D1A33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latin typeface="+mj-lt"/>
                <a:ea typeface="+mj-ea"/>
                <a:cs typeface="+mj-cs"/>
              </a:rPr>
              <a:t>SVC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01A081-C20C-63BC-CE81-EBE383DC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34" y="1005840"/>
            <a:ext cx="6283219" cy="537215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F1CBB2-2F4B-1160-8D12-0420231C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895341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Support Vector Classification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One-versus-rest</a:t>
            </a:r>
          </a:p>
          <a:p>
            <a:pPr>
              <a:lnSpc>
                <a:spcPct val="100000"/>
              </a:lnSpc>
            </a:pPr>
            <a:r>
              <a:rPr lang="en-US" dirty="0"/>
              <a:t>Grid Search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Kernel : Linear, Polynomial, </a:t>
            </a:r>
            <a:r>
              <a:rPr lang="en-US" dirty="0" err="1"/>
              <a:t>Rbf</a:t>
            </a:r>
            <a:r>
              <a:rPr lang="en-US" dirty="0"/>
              <a:t> 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 (</a:t>
            </a:r>
            <a:r>
              <a:rPr lang="en-US" dirty="0" err="1"/>
              <a:t>regularizer</a:t>
            </a:r>
            <a:r>
              <a:rPr lang="en-US" dirty="0"/>
              <a:t>)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Gamma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6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Sitka Banner</vt:lpstr>
      <vt:lpstr>HeadlinesVTI</vt:lpstr>
      <vt:lpstr>Machine Learning and Data Analysis Project</vt:lpstr>
      <vt:lpstr>Classify gestures by reading muscle activity </vt:lpstr>
      <vt:lpstr>Goal of the project</vt:lpstr>
      <vt:lpstr>Dataset</vt:lpstr>
      <vt:lpstr>Presentazione standard di PowerPoint</vt:lpstr>
      <vt:lpstr>Initialization</vt:lpstr>
      <vt:lpstr>KRR</vt:lpstr>
      <vt:lpstr>KRR results</vt:lpstr>
      <vt:lpstr>SVC</vt:lpstr>
      <vt:lpstr>SVC results</vt:lpstr>
      <vt:lpstr>Random Forest</vt:lpstr>
      <vt:lpstr>Considerations</vt:lpstr>
      <vt:lpstr>Possible applications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Data Analysis Project</dc:title>
  <dc:creator>LUCA PASTORE</dc:creator>
  <cp:lastModifiedBy>LUCA PASTORE</cp:lastModifiedBy>
  <cp:revision>31</cp:revision>
  <dcterms:created xsi:type="dcterms:W3CDTF">2023-02-13T11:08:44Z</dcterms:created>
  <dcterms:modified xsi:type="dcterms:W3CDTF">2023-02-20T09:03:00Z</dcterms:modified>
</cp:coreProperties>
</file>