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7"/>
  </p:notesMasterIdLst>
  <p:sldIdLst>
    <p:sldId id="265" r:id="rId2"/>
    <p:sldId id="477" r:id="rId3"/>
    <p:sldId id="376" r:id="rId4"/>
    <p:sldId id="403" r:id="rId5"/>
    <p:sldId id="404" r:id="rId6"/>
    <p:sldId id="405" r:id="rId7"/>
    <p:sldId id="445" r:id="rId8"/>
    <p:sldId id="394" r:id="rId9"/>
    <p:sldId id="396" r:id="rId10"/>
    <p:sldId id="411" r:id="rId11"/>
    <p:sldId id="412" r:id="rId12"/>
    <p:sldId id="399" r:id="rId13"/>
    <p:sldId id="406" r:id="rId14"/>
    <p:sldId id="469" r:id="rId15"/>
    <p:sldId id="468" r:id="rId16"/>
    <p:sldId id="380" r:id="rId17"/>
    <p:sldId id="304" r:id="rId18"/>
    <p:sldId id="375" r:id="rId19"/>
    <p:sldId id="282" r:id="rId20"/>
    <p:sldId id="482" r:id="rId21"/>
    <p:sldId id="483" r:id="rId22"/>
    <p:sldId id="484" r:id="rId23"/>
    <p:sldId id="481" r:id="rId24"/>
    <p:sldId id="486" r:id="rId25"/>
    <p:sldId id="489" r:id="rId26"/>
    <p:sldId id="490" r:id="rId27"/>
    <p:sldId id="491" r:id="rId28"/>
    <p:sldId id="446" r:id="rId29"/>
    <p:sldId id="471" r:id="rId30"/>
    <p:sldId id="447" r:id="rId31"/>
    <p:sldId id="428" r:id="rId32"/>
    <p:sldId id="443" r:id="rId33"/>
    <p:sldId id="419" r:id="rId34"/>
    <p:sldId id="420" r:id="rId35"/>
    <p:sldId id="456" r:id="rId36"/>
    <p:sldId id="457" r:id="rId37"/>
    <p:sldId id="480" r:id="rId38"/>
    <p:sldId id="451" r:id="rId39"/>
    <p:sldId id="453" r:id="rId40"/>
    <p:sldId id="448" r:id="rId41"/>
    <p:sldId id="319" r:id="rId42"/>
    <p:sldId id="467" r:id="rId43"/>
    <p:sldId id="425" r:id="rId44"/>
    <p:sldId id="442" r:id="rId45"/>
    <p:sldId id="449" r:id="rId46"/>
    <p:sldId id="432" r:id="rId47"/>
    <p:sldId id="473" r:id="rId48"/>
    <p:sldId id="474" r:id="rId49"/>
    <p:sldId id="472" r:id="rId50"/>
    <p:sldId id="454" r:id="rId51"/>
    <p:sldId id="455" r:id="rId52"/>
    <p:sldId id="459" r:id="rId53"/>
    <p:sldId id="450" r:id="rId54"/>
    <p:sldId id="476" r:id="rId55"/>
    <p:sldId id="479" r:id="rId56"/>
  </p:sldIdLst>
  <p:sldSz cx="12192000" cy="6858000"/>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a Pia Panaccione" initials="FPP" lastIdx="18" clrIdx="0">
    <p:extLst>
      <p:ext uri="{19B8F6BF-5375-455C-9EA6-DF929625EA0E}">
        <p15:presenceInfo xmlns:p15="http://schemas.microsoft.com/office/powerpoint/2012/main" userId="S::10665920@polimi.it::363774a6-3b7a-4b88-940f-4ad5d67d7aa0" providerId="AD"/>
      </p:ext>
    </p:extLst>
  </p:cmAuthor>
  <p:cmAuthor id="2" name="Francesco Santambrogio" initials="FS" lastIdx="16" clrIdx="1">
    <p:extLst>
      <p:ext uri="{19B8F6BF-5375-455C-9EA6-DF929625EA0E}">
        <p15:presenceInfo xmlns:p15="http://schemas.microsoft.com/office/powerpoint/2012/main" userId="S::10685653@polimi.it::810f38a2-ab8c-4ec1-88e7-a6133546e8eb" providerId="AD"/>
      </p:ext>
    </p:extLst>
  </p:cmAuthor>
  <p:cmAuthor id="3" name="Luca Padalino" initials="LP" lastIdx="7" clrIdx="2">
    <p:extLst>
      <p:ext uri="{19B8F6BF-5375-455C-9EA6-DF929625EA0E}">
        <p15:presenceInfo xmlns:p15="http://schemas.microsoft.com/office/powerpoint/2012/main" userId="S::10695959@polimi.it::02aab15c-3348-43ed-8770-0b01556da356" providerId="AD"/>
      </p:ext>
    </p:extLst>
  </p:cmAuthor>
  <p:cmAuthor id="4" name="Elisabetta Di Nitto" initials="EN" lastIdx="14" clrIdx="3">
    <p:extLst>
      <p:ext uri="{19B8F6BF-5375-455C-9EA6-DF929625EA0E}">
        <p15:presenceInfo xmlns:p15="http://schemas.microsoft.com/office/powerpoint/2012/main" userId="S::10004444@polimi.it::74793f27-d828-489b-9fa1-89209989f4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729134"/>
    <a:srgbClr val="008200"/>
    <a:srgbClr val="728FA5"/>
    <a:srgbClr val="16365E"/>
    <a:srgbClr val="C6D9F1"/>
    <a:srgbClr val="2A28A9"/>
    <a:srgbClr val="ADBECB"/>
    <a:srgbClr val="006D8B"/>
    <a:srgbClr val="00FB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D225C-FCEF-4305-B6DF-F73A31B52D47}" v="5194" dt="2023-03-31T19:25:32.46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140" autoAdjust="0"/>
  </p:normalViewPr>
  <p:slideViewPr>
    <p:cSldViewPr snapToGrid="0">
      <p:cViewPr varScale="1">
        <p:scale>
          <a:sx n="44" d="100"/>
          <a:sy n="44" d="100"/>
        </p:scale>
        <p:origin x="13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3-03-26T06:39:53.098" idx="7">
    <p:pos x="4040" y="1087"/>
    <p:text>Link del video sui connettori qui + 
durata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3-03-22T08:01:08.165" idx="13">
    <p:pos x="4731" y="211"/>
    <p:text>mi sembra che alcune parti qui non sono state ancora presentate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3-03-22T08:05:00.116" idx="14">
    <p:pos x="2780" y="211"/>
    <p:text>prematuro. Bisognerebbe spiegare la semantica degli operatori e mostrare degli esempi prima del quiz</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84B56-AC26-A545-A113-308783BA4CE2}" type="datetimeFigureOut">
              <a:rPr lang="it-IT" smtClean="0"/>
              <a:t>03/04/2023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CF851-BF4C-8348-9AA5-43EDF79DE9C7}" type="slidenum">
              <a:rPr lang="it-IT" smtClean="0"/>
              <a:t>‹#›</a:t>
            </a:fld>
            <a:endParaRPr lang="it-IT"/>
          </a:p>
        </p:txBody>
      </p:sp>
    </p:spTree>
    <p:extLst>
      <p:ext uri="{BB962C8B-B14F-4D97-AF65-F5344CB8AC3E}">
        <p14:creationId xmlns:p14="http://schemas.microsoft.com/office/powerpoint/2010/main" val="220319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nusmv.fbk.eu/"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nuxmv.fbk.eu/"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Good morning/evening, we are Francesco Santambrogio, Francesca Pia Panaccione, and Luca </a:t>
            </a:r>
            <a:r>
              <a:rPr lang="en-US" err="1"/>
              <a:t>Padalino</a:t>
            </a:r>
            <a:r>
              <a:rPr lang="en-US"/>
              <a:t>, and we are here to present Alloy 6 and the new features introduced into such a formal specification language. This new major version was released two years ago, in 2021, especially to incorporate the important notion of time within the language, for this reason, the subtitle we gave to this lecture is “a matter of time”….</a:t>
            </a:r>
          </a:p>
        </p:txBody>
      </p:sp>
      <p:sp>
        <p:nvSpPr>
          <p:cNvPr id="4" name="Slide Number Placeholder 3"/>
          <p:cNvSpPr>
            <a:spLocks noGrp="1"/>
          </p:cNvSpPr>
          <p:nvPr>
            <p:ph type="sldNum" sz="quarter" idx="5"/>
          </p:nvPr>
        </p:nvSpPr>
        <p:spPr/>
        <p:txBody>
          <a:bodyPr/>
          <a:lstStyle/>
          <a:p>
            <a:fld id="{BE9B9AF6-004C-4D15-A81D-E2D76DA6570B}" type="slidenum">
              <a:rPr lang="it-IT" smtClean="0"/>
              <a:t>1</a:t>
            </a:fld>
            <a:endParaRPr lang="it-IT"/>
          </a:p>
        </p:txBody>
      </p:sp>
    </p:spTree>
    <p:extLst>
      <p:ext uri="{BB962C8B-B14F-4D97-AF65-F5344CB8AC3E}">
        <p14:creationId xmlns:p14="http://schemas.microsoft.com/office/powerpoint/2010/main" val="3618237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problem with the ordering method is that it is really hard to use when we have to deal with multiple things that are changing or multiple properties that can change: in these cases we should place the order on each signature that can change over time and the code would not be optimized, we can do better…</a:t>
            </a:r>
          </a:p>
        </p:txBody>
      </p:sp>
      <p:sp>
        <p:nvSpPr>
          <p:cNvPr id="4" name="Slide Number Placeholder 3"/>
          <p:cNvSpPr>
            <a:spLocks noGrp="1"/>
          </p:cNvSpPr>
          <p:nvPr>
            <p:ph type="sldNum" sz="quarter" idx="5"/>
          </p:nvPr>
        </p:nvSpPr>
        <p:spPr/>
        <p:txBody>
          <a:bodyPr/>
          <a:lstStyle/>
          <a:p>
            <a:fld id="{591CF851-BF4C-8348-9AA5-43EDF79DE9C7}" type="slidenum">
              <a:rPr lang="it-IT" smtClean="0"/>
              <a:t>10</a:t>
            </a:fld>
            <a:endParaRPr lang="it-IT"/>
          </a:p>
        </p:txBody>
      </p:sp>
    </p:spTree>
    <p:extLst>
      <p:ext uri="{BB962C8B-B14F-4D97-AF65-F5344CB8AC3E}">
        <p14:creationId xmlns:p14="http://schemas.microsoft.com/office/powerpoint/2010/main" val="3331742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mentioned earlier, we can introduce a time signature expressing time itself…</a:t>
            </a:r>
          </a:p>
        </p:txBody>
      </p:sp>
      <p:sp>
        <p:nvSpPr>
          <p:cNvPr id="4" name="Slide Number Placeholder 3"/>
          <p:cNvSpPr>
            <a:spLocks noGrp="1"/>
          </p:cNvSpPr>
          <p:nvPr>
            <p:ph type="sldNum" sz="quarter" idx="5"/>
          </p:nvPr>
        </p:nvSpPr>
        <p:spPr/>
        <p:txBody>
          <a:bodyPr/>
          <a:lstStyle/>
          <a:p>
            <a:fld id="{591CF851-BF4C-8348-9AA5-43EDF79DE9C7}" type="slidenum">
              <a:rPr lang="it-IT" smtClean="0"/>
              <a:t>11</a:t>
            </a:fld>
            <a:endParaRPr lang="it-IT"/>
          </a:p>
        </p:txBody>
      </p:sp>
    </p:spTree>
    <p:extLst>
      <p:ext uri="{BB962C8B-B14F-4D97-AF65-F5344CB8AC3E}">
        <p14:creationId xmlns:p14="http://schemas.microsoft.com/office/powerpoint/2010/main" val="673892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…again, we need to import the ordering package but this time, instead of placing the ordering on the target signature that changes over time, we place it to a single signature called Time: therefore, the time signature internally uses the ordering module. In this case, the signature fields that change over time are not ordered and should be related to the time signature which is ordered instead. Thus, we have to add a time component to each relation that changes over time…</a:t>
            </a:r>
          </a:p>
        </p:txBody>
      </p:sp>
      <p:sp>
        <p:nvSpPr>
          <p:cNvPr id="4" name="Slide Number Placeholder 3"/>
          <p:cNvSpPr>
            <a:spLocks noGrp="1"/>
          </p:cNvSpPr>
          <p:nvPr>
            <p:ph type="sldNum" sz="quarter" idx="5"/>
          </p:nvPr>
        </p:nvSpPr>
        <p:spPr/>
        <p:txBody>
          <a:bodyPr/>
          <a:lstStyle/>
          <a:p>
            <a:fld id="{591CF851-BF4C-8348-9AA5-43EDF79DE9C7}" type="slidenum">
              <a:rPr lang="it-IT" smtClean="0"/>
              <a:t>12</a:t>
            </a:fld>
            <a:endParaRPr lang="it-IT"/>
          </a:p>
        </p:txBody>
      </p:sp>
    </p:spTree>
    <p:extLst>
      <p:ext uri="{BB962C8B-B14F-4D97-AF65-F5344CB8AC3E}">
        <p14:creationId xmlns:p14="http://schemas.microsoft.com/office/powerpoint/2010/main" val="2925223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you can see here, the time signature is added (and the import of the ordering module omitted) and two types of relations with time: the first one is between a field and directly a set of the time signature (alive), while the second one is between a field of Man and Woman, at most an atom of Woman/Man and the signature Time, so the relation is ternary…</a:t>
            </a:r>
          </a:p>
        </p:txBody>
      </p:sp>
      <p:sp>
        <p:nvSpPr>
          <p:cNvPr id="4" name="Slide Number Placeholder 3"/>
          <p:cNvSpPr>
            <a:spLocks noGrp="1"/>
          </p:cNvSpPr>
          <p:nvPr>
            <p:ph type="sldNum" sz="quarter" idx="5"/>
          </p:nvPr>
        </p:nvSpPr>
        <p:spPr/>
        <p:txBody>
          <a:bodyPr/>
          <a:lstStyle/>
          <a:p>
            <a:fld id="{591CF851-BF4C-8348-9AA5-43EDF79DE9C7}" type="slidenum">
              <a:rPr lang="it-IT" smtClean="0"/>
              <a:t>13</a:t>
            </a:fld>
            <a:endParaRPr lang="it-IT"/>
          </a:p>
        </p:txBody>
      </p:sp>
    </p:spTree>
    <p:extLst>
      <p:ext uri="{BB962C8B-B14F-4D97-AF65-F5344CB8AC3E}">
        <p14:creationId xmlns:p14="http://schemas.microsoft.com/office/powerpoint/2010/main" val="2807561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difference is that if the relation that changes over time is </a:t>
            </a:r>
            <a:r>
              <a:rPr lang="en-US" err="1"/>
              <a:t>boolean</a:t>
            </a:r>
            <a:r>
              <a:rPr lang="en-US"/>
              <a:t>, we relate it to a set of times indicating where the </a:t>
            </a:r>
            <a:r>
              <a:rPr lang="en-US" err="1"/>
              <a:t>boolean</a:t>
            </a:r>
            <a:r>
              <a:rPr lang="en-US"/>
              <a:t> is true, so in this case there is a set of times where the person is alive, and a set of time where he is not (either because he is unborn or because he is dead)…</a:t>
            </a:r>
          </a:p>
        </p:txBody>
      </p:sp>
      <p:sp>
        <p:nvSpPr>
          <p:cNvPr id="4" name="Slide Number Placeholder 3"/>
          <p:cNvSpPr>
            <a:spLocks noGrp="1"/>
          </p:cNvSpPr>
          <p:nvPr>
            <p:ph type="sldNum" sz="quarter" idx="5"/>
          </p:nvPr>
        </p:nvSpPr>
        <p:spPr/>
        <p:txBody>
          <a:bodyPr/>
          <a:lstStyle/>
          <a:p>
            <a:fld id="{591CF851-BF4C-8348-9AA5-43EDF79DE9C7}" type="slidenum">
              <a:rPr lang="it-IT" smtClean="0"/>
              <a:t>14</a:t>
            </a:fld>
            <a:endParaRPr lang="it-IT"/>
          </a:p>
        </p:txBody>
      </p:sp>
    </p:spTree>
    <p:extLst>
      <p:ext uri="{BB962C8B-B14F-4D97-AF65-F5344CB8AC3E}">
        <p14:creationId xmlns:p14="http://schemas.microsoft.com/office/powerpoint/2010/main" val="3469340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the relation that changes over time is arbitrary, meaning not </a:t>
            </a:r>
            <a:r>
              <a:rPr lang="en-US" err="1"/>
              <a:t>boolean</a:t>
            </a:r>
            <a:r>
              <a:rPr lang="en-US"/>
              <a:t>, in general, there is a multi relation with time, in this case, ternary relation: for every man and time, there is at most one woman. This means that for example Man0 is married to woman0 at time 0, but then at time 1 he can be married to another woman (woman 1) and then at another time he can be single or widower…</a:t>
            </a:r>
          </a:p>
        </p:txBody>
      </p:sp>
      <p:sp>
        <p:nvSpPr>
          <p:cNvPr id="4" name="Slide Number Placeholder 3"/>
          <p:cNvSpPr>
            <a:spLocks noGrp="1"/>
          </p:cNvSpPr>
          <p:nvPr>
            <p:ph type="sldNum" sz="quarter" idx="5"/>
          </p:nvPr>
        </p:nvSpPr>
        <p:spPr/>
        <p:txBody>
          <a:bodyPr/>
          <a:lstStyle/>
          <a:p>
            <a:fld id="{591CF851-BF4C-8348-9AA5-43EDF79DE9C7}" type="slidenum">
              <a:rPr lang="it-IT" smtClean="0"/>
              <a:t>15</a:t>
            </a:fld>
            <a:endParaRPr lang="it-IT"/>
          </a:p>
        </p:txBody>
      </p:sp>
    </p:spTree>
    <p:extLst>
      <p:ext uri="{BB962C8B-B14F-4D97-AF65-F5344CB8AC3E}">
        <p14:creationId xmlns:p14="http://schemas.microsoft.com/office/powerpoint/2010/main" val="987879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…unfortunately, the time signature has some limitations as well, and in general to make dynamic models until Alloy 6 we have to import the package util/ordering and try to emulate the time without dealing with a real notion of time. Moreover, Alloy cannot test that some property is guaranteed to happen in infinite time, aka liveness, that instead can be expressed in Alloy 6 as we’ll see. So, again, we can do better…</a:t>
            </a:r>
          </a:p>
        </p:txBody>
      </p:sp>
      <p:sp>
        <p:nvSpPr>
          <p:cNvPr id="4" name="Slide Number Placeholder 3"/>
          <p:cNvSpPr>
            <a:spLocks noGrp="1"/>
          </p:cNvSpPr>
          <p:nvPr>
            <p:ph type="sldNum" sz="quarter" idx="5"/>
          </p:nvPr>
        </p:nvSpPr>
        <p:spPr/>
        <p:txBody>
          <a:bodyPr/>
          <a:lstStyle/>
          <a:p>
            <a:fld id="{591CF851-BF4C-8348-9AA5-43EDF79DE9C7}" type="slidenum">
              <a:rPr lang="it-IT" smtClean="0"/>
              <a:t>16</a:t>
            </a:fld>
            <a:endParaRPr lang="it-IT"/>
          </a:p>
        </p:txBody>
      </p:sp>
    </p:spTree>
    <p:extLst>
      <p:ext uri="{BB962C8B-B14F-4D97-AF65-F5344CB8AC3E}">
        <p14:creationId xmlns:p14="http://schemas.microsoft.com/office/powerpoint/2010/main" val="4244890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…Alloy 6 comes into play here thanks to its new features…</a:t>
            </a:r>
          </a:p>
        </p:txBody>
      </p:sp>
      <p:sp>
        <p:nvSpPr>
          <p:cNvPr id="4" name="Slide Number Placeholder 3"/>
          <p:cNvSpPr>
            <a:spLocks noGrp="1"/>
          </p:cNvSpPr>
          <p:nvPr>
            <p:ph type="sldNum" sz="quarter" idx="5"/>
          </p:nvPr>
        </p:nvSpPr>
        <p:spPr/>
        <p:txBody>
          <a:bodyPr/>
          <a:lstStyle/>
          <a:p>
            <a:fld id="{BE9B9AF6-004C-4D15-A81D-E2D76DA6570B}" type="slidenum">
              <a:rPr lang="it-IT" smtClean="0"/>
              <a:t>17</a:t>
            </a:fld>
            <a:endParaRPr lang="it-IT"/>
          </a:p>
        </p:txBody>
      </p:sp>
    </p:spTree>
    <p:extLst>
      <p:ext uri="{BB962C8B-B14F-4D97-AF65-F5344CB8AC3E}">
        <p14:creationId xmlns:p14="http://schemas.microsoft.com/office/powerpoint/2010/main" val="1214709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 matter of fact, unlike the previous versions, Alloy 6 has an implicit, built-in notion of discrete time and this is possible especially because Alloy 6 introduced a new logic: the linear temporal logic, on which all the new features of Alloy 6 are based…</a:t>
            </a:r>
          </a:p>
        </p:txBody>
      </p:sp>
      <p:sp>
        <p:nvSpPr>
          <p:cNvPr id="4" name="Slide Number Placeholder 3"/>
          <p:cNvSpPr>
            <a:spLocks noGrp="1"/>
          </p:cNvSpPr>
          <p:nvPr>
            <p:ph type="sldNum" sz="quarter" idx="5"/>
          </p:nvPr>
        </p:nvSpPr>
        <p:spPr/>
        <p:txBody>
          <a:bodyPr/>
          <a:lstStyle/>
          <a:p>
            <a:fld id="{591CF851-BF4C-8348-9AA5-43EDF79DE9C7}" type="slidenum">
              <a:rPr lang="it-IT" smtClean="0"/>
              <a:t>18</a:t>
            </a:fld>
            <a:endParaRPr lang="it-IT"/>
          </a:p>
        </p:txBody>
      </p:sp>
    </p:spTree>
    <p:extLst>
      <p:ext uri="{BB962C8B-B14F-4D97-AF65-F5344CB8AC3E}">
        <p14:creationId xmlns:p14="http://schemas.microsoft.com/office/powerpoint/2010/main" val="195670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…Until Alloy 6, there was only the relational logic on which Alloy is based ( in Alloy everything is a relation). In addition to the relational one, in Alloy 6 there is the linear-time temporal logic, defined by the University of Colorado as an infinite sequence of states where each point in time has a unique successor, based on a linear-time perspective. </a:t>
            </a:r>
            <a:r>
              <a:rPr lang="en-US" b="0" i="0">
                <a:solidFill>
                  <a:srgbClr val="37474F"/>
                </a:solidFill>
                <a:effectLst/>
                <a:latin typeface="-apple-system"/>
              </a:rPr>
              <a:t>Like most specification languages, Alloy divides time into a series of discrete steps, where </a:t>
            </a:r>
            <a:r>
              <a:rPr lang="en-US" b="0" i="0" err="1">
                <a:solidFill>
                  <a:srgbClr val="37474F"/>
                </a:solidFill>
                <a:effectLst/>
                <a:latin typeface="-apple-system"/>
              </a:rPr>
              <a:t>i</a:t>
            </a:r>
            <a:r>
              <a:rPr lang="en-US" b="0" i="0">
                <a:solidFill>
                  <a:srgbClr val="37474F"/>
                </a:solidFill>
                <a:effectLst/>
                <a:latin typeface="-apple-system"/>
              </a:rPr>
              <a:t> is denoted as the current state, </a:t>
            </a:r>
            <a:r>
              <a:rPr lang="en-US" b="0" i="0" err="1">
                <a:solidFill>
                  <a:srgbClr val="37474F"/>
                </a:solidFill>
                <a:effectLst/>
                <a:latin typeface="-apple-system"/>
              </a:rPr>
              <a:t>i</a:t>
            </a:r>
            <a:r>
              <a:rPr lang="en-US" b="0" i="0">
                <a:solidFill>
                  <a:srgbClr val="37474F"/>
                </a:solidFill>
                <a:effectLst/>
                <a:latin typeface="-apple-system"/>
              </a:rPr>
              <a:t>+ the future state and </a:t>
            </a:r>
            <a:r>
              <a:rPr lang="en-US" b="0" i="0" err="1">
                <a:solidFill>
                  <a:srgbClr val="37474F"/>
                </a:solidFill>
                <a:effectLst/>
                <a:latin typeface="-apple-system"/>
              </a:rPr>
              <a:t>i</a:t>
            </a:r>
            <a:r>
              <a:rPr lang="en-US" b="0" i="0">
                <a:solidFill>
                  <a:srgbClr val="37474F"/>
                </a:solidFill>
                <a:effectLst/>
                <a:latin typeface="-apple-system"/>
              </a:rPr>
              <a:t>- the past states…</a:t>
            </a:r>
            <a:endParaRPr lang="en-US"/>
          </a:p>
          <a:p>
            <a:endParaRPr lang="en-US"/>
          </a:p>
        </p:txBody>
      </p:sp>
      <p:sp>
        <p:nvSpPr>
          <p:cNvPr id="4" name="Slide Number Placeholder 3"/>
          <p:cNvSpPr>
            <a:spLocks noGrp="1"/>
          </p:cNvSpPr>
          <p:nvPr>
            <p:ph type="sldNum" sz="quarter" idx="5"/>
          </p:nvPr>
        </p:nvSpPr>
        <p:spPr/>
        <p:txBody>
          <a:bodyPr/>
          <a:lstStyle/>
          <a:p>
            <a:fld id="{89B72EE4-CFCC-44C0-A203-B6C79CB72A40}" type="slidenum">
              <a:rPr lang="it-IT" smtClean="0"/>
              <a:t>19</a:t>
            </a:fld>
            <a:endParaRPr lang="it-IT"/>
          </a:p>
        </p:txBody>
      </p:sp>
    </p:spTree>
    <p:extLst>
      <p:ext uri="{BB962C8B-B14F-4D97-AF65-F5344CB8AC3E}">
        <p14:creationId xmlns:p14="http://schemas.microsoft.com/office/powerpoint/2010/main" val="2502103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of all, we sum up here the goals of this lesson: firstly, we are going to understand how  </a:t>
            </a:r>
            <a:r>
              <a:rPr lang="it-IT" sz="1200" err="1">
                <a:latin typeface="Arial" panose="020B0604020202020204" pitchFamily="34" charset="0"/>
                <a:cs typeface="Arial" panose="020B0604020202020204" pitchFamily="34" charset="0"/>
              </a:rPr>
              <a:t>Alloy</a:t>
            </a:r>
            <a:r>
              <a:rPr lang="it-IT" sz="1200">
                <a:latin typeface="Arial" panose="020B0604020202020204" pitchFamily="34" charset="0"/>
                <a:cs typeface="Arial" panose="020B0604020202020204" pitchFamily="34" charset="0"/>
              </a:rPr>
              <a:t> 5 deals with</a:t>
            </a:r>
            <a:r>
              <a:rPr lang="it-IT" sz="1200" b="0">
                <a:latin typeface="Arial" panose="020B0604020202020204" pitchFamily="34" charset="0"/>
                <a:cs typeface="Arial" panose="020B0604020202020204" pitchFamily="34" charset="0"/>
              </a:rPr>
              <a:t> </a:t>
            </a:r>
            <a:r>
              <a:rPr lang="it-IT" sz="1200" b="0" err="1">
                <a:latin typeface="Arial" panose="020B0604020202020204" pitchFamily="34" charset="0"/>
                <a:cs typeface="Arial" panose="020B0604020202020204" pitchFamily="34" charset="0"/>
              </a:rPr>
              <a:t>dynamic</a:t>
            </a:r>
            <a:r>
              <a:rPr lang="it-IT" sz="1200" b="0">
                <a:latin typeface="Arial" panose="020B0604020202020204" pitchFamily="34" charset="0"/>
                <a:cs typeface="Arial" panose="020B0604020202020204" pitchFamily="34" charset="0"/>
              </a:rPr>
              <a:t> </a:t>
            </a:r>
            <a:r>
              <a:rPr lang="it-IT" sz="1200" b="0" err="1">
                <a:latin typeface="Arial" panose="020B0604020202020204" pitchFamily="34" charset="0"/>
                <a:cs typeface="Arial" panose="020B0604020202020204" pitchFamily="34" charset="0"/>
              </a:rPr>
              <a:t>modeling</a:t>
            </a:r>
            <a:r>
              <a:rPr lang="it-IT" sz="1200" b="0">
                <a:latin typeface="Arial" panose="020B0604020202020204" pitchFamily="34" charset="0"/>
                <a:cs typeface="Arial" panose="020B0604020202020204" pitchFamily="34" charset="0"/>
              </a:rPr>
              <a:t>, </a:t>
            </a:r>
            <a:r>
              <a:rPr lang="it-IT" sz="1200" b="0" err="1">
                <a:latin typeface="Arial" panose="020B0604020202020204" pitchFamily="34" charset="0"/>
                <a:cs typeface="Arial" panose="020B0604020202020204" pitchFamily="34" charset="0"/>
              </a:rPr>
              <a:t>then</a:t>
            </a:r>
            <a:r>
              <a:rPr lang="it-IT" sz="1200" b="0">
                <a:latin typeface="Arial" panose="020B0604020202020204" pitchFamily="34" charset="0"/>
                <a:cs typeface="Arial" panose="020B0604020202020204" pitchFamily="34" charset="0"/>
              </a:rPr>
              <a:t> </a:t>
            </a:r>
            <a:r>
              <a:rPr lang="it-IT" sz="1200" b="0" err="1">
                <a:latin typeface="Arial" panose="020B0604020202020204" pitchFamily="34" charset="0"/>
                <a:cs typeface="Arial" panose="020B0604020202020204" pitchFamily="34" charset="0"/>
              </a:rPr>
              <a:t>we’ll</a:t>
            </a:r>
            <a:r>
              <a:rPr lang="it-IT" sz="1200" b="0">
                <a:latin typeface="Arial" panose="020B0604020202020204" pitchFamily="34" charset="0"/>
                <a:cs typeface="Arial" panose="020B0604020202020204" pitchFamily="34" charset="0"/>
              </a:rPr>
              <a:t> </a:t>
            </a:r>
            <a:r>
              <a:rPr lang="it-IT" sz="1200" b="0" err="1">
                <a:latin typeface="Arial" panose="020B0604020202020204" pitchFamily="34" charset="0"/>
                <a:cs typeface="Arial" panose="020B0604020202020204" pitchFamily="34" charset="0"/>
              </a:rPr>
              <a:t>understand</a:t>
            </a:r>
            <a:r>
              <a:rPr lang="it-IT" sz="1200" b="0">
                <a:latin typeface="Arial" panose="020B0604020202020204" pitchFamily="34" charset="0"/>
                <a:cs typeface="Arial" panose="020B0604020202020204" pitchFamily="34" charset="0"/>
              </a:rPr>
              <a:t> </a:t>
            </a:r>
            <a:r>
              <a:rPr lang="it-IT" sz="1200" b="0" err="1">
                <a:latin typeface="Arial" panose="020B0604020202020204" pitchFamily="34" charset="0"/>
                <a:cs typeface="Arial" panose="020B0604020202020204" pitchFamily="34" charset="0"/>
              </a:rPr>
              <a:t>which</a:t>
            </a:r>
            <a:r>
              <a:rPr lang="it-IT" sz="1200" b="0">
                <a:latin typeface="Arial" panose="020B0604020202020204" pitchFamily="34" charset="0"/>
                <a:cs typeface="Arial" panose="020B0604020202020204" pitchFamily="34" charset="0"/>
              </a:rPr>
              <a:t> are the </a:t>
            </a:r>
            <a:r>
              <a:rPr lang="it-IT" sz="1200" b="0" err="1">
                <a:latin typeface="Arial" panose="020B0604020202020204" pitchFamily="34" charset="0"/>
                <a:cs typeface="Arial" panose="020B0604020202020204" pitchFamily="34" charset="0"/>
              </a:rPr>
              <a:t>limitations</a:t>
            </a:r>
            <a:r>
              <a:rPr lang="it-IT" sz="1200" b="0">
                <a:latin typeface="Arial" panose="020B0604020202020204" pitchFamily="34" charset="0"/>
                <a:cs typeface="Arial" panose="020B0604020202020204" pitchFamily="34" charset="0"/>
              </a:rPr>
              <a:t> of </a:t>
            </a:r>
            <a:r>
              <a:rPr lang="it-IT" sz="1200" b="0" err="1">
                <a:latin typeface="Arial" panose="020B0604020202020204" pitchFamily="34" charset="0"/>
                <a:cs typeface="Arial" panose="020B0604020202020204" pitchFamily="34" charset="0"/>
              </a:rPr>
              <a:t>such</a:t>
            </a:r>
            <a:r>
              <a:rPr lang="it-IT" sz="1200" b="0">
                <a:latin typeface="Arial" panose="020B0604020202020204" pitchFamily="34" charset="0"/>
                <a:cs typeface="Arial" panose="020B0604020202020204" pitchFamily="34" charset="0"/>
              </a:rPr>
              <a:t> </a:t>
            </a:r>
            <a:r>
              <a:rPr lang="it-IT" sz="1200" b="0" err="1">
                <a:latin typeface="Arial" panose="020B0604020202020204" pitchFamily="34" charset="0"/>
                <a:cs typeface="Arial" panose="020B0604020202020204" pitchFamily="34" charset="0"/>
              </a:rPr>
              <a:t>dynamic</a:t>
            </a:r>
            <a:r>
              <a:rPr lang="it-IT" sz="1200" b="0">
                <a:latin typeface="Arial" panose="020B0604020202020204" pitchFamily="34" charset="0"/>
                <a:cs typeface="Arial" panose="020B0604020202020204" pitchFamily="34" charset="0"/>
              </a:rPr>
              <a:t> </a:t>
            </a:r>
            <a:r>
              <a:rPr lang="it-IT" sz="1200" b="0" err="1">
                <a:latin typeface="Arial" panose="020B0604020202020204" pitchFamily="34" charset="0"/>
                <a:cs typeface="Arial" panose="020B0604020202020204" pitchFamily="34" charset="0"/>
              </a:rPr>
              <a:t>modeling</a:t>
            </a:r>
            <a:r>
              <a:rPr lang="it-IT" sz="1200" b="0">
                <a:latin typeface="Arial" panose="020B0604020202020204" pitchFamily="34" charset="0"/>
                <a:cs typeface="Arial" panose="020B0604020202020204" pitchFamily="34" charset="0"/>
              </a:rPr>
              <a:t> in </a:t>
            </a:r>
            <a:r>
              <a:rPr lang="it-IT" sz="1200" b="0" err="1">
                <a:latin typeface="Arial" panose="020B0604020202020204" pitchFamily="34" charset="0"/>
                <a:cs typeface="Arial" panose="020B0604020202020204" pitchFamily="34" charset="0"/>
              </a:rPr>
              <a:t>Alloy</a:t>
            </a:r>
            <a:r>
              <a:rPr lang="it-IT" sz="1200" b="0">
                <a:latin typeface="Arial" panose="020B0604020202020204" pitchFamily="34" charset="0"/>
                <a:cs typeface="Arial" panose="020B0604020202020204" pitchFamily="34" charset="0"/>
              </a:rPr>
              <a:t> 5 and </a:t>
            </a:r>
            <a:r>
              <a:rPr lang="it-IT" sz="1200" b="0" err="1">
                <a:latin typeface="Arial" panose="020B0604020202020204" pitchFamily="34" charset="0"/>
                <a:cs typeface="Arial" panose="020B0604020202020204" pitchFamily="34" charset="0"/>
              </a:rPr>
              <a:t>therefore</a:t>
            </a:r>
            <a:r>
              <a:rPr lang="it-IT" sz="1200" b="0">
                <a:latin typeface="Arial" panose="020B0604020202020204" pitchFamily="34" charset="0"/>
                <a:cs typeface="Arial" panose="020B0604020202020204" pitchFamily="34" charset="0"/>
              </a:rPr>
              <a:t> </a:t>
            </a:r>
            <a:r>
              <a:rPr lang="it-IT" sz="1200" b="0" err="1">
                <a:latin typeface="Arial" panose="020B0604020202020204" pitchFamily="34" charset="0"/>
                <a:cs typeface="Arial" panose="020B0604020202020204" pitchFamily="34" charset="0"/>
              </a:rPr>
              <a:t>why</a:t>
            </a:r>
            <a:r>
              <a:rPr lang="it-IT" sz="1200" b="0">
                <a:latin typeface="Arial" panose="020B0604020202020204" pitchFamily="34" charset="0"/>
                <a:cs typeface="Arial" panose="020B0604020202020204" pitchFamily="34" charset="0"/>
              </a:rPr>
              <a:t> </a:t>
            </a:r>
            <a:r>
              <a:rPr lang="it-IT" sz="1200" b="0" err="1">
                <a:latin typeface="Arial" panose="020B0604020202020204" pitchFamily="34" charset="0"/>
                <a:cs typeface="Arial" panose="020B0604020202020204" pitchFamily="34" charset="0"/>
              </a:rPr>
              <a:t>we</a:t>
            </a:r>
            <a:r>
              <a:rPr lang="it-IT" sz="1200" b="0">
                <a:latin typeface="Arial" panose="020B0604020202020204" pitchFamily="34" charset="0"/>
                <a:cs typeface="Arial" panose="020B0604020202020204" pitchFamily="34" charset="0"/>
              </a:rPr>
              <a:t> </a:t>
            </a:r>
            <a:r>
              <a:rPr lang="it-IT" sz="1200" b="0" err="1">
                <a:latin typeface="Arial" panose="020B0604020202020204" pitchFamily="34" charset="0"/>
                <a:cs typeface="Arial" panose="020B0604020202020204" pitchFamily="34" charset="0"/>
              </a:rPr>
              <a:t>needed</a:t>
            </a:r>
            <a:r>
              <a:rPr lang="it-IT" sz="1200" b="0">
                <a:latin typeface="Arial" panose="020B0604020202020204" pitchFamily="34" charset="0"/>
                <a:cs typeface="Arial" panose="020B0604020202020204" pitchFamily="34" charset="0"/>
              </a:rPr>
              <a:t> a new </a:t>
            </a:r>
            <a:r>
              <a:rPr lang="it-IT" sz="1200" b="0" err="1">
                <a:latin typeface="Arial" panose="020B0604020202020204" pitchFamily="34" charset="0"/>
                <a:cs typeface="Arial" panose="020B0604020202020204" pitchFamily="34" charset="0"/>
              </a:rPr>
              <a:t>version</a:t>
            </a:r>
            <a:r>
              <a:rPr lang="it-IT" sz="1200" b="0">
                <a:latin typeface="Arial" panose="020B0604020202020204" pitchFamily="34" charset="0"/>
                <a:cs typeface="Arial" panose="020B0604020202020204" pitchFamily="34" charset="0"/>
              </a:rPr>
              <a:t> of </a:t>
            </a:r>
            <a:r>
              <a:rPr lang="it-IT" sz="1200" b="0" err="1">
                <a:latin typeface="Arial" panose="020B0604020202020204" pitchFamily="34" charset="0"/>
                <a:cs typeface="Arial" panose="020B0604020202020204" pitchFamily="34" charset="0"/>
              </a:rPr>
              <a:t>Alloy</a:t>
            </a:r>
            <a:r>
              <a:rPr lang="it-IT" sz="1200" b="0">
                <a:latin typeface="Arial" panose="020B0604020202020204" pitchFamily="34" charset="0"/>
                <a:cs typeface="Arial" panose="020B0604020202020204" pitchFamily="34" charset="0"/>
              </a:rPr>
              <a:t>. </a:t>
            </a:r>
            <a:r>
              <a:rPr lang="it-IT" sz="1200" b="0" err="1">
                <a:latin typeface="Arial" panose="020B0604020202020204" pitchFamily="34" charset="0"/>
                <a:cs typeface="Arial" panose="020B0604020202020204" pitchFamily="34" charset="0"/>
              </a:rPr>
              <a:t>Eventually</a:t>
            </a:r>
            <a:r>
              <a:rPr lang="it-IT" sz="1200" b="0">
                <a:latin typeface="Arial" panose="020B0604020202020204" pitchFamily="34" charset="0"/>
                <a:cs typeface="Arial" panose="020B0604020202020204" pitchFamily="34" charset="0"/>
              </a:rPr>
              <a:t>, </a:t>
            </a:r>
            <a:r>
              <a:rPr lang="it-IT" sz="1200" b="0" err="1">
                <a:latin typeface="Arial" panose="020B0604020202020204" pitchFamily="34" charset="0"/>
                <a:cs typeface="Arial" panose="020B0604020202020204" pitchFamily="34" charset="0"/>
              </a:rPr>
              <a:t>we’ll</a:t>
            </a:r>
            <a:r>
              <a:rPr lang="it-IT" sz="1200" b="0">
                <a:latin typeface="Arial" panose="020B0604020202020204" pitchFamily="34" charset="0"/>
                <a:cs typeface="Arial" panose="020B0604020202020204" pitchFamily="34" charset="0"/>
              </a:rPr>
              <a:t> se the new features </a:t>
            </a:r>
            <a:r>
              <a:rPr lang="it-IT" sz="1200" b="0" err="1">
                <a:latin typeface="Arial" panose="020B0604020202020204" pitchFamily="34" charset="0"/>
                <a:cs typeface="Arial" panose="020B0604020202020204" pitchFamily="34" charset="0"/>
              </a:rPr>
              <a:t>brought</a:t>
            </a:r>
            <a:r>
              <a:rPr lang="it-IT" sz="1200" b="0">
                <a:latin typeface="Arial" panose="020B0604020202020204" pitchFamily="34" charset="0"/>
                <a:cs typeface="Arial" panose="020B0604020202020204" pitchFamily="34" charset="0"/>
              </a:rPr>
              <a:t> by </a:t>
            </a:r>
            <a:r>
              <a:rPr lang="it-IT" sz="1200" b="0" err="1">
                <a:latin typeface="Arial" panose="020B0604020202020204" pitchFamily="34" charset="0"/>
                <a:cs typeface="Arial" panose="020B0604020202020204" pitchFamily="34" charset="0"/>
              </a:rPr>
              <a:t>Alloy</a:t>
            </a:r>
            <a:r>
              <a:rPr lang="it-IT" sz="1200" b="0">
                <a:latin typeface="Arial" panose="020B0604020202020204" pitchFamily="34" charset="0"/>
                <a:cs typeface="Arial" panose="020B0604020202020204" pitchFamily="34" charset="0"/>
              </a:rPr>
              <a:t> 6… </a:t>
            </a:r>
            <a:endParaRPr lang="en-US" b="0"/>
          </a:p>
        </p:txBody>
      </p:sp>
      <p:sp>
        <p:nvSpPr>
          <p:cNvPr id="4" name="Slide Number Placeholder 3"/>
          <p:cNvSpPr>
            <a:spLocks noGrp="1"/>
          </p:cNvSpPr>
          <p:nvPr>
            <p:ph type="sldNum" sz="quarter" idx="5"/>
          </p:nvPr>
        </p:nvSpPr>
        <p:spPr/>
        <p:txBody>
          <a:bodyPr/>
          <a:lstStyle/>
          <a:p>
            <a:fld id="{591CF851-BF4C-8348-9AA5-43EDF79DE9C7}" type="slidenum">
              <a:rPr lang="it-IT" smtClean="0"/>
              <a:t>2</a:t>
            </a:fld>
            <a:endParaRPr lang="it-IT"/>
          </a:p>
        </p:txBody>
      </p:sp>
    </p:spTree>
    <p:extLst>
      <p:ext uri="{BB962C8B-B14F-4D97-AF65-F5344CB8AC3E}">
        <p14:creationId xmlns:p14="http://schemas.microsoft.com/office/powerpoint/2010/main" val="541534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Alloy 6 the instances are traces, namely an infinite sequence of states and the are not a fact anymore but they are implicit within a mutable model…</a:t>
            </a:r>
          </a:p>
        </p:txBody>
      </p:sp>
      <p:sp>
        <p:nvSpPr>
          <p:cNvPr id="4" name="Slide Number Placeholder 3"/>
          <p:cNvSpPr>
            <a:spLocks noGrp="1"/>
          </p:cNvSpPr>
          <p:nvPr>
            <p:ph type="sldNum" sz="quarter" idx="5"/>
          </p:nvPr>
        </p:nvSpPr>
        <p:spPr/>
        <p:txBody>
          <a:bodyPr/>
          <a:lstStyle/>
          <a:p>
            <a:fld id="{BE9B9AF6-004C-4D15-A81D-E2D76DA6570B}" type="slidenum">
              <a:rPr lang="it-IT" smtClean="0"/>
              <a:t>20</a:t>
            </a:fld>
            <a:endParaRPr lang="it-IT"/>
          </a:p>
        </p:txBody>
      </p:sp>
    </p:spTree>
    <p:extLst>
      <p:ext uri="{BB962C8B-B14F-4D97-AF65-F5344CB8AC3E}">
        <p14:creationId xmlns:p14="http://schemas.microsoft.com/office/powerpoint/2010/main" val="287852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state is in turn a valuation for signatures and fields,</a:t>
            </a:r>
            <a:r>
              <a:rPr lang="en-US" b="0" i="0" dirty="0">
                <a:solidFill>
                  <a:srgbClr val="555555"/>
                </a:solidFill>
                <a:effectLst/>
                <a:latin typeface="Droid Serif"/>
              </a:rPr>
              <a:t> a snapshot let’s say</a:t>
            </a:r>
            <a:r>
              <a:rPr lang="en-US" dirty="0"/>
              <a:t>: for example i-2 is a state, the one which is two steps before the current one...</a:t>
            </a:r>
          </a:p>
        </p:txBody>
      </p:sp>
      <p:sp>
        <p:nvSpPr>
          <p:cNvPr id="4" name="Slide Number Placeholder 3"/>
          <p:cNvSpPr>
            <a:spLocks noGrp="1"/>
          </p:cNvSpPr>
          <p:nvPr>
            <p:ph type="sldNum" sz="quarter" idx="5"/>
          </p:nvPr>
        </p:nvSpPr>
        <p:spPr/>
        <p:txBody>
          <a:bodyPr/>
          <a:lstStyle/>
          <a:p>
            <a:fld id="{BE9B9AF6-004C-4D15-A81D-E2D76DA6570B}" type="slidenum">
              <a:rPr lang="it-IT" smtClean="0"/>
              <a:t>21</a:t>
            </a:fld>
            <a:endParaRPr lang="it-IT"/>
          </a:p>
        </p:txBody>
      </p:sp>
    </p:spTree>
    <p:extLst>
      <p:ext uri="{BB962C8B-B14F-4D97-AF65-F5344CB8AC3E}">
        <p14:creationId xmlns:p14="http://schemas.microsoft.com/office/powerpoint/2010/main" val="2893980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t>
            </a:r>
            <a:r>
              <a:rPr lang="it-IT" dirty="0" err="1"/>
              <a:t>obviously</a:t>
            </a:r>
            <a:r>
              <a:rPr lang="it-IT" dirty="0"/>
              <a:t>, </a:t>
            </a:r>
            <a:r>
              <a:rPr lang="it-IT" dirty="0" err="1"/>
              <a:t>we</a:t>
            </a:r>
            <a:r>
              <a:rPr lang="it-IT" dirty="0"/>
              <a:t> </a:t>
            </a:r>
            <a:r>
              <a:rPr lang="it-IT" dirty="0" err="1"/>
              <a:t>cannot</a:t>
            </a:r>
            <a:r>
              <a:rPr lang="it-IT" dirty="0"/>
              <a:t> </a:t>
            </a:r>
            <a:r>
              <a:rPr lang="it-IT" dirty="0" err="1"/>
              <a:t>consider</a:t>
            </a:r>
            <a:r>
              <a:rPr lang="it-IT" dirty="0"/>
              <a:t> an infinite </a:t>
            </a:r>
            <a:r>
              <a:rPr lang="it-IT" dirty="0" err="1"/>
              <a:t>sequence</a:t>
            </a:r>
            <a:r>
              <a:rPr lang="it-IT" dirty="0"/>
              <a:t> of </a:t>
            </a:r>
            <a:r>
              <a:rPr lang="it-IT" dirty="0" err="1"/>
              <a:t>states</a:t>
            </a:r>
            <a:r>
              <a:rPr lang="it-IT" dirty="0"/>
              <a:t> due to finite </a:t>
            </a:r>
            <a:r>
              <a:rPr lang="it-IT" dirty="0" err="1"/>
              <a:t>memory</a:t>
            </a:r>
            <a:r>
              <a:rPr lang="it-IT" dirty="0"/>
              <a:t>, </a:t>
            </a:r>
            <a:r>
              <a:rPr lang="it-IT" dirty="0" err="1"/>
              <a:t>therefore</a:t>
            </a:r>
            <a:r>
              <a:rPr lang="it-IT" dirty="0"/>
              <a:t> </a:t>
            </a:r>
            <a:r>
              <a:rPr lang="en-US" b="0" i="0" dirty="0">
                <a:solidFill>
                  <a:srgbClr val="555555"/>
                </a:solidFill>
                <a:effectLst/>
                <a:latin typeface="Droid Serif"/>
              </a:rPr>
              <a:t>the considered traces are represented as </a:t>
            </a:r>
            <a:r>
              <a:rPr lang="en-US" b="0" i="1" dirty="0">
                <a:solidFill>
                  <a:srgbClr val="555555"/>
                </a:solidFill>
                <a:effectLst/>
                <a:latin typeface="Droid Serif"/>
              </a:rPr>
              <a:t>lasso</a:t>
            </a:r>
            <a:r>
              <a:rPr lang="en-US" b="0" i="0" dirty="0">
                <a:solidFill>
                  <a:srgbClr val="555555"/>
                </a:solidFill>
                <a:effectLst/>
                <a:latin typeface="Droid Serif"/>
              </a:rPr>
              <a:t> traces: that is, </a:t>
            </a:r>
            <a:r>
              <a:rPr lang="en-US" sz="1200" b="0" i="0" dirty="0">
                <a:solidFill>
                  <a:schemeClr val="tx1"/>
                </a:solidFill>
                <a:effectLst/>
                <a:latin typeface="Arial" panose="020B0604020202020204" pitchFamily="34" charset="0"/>
                <a:cs typeface="Arial" panose="020B0604020202020204" pitchFamily="34" charset="0"/>
              </a:rPr>
              <a:t>a sequence of a finite number of states that loops back to a former state</a:t>
            </a:r>
            <a:r>
              <a:rPr lang="en-US" b="0" i="0" dirty="0">
                <a:solidFill>
                  <a:srgbClr val="555555"/>
                </a:solidFill>
                <a:effectLst/>
                <a:latin typeface="Droid Serif"/>
              </a:rPr>
              <a:t>. Because the last state can be looped back to itself, this is completely general…</a:t>
            </a:r>
            <a:endParaRPr lang="it-IT" dirty="0"/>
          </a:p>
          <a:p>
            <a:endParaRPr lang="it-IT" dirty="0"/>
          </a:p>
        </p:txBody>
      </p:sp>
      <p:sp>
        <p:nvSpPr>
          <p:cNvPr id="4" name="Segnaposto numero diapositiva 3"/>
          <p:cNvSpPr>
            <a:spLocks noGrp="1"/>
          </p:cNvSpPr>
          <p:nvPr>
            <p:ph type="sldNum" sz="quarter" idx="5"/>
          </p:nvPr>
        </p:nvSpPr>
        <p:spPr/>
        <p:txBody>
          <a:bodyPr/>
          <a:lstStyle/>
          <a:p>
            <a:fld id="{BE9B9AF6-004C-4D15-A81D-E2D76DA6570B}" type="slidenum">
              <a:rPr lang="it-IT" smtClean="0"/>
              <a:t>22</a:t>
            </a:fld>
            <a:endParaRPr lang="it-IT"/>
          </a:p>
        </p:txBody>
      </p:sp>
    </p:spTree>
    <p:extLst>
      <p:ext uri="{BB962C8B-B14F-4D97-AF65-F5344CB8AC3E}">
        <p14:creationId xmlns:p14="http://schemas.microsoft.com/office/powerpoint/2010/main" val="1010538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t>
            </a:r>
            <a:r>
              <a:rPr lang="it-IT" dirty="0" err="1"/>
              <a:t>here</a:t>
            </a:r>
            <a:r>
              <a:rPr lang="it-IT" dirty="0"/>
              <a:t> </a:t>
            </a:r>
            <a:r>
              <a:rPr lang="it-IT" dirty="0" err="1"/>
              <a:t>we</a:t>
            </a:r>
            <a:r>
              <a:rPr lang="it-IT" dirty="0"/>
              <a:t> can </a:t>
            </a:r>
            <a:r>
              <a:rPr lang="it-IT" dirty="0" err="1"/>
              <a:t>see</a:t>
            </a:r>
            <a:r>
              <a:rPr lang="it-IT" dirty="0"/>
              <a:t> </a:t>
            </a:r>
            <a:r>
              <a:rPr lang="it-IT" dirty="0" err="1"/>
              <a:t>how</a:t>
            </a:r>
            <a:r>
              <a:rPr lang="it-IT" dirty="0"/>
              <a:t> to </a:t>
            </a:r>
            <a:r>
              <a:rPr lang="it-IT" dirty="0" err="1"/>
              <a:t>consider</a:t>
            </a:r>
            <a:r>
              <a:rPr lang="it-IT" dirty="0"/>
              <a:t> the lasso and </a:t>
            </a:r>
            <a:r>
              <a:rPr lang="it-IT" dirty="0" err="1"/>
              <a:t>all</a:t>
            </a:r>
            <a:r>
              <a:rPr lang="it-IT" dirty="0"/>
              <a:t> the </a:t>
            </a:r>
            <a:r>
              <a:rPr lang="it-IT" dirty="0" err="1"/>
              <a:t>temporal</a:t>
            </a:r>
            <a:r>
              <a:rPr lang="it-IT" dirty="0"/>
              <a:t> steps </a:t>
            </a:r>
            <a:r>
              <a:rPr lang="it-IT" dirty="0" err="1"/>
              <a:t>when</a:t>
            </a:r>
            <a:r>
              <a:rPr lang="it-IT" dirty="0"/>
              <a:t> </a:t>
            </a:r>
            <a:r>
              <a:rPr lang="it-IT" dirty="0" err="1"/>
              <a:t>we</a:t>
            </a:r>
            <a:r>
              <a:rPr lang="it-IT" dirty="0"/>
              <a:t> are in a </a:t>
            </a:r>
            <a:r>
              <a:rPr lang="it-IT" dirty="0" err="1"/>
              <a:t>certain</a:t>
            </a:r>
            <a:r>
              <a:rPr lang="it-IT" dirty="0"/>
              <a:t> step, </a:t>
            </a:r>
            <a:r>
              <a:rPr lang="it-IT" dirty="0" err="1"/>
              <a:t>starting</a:t>
            </a:r>
            <a:r>
              <a:rPr lang="it-IT" dirty="0"/>
              <a:t> from the </a:t>
            </a:r>
            <a:r>
              <a:rPr lang="it-IT" dirty="0" err="1"/>
              <a:t>initial</a:t>
            </a:r>
            <a:r>
              <a:rPr lang="it-IT" dirty="0"/>
              <a:t> one. </a:t>
            </a:r>
            <a:r>
              <a:rPr lang="it-IT" dirty="0" err="1"/>
              <a:t>Since</a:t>
            </a:r>
            <a:r>
              <a:rPr lang="it-IT" dirty="0"/>
              <a:t> the state 0 </a:t>
            </a:r>
            <a:r>
              <a:rPr lang="it-IT" dirty="0" err="1"/>
              <a:t>is</a:t>
            </a:r>
            <a:r>
              <a:rPr lang="it-IT" dirty="0"/>
              <a:t> the </a:t>
            </a:r>
            <a:r>
              <a:rPr lang="it-IT" dirty="0" err="1"/>
              <a:t>very</a:t>
            </a:r>
            <a:r>
              <a:rPr lang="it-IT" dirty="0"/>
              <a:t> first state of </a:t>
            </a:r>
            <a:r>
              <a:rPr lang="it-IT" dirty="0" err="1"/>
              <a:t>our</a:t>
            </a:r>
            <a:r>
              <a:rPr lang="it-IT" dirty="0"/>
              <a:t> lasso trace, </a:t>
            </a:r>
            <a:r>
              <a:rPr lang="it-IT" dirty="0" err="1"/>
              <a:t>there</a:t>
            </a:r>
            <a:r>
              <a:rPr lang="it-IT" dirty="0"/>
              <a:t> are no </a:t>
            </a:r>
            <a:r>
              <a:rPr lang="it-IT" dirty="0" err="1"/>
              <a:t>previous</a:t>
            </a:r>
            <a:r>
              <a:rPr lang="it-IT" dirty="0"/>
              <a:t> </a:t>
            </a:r>
            <a:r>
              <a:rPr lang="it-IT" dirty="0" err="1"/>
              <a:t>states</a:t>
            </a:r>
            <a:r>
              <a:rPr lang="it-IT" dirty="0"/>
              <a:t> and </a:t>
            </a:r>
            <a:r>
              <a:rPr lang="it-IT" dirty="0" err="1"/>
              <a:t>they</a:t>
            </a:r>
            <a:r>
              <a:rPr lang="it-IT" dirty="0"/>
              <a:t> are </a:t>
            </a:r>
            <a:r>
              <a:rPr lang="it-IT" dirty="0" err="1"/>
              <a:t>marked</a:t>
            </a:r>
            <a:r>
              <a:rPr lang="it-IT" dirty="0"/>
              <a:t> in </a:t>
            </a:r>
            <a:r>
              <a:rPr lang="it-IT" dirty="0" err="1"/>
              <a:t>grey</a:t>
            </a:r>
            <a:r>
              <a:rPr lang="it-IT" dirty="0"/>
              <a:t>, </a:t>
            </a:r>
            <a:r>
              <a:rPr lang="it-IT" dirty="0" err="1"/>
              <a:t>while</a:t>
            </a:r>
            <a:r>
              <a:rPr lang="it-IT" dirty="0"/>
              <a:t> the future </a:t>
            </a:r>
            <a:r>
              <a:rPr lang="it-IT" dirty="0" err="1"/>
              <a:t>states</a:t>
            </a:r>
            <a:r>
              <a:rPr lang="it-IT" dirty="0"/>
              <a:t> are </a:t>
            </a:r>
            <a:r>
              <a:rPr lang="it-IT" dirty="0" err="1"/>
              <a:t>all</a:t>
            </a:r>
            <a:r>
              <a:rPr lang="it-IT" dirty="0"/>
              <a:t> the </a:t>
            </a:r>
            <a:r>
              <a:rPr lang="it-IT" dirty="0" err="1"/>
              <a:t>other</a:t>
            </a:r>
            <a:r>
              <a:rPr lang="it-IT" dirty="0"/>
              <a:t> </a:t>
            </a:r>
            <a:r>
              <a:rPr lang="it-IT" dirty="0" err="1"/>
              <a:t>states</a:t>
            </a:r>
            <a:r>
              <a:rPr lang="it-IT" dirty="0"/>
              <a:t> of the lasso trace…</a:t>
            </a:r>
          </a:p>
        </p:txBody>
      </p:sp>
      <p:sp>
        <p:nvSpPr>
          <p:cNvPr id="4" name="Segnaposto numero diapositiva 3"/>
          <p:cNvSpPr>
            <a:spLocks noGrp="1"/>
          </p:cNvSpPr>
          <p:nvPr>
            <p:ph type="sldNum" sz="quarter" idx="5"/>
          </p:nvPr>
        </p:nvSpPr>
        <p:spPr/>
        <p:txBody>
          <a:bodyPr/>
          <a:lstStyle/>
          <a:p>
            <a:fld id="{BE9B9AF6-004C-4D15-A81D-E2D76DA6570B}" type="slidenum">
              <a:rPr lang="it-IT" smtClean="0"/>
              <a:t>23</a:t>
            </a:fld>
            <a:endParaRPr lang="it-IT"/>
          </a:p>
        </p:txBody>
      </p:sp>
    </p:spTree>
    <p:extLst>
      <p:ext uri="{BB962C8B-B14F-4D97-AF65-F5344CB8AC3E}">
        <p14:creationId xmlns:p14="http://schemas.microsoft.com/office/powerpoint/2010/main" val="1600655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…by </a:t>
            </a:r>
            <a:r>
              <a:rPr lang="it-IT" err="1"/>
              <a:t>proceeding</a:t>
            </a:r>
            <a:r>
              <a:rPr lang="it-IT"/>
              <a:t> </a:t>
            </a:r>
            <a:r>
              <a:rPr lang="it-IT" err="1"/>
              <a:t>along</a:t>
            </a:r>
            <a:r>
              <a:rPr lang="it-IT"/>
              <a:t> the lasso, the </a:t>
            </a:r>
            <a:r>
              <a:rPr lang="it-IT" err="1"/>
              <a:t>current</a:t>
            </a:r>
            <a:r>
              <a:rPr lang="it-IT"/>
              <a:t> state </a:t>
            </a:r>
            <a:r>
              <a:rPr lang="it-IT" err="1"/>
              <a:t>changes</a:t>
            </a:r>
            <a:r>
              <a:rPr lang="it-IT"/>
              <a:t> and </a:t>
            </a:r>
            <a:r>
              <a:rPr lang="it-IT" err="1"/>
              <a:t>therefore</a:t>
            </a:r>
            <a:r>
              <a:rPr lang="it-IT"/>
              <a:t> </a:t>
            </a:r>
            <a:r>
              <a:rPr lang="it-IT" err="1"/>
              <a:t>also</a:t>
            </a:r>
            <a:r>
              <a:rPr lang="it-IT"/>
              <a:t> the </a:t>
            </a:r>
            <a:r>
              <a:rPr lang="it-IT" err="1"/>
              <a:t>next</a:t>
            </a:r>
            <a:r>
              <a:rPr lang="it-IT"/>
              <a:t> and </a:t>
            </a:r>
            <a:r>
              <a:rPr lang="it-IT" err="1"/>
              <a:t>previous</a:t>
            </a:r>
            <a:r>
              <a:rPr lang="it-IT"/>
              <a:t> </a:t>
            </a:r>
            <a:r>
              <a:rPr lang="it-IT" err="1"/>
              <a:t>ones</a:t>
            </a:r>
            <a:r>
              <a:rPr lang="it-IT"/>
              <a:t>: </a:t>
            </a:r>
            <a:r>
              <a:rPr lang="it-IT" err="1"/>
              <a:t>this</a:t>
            </a:r>
            <a:r>
              <a:rPr lang="it-IT"/>
              <a:t> </a:t>
            </a:r>
            <a:r>
              <a:rPr lang="it-IT" err="1"/>
              <a:t>is</a:t>
            </a:r>
            <a:r>
              <a:rPr lang="it-IT"/>
              <a:t> </a:t>
            </a:r>
            <a:r>
              <a:rPr lang="it-IT" err="1"/>
              <a:t>important</a:t>
            </a:r>
            <a:r>
              <a:rPr lang="it-IT"/>
              <a:t> to </a:t>
            </a:r>
            <a:r>
              <a:rPr lang="it-IT" err="1"/>
              <a:t>understand</a:t>
            </a:r>
            <a:r>
              <a:rPr lang="it-IT"/>
              <a:t> </a:t>
            </a:r>
            <a:r>
              <a:rPr lang="it-IT" err="1"/>
              <a:t>when</a:t>
            </a:r>
            <a:r>
              <a:rPr lang="it-IT"/>
              <a:t> </a:t>
            </a:r>
            <a:r>
              <a:rPr lang="it-IT" err="1"/>
              <a:t>we</a:t>
            </a:r>
            <a:r>
              <a:rPr lang="it-IT"/>
              <a:t> </a:t>
            </a:r>
            <a:r>
              <a:rPr lang="it-IT" err="1"/>
              <a:t>will</a:t>
            </a:r>
            <a:r>
              <a:rPr lang="it-IT"/>
              <a:t> make </a:t>
            </a:r>
            <a:r>
              <a:rPr lang="it-IT" err="1"/>
              <a:t>our</a:t>
            </a:r>
            <a:r>
              <a:rPr lang="it-IT"/>
              <a:t> model in </a:t>
            </a:r>
            <a:r>
              <a:rPr lang="it-IT" err="1"/>
              <a:t>Alloy</a:t>
            </a:r>
            <a:r>
              <a:rPr lang="it-IT"/>
              <a:t> 6 </a:t>
            </a:r>
            <a:r>
              <a:rPr lang="it-IT" err="1"/>
              <a:t>using</a:t>
            </a:r>
            <a:r>
              <a:rPr lang="it-IT"/>
              <a:t> </a:t>
            </a:r>
            <a:r>
              <a:rPr lang="it-IT" err="1"/>
              <a:t>temporal</a:t>
            </a:r>
            <a:r>
              <a:rPr lang="it-IT"/>
              <a:t> </a:t>
            </a:r>
            <a:r>
              <a:rPr lang="it-IT" err="1"/>
              <a:t>connectives</a:t>
            </a:r>
            <a:r>
              <a:rPr lang="it-IT"/>
              <a:t>….</a:t>
            </a:r>
          </a:p>
        </p:txBody>
      </p:sp>
      <p:sp>
        <p:nvSpPr>
          <p:cNvPr id="4" name="Segnaposto numero diapositiva 3"/>
          <p:cNvSpPr>
            <a:spLocks noGrp="1"/>
          </p:cNvSpPr>
          <p:nvPr>
            <p:ph type="sldNum" sz="quarter" idx="5"/>
          </p:nvPr>
        </p:nvSpPr>
        <p:spPr/>
        <p:txBody>
          <a:bodyPr/>
          <a:lstStyle/>
          <a:p>
            <a:fld id="{BE9B9AF6-004C-4D15-A81D-E2D76DA6570B}" type="slidenum">
              <a:rPr lang="it-IT" smtClean="0"/>
              <a:t>24</a:t>
            </a:fld>
            <a:endParaRPr lang="it-IT"/>
          </a:p>
        </p:txBody>
      </p:sp>
    </p:spTree>
    <p:extLst>
      <p:ext uri="{BB962C8B-B14F-4D97-AF65-F5344CB8AC3E}">
        <p14:creationId xmlns:p14="http://schemas.microsoft.com/office/powerpoint/2010/main" val="2372617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BE9B9AF6-004C-4D15-A81D-E2D76DA6570B}" type="slidenum">
              <a:rPr lang="it-IT" smtClean="0"/>
              <a:t>25</a:t>
            </a:fld>
            <a:endParaRPr lang="it-IT"/>
          </a:p>
        </p:txBody>
      </p:sp>
    </p:spTree>
    <p:extLst>
      <p:ext uri="{BB962C8B-B14F-4D97-AF65-F5344CB8AC3E}">
        <p14:creationId xmlns:p14="http://schemas.microsoft.com/office/powerpoint/2010/main" val="3851752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BE9B9AF6-004C-4D15-A81D-E2D76DA6570B}" type="slidenum">
              <a:rPr lang="it-IT" smtClean="0"/>
              <a:t>26</a:t>
            </a:fld>
            <a:endParaRPr lang="it-IT"/>
          </a:p>
        </p:txBody>
      </p:sp>
    </p:spTree>
    <p:extLst>
      <p:ext uri="{BB962C8B-B14F-4D97-AF65-F5344CB8AC3E}">
        <p14:creationId xmlns:p14="http://schemas.microsoft.com/office/powerpoint/2010/main" val="879069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a:t>
            </a:r>
            <a:r>
              <a:rPr lang="it-IT" err="1"/>
              <a:t>as</a:t>
            </a:r>
            <a:r>
              <a:rPr lang="it-IT"/>
              <a:t> i </a:t>
            </a:r>
            <a:r>
              <a:rPr lang="it-IT" err="1"/>
              <a:t>said</a:t>
            </a:r>
            <a:r>
              <a:rPr lang="it-IT"/>
              <a:t> </a:t>
            </a:r>
            <a:r>
              <a:rPr lang="it-IT" err="1"/>
              <a:t>before</a:t>
            </a:r>
            <a:r>
              <a:rPr lang="it-IT"/>
              <a:t>, </a:t>
            </a:r>
            <a:r>
              <a:rPr lang="it-IT" err="1"/>
              <a:t>since</a:t>
            </a:r>
            <a:r>
              <a:rPr lang="it-IT"/>
              <a:t> the computer </a:t>
            </a:r>
            <a:r>
              <a:rPr lang="it-IT" err="1"/>
              <a:t>has</a:t>
            </a:r>
            <a:r>
              <a:rPr lang="it-IT"/>
              <a:t> a finite </a:t>
            </a:r>
            <a:r>
              <a:rPr lang="it-IT" err="1"/>
              <a:t>memory</a:t>
            </a:r>
            <a:r>
              <a:rPr lang="it-IT"/>
              <a:t>, </a:t>
            </a:r>
            <a:r>
              <a:rPr lang="it-IT" err="1"/>
              <a:t>it</a:t>
            </a:r>
            <a:r>
              <a:rPr lang="it-IT"/>
              <a:t> </a:t>
            </a:r>
            <a:r>
              <a:rPr lang="it-IT" err="1"/>
              <a:t>is</a:t>
            </a:r>
            <a:r>
              <a:rPr lang="it-IT"/>
              <a:t> </a:t>
            </a:r>
            <a:r>
              <a:rPr lang="it-IT" err="1"/>
              <a:t>not</a:t>
            </a:r>
            <a:r>
              <a:rPr lang="it-IT"/>
              <a:t> </a:t>
            </a:r>
            <a:r>
              <a:rPr lang="it-IT" err="1"/>
              <a:t>possible</a:t>
            </a:r>
            <a:r>
              <a:rPr lang="it-IT"/>
              <a:t> to </a:t>
            </a:r>
            <a:r>
              <a:rPr lang="it-IT" err="1"/>
              <a:t>represent</a:t>
            </a:r>
            <a:r>
              <a:rPr lang="it-IT"/>
              <a:t> </a:t>
            </a:r>
            <a:r>
              <a:rPr lang="it-IT" err="1"/>
              <a:t>traces</a:t>
            </a:r>
            <a:r>
              <a:rPr lang="it-IT"/>
              <a:t>, </a:t>
            </a:r>
            <a:r>
              <a:rPr lang="it-IT" err="1"/>
              <a:t>that</a:t>
            </a:r>
            <a:r>
              <a:rPr lang="it-IT"/>
              <a:t> </a:t>
            </a:r>
            <a:r>
              <a:rPr lang="it-IT" err="1"/>
              <a:t>is</a:t>
            </a:r>
            <a:r>
              <a:rPr lang="it-IT"/>
              <a:t>, infinite </a:t>
            </a:r>
            <a:r>
              <a:rPr lang="it-IT" err="1"/>
              <a:t>sequence</a:t>
            </a:r>
            <a:r>
              <a:rPr lang="it-IT"/>
              <a:t> of </a:t>
            </a:r>
            <a:r>
              <a:rPr lang="it-IT" err="1"/>
              <a:t>states</a:t>
            </a:r>
            <a:r>
              <a:rPr lang="it-IT"/>
              <a:t>, </a:t>
            </a:r>
            <a:r>
              <a:rPr lang="it-IT" err="1"/>
              <a:t>except</a:t>
            </a:r>
            <a:r>
              <a:rPr lang="it-IT"/>
              <a:t> </a:t>
            </a:r>
            <a:r>
              <a:rPr lang="it-IT" err="1"/>
              <a:t>through</a:t>
            </a:r>
            <a:r>
              <a:rPr lang="it-IT"/>
              <a:t> loops: in </a:t>
            </a:r>
            <a:r>
              <a:rPr lang="it-IT" err="1"/>
              <a:t>this</a:t>
            </a:r>
            <a:r>
              <a:rPr lang="it-IT"/>
              <a:t> way, the </a:t>
            </a:r>
            <a:r>
              <a:rPr lang="it-IT" err="1"/>
              <a:t>number</a:t>
            </a:r>
            <a:r>
              <a:rPr lang="it-IT"/>
              <a:t> of </a:t>
            </a:r>
            <a:r>
              <a:rPr lang="it-IT" err="1"/>
              <a:t>states</a:t>
            </a:r>
            <a:r>
              <a:rPr lang="it-IT"/>
              <a:t> </a:t>
            </a:r>
            <a:r>
              <a:rPr lang="it-IT" err="1"/>
              <a:t>is</a:t>
            </a:r>
            <a:r>
              <a:rPr lang="it-IT"/>
              <a:t> finite and the </a:t>
            </a:r>
            <a:r>
              <a:rPr lang="it-IT" err="1"/>
              <a:t>sequence</a:t>
            </a:r>
            <a:r>
              <a:rPr lang="it-IT"/>
              <a:t> can go on </a:t>
            </a:r>
            <a:r>
              <a:rPr lang="it-IT" err="1"/>
              <a:t>infinitely</a:t>
            </a:r>
            <a:r>
              <a:rPr lang="it-IT"/>
              <a:t> </a:t>
            </a:r>
            <a:r>
              <a:rPr lang="it-IT" err="1"/>
              <a:t>but</a:t>
            </a:r>
            <a:r>
              <a:rPr lang="it-IT"/>
              <a:t> the future </a:t>
            </a:r>
            <a:r>
              <a:rPr lang="it-IT" err="1"/>
              <a:t>states</a:t>
            </a:r>
            <a:r>
              <a:rPr lang="it-IT"/>
              <a:t> do </a:t>
            </a:r>
            <a:r>
              <a:rPr lang="it-IT" err="1"/>
              <a:t>not</a:t>
            </a:r>
            <a:r>
              <a:rPr lang="it-IT"/>
              <a:t> </a:t>
            </a:r>
            <a:r>
              <a:rPr lang="it-IT" err="1"/>
              <a:t>really</a:t>
            </a:r>
            <a:r>
              <a:rPr lang="it-IT"/>
              <a:t> </a:t>
            </a:r>
            <a:r>
              <a:rPr lang="it-IT" err="1"/>
              <a:t>change</a:t>
            </a:r>
            <a:r>
              <a:rPr lang="it-IT"/>
              <a:t> from the </a:t>
            </a:r>
            <a:r>
              <a:rPr lang="it-IT" err="1"/>
              <a:t>sixth</a:t>
            </a:r>
            <a:r>
              <a:rPr lang="it-IT"/>
              <a:t> one </a:t>
            </a:r>
            <a:r>
              <a:rPr lang="it-IT" err="1"/>
              <a:t>onwards</a:t>
            </a:r>
            <a:r>
              <a:rPr lang="it-IT"/>
              <a:t>. </a:t>
            </a:r>
            <a:r>
              <a:rPr lang="it-IT" err="1"/>
              <a:t>We</a:t>
            </a:r>
            <a:r>
              <a:rPr lang="it-IT"/>
              <a:t> </a:t>
            </a:r>
            <a:r>
              <a:rPr lang="it-IT" err="1"/>
              <a:t>will</a:t>
            </a:r>
            <a:r>
              <a:rPr lang="it-IT"/>
              <a:t> se with the new </a:t>
            </a:r>
            <a:r>
              <a:rPr lang="it-IT" err="1"/>
              <a:t>visualizer</a:t>
            </a:r>
            <a:r>
              <a:rPr lang="it-IT"/>
              <a:t> a way to create new </a:t>
            </a:r>
            <a:r>
              <a:rPr lang="it-IT" err="1"/>
              <a:t>different</a:t>
            </a:r>
            <a:r>
              <a:rPr lang="it-IT"/>
              <a:t> </a:t>
            </a:r>
            <a:r>
              <a:rPr lang="it-IT" err="1"/>
              <a:t>states</a:t>
            </a:r>
            <a:r>
              <a:rPr lang="it-IT"/>
              <a:t> after the </a:t>
            </a:r>
            <a:r>
              <a:rPr lang="it-IT" err="1"/>
              <a:t>sixth</a:t>
            </a:r>
            <a:r>
              <a:rPr lang="it-IT"/>
              <a:t> one </a:t>
            </a:r>
            <a:r>
              <a:rPr lang="it-IT" err="1"/>
              <a:t>while</a:t>
            </a:r>
            <a:r>
              <a:rPr lang="it-IT"/>
              <a:t> </a:t>
            </a:r>
            <a:r>
              <a:rPr lang="it-IT" err="1"/>
              <a:t>weeping</a:t>
            </a:r>
            <a:r>
              <a:rPr lang="it-IT"/>
              <a:t> the </a:t>
            </a:r>
            <a:r>
              <a:rPr lang="it-IT" err="1"/>
              <a:t>same</a:t>
            </a:r>
            <a:r>
              <a:rPr lang="it-IT"/>
              <a:t> trace…</a:t>
            </a:r>
          </a:p>
        </p:txBody>
      </p:sp>
      <p:sp>
        <p:nvSpPr>
          <p:cNvPr id="4" name="Segnaposto numero diapositiva 3"/>
          <p:cNvSpPr>
            <a:spLocks noGrp="1"/>
          </p:cNvSpPr>
          <p:nvPr>
            <p:ph type="sldNum" sz="quarter" idx="5"/>
          </p:nvPr>
        </p:nvSpPr>
        <p:spPr/>
        <p:txBody>
          <a:bodyPr/>
          <a:lstStyle/>
          <a:p>
            <a:fld id="{BE9B9AF6-004C-4D15-A81D-E2D76DA6570B}" type="slidenum">
              <a:rPr lang="it-IT" smtClean="0"/>
              <a:t>27</a:t>
            </a:fld>
            <a:endParaRPr lang="it-IT"/>
          </a:p>
        </p:txBody>
      </p:sp>
    </p:spTree>
    <p:extLst>
      <p:ext uri="{BB962C8B-B14F-4D97-AF65-F5344CB8AC3E}">
        <p14:creationId xmlns:p14="http://schemas.microsoft.com/office/powerpoint/2010/main" val="3329620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…thanks to this new temporal logic, we can now make signatures and fields mutable…</a:t>
            </a:r>
          </a:p>
        </p:txBody>
      </p:sp>
      <p:sp>
        <p:nvSpPr>
          <p:cNvPr id="4" name="Slide Number Placeholder 3"/>
          <p:cNvSpPr>
            <a:spLocks noGrp="1"/>
          </p:cNvSpPr>
          <p:nvPr>
            <p:ph type="sldNum" sz="quarter" idx="5"/>
          </p:nvPr>
        </p:nvSpPr>
        <p:spPr/>
        <p:txBody>
          <a:bodyPr/>
          <a:lstStyle/>
          <a:p>
            <a:fld id="{591CF851-BF4C-8348-9AA5-43EDF79DE9C7}" type="slidenum">
              <a:rPr lang="it-IT" smtClean="0"/>
              <a:t>28</a:t>
            </a:fld>
            <a:endParaRPr lang="it-IT"/>
          </a:p>
        </p:txBody>
      </p:sp>
    </p:spTree>
    <p:extLst>
      <p:ext uri="{BB962C8B-B14F-4D97-AF65-F5344CB8AC3E}">
        <p14:creationId xmlns:p14="http://schemas.microsoft.com/office/powerpoint/2010/main" val="1835564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before we had to import a package and make changing signatures ordered, here it is sufficient to add the var keyword: a signature or field preceded by vat is said to be mutable; a signature or field not proceeded by vat is said to be static and assumed to be constant over time. </a:t>
            </a:r>
            <a:r>
              <a:rPr lang="en-US" b="0" i="0" dirty="0">
                <a:solidFill>
                  <a:srgbClr val="555555"/>
                </a:solidFill>
                <a:effectLst/>
                <a:latin typeface="Droid Serif"/>
              </a:rPr>
              <a:t>The valuation of a mutable signature or field is likely to vary from state to state in a given trace, while </a:t>
            </a:r>
            <a:r>
              <a:rPr lang="en-US" b="0" i="1" dirty="0">
                <a:solidFill>
                  <a:srgbClr val="555555"/>
                </a:solidFill>
                <a:effectLst/>
                <a:latin typeface="Droid Serif"/>
              </a:rPr>
              <a:t>static</a:t>
            </a:r>
            <a:r>
              <a:rPr lang="en-US" b="0" i="0" dirty="0">
                <a:solidFill>
                  <a:srgbClr val="555555"/>
                </a:solidFill>
                <a:effectLst/>
                <a:latin typeface="Droid Serif"/>
              </a:rPr>
              <a:t> (that is, immutable) ones remain unchanged in a given trace. </a:t>
            </a:r>
            <a:r>
              <a:rPr lang="en-US" dirty="0"/>
              <a:t> As you can see here, the fields that change over time, like liveness, wife, and husband are now proceeded by var, the others remain the same as before and are static, like mother or father. Notice also that there is no more a difference between Boolean or arbitrary properties because there is no more a separated signature Time, the only discriminant here is whether the field is mutable or not…</a:t>
            </a:r>
          </a:p>
        </p:txBody>
      </p:sp>
      <p:sp>
        <p:nvSpPr>
          <p:cNvPr id="4" name="Slide Number Placeholder 3"/>
          <p:cNvSpPr>
            <a:spLocks noGrp="1"/>
          </p:cNvSpPr>
          <p:nvPr>
            <p:ph type="sldNum" sz="quarter" idx="5"/>
          </p:nvPr>
        </p:nvSpPr>
        <p:spPr/>
        <p:txBody>
          <a:bodyPr/>
          <a:lstStyle/>
          <a:p>
            <a:fld id="{591CF851-BF4C-8348-9AA5-43EDF79DE9C7}" type="slidenum">
              <a:rPr lang="it-IT" smtClean="0"/>
              <a:t>29</a:t>
            </a:fld>
            <a:endParaRPr lang="it-IT"/>
          </a:p>
        </p:txBody>
      </p:sp>
    </p:spTree>
    <p:extLst>
      <p:ext uri="{BB962C8B-B14F-4D97-AF65-F5344CB8AC3E}">
        <p14:creationId xmlns:p14="http://schemas.microsoft.com/office/powerpoint/2010/main" val="43338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Alloy, as you may have already seen, we can make two types of models: a static and a dynamic one: according to you, what is the difference between the two? The first one deals with something that does not change over time, the second one deals with something that does change over time…</a:t>
            </a:r>
          </a:p>
        </p:txBody>
      </p:sp>
      <p:sp>
        <p:nvSpPr>
          <p:cNvPr id="4" name="Slide Number Placeholder 3"/>
          <p:cNvSpPr>
            <a:spLocks noGrp="1"/>
          </p:cNvSpPr>
          <p:nvPr>
            <p:ph type="sldNum" sz="quarter" idx="5"/>
          </p:nvPr>
        </p:nvSpPr>
        <p:spPr/>
        <p:txBody>
          <a:bodyPr/>
          <a:lstStyle/>
          <a:p>
            <a:fld id="{591CF851-BF4C-8348-9AA5-43EDF79DE9C7}" type="slidenum">
              <a:rPr lang="it-IT" smtClean="0"/>
              <a:t>3</a:t>
            </a:fld>
            <a:endParaRPr lang="it-IT"/>
          </a:p>
        </p:txBody>
      </p:sp>
    </p:spTree>
    <p:extLst>
      <p:ext uri="{BB962C8B-B14F-4D97-AF65-F5344CB8AC3E}">
        <p14:creationId xmlns:p14="http://schemas.microsoft.com/office/powerpoint/2010/main" val="49788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we can briefly overview the new temporal operators included in Alloy 6 that enrich the Alloy lexicon…</a:t>
            </a:r>
          </a:p>
        </p:txBody>
      </p:sp>
      <p:sp>
        <p:nvSpPr>
          <p:cNvPr id="4" name="Slide Number Placeholder 3"/>
          <p:cNvSpPr>
            <a:spLocks noGrp="1"/>
          </p:cNvSpPr>
          <p:nvPr>
            <p:ph type="sldNum" sz="quarter" idx="5"/>
          </p:nvPr>
        </p:nvSpPr>
        <p:spPr/>
        <p:txBody>
          <a:bodyPr/>
          <a:lstStyle/>
          <a:p>
            <a:fld id="{591CF851-BF4C-8348-9AA5-43EDF79DE9C7}" type="slidenum">
              <a:rPr lang="it-IT" smtClean="0"/>
              <a:t>30</a:t>
            </a:fld>
            <a:endParaRPr lang="it-IT"/>
          </a:p>
        </p:txBody>
      </p:sp>
    </p:spTree>
    <p:extLst>
      <p:ext uri="{BB962C8B-B14F-4D97-AF65-F5344CB8AC3E}">
        <p14:creationId xmlns:p14="http://schemas.microsoft.com/office/powerpoint/2010/main" val="597822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operators are divided into future and past operators: as you can see in this table, there is a 1:1 correspondence between most of them except for the binary past operator “;” which is equivalent to “and after”. There are both unary and binary operators but for more information, we leave you with the link to a video where we explain these operators in more detail…</a:t>
            </a:r>
          </a:p>
        </p:txBody>
      </p:sp>
      <p:sp>
        <p:nvSpPr>
          <p:cNvPr id="4" name="Slide Number Placeholder 3"/>
          <p:cNvSpPr>
            <a:spLocks noGrp="1"/>
          </p:cNvSpPr>
          <p:nvPr>
            <p:ph type="sldNum" sz="quarter" idx="5"/>
          </p:nvPr>
        </p:nvSpPr>
        <p:spPr/>
        <p:txBody>
          <a:bodyPr/>
          <a:lstStyle/>
          <a:p>
            <a:fld id="{591CF851-BF4C-8348-9AA5-43EDF79DE9C7}" type="slidenum">
              <a:rPr lang="it-IT" smtClean="0"/>
              <a:t>31</a:t>
            </a:fld>
            <a:endParaRPr lang="it-IT"/>
          </a:p>
        </p:txBody>
      </p:sp>
    </p:spTree>
    <p:extLst>
      <p:ext uri="{BB962C8B-B14F-4D97-AF65-F5344CB8AC3E}">
        <p14:creationId xmlns:p14="http://schemas.microsoft.com/office/powerpoint/2010/main" val="1956544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having made some signatures or fields mutable with the var keyword and having used the temporal operators within predicates, functions, and facts, we can also specify the time horizon where we want to check our model… </a:t>
            </a:r>
          </a:p>
        </p:txBody>
      </p:sp>
      <p:sp>
        <p:nvSpPr>
          <p:cNvPr id="4" name="Slide Number Placeholder 3"/>
          <p:cNvSpPr>
            <a:spLocks noGrp="1"/>
          </p:cNvSpPr>
          <p:nvPr>
            <p:ph type="sldNum" sz="quarter" idx="5"/>
          </p:nvPr>
        </p:nvSpPr>
        <p:spPr/>
        <p:txBody>
          <a:bodyPr/>
          <a:lstStyle/>
          <a:p>
            <a:fld id="{591CF851-BF4C-8348-9AA5-43EDF79DE9C7}" type="slidenum">
              <a:rPr lang="it-IT" smtClean="0"/>
              <a:t>40</a:t>
            </a:fld>
            <a:endParaRPr lang="it-IT"/>
          </a:p>
        </p:txBody>
      </p:sp>
    </p:spTree>
    <p:extLst>
      <p:ext uri="{BB962C8B-B14F-4D97-AF65-F5344CB8AC3E}">
        <p14:creationId xmlns:p14="http://schemas.microsoft.com/office/powerpoint/2010/main" val="2035891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55555"/>
                </a:solidFill>
                <a:effectLst/>
                <a:latin typeface="Droid Serif"/>
              </a:rPr>
              <a:t>…the </a:t>
            </a:r>
            <a:r>
              <a:rPr lang="en-US" b="0" i="1" dirty="0">
                <a:solidFill>
                  <a:srgbClr val="555555"/>
                </a:solidFill>
                <a:effectLst/>
                <a:latin typeface="Droid Serif"/>
              </a:rPr>
              <a:t>time horizon </a:t>
            </a:r>
            <a:r>
              <a:rPr lang="en-US" b="0" i="0" dirty="0">
                <a:solidFill>
                  <a:srgbClr val="555555"/>
                </a:solidFill>
                <a:effectLst/>
                <a:latin typeface="Droid Serif"/>
              </a:rPr>
              <a:t>is the possible number of transitions of </a:t>
            </a:r>
            <a:r>
              <a:rPr lang="en-US" b="0" i="1" dirty="0">
                <a:solidFill>
                  <a:srgbClr val="555555"/>
                </a:solidFill>
                <a:effectLst/>
                <a:latin typeface="Droid Serif"/>
              </a:rPr>
              <a:t>lasso</a:t>
            </a:r>
            <a:r>
              <a:rPr lang="en-US" b="0" i="0" dirty="0">
                <a:solidFill>
                  <a:srgbClr val="555555"/>
                </a:solidFill>
                <a:effectLst/>
                <a:latin typeface="Droid Serif"/>
              </a:rPr>
              <a:t> traces to explore (recall that traces </a:t>
            </a:r>
            <a:r>
              <a:rPr lang="en-US" b="0" i="1" dirty="0">
                <a:solidFill>
                  <a:srgbClr val="555555"/>
                </a:solidFill>
                <a:effectLst/>
                <a:latin typeface="Droid Serif"/>
              </a:rPr>
              <a:t>are</a:t>
            </a:r>
            <a:r>
              <a:rPr lang="en-US" b="0" i="0" dirty="0">
                <a:solidFill>
                  <a:srgbClr val="555555"/>
                </a:solidFill>
                <a:effectLst/>
                <a:latin typeface="Droid Serif"/>
              </a:rPr>
              <a:t> infinite but periodic, which allows to </a:t>
            </a:r>
            <a:r>
              <a:rPr lang="en-US" b="0" i="1" dirty="0">
                <a:solidFill>
                  <a:srgbClr val="555555"/>
                </a:solidFill>
                <a:effectLst/>
                <a:latin typeface="Droid Serif"/>
              </a:rPr>
              <a:t>represent</a:t>
            </a:r>
            <a:r>
              <a:rPr lang="en-US" b="0" i="0" dirty="0">
                <a:solidFill>
                  <a:srgbClr val="555555"/>
                </a:solidFill>
                <a:effectLst/>
                <a:latin typeface="Droid Serif"/>
              </a:rPr>
              <a:t> them as </a:t>
            </a:r>
            <a:r>
              <a:rPr lang="en-US" b="0" i="1" dirty="0">
                <a:solidFill>
                  <a:srgbClr val="555555"/>
                </a:solidFill>
                <a:effectLst/>
                <a:latin typeface="Droid Serif"/>
              </a:rPr>
              <a:t>finite</a:t>
            </a:r>
            <a:r>
              <a:rPr lang="en-US" b="0" i="0" dirty="0">
                <a:solidFill>
                  <a:srgbClr val="555555"/>
                </a:solidFill>
                <a:effectLst/>
                <a:latin typeface="Droid Serif"/>
              </a:rPr>
              <a:t> lasso traces). To do so, Alloy features a reserved steps keyword to be used like type signature names in plain scopes (steps cannot be used anywhere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Droid Serif"/>
              </a:rPr>
              <a:t>If no time horizon is given, this is implicitly equivalent to for 10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Droid Serif"/>
              </a:rPr>
              <a:t>If the time horizon takes the form for N steps, this is equivalent to for 1 .. N steps</a:t>
            </a:r>
          </a:p>
          <a:p>
            <a:pPr algn="l">
              <a:buFont typeface="Arial" panose="020B0604020202020204" pitchFamily="34" charset="0"/>
              <a:buChar char="•"/>
            </a:pPr>
            <a:r>
              <a:rPr lang="en-US" b="0" i="0" dirty="0">
                <a:solidFill>
                  <a:srgbClr val="555555"/>
                </a:solidFill>
                <a:effectLst/>
                <a:latin typeface="Droid Serif"/>
              </a:rPr>
              <a:t>If the time horizon takes the form for M .. N steps, only lasso traces with at least M transitions and at most N ones (</a:t>
            </a:r>
            <a:r>
              <a:rPr lang="en-US" b="0" i="1" dirty="0">
                <a:solidFill>
                  <a:srgbClr val="555555"/>
                </a:solidFill>
                <a:effectLst/>
                <a:latin typeface="Droid Serif"/>
              </a:rPr>
              <a:t>including the looping transition</a:t>
            </a:r>
            <a:r>
              <a:rPr lang="en-US" b="0" i="0" dirty="0">
                <a:solidFill>
                  <a:srgbClr val="555555"/>
                </a:solidFill>
                <a:effectLst/>
                <a:latin typeface="Droid Serif"/>
              </a:rPr>
              <a:t> starting in the last state) will be explored (this is called </a:t>
            </a:r>
            <a:r>
              <a:rPr lang="en-US" b="0" i="1" dirty="0">
                <a:solidFill>
                  <a:srgbClr val="555555"/>
                </a:solidFill>
                <a:effectLst/>
                <a:latin typeface="Droid Serif"/>
              </a:rPr>
              <a:t>bounded model checking</a:t>
            </a:r>
            <a:r>
              <a:rPr lang="en-US" b="0" i="0" dirty="0">
                <a:solidFill>
                  <a:srgbClr val="555555"/>
                </a:solidFill>
                <a:effectLst/>
                <a:latin typeface="Droid Serif"/>
              </a:rPr>
              <a:t>).</a:t>
            </a:r>
          </a:p>
          <a:p>
            <a:pPr algn="l">
              <a:buFont typeface="Arial" panose="020B0604020202020204" pitchFamily="34" charset="0"/>
              <a:buChar char="•"/>
            </a:pPr>
            <a:r>
              <a:rPr lang="en-US" b="0" i="0" dirty="0">
                <a:solidFill>
                  <a:srgbClr val="555555"/>
                </a:solidFill>
                <a:effectLst/>
                <a:latin typeface="Droid Serif"/>
              </a:rPr>
              <a:t>If the time horizon takes the form for 1.. Steps, the number of steps is greater or equal to 1… </a:t>
            </a:r>
            <a:endParaRPr lang="en-US" dirty="0"/>
          </a:p>
        </p:txBody>
      </p:sp>
      <p:sp>
        <p:nvSpPr>
          <p:cNvPr id="4" name="Slide Number Placeholder 3"/>
          <p:cNvSpPr>
            <a:spLocks noGrp="1"/>
          </p:cNvSpPr>
          <p:nvPr>
            <p:ph type="sldNum" sz="quarter" idx="5"/>
          </p:nvPr>
        </p:nvSpPr>
        <p:spPr/>
        <p:txBody>
          <a:bodyPr/>
          <a:lstStyle/>
          <a:p>
            <a:fld id="{BE9B9AF6-004C-4D15-A81D-E2D76DA6570B}" type="slidenum">
              <a:rPr lang="it-IT" smtClean="0"/>
              <a:t>41</a:t>
            </a:fld>
            <a:endParaRPr lang="it-IT"/>
          </a:p>
        </p:txBody>
      </p:sp>
    </p:spTree>
    <p:extLst>
      <p:ext uri="{BB962C8B-B14F-4D97-AF65-F5344CB8AC3E}">
        <p14:creationId xmlns:p14="http://schemas.microsoft.com/office/powerpoint/2010/main" val="630911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555555"/>
                </a:solidFill>
                <a:effectLst/>
                <a:latin typeface="Droid Serif"/>
              </a:rPr>
              <a:t>…This means that while the first three are examples of bounded model checking, due to the upper bound given to the number of steps, the time horizon in the last example is unbounded (in that case, the selected solver must support </a:t>
            </a:r>
            <a:r>
              <a:rPr lang="en-US" b="0" i="1">
                <a:solidFill>
                  <a:srgbClr val="555555"/>
                </a:solidFill>
                <a:effectLst/>
                <a:latin typeface="Droid Serif"/>
              </a:rPr>
              <a:t>complete</a:t>
            </a:r>
            <a:r>
              <a:rPr lang="en-US" b="0" i="0">
                <a:solidFill>
                  <a:srgbClr val="555555"/>
                </a:solidFill>
                <a:effectLst/>
                <a:latin typeface="Droid Serif"/>
              </a:rPr>
              <a:t> model checking). Complete model-checking allows checking over all possible traces, without bounding them upfront. This is possible because the state space is finite thanks to scopes on signatures.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555555"/>
                </a:solidFill>
                <a:effectLst/>
                <a:latin typeface="Droid Serif"/>
              </a:rPr>
              <a:t>Such model-checking is theoretically guaranteed to terminate but may fail due to a lack of memory or may run for too long. Currently, </a:t>
            </a:r>
            <a:r>
              <a:rPr lang="en-US" b="0" i="0" u="none" strike="noStrike" err="1">
                <a:solidFill>
                  <a:srgbClr val="1477CB"/>
                </a:solidFill>
                <a:effectLst/>
                <a:latin typeface="Droid Serif"/>
                <a:hlinkClick r:id="rId3"/>
              </a:rPr>
              <a:t>NuSMV</a:t>
            </a:r>
            <a:r>
              <a:rPr lang="en-US" b="0" i="0">
                <a:solidFill>
                  <a:srgbClr val="555555"/>
                </a:solidFill>
                <a:effectLst/>
                <a:latin typeface="Droid Serif"/>
              </a:rPr>
              <a:t> and </a:t>
            </a:r>
            <a:r>
              <a:rPr lang="en-US" b="0" i="0" u="none" strike="noStrike" err="1">
                <a:solidFill>
                  <a:srgbClr val="1477CB"/>
                </a:solidFill>
                <a:effectLst/>
                <a:latin typeface="Droid Serif"/>
                <a:hlinkClick r:id="rId4"/>
              </a:rPr>
              <a:t>nuXmv</a:t>
            </a:r>
            <a:r>
              <a:rPr lang="en-US" b="0" i="0">
                <a:solidFill>
                  <a:srgbClr val="555555"/>
                </a:solidFill>
                <a:effectLst/>
                <a:latin typeface="Droid Serif"/>
              </a:rPr>
              <a:t> are supported (notice that they can also be used for bounded model checking): they must be installed by the user though. Such an option should therefore preferably be executed to check assertions on small models and only when checking with a bounded time horizon does not find counterexamples anymore…</a:t>
            </a:r>
          </a:p>
        </p:txBody>
      </p:sp>
      <p:sp>
        <p:nvSpPr>
          <p:cNvPr id="4" name="Slide Number Placeholder 3"/>
          <p:cNvSpPr>
            <a:spLocks noGrp="1"/>
          </p:cNvSpPr>
          <p:nvPr>
            <p:ph type="sldNum" sz="quarter" idx="5"/>
          </p:nvPr>
        </p:nvSpPr>
        <p:spPr/>
        <p:txBody>
          <a:bodyPr/>
          <a:lstStyle/>
          <a:p>
            <a:fld id="{BE9B9AF6-004C-4D15-A81D-E2D76DA6570B}" type="slidenum">
              <a:rPr lang="it-IT" smtClean="0"/>
              <a:t>42</a:t>
            </a:fld>
            <a:endParaRPr lang="it-IT"/>
          </a:p>
        </p:txBody>
      </p:sp>
    </p:spTree>
    <p:extLst>
      <p:ext uri="{BB962C8B-B14F-4D97-AF65-F5344CB8AC3E}">
        <p14:creationId xmlns:p14="http://schemas.microsoft.com/office/powerpoint/2010/main" val="1761816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…Eventually let’s see what happens now in Alloy 6 when we open the visualizer to see the graphs of our model…</a:t>
            </a:r>
          </a:p>
        </p:txBody>
      </p:sp>
      <p:sp>
        <p:nvSpPr>
          <p:cNvPr id="4" name="Slide Number Placeholder 3"/>
          <p:cNvSpPr>
            <a:spLocks noGrp="1"/>
          </p:cNvSpPr>
          <p:nvPr>
            <p:ph type="sldNum" sz="quarter" idx="5"/>
          </p:nvPr>
        </p:nvSpPr>
        <p:spPr/>
        <p:txBody>
          <a:bodyPr/>
          <a:lstStyle/>
          <a:p>
            <a:fld id="{591CF851-BF4C-8348-9AA5-43EDF79DE9C7}" type="slidenum">
              <a:rPr lang="it-IT" smtClean="0"/>
              <a:t>45</a:t>
            </a:fld>
            <a:endParaRPr lang="it-IT"/>
          </a:p>
        </p:txBody>
      </p:sp>
    </p:spTree>
    <p:extLst>
      <p:ext uri="{BB962C8B-B14F-4D97-AF65-F5344CB8AC3E}">
        <p14:creationId xmlns:p14="http://schemas.microsoft.com/office/powerpoint/2010/main" val="1241807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we open the visualizer in Alloy 6, we see this: Do you see anything different from Alloy 5?...The main differences are highlighted by the letters A, B, C, let’s check them out…</a:t>
            </a:r>
          </a:p>
        </p:txBody>
      </p:sp>
      <p:sp>
        <p:nvSpPr>
          <p:cNvPr id="4" name="Slide Number Placeholder 3"/>
          <p:cNvSpPr>
            <a:spLocks noGrp="1"/>
          </p:cNvSpPr>
          <p:nvPr>
            <p:ph type="sldNum" sz="quarter" idx="5"/>
          </p:nvPr>
        </p:nvSpPr>
        <p:spPr/>
        <p:txBody>
          <a:bodyPr/>
          <a:lstStyle/>
          <a:p>
            <a:fld id="{591CF851-BF4C-8348-9AA5-43EDF79DE9C7}" type="slidenum">
              <a:rPr lang="it-IT" smtClean="0"/>
              <a:t>46</a:t>
            </a:fld>
            <a:endParaRPr lang="it-IT"/>
          </a:p>
        </p:txBody>
      </p:sp>
    </p:spTree>
    <p:extLst>
      <p:ext uri="{BB962C8B-B14F-4D97-AF65-F5344CB8AC3E}">
        <p14:creationId xmlns:p14="http://schemas.microsoft.com/office/powerpoint/2010/main" val="252057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of all, above the graphs, there is a bar with some balls representing states. Remember that the trace is the infinite sequence of states that continues after the third state here represented, the states are 0, 1, 2, while the lasso is the one represented by the visualizer here as it can be seen by the loop at the third state. In particular, the white states are the ones represented below in the visualizer and, from left to right, they represent respectively the current and the next state. Then there are the remaining states of the same trace which are not currently displayed and therefore depicted in grey. Eventually, we can move to the next pair of states of the same trace (in this case, we move from 0-1 to 1-2) by clicking on the page icon above..</a:t>
            </a:r>
          </a:p>
        </p:txBody>
      </p:sp>
      <p:sp>
        <p:nvSpPr>
          <p:cNvPr id="4" name="Slide Number Placeholder 3"/>
          <p:cNvSpPr>
            <a:spLocks noGrp="1"/>
          </p:cNvSpPr>
          <p:nvPr>
            <p:ph type="sldNum" sz="quarter" idx="5"/>
          </p:nvPr>
        </p:nvSpPr>
        <p:spPr/>
        <p:txBody>
          <a:bodyPr/>
          <a:lstStyle/>
          <a:p>
            <a:fld id="{591CF851-BF4C-8348-9AA5-43EDF79DE9C7}" type="slidenum">
              <a:rPr lang="it-IT" smtClean="0"/>
              <a:t>47</a:t>
            </a:fld>
            <a:endParaRPr lang="it-IT"/>
          </a:p>
        </p:txBody>
      </p:sp>
    </p:spTree>
    <p:extLst>
      <p:ext uri="{BB962C8B-B14F-4D97-AF65-F5344CB8AC3E}">
        <p14:creationId xmlns:p14="http://schemas.microsoft.com/office/powerpoint/2010/main" val="26852307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the graphs below represent, as I said before, a step-pair of the trace: on the left, we have the current state, and on the right, the next one. Notice that all the instances and fields that we stated as static remain the same in the two time-instances, while the ones that are mutable, change and are distinguished by the dashed lines …</a:t>
            </a:r>
          </a:p>
        </p:txBody>
      </p:sp>
      <p:sp>
        <p:nvSpPr>
          <p:cNvPr id="4" name="Slide Number Placeholder 3"/>
          <p:cNvSpPr>
            <a:spLocks noGrp="1"/>
          </p:cNvSpPr>
          <p:nvPr>
            <p:ph type="sldNum" sz="quarter" idx="5"/>
          </p:nvPr>
        </p:nvSpPr>
        <p:spPr/>
        <p:txBody>
          <a:bodyPr/>
          <a:lstStyle/>
          <a:p>
            <a:fld id="{591CF851-BF4C-8348-9AA5-43EDF79DE9C7}" type="slidenum">
              <a:rPr lang="it-IT" smtClean="0"/>
              <a:t>48</a:t>
            </a:fld>
            <a:endParaRPr lang="it-IT"/>
          </a:p>
        </p:txBody>
      </p:sp>
    </p:spTree>
    <p:extLst>
      <p:ext uri="{BB962C8B-B14F-4D97-AF65-F5344CB8AC3E}">
        <p14:creationId xmlns:p14="http://schemas.microsoft.com/office/powerpoint/2010/main" val="2980357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a:t>
            </a:r>
            <a:r>
              <a:rPr lang="it-IT" err="1"/>
              <a:t>Eventually</a:t>
            </a:r>
            <a:r>
              <a:rPr lang="it-IT"/>
              <a:t>, </a:t>
            </a:r>
            <a:r>
              <a:rPr lang="it-IT" err="1"/>
              <a:t>while</a:t>
            </a:r>
            <a:r>
              <a:rPr lang="it-IT"/>
              <a:t> in </a:t>
            </a:r>
            <a:r>
              <a:rPr lang="it-IT" err="1"/>
              <a:t>Alloy</a:t>
            </a:r>
            <a:r>
              <a:rPr lang="it-IT"/>
              <a:t> 5 </a:t>
            </a:r>
            <a:r>
              <a:rPr lang="it-IT" err="1"/>
              <a:t>we</a:t>
            </a:r>
            <a:r>
              <a:rPr lang="it-IT"/>
              <a:t> </a:t>
            </a:r>
            <a:r>
              <a:rPr lang="it-IT" err="1"/>
              <a:t>could</a:t>
            </a:r>
            <a:r>
              <a:rPr lang="it-IT"/>
              <a:t> just generate new </a:t>
            </a:r>
            <a:r>
              <a:rPr lang="it-IT" err="1"/>
              <a:t>instances</a:t>
            </a:r>
            <a:r>
              <a:rPr lang="it-IT"/>
              <a:t>, </a:t>
            </a:r>
            <a:r>
              <a:rPr lang="it-IT" err="1"/>
              <a:t>here</a:t>
            </a:r>
            <a:r>
              <a:rPr lang="it-IT"/>
              <a:t> </a:t>
            </a:r>
            <a:r>
              <a:rPr lang="it-IT" err="1"/>
              <a:t>we</a:t>
            </a:r>
            <a:r>
              <a:rPr lang="it-IT"/>
              <a:t> </a:t>
            </a:r>
            <a:r>
              <a:rPr lang="it-IT" err="1"/>
              <a:t>have</a:t>
            </a:r>
            <a:r>
              <a:rPr lang="it-IT"/>
              <a:t> new options: </a:t>
            </a:r>
          </a:p>
          <a:p>
            <a:pPr marL="171450" indent="-171450">
              <a:buFont typeface="Arial" panose="020B0604020202020204" pitchFamily="34" charset="0"/>
              <a:buChar char="•"/>
            </a:pPr>
            <a:r>
              <a:rPr lang="it-IT"/>
              <a:t>New </a:t>
            </a:r>
            <a:r>
              <a:rPr lang="it-IT" err="1"/>
              <a:t>config</a:t>
            </a:r>
            <a:r>
              <a:rPr lang="it-IT"/>
              <a:t>: </a:t>
            </a:r>
            <a:r>
              <a:rPr lang="it-IT" err="1"/>
              <a:t>it</a:t>
            </a:r>
            <a:r>
              <a:rPr lang="it-IT"/>
              <a:t> </a:t>
            </a:r>
            <a:r>
              <a:rPr lang="it-IT" err="1"/>
              <a:t>changes</a:t>
            </a:r>
            <a:r>
              <a:rPr lang="it-IT"/>
              <a:t> the </a:t>
            </a:r>
            <a:r>
              <a:rPr lang="it-IT" err="1"/>
              <a:t>immutable</a:t>
            </a:r>
            <a:r>
              <a:rPr lang="it-IT"/>
              <a:t> parts of the model (</a:t>
            </a:r>
            <a:r>
              <a:rPr lang="it-IT" err="1"/>
              <a:t>static</a:t>
            </a:r>
            <a:r>
              <a:rPr lang="it-IT"/>
              <a:t> signatures and fields), and </a:t>
            </a:r>
            <a:r>
              <a:rPr lang="it-IT" err="1"/>
              <a:t>finds</a:t>
            </a:r>
            <a:r>
              <a:rPr lang="it-IT"/>
              <a:t> a new </a:t>
            </a:r>
            <a:r>
              <a:rPr lang="it-IT" err="1"/>
              <a:t>behavior</a:t>
            </a:r>
            <a:r>
              <a:rPr lang="it-IT"/>
              <a:t> trace)</a:t>
            </a:r>
          </a:p>
          <a:p>
            <a:pPr marL="171450" indent="-171450">
              <a:buFont typeface="Arial" panose="020B0604020202020204" pitchFamily="34" charset="0"/>
              <a:buChar char="•"/>
            </a:pPr>
            <a:r>
              <a:rPr lang="it-IT"/>
              <a:t>New trace: </a:t>
            </a:r>
            <a:r>
              <a:rPr lang="it-IT" err="1"/>
              <a:t>it</a:t>
            </a:r>
            <a:r>
              <a:rPr lang="it-IT"/>
              <a:t> </a:t>
            </a:r>
            <a:r>
              <a:rPr lang="it-IT" err="1"/>
              <a:t>finds</a:t>
            </a:r>
            <a:r>
              <a:rPr lang="it-IT"/>
              <a:t> a new </a:t>
            </a:r>
            <a:r>
              <a:rPr lang="it-IT" err="1"/>
              <a:t>behavior</a:t>
            </a:r>
            <a:r>
              <a:rPr lang="it-IT"/>
              <a:t> trace from the </a:t>
            </a:r>
            <a:r>
              <a:rPr lang="it-IT" err="1"/>
              <a:t>existing</a:t>
            </a:r>
            <a:r>
              <a:rPr lang="it-IT"/>
              <a:t> </a:t>
            </a:r>
            <a:r>
              <a:rPr lang="it-IT" err="1"/>
              <a:t>configuration</a:t>
            </a:r>
            <a:r>
              <a:rPr lang="it-IT"/>
              <a:t> and </a:t>
            </a:r>
            <a:r>
              <a:rPr lang="it-IT" err="1"/>
              <a:t>initial</a:t>
            </a:r>
            <a:r>
              <a:rPr lang="it-IT"/>
              <a:t> state</a:t>
            </a:r>
          </a:p>
          <a:p>
            <a:pPr marL="171450" indent="-171450">
              <a:buFont typeface="Arial" panose="020B0604020202020204" pitchFamily="34" charset="0"/>
              <a:buChar char="•"/>
            </a:pPr>
            <a:r>
              <a:rPr lang="it-IT"/>
              <a:t>New </a:t>
            </a:r>
            <a:r>
              <a:rPr lang="it-IT" err="1"/>
              <a:t>init</a:t>
            </a:r>
            <a:r>
              <a:rPr lang="it-IT"/>
              <a:t>: </a:t>
            </a:r>
            <a:r>
              <a:rPr lang="it-IT" err="1"/>
              <a:t>it</a:t>
            </a:r>
            <a:r>
              <a:rPr lang="it-IT"/>
              <a:t> </a:t>
            </a:r>
            <a:r>
              <a:rPr lang="it-IT" err="1"/>
              <a:t>finds</a:t>
            </a:r>
            <a:r>
              <a:rPr lang="it-IT"/>
              <a:t> a </a:t>
            </a:r>
            <a:r>
              <a:rPr lang="it-IT" err="1"/>
              <a:t>different</a:t>
            </a:r>
            <a:r>
              <a:rPr lang="it-IT"/>
              <a:t> </a:t>
            </a:r>
            <a:r>
              <a:rPr lang="it-IT" err="1"/>
              <a:t>initial</a:t>
            </a:r>
            <a:r>
              <a:rPr lang="it-IT"/>
              <a:t> state </a:t>
            </a:r>
            <a:r>
              <a:rPr lang="it-IT" err="1"/>
              <a:t>given</a:t>
            </a:r>
            <a:r>
              <a:rPr lang="it-IT"/>
              <a:t> the </a:t>
            </a:r>
            <a:r>
              <a:rPr lang="it-IT" err="1"/>
              <a:t>same</a:t>
            </a:r>
            <a:r>
              <a:rPr lang="it-IT"/>
              <a:t> </a:t>
            </a:r>
            <a:r>
              <a:rPr lang="it-IT" err="1"/>
              <a:t>configuration</a:t>
            </a:r>
            <a:endParaRPr lang="it-IT"/>
          </a:p>
          <a:p>
            <a:pPr marL="171450" indent="-171450">
              <a:buFont typeface="Arial" panose="020B0604020202020204" pitchFamily="34" charset="0"/>
              <a:buChar char="•"/>
            </a:pPr>
            <a:r>
              <a:rPr lang="it-IT"/>
              <a:t>New </a:t>
            </a:r>
            <a:r>
              <a:rPr lang="it-IT" err="1"/>
              <a:t>fork</a:t>
            </a:r>
            <a:r>
              <a:rPr lang="it-IT"/>
              <a:t>: </a:t>
            </a:r>
            <a:r>
              <a:rPr lang="en-US" b="0" i="0">
                <a:solidFill>
                  <a:srgbClr val="37474F"/>
                </a:solidFill>
                <a:effectLst/>
                <a:latin typeface="-apple-system"/>
              </a:rPr>
              <a:t>can only be used in the middle of a trace. It fixes the present state (and states before) and finds a new next state</a:t>
            </a:r>
            <a:endParaRPr lang="it-IT"/>
          </a:p>
        </p:txBody>
      </p:sp>
      <p:sp>
        <p:nvSpPr>
          <p:cNvPr id="4" name="Segnaposto numero diapositiva 3"/>
          <p:cNvSpPr>
            <a:spLocks noGrp="1"/>
          </p:cNvSpPr>
          <p:nvPr>
            <p:ph type="sldNum" sz="quarter" idx="5"/>
          </p:nvPr>
        </p:nvSpPr>
        <p:spPr/>
        <p:txBody>
          <a:bodyPr/>
          <a:lstStyle/>
          <a:p>
            <a:fld id="{591CF851-BF4C-8348-9AA5-43EDF79DE9C7}" type="slidenum">
              <a:rPr lang="it-IT" smtClean="0"/>
              <a:t>49</a:t>
            </a:fld>
            <a:endParaRPr lang="it-IT"/>
          </a:p>
        </p:txBody>
      </p:sp>
    </p:spTree>
    <p:extLst>
      <p:ext uri="{BB962C8B-B14F-4D97-AF65-F5344CB8AC3E}">
        <p14:creationId xmlns:p14="http://schemas.microsoft.com/office/powerpoint/2010/main" val="734004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as </a:t>
            </a:r>
            <a:r>
              <a:rPr lang="en-US" err="1"/>
              <a:t>i’ve</a:t>
            </a:r>
            <a:r>
              <a:rPr lang="en-US"/>
              <a:t> already said the static model represents something that does not change over time, remains constant, and therefore it allows us to describe a legal state of a dynamic system. Taking the family example already shown in this course, we can use static modeling to set fixed signatures and their fields. For example, here, we are saying that a person has at most one father and at most one mother, a man has at most one wife and a woman at most one husband, and these relations do not change…</a:t>
            </a:r>
          </a:p>
        </p:txBody>
      </p:sp>
      <p:sp>
        <p:nvSpPr>
          <p:cNvPr id="4" name="Slide Number Placeholder 3"/>
          <p:cNvSpPr>
            <a:spLocks noGrp="1"/>
          </p:cNvSpPr>
          <p:nvPr>
            <p:ph type="sldNum" sz="quarter" idx="5"/>
          </p:nvPr>
        </p:nvSpPr>
        <p:spPr/>
        <p:txBody>
          <a:bodyPr/>
          <a:lstStyle/>
          <a:p>
            <a:fld id="{591CF851-BF4C-8348-9AA5-43EDF79DE9C7}" type="slidenum">
              <a:rPr lang="it-IT" smtClean="0"/>
              <a:t>4</a:t>
            </a:fld>
            <a:endParaRPr lang="it-IT"/>
          </a:p>
        </p:txBody>
      </p:sp>
    </p:spTree>
    <p:extLst>
      <p:ext uri="{BB962C8B-B14F-4D97-AF65-F5344CB8AC3E}">
        <p14:creationId xmlns:p14="http://schemas.microsoft.com/office/powerpoint/2010/main" val="22651366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…Eventually, we can appreciate the power of Alloy 6 that allows us to model systems that were not feasible before, like concurrency systems…</a:t>
            </a:r>
          </a:p>
        </p:txBody>
      </p:sp>
      <p:sp>
        <p:nvSpPr>
          <p:cNvPr id="4" name="Slide Number Placeholder 3"/>
          <p:cNvSpPr>
            <a:spLocks noGrp="1"/>
          </p:cNvSpPr>
          <p:nvPr>
            <p:ph type="sldNum" sz="quarter" idx="5"/>
          </p:nvPr>
        </p:nvSpPr>
        <p:spPr/>
        <p:txBody>
          <a:bodyPr/>
          <a:lstStyle/>
          <a:p>
            <a:fld id="{591CF851-BF4C-8348-9AA5-43EDF79DE9C7}" type="slidenum">
              <a:rPr lang="it-IT" smtClean="0"/>
              <a:t>53</a:t>
            </a:fld>
            <a:endParaRPr lang="it-IT"/>
          </a:p>
        </p:txBody>
      </p:sp>
    </p:spTree>
    <p:extLst>
      <p:ext uri="{BB962C8B-B14F-4D97-AF65-F5344CB8AC3E}">
        <p14:creationId xmlns:p14="http://schemas.microsoft.com/office/powerpoint/2010/main" val="3793214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r>
              <a:rPr lang="en-US" sz="1200">
                <a:latin typeface="Arial"/>
                <a:cs typeface="Arial"/>
              </a:rPr>
              <a:t>Concurrency is a property of a system in which multiple processes or threads can run simultaneously or appear to be running simultaneously. </a:t>
            </a:r>
            <a:r>
              <a:rPr lang="it-IT" sz="1200">
                <a:latin typeface="Arial"/>
                <a:ea typeface="+mn-lt"/>
                <a:cs typeface="+mn-lt"/>
              </a:rPr>
              <a:t>With the new features </a:t>
            </a:r>
            <a:r>
              <a:rPr lang="it-IT" sz="1200" err="1">
                <a:latin typeface="Arial"/>
                <a:ea typeface="+mn-lt"/>
                <a:cs typeface="+mn-lt"/>
              </a:rPr>
              <a:t>introduced</a:t>
            </a:r>
            <a:r>
              <a:rPr lang="it-IT" sz="1200">
                <a:latin typeface="Arial"/>
                <a:ea typeface="+mn-lt"/>
                <a:cs typeface="+mn-lt"/>
              </a:rPr>
              <a:t> in </a:t>
            </a:r>
            <a:r>
              <a:rPr lang="it-IT" sz="1200" err="1">
                <a:latin typeface="Arial"/>
                <a:ea typeface="+mn-lt"/>
                <a:cs typeface="+mn-lt"/>
              </a:rPr>
              <a:t>Alloy</a:t>
            </a:r>
            <a:r>
              <a:rPr lang="it-IT" sz="1200">
                <a:latin typeface="Arial"/>
                <a:ea typeface="+mn-lt"/>
                <a:cs typeface="+mn-lt"/>
              </a:rPr>
              <a:t> 6 </a:t>
            </a:r>
            <a:r>
              <a:rPr lang="it-IT" sz="1200" err="1">
                <a:latin typeface="Arial"/>
                <a:ea typeface="+mn-lt"/>
                <a:cs typeface="+mn-lt"/>
              </a:rPr>
              <a:t>it</a:t>
            </a:r>
            <a:r>
              <a:rPr lang="it-IT" sz="1200">
                <a:latin typeface="Arial"/>
                <a:ea typeface="+mn-lt"/>
                <a:cs typeface="+mn-lt"/>
              </a:rPr>
              <a:t> </a:t>
            </a:r>
            <a:r>
              <a:rPr lang="it-IT" sz="1200" err="1">
                <a:latin typeface="Arial"/>
                <a:ea typeface="+mn-lt"/>
                <a:cs typeface="+mn-lt"/>
              </a:rPr>
              <a:t>is</a:t>
            </a:r>
            <a:r>
              <a:rPr lang="it-IT" sz="1200">
                <a:latin typeface="Arial"/>
                <a:ea typeface="+mn-lt"/>
                <a:cs typeface="+mn-lt"/>
              </a:rPr>
              <a:t> </a:t>
            </a:r>
            <a:r>
              <a:rPr lang="it-IT" sz="1200" err="1">
                <a:latin typeface="Arial"/>
                <a:ea typeface="+mn-lt"/>
                <a:cs typeface="+mn-lt"/>
              </a:rPr>
              <a:t>much</a:t>
            </a:r>
            <a:r>
              <a:rPr lang="it-IT" sz="1200">
                <a:latin typeface="Arial"/>
                <a:ea typeface="+mn-lt"/>
                <a:cs typeface="+mn-lt"/>
              </a:rPr>
              <a:t> </a:t>
            </a:r>
            <a:r>
              <a:rPr lang="it-IT" sz="1200" err="1">
                <a:latin typeface="Arial"/>
                <a:ea typeface="+mn-lt"/>
                <a:cs typeface="+mn-lt"/>
              </a:rPr>
              <a:t>easier</a:t>
            </a:r>
            <a:r>
              <a:rPr lang="it-IT" sz="1200">
                <a:latin typeface="Arial"/>
                <a:ea typeface="+mn-lt"/>
                <a:cs typeface="+mn-lt"/>
              </a:rPr>
              <a:t> to model </a:t>
            </a:r>
            <a:r>
              <a:rPr lang="it-IT" sz="1200" err="1">
                <a:latin typeface="Arial"/>
                <a:ea typeface="+mn-lt"/>
                <a:cs typeface="+mn-lt"/>
              </a:rPr>
              <a:t>dynamic</a:t>
            </a:r>
            <a:r>
              <a:rPr lang="it-IT" sz="1200">
                <a:latin typeface="Arial"/>
                <a:ea typeface="+mn-lt"/>
                <a:cs typeface="+mn-lt"/>
              </a:rPr>
              <a:t> systems </a:t>
            </a:r>
            <a:r>
              <a:rPr lang="it-IT" sz="1200" err="1">
                <a:latin typeface="Arial"/>
                <a:ea typeface="+mn-lt"/>
                <a:cs typeface="+mn-lt"/>
              </a:rPr>
              <a:t>without</a:t>
            </a:r>
            <a:r>
              <a:rPr lang="it-IT" sz="1200">
                <a:latin typeface="Arial"/>
                <a:ea typeface="+mn-lt"/>
                <a:cs typeface="+mn-lt"/>
              </a:rPr>
              <a:t> </a:t>
            </a:r>
            <a:r>
              <a:rPr lang="it-IT" sz="1200" err="1">
                <a:latin typeface="Arial"/>
                <a:ea typeface="+mn-lt"/>
                <a:cs typeface="+mn-lt"/>
              </a:rPr>
              <a:t>resorting</a:t>
            </a:r>
            <a:r>
              <a:rPr lang="it-IT" sz="1200">
                <a:latin typeface="Arial"/>
                <a:ea typeface="+mn-lt"/>
                <a:cs typeface="+mn-lt"/>
              </a:rPr>
              <a:t> to </a:t>
            </a:r>
            <a:r>
              <a:rPr lang="it-IT" sz="1200" err="1">
                <a:latin typeface="Arial"/>
                <a:ea typeface="+mn-lt"/>
                <a:cs typeface="+mn-lt"/>
              </a:rPr>
              <a:t>external</a:t>
            </a:r>
            <a:r>
              <a:rPr lang="it-IT" sz="1200">
                <a:latin typeface="Arial"/>
                <a:ea typeface="+mn-lt"/>
                <a:cs typeface="+mn-lt"/>
              </a:rPr>
              <a:t> packages. Thanks to LTL, new </a:t>
            </a:r>
            <a:r>
              <a:rPr lang="it-IT" sz="1200" err="1">
                <a:latin typeface="Arial"/>
                <a:ea typeface="+mn-lt"/>
                <a:cs typeface="+mn-lt"/>
              </a:rPr>
              <a:t>temporal</a:t>
            </a:r>
            <a:r>
              <a:rPr lang="it-IT" sz="1200">
                <a:latin typeface="Arial"/>
                <a:ea typeface="+mn-lt"/>
                <a:cs typeface="+mn-lt"/>
              </a:rPr>
              <a:t> </a:t>
            </a:r>
            <a:r>
              <a:rPr lang="it-IT" sz="1200" err="1">
                <a:latin typeface="Arial"/>
                <a:ea typeface="+mn-lt"/>
                <a:cs typeface="+mn-lt"/>
              </a:rPr>
              <a:t>connectives</a:t>
            </a:r>
            <a:r>
              <a:rPr lang="it-IT" sz="1200">
                <a:latin typeface="Arial"/>
                <a:ea typeface="+mn-lt"/>
                <a:cs typeface="+mn-lt"/>
              </a:rPr>
              <a:t>, and the new </a:t>
            </a:r>
            <a:r>
              <a:rPr lang="it-IT" sz="1200" err="1">
                <a:latin typeface="Arial"/>
                <a:ea typeface="+mn-lt"/>
                <a:cs typeface="+mn-lt"/>
              </a:rPr>
              <a:t>visualizer</a:t>
            </a:r>
            <a:r>
              <a:rPr lang="it-IT" sz="1200">
                <a:latin typeface="Arial"/>
                <a:ea typeface="+mn-lt"/>
                <a:cs typeface="+mn-lt"/>
              </a:rPr>
              <a:t>, </a:t>
            </a:r>
            <a:r>
              <a:rPr lang="it-IT" sz="1200" err="1">
                <a:latin typeface="Arial"/>
                <a:ea typeface="+mn-lt"/>
                <a:cs typeface="+mn-lt"/>
              </a:rPr>
              <a:t>it</a:t>
            </a:r>
            <a:r>
              <a:rPr lang="it-IT" sz="1200">
                <a:latin typeface="Arial"/>
                <a:ea typeface="+mn-lt"/>
                <a:cs typeface="+mn-lt"/>
              </a:rPr>
              <a:t> </a:t>
            </a:r>
            <a:r>
              <a:rPr lang="it-IT" sz="1200" err="1">
                <a:latin typeface="Arial"/>
                <a:ea typeface="+mn-lt"/>
                <a:cs typeface="+mn-lt"/>
              </a:rPr>
              <a:t>is</a:t>
            </a:r>
            <a:r>
              <a:rPr lang="it-IT" sz="1200">
                <a:latin typeface="Arial"/>
                <a:ea typeface="+mn-lt"/>
                <a:cs typeface="+mn-lt"/>
              </a:rPr>
              <a:t> </a:t>
            </a:r>
            <a:r>
              <a:rPr lang="it-IT" sz="1200" err="1">
                <a:latin typeface="Arial"/>
                <a:ea typeface="+mn-lt"/>
                <a:cs typeface="+mn-lt"/>
              </a:rPr>
              <a:t>possible</a:t>
            </a:r>
            <a:r>
              <a:rPr lang="it-IT" sz="1200">
                <a:latin typeface="Arial"/>
                <a:ea typeface="+mn-lt"/>
                <a:cs typeface="+mn-lt"/>
              </a:rPr>
              <a:t> </a:t>
            </a:r>
            <a:r>
              <a:rPr lang="it-IT" sz="1200" b="0">
                <a:latin typeface="Arial"/>
                <a:ea typeface="+mn-lt"/>
                <a:cs typeface="+mn-lt"/>
              </a:rPr>
              <a:t>to model and check </a:t>
            </a:r>
            <a:r>
              <a:rPr lang="it-IT" sz="1200" b="0" err="1">
                <a:latin typeface="Arial"/>
                <a:ea typeface="+mn-lt"/>
                <a:cs typeface="+mn-lt"/>
              </a:rPr>
              <a:t>scenarios</a:t>
            </a:r>
            <a:r>
              <a:rPr lang="it-IT" sz="1200" b="0">
                <a:latin typeface="Arial"/>
                <a:ea typeface="+mn-lt"/>
                <a:cs typeface="+mn-lt"/>
              </a:rPr>
              <a:t> </a:t>
            </a:r>
            <a:r>
              <a:rPr lang="it-IT" sz="1200" b="0" err="1">
                <a:latin typeface="Arial"/>
                <a:ea typeface="+mn-lt"/>
                <a:cs typeface="+mn-lt"/>
              </a:rPr>
              <a:t>that</a:t>
            </a:r>
            <a:r>
              <a:rPr lang="it-IT" sz="1200" b="0">
                <a:latin typeface="Arial"/>
                <a:ea typeface="+mn-lt"/>
                <a:cs typeface="+mn-lt"/>
              </a:rPr>
              <a:t> deal with </a:t>
            </a:r>
            <a:r>
              <a:rPr lang="it-IT" sz="1200" b="0" err="1">
                <a:latin typeface="Arial"/>
                <a:ea typeface="+mn-lt"/>
                <a:cs typeface="+mn-lt"/>
              </a:rPr>
              <a:t>concurrency</a:t>
            </a:r>
            <a:r>
              <a:rPr lang="it-IT" sz="1200" b="0">
                <a:latin typeface="Arial"/>
                <a:ea typeface="+mn-lt"/>
                <a:cs typeface="+mn-lt"/>
              </a:rPr>
              <a:t>:</a:t>
            </a:r>
            <a:endParaRPr lang="en-US" sz="1200" b="0">
              <a:latin typeface="Arial"/>
              <a:cs typeface="Arial"/>
            </a:endParaRPr>
          </a:p>
          <a:p>
            <a:pPr marL="342900" indent="-342900">
              <a:buFont typeface="Arial"/>
              <a:buChar char="•"/>
            </a:pPr>
            <a:r>
              <a:rPr lang="it-IT" sz="1200" err="1">
                <a:latin typeface="Arial"/>
                <a:ea typeface="+mn-lt"/>
                <a:cs typeface="+mn-lt"/>
              </a:rPr>
              <a:t>distributed</a:t>
            </a:r>
            <a:r>
              <a:rPr lang="it-IT" sz="1200">
                <a:latin typeface="Arial"/>
                <a:ea typeface="+mn-lt"/>
                <a:cs typeface="+mn-lt"/>
              </a:rPr>
              <a:t> systems</a:t>
            </a:r>
            <a:endParaRPr lang="it-IT">
              <a:latin typeface="Arial"/>
              <a:ea typeface="+mn-lt"/>
              <a:cs typeface="Arial"/>
            </a:endParaRPr>
          </a:p>
          <a:p>
            <a:pPr marL="342900" indent="-342900">
              <a:buFont typeface="Arial"/>
              <a:buChar char="•"/>
            </a:pPr>
            <a:r>
              <a:rPr lang="it-IT" sz="1200">
                <a:latin typeface="Arial"/>
                <a:ea typeface="+mn-lt"/>
                <a:cs typeface="+mn-lt"/>
              </a:rPr>
              <a:t>multi-threading/multi-</a:t>
            </a:r>
            <a:r>
              <a:rPr lang="it-IT" sz="1200" err="1">
                <a:latin typeface="Arial"/>
                <a:ea typeface="+mn-lt"/>
                <a:cs typeface="+mn-lt"/>
              </a:rPr>
              <a:t>tasking</a:t>
            </a:r>
            <a:r>
              <a:rPr lang="it-IT" sz="1200">
                <a:latin typeface="Arial"/>
                <a:ea typeface="+mn-lt"/>
                <a:cs typeface="+mn-lt"/>
              </a:rPr>
              <a:t> </a:t>
            </a:r>
            <a:r>
              <a:rPr lang="it-IT" sz="1200" err="1">
                <a:latin typeface="Arial"/>
                <a:ea typeface="+mn-lt"/>
                <a:cs typeface="+mn-lt"/>
              </a:rPr>
              <a:t>applications</a:t>
            </a:r>
            <a:endParaRPr lang="it-IT">
              <a:latin typeface="Arial"/>
              <a:ea typeface="+mn-lt"/>
              <a:cs typeface="Arial"/>
            </a:endParaRPr>
          </a:p>
          <a:p>
            <a:pPr marL="342900" indent="-342900">
              <a:buFont typeface="Arial"/>
              <a:buChar char="•"/>
            </a:pPr>
            <a:r>
              <a:rPr lang="it-IT" sz="1200">
                <a:latin typeface="Arial"/>
                <a:ea typeface="+mn-lt"/>
                <a:cs typeface="+mn-lt"/>
              </a:rPr>
              <a:t>data </a:t>
            </a:r>
            <a:r>
              <a:rPr lang="it-IT" sz="1200" err="1">
                <a:latin typeface="Arial"/>
                <a:ea typeface="+mn-lt"/>
                <a:cs typeface="+mn-lt"/>
              </a:rPr>
              <a:t>migrations</a:t>
            </a:r>
            <a:endParaRPr lang="it-IT" sz="1200">
              <a:latin typeface="Arial"/>
              <a:cs typeface="Calibri"/>
            </a:endParaRPr>
          </a:p>
          <a:p>
            <a:r>
              <a:rPr lang="en-US"/>
              <a:t>An example of a concurrency model is shown in the next exercise lecture, together with the application of the concepts we’ve seen today….</a:t>
            </a:r>
          </a:p>
        </p:txBody>
      </p:sp>
      <p:sp>
        <p:nvSpPr>
          <p:cNvPr id="4" name="Slide Number Placeholder 3"/>
          <p:cNvSpPr>
            <a:spLocks noGrp="1"/>
          </p:cNvSpPr>
          <p:nvPr>
            <p:ph type="sldNum" sz="quarter" idx="5"/>
          </p:nvPr>
        </p:nvSpPr>
        <p:spPr/>
        <p:txBody>
          <a:bodyPr/>
          <a:lstStyle/>
          <a:p>
            <a:fld id="{591CF851-BF4C-8348-9AA5-43EDF79DE9C7}" type="slidenum">
              <a:rPr lang="it-IT" smtClean="0"/>
              <a:t>54</a:t>
            </a:fld>
            <a:endParaRPr lang="it-IT"/>
          </a:p>
        </p:txBody>
      </p:sp>
    </p:spTree>
    <p:extLst>
      <p:ext uri="{BB962C8B-B14F-4D97-AF65-F5344CB8AC3E}">
        <p14:creationId xmlns:p14="http://schemas.microsoft.com/office/powerpoint/2010/main" val="36068304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…And now let sum up what we have seen in this lecture. As you can see, we have achieved our goals to understand how Alloy 5 deals with dynamic modeling, namely in two ways: ordering module, and the time signature. We’ve understood which are the limitations of the dynamic modeling in Alloy 5, that is, it cannot tell deadlocks, it cannot express liveness property and in general there is not a built-in notion of time. Eventually, we have seen the new features brought by Alloy 6, which are the linear temporal logic, the mutable signatures and fields, the temporal </a:t>
            </a:r>
            <a:r>
              <a:rPr lang="en-US" b="0" err="1"/>
              <a:t>operatorsm</a:t>
            </a:r>
            <a:r>
              <a:rPr lang="en-US" b="0"/>
              <a:t> the time horizon, the new visualizer and a possible application of Alloy 6, namely the modeling of concurrent systems.</a:t>
            </a:r>
          </a:p>
        </p:txBody>
      </p:sp>
      <p:sp>
        <p:nvSpPr>
          <p:cNvPr id="4" name="Slide Number Placeholder 3"/>
          <p:cNvSpPr>
            <a:spLocks noGrp="1"/>
          </p:cNvSpPr>
          <p:nvPr>
            <p:ph type="sldNum" sz="quarter" idx="5"/>
          </p:nvPr>
        </p:nvSpPr>
        <p:spPr/>
        <p:txBody>
          <a:bodyPr/>
          <a:lstStyle/>
          <a:p>
            <a:fld id="{591CF851-BF4C-8348-9AA5-43EDF79DE9C7}" type="slidenum">
              <a:rPr lang="it-IT" smtClean="0"/>
              <a:t>55</a:t>
            </a:fld>
            <a:endParaRPr lang="it-IT"/>
          </a:p>
        </p:txBody>
      </p:sp>
    </p:spTree>
    <p:extLst>
      <p:ext uri="{BB962C8B-B14F-4D97-AF65-F5344CB8AC3E}">
        <p14:creationId xmlns:p14="http://schemas.microsoft.com/office/powerpoint/2010/main" val="1256662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shown two instances of the static model as an example. In one instance we have John and Sarah as two people but they are not married, in another one John and Sarah are married, but these two instances are not linked in any way, not even from a temporal point of view because thew are separated static instances..</a:t>
            </a:r>
          </a:p>
        </p:txBody>
      </p:sp>
      <p:sp>
        <p:nvSpPr>
          <p:cNvPr id="4" name="Slide Number Placeholder 3"/>
          <p:cNvSpPr>
            <a:spLocks noGrp="1"/>
          </p:cNvSpPr>
          <p:nvPr>
            <p:ph type="sldNum" sz="quarter" idx="5"/>
          </p:nvPr>
        </p:nvSpPr>
        <p:spPr/>
        <p:txBody>
          <a:bodyPr/>
          <a:lstStyle/>
          <a:p>
            <a:fld id="{591CF851-BF4C-8348-9AA5-43EDF79DE9C7}" type="slidenum">
              <a:rPr lang="it-IT" smtClean="0"/>
              <a:t>5</a:t>
            </a:fld>
            <a:endParaRPr lang="it-IT"/>
          </a:p>
        </p:txBody>
      </p:sp>
    </p:spTree>
    <p:extLst>
      <p:ext uri="{BB962C8B-B14F-4D97-AF65-F5344CB8AC3E}">
        <p14:creationId xmlns:p14="http://schemas.microsoft.com/office/powerpoint/2010/main" val="382772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we want to represent here, though, is a transition from the first instance to the second one and for this reason, we need a dynamic model that represents something changing over time and therefore allows us to describe possible transitions between two states of the system, like in this example…  </a:t>
            </a:r>
          </a:p>
        </p:txBody>
      </p:sp>
      <p:sp>
        <p:nvSpPr>
          <p:cNvPr id="4" name="Slide Number Placeholder 3"/>
          <p:cNvSpPr>
            <a:spLocks noGrp="1"/>
          </p:cNvSpPr>
          <p:nvPr>
            <p:ph type="sldNum" sz="quarter" idx="5"/>
          </p:nvPr>
        </p:nvSpPr>
        <p:spPr/>
        <p:txBody>
          <a:bodyPr/>
          <a:lstStyle/>
          <a:p>
            <a:fld id="{591CF851-BF4C-8348-9AA5-43EDF79DE9C7}" type="slidenum">
              <a:rPr lang="it-IT" smtClean="0"/>
              <a:t>6</a:t>
            </a:fld>
            <a:endParaRPr lang="it-IT"/>
          </a:p>
        </p:txBody>
      </p:sp>
    </p:spTree>
    <p:extLst>
      <p:ext uri="{BB962C8B-B14F-4D97-AF65-F5344CB8AC3E}">
        <p14:creationId xmlns:p14="http://schemas.microsoft.com/office/powerpoint/2010/main" val="3993652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…Unfortunately, until Alloy 6 there is no predefined notion of time and of state transition but there are several ways to model dynamic aspects of a system: the first one is by placing an ordering on some signatures, the second one is by introducing a time signature expressing time, but first things first…</a:t>
            </a:r>
          </a:p>
        </p:txBody>
      </p:sp>
      <p:sp>
        <p:nvSpPr>
          <p:cNvPr id="4" name="Slide Number Placeholder 3"/>
          <p:cNvSpPr>
            <a:spLocks noGrp="1"/>
          </p:cNvSpPr>
          <p:nvPr>
            <p:ph type="sldNum" sz="quarter" idx="5"/>
          </p:nvPr>
        </p:nvSpPr>
        <p:spPr/>
        <p:txBody>
          <a:bodyPr/>
          <a:lstStyle/>
          <a:p>
            <a:fld id="{591CF851-BF4C-8348-9AA5-43EDF79DE9C7}" type="slidenum">
              <a:rPr lang="it-IT" smtClean="0"/>
              <a:t>7</a:t>
            </a:fld>
            <a:endParaRPr lang="it-IT"/>
          </a:p>
        </p:txBody>
      </p:sp>
    </p:spTree>
    <p:extLst>
      <p:ext uri="{BB962C8B-B14F-4D97-AF65-F5344CB8AC3E}">
        <p14:creationId xmlns:p14="http://schemas.microsoft.com/office/powerpoint/2010/main" val="1051499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…to place an «</a:t>
            </a:r>
            <a:r>
              <a:rPr lang="it-IT" err="1"/>
              <a:t>ordering</a:t>
            </a:r>
            <a:r>
              <a:rPr lang="it-IT"/>
              <a:t>» </a:t>
            </a:r>
            <a:r>
              <a:rPr lang="it-IT" err="1"/>
              <a:t>we</a:t>
            </a:r>
            <a:r>
              <a:rPr lang="it-IT"/>
              <a:t> </a:t>
            </a:r>
            <a:r>
              <a:rPr lang="it-IT" err="1"/>
              <a:t>need</a:t>
            </a:r>
            <a:r>
              <a:rPr lang="it-IT"/>
              <a:t> to import </a:t>
            </a:r>
            <a:r>
              <a:rPr lang="it-IT" err="1"/>
              <a:t>this</a:t>
            </a:r>
            <a:r>
              <a:rPr lang="it-IT"/>
              <a:t> package </a:t>
            </a:r>
            <a:r>
              <a:rPr lang="it-IT" err="1"/>
              <a:t>specifying</a:t>
            </a:r>
            <a:r>
              <a:rPr lang="it-IT"/>
              <a:t> </a:t>
            </a:r>
            <a:r>
              <a:rPr lang="it-IT" err="1"/>
              <a:t>also</a:t>
            </a:r>
            <a:r>
              <a:rPr lang="it-IT"/>
              <a:t> the signature on </a:t>
            </a:r>
            <a:r>
              <a:rPr lang="it-IT" err="1"/>
              <a:t>which</a:t>
            </a:r>
            <a:r>
              <a:rPr lang="it-IT"/>
              <a:t> </a:t>
            </a:r>
            <a:r>
              <a:rPr lang="it-IT" err="1"/>
              <a:t>we</a:t>
            </a:r>
            <a:r>
              <a:rPr lang="it-IT"/>
              <a:t> </a:t>
            </a:r>
            <a:r>
              <a:rPr lang="it-IT" err="1"/>
              <a:t>want</a:t>
            </a:r>
            <a:r>
              <a:rPr lang="it-IT"/>
              <a:t> to </a:t>
            </a:r>
            <a:r>
              <a:rPr lang="it-IT" err="1"/>
              <a:t>apply</a:t>
            </a:r>
            <a:r>
              <a:rPr lang="it-IT"/>
              <a:t> the </a:t>
            </a:r>
            <a:r>
              <a:rPr lang="it-IT" err="1"/>
              <a:t>ordering</a:t>
            </a:r>
            <a:r>
              <a:rPr lang="it-IT"/>
              <a:t>, for </a:t>
            </a:r>
            <a:r>
              <a:rPr lang="it-IT" err="1"/>
              <a:t>example</a:t>
            </a:r>
            <a:r>
              <a:rPr lang="it-IT"/>
              <a:t> </a:t>
            </a:r>
            <a:r>
              <a:rPr lang="it-IT" err="1"/>
              <a:t>here</a:t>
            </a:r>
            <a:r>
              <a:rPr lang="it-IT"/>
              <a:t> the </a:t>
            </a:r>
            <a:r>
              <a:rPr lang="it-IT" err="1"/>
              <a:t>generic</a:t>
            </a:r>
            <a:r>
              <a:rPr lang="it-IT"/>
              <a:t> signature S. By </a:t>
            </a:r>
            <a:r>
              <a:rPr lang="it-IT" err="1"/>
              <a:t>doing</a:t>
            </a:r>
            <a:r>
              <a:rPr lang="it-IT"/>
              <a:t> so, </a:t>
            </a:r>
            <a:r>
              <a:rPr lang="it-IT" err="1"/>
              <a:t>we</a:t>
            </a:r>
            <a:r>
              <a:rPr lang="it-IT"/>
              <a:t> create a single linear </a:t>
            </a:r>
            <a:r>
              <a:rPr lang="it-IT" err="1"/>
              <a:t>ordering</a:t>
            </a:r>
            <a:r>
              <a:rPr lang="it-IT"/>
              <a:t> over signature S: </a:t>
            </a:r>
            <a:r>
              <a:rPr lang="it-IT" err="1"/>
              <a:t>this</a:t>
            </a:r>
            <a:r>
              <a:rPr lang="it-IT"/>
              <a:t> </a:t>
            </a:r>
            <a:r>
              <a:rPr lang="it-IT" err="1"/>
              <a:t>means</a:t>
            </a:r>
            <a:r>
              <a:rPr lang="it-IT"/>
              <a:t> </a:t>
            </a:r>
            <a:r>
              <a:rPr lang="it-IT" err="1"/>
              <a:t>that</a:t>
            </a:r>
            <a:r>
              <a:rPr lang="it-IT"/>
              <a:t> </a:t>
            </a:r>
            <a:r>
              <a:rPr lang="it-IT" err="1"/>
              <a:t>there</a:t>
            </a:r>
            <a:r>
              <a:rPr lang="it-IT"/>
              <a:t> </a:t>
            </a:r>
            <a:r>
              <a:rPr lang="it-IT" err="1"/>
              <a:t>could</a:t>
            </a:r>
            <a:r>
              <a:rPr lang="it-IT"/>
              <a:t> be multiple S </a:t>
            </a:r>
            <a:r>
              <a:rPr lang="it-IT" err="1"/>
              <a:t>atoms</a:t>
            </a:r>
            <a:r>
              <a:rPr lang="it-IT"/>
              <a:t> </a:t>
            </a:r>
            <a:r>
              <a:rPr lang="it-IT" err="1"/>
              <a:t>representing</a:t>
            </a:r>
            <a:r>
              <a:rPr lang="it-IT"/>
              <a:t> the </a:t>
            </a:r>
            <a:r>
              <a:rPr lang="it-IT" err="1"/>
              <a:t>same</a:t>
            </a:r>
            <a:r>
              <a:rPr lang="it-IT"/>
              <a:t> </a:t>
            </a:r>
            <a:r>
              <a:rPr lang="it-IT" err="1"/>
              <a:t>physical</a:t>
            </a:r>
            <a:r>
              <a:rPr lang="it-IT"/>
              <a:t> </a:t>
            </a:r>
            <a:r>
              <a:rPr lang="it-IT" err="1"/>
              <a:t>element</a:t>
            </a:r>
            <a:r>
              <a:rPr lang="it-IT"/>
              <a:t> </a:t>
            </a:r>
            <a:r>
              <a:rPr lang="it-IT" err="1"/>
              <a:t>but</a:t>
            </a:r>
            <a:r>
              <a:rPr lang="it-IT"/>
              <a:t> </a:t>
            </a:r>
            <a:r>
              <a:rPr lang="it-IT" err="1"/>
              <a:t>at</a:t>
            </a:r>
            <a:r>
              <a:rPr lang="it-IT"/>
              <a:t> </a:t>
            </a:r>
            <a:r>
              <a:rPr lang="it-IT" err="1"/>
              <a:t>different</a:t>
            </a:r>
            <a:r>
              <a:rPr lang="it-IT"/>
              <a:t> points in time, </a:t>
            </a:r>
            <a:r>
              <a:rPr lang="it-IT" err="1"/>
              <a:t>if</a:t>
            </a:r>
            <a:r>
              <a:rPr lang="it-IT"/>
              <a:t> </a:t>
            </a:r>
            <a:r>
              <a:rPr lang="it-IT" err="1"/>
              <a:t>we</a:t>
            </a:r>
            <a:r>
              <a:rPr lang="it-IT"/>
              <a:t> </a:t>
            </a:r>
            <a:r>
              <a:rPr lang="it-IT" err="1"/>
              <a:t>consider</a:t>
            </a:r>
            <a:r>
              <a:rPr lang="it-IT"/>
              <a:t> the </a:t>
            </a:r>
            <a:r>
              <a:rPr lang="it-IT" err="1"/>
              <a:t>ordering</a:t>
            </a:r>
            <a:r>
              <a:rPr lang="it-IT"/>
              <a:t> </a:t>
            </a:r>
            <a:r>
              <a:rPr lang="it-IT" err="1"/>
              <a:t>as</a:t>
            </a:r>
            <a:r>
              <a:rPr lang="it-IT"/>
              <a:t> a </a:t>
            </a:r>
            <a:r>
              <a:rPr lang="it-IT" err="1"/>
              <a:t>temporal</a:t>
            </a:r>
            <a:r>
              <a:rPr lang="it-IT"/>
              <a:t> </a:t>
            </a:r>
            <a:r>
              <a:rPr lang="it-IT" err="1"/>
              <a:t>ordering</a:t>
            </a:r>
            <a:r>
              <a:rPr lang="it-IT"/>
              <a:t>. </a:t>
            </a:r>
            <a:r>
              <a:rPr lang="it-IT" err="1"/>
              <a:t>This</a:t>
            </a:r>
            <a:r>
              <a:rPr lang="it-IT"/>
              <a:t> </a:t>
            </a:r>
            <a:r>
              <a:rPr lang="it-IT" err="1"/>
              <a:t>is</a:t>
            </a:r>
            <a:r>
              <a:rPr lang="it-IT"/>
              <a:t> like </a:t>
            </a:r>
            <a:r>
              <a:rPr lang="it-IT" err="1"/>
              <a:t>creating</a:t>
            </a:r>
            <a:r>
              <a:rPr lang="it-IT"/>
              <a:t> a finite state machine on </a:t>
            </a:r>
            <a:r>
              <a:rPr lang="it-IT" err="1"/>
              <a:t>atoms</a:t>
            </a:r>
            <a:r>
              <a:rPr lang="it-IT"/>
              <a:t> of S </a:t>
            </a:r>
            <a:r>
              <a:rPr lang="it-IT" err="1"/>
              <a:t>where</a:t>
            </a:r>
            <a:r>
              <a:rPr lang="it-IT"/>
              <a:t> </a:t>
            </a:r>
            <a:r>
              <a:rPr lang="it-IT" err="1"/>
              <a:t>we</a:t>
            </a:r>
            <a:r>
              <a:rPr lang="it-IT"/>
              <a:t> start from an </a:t>
            </a:r>
            <a:r>
              <a:rPr lang="it-IT" err="1"/>
              <a:t>initial</a:t>
            </a:r>
            <a:r>
              <a:rPr lang="it-IT"/>
              <a:t> </a:t>
            </a:r>
            <a:r>
              <a:rPr lang="it-IT" err="1"/>
              <a:t>node</a:t>
            </a:r>
            <a:r>
              <a:rPr lang="it-IT"/>
              <a:t>, </a:t>
            </a:r>
            <a:r>
              <a:rPr lang="it-IT" err="1"/>
              <a:t>move</a:t>
            </a:r>
            <a:r>
              <a:rPr lang="it-IT"/>
              <a:t> </a:t>
            </a:r>
            <a:r>
              <a:rPr lang="it-IT" err="1"/>
              <a:t>through</a:t>
            </a:r>
            <a:r>
              <a:rPr lang="it-IT"/>
              <a:t> the </a:t>
            </a:r>
            <a:r>
              <a:rPr lang="it-IT" err="1"/>
              <a:t>nodes</a:t>
            </a:r>
            <a:r>
              <a:rPr lang="it-IT"/>
              <a:t>, </a:t>
            </a:r>
            <a:r>
              <a:rPr lang="it-IT" err="1"/>
              <a:t>which</a:t>
            </a:r>
            <a:r>
              <a:rPr lang="it-IT"/>
              <a:t> are the </a:t>
            </a:r>
            <a:r>
              <a:rPr lang="it-IT" err="1"/>
              <a:t>atoms</a:t>
            </a:r>
            <a:r>
              <a:rPr lang="it-IT"/>
              <a:t> of S, by </a:t>
            </a:r>
            <a:r>
              <a:rPr lang="it-IT" err="1"/>
              <a:t>exploiting</a:t>
            </a:r>
            <a:r>
              <a:rPr lang="it-IT"/>
              <a:t> some </a:t>
            </a:r>
            <a:r>
              <a:rPr lang="it-IT" err="1"/>
              <a:t>functions</a:t>
            </a:r>
            <a:r>
              <a:rPr lang="it-IT"/>
              <a:t> </a:t>
            </a:r>
            <a:r>
              <a:rPr lang="it-IT" err="1"/>
              <a:t>provided</a:t>
            </a:r>
            <a:r>
              <a:rPr lang="it-IT"/>
              <a:t> by the </a:t>
            </a:r>
            <a:r>
              <a:rPr lang="it-IT" err="1"/>
              <a:t>imported</a:t>
            </a:r>
            <a:r>
              <a:rPr lang="it-IT"/>
              <a:t> package, and </a:t>
            </a:r>
            <a:r>
              <a:rPr lang="it-IT" err="1"/>
              <a:t>eventually</a:t>
            </a:r>
            <a:r>
              <a:rPr lang="it-IT"/>
              <a:t> a </a:t>
            </a:r>
            <a:r>
              <a:rPr lang="it-IT" err="1"/>
              <a:t>final</a:t>
            </a:r>
            <a:r>
              <a:rPr lang="it-IT"/>
              <a:t> </a:t>
            </a:r>
            <a:r>
              <a:rPr lang="it-IT" err="1"/>
              <a:t>node</a:t>
            </a:r>
            <a:r>
              <a:rPr lang="it-IT"/>
              <a:t> </a:t>
            </a:r>
            <a:r>
              <a:rPr lang="it-IT" err="1"/>
              <a:t>representing</a:t>
            </a:r>
            <a:r>
              <a:rPr lang="it-IT"/>
              <a:t> the last </a:t>
            </a:r>
            <a:r>
              <a:rPr lang="it-IT" err="1"/>
              <a:t>atom</a:t>
            </a:r>
            <a:r>
              <a:rPr lang="it-IT"/>
              <a:t>…</a:t>
            </a:r>
          </a:p>
        </p:txBody>
      </p:sp>
      <p:sp>
        <p:nvSpPr>
          <p:cNvPr id="4" name="Segnaposto numero diapositiva 3"/>
          <p:cNvSpPr>
            <a:spLocks noGrp="1"/>
          </p:cNvSpPr>
          <p:nvPr>
            <p:ph type="sldNum" sz="quarter" idx="5"/>
          </p:nvPr>
        </p:nvSpPr>
        <p:spPr/>
        <p:txBody>
          <a:bodyPr/>
          <a:lstStyle/>
          <a:p>
            <a:fld id="{591CF851-BF4C-8348-9AA5-43EDF79DE9C7}" type="slidenum">
              <a:rPr lang="it-IT" smtClean="0"/>
              <a:t>8</a:t>
            </a:fld>
            <a:endParaRPr lang="it-IT"/>
          </a:p>
        </p:txBody>
      </p:sp>
    </p:spTree>
    <p:extLst>
      <p:ext uri="{BB962C8B-B14F-4D97-AF65-F5344CB8AC3E}">
        <p14:creationId xmlns:p14="http://schemas.microsoft.com/office/powerpoint/2010/main" val="3534809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a:t>
            </a:r>
            <a:r>
              <a:rPr lang="it-IT" err="1"/>
              <a:t>but</a:t>
            </a:r>
            <a:r>
              <a:rPr lang="it-IT"/>
              <a:t> </a:t>
            </a:r>
            <a:r>
              <a:rPr lang="it-IT" err="1"/>
              <a:t>how</a:t>
            </a:r>
            <a:r>
              <a:rPr lang="it-IT"/>
              <a:t> can </a:t>
            </a:r>
            <a:r>
              <a:rPr lang="it-IT" err="1"/>
              <a:t>we</a:t>
            </a:r>
            <a:r>
              <a:rPr lang="it-IT"/>
              <a:t> build </a:t>
            </a:r>
            <a:r>
              <a:rPr lang="it-IT" err="1"/>
              <a:t>such</a:t>
            </a:r>
            <a:r>
              <a:rPr lang="it-IT"/>
              <a:t> a state machine and </a:t>
            </a:r>
            <a:r>
              <a:rPr lang="it-IT" err="1"/>
              <a:t>therefore</a:t>
            </a:r>
            <a:r>
              <a:rPr lang="it-IT"/>
              <a:t> </a:t>
            </a:r>
            <a:r>
              <a:rPr lang="it-IT" err="1"/>
              <a:t>define</a:t>
            </a:r>
            <a:r>
              <a:rPr lang="it-IT"/>
              <a:t> the </a:t>
            </a:r>
            <a:r>
              <a:rPr lang="it-IT" err="1"/>
              <a:t>ordering</a:t>
            </a:r>
            <a:r>
              <a:rPr lang="it-IT"/>
              <a:t> model? </a:t>
            </a:r>
            <a:r>
              <a:rPr lang="it-IT" err="1"/>
              <a:t>We</a:t>
            </a:r>
            <a:r>
              <a:rPr lang="it-IT"/>
              <a:t> </a:t>
            </a:r>
            <a:r>
              <a:rPr lang="it-IT" err="1"/>
              <a:t>have</a:t>
            </a:r>
            <a:r>
              <a:rPr lang="it-IT"/>
              <a:t> to create a </a:t>
            </a:r>
            <a:r>
              <a:rPr lang="it-IT" err="1"/>
              <a:t>fact</a:t>
            </a:r>
            <a:r>
              <a:rPr lang="it-IT"/>
              <a:t> </a:t>
            </a:r>
            <a:r>
              <a:rPr lang="it-IT" err="1"/>
              <a:t>that</a:t>
            </a:r>
            <a:r>
              <a:rPr lang="it-IT"/>
              <a:t> </a:t>
            </a:r>
            <a:r>
              <a:rPr lang="it-IT" err="1"/>
              <a:t>represents</a:t>
            </a:r>
            <a:r>
              <a:rPr lang="it-IT"/>
              <a:t> the trace and </a:t>
            </a:r>
            <a:r>
              <a:rPr lang="it-IT" err="1"/>
              <a:t>describes</a:t>
            </a:r>
            <a:r>
              <a:rPr lang="it-IT"/>
              <a:t> </a:t>
            </a:r>
            <a:r>
              <a:rPr lang="it-IT" err="1"/>
              <a:t>how</a:t>
            </a:r>
            <a:r>
              <a:rPr lang="it-IT"/>
              <a:t> the system </a:t>
            </a:r>
            <a:r>
              <a:rPr lang="it-IT" err="1"/>
              <a:t>will</a:t>
            </a:r>
            <a:r>
              <a:rPr lang="it-IT"/>
              <a:t> evolve by </a:t>
            </a:r>
            <a:r>
              <a:rPr lang="it-IT" err="1"/>
              <a:t>constraining</a:t>
            </a:r>
            <a:r>
              <a:rPr lang="it-IT"/>
              <a:t> </a:t>
            </a:r>
            <a:r>
              <a:rPr lang="it-IT" err="1"/>
              <a:t>valid</a:t>
            </a:r>
            <a:r>
              <a:rPr lang="it-IT"/>
              <a:t> models to </a:t>
            </a:r>
            <a:r>
              <a:rPr lang="it-IT" err="1"/>
              <a:t>ones</a:t>
            </a:r>
            <a:r>
              <a:rPr lang="it-IT"/>
              <a:t> </a:t>
            </a:r>
            <a:r>
              <a:rPr lang="it-IT" err="1"/>
              <a:t>where</a:t>
            </a:r>
            <a:r>
              <a:rPr lang="it-IT"/>
              <a:t> the system </a:t>
            </a:r>
            <a:r>
              <a:rPr lang="it-IT" err="1"/>
              <a:t>evolves</a:t>
            </a:r>
            <a:r>
              <a:rPr lang="it-IT"/>
              <a:t> </a:t>
            </a:r>
            <a:r>
              <a:rPr lang="it-IT" err="1"/>
              <a:t>properly</a:t>
            </a:r>
            <a:r>
              <a:rPr lang="it-IT"/>
              <a:t>. But </a:t>
            </a:r>
            <a:r>
              <a:rPr lang="it-IT" err="1"/>
              <a:t>let’s</a:t>
            </a:r>
            <a:r>
              <a:rPr lang="it-IT"/>
              <a:t> </a:t>
            </a:r>
            <a:r>
              <a:rPr lang="it-IT" err="1"/>
              <a:t>see</a:t>
            </a:r>
            <a:r>
              <a:rPr lang="it-IT"/>
              <a:t> </a:t>
            </a:r>
            <a:r>
              <a:rPr lang="it-IT" err="1"/>
              <a:t>what</a:t>
            </a:r>
            <a:r>
              <a:rPr lang="it-IT"/>
              <a:t> </a:t>
            </a:r>
            <a:r>
              <a:rPr lang="it-IT" err="1"/>
              <a:t>does</a:t>
            </a:r>
            <a:r>
              <a:rPr lang="it-IT"/>
              <a:t> </a:t>
            </a:r>
            <a:r>
              <a:rPr lang="it-IT" err="1"/>
              <a:t>that</a:t>
            </a:r>
            <a:r>
              <a:rPr lang="it-IT"/>
              <a:t> </a:t>
            </a:r>
            <a:r>
              <a:rPr lang="it-IT" err="1"/>
              <a:t>mean</a:t>
            </a:r>
            <a:r>
              <a:rPr lang="it-IT"/>
              <a:t>: </a:t>
            </a:r>
            <a:r>
              <a:rPr lang="it-IT" err="1"/>
              <a:t>if</a:t>
            </a:r>
            <a:r>
              <a:rPr lang="it-IT"/>
              <a:t> </a:t>
            </a:r>
            <a:r>
              <a:rPr lang="it-IT" err="1"/>
              <a:t>we</a:t>
            </a:r>
            <a:r>
              <a:rPr lang="it-IT"/>
              <a:t> </a:t>
            </a:r>
            <a:r>
              <a:rPr lang="it-IT" err="1"/>
              <a:t>still</a:t>
            </a:r>
            <a:r>
              <a:rPr lang="it-IT"/>
              <a:t> </a:t>
            </a:r>
            <a:r>
              <a:rPr lang="it-IT" err="1"/>
              <a:t>consider</a:t>
            </a:r>
            <a:r>
              <a:rPr lang="it-IT"/>
              <a:t> the </a:t>
            </a:r>
            <a:r>
              <a:rPr lang="it-IT" err="1"/>
              <a:t>ordering</a:t>
            </a:r>
            <a:r>
              <a:rPr lang="it-IT"/>
              <a:t> signature S, </a:t>
            </a:r>
            <a:r>
              <a:rPr lang="it-IT" err="1"/>
              <a:t>we</a:t>
            </a:r>
            <a:r>
              <a:rPr lang="it-IT"/>
              <a:t> </a:t>
            </a:r>
            <a:r>
              <a:rPr lang="it-IT" err="1"/>
              <a:t>have</a:t>
            </a:r>
            <a:r>
              <a:rPr lang="it-IT"/>
              <a:t> to </a:t>
            </a:r>
            <a:r>
              <a:rPr lang="it-IT" err="1"/>
              <a:t>specify</a:t>
            </a:r>
            <a:r>
              <a:rPr lang="it-IT"/>
              <a:t> the </a:t>
            </a:r>
            <a:r>
              <a:rPr lang="it-IT" err="1"/>
              <a:t>initial</a:t>
            </a:r>
            <a:r>
              <a:rPr lang="it-IT"/>
              <a:t> </a:t>
            </a:r>
            <a:r>
              <a:rPr lang="it-IT" err="1"/>
              <a:t>node</a:t>
            </a:r>
            <a:r>
              <a:rPr lang="it-IT"/>
              <a:t> (S1), and </a:t>
            </a:r>
            <a:r>
              <a:rPr lang="it-IT" err="1"/>
              <a:t>specify</a:t>
            </a:r>
            <a:r>
              <a:rPr lang="it-IT"/>
              <a:t> </a:t>
            </a:r>
            <a:r>
              <a:rPr lang="it-IT" err="1"/>
              <a:t>that</a:t>
            </a:r>
            <a:r>
              <a:rPr lang="it-IT"/>
              <a:t> </a:t>
            </a:r>
            <a:r>
              <a:rPr lang="it-IT" err="1"/>
              <a:t>we</a:t>
            </a:r>
            <a:r>
              <a:rPr lang="it-IT"/>
              <a:t> </a:t>
            </a:r>
            <a:r>
              <a:rPr lang="it-IT" err="1"/>
              <a:t>move</a:t>
            </a:r>
            <a:r>
              <a:rPr lang="it-IT"/>
              <a:t> from a </a:t>
            </a:r>
            <a:r>
              <a:rPr lang="it-IT" err="1"/>
              <a:t>node</a:t>
            </a:r>
            <a:r>
              <a:rPr lang="it-IT"/>
              <a:t> </a:t>
            </a:r>
            <a:r>
              <a:rPr lang="it-IT" err="1"/>
              <a:t>which</a:t>
            </a:r>
            <a:r>
              <a:rPr lang="it-IT"/>
              <a:t> </a:t>
            </a:r>
            <a:r>
              <a:rPr lang="it-IT" err="1"/>
              <a:t>is</a:t>
            </a:r>
            <a:r>
              <a:rPr lang="it-IT"/>
              <a:t> </a:t>
            </a:r>
            <a:r>
              <a:rPr lang="it-IT" err="1"/>
              <a:t>not</a:t>
            </a:r>
            <a:r>
              <a:rPr lang="it-IT"/>
              <a:t> the last to </a:t>
            </a:r>
            <a:r>
              <a:rPr lang="it-IT" err="1"/>
              <a:t>another</a:t>
            </a:r>
            <a:r>
              <a:rPr lang="it-IT"/>
              <a:t> </a:t>
            </a:r>
            <a:r>
              <a:rPr lang="it-IT" err="1"/>
              <a:t>node</a:t>
            </a:r>
            <a:r>
              <a:rPr lang="it-IT"/>
              <a:t> via some </a:t>
            </a:r>
            <a:r>
              <a:rPr lang="it-IT" err="1"/>
              <a:t>operations</a:t>
            </a:r>
            <a:r>
              <a:rPr lang="it-IT"/>
              <a:t> </a:t>
            </a:r>
            <a:r>
              <a:rPr lang="it-IT" err="1"/>
              <a:t>not</a:t>
            </a:r>
            <a:r>
              <a:rPr lang="it-IT"/>
              <a:t> </a:t>
            </a:r>
            <a:r>
              <a:rPr lang="it-IT" err="1"/>
              <a:t>specified</a:t>
            </a:r>
            <a:r>
              <a:rPr lang="it-IT"/>
              <a:t> </a:t>
            </a:r>
            <a:r>
              <a:rPr lang="it-IT" err="1"/>
              <a:t>here</a:t>
            </a:r>
            <a:r>
              <a:rPr lang="it-IT"/>
              <a:t>…</a:t>
            </a:r>
          </a:p>
        </p:txBody>
      </p:sp>
      <p:sp>
        <p:nvSpPr>
          <p:cNvPr id="4" name="Segnaposto numero diapositiva 3"/>
          <p:cNvSpPr>
            <a:spLocks noGrp="1"/>
          </p:cNvSpPr>
          <p:nvPr>
            <p:ph type="sldNum" sz="quarter" idx="5"/>
          </p:nvPr>
        </p:nvSpPr>
        <p:spPr/>
        <p:txBody>
          <a:bodyPr/>
          <a:lstStyle/>
          <a:p>
            <a:fld id="{591CF851-BF4C-8348-9AA5-43EDF79DE9C7}" type="slidenum">
              <a:rPr lang="it-IT" smtClean="0"/>
              <a:t>9</a:t>
            </a:fld>
            <a:endParaRPr lang="it-IT"/>
          </a:p>
        </p:txBody>
      </p:sp>
    </p:spTree>
    <p:extLst>
      <p:ext uri="{BB962C8B-B14F-4D97-AF65-F5344CB8AC3E}">
        <p14:creationId xmlns:p14="http://schemas.microsoft.com/office/powerpoint/2010/main" val="408250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68" name="Rettangolo 167"/>
          <p:cNvSpPr/>
          <p:nvPr/>
        </p:nvSpPr>
        <p:spPr>
          <a:xfrm>
            <a:off x="0" y="4267682"/>
            <a:ext cx="12192000" cy="2590317"/>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sp>
        <p:nvSpPr>
          <p:cNvPr id="2" name="Titolo 1"/>
          <p:cNvSpPr>
            <a:spLocks noGrp="1"/>
          </p:cNvSpPr>
          <p:nvPr>
            <p:ph type="ctrTitle"/>
          </p:nvPr>
        </p:nvSpPr>
        <p:spPr>
          <a:xfrm>
            <a:off x="855379" y="4582216"/>
            <a:ext cx="10363200" cy="968375"/>
          </a:xfrm>
        </p:spPr>
        <p:txBody>
          <a:bodyPr>
            <a:normAutofit/>
          </a:bodyPr>
          <a:lstStyle>
            <a:lvl1pPr>
              <a:defRPr sz="3600"/>
            </a:lvl1pPr>
          </a:lstStyle>
          <a:p>
            <a:r>
              <a:rPr lang="it-IT"/>
              <a:t>Fare clic per modificare lo stile del titolo</a:t>
            </a:r>
          </a:p>
        </p:txBody>
      </p:sp>
      <p:sp>
        <p:nvSpPr>
          <p:cNvPr id="3" name="Sottotitolo 2"/>
          <p:cNvSpPr>
            <a:spLocks noGrp="1"/>
          </p:cNvSpPr>
          <p:nvPr>
            <p:ph type="subTitle" idx="1"/>
          </p:nvPr>
        </p:nvSpPr>
        <p:spPr>
          <a:xfrm>
            <a:off x="855379" y="5535827"/>
            <a:ext cx="10363200" cy="105864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grpSp>
        <p:nvGrpSpPr>
          <p:cNvPr id="127" name="Gruppo 126"/>
          <p:cNvGrpSpPr/>
          <p:nvPr/>
        </p:nvGrpSpPr>
        <p:grpSpPr>
          <a:xfrm>
            <a:off x="0" y="4275921"/>
            <a:ext cx="12192000" cy="176557"/>
            <a:chOff x="1218340" y="275867"/>
            <a:chExt cx="17715122" cy="567843"/>
          </a:xfrm>
        </p:grpSpPr>
        <p:cxnSp>
          <p:nvCxnSpPr>
            <p:cNvPr id="128" name="Connettore 1 11"/>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9" name="Connettore 1 12"/>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0" name="Connettore 1 13"/>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1" name="Connettore 1 14"/>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2" name="Connettore 1 15"/>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3" name="Connettore 1 16"/>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7"/>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8"/>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9"/>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20"/>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21"/>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22"/>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23"/>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24"/>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25"/>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26"/>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27"/>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28"/>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29"/>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30"/>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31"/>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32"/>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33"/>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34"/>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35"/>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36"/>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37"/>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38"/>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39"/>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40"/>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41"/>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42"/>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43"/>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44"/>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45"/>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46"/>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47"/>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48"/>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49"/>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50"/>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0" name="Connettore 1 51"/>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1" name="Connettore 1 52"/>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2" name="Connettore 1 53"/>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3" name="Connettore 1 54"/>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4" name="Connettore 1 55"/>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5" name="Connettore 1 56"/>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6" name="Connettore 1 57"/>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7" name="Connettore 1 58"/>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8" name="Connettore 1 59"/>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9" name="Connettore 1 60"/>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0" name="Connettore 1 61"/>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1" name="Connettore 1 62"/>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2" name="Connettore 1 63"/>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3" name="Connettore 1 64"/>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4" name="Connettore 1 65"/>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5" name="Connettore 1 66"/>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6" name="Connettore 1 67"/>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7" name="Connettore 1 68"/>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8" name="Connettore 1 69"/>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9" name="Connettore 1 70"/>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0" name="Connettore 1 71"/>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1" name="Connettore 1 72"/>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2" name="Connettore 1 73"/>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3" name="Connettore 1 74"/>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4" name="Connettore 1 75"/>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5" name="Connettore 1 76"/>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6" name="Connettore 1 77"/>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7" name="Connettore 1 78"/>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8" name="Connettore 1 79"/>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9" name="Connettore 1 80"/>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0" name="Connettore 1 81"/>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1" name="Connettore 1 82"/>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2" name="Connettore 1 83"/>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3" name="Connettore 1 84"/>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4" name="Connettore 1 85"/>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5" name="Connettore 1 86"/>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6" name="Connettore 1 87"/>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7" name="Connettore 1 88"/>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8" name="Connettore 1 89"/>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9" name="Connettore 1 90"/>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0" name="Connettore 1 91"/>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1" name="Connettore 1 92"/>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2" name="Connettore 1 93"/>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3" name="Connettore 1 94"/>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4" name="Connettore 1 95"/>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5" name="Connettore 1 96"/>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6" name="Connettore 1 97"/>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7" name="Connettore 1 98"/>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8" name="Connettore 1 99"/>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9" name="Connettore 1 100"/>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0" name="Connettore 1 101"/>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1" name="Connettore 1 102"/>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2" name="Connettore 1 103"/>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3" name="Connettore 1 104"/>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4" name="Connettore 1 105"/>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5" name="Connettore 1 106"/>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6" name="Connettore 1 107"/>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7" name="Connettore 1 108"/>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8" name="Connettore 1 109"/>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9" name="Connettore 1 110"/>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0" name="Connettore 1 111"/>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1" name="Connettore 1 112"/>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2" name="Connettore 1 113"/>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3" name="Connettore 1 114"/>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4" name="Connettore 1 115"/>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5" name="Connettore 1 116"/>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6" name="Connettore 1 117"/>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7" name="Connettore 1 118"/>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8" name="Connettore 1 119"/>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9" name="Connettore 1 120"/>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0" name="Connettore 1 121"/>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1" name="Connettore 1 122"/>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2" name="Connettore 1 123"/>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3" name="Connettore 1 124"/>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4" name="Connettore 1 125"/>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5" name="Connettore 1 126"/>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6" name="Connettore 1 127"/>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7" name="Connettore 1 128"/>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8" name="Connettore 1 129"/>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9" name="Connettore 1 130"/>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417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53" name="Rettangolo 252"/>
          <p:cNvSpPr/>
          <p:nvPr/>
        </p:nvSpPr>
        <p:spPr>
          <a:xfrm>
            <a:off x="0" y="1"/>
            <a:ext cx="12192000" cy="1269904"/>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609600" y="1600201"/>
            <a:ext cx="11098301" cy="4525963"/>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29" name="Rettangolo 128"/>
          <p:cNvSpPr/>
          <p:nvPr/>
        </p:nvSpPr>
        <p:spPr>
          <a:xfrm>
            <a:off x="0" y="6126163"/>
            <a:ext cx="12192000" cy="731837"/>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sp>
        <p:nvSpPr>
          <p:cNvPr id="130" name="CasellaDiTesto 129"/>
          <p:cNvSpPr txBox="1"/>
          <p:nvPr/>
        </p:nvSpPr>
        <p:spPr>
          <a:xfrm>
            <a:off x="210371" y="6363506"/>
            <a:ext cx="5179623" cy="276999"/>
          </a:xfrm>
          <a:prstGeom prst="rect">
            <a:avLst/>
          </a:prstGeom>
          <a:noFill/>
        </p:spPr>
        <p:txBody>
          <a:bodyPr wrap="none" rtlCol="0">
            <a:spAutoFit/>
          </a:bodyPr>
          <a:lstStyle/>
          <a:p>
            <a:r>
              <a:rPr lang="it-IT" sz="1200" b="1">
                <a:solidFill>
                  <a:srgbClr val="FFFFFF"/>
                </a:solidFill>
                <a:latin typeface="Arial"/>
                <a:cs typeface="Arial"/>
              </a:rPr>
              <a:t>Lu</a:t>
            </a:r>
            <a:r>
              <a:rPr lang="it-IT" sz="1200" b="1" baseline="0">
                <a:solidFill>
                  <a:srgbClr val="FFFFFF"/>
                </a:solidFill>
                <a:latin typeface="Arial"/>
                <a:cs typeface="Arial"/>
              </a:rPr>
              <a:t>ca Padalino, Francesca Pia Panaccione, Francesco Santambrogio </a:t>
            </a:r>
            <a:endParaRPr lang="it-IT" sz="1200" b="1">
              <a:solidFill>
                <a:srgbClr val="FFFFFF"/>
              </a:solidFill>
              <a:latin typeface="Arial"/>
              <a:cs typeface="Arial"/>
            </a:endParaRPr>
          </a:p>
        </p:txBody>
      </p:sp>
      <p:grpSp>
        <p:nvGrpSpPr>
          <p:cNvPr id="132" name="Gruppo 131"/>
          <p:cNvGrpSpPr/>
          <p:nvPr/>
        </p:nvGrpSpPr>
        <p:grpSpPr>
          <a:xfrm>
            <a:off x="64010" y="1089904"/>
            <a:ext cx="12048863" cy="180000"/>
            <a:chOff x="1218340" y="275867"/>
            <a:chExt cx="17715122" cy="567843"/>
          </a:xfrm>
        </p:grpSpPr>
        <p:cxnSp>
          <p:nvCxnSpPr>
            <p:cNvPr id="133" name="Connettore 1 132"/>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139"/>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140"/>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141"/>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142"/>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143"/>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144"/>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145"/>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146"/>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147"/>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148"/>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149"/>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150"/>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151"/>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152"/>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153"/>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154"/>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155"/>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156"/>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157"/>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158"/>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159"/>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160"/>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161"/>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162"/>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163"/>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164"/>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165"/>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166"/>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Connettore 1 167"/>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Connettore 1 168"/>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0" name="Connettore 1 169"/>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54" name="Picture 2" descr="Y:\IMMAGINE _COORDINATA_2014\PPT\modello1\loghi_PNG\03_Polimi_logotipo_bandiera-1rig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2868" y="6346379"/>
            <a:ext cx="2960496" cy="28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02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Diapositiva titolo">
    <p:spTree>
      <p:nvGrpSpPr>
        <p:cNvPr id="1" name=""/>
        <p:cNvGrpSpPr/>
        <p:nvPr/>
      </p:nvGrpSpPr>
      <p:grpSpPr>
        <a:xfrm>
          <a:off x="0" y="0"/>
          <a:ext cx="0" cy="0"/>
          <a:chOff x="0" y="0"/>
          <a:chExt cx="0" cy="0"/>
        </a:xfrm>
      </p:grpSpPr>
      <p:pic>
        <p:nvPicPr>
          <p:cNvPr id="127" name="Immagine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 y="0"/>
            <a:ext cx="12192000" cy="4504944"/>
          </a:xfrm>
          <a:prstGeom prst="rect">
            <a:avLst/>
          </a:prstGeom>
        </p:spPr>
      </p:pic>
      <p:sp>
        <p:nvSpPr>
          <p:cNvPr id="2" name="Rettangolo 1"/>
          <p:cNvSpPr/>
          <p:nvPr/>
        </p:nvSpPr>
        <p:spPr>
          <a:xfrm>
            <a:off x="0" y="4258891"/>
            <a:ext cx="12192000" cy="2615070"/>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3" name="Gruppo 2"/>
          <p:cNvGrpSpPr/>
          <p:nvPr/>
        </p:nvGrpSpPr>
        <p:grpSpPr>
          <a:xfrm>
            <a:off x="0" y="4267683"/>
            <a:ext cx="12192000" cy="176557"/>
            <a:chOff x="1218340" y="275867"/>
            <a:chExt cx="17715122" cy="567843"/>
          </a:xfrm>
        </p:grpSpPr>
        <p:cxnSp>
          <p:nvCxnSpPr>
            <p:cNvPr id="4" name="Connettore 1 11"/>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 name="Connettore 1 12"/>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 name="Connettore 1 13"/>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 name="Connettore 1 14"/>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 name="Connettore 1 15"/>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 name="Connettore 1 16"/>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Connettore 1 17"/>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Connettore 1 18"/>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Connettore 1 19"/>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Connettore 1 20"/>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Connettore 1 21"/>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Connettore 1 22"/>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Connettore 1 23"/>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Connettore 1 24"/>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Connettore 1 25"/>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Connettore 1 26"/>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Connettore 1 27"/>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Connettore 1 28"/>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 name="Connettore 1 29"/>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 name="Connettore 1 30"/>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 name="Connettore 1 31"/>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Connettore 1 32"/>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Connettore 1 33"/>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Connettore 1 34"/>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Connettore 1 35"/>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Connettore 1 36"/>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Connettore 1 37"/>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Connettore 1 38"/>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Connettore 1 39"/>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Connettore 1 40"/>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Connettore 1 41"/>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Connettore 1 42"/>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Connettore 1 43"/>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Connettore 1 44"/>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 name="Connettore 1 45"/>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9" name="Connettore 1 46"/>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 name="Connettore 1 47"/>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Connettore 1 48"/>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 name="Connettore 1 49"/>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 name="Connettore 1 50"/>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Connettore 1 51"/>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5" name="Connettore 1 52"/>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Connettore 1 53"/>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7" name="Connettore 1 54"/>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Connettore 1 55"/>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 name="Connettore 1 56"/>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0" name="Connettore 1 57"/>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 name="Connettore 1 58"/>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2" name="Connettore 1 59"/>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3" name="Connettore 1 60"/>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4" name="Connettore 1 61"/>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5" name="Connettore 1 62"/>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6" name="Connettore 1 63"/>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7" name="Connettore 1 64"/>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8" name="Connettore 1 65"/>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9" name="Connettore 1 66"/>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0" name="Connettore 1 67"/>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 name="Connettore 1 68"/>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2" name="Connettore 1 69"/>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3" name="Connettore 1 70"/>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4" name="Connettore 1 71"/>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5" name="Connettore 1 72"/>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Connettore 1 73"/>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Connettore 1 74"/>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Connettore 1 75"/>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Connettore 1 76"/>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Connettore 1 77"/>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Connettore 1 78"/>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Connettore 1 79"/>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Connettore 1 80"/>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Connettore 1 81"/>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Connettore 1 82"/>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Connettore 1 83"/>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Connettore 1 84"/>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Connettore 1 85"/>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Connettore 1 86"/>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Connettore 1 87"/>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Connettore 1 88"/>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Connettore 1 89"/>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Connettore 1 90"/>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Connettore 1 91"/>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Connettore 1 92"/>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Connettore 1 93"/>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Connettore 1 94"/>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8" name="Connettore 1 95"/>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9" name="Connettore 1 96"/>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0" name="Connettore 1 97"/>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1" name="Connettore 1 98"/>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2" name="Connettore 1 99"/>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3" name="Connettore 1 100"/>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4" name="Connettore 1 101"/>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5" name="Connettore 1 102"/>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6" name="Connettore 1 103"/>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7" name="Connettore 1 104"/>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8" name="Connettore 1 105"/>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9" name="Connettore 1 106"/>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0" name="Connettore 1 107"/>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1" name="Connettore 1 108"/>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2" name="Connettore 1 109"/>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3" name="Connettore 1 110"/>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4" name="Connettore 1 111"/>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5" name="Connettore 1 112"/>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6" name="Connettore 1 113"/>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7" name="Connettore 1 114"/>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8" name="Connettore 1 115"/>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9" name="Connettore 1 116"/>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0" name="Connettore 1 117"/>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1" name="Connettore 1 118"/>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2" name="Connettore 1 119"/>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3" name="Connettore 1 120"/>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4" name="Connettore 1 121"/>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5" name="Connettore 1 122"/>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6" name="Connettore 1 123"/>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7" name="Connettore 1 124"/>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8" name="Connettore 1 125"/>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9" name="Connettore 1 126"/>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0" name="Connettore 1 127"/>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1" name="Connettore 1 128"/>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2" name="Connettore 1 129"/>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3" name="Connettore 1 130"/>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25" name="Picture 4" descr="Y:\IMMAGINE _COORDINATA_2014\LOGO_UFFICIALE\01_Polimi_centrato\eps\01_Polimi_centrato_COL_negativ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246" y="2530701"/>
            <a:ext cx="2133600" cy="157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291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384695" y="139166"/>
            <a:ext cx="11441391" cy="840400"/>
          </a:xfrm>
          <a:prstGeom prst="rect">
            <a:avLst/>
          </a:prstGeom>
        </p:spPr>
        <p:txBody>
          <a:bodyPr vert="horz" lIns="91440" tIns="45720" rIns="91440" bIns="45720" rtlCol="0" anchor="t" anchorCtr="0">
            <a:normAutofit/>
          </a:bodyPr>
          <a:lstStyle/>
          <a:p>
            <a:r>
              <a:rPr lang="it-IT"/>
              <a:t>Fare clic per modificare stile</a:t>
            </a:r>
          </a:p>
        </p:txBody>
      </p:sp>
      <p:sp>
        <p:nvSpPr>
          <p:cNvPr id="3" name="Segnaposto testo 2"/>
          <p:cNvSpPr>
            <a:spLocks noGrp="1"/>
          </p:cNvSpPr>
          <p:nvPr>
            <p:ph type="body" idx="1"/>
          </p:nvPr>
        </p:nvSpPr>
        <p:spPr>
          <a:xfrm>
            <a:off x="609600" y="1600201"/>
            <a:ext cx="10857936"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811650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marL="0" indent="0" algn="l" defTabSz="457200" rtl="0" eaLnBrk="1" latinLnBrk="0" hangingPunct="1">
        <a:spcBef>
          <a:spcPct val="0"/>
        </a:spcBef>
        <a:buNone/>
        <a:defRPr sz="2200" b="1" kern="1200">
          <a:solidFill>
            <a:schemeClr val="bg1"/>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AlloyTools/org.alloytools.alloy/release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forms.office.com/e/9bjmhZTQ0j"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forms.office.com/e/G3MzQugLb5"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forms.office.com/e/d5Himvahqs"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forms.office.com/e/SXfQ5ByiNJ"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forms.office.com/e/TWVpieWMCF"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idx="4294967295"/>
          </p:nvPr>
        </p:nvSpPr>
        <p:spPr>
          <a:xfrm>
            <a:off x="2165534" y="4587915"/>
            <a:ext cx="7772400" cy="960031"/>
          </a:xfrm>
        </p:spPr>
        <p:txBody>
          <a:bodyPr>
            <a:noAutofit/>
          </a:bodyPr>
          <a:lstStyle/>
          <a:p>
            <a:pPr algn="ctr"/>
            <a:r>
              <a:rPr lang="it-IT" sz="4000"/>
              <a:t>ALLOY 6</a:t>
            </a:r>
            <a:br>
              <a:rPr lang="it-IT" sz="4000"/>
            </a:br>
            <a:r>
              <a:rPr lang="it-IT" sz="2800" b="0"/>
              <a:t>A MATTER OF TIME</a:t>
            </a:r>
            <a:endParaRPr lang="it-IT" sz="4000" b="0"/>
          </a:p>
        </p:txBody>
      </p:sp>
      <p:sp>
        <p:nvSpPr>
          <p:cNvPr id="11" name="Sottotitolo 10"/>
          <p:cNvSpPr>
            <a:spLocks noGrp="1"/>
          </p:cNvSpPr>
          <p:nvPr>
            <p:ph type="subTitle" idx="4294967295"/>
          </p:nvPr>
        </p:nvSpPr>
        <p:spPr>
          <a:xfrm>
            <a:off x="0" y="5626727"/>
            <a:ext cx="7772400" cy="1231273"/>
          </a:xfrm>
        </p:spPr>
        <p:txBody>
          <a:bodyPr>
            <a:normAutofit lnSpcReduction="10000"/>
          </a:bodyPr>
          <a:lstStyle/>
          <a:p>
            <a:r>
              <a:rPr lang="it-IT" sz="2000" b="1" err="1">
                <a:solidFill>
                  <a:schemeClr val="bg1"/>
                </a:solidFill>
              </a:rPr>
              <a:t>Authors</a:t>
            </a:r>
            <a:r>
              <a:rPr lang="it-IT" sz="2000" b="1">
                <a:solidFill>
                  <a:schemeClr val="bg1"/>
                </a:solidFill>
              </a:rPr>
              <a:t>:</a:t>
            </a:r>
          </a:p>
          <a:p>
            <a:r>
              <a:rPr lang="it-IT" sz="1600">
                <a:solidFill>
                  <a:schemeClr val="bg1"/>
                </a:solidFill>
              </a:rPr>
              <a:t>Luca Padalino</a:t>
            </a:r>
          </a:p>
          <a:p>
            <a:r>
              <a:rPr lang="it-IT" sz="1600">
                <a:solidFill>
                  <a:schemeClr val="bg1"/>
                </a:solidFill>
              </a:rPr>
              <a:t>Francesca Pia Panaccione</a:t>
            </a:r>
          </a:p>
          <a:p>
            <a:r>
              <a:rPr lang="it-IT" sz="1600">
                <a:solidFill>
                  <a:schemeClr val="bg1"/>
                </a:solidFill>
              </a:rPr>
              <a:t>Francesco Santambrogio </a:t>
            </a:r>
          </a:p>
          <a:p>
            <a:endParaRPr lang="it-IT" sz="1600"/>
          </a:p>
        </p:txBody>
      </p:sp>
    </p:spTree>
    <p:extLst>
      <p:ext uri="{BB962C8B-B14F-4D97-AF65-F5344CB8AC3E}">
        <p14:creationId xmlns:p14="http://schemas.microsoft.com/office/powerpoint/2010/main" val="175111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041EA51D-3B3B-7B65-8BCF-EEAAFE8CC287}"/>
              </a:ext>
            </a:extLst>
          </p:cNvPr>
          <p:cNvSpPr txBox="1"/>
          <p:nvPr/>
        </p:nvSpPr>
        <p:spPr>
          <a:xfrm>
            <a:off x="1095848" y="2764360"/>
            <a:ext cx="10837738" cy="1200329"/>
          </a:xfrm>
          <a:prstGeom prst="rect">
            <a:avLst/>
          </a:prstGeom>
          <a:noFill/>
        </p:spPr>
        <p:txBody>
          <a:bodyPr wrap="square" rtlCol="0">
            <a:spAutoFit/>
          </a:bodyPr>
          <a:lstStyle/>
          <a:p>
            <a:pPr marL="457200" indent="-457200">
              <a:buFont typeface="Wingdings" panose="05000000000000000000" pitchFamily="2" charset="2"/>
              <a:buChar char="Ø"/>
            </a:pPr>
            <a:r>
              <a:rPr lang="it-IT" sz="2400" err="1">
                <a:latin typeface="Arial" panose="020B0604020202020204" pitchFamily="34" charset="0"/>
                <a:cs typeface="Arial" panose="020B0604020202020204" pitchFamily="34" charset="0"/>
              </a:rPr>
              <a:t>We</a:t>
            </a:r>
            <a:r>
              <a:rPr lang="it-IT" sz="2400">
                <a:latin typeface="Arial" panose="020B0604020202020204" pitchFamily="34" charset="0"/>
                <a:cs typeface="Arial" panose="020B0604020202020204" pitchFamily="34" charset="0"/>
              </a:rPr>
              <a:t> </a:t>
            </a:r>
            <a:r>
              <a:rPr lang="it-IT" sz="2400" err="1">
                <a:latin typeface="Arial" panose="020B0604020202020204" pitchFamily="34" charset="0"/>
                <a:cs typeface="Arial" panose="020B0604020202020204" pitchFamily="34" charset="0"/>
              </a:rPr>
              <a:t>should</a:t>
            </a:r>
            <a:r>
              <a:rPr lang="it-IT" sz="2400">
                <a:latin typeface="Arial" panose="020B0604020202020204" pitchFamily="34" charset="0"/>
                <a:cs typeface="Arial" panose="020B0604020202020204" pitchFamily="34" charset="0"/>
              </a:rPr>
              <a:t> </a:t>
            </a:r>
            <a:r>
              <a:rPr lang="it-IT" sz="2400" b="1">
                <a:latin typeface="Arial" panose="020B0604020202020204" pitchFamily="34" charset="0"/>
                <a:cs typeface="Arial" panose="020B0604020202020204" pitchFamily="34" charset="0"/>
              </a:rPr>
              <a:t>place the </a:t>
            </a:r>
            <a:r>
              <a:rPr lang="it-IT" sz="2400" b="1" err="1">
                <a:latin typeface="Arial" panose="020B0604020202020204" pitchFamily="34" charset="0"/>
                <a:cs typeface="Arial" panose="020B0604020202020204" pitchFamily="34" charset="0"/>
              </a:rPr>
              <a:t>order</a:t>
            </a:r>
            <a:r>
              <a:rPr lang="it-IT" sz="2400" b="1">
                <a:latin typeface="Arial" panose="020B0604020202020204" pitchFamily="34" charset="0"/>
                <a:cs typeface="Arial" panose="020B0604020202020204" pitchFamily="34" charset="0"/>
              </a:rPr>
              <a:t> on </a:t>
            </a:r>
            <a:r>
              <a:rPr lang="it-IT" sz="2400" b="1" err="1">
                <a:latin typeface="Arial" panose="020B0604020202020204" pitchFamily="34" charset="0"/>
                <a:cs typeface="Arial" panose="020B0604020202020204" pitchFamily="34" charset="0"/>
              </a:rPr>
              <a:t>each</a:t>
            </a:r>
            <a:r>
              <a:rPr lang="it-IT" sz="2400" b="1">
                <a:latin typeface="Arial" panose="020B0604020202020204" pitchFamily="34" charset="0"/>
                <a:cs typeface="Arial" panose="020B0604020202020204" pitchFamily="34" charset="0"/>
              </a:rPr>
              <a:t> signature </a:t>
            </a:r>
            <a:r>
              <a:rPr lang="it-IT" sz="2400" err="1">
                <a:latin typeface="Arial" panose="020B0604020202020204" pitchFamily="34" charset="0"/>
                <a:cs typeface="Arial" panose="020B0604020202020204" pitchFamily="34" charset="0"/>
              </a:rPr>
              <a:t>that</a:t>
            </a:r>
            <a:r>
              <a:rPr lang="it-IT" sz="2400">
                <a:latin typeface="Arial" panose="020B0604020202020204" pitchFamily="34" charset="0"/>
                <a:cs typeface="Arial" panose="020B0604020202020204" pitchFamily="34" charset="0"/>
              </a:rPr>
              <a:t> can </a:t>
            </a:r>
            <a:r>
              <a:rPr lang="it-IT" sz="2400" err="1">
                <a:latin typeface="Arial" panose="020B0604020202020204" pitchFamily="34" charset="0"/>
                <a:cs typeface="Arial" panose="020B0604020202020204" pitchFamily="34" charset="0"/>
              </a:rPr>
              <a:t>change</a:t>
            </a:r>
            <a:r>
              <a:rPr lang="it-IT" sz="2400">
                <a:latin typeface="Arial" panose="020B0604020202020204" pitchFamily="34" charset="0"/>
                <a:cs typeface="Arial" panose="020B0604020202020204" pitchFamily="34" charset="0"/>
              </a:rPr>
              <a:t> over time</a:t>
            </a:r>
          </a:p>
          <a:p>
            <a:pPr marL="457200" indent="-457200">
              <a:buFont typeface="Arial" panose="020B0604020202020204" pitchFamily="34" charset="0"/>
              <a:buChar char="•"/>
            </a:pPr>
            <a:endParaRPr lang="it-IT" sz="240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it-IT" sz="2400">
                <a:latin typeface="Arial" panose="020B0604020202020204" pitchFamily="34" charset="0"/>
                <a:cs typeface="Arial" panose="020B0604020202020204" pitchFamily="34" charset="0"/>
                <a:sym typeface="Wingdings" panose="05000000000000000000" pitchFamily="2" charset="2"/>
              </a:rPr>
              <a:t> </a:t>
            </a:r>
            <a:r>
              <a:rPr lang="it-IT" sz="2400">
                <a:latin typeface="Arial" panose="020B0604020202020204" pitchFamily="34" charset="0"/>
                <a:cs typeface="Arial" panose="020B0604020202020204" pitchFamily="34" charset="0"/>
              </a:rPr>
              <a:t>the code </a:t>
            </a:r>
            <a:r>
              <a:rPr lang="it-IT" sz="2400" err="1">
                <a:latin typeface="Arial" panose="020B0604020202020204" pitchFamily="34" charset="0"/>
                <a:cs typeface="Arial" panose="020B0604020202020204" pitchFamily="34" charset="0"/>
              </a:rPr>
              <a:t>is</a:t>
            </a:r>
            <a:r>
              <a:rPr lang="it-IT" sz="2400">
                <a:latin typeface="Arial" panose="020B0604020202020204" pitchFamily="34" charset="0"/>
                <a:cs typeface="Arial" panose="020B0604020202020204" pitchFamily="34" charset="0"/>
              </a:rPr>
              <a:t> </a:t>
            </a:r>
            <a:r>
              <a:rPr lang="it-IT" sz="2400" err="1">
                <a:latin typeface="Arial" panose="020B0604020202020204" pitchFamily="34" charset="0"/>
                <a:cs typeface="Arial" panose="020B0604020202020204" pitchFamily="34" charset="0"/>
              </a:rPr>
              <a:t>not</a:t>
            </a:r>
            <a:r>
              <a:rPr lang="it-IT" sz="2400">
                <a:latin typeface="Arial" panose="020B0604020202020204" pitchFamily="34" charset="0"/>
                <a:cs typeface="Arial" panose="020B0604020202020204" pitchFamily="34" charset="0"/>
              </a:rPr>
              <a:t> </a:t>
            </a:r>
            <a:r>
              <a:rPr lang="it-IT" sz="2400" err="1">
                <a:latin typeface="Arial" panose="020B0604020202020204" pitchFamily="34" charset="0"/>
                <a:cs typeface="Arial" panose="020B0604020202020204" pitchFamily="34" charset="0"/>
              </a:rPr>
              <a:t>optimized</a:t>
            </a:r>
            <a:endParaRPr lang="it-IT" sz="2400">
              <a:latin typeface="Arial" panose="020B0604020202020204" pitchFamily="34" charset="0"/>
              <a:cs typeface="Arial" panose="020B0604020202020204" pitchFamily="34" charset="0"/>
            </a:endParaRPr>
          </a:p>
        </p:txBody>
      </p:sp>
      <p:sp>
        <p:nvSpPr>
          <p:cNvPr id="3" name="CasellaDiTesto 7">
            <a:extLst>
              <a:ext uri="{FF2B5EF4-FFF2-40B4-BE49-F238E27FC236}">
                <a16:creationId xmlns:a16="http://schemas.microsoft.com/office/drawing/2014/main" id="{902FE3D2-6F5A-C51E-D615-4C1BCB807F80}"/>
              </a:ext>
            </a:extLst>
          </p:cNvPr>
          <p:cNvSpPr txBox="1"/>
          <p:nvPr/>
        </p:nvSpPr>
        <p:spPr>
          <a:xfrm>
            <a:off x="5389977" y="5195047"/>
            <a:ext cx="6310081" cy="646331"/>
          </a:xfrm>
          <a:prstGeom prst="rect">
            <a:avLst/>
          </a:prstGeom>
          <a:noFill/>
        </p:spPr>
        <p:txBody>
          <a:bodyPr wrap="square" rtlCol="0">
            <a:spAutoFit/>
          </a:bodyPr>
          <a:lstStyle/>
          <a:p>
            <a:r>
              <a:rPr lang="it-IT" sz="3600" b="1">
                <a:solidFill>
                  <a:srgbClr val="728FA5"/>
                </a:solidFill>
                <a:latin typeface="Arial" panose="020B0604020202020204" pitchFamily="34" charset="0"/>
                <a:cs typeface="Arial" panose="020B0604020202020204" pitchFamily="34" charset="0"/>
              </a:rPr>
              <a:t>…WE CAN DO BETTER!</a:t>
            </a:r>
          </a:p>
        </p:txBody>
      </p:sp>
      <p:pic>
        <p:nvPicPr>
          <p:cNvPr id="4" name="Picture 2" descr="Muscoli | Icona Gratis">
            <a:extLst>
              <a:ext uri="{FF2B5EF4-FFF2-40B4-BE49-F238E27FC236}">
                <a16:creationId xmlns:a16="http://schemas.microsoft.com/office/drawing/2014/main" id="{D78144E6-F643-4F15-1EAF-14A10378C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3286" y="4987819"/>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 name="Elemento grafico 5" descr="Avviso contorno">
            <a:extLst>
              <a:ext uri="{FF2B5EF4-FFF2-40B4-BE49-F238E27FC236}">
                <a16:creationId xmlns:a16="http://schemas.microsoft.com/office/drawing/2014/main" id="{BE378ACE-B466-6CED-B283-A022E96FA5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1448" y="1429778"/>
            <a:ext cx="914400" cy="914400"/>
          </a:xfrm>
          <a:prstGeom prst="rect">
            <a:avLst/>
          </a:prstGeom>
        </p:spPr>
      </p:pic>
      <p:sp>
        <p:nvSpPr>
          <p:cNvPr id="11" name="Rettangolo 5">
            <a:extLst>
              <a:ext uri="{FF2B5EF4-FFF2-40B4-BE49-F238E27FC236}">
                <a16:creationId xmlns:a16="http://schemas.microsoft.com/office/drawing/2014/main" id="{EE871C1D-9B24-4990-4D3C-3C77D0697492}"/>
              </a:ext>
            </a:extLst>
          </p:cNvPr>
          <p:cNvSpPr/>
          <p:nvPr/>
        </p:nvSpPr>
        <p:spPr>
          <a:xfrm>
            <a:off x="1332306" y="1482942"/>
            <a:ext cx="9405239" cy="862607"/>
          </a:xfrm>
          <a:prstGeom prst="rect">
            <a:avLst/>
          </a:prstGeom>
          <a:solidFill>
            <a:schemeClr val="accent2">
              <a:lumMod val="20000"/>
              <a:lumOff val="80000"/>
            </a:schemeClr>
          </a:solid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r>
              <a:rPr lang="it-IT" sz="2400">
                <a:solidFill>
                  <a:schemeClr val="tx1"/>
                </a:solidFill>
                <a:latin typeface="Arial"/>
                <a:cs typeface="Arial"/>
              </a:rPr>
              <a:t>The </a:t>
            </a:r>
            <a:r>
              <a:rPr lang="it-IT" sz="2400" err="1">
                <a:solidFill>
                  <a:schemeClr val="tx1"/>
                </a:solidFill>
                <a:latin typeface="Arial"/>
                <a:cs typeface="Arial"/>
              </a:rPr>
              <a:t>ordering</a:t>
            </a:r>
            <a:r>
              <a:rPr lang="it-IT" sz="2400">
                <a:solidFill>
                  <a:schemeClr val="tx1"/>
                </a:solidFill>
                <a:latin typeface="Arial"/>
                <a:cs typeface="Arial"/>
              </a:rPr>
              <a:t> </a:t>
            </a:r>
            <a:r>
              <a:rPr lang="it-IT" sz="2400" err="1">
                <a:solidFill>
                  <a:schemeClr val="tx1"/>
                </a:solidFill>
                <a:latin typeface="Arial"/>
                <a:cs typeface="Arial"/>
              </a:rPr>
              <a:t>method</a:t>
            </a:r>
            <a:r>
              <a:rPr lang="it-IT" sz="2400">
                <a:solidFill>
                  <a:schemeClr val="tx1"/>
                </a:solidFill>
                <a:latin typeface="Arial"/>
                <a:cs typeface="Arial"/>
              </a:rPr>
              <a:t> </a:t>
            </a:r>
            <a:r>
              <a:rPr lang="it-IT" sz="2400" err="1">
                <a:solidFill>
                  <a:schemeClr val="tx1"/>
                </a:solidFill>
                <a:latin typeface="Arial"/>
                <a:cs typeface="Arial"/>
              </a:rPr>
              <a:t>is</a:t>
            </a:r>
            <a:r>
              <a:rPr lang="it-IT" sz="2400">
                <a:solidFill>
                  <a:schemeClr val="tx1"/>
                </a:solidFill>
                <a:latin typeface="Arial"/>
                <a:cs typeface="Arial"/>
              </a:rPr>
              <a:t> </a:t>
            </a:r>
            <a:r>
              <a:rPr lang="it-IT" sz="2400" err="1">
                <a:solidFill>
                  <a:schemeClr val="tx1"/>
                </a:solidFill>
                <a:latin typeface="Arial"/>
                <a:cs typeface="Arial"/>
              </a:rPr>
              <a:t>really</a:t>
            </a:r>
            <a:r>
              <a:rPr lang="it-IT" sz="2400">
                <a:solidFill>
                  <a:schemeClr val="tx1"/>
                </a:solidFill>
                <a:latin typeface="Arial"/>
                <a:cs typeface="Arial"/>
              </a:rPr>
              <a:t> </a:t>
            </a:r>
            <a:r>
              <a:rPr lang="it-IT" sz="2400" b="1">
                <a:solidFill>
                  <a:schemeClr val="tx1"/>
                </a:solidFill>
                <a:latin typeface="Arial"/>
                <a:cs typeface="Arial"/>
              </a:rPr>
              <a:t>hard to use </a:t>
            </a:r>
            <a:r>
              <a:rPr lang="it-IT" sz="2400" err="1">
                <a:solidFill>
                  <a:schemeClr val="tx1"/>
                </a:solidFill>
                <a:latin typeface="Arial"/>
                <a:cs typeface="Arial"/>
              </a:rPr>
              <a:t>when</a:t>
            </a:r>
            <a:r>
              <a:rPr lang="it-IT" sz="2400">
                <a:solidFill>
                  <a:schemeClr val="tx1"/>
                </a:solidFill>
                <a:latin typeface="Arial"/>
                <a:cs typeface="Arial"/>
              </a:rPr>
              <a:t> </a:t>
            </a:r>
            <a:r>
              <a:rPr lang="it-IT" sz="2400" err="1">
                <a:solidFill>
                  <a:schemeClr val="tx1"/>
                </a:solidFill>
                <a:latin typeface="Arial"/>
                <a:cs typeface="Arial"/>
              </a:rPr>
              <a:t>we</a:t>
            </a:r>
            <a:r>
              <a:rPr lang="it-IT" sz="2400">
                <a:solidFill>
                  <a:schemeClr val="tx1"/>
                </a:solidFill>
                <a:latin typeface="Arial"/>
                <a:cs typeface="Arial"/>
              </a:rPr>
              <a:t> </a:t>
            </a:r>
            <a:r>
              <a:rPr lang="it-IT" sz="2400" err="1">
                <a:solidFill>
                  <a:schemeClr val="tx1"/>
                </a:solidFill>
                <a:latin typeface="Arial"/>
                <a:cs typeface="Arial"/>
              </a:rPr>
              <a:t>have</a:t>
            </a:r>
            <a:r>
              <a:rPr lang="it-IT" sz="2400">
                <a:solidFill>
                  <a:schemeClr val="tx1"/>
                </a:solidFill>
                <a:latin typeface="Arial"/>
                <a:cs typeface="Arial"/>
              </a:rPr>
              <a:t> </a:t>
            </a:r>
            <a:r>
              <a:rPr lang="it-IT" sz="2400" b="1">
                <a:solidFill>
                  <a:schemeClr val="tx1"/>
                </a:solidFill>
                <a:latin typeface="Arial"/>
                <a:cs typeface="Arial"/>
              </a:rPr>
              <a:t>multiple</a:t>
            </a:r>
            <a:r>
              <a:rPr lang="it-IT" sz="2400">
                <a:solidFill>
                  <a:schemeClr val="tx1"/>
                </a:solidFill>
                <a:latin typeface="Arial"/>
                <a:cs typeface="Arial"/>
              </a:rPr>
              <a:t> signatures </a:t>
            </a:r>
            <a:r>
              <a:rPr lang="it-IT" sz="2400" err="1">
                <a:solidFill>
                  <a:schemeClr val="tx1"/>
                </a:solidFill>
                <a:latin typeface="Arial"/>
                <a:cs typeface="Arial"/>
              </a:rPr>
              <a:t>that</a:t>
            </a:r>
            <a:r>
              <a:rPr lang="it-IT" sz="2400">
                <a:solidFill>
                  <a:schemeClr val="tx1"/>
                </a:solidFill>
                <a:latin typeface="Arial"/>
                <a:cs typeface="Arial"/>
              </a:rPr>
              <a:t> are </a:t>
            </a:r>
            <a:r>
              <a:rPr lang="it-IT" sz="2400" err="1">
                <a:solidFill>
                  <a:schemeClr val="tx1"/>
                </a:solidFill>
                <a:latin typeface="Arial"/>
                <a:cs typeface="Arial"/>
              </a:rPr>
              <a:t>changing</a:t>
            </a:r>
            <a:r>
              <a:rPr lang="it-IT" sz="2400">
                <a:solidFill>
                  <a:schemeClr val="tx1"/>
                </a:solidFill>
                <a:latin typeface="Arial"/>
                <a:cs typeface="Arial"/>
              </a:rPr>
              <a:t> or multiple </a:t>
            </a:r>
            <a:r>
              <a:rPr lang="it-IT" sz="2400" err="1">
                <a:solidFill>
                  <a:schemeClr val="tx1"/>
                </a:solidFill>
                <a:latin typeface="Arial"/>
                <a:cs typeface="Arial"/>
              </a:rPr>
              <a:t>properties</a:t>
            </a:r>
            <a:r>
              <a:rPr lang="it-IT" sz="2400">
                <a:solidFill>
                  <a:schemeClr val="tx1"/>
                </a:solidFill>
                <a:latin typeface="Arial"/>
                <a:cs typeface="Arial"/>
              </a:rPr>
              <a:t> </a:t>
            </a:r>
            <a:r>
              <a:rPr lang="it-IT" sz="2400" err="1">
                <a:solidFill>
                  <a:schemeClr val="tx1"/>
                </a:solidFill>
                <a:latin typeface="Arial"/>
                <a:cs typeface="Arial"/>
              </a:rPr>
              <a:t>that</a:t>
            </a:r>
            <a:r>
              <a:rPr lang="it-IT" sz="2400">
                <a:solidFill>
                  <a:schemeClr val="tx1"/>
                </a:solidFill>
                <a:latin typeface="Arial"/>
                <a:cs typeface="Arial"/>
              </a:rPr>
              <a:t> can </a:t>
            </a:r>
            <a:r>
              <a:rPr lang="it-IT" sz="2400" err="1">
                <a:solidFill>
                  <a:schemeClr val="tx1"/>
                </a:solidFill>
                <a:latin typeface="Arial"/>
                <a:cs typeface="Arial"/>
              </a:rPr>
              <a:t>change</a:t>
            </a:r>
            <a:r>
              <a:rPr lang="it-IT" sz="2400">
                <a:solidFill>
                  <a:schemeClr val="tx1"/>
                </a:solidFill>
                <a:latin typeface="Arial"/>
                <a:cs typeface="Arial"/>
              </a:rPr>
              <a:t>: </a:t>
            </a:r>
            <a:endParaRPr lang="it-IT" sz="2400">
              <a:solidFill>
                <a:schemeClr val="tx1"/>
              </a:solidFill>
              <a:latin typeface="Arial" panose="020B0604020202020204" pitchFamily="34" charset="0"/>
              <a:cs typeface="Arial" panose="020B0604020202020204" pitchFamily="34" charset="0"/>
            </a:endParaRPr>
          </a:p>
        </p:txBody>
      </p:sp>
      <p:sp>
        <p:nvSpPr>
          <p:cNvPr id="8" name="Titolo 1">
            <a:extLst>
              <a:ext uri="{FF2B5EF4-FFF2-40B4-BE49-F238E27FC236}">
                <a16:creationId xmlns:a16="http://schemas.microsoft.com/office/drawing/2014/main" id="{3A3D1A33-6BE7-B6E8-CAE6-E617EC13B240}"/>
              </a:ext>
            </a:extLst>
          </p:cNvPr>
          <p:cNvSpPr>
            <a:spLocks noGrp="1"/>
          </p:cNvSpPr>
          <p:nvPr>
            <p:ph type="title"/>
          </p:nvPr>
        </p:nvSpPr>
        <p:spPr>
          <a:xfrm>
            <a:off x="250281" y="106508"/>
            <a:ext cx="3800858" cy="1159501"/>
          </a:xfrm>
        </p:spPr>
        <p:txBody>
          <a:bodyPr>
            <a:normAutofit/>
          </a:bodyPr>
          <a:lstStyle/>
          <a:p>
            <a:r>
              <a:rPr lang="it-IT" sz="2800"/>
              <a:t>DYNAMIC MODELS</a:t>
            </a:r>
          </a:p>
        </p:txBody>
      </p:sp>
      <p:sp>
        <p:nvSpPr>
          <p:cNvPr id="12" name="TextBox 11">
            <a:extLst>
              <a:ext uri="{FF2B5EF4-FFF2-40B4-BE49-F238E27FC236}">
                <a16:creationId xmlns:a16="http://schemas.microsoft.com/office/drawing/2014/main" id="{5C36526B-3E95-8F2A-37B4-EB26073710DF}"/>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Ordering</a:t>
            </a:r>
            <a:r>
              <a:rPr lang="it-IT" sz="2800">
                <a:solidFill>
                  <a:schemeClr val="bg1"/>
                </a:solidFill>
                <a:latin typeface="Arial" panose="020B0604020202020204" pitchFamily="34" charset="0"/>
                <a:cs typeface="Arial" panose="020B0604020202020204" pitchFamily="34" charset="0"/>
              </a:rPr>
              <a:t> </a:t>
            </a:r>
            <a:r>
              <a:rPr lang="it-IT" sz="2800" err="1">
                <a:solidFill>
                  <a:schemeClr val="bg1"/>
                </a:solidFill>
                <a:latin typeface="Arial" panose="020B0604020202020204" pitchFamily="34" charset="0"/>
                <a:cs typeface="Arial" panose="020B0604020202020204" pitchFamily="34" charset="0"/>
              </a:rPr>
              <a:t>limitations</a:t>
            </a:r>
            <a:endParaRPr lang="en-US" sz="280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0C25138-44FB-B422-8882-36E2B68F4AD6}"/>
              </a:ext>
            </a:extLst>
          </p:cNvPr>
          <p:cNvSpPr txBox="1"/>
          <p:nvPr/>
        </p:nvSpPr>
        <p:spPr>
          <a:xfrm>
            <a:off x="11490450" y="264563"/>
            <a:ext cx="451269"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9</a:t>
            </a:r>
          </a:p>
        </p:txBody>
      </p:sp>
    </p:spTree>
    <p:extLst>
      <p:ext uri="{BB962C8B-B14F-4D97-AF65-F5344CB8AC3E}">
        <p14:creationId xmlns:p14="http://schemas.microsoft.com/office/powerpoint/2010/main" val="140408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751F9E-0088-15DB-3917-E5921BFD1A65}"/>
              </a:ext>
            </a:extLst>
          </p:cNvPr>
          <p:cNvSpPr txBox="1"/>
          <p:nvPr/>
        </p:nvSpPr>
        <p:spPr>
          <a:xfrm>
            <a:off x="464463" y="1900702"/>
            <a:ext cx="12140739" cy="1384995"/>
          </a:xfrm>
          <a:prstGeom prst="rect">
            <a:avLst/>
          </a:prstGeom>
          <a:noFill/>
        </p:spPr>
        <p:txBody>
          <a:bodyPr wrap="square" rtlCol="0">
            <a:spAutoFit/>
          </a:bodyPr>
          <a:lstStyle/>
          <a:p>
            <a:endParaRPr lang="en-US" sz="28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		  two ways to model dynamic aspects of a system:</a:t>
            </a:r>
          </a:p>
        </p:txBody>
      </p:sp>
      <p:sp>
        <p:nvSpPr>
          <p:cNvPr id="12" name="CasellaDiTesto 28">
            <a:extLst>
              <a:ext uri="{FF2B5EF4-FFF2-40B4-BE49-F238E27FC236}">
                <a16:creationId xmlns:a16="http://schemas.microsoft.com/office/drawing/2014/main" id="{16836C2C-7122-7358-B1BC-BFD050C5822F}"/>
              </a:ext>
            </a:extLst>
          </p:cNvPr>
          <p:cNvSpPr txBox="1"/>
          <p:nvPr/>
        </p:nvSpPr>
        <p:spPr>
          <a:xfrm>
            <a:off x="446567" y="1487533"/>
            <a:ext cx="11493796" cy="646331"/>
          </a:xfrm>
          <a:prstGeom prst="rect">
            <a:avLst/>
          </a:prstGeom>
          <a:noFill/>
        </p:spPr>
        <p:txBody>
          <a:bodyPr wrap="square" rtlCol="0">
            <a:spAutoFit/>
          </a:bodyPr>
          <a:lstStyle/>
          <a:p>
            <a:r>
              <a:rPr lang="en-US" sz="3600" b="1">
                <a:latin typeface="Arial" panose="020B0604020202020204" pitchFamily="34" charset="0"/>
                <a:cs typeface="Arial" panose="020B0604020202020204" pitchFamily="34" charset="0"/>
              </a:rPr>
              <a:t>Until </a:t>
            </a:r>
            <a:r>
              <a:rPr lang="en-US" sz="3600" b="1">
                <a:solidFill>
                  <a:srgbClr val="728FA5"/>
                </a:solidFill>
                <a:latin typeface="Arial" panose="020B0604020202020204" pitchFamily="34" charset="0"/>
                <a:cs typeface="Arial" panose="020B0604020202020204" pitchFamily="34" charset="0"/>
              </a:rPr>
              <a:t>Alloy 6</a:t>
            </a:r>
            <a:r>
              <a:rPr lang="en-US" sz="3600">
                <a:latin typeface="Arial" panose="020B0604020202020204" pitchFamily="34" charset="0"/>
                <a:cs typeface="Arial" panose="020B0604020202020204" pitchFamily="34" charset="0"/>
              </a:rPr>
              <a:t>:</a:t>
            </a:r>
            <a:r>
              <a:rPr lang="en-US" sz="3600" b="1">
                <a:latin typeface="Arial" panose="020B0604020202020204" pitchFamily="34" charset="0"/>
                <a:cs typeface="Arial" panose="020B0604020202020204" pitchFamily="34" charset="0"/>
              </a:rPr>
              <a:t> </a:t>
            </a:r>
            <a:r>
              <a:rPr lang="en-US" sz="2800" b="1">
                <a:latin typeface="Arial" panose="020B0604020202020204" pitchFamily="34" charset="0"/>
                <a:cs typeface="Arial" panose="020B0604020202020204" pitchFamily="34" charset="0"/>
              </a:rPr>
              <a:t>no</a:t>
            </a:r>
            <a:r>
              <a:rPr lang="en-US" sz="2800">
                <a:latin typeface="Arial" panose="020B0604020202020204" pitchFamily="34" charset="0"/>
                <a:cs typeface="Arial" panose="020B0604020202020204" pitchFamily="34" charset="0"/>
              </a:rPr>
              <a:t> predefined </a:t>
            </a:r>
            <a:r>
              <a:rPr lang="en-US" sz="2800" b="1">
                <a:latin typeface="Arial" panose="020B0604020202020204" pitchFamily="34" charset="0"/>
                <a:cs typeface="Arial" panose="020B0604020202020204" pitchFamily="34" charset="0"/>
              </a:rPr>
              <a:t>notion of time</a:t>
            </a:r>
            <a:r>
              <a:rPr lang="en-US" sz="2800">
                <a:latin typeface="Arial" panose="020B0604020202020204" pitchFamily="34" charset="0"/>
                <a:cs typeface="Arial" panose="020B0604020202020204" pitchFamily="34" charset="0"/>
              </a:rPr>
              <a:t> and of state transition</a:t>
            </a:r>
            <a:endParaRPr lang="it-IT" sz="3600" b="1">
              <a:latin typeface="Arial" panose="020B0604020202020204" pitchFamily="34" charset="0"/>
              <a:cs typeface="Arial" panose="020B0604020202020204" pitchFamily="34" charset="0"/>
            </a:endParaRPr>
          </a:p>
        </p:txBody>
      </p:sp>
      <p:sp>
        <p:nvSpPr>
          <p:cNvPr id="13" name="CasellaDiTesto 28">
            <a:extLst>
              <a:ext uri="{FF2B5EF4-FFF2-40B4-BE49-F238E27FC236}">
                <a16:creationId xmlns:a16="http://schemas.microsoft.com/office/drawing/2014/main" id="{8CEE0019-E515-E7C6-68DC-C1437AB7B360}"/>
              </a:ext>
            </a:extLst>
          </p:cNvPr>
          <p:cNvSpPr txBox="1"/>
          <p:nvPr/>
        </p:nvSpPr>
        <p:spPr>
          <a:xfrm>
            <a:off x="464463" y="2680531"/>
            <a:ext cx="1293629" cy="646331"/>
          </a:xfrm>
          <a:prstGeom prst="rect">
            <a:avLst/>
          </a:prstGeom>
          <a:noFill/>
        </p:spPr>
        <p:txBody>
          <a:bodyPr wrap="square" rtlCol="0">
            <a:spAutoFit/>
          </a:bodyPr>
          <a:lstStyle/>
          <a:p>
            <a:r>
              <a:rPr lang="en-US" sz="3600" b="1">
                <a:solidFill>
                  <a:srgbClr val="728FA5"/>
                </a:solidFill>
                <a:latin typeface="Arial" panose="020B0604020202020204" pitchFamily="34" charset="0"/>
                <a:cs typeface="Arial" panose="020B0604020202020204" pitchFamily="34" charset="0"/>
              </a:rPr>
              <a:t>BUT</a:t>
            </a:r>
            <a:endParaRPr lang="it-IT" sz="3600">
              <a:solidFill>
                <a:srgbClr val="728FA5"/>
              </a:solidFill>
              <a:latin typeface="Arial" panose="020B0604020202020204" pitchFamily="34" charset="0"/>
              <a:cs typeface="Arial" panose="020B0604020202020204" pitchFamily="34" charset="0"/>
            </a:endParaRPr>
          </a:p>
        </p:txBody>
      </p:sp>
      <p:sp>
        <p:nvSpPr>
          <p:cNvPr id="3" name="Titolo 1">
            <a:extLst>
              <a:ext uri="{FF2B5EF4-FFF2-40B4-BE49-F238E27FC236}">
                <a16:creationId xmlns:a16="http://schemas.microsoft.com/office/drawing/2014/main" id="{7FC45A61-87C0-C884-BE68-A3E07287A5EF}"/>
              </a:ext>
            </a:extLst>
          </p:cNvPr>
          <p:cNvSpPr>
            <a:spLocks noGrp="1"/>
          </p:cNvSpPr>
          <p:nvPr>
            <p:ph type="title"/>
          </p:nvPr>
        </p:nvSpPr>
        <p:spPr>
          <a:xfrm>
            <a:off x="250281" y="106508"/>
            <a:ext cx="3800858" cy="1159501"/>
          </a:xfrm>
        </p:spPr>
        <p:txBody>
          <a:bodyPr>
            <a:normAutofit/>
          </a:bodyPr>
          <a:lstStyle/>
          <a:p>
            <a:r>
              <a:rPr lang="it-IT" sz="2800"/>
              <a:t>DYNAMIC MODELS</a:t>
            </a:r>
          </a:p>
        </p:txBody>
      </p:sp>
      <p:sp>
        <p:nvSpPr>
          <p:cNvPr id="5" name="TextBox 4">
            <a:extLst>
              <a:ext uri="{FF2B5EF4-FFF2-40B4-BE49-F238E27FC236}">
                <a16:creationId xmlns:a16="http://schemas.microsoft.com/office/drawing/2014/main" id="{BA8D905E-3B53-84AE-C012-26241061F96B}"/>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Until</a:t>
            </a:r>
            <a:r>
              <a:rPr lang="it-IT" sz="2800">
                <a:solidFill>
                  <a:schemeClr val="bg1"/>
                </a:solidFill>
                <a:latin typeface="Arial" panose="020B0604020202020204" pitchFamily="34" charset="0"/>
                <a:cs typeface="Arial" panose="020B0604020202020204" pitchFamily="34" charset="0"/>
              </a:rPr>
              <a:t> </a:t>
            </a:r>
            <a:r>
              <a:rPr lang="it-IT" sz="2800" err="1">
                <a:solidFill>
                  <a:schemeClr val="bg1"/>
                </a:solidFill>
                <a:latin typeface="Arial" panose="020B0604020202020204" pitchFamily="34" charset="0"/>
                <a:cs typeface="Arial" panose="020B0604020202020204" pitchFamily="34" charset="0"/>
              </a:rPr>
              <a:t>Alloy</a:t>
            </a:r>
            <a:r>
              <a:rPr lang="it-IT" sz="2800">
                <a:solidFill>
                  <a:schemeClr val="bg1"/>
                </a:solidFill>
                <a:latin typeface="Arial" panose="020B0604020202020204" pitchFamily="34" charset="0"/>
                <a:cs typeface="Arial" panose="020B0604020202020204" pitchFamily="34" charset="0"/>
              </a:rPr>
              <a:t> 6</a:t>
            </a:r>
            <a:endParaRPr lang="en-US" sz="2800">
              <a:solidFill>
                <a:schemeClr val="bg1"/>
              </a:solidFill>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5CFC8AA0-CEC3-ED21-B336-EB1F5456651A}"/>
              </a:ext>
            </a:extLst>
          </p:cNvPr>
          <p:cNvSpPr/>
          <p:nvPr/>
        </p:nvSpPr>
        <p:spPr>
          <a:xfrm>
            <a:off x="841374" y="3698866"/>
            <a:ext cx="8464672"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algn="ctr"/>
            <a:r>
              <a:rPr lang="en-US" sz="2800">
                <a:solidFill>
                  <a:schemeClr val="tx1"/>
                </a:solidFill>
                <a:latin typeface="Arial" panose="020B0604020202020204" pitchFamily="34" charset="0"/>
                <a:cs typeface="Arial" panose="020B0604020202020204" pitchFamily="34" charset="0"/>
              </a:rPr>
              <a:t>By placing an </a:t>
            </a:r>
            <a:r>
              <a:rPr lang="en-US" sz="2800" b="1">
                <a:solidFill>
                  <a:schemeClr val="tx1"/>
                </a:solidFill>
                <a:latin typeface="Arial" panose="020B0604020202020204" pitchFamily="34" charset="0"/>
                <a:cs typeface="Arial" panose="020B0604020202020204" pitchFamily="34" charset="0"/>
              </a:rPr>
              <a:t>ordering</a:t>
            </a:r>
            <a:r>
              <a:rPr lang="en-US" sz="2800">
                <a:solidFill>
                  <a:schemeClr val="tx1"/>
                </a:solidFill>
                <a:latin typeface="Arial" panose="020B0604020202020204" pitchFamily="34" charset="0"/>
                <a:cs typeface="Arial" panose="020B0604020202020204" pitchFamily="34" charset="0"/>
              </a:rPr>
              <a:t> on some signatures</a:t>
            </a:r>
          </a:p>
        </p:txBody>
      </p:sp>
      <p:sp>
        <p:nvSpPr>
          <p:cNvPr id="8" name="Oval 7">
            <a:extLst>
              <a:ext uri="{FF2B5EF4-FFF2-40B4-BE49-F238E27FC236}">
                <a16:creationId xmlns:a16="http://schemas.microsoft.com/office/drawing/2014/main" id="{5E376473-111B-1B9D-C4C3-E78FB75AB7AE}"/>
              </a:ext>
            </a:extLst>
          </p:cNvPr>
          <p:cNvSpPr/>
          <p:nvPr/>
        </p:nvSpPr>
        <p:spPr>
          <a:xfrm>
            <a:off x="464463" y="3698867"/>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1</a:t>
            </a:r>
          </a:p>
        </p:txBody>
      </p:sp>
      <p:sp>
        <p:nvSpPr>
          <p:cNvPr id="9" name="Freeform: Shape 8">
            <a:extLst>
              <a:ext uri="{FF2B5EF4-FFF2-40B4-BE49-F238E27FC236}">
                <a16:creationId xmlns:a16="http://schemas.microsoft.com/office/drawing/2014/main" id="{EACFECA4-84FD-5A61-85C1-6D2F6256F34D}"/>
              </a:ext>
            </a:extLst>
          </p:cNvPr>
          <p:cNvSpPr/>
          <p:nvPr/>
        </p:nvSpPr>
        <p:spPr>
          <a:xfrm>
            <a:off x="841374" y="4668449"/>
            <a:ext cx="8464672"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algn="ctr"/>
            <a:r>
              <a:rPr lang="en-US" sz="2800">
                <a:solidFill>
                  <a:schemeClr val="tx1"/>
                </a:solidFill>
                <a:latin typeface="Arial" panose="020B0604020202020204" pitchFamily="34" charset="0"/>
                <a:cs typeface="Arial" panose="020B0604020202020204" pitchFamily="34" charset="0"/>
              </a:rPr>
              <a:t>By introducing a </a:t>
            </a:r>
            <a:r>
              <a:rPr lang="en-US" sz="2800" b="1">
                <a:solidFill>
                  <a:schemeClr val="tx1"/>
                </a:solidFill>
                <a:latin typeface="Arial" panose="020B0604020202020204" pitchFamily="34" charset="0"/>
                <a:cs typeface="Arial" panose="020B0604020202020204" pitchFamily="34" charset="0"/>
              </a:rPr>
              <a:t>Time signature </a:t>
            </a:r>
            <a:r>
              <a:rPr lang="en-US" sz="2800">
                <a:solidFill>
                  <a:schemeClr val="tx1"/>
                </a:solidFill>
                <a:latin typeface="Arial" panose="020B0604020202020204" pitchFamily="34" charset="0"/>
                <a:cs typeface="Arial" panose="020B0604020202020204" pitchFamily="34" charset="0"/>
              </a:rPr>
              <a:t>expressing time </a:t>
            </a:r>
          </a:p>
        </p:txBody>
      </p:sp>
      <p:sp>
        <p:nvSpPr>
          <p:cNvPr id="14" name="Oval 13">
            <a:extLst>
              <a:ext uri="{FF2B5EF4-FFF2-40B4-BE49-F238E27FC236}">
                <a16:creationId xmlns:a16="http://schemas.microsoft.com/office/drawing/2014/main" id="{C9A570D5-54A3-A852-0838-1F8982269F48}"/>
              </a:ext>
            </a:extLst>
          </p:cNvPr>
          <p:cNvSpPr/>
          <p:nvPr/>
        </p:nvSpPr>
        <p:spPr>
          <a:xfrm>
            <a:off x="464463" y="4668450"/>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2</a:t>
            </a:r>
          </a:p>
        </p:txBody>
      </p:sp>
      <p:sp>
        <p:nvSpPr>
          <p:cNvPr id="2" name="TextBox 1">
            <a:extLst>
              <a:ext uri="{FF2B5EF4-FFF2-40B4-BE49-F238E27FC236}">
                <a16:creationId xmlns:a16="http://schemas.microsoft.com/office/drawing/2014/main" id="{CCD088DB-54A8-7D3A-0C27-0F0DD3130CAB}"/>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246127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10">
            <a:extLst>
              <a:ext uri="{FF2B5EF4-FFF2-40B4-BE49-F238E27FC236}">
                <a16:creationId xmlns:a16="http://schemas.microsoft.com/office/drawing/2014/main" id="{53D665E9-113D-7444-0534-3152E649979B}"/>
              </a:ext>
            </a:extLst>
          </p:cNvPr>
          <p:cNvSpPr txBox="1"/>
          <p:nvPr/>
        </p:nvSpPr>
        <p:spPr>
          <a:xfrm>
            <a:off x="3970519" y="1932081"/>
            <a:ext cx="3244711" cy="646331"/>
          </a:xfrm>
          <a:prstGeom prst="rect">
            <a:avLst/>
          </a:prstGeom>
          <a:noFill/>
          <a:ln w="38100">
            <a:solidFill>
              <a:srgbClr val="728FA5"/>
            </a:solidFill>
          </a:ln>
        </p:spPr>
        <p:txBody>
          <a:bodyPr wrap="square">
            <a:spAutoFit/>
          </a:bodyPr>
          <a:lstStyle/>
          <a:p>
            <a:r>
              <a:rPr lang="it-IT" b="1">
                <a:solidFill>
                  <a:srgbClr val="2A28A9"/>
                </a:solidFill>
                <a:latin typeface="Consolas" panose="020B0609020204030204" pitchFamily="49" charset="0"/>
              </a:rPr>
              <a:t>open</a:t>
            </a:r>
            <a:r>
              <a:rPr lang="it-IT" b="1">
                <a:latin typeface="Consolas" panose="020B0609020204030204" pitchFamily="49" charset="0"/>
              </a:rPr>
              <a:t> </a:t>
            </a:r>
            <a:r>
              <a:rPr lang="it-IT" b="1" err="1">
                <a:latin typeface="Consolas" panose="020B0609020204030204" pitchFamily="49" charset="0"/>
              </a:rPr>
              <a:t>util</a:t>
            </a:r>
            <a:r>
              <a:rPr lang="it-IT" b="1">
                <a:latin typeface="Consolas" panose="020B0609020204030204" pitchFamily="49" charset="0"/>
              </a:rPr>
              <a:t>/</a:t>
            </a:r>
            <a:r>
              <a:rPr lang="it-IT" b="1" err="1">
                <a:latin typeface="Consolas" panose="020B0609020204030204" pitchFamily="49" charset="0"/>
              </a:rPr>
              <a:t>ordering</a:t>
            </a:r>
            <a:r>
              <a:rPr lang="it-IT" b="1">
                <a:latin typeface="Consolas" panose="020B0609020204030204" pitchFamily="49" charset="0"/>
              </a:rPr>
              <a:t>[Time]</a:t>
            </a:r>
          </a:p>
          <a:p>
            <a:r>
              <a:rPr lang="it-IT" b="1" err="1">
                <a:solidFill>
                  <a:srgbClr val="2A28A9"/>
                </a:solidFill>
                <a:latin typeface="Consolas" panose="020B0609020204030204" pitchFamily="49" charset="0"/>
              </a:rPr>
              <a:t>sig</a:t>
            </a:r>
            <a:r>
              <a:rPr lang="it-IT" b="1">
                <a:latin typeface="Consolas" panose="020B0609020204030204" pitchFamily="49" charset="0"/>
              </a:rPr>
              <a:t> Time {}</a:t>
            </a:r>
            <a:endParaRPr lang="it-IT" altLang="it-IT" b="1">
              <a:latin typeface="Consolas" panose="020B0609020204030204" pitchFamily="49" charset="0"/>
              <a:cs typeface="Arial" panose="020B0604020202020204" pitchFamily="34" charset="0"/>
            </a:endParaRPr>
          </a:p>
        </p:txBody>
      </p:sp>
      <p:sp>
        <p:nvSpPr>
          <p:cNvPr id="10" name="Parentesi graffa chiusa 12">
            <a:extLst>
              <a:ext uri="{FF2B5EF4-FFF2-40B4-BE49-F238E27FC236}">
                <a16:creationId xmlns:a16="http://schemas.microsoft.com/office/drawing/2014/main" id="{641AA80D-69A6-3C6D-679B-3FF17B198DB8}"/>
              </a:ext>
            </a:extLst>
          </p:cNvPr>
          <p:cNvSpPr/>
          <p:nvPr/>
        </p:nvSpPr>
        <p:spPr>
          <a:xfrm>
            <a:off x="7330807" y="1932081"/>
            <a:ext cx="363416" cy="646331"/>
          </a:xfrm>
          <a:prstGeom prst="rightBrace">
            <a:avLst/>
          </a:prstGeom>
          <a:ln w="25400">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a:p>
        </p:txBody>
      </p:sp>
      <p:sp>
        <p:nvSpPr>
          <p:cNvPr id="11" name="CasellaDiTesto 15">
            <a:extLst>
              <a:ext uri="{FF2B5EF4-FFF2-40B4-BE49-F238E27FC236}">
                <a16:creationId xmlns:a16="http://schemas.microsoft.com/office/drawing/2014/main" id="{C7AB3BF4-F19C-25D8-DC6F-48E1360A2AB4}"/>
              </a:ext>
            </a:extLst>
          </p:cNvPr>
          <p:cNvSpPr txBox="1"/>
          <p:nvPr/>
        </p:nvSpPr>
        <p:spPr>
          <a:xfrm>
            <a:off x="7694223" y="1905590"/>
            <a:ext cx="3924345" cy="646331"/>
          </a:xfrm>
          <a:prstGeom prst="rect">
            <a:avLst/>
          </a:prstGeom>
          <a:noFill/>
        </p:spPr>
        <p:txBody>
          <a:bodyPr wrap="square">
            <a:spAutoFit/>
          </a:bodyPr>
          <a:lstStyle/>
          <a:p>
            <a:r>
              <a:rPr lang="en-US">
                <a:latin typeface="Arial" panose="020B0604020202020204" pitchFamily="34" charset="0"/>
                <a:cs typeface="Arial" panose="020B0604020202020204" pitchFamily="34" charset="0"/>
              </a:rPr>
              <a:t>Creates a </a:t>
            </a:r>
            <a:r>
              <a:rPr lang="en-US" b="1">
                <a:latin typeface="Arial" panose="020B0604020202020204" pitchFamily="34" charset="0"/>
                <a:cs typeface="Arial" panose="020B0604020202020204" pitchFamily="34" charset="0"/>
              </a:rPr>
              <a:t>Time signature </a:t>
            </a:r>
            <a:r>
              <a:rPr lang="en-US">
                <a:latin typeface="Arial" panose="020B0604020202020204" pitchFamily="34" charset="0"/>
                <a:cs typeface="Arial" panose="020B0604020202020204" pitchFamily="34" charset="0"/>
              </a:rPr>
              <a:t>that internally uses the ordering module</a:t>
            </a:r>
            <a:endParaRPr lang="it-IT">
              <a:latin typeface="Arial" panose="020B0604020202020204" pitchFamily="34" charset="0"/>
              <a:cs typeface="Arial" panose="020B0604020202020204" pitchFamily="34" charset="0"/>
            </a:endParaRPr>
          </a:p>
        </p:txBody>
      </p:sp>
      <p:sp>
        <p:nvSpPr>
          <p:cNvPr id="13" name="Arrow: Right 12">
            <a:extLst>
              <a:ext uri="{FF2B5EF4-FFF2-40B4-BE49-F238E27FC236}">
                <a16:creationId xmlns:a16="http://schemas.microsoft.com/office/drawing/2014/main" id="{28DD3CBE-2D86-40E4-1428-ED34E4A92825}"/>
              </a:ext>
            </a:extLst>
          </p:cNvPr>
          <p:cNvSpPr/>
          <p:nvPr/>
        </p:nvSpPr>
        <p:spPr>
          <a:xfrm>
            <a:off x="2590265" y="2038298"/>
            <a:ext cx="901261" cy="391537"/>
          </a:xfrm>
          <a:prstGeom prst="rightArrow">
            <a:avLst/>
          </a:prstGeom>
          <a:solidFill>
            <a:srgbClr val="C6D9F1"/>
          </a:solidFill>
          <a:ln>
            <a:solidFill>
              <a:srgbClr val="728FA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FC85AA6-D095-C374-8E11-B021C9C37F78}"/>
              </a:ext>
            </a:extLst>
          </p:cNvPr>
          <p:cNvSpPr/>
          <p:nvPr/>
        </p:nvSpPr>
        <p:spPr>
          <a:xfrm>
            <a:off x="2590265" y="1334623"/>
            <a:ext cx="7011469" cy="452963"/>
          </a:xfrm>
          <a:prstGeom prst="rect">
            <a:avLst/>
          </a:prstGeom>
          <a:solidFill>
            <a:srgbClr val="C6D9F1"/>
          </a:solidFill>
          <a:ln w="38100">
            <a:solidFill>
              <a:srgbClr val="728FA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a:solidFill>
                  <a:schemeClr val="tx1"/>
                </a:solidFill>
                <a:latin typeface="Arial" panose="020B0604020202020204" pitchFamily="34" charset="0"/>
                <a:cs typeface="Arial" panose="020B0604020202020204" pitchFamily="34" charset="0"/>
              </a:rPr>
              <a:t>by introducing a </a:t>
            </a:r>
            <a:r>
              <a:rPr lang="en-US" sz="2400" b="1">
                <a:solidFill>
                  <a:schemeClr val="tx1"/>
                </a:solidFill>
                <a:latin typeface="Arial" panose="020B0604020202020204" pitchFamily="34" charset="0"/>
                <a:cs typeface="Arial" panose="020B0604020202020204" pitchFamily="34" charset="0"/>
              </a:rPr>
              <a:t>Time signature </a:t>
            </a:r>
            <a:r>
              <a:rPr lang="en-US" sz="2400">
                <a:solidFill>
                  <a:schemeClr val="tx1"/>
                </a:solidFill>
                <a:latin typeface="Arial" panose="020B0604020202020204" pitchFamily="34" charset="0"/>
                <a:cs typeface="Arial" panose="020B0604020202020204" pitchFamily="34" charset="0"/>
              </a:rPr>
              <a:t>expressing time </a:t>
            </a:r>
          </a:p>
        </p:txBody>
      </p:sp>
      <p:sp>
        <p:nvSpPr>
          <p:cNvPr id="15" name="CasellaDiTesto 21">
            <a:extLst>
              <a:ext uri="{FF2B5EF4-FFF2-40B4-BE49-F238E27FC236}">
                <a16:creationId xmlns:a16="http://schemas.microsoft.com/office/drawing/2014/main" id="{85A18733-9AC6-2395-E4FC-4F0989DC47C3}"/>
              </a:ext>
            </a:extLst>
          </p:cNvPr>
          <p:cNvSpPr txBox="1"/>
          <p:nvPr/>
        </p:nvSpPr>
        <p:spPr>
          <a:xfrm>
            <a:off x="250281" y="2976277"/>
            <a:ext cx="5845719" cy="461665"/>
          </a:xfrm>
          <a:prstGeom prst="rect">
            <a:avLst/>
          </a:prstGeom>
          <a:noFill/>
        </p:spPr>
        <p:txBody>
          <a:bodyPr wrap="square">
            <a:spAutoFit/>
          </a:bodyPr>
          <a:lstStyle/>
          <a:p>
            <a:pPr marL="342900" indent="-342900">
              <a:buFont typeface="Wingdings" panose="05000000000000000000" pitchFamily="2" charset="2"/>
              <a:buChar char="Ø"/>
            </a:pPr>
            <a:r>
              <a:rPr lang="en-US" sz="2400">
                <a:latin typeface="Arial" panose="020B0604020202020204" pitchFamily="34" charset="0"/>
                <a:cs typeface="Arial" panose="020B0604020202020204" pitchFamily="34" charset="0"/>
              </a:rPr>
              <a:t>The </a:t>
            </a:r>
            <a:r>
              <a:rPr lang="en-US" sz="2400" b="1">
                <a:latin typeface="Arial" panose="020B0604020202020204" pitchFamily="34" charset="0"/>
                <a:cs typeface="Arial" panose="020B0604020202020204" pitchFamily="34" charset="0"/>
              </a:rPr>
              <a:t>linear</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ordering</a:t>
            </a:r>
            <a:r>
              <a:rPr lang="en-US" sz="2400">
                <a:latin typeface="Arial" panose="020B0604020202020204" pitchFamily="34" charset="0"/>
                <a:cs typeface="Arial" panose="020B0604020202020204" pitchFamily="34" charset="0"/>
              </a:rPr>
              <a:t> is placed </a:t>
            </a:r>
            <a:r>
              <a:rPr lang="en-US" sz="2400" b="1">
                <a:latin typeface="Arial" panose="020B0604020202020204" pitchFamily="34" charset="0"/>
                <a:cs typeface="Arial" panose="020B0604020202020204" pitchFamily="34" charset="0"/>
              </a:rPr>
              <a:t>on Time</a:t>
            </a:r>
            <a:endParaRPr lang="en-US" sz="2400">
              <a:latin typeface="Arial" panose="020B0604020202020204" pitchFamily="34" charset="0"/>
              <a:cs typeface="Arial" panose="020B0604020202020204" pitchFamily="34" charset="0"/>
            </a:endParaRPr>
          </a:p>
        </p:txBody>
      </p:sp>
      <p:sp>
        <p:nvSpPr>
          <p:cNvPr id="18" name="Flowchart: Connector 17">
            <a:extLst>
              <a:ext uri="{FF2B5EF4-FFF2-40B4-BE49-F238E27FC236}">
                <a16:creationId xmlns:a16="http://schemas.microsoft.com/office/drawing/2014/main" id="{51EAD657-D83A-2344-4C33-7376078EEFF4}"/>
              </a:ext>
            </a:extLst>
          </p:cNvPr>
          <p:cNvSpPr/>
          <p:nvPr/>
        </p:nvSpPr>
        <p:spPr>
          <a:xfrm>
            <a:off x="6056565" y="3894757"/>
            <a:ext cx="699132" cy="668388"/>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T2</a:t>
            </a:r>
          </a:p>
        </p:txBody>
      </p:sp>
      <p:sp>
        <p:nvSpPr>
          <p:cNvPr id="19" name="Flowchart: Connector 18">
            <a:extLst>
              <a:ext uri="{FF2B5EF4-FFF2-40B4-BE49-F238E27FC236}">
                <a16:creationId xmlns:a16="http://schemas.microsoft.com/office/drawing/2014/main" id="{357E1E5D-C462-190D-FEEB-1076F1F7CF2B}"/>
              </a:ext>
            </a:extLst>
          </p:cNvPr>
          <p:cNvSpPr/>
          <p:nvPr/>
        </p:nvSpPr>
        <p:spPr>
          <a:xfrm>
            <a:off x="4409828" y="3888240"/>
            <a:ext cx="699132" cy="668388"/>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T1</a:t>
            </a:r>
          </a:p>
        </p:txBody>
      </p:sp>
      <p:sp>
        <p:nvSpPr>
          <p:cNvPr id="20" name="Flowchart: Connector 19">
            <a:extLst>
              <a:ext uri="{FF2B5EF4-FFF2-40B4-BE49-F238E27FC236}">
                <a16:creationId xmlns:a16="http://schemas.microsoft.com/office/drawing/2014/main" id="{E5053102-5320-F4BE-AD73-7D5B17AB4FBB}"/>
              </a:ext>
            </a:extLst>
          </p:cNvPr>
          <p:cNvSpPr/>
          <p:nvPr/>
        </p:nvSpPr>
        <p:spPr>
          <a:xfrm>
            <a:off x="2692788" y="3897048"/>
            <a:ext cx="699132" cy="668388"/>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T0</a:t>
            </a:r>
          </a:p>
        </p:txBody>
      </p:sp>
      <p:sp>
        <p:nvSpPr>
          <p:cNvPr id="22" name="Flowchart: Connector 21">
            <a:extLst>
              <a:ext uri="{FF2B5EF4-FFF2-40B4-BE49-F238E27FC236}">
                <a16:creationId xmlns:a16="http://schemas.microsoft.com/office/drawing/2014/main" id="{2E55E96F-41AB-1F48-7E22-BDFA5BC69391}"/>
              </a:ext>
            </a:extLst>
          </p:cNvPr>
          <p:cNvSpPr/>
          <p:nvPr/>
        </p:nvSpPr>
        <p:spPr>
          <a:xfrm>
            <a:off x="7773605" y="3888240"/>
            <a:ext cx="699132" cy="668388"/>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T3</a:t>
            </a:r>
          </a:p>
        </p:txBody>
      </p:sp>
      <p:cxnSp>
        <p:nvCxnSpPr>
          <p:cNvPr id="24" name="Straight Arrow Connector 23">
            <a:extLst>
              <a:ext uri="{FF2B5EF4-FFF2-40B4-BE49-F238E27FC236}">
                <a16:creationId xmlns:a16="http://schemas.microsoft.com/office/drawing/2014/main" id="{FE0D2DC4-AA92-BAE2-D303-7769E0D92F96}"/>
              </a:ext>
            </a:extLst>
          </p:cNvPr>
          <p:cNvCxnSpPr>
            <a:stCxn id="20" idx="6"/>
            <a:endCxn id="19" idx="2"/>
          </p:cNvCxnSpPr>
          <p:nvPr/>
        </p:nvCxnSpPr>
        <p:spPr>
          <a:xfrm flipV="1">
            <a:off x="3391920" y="4222434"/>
            <a:ext cx="1017908" cy="8808"/>
          </a:xfrm>
          <a:prstGeom prst="straightConnector1">
            <a:avLst/>
          </a:prstGeom>
          <a:ln>
            <a:solidFill>
              <a:srgbClr val="728FA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190FBFD-4D84-2C38-94C1-45430283AF8A}"/>
              </a:ext>
            </a:extLst>
          </p:cNvPr>
          <p:cNvCxnSpPr>
            <a:cxnSpLocks/>
            <a:stCxn id="19" idx="6"/>
            <a:endCxn id="18" idx="2"/>
          </p:cNvCxnSpPr>
          <p:nvPr/>
        </p:nvCxnSpPr>
        <p:spPr>
          <a:xfrm>
            <a:off x="5108960" y="4222434"/>
            <a:ext cx="947605" cy="6517"/>
          </a:xfrm>
          <a:prstGeom prst="straightConnector1">
            <a:avLst/>
          </a:prstGeom>
          <a:ln>
            <a:solidFill>
              <a:srgbClr val="728FA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41D637D-D93C-A078-A2C1-0C8E86E59220}"/>
              </a:ext>
            </a:extLst>
          </p:cNvPr>
          <p:cNvCxnSpPr>
            <a:cxnSpLocks/>
            <a:stCxn id="18" idx="6"/>
            <a:endCxn id="22" idx="2"/>
          </p:cNvCxnSpPr>
          <p:nvPr/>
        </p:nvCxnSpPr>
        <p:spPr>
          <a:xfrm flipV="1">
            <a:off x="6755697" y="4222434"/>
            <a:ext cx="1017908" cy="6517"/>
          </a:xfrm>
          <a:prstGeom prst="straightConnector1">
            <a:avLst/>
          </a:prstGeom>
          <a:ln>
            <a:solidFill>
              <a:srgbClr val="728FA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onnettore 1 29">
            <a:extLst>
              <a:ext uri="{FF2B5EF4-FFF2-40B4-BE49-F238E27FC236}">
                <a16:creationId xmlns:a16="http://schemas.microsoft.com/office/drawing/2014/main" id="{E55E607A-759C-A414-50B8-FE99E590328D}"/>
              </a:ext>
            </a:extLst>
          </p:cNvPr>
          <p:cNvCxnSpPr>
            <a:cxnSpLocks/>
            <a:stCxn id="22" idx="6"/>
            <a:endCxn id="32" idx="1"/>
          </p:cNvCxnSpPr>
          <p:nvPr/>
        </p:nvCxnSpPr>
        <p:spPr>
          <a:xfrm flipV="1">
            <a:off x="8472737" y="3888240"/>
            <a:ext cx="674225" cy="334194"/>
          </a:xfrm>
          <a:prstGeom prst="line">
            <a:avLst/>
          </a:prstGeom>
          <a:ln w="25400">
            <a:solidFill>
              <a:srgbClr val="002060"/>
            </a:solidFill>
            <a:headEnd type="oval"/>
          </a:ln>
          <a:effectLst/>
        </p:spPr>
        <p:style>
          <a:lnRef idx="2">
            <a:schemeClr val="accent1"/>
          </a:lnRef>
          <a:fillRef idx="0">
            <a:schemeClr val="accent1"/>
          </a:fillRef>
          <a:effectRef idx="1">
            <a:schemeClr val="accent1"/>
          </a:effectRef>
          <a:fontRef idx="minor">
            <a:schemeClr val="tx1"/>
          </a:fontRef>
        </p:style>
      </p:cxnSp>
      <p:sp>
        <p:nvSpPr>
          <p:cNvPr id="32" name="Rettangolo 58">
            <a:extLst>
              <a:ext uri="{FF2B5EF4-FFF2-40B4-BE49-F238E27FC236}">
                <a16:creationId xmlns:a16="http://schemas.microsoft.com/office/drawing/2014/main" id="{4AEA1793-8C65-29B7-832B-C457DA597D45}"/>
              </a:ext>
            </a:extLst>
          </p:cNvPr>
          <p:cNvSpPr/>
          <p:nvPr/>
        </p:nvSpPr>
        <p:spPr>
          <a:xfrm>
            <a:off x="9146962" y="3657407"/>
            <a:ext cx="2556666" cy="461666"/>
          </a:xfrm>
          <a:prstGeom prst="rect">
            <a:avLst/>
          </a:prstGeom>
          <a:noFill/>
          <a:ln w="381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a:solidFill>
                  <a:schemeClr val="tx1"/>
                </a:solidFill>
                <a:latin typeface="Arial" panose="020B0604020202020204" pitchFamily="34" charset="0"/>
                <a:cs typeface="Arial" panose="020B0604020202020204" pitchFamily="34" charset="0"/>
              </a:rPr>
              <a:t>Time </a:t>
            </a:r>
            <a:r>
              <a:rPr lang="it-IT" err="1">
                <a:solidFill>
                  <a:schemeClr val="tx1"/>
                </a:solidFill>
                <a:latin typeface="Arial" panose="020B0604020202020204" pitchFamily="34" charset="0"/>
                <a:cs typeface="Arial" panose="020B0604020202020204" pitchFamily="34" charset="0"/>
              </a:rPr>
              <a:t>is</a:t>
            </a:r>
            <a:r>
              <a:rPr lang="it-IT">
                <a:solidFill>
                  <a:schemeClr val="tx1"/>
                </a:solidFill>
                <a:latin typeface="Arial" panose="020B0604020202020204" pitchFamily="34" charset="0"/>
                <a:cs typeface="Arial" panose="020B0604020202020204" pitchFamily="34" charset="0"/>
              </a:rPr>
              <a:t> an </a:t>
            </a:r>
            <a:r>
              <a:rPr lang="it-IT" err="1">
                <a:solidFill>
                  <a:schemeClr val="tx1"/>
                </a:solidFill>
                <a:latin typeface="Arial" panose="020B0604020202020204" pitchFamily="34" charset="0"/>
                <a:cs typeface="Arial" panose="020B0604020202020204" pitchFamily="34" charset="0"/>
              </a:rPr>
              <a:t>ordered</a:t>
            </a:r>
            <a:r>
              <a:rPr lang="it-IT">
                <a:solidFill>
                  <a:schemeClr val="tx1"/>
                </a:solidFill>
                <a:latin typeface="Arial" panose="020B0604020202020204" pitchFamily="34" charset="0"/>
                <a:cs typeface="Arial" panose="020B0604020202020204" pitchFamily="34" charset="0"/>
              </a:rPr>
              <a:t> set </a:t>
            </a:r>
          </a:p>
        </p:txBody>
      </p:sp>
      <p:sp>
        <p:nvSpPr>
          <p:cNvPr id="36" name="TextBox 35">
            <a:extLst>
              <a:ext uri="{FF2B5EF4-FFF2-40B4-BE49-F238E27FC236}">
                <a16:creationId xmlns:a16="http://schemas.microsoft.com/office/drawing/2014/main" id="{6E5ED6E0-9D8B-6EDD-5080-1528C9706766}"/>
              </a:ext>
            </a:extLst>
          </p:cNvPr>
          <p:cNvSpPr txBox="1"/>
          <p:nvPr/>
        </p:nvSpPr>
        <p:spPr>
          <a:xfrm>
            <a:off x="250282" y="4891107"/>
            <a:ext cx="6650248"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latin typeface="Arial" panose="020B0604020202020204" pitchFamily="34" charset="0"/>
                <a:cs typeface="Arial" panose="020B0604020202020204" pitchFamily="34" charset="0"/>
              </a:rPr>
              <a:t>We have to add a </a:t>
            </a:r>
            <a:r>
              <a:rPr lang="en-US" sz="2400" b="1">
                <a:latin typeface="Arial" panose="020B0604020202020204" pitchFamily="34" charset="0"/>
                <a:cs typeface="Arial" panose="020B0604020202020204" pitchFamily="34" charset="0"/>
              </a:rPr>
              <a:t>time component </a:t>
            </a:r>
            <a:r>
              <a:rPr lang="en-US" sz="2400">
                <a:latin typeface="Arial" panose="020B0604020202020204" pitchFamily="34" charset="0"/>
                <a:cs typeface="Arial" panose="020B0604020202020204" pitchFamily="34" charset="0"/>
              </a:rPr>
              <a:t>to each</a:t>
            </a:r>
          </a:p>
        </p:txBody>
      </p:sp>
      <p:sp>
        <p:nvSpPr>
          <p:cNvPr id="37" name="TextBox 36">
            <a:extLst>
              <a:ext uri="{FF2B5EF4-FFF2-40B4-BE49-F238E27FC236}">
                <a16:creationId xmlns:a16="http://schemas.microsoft.com/office/drawing/2014/main" id="{244426D4-F82C-2FDF-6CFB-EAAA9A9196D8}"/>
              </a:ext>
            </a:extLst>
          </p:cNvPr>
          <p:cNvSpPr txBox="1"/>
          <p:nvPr/>
        </p:nvSpPr>
        <p:spPr>
          <a:xfrm>
            <a:off x="6574469" y="4888816"/>
            <a:ext cx="4557820"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relation</a:t>
            </a:r>
            <a:r>
              <a:rPr lang="en-US" sz="2400">
                <a:latin typeface="Arial" panose="020B0604020202020204" pitchFamily="34" charset="0"/>
                <a:cs typeface="Arial" panose="020B0604020202020204" pitchFamily="34" charset="0"/>
              </a:rPr>
              <a:t> that </a:t>
            </a:r>
            <a:r>
              <a:rPr lang="en-US" sz="2400" b="1">
                <a:latin typeface="Arial" panose="020B0604020202020204" pitchFamily="34" charset="0"/>
                <a:cs typeface="Arial" panose="020B0604020202020204" pitchFamily="34" charset="0"/>
              </a:rPr>
              <a:t>changes</a:t>
            </a:r>
            <a:r>
              <a:rPr lang="en-US" sz="2400">
                <a:latin typeface="Arial" panose="020B0604020202020204" pitchFamily="34" charset="0"/>
                <a:cs typeface="Arial" panose="020B0604020202020204" pitchFamily="34" charset="0"/>
              </a:rPr>
              <a:t> over time</a:t>
            </a:r>
          </a:p>
        </p:txBody>
      </p:sp>
      <p:sp>
        <p:nvSpPr>
          <p:cNvPr id="2" name="Titolo 1">
            <a:extLst>
              <a:ext uri="{FF2B5EF4-FFF2-40B4-BE49-F238E27FC236}">
                <a16:creationId xmlns:a16="http://schemas.microsoft.com/office/drawing/2014/main" id="{EAB495D7-7702-807F-1F5A-9A05A6960EFB}"/>
              </a:ext>
            </a:extLst>
          </p:cNvPr>
          <p:cNvSpPr>
            <a:spLocks noGrp="1"/>
          </p:cNvSpPr>
          <p:nvPr>
            <p:ph type="title"/>
          </p:nvPr>
        </p:nvSpPr>
        <p:spPr>
          <a:xfrm>
            <a:off x="250281" y="106508"/>
            <a:ext cx="3800858" cy="1159501"/>
          </a:xfrm>
        </p:spPr>
        <p:txBody>
          <a:bodyPr>
            <a:normAutofit/>
          </a:bodyPr>
          <a:lstStyle/>
          <a:p>
            <a:r>
              <a:rPr lang="it-IT" sz="2800"/>
              <a:t>DYNAMIC MODELS</a:t>
            </a:r>
          </a:p>
        </p:txBody>
      </p:sp>
      <p:sp>
        <p:nvSpPr>
          <p:cNvPr id="3" name="TextBox 2">
            <a:extLst>
              <a:ext uri="{FF2B5EF4-FFF2-40B4-BE49-F238E27FC236}">
                <a16:creationId xmlns:a16="http://schemas.microsoft.com/office/drawing/2014/main" id="{59E1BFDF-5FD9-C9A2-5277-D63926F8A20A}"/>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Time signature</a:t>
            </a:r>
            <a:endParaRPr lang="en-US" sz="280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C46F8DD-CA95-618F-3F47-E109D86F9E60}"/>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11</a:t>
            </a:r>
          </a:p>
        </p:txBody>
      </p:sp>
    </p:spTree>
    <p:extLst>
      <p:ext uri="{BB962C8B-B14F-4D97-AF65-F5344CB8AC3E}">
        <p14:creationId xmlns:p14="http://schemas.microsoft.com/office/powerpoint/2010/main" val="347699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4EAD08-45C3-9AA9-83C5-DD236D0654C9}"/>
              </a:ext>
            </a:extLst>
          </p:cNvPr>
          <p:cNvSpPr/>
          <p:nvPr/>
        </p:nvSpPr>
        <p:spPr>
          <a:xfrm>
            <a:off x="6149338" y="1371819"/>
            <a:ext cx="1684022" cy="533329"/>
          </a:xfrm>
          <a:prstGeom prst="rect">
            <a:avLst/>
          </a:prstGeom>
          <a:solidFill>
            <a:schemeClr val="bg1"/>
          </a:solid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B3F46D7-AB56-B315-1145-76209F2B031A}"/>
              </a:ext>
            </a:extLst>
          </p:cNvPr>
          <p:cNvSpPr/>
          <p:nvPr/>
        </p:nvSpPr>
        <p:spPr>
          <a:xfrm>
            <a:off x="8222598" y="4231770"/>
            <a:ext cx="1906597" cy="305443"/>
          </a:xfrm>
          <a:prstGeom prst="rect">
            <a:avLst/>
          </a:prstGeom>
          <a:solidFill>
            <a:schemeClr val="bg1"/>
          </a:solid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8609755E-01C0-903F-9BCF-C61AE5985722}"/>
              </a:ext>
            </a:extLst>
          </p:cNvPr>
          <p:cNvCxnSpPr>
            <a:cxnSpLocks/>
          </p:cNvCxnSpPr>
          <p:nvPr/>
        </p:nvCxnSpPr>
        <p:spPr>
          <a:xfrm>
            <a:off x="6096000" y="1266009"/>
            <a:ext cx="0" cy="4852851"/>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12" name="CasellaDiTesto 4">
            <a:extLst>
              <a:ext uri="{FF2B5EF4-FFF2-40B4-BE49-F238E27FC236}">
                <a16:creationId xmlns:a16="http://schemas.microsoft.com/office/drawing/2014/main" id="{CCB92936-3EEC-8CDF-6D12-F9D2C80438AA}"/>
              </a:ext>
            </a:extLst>
          </p:cNvPr>
          <p:cNvSpPr txBox="1"/>
          <p:nvPr/>
        </p:nvSpPr>
        <p:spPr>
          <a:xfrm>
            <a:off x="0" y="3092269"/>
            <a:ext cx="6095997" cy="2677656"/>
          </a:xfrm>
          <a:prstGeom prst="rect">
            <a:avLst/>
          </a:prstGeom>
          <a:noFill/>
        </p:spPr>
        <p:txBody>
          <a:bodyPr wrap="square">
            <a:spAutoFit/>
          </a:bodyPr>
          <a:lstStyle/>
          <a:p>
            <a:pPr marL="285750" indent="-285750">
              <a:buFont typeface="Wingdings" panose="05000000000000000000" pitchFamily="2" charset="2"/>
              <a:buChar char="Ø"/>
            </a:pPr>
            <a:r>
              <a:rPr lang="en-US" sz="2400" b="0" i="0">
                <a:effectLst/>
                <a:latin typeface="Arial" panose="020B0604020202020204" pitchFamily="34" charset="0"/>
                <a:cs typeface="Arial" panose="020B0604020202020204" pitchFamily="34" charset="0"/>
              </a:rPr>
              <a:t>Represents something </a:t>
            </a:r>
            <a:r>
              <a:rPr lang="en-US" sz="2400" b="1">
                <a:latin typeface="Arial" panose="020B0604020202020204" pitchFamily="34" charset="0"/>
                <a:cs typeface="Arial" panose="020B0604020202020204" pitchFamily="34" charset="0"/>
              </a:rPr>
              <a:t>changing</a:t>
            </a:r>
            <a:r>
              <a:rPr lang="en-US" sz="2400">
                <a:latin typeface="Arial" panose="020B0604020202020204" pitchFamily="34" charset="0"/>
                <a:cs typeface="Arial" panose="020B0604020202020204" pitchFamily="34" charset="0"/>
              </a:rPr>
              <a:t> </a:t>
            </a:r>
            <a:r>
              <a:rPr lang="en-US" sz="2400" b="0" i="0">
                <a:effectLst/>
                <a:latin typeface="Arial" panose="020B0604020202020204" pitchFamily="34" charset="0"/>
                <a:cs typeface="Arial" panose="020B0604020202020204" pitchFamily="34" charset="0"/>
              </a:rPr>
              <a:t>over time</a:t>
            </a:r>
          </a:p>
          <a:p>
            <a:pPr marL="285750" indent="-285750">
              <a:buFont typeface="Wingdings" panose="05000000000000000000" pitchFamily="2" charset="2"/>
              <a:buChar char="Ø"/>
            </a:pPr>
            <a:endParaRPr lang="en-US" sz="2400" b="0" i="0">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400" b="0" i="0">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a:latin typeface="Arial" panose="020B0604020202020204" pitchFamily="34" charset="0"/>
                <a:cs typeface="Arial" panose="020B0604020202020204" pitchFamily="34" charset="0"/>
              </a:rPr>
              <a:t>Allows to describe possible </a:t>
            </a:r>
            <a:r>
              <a:rPr lang="en-US" sz="2400" b="1">
                <a:latin typeface="Arial" panose="020B0604020202020204" pitchFamily="34" charset="0"/>
                <a:cs typeface="Arial" panose="020B0604020202020204" pitchFamily="34" charset="0"/>
              </a:rPr>
              <a:t>transitions between states </a:t>
            </a:r>
            <a:r>
              <a:rPr lang="en-US" sz="2400">
                <a:latin typeface="Arial" panose="020B0604020202020204" pitchFamily="34" charset="0"/>
                <a:cs typeface="Arial" panose="020B0604020202020204" pitchFamily="34" charset="0"/>
              </a:rPr>
              <a:t>of the system </a:t>
            </a:r>
          </a:p>
          <a:p>
            <a:pPr marL="285750" indent="-285750">
              <a:buFont typeface="Wingdings" panose="05000000000000000000" pitchFamily="2" charset="2"/>
              <a:buChar char="Ø"/>
            </a:pPr>
            <a:endParaRPr lang="en-US" sz="2400" b="0" i="0">
              <a:effectLst/>
              <a:latin typeface="Arial" panose="020B0604020202020204" pitchFamily="34" charset="0"/>
              <a:cs typeface="Arial" panose="020B0604020202020204" pitchFamily="34" charset="0"/>
            </a:endParaRPr>
          </a:p>
        </p:txBody>
      </p:sp>
      <p:sp>
        <p:nvSpPr>
          <p:cNvPr id="9" name="CasellaDiTesto 14">
            <a:extLst>
              <a:ext uri="{FF2B5EF4-FFF2-40B4-BE49-F238E27FC236}">
                <a16:creationId xmlns:a16="http://schemas.microsoft.com/office/drawing/2014/main" id="{04228BEF-A739-5FDD-0F57-305CE5D26DC7}"/>
              </a:ext>
            </a:extLst>
          </p:cNvPr>
          <p:cNvSpPr txBox="1"/>
          <p:nvPr/>
        </p:nvSpPr>
        <p:spPr>
          <a:xfrm>
            <a:off x="519296" y="1413730"/>
            <a:ext cx="5049507" cy="1323439"/>
          </a:xfrm>
          <a:prstGeom prst="rect">
            <a:avLst/>
          </a:prstGeom>
          <a:noFill/>
          <a:effectLst/>
        </p:spPr>
        <p:txBody>
          <a:bodyPr wrap="square" rtlCol="0">
            <a:spAutoFit/>
          </a:bodyPr>
          <a:lstStyle/>
          <a:p>
            <a:r>
              <a:rPr lang="it-IT" sz="8000" b="1">
                <a:solidFill>
                  <a:srgbClr val="17375E"/>
                </a:solidFill>
                <a:latin typeface="Arial" panose="020B0604020202020204" pitchFamily="34" charset="0"/>
                <a:cs typeface="Arial" panose="020B0604020202020204" pitchFamily="34" charset="0"/>
              </a:rPr>
              <a:t>DYNAMIC </a:t>
            </a:r>
          </a:p>
        </p:txBody>
      </p:sp>
      <p:sp>
        <p:nvSpPr>
          <p:cNvPr id="13" name="Rectangle 12">
            <a:extLst>
              <a:ext uri="{FF2B5EF4-FFF2-40B4-BE49-F238E27FC236}">
                <a16:creationId xmlns:a16="http://schemas.microsoft.com/office/drawing/2014/main" id="{21BA984B-DED5-4E61-660A-968182087564}"/>
              </a:ext>
            </a:extLst>
          </p:cNvPr>
          <p:cNvSpPr/>
          <p:nvPr/>
        </p:nvSpPr>
        <p:spPr>
          <a:xfrm>
            <a:off x="7513760" y="2998388"/>
            <a:ext cx="1279365" cy="310305"/>
          </a:xfrm>
          <a:prstGeom prst="rect">
            <a:avLst/>
          </a:prstGeom>
          <a:solidFill>
            <a:schemeClr val="bg1"/>
          </a:solid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1A6A5E0-B807-D9B5-4609-6DAC0C86BE8B}"/>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12</a:t>
            </a:r>
          </a:p>
        </p:txBody>
      </p:sp>
      <p:sp>
        <p:nvSpPr>
          <p:cNvPr id="17" name="Titolo 1">
            <a:extLst>
              <a:ext uri="{FF2B5EF4-FFF2-40B4-BE49-F238E27FC236}">
                <a16:creationId xmlns:a16="http://schemas.microsoft.com/office/drawing/2014/main" id="{C5DFD9C7-0EAC-78EE-188D-488922F16DF7}"/>
              </a:ext>
            </a:extLst>
          </p:cNvPr>
          <p:cNvSpPr>
            <a:spLocks noGrp="1"/>
          </p:cNvSpPr>
          <p:nvPr>
            <p:ph type="title"/>
          </p:nvPr>
        </p:nvSpPr>
        <p:spPr>
          <a:xfrm>
            <a:off x="250281" y="106508"/>
            <a:ext cx="3800858" cy="1159501"/>
          </a:xfrm>
        </p:spPr>
        <p:txBody>
          <a:bodyPr>
            <a:normAutofit/>
          </a:bodyPr>
          <a:lstStyle/>
          <a:p>
            <a:r>
              <a:rPr lang="it-IT" sz="2800"/>
              <a:t>DYNAMIC MODELS</a:t>
            </a:r>
          </a:p>
        </p:txBody>
      </p:sp>
      <p:sp>
        <p:nvSpPr>
          <p:cNvPr id="18" name="TextBox 17">
            <a:extLst>
              <a:ext uri="{FF2B5EF4-FFF2-40B4-BE49-F238E27FC236}">
                <a16:creationId xmlns:a16="http://schemas.microsoft.com/office/drawing/2014/main" id="{F8F804A6-7358-EFC3-6E55-A8C581D4DD76}"/>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The family </a:t>
            </a:r>
            <a:r>
              <a:rPr lang="it-IT" sz="2800" err="1">
                <a:solidFill>
                  <a:schemeClr val="bg1"/>
                </a:solidFill>
                <a:latin typeface="Arial" panose="020B0604020202020204" pitchFamily="34" charset="0"/>
                <a:cs typeface="Arial" panose="020B0604020202020204" pitchFamily="34" charset="0"/>
              </a:rPr>
              <a:t>example</a:t>
            </a:r>
            <a:endParaRPr lang="en-US" sz="2800">
              <a:solidFill>
                <a:schemeClr val="bg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C9C2DA77-7C79-0EAB-037E-F3A4AB41F735}"/>
              </a:ext>
            </a:extLst>
          </p:cNvPr>
          <p:cNvSpPr/>
          <p:nvPr/>
        </p:nvSpPr>
        <p:spPr>
          <a:xfrm>
            <a:off x="8396264" y="5444270"/>
            <a:ext cx="1906597" cy="305443"/>
          </a:xfrm>
          <a:prstGeom prst="rect">
            <a:avLst/>
          </a:prstGeom>
          <a:solidFill>
            <a:schemeClr val="bg1"/>
          </a:solid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CasellaDiTesto 4">
            <a:extLst>
              <a:ext uri="{FF2B5EF4-FFF2-40B4-BE49-F238E27FC236}">
                <a16:creationId xmlns:a16="http://schemas.microsoft.com/office/drawing/2014/main" id="{EE42CDBE-2982-AFC0-457D-4EF755A6DD08}"/>
              </a:ext>
            </a:extLst>
          </p:cNvPr>
          <p:cNvSpPr txBox="1"/>
          <p:nvPr/>
        </p:nvSpPr>
        <p:spPr>
          <a:xfrm>
            <a:off x="6095997" y="1413730"/>
            <a:ext cx="6095997" cy="5016758"/>
          </a:xfrm>
          <a:prstGeom prst="rect">
            <a:avLst/>
          </a:prstGeom>
          <a:noFill/>
        </p:spPr>
        <p:txBody>
          <a:bodyPr wrap="square">
            <a:spAutoFit/>
          </a:bodyPr>
          <a:lstStyle/>
          <a:p>
            <a:r>
              <a:rPr lang="en-US" sz="2000" b="1">
                <a:solidFill>
                  <a:srgbClr val="2A28A9"/>
                </a:solidFill>
                <a:latin typeface="Consolas" panose="020B0609020204030204" pitchFamily="49" charset="0"/>
                <a:cs typeface="Arial" panose="020B0604020202020204" pitchFamily="34" charset="0"/>
              </a:rPr>
              <a:t>sig </a:t>
            </a:r>
            <a:r>
              <a:rPr lang="en-US" sz="2000" b="1">
                <a:latin typeface="Consolas" panose="020B0609020204030204" pitchFamily="49" charset="0"/>
                <a:cs typeface="Arial" panose="020B0604020202020204" pitchFamily="34" charset="0"/>
              </a:rPr>
              <a:t>Time {}</a:t>
            </a:r>
            <a:endParaRPr lang="en-US" sz="2000" b="1" i="0">
              <a:solidFill>
                <a:srgbClr val="2A28A9"/>
              </a:solidFill>
              <a:effectLst/>
              <a:latin typeface="Consolas" panose="020B0609020204030204" pitchFamily="49" charset="0"/>
              <a:cs typeface="Arial" panose="020B0604020202020204" pitchFamily="34" charset="0"/>
            </a:endParaRPr>
          </a:p>
          <a:p>
            <a:endParaRPr lang="en-US" sz="2000" b="1">
              <a:solidFill>
                <a:srgbClr val="2A28A9"/>
              </a:solidFill>
              <a:latin typeface="Consolas" panose="020B0609020204030204" pitchFamily="49" charset="0"/>
              <a:cs typeface="Arial" panose="020B0604020202020204" pitchFamily="34" charset="0"/>
            </a:endParaRPr>
          </a:p>
          <a:p>
            <a:r>
              <a:rPr lang="en-US" sz="2000" b="1" i="0">
                <a:solidFill>
                  <a:srgbClr val="2A28A9"/>
                </a:solidFill>
                <a:effectLst/>
                <a:latin typeface="Consolas" panose="020B0609020204030204" pitchFamily="49" charset="0"/>
                <a:cs typeface="Arial" panose="020B0604020202020204" pitchFamily="34" charset="0"/>
              </a:rPr>
              <a:t>abstract sig </a:t>
            </a:r>
            <a:r>
              <a:rPr lang="en-US" sz="2000" b="1" i="0">
                <a:effectLst/>
                <a:latin typeface="Consolas" panose="020B0609020204030204" pitchFamily="49" charset="0"/>
                <a:cs typeface="Arial" panose="020B0604020202020204" pitchFamily="34" charset="0"/>
              </a:rPr>
              <a:t>Person {</a:t>
            </a:r>
          </a:p>
          <a:p>
            <a:r>
              <a:rPr lang="en-US" sz="2000" b="1">
                <a:latin typeface="Consolas" panose="020B0609020204030204" pitchFamily="49" charset="0"/>
                <a:cs typeface="Arial" panose="020B0604020202020204" pitchFamily="34" charset="0"/>
              </a:rPr>
              <a:t>	father: Man</a:t>
            </a:r>
          </a:p>
          <a:p>
            <a:r>
              <a:rPr lang="en-US" sz="2000" b="1" i="0">
                <a:effectLst/>
                <a:latin typeface="Consolas" panose="020B0609020204030204" pitchFamily="49" charset="0"/>
                <a:cs typeface="Arial" panose="020B0604020202020204" pitchFamily="34" charset="0"/>
              </a:rPr>
              <a:t>	mother: Woman</a:t>
            </a:r>
          </a:p>
          <a:p>
            <a:r>
              <a:rPr lang="en-US" sz="2000" b="1">
                <a:latin typeface="Consolas" panose="020B0609020204030204" pitchFamily="49" charset="0"/>
                <a:cs typeface="Arial" panose="020B0604020202020204" pitchFamily="34" charset="0"/>
              </a:rPr>
              <a:t>	alive: </a:t>
            </a:r>
            <a:r>
              <a:rPr lang="en-US" sz="2000" b="1">
                <a:solidFill>
                  <a:srgbClr val="2A28A9"/>
                </a:solidFill>
                <a:latin typeface="Consolas" panose="020B0609020204030204" pitchFamily="49" charset="0"/>
                <a:cs typeface="Arial" panose="020B0604020202020204" pitchFamily="34" charset="0"/>
              </a:rPr>
              <a:t>set </a:t>
            </a:r>
            <a:r>
              <a:rPr lang="en-US" sz="2000" b="1">
                <a:latin typeface="Consolas" panose="020B0609020204030204" pitchFamily="49" charset="0"/>
                <a:cs typeface="Arial" panose="020B0604020202020204" pitchFamily="34" charset="0"/>
              </a:rPr>
              <a:t>Time</a:t>
            </a:r>
            <a:endParaRPr lang="en-US" sz="2000" b="1" i="0">
              <a:effectLst/>
              <a:latin typeface="Consolas" panose="020B0609020204030204" pitchFamily="49" charset="0"/>
              <a:cs typeface="Arial" panose="020B0604020202020204" pitchFamily="34" charset="0"/>
            </a:endParaRPr>
          </a:p>
          <a:p>
            <a:r>
              <a:rPr lang="en-US" sz="2000" b="1">
                <a:latin typeface="Consolas" panose="020B0609020204030204" pitchFamily="49" charset="0"/>
                <a:cs typeface="Arial" panose="020B0604020202020204" pitchFamily="34" charset="0"/>
              </a:rPr>
              <a:t>}</a:t>
            </a:r>
          </a:p>
          <a:p>
            <a:endParaRPr lang="en-US" sz="2000" b="1">
              <a:latin typeface="Consolas" panose="020B0609020204030204" pitchFamily="49" charset="0"/>
              <a:cs typeface="Arial" panose="020B0604020202020204" pitchFamily="34" charset="0"/>
            </a:endParaRPr>
          </a:p>
          <a:p>
            <a:r>
              <a:rPr lang="en-US" sz="2000" b="1">
                <a:solidFill>
                  <a:srgbClr val="2A28A9"/>
                </a:solidFill>
                <a:latin typeface="Consolas" panose="020B0609020204030204" pitchFamily="49" charset="0"/>
                <a:cs typeface="Arial" panose="020B0604020202020204" pitchFamily="34" charset="0"/>
              </a:rPr>
              <a:t>sig</a:t>
            </a:r>
            <a:r>
              <a:rPr lang="en-US" sz="2000" b="1">
                <a:latin typeface="Consolas" panose="020B0609020204030204" pitchFamily="49" charset="0"/>
                <a:cs typeface="Arial" panose="020B0604020202020204" pitchFamily="34" charset="0"/>
              </a:rPr>
              <a:t> Man </a:t>
            </a:r>
            <a:r>
              <a:rPr lang="en-US" sz="2000" b="1">
                <a:solidFill>
                  <a:srgbClr val="2A28A9"/>
                </a:solidFill>
                <a:latin typeface="Consolas" panose="020B0609020204030204" pitchFamily="49" charset="0"/>
                <a:cs typeface="Arial" panose="020B0604020202020204" pitchFamily="34" charset="0"/>
              </a:rPr>
              <a:t>extends</a:t>
            </a:r>
            <a:r>
              <a:rPr lang="en-US" sz="2000" b="1">
                <a:latin typeface="Consolas" panose="020B0609020204030204" pitchFamily="49" charset="0"/>
                <a:cs typeface="Arial" panose="020B0604020202020204" pitchFamily="34" charset="0"/>
              </a:rPr>
              <a:t> Person {</a:t>
            </a:r>
          </a:p>
          <a:p>
            <a:r>
              <a:rPr lang="en-US" sz="2000" b="1">
                <a:latin typeface="Consolas" panose="020B0609020204030204" pitchFamily="49" charset="0"/>
                <a:cs typeface="Arial" panose="020B0604020202020204" pitchFamily="34" charset="0"/>
              </a:rPr>
              <a:t>	wife: Woman </a:t>
            </a:r>
            <a:r>
              <a:rPr lang="en-US" sz="2000" b="1">
                <a:solidFill>
                  <a:srgbClr val="2A28A9"/>
                </a:solidFill>
                <a:latin typeface="Consolas" panose="020B0609020204030204" pitchFamily="49" charset="0"/>
                <a:cs typeface="Arial" panose="020B0604020202020204" pitchFamily="34" charset="0"/>
              </a:rPr>
              <a:t>lone</a:t>
            </a:r>
            <a:r>
              <a:rPr lang="en-US" sz="2000" b="1">
                <a:latin typeface="Consolas" panose="020B0609020204030204" pitchFamily="49" charset="0"/>
                <a:cs typeface="Arial" panose="020B0604020202020204" pitchFamily="34" charset="0"/>
              </a:rPr>
              <a:t> -&gt; Time</a:t>
            </a:r>
          </a:p>
          <a:p>
            <a:r>
              <a:rPr lang="en-US" sz="2000" b="1">
                <a:latin typeface="Consolas" panose="020B0609020204030204" pitchFamily="49" charset="0"/>
                <a:cs typeface="Arial" panose="020B0604020202020204" pitchFamily="34" charset="0"/>
              </a:rPr>
              <a:t>}</a:t>
            </a:r>
          </a:p>
          <a:p>
            <a:endParaRPr lang="en-US" sz="2000" b="1">
              <a:latin typeface="Consolas" panose="020B0609020204030204" pitchFamily="49" charset="0"/>
              <a:cs typeface="Arial" panose="020B0604020202020204" pitchFamily="34" charset="0"/>
            </a:endParaRPr>
          </a:p>
          <a:p>
            <a:r>
              <a:rPr lang="en-US" sz="2000" b="1">
                <a:solidFill>
                  <a:srgbClr val="2A28A9"/>
                </a:solidFill>
                <a:latin typeface="Consolas" panose="020B0609020204030204" pitchFamily="49" charset="0"/>
                <a:cs typeface="Arial" panose="020B0604020202020204" pitchFamily="34" charset="0"/>
              </a:rPr>
              <a:t>sig</a:t>
            </a:r>
            <a:r>
              <a:rPr lang="en-US" sz="2000" b="1">
                <a:latin typeface="Consolas" panose="020B0609020204030204" pitchFamily="49" charset="0"/>
                <a:cs typeface="Arial" panose="020B0604020202020204" pitchFamily="34" charset="0"/>
              </a:rPr>
              <a:t> Woman </a:t>
            </a:r>
            <a:r>
              <a:rPr lang="en-US" sz="2000" b="1">
                <a:solidFill>
                  <a:srgbClr val="2A28A9"/>
                </a:solidFill>
                <a:latin typeface="Consolas" panose="020B0609020204030204" pitchFamily="49" charset="0"/>
                <a:cs typeface="Arial" panose="020B0604020202020204" pitchFamily="34" charset="0"/>
              </a:rPr>
              <a:t>extends</a:t>
            </a:r>
            <a:r>
              <a:rPr lang="en-US" sz="2000" b="1">
                <a:latin typeface="Consolas" panose="020B0609020204030204" pitchFamily="49" charset="0"/>
                <a:cs typeface="Arial" panose="020B0604020202020204" pitchFamily="34" charset="0"/>
              </a:rPr>
              <a:t> Person {</a:t>
            </a:r>
          </a:p>
          <a:p>
            <a:r>
              <a:rPr lang="en-US" sz="2000" b="1">
                <a:latin typeface="Consolas" panose="020B0609020204030204" pitchFamily="49" charset="0"/>
                <a:cs typeface="Arial" panose="020B0604020202020204" pitchFamily="34" charset="0"/>
              </a:rPr>
              <a:t>	husband: Man</a:t>
            </a:r>
            <a:r>
              <a:rPr lang="en-US" sz="2000" b="1">
                <a:solidFill>
                  <a:srgbClr val="2A28A9"/>
                </a:solidFill>
                <a:latin typeface="Consolas" panose="020B0609020204030204" pitchFamily="49" charset="0"/>
                <a:cs typeface="Arial" panose="020B0604020202020204" pitchFamily="34" charset="0"/>
              </a:rPr>
              <a:t> lone </a:t>
            </a:r>
            <a:r>
              <a:rPr lang="en-US" sz="2000" b="1">
                <a:latin typeface="Consolas" panose="020B0609020204030204" pitchFamily="49" charset="0"/>
                <a:cs typeface="Arial" panose="020B0604020202020204" pitchFamily="34" charset="0"/>
              </a:rPr>
              <a:t>-&gt; Time </a:t>
            </a:r>
          </a:p>
          <a:p>
            <a:r>
              <a:rPr lang="en-US" sz="2000" b="1">
                <a:latin typeface="Consolas" panose="020B0609020204030204" pitchFamily="49" charset="0"/>
                <a:cs typeface="Arial" panose="020B0604020202020204" pitchFamily="34" charset="0"/>
              </a:rPr>
              <a:t>}</a:t>
            </a:r>
          </a:p>
          <a:p>
            <a:endParaRPr lang="en-US" sz="200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25714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E76156C6-C144-05C7-A245-9236A8DF8351}"/>
              </a:ext>
            </a:extLst>
          </p:cNvPr>
          <p:cNvSpPr>
            <a:spLocks noGrp="1"/>
          </p:cNvSpPr>
          <p:nvPr>
            <p:ph type="title"/>
          </p:nvPr>
        </p:nvSpPr>
        <p:spPr>
          <a:xfrm>
            <a:off x="250281" y="106508"/>
            <a:ext cx="3800858" cy="1159501"/>
          </a:xfrm>
        </p:spPr>
        <p:txBody>
          <a:bodyPr>
            <a:normAutofit/>
          </a:bodyPr>
          <a:lstStyle/>
          <a:p>
            <a:r>
              <a:rPr lang="it-IT" sz="2800"/>
              <a:t>DYNAMIC MODELS</a:t>
            </a:r>
          </a:p>
        </p:txBody>
      </p:sp>
      <p:sp>
        <p:nvSpPr>
          <p:cNvPr id="5" name="TextBox 4">
            <a:extLst>
              <a:ext uri="{FF2B5EF4-FFF2-40B4-BE49-F238E27FC236}">
                <a16:creationId xmlns:a16="http://schemas.microsoft.com/office/drawing/2014/main" id="{67B9BA9F-A335-8BDE-9C5C-66BDF3C61CC5}"/>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The family </a:t>
            </a:r>
            <a:r>
              <a:rPr lang="it-IT" sz="2800" err="1">
                <a:solidFill>
                  <a:schemeClr val="bg1"/>
                </a:solidFill>
                <a:latin typeface="Arial" panose="020B0604020202020204" pitchFamily="34" charset="0"/>
                <a:cs typeface="Arial" panose="020B0604020202020204" pitchFamily="34" charset="0"/>
              </a:rPr>
              <a:t>example</a:t>
            </a:r>
            <a:endParaRPr lang="en-US" sz="280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4EF5D07-510C-24E5-1CE0-1387B64919E8}"/>
              </a:ext>
            </a:extLst>
          </p:cNvPr>
          <p:cNvSpPr txBox="1"/>
          <p:nvPr/>
        </p:nvSpPr>
        <p:spPr>
          <a:xfrm>
            <a:off x="449869" y="1487534"/>
            <a:ext cx="8798303"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If the </a:t>
            </a:r>
            <a:r>
              <a:rPr lang="en-US" sz="2800" b="1">
                <a:latin typeface="Arial" panose="020B0604020202020204" pitchFamily="34" charset="0"/>
                <a:cs typeface="Arial" panose="020B0604020202020204" pitchFamily="34" charset="0"/>
              </a:rPr>
              <a:t>relation</a:t>
            </a:r>
            <a:r>
              <a:rPr lang="en-US" sz="2800">
                <a:latin typeface="Arial" panose="020B0604020202020204" pitchFamily="34" charset="0"/>
                <a:cs typeface="Arial" panose="020B0604020202020204" pitchFamily="34" charset="0"/>
              </a:rPr>
              <a:t> that changes over time is </a:t>
            </a:r>
            <a:r>
              <a:rPr lang="en-US" sz="2800" b="1">
                <a:solidFill>
                  <a:srgbClr val="728FA5"/>
                </a:solidFill>
                <a:latin typeface="Arial" panose="020B0604020202020204" pitchFamily="34" charset="0"/>
                <a:cs typeface="Arial" panose="020B0604020202020204" pitchFamily="34" charset="0"/>
              </a:rPr>
              <a:t>BOOLEAN</a:t>
            </a:r>
            <a:r>
              <a:rPr lang="en-US" sz="2800">
                <a:latin typeface="Arial" panose="020B0604020202020204" pitchFamily="34" charset="0"/>
                <a:cs typeface="Arial" panose="020B0604020202020204" pitchFamily="34" charset="0"/>
              </a:rPr>
              <a:t>: </a:t>
            </a:r>
          </a:p>
        </p:txBody>
      </p:sp>
      <p:sp>
        <p:nvSpPr>
          <p:cNvPr id="7" name="CasellaDiTesto 43">
            <a:extLst>
              <a:ext uri="{FF2B5EF4-FFF2-40B4-BE49-F238E27FC236}">
                <a16:creationId xmlns:a16="http://schemas.microsoft.com/office/drawing/2014/main" id="{3BD3A104-246B-2BB5-7042-96B175494D20}"/>
              </a:ext>
            </a:extLst>
          </p:cNvPr>
          <p:cNvSpPr txBox="1"/>
          <p:nvPr/>
        </p:nvSpPr>
        <p:spPr>
          <a:xfrm>
            <a:off x="449869" y="2828835"/>
            <a:ext cx="3657841" cy="1200329"/>
          </a:xfrm>
          <a:prstGeom prst="rect">
            <a:avLst/>
          </a:prstGeom>
          <a:noFill/>
          <a:ln w="38100">
            <a:noFill/>
          </a:ln>
        </p:spPr>
        <p:txBody>
          <a:bodyPr wrap="square">
            <a:spAutoFit/>
          </a:bodyPr>
          <a:lstStyle/>
          <a:p>
            <a:r>
              <a:rPr lang="en-US" sz="2400" b="1">
                <a:solidFill>
                  <a:srgbClr val="2A28A9"/>
                </a:solidFill>
                <a:latin typeface="Consolas" panose="020B0609020204030204" pitchFamily="49" charset="0"/>
              </a:rPr>
              <a:t>sig</a:t>
            </a:r>
            <a:r>
              <a:rPr lang="en-US" sz="2400" b="1">
                <a:latin typeface="Consolas" panose="020B0609020204030204" pitchFamily="49" charset="0"/>
              </a:rPr>
              <a:t> Person {</a:t>
            </a:r>
          </a:p>
          <a:p>
            <a:r>
              <a:rPr lang="en-US" sz="2400" b="1">
                <a:latin typeface="Consolas" panose="020B0609020204030204" pitchFamily="49" charset="0"/>
              </a:rPr>
              <a:t>	alive: </a:t>
            </a:r>
            <a:r>
              <a:rPr lang="en-US" sz="2400" b="1">
                <a:solidFill>
                  <a:srgbClr val="2A28A9"/>
                </a:solidFill>
                <a:latin typeface="Consolas" panose="020B0609020204030204" pitchFamily="49" charset="0"/>
              </a:rPr>
              <a:t>set </a:t>
            </a:r>
            <a:r>
              <a:rPr lang="en-US" sz="2400" b="1">
                <a:latin typeface="Consolas" panose="020B0609020204030204" pitchFamily="49" charset="0"/>
              </a:rPr>
              <a:t>Time</a:t>
            </a:r>
          </a:p>
          <a:p>
            <a:r>
              <a:rPr lang="en-US" sz="2400" b="1">
                <a:latin typeface="Consolas" panose="020B0609020204030204" pitchFamily="49" charset="0"/>
              </a:rPr>
              <a:t>}</a:t>
            </a:r>
            <a:endParaRPr lang="it-IT" sz="2400" b="1">
              <a:latin typeface="Consolas" panose="020B0609020204030204" pitchFamily="49" charset="0"/>
            </a:endParaRPr>
          </a:p>
        </p:txBody>
      </p:sp>
      <p:cxnSp>
        <p:nvCxnSpPr>
          <p:cNvPr id="8" name="Connettore 1 29">
            <a:extLst>
              <a:ext uri="{FF2B5EF4-FFF2-40B4-BE49-F238E27FC236}">
                <a16:creationId xmlns:a16="http://schemas.microsoft.com/office/drawing/2014/main" id="{8B875944-926E-DD3A-3FB2-FDFC58114B74}"/>
              </a:ext>
            </a:extLst>
          </p:cNvPr>
          <p:cNvCxnSpPr>
            <a:cxnSpLocks/>
            <a:endCxn id="9" idx="0"/>
          </p:cNvCxnSpPr>
          <p:nvPr/>
        </p:nvCxnSpPr>
        <p:spPr>
          <a:xfrm flipH="1">
            <a:off x="2160692" y="3556288"/>
            <a:ext cx="1057070" cy="1139852"/>
          </a:xfrm>
          <a:prstGeom prst="line">
            <a:avLst/>
          </a:prstGeom>
          <a:ln w="25400">
            <a:solidFill>
              <a:srgbClr val="002060"/>
            </a:solidFill>
            <a:headEnd type="oval"/>
          </a:ln>
          <a:effectLst/>
        </p:spPr>
        <p:style>
          <a:lnRef idx="2">
            <a:schemeClr val="accent1"/>
          </a:lnRef>
          <a:fillRef idx="0">
            <a:schemeClr val="accent1"/>
          </a:fillRef>
          <a:effectRef idx="1">
            <a:schemeClr val="accent1"/>
          </a:effectRef>
          <a:fontRef idx="minor">
            <a:schemeClr val="tx1"/>
          </a:fontRef>
        </p:style>
      </p:cxnSp>
      <p:sp>
        <p:nvSpPr>
          <p:cNvPr id="9" name="Rettangolo 58">
            <a:extLst>
              <a:ext uri="{FF2B5EF4-FFF2-40B4-BE49-F238E27FC236}">
                <a16:creationId xmlns:a16="http://schemas.microsoft.com/office/drawing/2014/main" id="{A8F8F8D4-ED3B-1EF9-A473-517058FBA9F3}"/>
              </a:ext>
            </a:extLst>
          </p:cNvPr>
          <p:cNvSpPr/>
          <p:nvPr/>
        </p:nvSpPr>
        <p:spPr>
          <a:xfrm>
            <a:off x="568283" y="4696140"/>
            <a:ext cx="3184817" cy="461666"/>
          </a:xfrm>
          <a:prstGeom prst="rect">
            <a:avLst/>
          </a:prstGeom>
          <a:noFill/>
          <a:ln w="381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a:solidFill>
                  <a:schemeClr val="tx1"/>
                </a:solidFill>
                <a:latin typeface="Arial" panose="020B0604020202020204" pitchFamily="34" charset="0"/>
                <a:cs typeface="Arial" panose="020B0604020202020204" pitchFamily="34" charset="0"/>
              </a:rPr>
              <a:t>times </a:t>
            </a:r>
            <a:r>
              <a:rPr lang="it-IT" err="1">
                <a:solidFill>
                  <a:schemeClr val="tx1"/>
                </a:solidFill>
                <a:latin typeface="Arial" panose="020B0604020202020204" pitchFamily="34" charset="0"/>
                <a:cs typeface="Arial" panose="020B0604020202020204" pitchFamily="34" charset="0"/>
              </a:rPr>
              <a:t>where</a:t>
            </a:r>
            <a:r>
              <a:rPr lang="it-IT">
                <a:solidFill>
                  <a:schemeClr val="tx1"/>
                </a:solidFill>
                <a:latin typeface="Arial" panose="020B0604020202020204" pitchFamily="34" charset="0"/>
                <a:cs typeface="Arial" panose="020B0604020202020204" pitchFamily="34" charset="0"/>
              </a:rPr>
              <a:t> the field </a:t>
            </a:r>
            <a:r>
              <a:rPr lang="it-IT" err="1">
                <a:solidFill>
                  <a:schemeClr val="tx1"/>
                </a:solidFill>
                <a:latin typeface="Arial" panose="020B0604020202020204" pitchFamily="34" charset="0"/>
                <a:cs typeface="Arial" panose="020B0604020202020204" pitchFamily="34" charset="0"/>
              </a:rPr>
              <a:t>is</a:t>
            </a:r>
            <a:r>
              <a:rPr lang="it-IT">
                <a:solidFill>
                  <a:schemeClr val="tx1"/>
                </a:solidFill>
                <a:latin typeface="Arial" panose="020B0604020202020204" pitchFamily="34" charset="0"/>
                <a:cs typeface="Arial" panose="020B0604020202020204" pitchFamily="34" charset="0"/>
              </a:rPr>
              <a:t> </a:t>
            </a:r>
            <a:r>
              <a:rPr lang="it-IT" err="1">
                <a:solidFill>
                  <a:schemeClr val="tx1"/>
                </a:solidFill>
                <a:latin typeface="Arial" panose="020B0604020202020204" pitchFamily="34" charset="0"/>
                <a:cs typeface="Arial" panose="020B0604020202020204" pitchFamily="34" charset="0"/>
              </a:rPr>
              <a:t>true</a:t>
            </a:r>
            <a:endParaRPr lang="it-IT">
              <a:solidFill>
                <a:schemeClr val="tx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A4886E6-CAF8-26E1-B394-14C58FD13DFB}"/>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13</a:t>
            </a:r>
          </a:p>
        </p:txBody>
      </p:sp>
      <p:cxnSp>
        <p:nvCxnSpPr>
          <p:cNvPr id="3" name="Straight Arrow Connector 2">
            <a:extLst>
              <a:ext uri="{FF2B5EF4-FFF2-40B4-BE49-F238E27FC236}">
                <a16:creationId xmlns:a16="http://schemas.microsoft.com/office/drawing/2014/main" id="{FEE3CEC2-C61B-5F70-7667-6F2A1AA08E69}"/>
              </a:ext>
            </a:extLst>
          </p:cNvPr>
          <p:cNvCxnSpPr/>
          <p:nvPr/>
        </p:nvCxnSpPr>
        <p:spPr>
          <a:xfrm>
            <a:off x="5517770" y="3736161"/>
            <a:ext cx="6423949" cy="0"/>
          </a:xfrm>
          <a:prstGeom prst="straightConnector1">
            <a:avLst/>
          </a:prstGeom>
          <a:ln w="38100">
            <a:solidFill>
              <a:srgbClr val="728FA5"/>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1B775F9-C995-63FC-8A1E-F3699664B92B}"/>
              </a:ext>
            </a:extLst>
          </p:cNvPr>
          <p:cNvSpPr txBox="1"/>
          <p:nvPr/>
        </p:nvSpPr>
        <p:spPr>
          <a:xfrm>
            <a:off x="10767736" y="3132887"/>
            <a:ext cx="1331089" cy="646331"/>
          </a:xfrm>
          <a:prstGeom prst="rect">
            <a:avLst/>
          </a:prstGeom>
          <a:noFill/>
        </p:spPr>
        <p:txBody>
          <a:bodyPr wrap="square" rtlCol="0">
            <a:spAutoFit/>
          </a:bodyPr>
          <a:lstStyle/>
          <a:p>
            <a:r>
              <a:rPr lang="en-US" sz="3600" b="1">
                <a:solidFill>
                  <a:srgbClr val="728FA5"/>
                </a:solidFill>
                <a:latin typeface="Arial" panose="020B0604020202020204" pitchFamily="34" charset="0"/>
                <a:cs typeface="Arial" panose="020B0604020202020204" pitchFamily="34" charset="0"/>
              </a:rPr>
              <a:t>TIME</a:t>
            </a:r>
          </a:p>
        </p:txBody>
      </p:sp>
      <p:cxnSp>
        <p:nvCxnSpPr>
          <p:cNvPr id="14" name="Straight Connector 13">
            <a:extLst>
              <a:ext uri="{FF2B5EF4-FFF2-40B4-BE49-F238E27FC236}">
                <a16:creationId xmlns:a16="http://schemas.microsoft.com/office/drawing/2014/main" id="{065DB0E1-30D8-BE19-C3B9-34550991028B}"/>
              </a:ext>
            </a:extLst>
          </p:cNvPr>
          <p:cNvCxnSpPr>
            <a:cxnSpLocks/>
          </p:cNvCxnSpPr>
          <p:nvPr/>
        </p:nvCxnSpPr>
        <p:spPr>
          <a:xfrm>
            <a:off x="5517770" y="3599716"/>
            <a:ext cx="0" cy="294923"/>
          </a:xfrm>
          <a:prstGeom prst="line">
            <a:avLst/>
          </a:prstGeom>
          <a:ln w="38100">
            <a:solidFill>
              <a:srgbClr val="16365E"/>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6213D32-BFE2-4AC0-5F7D-892F93C827FA}"/>
              </a:ext>
            </a:extLst>
          </p:cNvPr>
          <p:cNvCxnSpPr>
            <a:cxnSpLocks/>
          </p:cNvCxnSpPr>
          <p:nvPr/>
        </p:nvCxnSpPr>
        <p:spPr>
          <a:xfrm>
            <a:off x="6782690" y="3588699"/>
            <a:ext cx="0" cy="294923"/>
          </a:xfrm>
          <a:prstGeom prst="line">
            <a:avLst/>
          </a:prstGeom>
          <a:ln w="38100">
            <a:solidFill>
              <a:srgbClr val="16365E"/>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C2D4106-3B40-1761-AB3D-01A7E4E93781}"/>
              </a:ext>
            </a:extLst>
          </p:cNvPr>
          <p:cNvCxnSpPr>
            <a:cxnSpLocks/>
          </p:cNvCxnSpPr>
          <p:nvPr/>
        </p:nvCxnSpPr>
        <p:spPr>
          <a:xfrm>
            <a:off x="8047610" y="3588699"/>
            <a:ext cx="0" cy="294923"/>
          </a:xfrm>
          <a:prstGeom prst="line">
            <a:avLst/>
          </a:prstGeom>
          <a:ln w="38100">
            <a:solidFill>
              <a:srgbClr val="16365E"/>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EE3A5E1-1D69-5A47-21AA-4B3BB22019A8}"/>
              </a:ext>
            </a:extLst>
          </p:cNvPr>
          <p:cNvCxnSpPr>
            <a:cxnSpLocks/>
          </p:cNvCxnSpPr>
          <p:nvPr/>
        </p:nvCxnSpPr>
        <p:spPr>
          <a:xfrm>
            <a:off x="9312530" y="3601220"/>
            <a:ext cx="0" cy="294923"/>
          </a:xfrm>
          <a:prstGeom prst="line">
            <a:avLst/>
          </a:prstGeom>
          <a:ln w="38100">
            <a:solidFill>
              <a:srgbClr val="16365E"/>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DC32E62-8D43-71F8-4555-8C0906237C62}"/>
              </a:ext>
            </a:extLst>
          </p:cNvPr>
          <p:cNvCxnSpPr>
            <a:cxnSpLocks/>
          </p:cNvCxnSpPr>
          <p:nvPr/>
        </p:nvCxnSpPr>
        <p:spPr>
          <a:xfrm>
            <a:off x="10577010" y="3612894"/>
            <a:ext cx="0" cy="294923"/>
          </a:xfrm>
          <a:prstGeom prst="line">
            <a:avLst/>
          </a:prstGeom>
          <a:ln w="38100">
            <a:solidFill>
              <a:srgbClr val="16365E"/>
            </a:solidFill>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F574A6B7-7CF9-2E2A-0293-386C68469991}"/>
              </a:ext>
            </a:extLst>
          </p:cNvPr>
          <p:cNvSpPr txBox="1"/>
          <p:nvPr/>
        </p:nvSpPr>
        <p:spPr>
          <a:xfrm>
            <a:off x="5354386" y="3271387"/>
            <a:ext cx="448690" cy="369332"/>
          </a:xfrm>
          <a:prstGeom prst="rect">
            <a:avLst/>
          </a:prstGeom>
          <a:noFill/>
        </p:spPr>
        <p:txBody>
          <a:bodyPr wrap="square" rtlCol="0">
            <a:spAutoFit/>
          </a:bodyPr>
          <a:lstStyle/>
          <a:p>
            <a:r>
              <a:rPr lang="en-US" b="1">
                <a:solidFill>
                  <a:srgbClr val="16365E"/>
                </a:solidFill>
                <a:latin typeface="Arial" panose="020B0604020202020204" pitchFamily="34" charset="0"/>
                <a:cs typeface="Arial" panose="020B0604020202020204" pitchFamily="34" charset="0"/>
              </a:rPr>
              <a:t>t0</a:t>
            </a:r>
          </a:p>
        </p:txBody>
      </p:sp>
      <p:sp>
        <p:nvSpPr>
          <p:cNvPr id="34" name="TextBox 33">
            <a:extLst>
              <a:ext uri="{FF2B5EF4-FFF2-40B4-BE49-F238E27FC236}">
                <a16:creationId xmlns:a16="http://schemas.microsoft.com/office/drawing/2014/main" id="{7B15635A-153E-8CC3-6497-92DA83BDF826}"/>
              </a:ext>
            </a:extLst>
          </p:cNvPr>
          <p:cNvSpPr txBox="1"/>
          <p:nvPr/>
        </p:nvSpPr>
        <p:spPr>
          <a:xfrm>
            <a:off x="6619305" y="3271387"/>
            <a:ext cx="448690" cy="369332"/>
          </a:xfrm>
          <a:prstGeom prst="rect">
            <a:avLst/>
          </a:prstGeom>
          <a:noFill/>
        </p:spPr>
        <p:txBody>
          <a:bodyPr wrap="square" rtlCol="0">
            <a:spAutoFit/>
          </a:bodyPr>
          <a:lstStyle/>
          <a:p>
            <a:r>
              <a:rPr lang="en-US" b="1">
                <a:solidFill>
                  <a:srgbClr val="16365E"/>
                </a:solidFill>
                <a:latin typeface="Arial" panose="020B0604020202020204" pitchFamily="34" charset="0"/>
                <a:cs typeface="Arial" panose="020B0604020202020204" pitchFamily="34" charset="0"/>
              </a:rPr>
              <a:t>t1</a:t>
            </a:r>
          </a:p>
        </p:txBody>
      </p:sp>
      <p:sp>
        <p:nvSpPr>
          <p:cNvPr id="35" name="TextBox 34">
            <a:extLst>
              <a:ext uri="{FF2B5EF4-FFF2-40B4-BE49-F238E27FC236}">
                <a16:creationId xmlns:a16="http://schemas.microsoft.com/office/drawing/2014/main" id="{A9E9B35A-E8E4-DC7D-9BAE-31C793183CAF}"/>
              </a:ext>
            </a:extLst>
          </p:cNvPr>
          <p:cNvSpPr txBox="1"/>
          <p:nvPr/>
        </p:nvSpPr>
        <p:spPr>
          <a:xfrm>
            <a:off x="7884224" y="3271387"/>
            <a:ext cx="448690" cy="369332"/>
          </a:xfrm>
          <a:prstGeom prst="rect">
            <a:avLst/>
          </a:prstGeom>
          <a:noFill/>
        </p:spPr>
        <p:txBody>
          <a:bodyPr wrap="square" rtlCol="0">
            <a:spAutoFit/>
          </a:bodyPr>
          <a:lstStyle/>
          <a:p>
            <a:r>
              <a:rPr lang="en-US" b="1">
                <a:solidFill>
                  <a:srgbClr val="16365E"/>
                </a:solidFill>
                <a:latin typeface="Arial" panose="020B0604020202020204" pitchFamily="34" charset="0"/>
                <a:cs typeface="Arial" panose="020B0604020202020204" pitchFamily="34" charset="0"/>
              </a:rPr>
              <a:t>t2</a:t>
            </a:r>
          </a:p>
        </p:txBody>
      </p:sp>
      <p:sp>
        <p:nvSpPr>
          <p:cNvPr id="36" name="TextBox 35">
            <a:extLst>
              <a:ext uri="{FF2B5EF4-FFF2-40B4-BE49-F238E27FC236}">
                <a16:creationId xmlns:a16="http://schemas.microsoft.com/office/drawing/2014/main" id="{D0237D15-315D-7382-262D-017FBFFDE179}"/>
              </a:ext>
            </a:extLst>
          </p:cNvPr>
          <p:cNvSpPr txBox="1"/>
          <p:nvPr/>
        </p:nvSpPr>
        <p:spPr>
          <a:xfrm>
            <a:off x="9134398" y="3271387"/>
            <a:ext cx="448690" cy="369332"/>
          </a:xfrm>
          <a:prstGeom prst="rect">
            <a:avLst/>
          </a:prstGeom>
          <a:noFill/>
        </p:spPr>
        <p:txBody>
          <a:bodyPr wrap="square" rtlCol="0">
            <a:spAutoFit/>
          </a:bodyPr>
          <a:lstStyle/>
          <a:p>
            <a:r>
              <a:rPr lang="en-US" b="1">
                <a:solidFill>
                  <a:srgbClr val="16365E"/>
                </a:solidFill>
                <a:latin typeface="Arial" panose="020B0604020202020204" pitchFamily="34" charset="0"/>
                <a:cs typeface="Arial" panose="020B0604020202020204" pitchFamily="34" charset="0"/>
              </a:rPr>
              <a:t>t3</a:t>
            </a:r>
          </a:p>
        </p:txBody>
      </p:sp>
      <p:sp>
        <p:nvSpPr>
          <p:cNvPr id="37" name="TextBox 36">
            <a:extLst>
              <a:ext uri="{FF2B5EF4-FFF2-40B4-BE49-F238E27FC236}">
                <a16:creationId xmlns:a16="http://schemas.microsoft.com/office/drawing/2014/main" id="{D05B9EC9-7BED-CF0F-50F9-CAA68D11FC07}"/>
              </a:ext>
            </a:extLst>
          </p:cNvPr>
          <p:cNvSpPr txBox="1"/>
          <p:nvPr/>
        </p:nvSpPr>
        <p:spPr>
          <a:xfrm>
            <a:off x="10386285" y="3271387"/>
            <a:ext cx="448690" cy="369332"/>
          </a:xfrm>
          <a:prstGeom prst="rect">
            <a:avLst/>
          </a:prstGeom>
          <a:noFill/>
        </p:spPr>
        <p:txBody>
          <a:bodyPr wrap="square" rtlCol="0">
            <a:spAutoFit/>
          </a:bodyPr>
          <a:lstStyle/>
          <a:p>
            <a:r>
              <a:rPr lang="en-US" b="1">
                <a:solidFill>
                  <a:srgbClr val="16365E"/>
                </a:solidFill>
                <a:latin typeface="Arial" panose="020B0604020202020204" pitchFamily="34" charset="0"/>
                <a:cs typeface="Arial" panose="020B0604020202020204" pitchFamily="34" charset="0"/>
              </a:rPr>
              <a:t>t4</a:t>
            </a:r>
          </a:p>
        </p:txBody>
      </p:sp>
      <p:sp>
        <p:nvSpPr>
          <p:cNvPr id="38" name="CasellaDiTesto 6">
            <a:extLst>
              <a:ext uri="{FF2B5EF4-FFF2-40B4-BE49-F238E27FC236}">
                <a16:creationId xmlns:a16="http://schemas.microsoft.com/office/drawing/2014/main" id="{CE6434AE-CF45-5182-C155-7C8A47F1571A}"/>
              </a:ext>
            </a:extLst>
          </p:cNvPr>
          <p:cNvSpPr txBox="1"/>
          <p:nvPr/>
        </p:nvSpPr>
        <p:spPr>
          <a:xfrm>
            <a:off x="4970610" y="3986031"/>
            <a:ext cx="1094319" cy="400110"/>
          </a:xfrm>
          <a:prstGeom prst="rect">
            <a:avLst/>
          </a:prstGeom>
          <a:solidFill>
            <a:schemeClr val="accent3">
              <a:lumMod val="20000"/>
              <a:lumOff val="80000"/>
            </a:schemeClr>
          </a:solidFill>
          <a:ln w="38100">
            <a:solidFill>
              <a:srgbClr val="00B050"/>
            </a:solidFill>
          </a:ln>
        </p:spPr>
        <p:txBody>
          <a:bodyPr wrap="square">
            <a:spAutoFit/>
          </a:bodyPr>
          <a:lstStyle/>
          <a:p>
            <a:pPr algn="ctr"/>
            <a:r>
              <a:rPr lang="it-IT" sz="2000" err="1">
                <a:latin typeface="Arial" panose="020B0604020202020204" pitchFamily="34" charset="0"/>
                <a:cs typeface="Arial" panose="020B0604020202020204" pitchFamily="34" charset="0"/>
              </a:rPr>
              <a:t>Is</a:t>
            </a:r>
            <a:r>
              <a:rPr lang="it-IT" sz="2000">
                <a:latin typeface="Arial" panose="020B0604020202020204" pitchFamily="34" charset="0"/>
                <a:cs typeface="Arial" panose="020B0604020202020204" pitchFamily="34" charset="0"/>
              </a:rPr>
              <a:t> </a:t>
            </a:r>
            <a:r>
              <a:rPr lang="it-IT" sz="2000" err="1">
                <a:latin typeface="Arial" panose="020B0604020202020204" pitchFamily="34" charset="0"/>
                <a:cs typeface="Arial" panose="020B0604020202020204" pitchFamily="34" charset="0"/>
              </a:rPr>
              <a:t>alive</a:t>
            </a:r>
            <a:endParaRPr lang="it-IT">
              <a:latin typeface="Arial" panose="020B0604020202020204" pitchFamily="34" charset="0"/>
              <a:cs typeface="Arial" panose="020B0604020202020204" pitchFamily="34" charset="0"/>
            </a:endParaRPr>
          </a:p>
        </p:txBody>
      </p:sp>
      <p:sp>
        <p:nvSpPr>
          <p:cNvPr id="39" name="CasellaDiTesto 6">
            <a:extLst>
              <a:ext uri="{FF2B5EF4-FFF2-40B4-BE49-F238E27FC236}">
                <a16:creationId xmlns:a16="http://schemas.microsoft.com/office/drawing/2014/main" id="{ACBDE970-8099-7783-42A0-763D7B14F531}"/>
              </a:ext>
            </a:extLst>
          </p:cNvPr>
          <p:cNvSpPr txBox="1"/>
          <p:nvPr/>
        </p:nvSpPr>
        <p:spPr>
          <a:xfrm>
            <a:off x="6235530" y="3986031"/>
            <a:ext cx="1094319" cy="400110"/>
          </a:xfrm>
          <a:prstGeom prst="rect">
            <a:avLst/>
          </a:prstGeom>
          <a:solidFill>
            <a:schemeClr val="accent3">
              <a:lumMod val="20000"/>
              <a:lumOff val="80000"/>
            </a:schemeClr>
          </a:solidFill>
          <a:ln w="38100">
            <a:solidFill>
              <a:srgbClr val="00B050"/>
            </a:solidFill>
          </a:ln>
        </p:spPr>
        <p:txBody>
          <a:bodyPr wrap="square">
            <a:spAutoFit/>
          </a:bodyPr>
          <a:lstStyle/>
          <a:p>
            <a:pPr algn="ctr"/>
            <a:r>
              <a:rPr lang="it-IT" sz="2000" err="1">
                <a:latin typeface="Arial" panose="020B0604020202020204" pitchFamily="34" charset="0"/>
                <a:cs typeface="Arial" panose="020B0604020202020204" pitchFamily="34" charset="0"/>
              </a:rPr>
              <a:t>Is</a:t>
            </a:r>
            <a:r>
              <a:rPr lang="it-IT" sz="2000">
                <a:latin typeface="Arial" panose="020B0604020202020204" pitchFamily="34" charset="0"/>
                <a:cs typeface="Arial" panose="020B0604020202020204" pitchFamily="34" charset="0"/>
              </a:rPr>
              <a:t> </a:t>
            </a:r>
            <a:r>
              <a:rPr lang="it-IT" sz="2000" err="1">
                <a:latin typeface="Arial" panose="020B0604020202020204" pitchFamily="34" charset="0"/>
                <a:cs typeface="Arial" panose="020B0604020202020204" pitchFamily="34" charset="0"/>
              </a:rPr>
              <a:t>alive</a:t>
            </a:r>
            <a:endParaRPr lang="it-IT">
              <a:latin typeface="Arial" panose="020B0604020202020204" pitchFamily="34" charset="0"/>
              <a:cs typeface="Arial" panose="020B0604020202020204" pitchFamily="34" charset="0"/>
            </a:endParaRPr>
          </a:p>
        </p:txBody>
      </p:sp>
      <p:sp>
        <p:nvSpPr>
          <p:cNvPr id="40" name="CasellaDiTesto 6">
            <a:extLst>
              <a:ext uri="{FF2B5EF4-FFF2-40B4-BE49-F238E27FC236}">
                <a16:creationId xmlns:a16="http://schemas.microsoft.com/office/drawing/2014/main" id="{42378FB6-42D1-1C3E-0BCA-9395BEB601C4}"/>
              </a:ext>
            </a:extLst>
          </p:cNvPr>
          <p:cNvSpPr txBox="1"/>
          <p:nvPr/>
        </p:nvSpPr>
        <p:spPr>
          <a:xfrm>
            <a:off x="7500450" y="3986031"/>
            <a:ext cx="1094319" cy="400110"/>
          </a:xfrm>
          <a:prstGeom prst="rect">
            <a:avLst/>
          </a:prstGeom>
          <a:solidFill>
            <a:schemeClr val="accent3">
              <a:lumMod val="20000"/>
              <a:lumOff val="80000"/>
            </a:schemeClr>
          </a:solidFill>
          <a:ln w="38100">
            <a:solidFill>
              <a:srgbClr val="00B050"/>
            </a:solidFill>
          </a:ln>
        </p:spPr>
        <p:txBody>
          <a:bodyPr wrap="square">
            <a:spAutoFit/>
          </a:bodyPr>
          <a:lstStyle/>
          <a:p>
            <a:pPr algn="ctr"/>
            <a:r>
              <a:rPr lang="it-IT" sz="2000" err="1">
                <a:latin typeface="Arial" panose="020B0604020202020204" pitchFamily="34" charset="0"/>
                <a:cs typeface="Arial" panose="020B0604020202020204" pitchFamily="34" charset="0"/>
              </a:rPr>
              <a:t>Is</a:t>
            </a:r>
            <a:r>
              <a:rPr lang="it-IT" sz="2000">
                <a:latin typeface="Arial" panose="020B0604020202020204" pitchFamily="34" charset="0"/>
                <a:cs typeface="Arial" panose="020B0604020202020204" pitchFamily="34" charset="0"/>
              </a:rPr>
              <a:t> </a:t>
            </a:r>
            <a:r>
              <a:rPr lang="it-IT" sz="2000" err="1">
                <a:latin typeface="Arial" panose="020B0604020202020204" pitchFamily="34" charset="0"/>
                <a:cs typeface="Arial" panose="020B0604020202020204" pitchFamily="34" charset="0"/>
              </a:rPr>
              <a:t>alive</a:t>
            </a:r>
            <a:endParaRPr lang="it-IT">
              <a:latin typeface="Arial" panose="020B0604020202020204" pitchFamily="34" charset="0"/>
              <a:cs typeface="Arial" panose="020B0604020202020204" pitchFamily="34" charset="0"/>
            </a:endParaRPr>
          </a:p>
        </p:txBody>
      </p:sp>
      <p:sp>
        <p:nvSpPr>
          <p:cNvPr id="41" name="CasellaDiTesto 6">
            <a:extLst>
              <a:ext uri="{FF2B5EF4-FFF2-40B4-BE49-F238E27FC236}">
                <a16:creationId xmlns:a16="http://schemas.microsoft.com/office/drawing/2014/main" id="{7DC32F82-EE56-EA97-87C6-30D961049651}"/>
              </a:ext>
            </a:extLst>
          </p:cNvPr>
          <p:cNvSpPr txBox="1"/>
          <p:nvPr/>
        </p:nvSpPr>
        <p:spPr>
          <a:xfrm>
            <a:off x="8765372" y="3970552"/>
            <a:ext cx="1094316" cy="707886"/>
          </a:xfrm>
          <a:prstGeom prst="rect">
            <a:avLst/>
          </a:prstGeom>
          <a:solidFill>
            <a:schemeClr val="accent2">
              <a:lumMod val="20000"/>
              <a:lumOff val="80000"/>
            </a:schemeClr>
          </a:solidFill>
          <a:ln w="38100">
            <a:solidFill>
              <a:srgbClr val="C00000"/>
            </a:solidFill>
          </a:ln>
        </p:spPr>
        <p:txBody>
          <a:bodyPr wrap="square">
            <a:spAutoFit/>
          </a:bodyPr>
          <a:lstStyle/>
          <a:p>
            <a:pPr algn="ctr"/>
            <a:r>
              <a:rPr lang="it-IT" sz="2000" err="1">
                <a:latin typeface="Arial" panose="020B0604020202020204" pitchFamily="34" charset="0"/>
                <a:cs typeface="Arial" panose="020B0604020202020204" pitchFamily="34" charset="0"/>
              </a:rPr>
              <a:t>Is</a:t>
            </a:r>
            <a:r>
              <a:rPr lang="it-IT" sz="2000">
                <a:latin typeface="Arial" panose="020B0604020202020204" pitchFamily="34" charset="0"/>
                <a:cs typeface="Arial" panose="020B0604020202020204" pitchFamily="34" charset="0"/>
              </a:rPr>
              <a:t> </a:t>
            </a:r>
            <a:r>
              <a:rPr lang="it-IT" sz="2000" err="1">
                <a:latin typeface="Arial" panose="020B0604020202020204" pitchFamily="34" charset="0"/>
                <a:cs typeface="Arial" panose="020B0604020202020204" pitchFamily="34" charset="0"/>
              </a:rPr>
              <a:t>not</a:t>
            </a:r>
            <a:r>
              <a:rPr lang="it-IT" sz="2000">
                <a:latin typeface="Arial" panose="020B0604020202020204" pitchFamily="34" charset="0"/>
                <a:cs typeface="Arial" panose="020B0604020202020204" pitchFamily="34" charset="0"/>
              </a:rPr>
              <a:t> </a:t>
            </a:r>
            <a:r>
              <a:rPr lang="it-IT" sz="2000" err="1">
                <a:latin typeface="Arial" panose="020B0604020202020204" pitchFamily="34" charset="0"/>
                <a:cs typeface="Arial" panose="020B0604020202020204" pitchFamily="34" charset="0"/>
              </a:rPr>
              <a:t>alive</a:t>
            </a:r>
            <a:endParaRPr lang="it-IT">
              <a:latin typeface="Arial" panose="020B0604020202020204" pitchFamily="34" charset="0"/>
              <a:cs typeface="Arial" panose="020B0604020202020204" pitchFamily="34" charset="0"/>
            </a:endParaRPr>
          </a:p>
        </p:txBody>
      </p:sp>
      <p:sp>
        <p:nvSpPr>
          <p:cNvPr id="42" name="CasellaDiTesto 6">
            <a:extLst>
              <a:ext uri="{FF2B5EF4-FFF2-40B4-BE49-F238E27FC236}">
                <a16:creationId xmlns:a16="http://schemas.microsoft.com/office/drawing/2014/main" id="{95B4546A-CA94-20EC-41F7-6C796018EAEA}"/>
              </a:ext>
            </a:extLst>
          </p:cNvPr>
          <p:cNvSpPr txBox="1"/>
          <p:nvPr/>
        </p:nvSpPr>
        <p:spPr>
          <a:xfrm>
            <a:off x="10030291" y="3970552"/>
            <a:ext cx="1094316" cy="707886"/>
          </a:xfrm>
          <a:prstGeom prst="rect">
            <a:avLst/>
          </a:prstGeom>
          <a:solidFill>
            <a:schemeClr val="accent2">
              <a:lumMod val="20000"/>
              <a:lumOff val="80000"/>
            </a:schemeClr>
          </a:solidFill>
          <a:ln w="38100">
            <a:solidFill>
              <a:srgbClr val="C00000"/>
            </a:solidFill>
          </a:ln>
        </p:spPr>
        <p:txBody>
          <a:bodyPr wrap="square">
            <a:spAutoFit/>
          </a:bodyPr>
          <a:lstStyle/>
          <a:p>
            <a:pPr algn="ctr"/>
            <a:r>
              <a:rPr lang="it-IT" sz="2000" err="1">
                <a:latin typeface="Arial" panose="020B0604020202020204" pitchFamily="34" charset="0"/>
                <a:cs typeface="Arial" panose="020B0604020202020204" pitchFamily="34" charset="0"/>
              </a:rPr>
              <a:t>Is</a:t>
            </a:r>
            <a:r>
              <a:rPr lang="it-IT" sz="2000">
                <a:latin typeface="Arial" panose="020B0604020202020204" pitchFamily="34" charset="0"/>
                <a:cs typeface="Arial" panose="020B0604020202020204" pitchFamily="34" charset="0"/>
              </a:rPr>
              <a:t> </a:t>
            </a:r>
            <a:r>
              <a:rPr lang="it-IT" sz="2000" err="1">
                <a:latin typeface="Arial" panose="020B0604020202020204" pitchFamily="34" charset="0"/>
                <a:cs typeface="Arial" panose="020B0604020202020204" pitchFamily="34" charset="0"/>
              </a:rPr>
              <a:t>not</a:t>
            </a:r>
            <a:r>
              <a:rPr lang="it-IT" sz="2000">
                <a:latin typeface="Arial" panose="020B0604020202020204" pitchFamily="34" charset="0"/>
                <a:cs typeface="Arial" panose="020B0604020202020204" pitchFamily="34" charset="0"/>
              </a:rPr>
              <a:t> </a:t>
            </a:r>
            <a:r>
              <a:rPr lang="it-IT" sz="2000" err="1">
                <a:latin typeface="Arial" panose="020B0604020202020204" pitchFamily="34" charset="0"/>
                <a:cs typeface="Arial" panose="020B0604020202020204" pitchFamily="34" charset="0"/>
              </a:rPr>
              <a:t>alive</a:t>
            </a:r>
            <a:endParaRPr lang="it-IT">
              <a:latin typeface="Arial" panose="020B0604020202020204" pitchFamily="34" charset="0"/>
              <a:cs typeface="Arial" panose="020B0604020202020204" pitchFamily="34" charset="0"/>
            </a:endParaRPr>
          </a:p>
        </p:txBody>
      </p:sp>
      <p:sp>
        <p:nvSpPr>
          <p:cNvPr id="43" name="Rettangolo 7">
            <a:extLst>
              <a:ext uri="{FF2B5EF4-FFF2-40B4-BE49-F238E27FC236}">
                <a16:creationId xmlns:a16="http://schemas.microsoft.com/office/drawing/2014/main" id="{2F549E6E-60B5-4CF7-E264-94D4A348BED0}"/>
              </a:ext>
            </a:extLst>
          </p:cNvPr>
          <p:cNvSpPr/>
          <p:nvPr/>
        </p:nvSpPr>
        <p:spPr>
          <a:xfrm>
            <a:off x="4966419" y="2235325"/>
            <a:ext cx="1866810" cy="896330"/>
          </a:xfrm>
          <a:prstGeom prst="rect">
            <a:avLst/>
          </a:prstGeom>
          <a:noFill/>
          <a:ln w="38100">
            <a:solidFill>
              <a:srgbClr val="728FA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4" name="CasellaDiTesto 12">
            <a:extLst>
              <a:ext uri="{FF2B5EF4-FFF2-40B4-BE49-F238E27FC236}">
                <a16:creationId xmlns:a16="http://schemas.microsoft.com/office/drawing/2014/main" id="{11B7F290-0206-7658-7222-57B2E8FABA03}"/>
              </a:ext>
            </a:extLst>
          </p:cNvPr>
          <p:cNvSpPr txBox="1"/>
          <p:nvPr/>
        </p:nvSpPr>
        <p:spPr>
          <a:xfrm>
            <a:off x="4966419" y="2391102"/>
            <a:ext cx="1866810" cy="584775"/>
          </a:xfrm>
          <a:prstGeom prst="rect">
            <a:avLst/>
          </a:prstGeom>
          <a:noFill/>
        </p:spPr>
        <p:txBody>
          <a:bodyPr wrap="square" rtlCol="0">
            <a:spAutoFit/>
          </a:bodyPr>
          <a:lstStyle/>
          <a:p>
            <a:pPr algn="ctr"/>
            <a:r>
              <a:rPr lang="it-IT" sz="3200">
                <a:latin typeface="Consolas" panose="020B0609020204030204" pitchFamily="49" charset="0"/>
                <a:cs typeface="Arial" panose="020B0604020202020204" pitchFamily="34" charset="0"/>
              </a:rPr>
              <a:t>Person0</a:t>
            </a:r>
          </a:p>
        </p:txBody>
      </p:sp>
    </p:spTree>
    <p:extLst>
      <p:ext uri="{BB962C8B-B14F-4D97-AF65-F5344CB8AC3E}">
        <p14:creationId xmlns:p14="http://schemas.microsoft.com/office/powerpoint/2010/main" val="661537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E76156C6-C144-05C7-A245-9236A8DF8351}"/>
              </a:ext>
            </a:extLst>
          </p:cNvPr>
          <p:cNvSpPr>
            <a:spLocks noGrp="1"/>
          </p:cNvSpPr>
          <p:nvPr>
            <p:ph type="title"/>
          </p:nvPr>
        </p:nvSpPr>
        <p:spPr>
          <a:xfrm>
            <a:off x="250281" y="106508"/>
            <a:ext cx="3800858" cy="1159501"/>
          </a:xfrm>
        </p:spPr>
        <p:txBody>
          <a:bodyPr>
            <a:normAutofit/>
          </a:bodyPr>
          <a:lstStyle/>
          <a:p>
            <a:r>
              <a:rPr lang="it-IT" sz="2800"/>
              <a:t>DYNAMIC MODELS</a:t>
            </a:r>
          </a:p>
        </p:txBody>
      </p:sp>
      <p:sp>
        <p:nvSpPr>
          <p:cNvPr id="5" name="TextBox 4">
            <a:extLst>
              <a:ext uri="{FF2B5EF4-FFF2-40B4-BE49-F238E27FC236}">
                <a16:creationId xmlns:a16="http://schemas.microsoft.com/office/drawing/2014/main" id="{67B9BA9F-A335-8BDE-9C5C-66BDF3C61CC5}"/>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The family </a:t>
            </a:r>
            <a:r>
              <a:rPr lang="it-IT" sz="2800" err="1">
                <a:solidFill>
                  <a:schemeClr val="bg1"/>
                </a:solidFill>
                <a:latin typeface="Arial" panose="020B0604020202020204" pitchFamily="34" charset="0"/>
                <a:cs typeface="Arial" panose="020B0604020202020204" pitchFamily="34" charset="0"/>
              </a:rPr>
              <a:t>example</a:t>
            </a:r>
            <a:endParaRPr lang="en-US" sz="280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4EF5D07-510C-24E5-1CE0-1387B64919E8}"/>
              </a:ext>
            </a:extLst>
          </p:cNvPr>
          <p:cNvSpPr txBox="1"/>
          <p:nvPr/>
        </p:nvSpPr>
        <p:spPr>
          <a:xfrm>
            <a:off x="449869" y="1487534"/>
            <a:ext cx="8775154"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If the </a:t>
            </a:r>
            <a:r>
              <a:rPr lang="en-US" sz="2800" b="1">
                <a:latin typeface="Arial" panose="020B0604020202020204" pitchFamily="34" charset="0"/>
                <a:cs typeface="Arial" panose="020B0604020202020204" pitchFamily="34" charset="0"/>
              </a:rPr>
              <a:t>relation</a:t>
            </a:r>
            <a:r>
              <a:rPr lang="en-US" sz="2800">
                <a:latin typeface="Arial" panose="020B0604020202020204" pitchFamily="34" charset="0"/>
                <a:cs typeface="Arial" panose="020B0604020202020204" pitchFamily="34" charset="0"/>
              </a:rPr>
              <a:t> that changes over time is </a:t>
            </a:r>
            <a:r>
              <a:rPr lang="en-US" sz="2800" b="1">
                <a:solidFill>
                  <a:srgbClr val="728FA5"/>
                </a:solidFill>
                <a:latin typeface="Arial" panose="020B0604020202020204" pitchFamily="34" charset="0"/>
                <a:cs typeface="Arial" panose="020B0604020202020204" pitchFamily="34" charset="0"/>
              </a:rPr>
              <a:t>ARBITRARY</a:t>
            </a:r>
            <a:r>
              <a:rPr lang="en-US" sz="2800">
                <a:latin typeface="Arial" panose="020B0604020202020204" pitchFamily="34" charset="0"/>
                <a:cs typeface="Arial" panose="020B0604020202020204" pitchFamily="34" charset="0"/>
              </a:rPr>
              <a:t>: </a:t>
            </a:r>
          </a:p>
        </p:txBody>
      </p:sp>
      <p:sp>
        <p:nvSpPr>
          <p:cNvPr id="7" name="CasellaDiTesto 43">
            <a:extLst>
              <a:ext uri="{FF2B5EF4-FFF2-40B4-BE49-F238E27FC236}">
                <a16:creationId xmlns:a16="http://schemas.microsoft.com/office/drawing/2014/main" id="{3BD3A104-246B-2BB5-7042-96B175494D20}"/>
              </a:ext>
            </a:extLst>
          </p:cNvPr>
          <p:cNvSpPr txBox="1"/>
          <p:nvPr/>
        </p:nvSpPr>
        <p:spPr>
          <a:xfrm>
            <a:off x="449869" y="2828835"/>
            <a:ext cx="4971220" cy="1200329"/>
          </a:xfrm>
          <a:prstGeom prst="rect">
            <a:avLst/>
          </a:prstGeom>
          <a:noFill/>
          <a:ln w="38100">
            <a:noFill/>
          </a:ln>
        </p:spPr>
        <p:txBody>
          <a:bodyPr wrap="square">
            <a:spAutoFit/>
          </a:bodyPr>
          <a:lstStyle/>
          <a:p>
            <a:r>
              <a:rPr lang="en-US" sz="2400" b="1">
                <a:solidFill>
                  <a:srgbClr val="2A28A9"/>
                </a:solidFill>
                <a:latin typeface="Consolas" panose="020B0609020204030204" pitchFamily="49" charset="0"/>
                <a:cs typeface="Arial" panose="020B0604020202020204" pitchFamily="34" charset="0"/>
              </a:rPr>
              <a:t>sig</a:t>
            </a:r>
            <a:r>
              <a:rPr lang="en-US" sz="2400" b="1">
                <a:latin typeface="Consolas" panose="020B0609020204030204" pitchFamily="49" charset="0"/>
                <a:cs typeface="Arial" panose="020B0604020202020204" pitchFamily="34" charset="0"/>
              </a:rPr>
              <a:t> Man </a:t>
            </a:r>
            <a:r>
              <a:rPr lang="en-US" sz="2400" b="1">
                <a:solidFill>
                  <a:srgbClr val="2A28A9"/>
                </a:solidFill>
                <a:latin typeface="Consolas" panose="020B0609020204030204" pitchFamily="49" charset="0"/>
                <a:cs typeface="Arial" panose="020B0604020202020204" pitchFamily="34" charset="0"/>
              </a:rPr>
              <a:t>extends</a:t>
            </a:r>
            <a:r>
              <a:rPr lang="en-US" sz="2400" b="1">
                <a:latin typeface="Consolas" panose="020B0609020204030204" pitchFamily="49" charset="0"/>
                <a:cs typeface="Arial" panose="020B0604020202020204" pitchFamily="34" charset="0"/>
              </a:rPr>
              <a:t> Person {</a:t>
            </a:r>
          </a:p>
          <a:p>
            <a:r>
              <a:rPr lang="en-US" sz="2400" b="1">
                <a:latin typeface="Consolas" panose="020B0609020204030204" pitchFamily="49" charset="0"/>
                <a:cs typeface="Arial" panose="020B0604020202020204" pitchFamily="34" charset="0"/>
              </a:rPr>
              <a:t>	wife: Woman </a:t>
            </a:r>
            <a:r>
              <a:rPr lang="en-US" sz="2400" b="1">
                <a:solidFill>
                  <a:srgbClr val="2A28A9"/>
                </a:solidFill>
                <a:latin typeface="Consolas" panose="020B0609020204030204" pitchFamily="49" charset="0"/>
                <a:cs typeface="Arial" panose="020B0604020202020204" pitchFamily="34" charset="0"/>
              </a:rPr>
              <a:t>lone</a:t>
            </a:r>
            <a:r>
              <a:rPr lang="en-US" sz="2400" b="1">
                <a:latin typeface="Consolas" panose="020B0609020204030204" pitchFamily="49" charset="0"/>
                <a:cs typeface="Arial" panose="020B0604020202020204" pitchFamily="34" charset="0"/>
              </a:rPr>
              <a:t> -&gt; Time</a:t>
            </a:r>
          </a:p>
          <a:p>
            <a:r>
              <a:rPr lang="en-US" sz="2400" b="1">
                <a:latin typeface="Consolas" panose="020B0609020204030204" pitchFamily="49" charset="0"/>
                <a:cs typeface="Arial" panose="020B0604020202020204" pitchFamily="34" charset="0"/>
              </a:rPr>
              <a:t>}</a:t>
            </a:r>
          </a:p>
        </p:txBody>
      </p:sp>
      <p:cxnSp>
        <p:nvCxnSpPr>
          <p:cNvPr id="8" name="Connettore 1 29">
            <a:extLst>
              <a:ext uri="{FF2B5EF4-FFF2-40B4-BE49-F238E27FC236}">
                <a16:creationId xmlns:a16="http://schemas.microsoft.com/office/drawing/2014/main" id="{8B875944-926E-DD3A-3FB2-FDFC58114B74}"/>
              </a:ext>
            </a:extLst>
          </p:cNvPr>
          <p:cNvCxnSpPr>
            <a:cxnSpLocks/>
            <a:endCxn id="9" idx="0"/>
          </p:cNvCxnSpPr>
          <p:nvPr/>
        </p:nvCxnSpPr>
        <p:spPr>
          <a:xfrm flipH="1">
            <a:off x="2241717" y="3533138"/>
            <a:ext cx="1715985" cy="705188"/>
          </a:xfrm>
          <a:prstGeom prst="line">
            <a:avLst/>
          </a:prstGeom>
          <a:ln w="25400">
            <a:solidFill>
              <a:srgbClr val="002060"/>
            </a:solidFill>
            <a:headEnd type="oval"/>
          </a:ln>
          <a:effectLst/>
        </p:spPr>
        <p:style>
          <a:lnRef idx="2">
            <a:schemeClr val="accent1"/>
          </a:lnRef>
          <a:fillRef idx="0">
            <a:schemeClr val="accent1"/>
          </a:fillRef>
          <a:effectRef idx="1">
            <a:schemeClr val="accent1"/>
          </a:effectRef>
          <a:fontRef idx="minor">
            <a:schemeClr val="tx1"/>
          </a:fontRef>
        </p:style>
      </p:cxnSp>
      <p:sp>
        <p:nvSpPr>
          <p:cNvPr id="9" name="Rettangolo 58">
            <a:extLst>
              <a:ext uri="{FF2B5EF4-FFF2-40B4-BE49-F238E27FC236}">
                <a16:creationId xmlns:a16="http://schemas.microsoft.com/office/drawing/2014/main" id="{A8F8F8D4-ED3B-1EF9-A473-517058FBA9F3}"/>
              </a:ext>
            </a:extLst>
          </p:cNvPr>
          <p:cNvSpPr/>
          <p:nvPr/>
        </p:nvSpPr>
        <p:spPr>
          <a:xfrm>
            <a:off x="649308" y="4238326"/>
            <a:ext cx="3184817" cy="896330"/>
          </a:xfrm>
          <a:prstGeom prst="rect">
            <a:avLst/>
          </a:prstGeom>
          <a:noFill/>
          <a:ln w="381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err="1">
                <a:solidFill>
                  <a:schemeClr val="tx1"/>
                </a:solidFill>
                <a:latin typeface="Arial" panose="020B0604020202020204" pitchFamily="34" charset="0"/>
                <a:cs typeface="Arial" panose="020B0604020202020204" pitchFamily="34" charset="0"/>
              </a:rPr>
              <a:t>Multirelation</a:t>
            </a:r>
            <a:r>
              <a:rPr lang="it-IT">
                <a:solidFill>
                  <a:schemeClr val="tx1"/>
                </a:solidFill>
                <a:latin typeface="Arial" panose="020B0604020202020204" pitchFamily="34" charset="0"/>
                <a:cs typeface="Arial" panose="020B0604020202020204" pitchFamily="34" charset="0"/>
              </a:rPr>
              <a:t> with time: </a:t>
            </a:r>
          </a:p>
          <a:p>
            <a:pPr algn="ctr"/>
            <a:r>
              <a:rPr lang="it-IT">
                <a:solidFill>
                  <a:schemeClr val="tx1"/>
                </a:solidFill>
                <a:latin typeface="Arial" panose="020B0604020202020204" pitchFamily="34" charset="0"/>
                <a:cs typeface="Arial" panose="020B0604020202020204" pitchFamily="34" charset="0"/>
              </a:rPr>
              <a:t>for </a:t>
            </a:r>
            <a:r>
              <a:rPr lang="it-IT" err="1">
                <a:solidFill>
                  <a:schemeClr val="tx1"/>
                </a:solidFill>
                <a:latin typeface="Arial" panose="020B0604020202020204" pitchFamily="34" charset="0"/>
                <a:cs typeface="Arial" panose="020B0604020202020204" pitchFamily="34" charset="0"/>
              </a:rPr>
              <a:t>every</a:t>
            </a:r>
            <a:r>
              <a:rPr lang="it-IT">
                <a:solidFill>
                  <a:schemeClr val="tx1"/>
                </a:solidFill>
                <a:latin typeface="Arial" panose="020B0604020202020204" pitchFamily="34" charset="0"/>
                <a:cs typeface="Arial" panose="020B0604020202020204" pitchFamily="34" charset="0"/>
              </a:rPr>
              <a:t> Man and Time,</a:t>
            </a:r>
          </a:p>
          <a:p>
            <a:pPr algn="ctr"/>
            <a:r>
              <a:rPr lang="it-IT" err="1">
                <a:solidFill>
                  <a:schemeClr val="tx1"/>
                </a:solidFill>
                <a:latin typeface="Arial" panose="020B0604020202020204" pitchFamily="34" charset="0"/>
                <a:cs typeface="Arial" panose="020B0604020202020204" pitchFamily="34" charset="0"/>
              </a:rPr>
              <a:t>there</a:t>
            </a:r>
            <a:r>
              <a:rPr lang="it-IT">
                <a:solidFill>
                  <a:schemeClr val="tx1"/>
                </a:solidFill>
                <a:latin typeface="Arial" panose="020B0604020202020204" pitchFamily="34" charset="0"/>
                <a:cs typeface="Arial" panose="020B0604020202020204" pitchFamily="34" charset="0"/>
              </a:rPr>
              <a:t> </a:t>
            </a:r>
            <a:r>
              <a:rPr lang="it-IT" err="1">
                <a:solidFill>
                  <a:schemeClr val="tx1"/>
                </a:solidFill>
                <a:latin typeface="Arial" panose="020B0604020202020204" pitchFamily="34" charset="0"/>
                <a:cs typeface="Arial" panose="020B0604020202020204" pitchFamily="34" charset="0"/>
              </a:rPr>
              <a:t>is</a:t>
            </a:r>
            <a:r>
              <a:rPr lang="it-IT">
                <a:solidFill>
                  <a:schemeClr val="tx1"/>
                </a:solidFill>
                <a:latin typeface="Arial" panose="020B0604020202020204" pitchFamily="34" charset="0"/>
                <a:cs typeface="Arial" panose="020B0604020202020204" pitchFamily="34" charset="0"/>
              </a:rPr>
              <a:t> </a:t>
            </a:r>
            <a:r>
              <a:rPr lang="it-IT" err="1">
                <a:solidFill>
                  <a:schemeClr val="tx1"/>
                </a:solidFill>
                <a:latin typeface="Arial" panose="020B0604020202020204" pitchFamily="34" charset="0"/>
                <a:cs typeface="Arial" panose="020B0604020202020204" pitchFamily="34" charset="0"/>
              </a:rPr>
              <a:t>at</a:t>
            </a:r>
            <a:r>
              <a:rPr lang="it-IT">
                <a:solidFill>
                  <a:schemeClr val="tx1"/>
                </a:solidFill>
                <a:latin typeface="Arial" panose="020B0604020202020204" pitchFamily="34" charset="0"/>
                <a:cs typeface="Arial" panose="020B0604020202020204" pitchFamily="34" charset="0"/>
              </a:rPr>
              <a:t> </a:t>
            </a:r>
            <a:r>
              <a:rPr lang="it-IT" err="1">
                <a:solidFill>
                  <a:schemeClr val="tx1"/>
                </a:solidFill>
                <a:latin typeface="Arial" panose="020B0604020202020204" pitchFamily="34" charset="0"/>
                <a:cs typeface="Arial" panose="020B0604020202020204" pitchFamily="34" charset="0"/>
              </a:rPr>
              <a:t>most</a:t>
            </a:r>
            <a:r>
              <a:rPr lang="it-IT">
                <a:solidFill>
                  <a:schemeClr val="tx1"/>
                </a:solidFill>
                <a:latin typeface="Arial" panose="020B0604020202020204" pitchFamily="34" charset="0"/>
                <a:cs typeface="Arial" panose="020B0604020202020204" pitchFamily="34" charset="0"/>
              </a:rPr>
              <a:t> one Woman </a:t>
            </a:r>
          </a:p>
        </p:txBody>
      </p:sp>
      <p:sp>
        <p:nvSpPr>
          <p:cNvPr id="2" name="TextBox 1">
            <a:extLst>
              <a:ext uri="{FF2B5EF4-FFF2-40B4-BE49-F238E27FC236}">
                <a16:creationId xmlns:a16="http://schemas.microsoft.com/office/drawing/2014/main" id="{DB8713A0-8489-3693-277D-9F064F711E30}"/>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14</a:t>
            </a:r>
          </a:p>
        </p:txBody>
      </p:sp>
      <p:cxnSp>
        <p:nvCxnSpPr>
          <p:cNvPr id="24" name="Straight Arrow Connector 23">
            <a:extLst>
              <a:ext uri="{FF2B5EF4-FFF2-40B4-BE49-F238E27FC236}">
                <a16:creationId xmlns:a16="http://schemas.microsoft.com/office/drawing/2014/main" id="{0976778E-5584-DA9A-DC1D-76FEE0B7BC38}"/>
              </a:ext>
            </a:extLst>
          </p:cNvPr>
          <p:cNvCxnSpPr/>
          <p:nvPr/>
        </p:nvCxnSpPr>
        <p:spPr>
          <a:xfrm>
            <a:off x="5517770" y="3736161"/>
            <a:ext cx="6423949" cy="0"/>
          </a:xfrm>
          <a:prstGeom prst="straightConnector1">
            <a:avLst/>
          </a:prstGeom>
          <a:ln w="38100">
            <a:solidFill>
              <a:srgbClr val="728FA5"/>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3356D43-EA39-D51C-6856-20DBAE80AD74}"/>
              </a:ext>
            </a:extLst>
          </p:cNvPr>
          <p:cNvSpPr txBox="1"/>
          <p:nvPr/>
        </p:nvSpPr>
        <p:spPr>
          <a:xfrm>
            <a:off x="10767736" y="3132887"/>
            <a:ext cx="1331089" cy="646331"/>
          </a:xfrm>
          <a:prstGeom prst="rect">
            <a:avLst/>
          </a:prstGeom>
          <a:noFill/>
        </p:spPr>
        <p:txBody>
          <a:bodyPr wrap="square" rtlCol="0">
            <a:spAutoFit/>
          </a:bodyPr>
          <a:lstStyle/>
          <a:p>
            <a:r>
              <a:rPr lang="en-US" sz="3600" b="1">
                <a:solidFill>
                  <a:srgbClr val="728FA5"/>
                </a:solidFill>
                <a:latin typeface="Arial" panose="020B0604020202020204" pitchFamily="34" charset="0"/>
                <a:cs typeface="Arial" panose="020B0604020202020204" pitchFamily="34" charset="0"/>
              </a:rPr>
              <a:t>TIME</a:t>
            </a:r>
          </a:p>
        </p:txBody>
      </p:sp>
      <p:cxnSp>
        <p:nvCxnSpPr>
          <p:cNvPr id="26" name="Straight Connector 25">
            <a:extLst>
              <a:ext uri="{FF2B5EF4-FFF2-40B4-BE49-F238E27FC236}">
                <a16:creationId xmlns:a16="http://schemas.microsoft.com/office/drawing/2014/main" id="{906DD65C-1584-2766-D3A6-3673C2546384}"/>
              </a:ext>
            </a:extLst>
          </p:cNvPr>
          <p:cNvCxnSpPr>
            <a:cxnSpLocks/>
          </p:cNvCxnSpPr>
          <p:nvPr/>
        </p:nvCxnSpPr>
        <p:spPr>
          <a:xfrm>
            <a:off x="5517770" y="3599716"/>
            <a:ext cx="0" cy="294923"/>
          </a:xfrm>
          <a:prstGeom prst="line">
            <a:avLst/>
          </a:prstGeom>
          <a:ln w="38100">
            <a:solidFill>
              <a:srgbClr val="16365E"/>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8B523E4C-0183-BEA1-5573-F32AEC6EE626}"/>
              </a:ext>
            </a:extLst>
          </p:cNvPr>
          <p:cNvCxnSpPr>
            <a:cxnSpLocks/>
          </p:cNvCxnSpPr>
          <p:nvPr/>
        </p:nvCxnSpPr>
        <p:spPr>
          <a:xfrm>
            <a:off x="6782690" y="3588699"/>
            <a:ext cx="0" cy="294923"/>
          </a:xfrm>
          <a:prstGeom prst="line">
            <a:avLst/>
          </a:prstGeom>
          <a:ln w="38100">
            <a:solidFill>
              <a:srgbClr val="16365E"/>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443D3FC-E844-B442-4D7F-32599B5A6351}"/>
              </a:ext>
            </a:extLst>
          </p:cNvPr>
          <p:cNvCxnSpPr>
            <a:cxnSpLocks/>
          </p:cNvCxnSpPr>
          <p:nvPr/>
        </p:nvCxnSpPr>
        <p:spPr>
          <a:xfrm>
            <a:off x="8047610" y="3588699"/>
            <a:ext cx="0" cy="294923"/>
          </a:xfrm>
          <a:prstGeom prst="line">
            <a:avLst/>
          </a:prstGeom>
          <a:ln w="38100">
            <a:solidFill>
              <a:srgbClr val="16365E"/>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EA80892-6FF1-475C-9707-393AC9EF4972}"/>
              </a:ext>
            </a:extLst>
          </p:cNvPr>
          <p:cNvCxnSpPr>
            <a:cxnSpLocks/>
          </p:cNvCxnSpPr>
          <p:nvPr/>
        </p:nvCxnSpPr>
        <p:spPr>
          <a:xfrm>
            <a:off x="9312530" y="3601220"/>
            <a:ext cx="0" cy="294923"/>
          </a:xfrm>
          <a:prstGeom prst="line">
            <a:avLst/>
          </a:prstGeom>
          <a:ln w="38100">
            <a:solidFill>
              <a:srgbClr val="16365E"/>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E30A925-95B6-FD29-CD73-5411A918DA3E}"/>
              </a:ext>
            </a:extLst>
          </p:cNvPr>
          <p:cNvCxnSpPr>
            <a:cxnSpLocks/>
          </p:cNvCxnSpPr>
          <p:nvPr/>
        </p:nvCxnSpPr>
        <p:spPr>
          <a:xfrm>
            <a:off x="10577010" y="3612894"/>
            <a:ext cx="0" cy="294923"/>
          </a:xfrm>
          <a:prstGeom prst="line">
            <a:avLst/>
          </a:prstGeom>
          <a:ln w="38100">
            <a:solidFill>
              <a:srgbClr val="16365E"/>
            </a:solidFill>
          </a:ln>
          <a:effectLst/>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A26CD3D-B19B-6029-DB5E-21B874257E15}"/>
              </a:ext>
            </a:extLst>
          </p:cNvPr>
          <p:cNvSpPr txBox="1"/>
          <p:nvPr/>
        </p:nvSpPr>
        <p:spPr>
          <a:xfrm>
            <a:off x="5354386" y="3271387"/>
            <a:ext cx="448690" cy="369332"/>
          </a:xfrm>
          <a:prstGeom prst="rect">
            <a:avLst/>
          </a:prstGeom>
          <a:noFill/>
        </p:spPr>
        <p:txBody>
          <a:bodyPr wrap="square" rtlCol="0">
            <a:spAutoFit/>
          </a:bodyPr>
          <a:lstStyle/>
          <a:p>
            <a:r>
              <a:rPr lang="en-US" b="1">
                <a:solidFill>
                  <a:srgbClr val="16365E"/>
                </a:solidFill>
                <a:latin typeface="Arial" panose="020B0604020202020204" pitchFamily="34" charset="0"/>
                <a:cs typeface="Arial" panose="020B0604020202020204" pitchFamily="34" charset="0"/>
              </a:rPr>
              <a:t>t0</a:t>
            </a:r>
          </a:p>
        </p:txBody>
      </p:sp>
      <p:sp>
        <p:nvSpPr>
          <p:cNvPr id="32" name="TextBox 31">
            <a:extLst>
              <a:ext uri="{FF2B5EF4-FFF2-40B4-BE49-F238E27FC236}">
                <a16:creationId xmlns:a16="http://schemas.microsoft.com/office/drawing/2014/main" id="{0C627EE5-4FC2-BA1A-3B7B-3F0CD075C1B3}"/>
              </a:ext>
            </a:extLst>
          </p:cNvPr>
          <p:cNvSpPr txBox="1"/>
          <p:nvPr/>
        </p:nvSpPr>
        <p:spPr>
          <a:xfrm>
            <a:off x="6619305" y="3271387"/>
            <a:ext cx="448690" cy="369332"/>
          </a:xfrm>
          <a:prstGeom prst="rect">
            <a:avLst/>
          </a:prstGeom>
          <a:noFill/>
        </p:spPr>
        <p:txBody>
          <a:bodyPr wrap="square" rtlCol="0">
            <a:spAutoFit/>
          </a:bodyPr>
          <a:lstStyle/>
          <a:p>
            <a:r>
              <a:rPr lang="en-US" b="1">
                <a:solidFill>
                  <a:srgbClr val="16365E"/>
                </a:solidFill>
                <a:latin typeface="Arial" panose="020B0604020202020204" pitchFamily="34" charset="0"/>
                <a:cs typeface="Arial" panose="020B0604020202020204" pitchFamily="34" charset="0"/>
              </a:rPr>
              <a:t>t1</a:t>
            </a:r>
          </a:p>
        </p:txBody>
      </p:sp>
      <p:sp>
        <p:nvSpPr>
          <p:cNvPr id="33" name="TextBox 32">
            <a:extLst>
              <a:ext uri="{FF2B5EF4-FFF2-40B4-BE49-F238E27FC236}">
                <a16:creationId xmlns:a16="http://schemas.microsoft.com/office/drawing/2014/main" id="{8EE45F4C-D947-3DB7-93F0-80C75F4B35BC}"/>
              </a:ext>
            </a:extLst>
          </p:cNvPr>
          <p:cNvSpPr txBox="1"/>
          <p:nvPr/>
        </p:nvSpPr>
        <p:spPr>
          <a:xfrm>
            <a:off x="7884224" y="3271387"/>
            <a:ext cx="448690" cy="369332"/>
          </a:xfrm>
          <a:prstGeom prst="rect">
            <a:avLst/>
          </a:prstGeom>
          <a:noFill/>
        </p:spPr>
        <p:txBody>
          <a:bodyPr wrap="square" rtlCol="0">
            <a:spAutoFit/>
          </a:bodyPr>
          <a:lstStyle/>
          <a:p>
            <a:r>
              <a:rPr lang="en-US" b="1">
                <a:solidFill>
                  <a:srgbClr val="16365E"/>
                </a:solidFill>
                <a:latin typeface="Arial" panose="020B0604020202020204" pitchFamily="34" charset="0"/>
                <a:cs typeface="Arial" panose="020B0604020202020204" pitchFamily="34" charset="0"/>
              </a:rPr>
              <a:t>t2</a:t>
            </a:r>
          </a:p>
        </p:txBody>
      </p:sp>
      <p:sp>
        <p:nvSpPr>
          <p:cNvPr id="34" name="TextBox 33">
            <a:extLst>
              <a:ext uri="{FF2B5EF4-FFF2-40B4-BE49-F238E27FC236}">
                <a16:creationId xmlns:a16="http://schemas.microsoft.com/office/drawing/2014/main" id="{3622F076-ACEF-40F0-3551-F80BD41E9EEF}"/>
              </a:ext>
            </a:extLst>
          </p:cNvPr>
          <p:cNvSpPr txBox="1"/>
          <p:nvPr/>
        </p:nvSpPr>
        <p:spPr>
          <a:xfrm>
            <a:off x="9134398" y="3271387"/>
            <a:ext cx="448690" cy="369332"/>
          </a:xfrm>
          <a:prstGeom prst="rect">
            <a:avLst/>
          </a:prstGeom>
          <a:noFill/>
        </p:spPr>
        <p:txBody>
          <a:bodyPr wrap="square" rtlCol="0">
            <a:spAutoFit/>
          </a:bodyPr>
          <a:lstStyle/>
          <a:p>
            <a:r>
              <a:rPr lang="en-US" b="1">
                <a:solidFill>
                  <a:srgbClr val="16365E"/>
                </a:solidFill>
                <a:latin typeface="Arial" panose="020B0604020202020204" pitchFamily="34" charset="0"/>
                <a:cs typeface="Arial" panose="020B0604020202020204" pitchFamily="34" charset="0"/>
              </a:rPr>
              <a:t>t3</a:t>
            </a:r>
          </a:p>
        </p:txBody>
      </p:sp>
      <p:sp>
        <p:nvSpPr>
          <p:cNvPr id="35" name="TextBox 34">
            <a:extLst>
              <a:ext uri="{FF2B5EF4-FFF2-40B4-BE49-F238E27FC236}">
                <a16:creationId xmlns:a16="http://schemas.microsoft.com/office/drawing/2014/main" id="{97C875F1-CC54-EC0C-62D4-7B9B59C87974}"/>
              </a:ext>
            </a:extLst>
          </p:cNvPr>
          <p:cNvSpPr txBox="1"/>
          <p:nvPr/>
        </p:nvSpPr>
        <p:spPr>
          <a:xfrm>
            <a:off x="10386285" y="3271387"/>
            <a:ext cx="448690" cy="369332"/>
          </a:xfrm>
          <a:prstGeom prst="rect">
            <a:avLst/>
          </a:prstGeom>
          <a:noFill/>
        </p:spPr>
        <p:txBody>
          <a:bodyPr wrap="square" rtlCol="0">
            <a:spAutoFit/>
          </a:bodyPr>
          <a:lstStyle/>
          <a:p>
            <a:r>
              <a:rPr lang="en-US" b="1">
                <a:solidFill>
                  <a:srgbClr val="16365E"/>
                </a:solidFill>
                <a:latin typeface="Arial" panose="020B0604020202020204" pitchFamily="34" charset="0"/>
                <a:cs typeface="Arial" panose="020B0604020202020204" pitchFamily="34" charset="0"/>
              </a:rPr>
              <a:t>t4</a:t>
            </a:r>
          </a:p>
        </p:txBody>
      </p:sp>
      <p:sp>
        <p:nvSpPr>
          <p:cNvPr id="41" name="Rettangolo 7">
            <a:extLst>
              <a:ext uri="{FF2B5EF4-FFF2-40B4-BE49-F238E27FC236}">
                <a16:creationId xmlns:a16="http://schemas.microsoft.com/office/drawing/2014/main" id="{7BEAE1A8-932F-A086-B59A-E6DE522700E4}"/>
              </a:ext>
            </a:extLst>
          </p:cNvPr>
          <p:cNvSpPr/>
          <p:nvPr/>
        </p:nvSpPr>
        <p:spPr>
          <a:xfrm>
            <a:off x="5273039" y="2235325"/>
            <a:ext cx="1560189" cy="896330"/>
          </a:xfrm>
          <a:prstGeom prst="rect">
            <a:avLst/>
          </a:prstGeom>
          <a:noFill/>
          <a:ln w="38100">
            <a:solidFill>
              <a:srgbClr val="728FA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2" name="CasellaDiTesto 12">
            <a:extLst>
              <a:ext uri="{FF2B5EF4-FFF2-40B4-BE49-F238E27FC236}">
                <a16:creationId xmlns:a16="http://schemas.microsoft.com/office/drawing/2014/main" id="{8D3E7935-4903-421C-1ACA-8AE21DA5FDC0}"/>
              </a:ext>
            </a:extLst>
          </p:cNvPr>
          <p:cNvSpPr txBox="1"/>
          <p:nvPr/>
        </p:nvSpPr>
        <p:spPr>
          <a:xfrm>
            <a:off x="5496898" y="2391102"/>
            <a:ext cx="1112470" cy="584775"/>
          </a:xfrm>
          <a:prstGeom prst="rect">
            <a:avLst/>
          </a:prstGeom>
          <a:noFill/>
        </p:spPr>
        <p:txBody>
          <a:bodyPr wrap="square" rtlCol="0">
            <a:spAutoFit/>
          </a:bodyPr>
          <a:lstStyle/>
          <a:p>
            <a:pPr algn="ctr"/>
            <a:r>
              <a:rPr lang="it-IT" sz="3200">
                <a:latin typeface="Consolas" panose="020B0609020204030204" pitchFamily="49" charset="0"/>
                <a:cs typeface="Arial" panose="020B0604020202020204" pitchFamily="34" charset="0"/>
              </a:rPr>
              <a:t>Man0</a:t>
            </a:r>
          </a:p>
        </p:txBody>
      </p:sp>
      <p:sp>
        <p:nvSpPr>
          <p:cNvPr id="43" name="CasellaDiTesto 6">
            <a:extLst>
              <a:ext uri="{FF2B5EF4-FFF2-40B4-BE49-F238E27FC236}">
                <a16:creationId xmlns:a16="http://schemas.microsoft.com/office/drawing/2014/main" id="{17666B79-E711-E464-5124-7A8C8C6E0CFF}"/>
              </a:ext>
            </a:extLst>
          </p:cNvPr>
          <p:cNvSpPr txBox="1"/>
          <p:nvPr/>
        </p:nvSpPr>
        <p:spPr>
          <a:xfrm>
            <a:off x="4900169" y="3971152"/>
            <a:ext cx="1226989" cy="400110"/>
          </a:xfrm>
          <a:prstGeom prst="rect">
            <a:avLst/>
          </a:prstGeom>
          <a:solidFill>
            <a:schemeClr val="accent1">
              <a:lumMod val="20000"/>
              <a:lumOff val="80000"/>
            </a:schemeClr>
          </a:solidFill>
          <a:ln w="38100">
            <a:solidFill>
              <a:srgbClr val="16365E"/>
            </a:solidFill>
          </a:ln>
        </p:spPr>
        <p:txBody>
          <a:bodyPr wrap="square">
            <a:spAutoFit/>
          </a:bodyPr>
          <a:lstStyle/>
          <a:p>
            <a:pPr algn="ctr"/>
            <a:r>
              <a:rPr lang="it-IT" sz="2000">
                <a:latin typeface="Arial" panose="020B0604020202020204" pitchFamily="34" charset="0"/>
                <a:cs typeface="Arial" panose="020B0604020202020204" pitchFamily="34" charset="0"/>
              </a:rPr>
              <a:t>Woman0</a:t>
            </a:r>
            <a:endParaRPr lang="it-IT">
              <a:latin typeface="Arial" panose="020B0604020202020204" pitchFamily="34" charset="0"/>
              <a:cs typeface="Arial" panose="020B0604020202020204" pitchFamily="34" charset="0"/>
            </a:endParaRPr>
          </a:p>
        </p:txBody>
      </p:sp>
      <p:sp>
        <p:nvSpPr>
          <p:cNvPr id="44" name="CasellaDiTesto 6">
            <a:extLst>
              <a:ext uri="{FF2B5EF4-FFF2-40B4-BE49-F238E27FC236}">
                <a16:creationId xmlns:a16="http://schemas.microsoft.com/office/drawing/2014/main" id="{B6D24BC8-9AB6-16C2-3681-E409195B7F97}"/>
              </a:ext>
            </a:extLst>
          </p:cNvPr>
          <p:cNvSpPr txBox="1"/>
          <p:nvPr/>
        </p:nvSpPr>
        <p:spPr>
          <a:xfrm>
            <a:off x="6169195" y="3971152"/>
            <a:ext cx="1226989" cy="400110"/>
          </a:xfrm>
          <a:prstGeom prst="rect">
            <a:avLst/>
          </a:prstGeom>
          <a:solidFill>
            <a:schemeClr val="accent1">
              <a:lumMod val="20000"/>
              <a:lumOff val="80000"/>
            </a:schemeClr>
          </a:solidFill>
          <a:ln w="38100">
            <a:solidFill>
              <a:srgbClr val="16365E"/>
            </a:solidFill>
          </a:ln>
        </p:spPr>
        <p:txBody>
          <a:bodyPr wrap="square">
            <a:spAutoFit/>
          </a:bodyPr>
          <a:lstStyle/>
          <a:p>
            <a:pPr algn="ctr"/>
            <a:r>
              <a:rPr lang="it-IT" sz="2000">
                <a:latin typeface="Arial" panose="020B0604020202020204" pitchFamily="34" charset="0"/>
                <a:cs typeface="Arial" panose="020B0604020202020204" pitchFamily="34" charset="0"/>
              </a:rPr>
              <a:t>Woman0</a:t>
            </a:r>
            <a:endParaRPr lang="it-IT">
              <a:latin typeface="Arial" panose="020B0604020202020204" pitchFamily="34" charset="0"/>
              <a:cs typeface="Arial" panose="020B0604020202020204" pitchFamily="34" charset="0"/>
            </a:endParaRPr>
          </a:p>
        </p:txBody>
      </p:sp>
      <p:sp>
        <p:nvSpPr>
          <p:cNvPr id="45" name="CasellaDiTesto 6">
            <a:extLst>
              <a:ext uri="{FF2B5EF4-FFF2-40B4-BE49-F238E27FC236}">
                <a16:creationId xmlns:a16="http://schemas.microsoft.com/office/drawing/2014/main" id="{F205ECED-7DC6-3EAC-8C29-3B8817B8C94A}"/>
              </a:ext>
            </a:extLst>
          </p:cNvPr>
          <p:cNvSpPr txBox="1"/>
          <p:nvPr/>
        </p:nvSpPr>
        <p:spPr>
          <a:xfrm>
            <a:off x="7438221" y="3971152"/>
            <a:ext cx="1226989" cy="400110"/>
          </a:xfrm>
          <a:prstGeom prst="rect">
            <a:avLst/>
          </a:prstGeom>
          <a:solidFill>
            <a:schemeClr val="accent1">
              <a:lumMod val="20000"/>
              <a:lumOff val="80000"/>
            </a:schemeClr>
          </a:solidFill>
          <a:ln w="38100">
            <a:solidFill>
              <a:srgbClr val="16365E"/>
            </a:solidFill>
          </a:ln>
        </p:spPr>
        <p:txBody>
          <a:bodyPr wrap="square">
            <a:spAutoFit/>
          </a:bodyPr>
          <a:lstStyle/>
          <a:p>
            <a:pPr algn="ctr"/>
            <a:r>
              <a:rPr lang="it-IT" sz="2000">
                <a:latin typeface="Arial" panose="020B0604020202020204" pitchFamily="34" charset="0"/>
                <a:cs typeface="Arial" panose="020B0604020202020204" pitchFamily="34" charset="0"/>
              </a:rPr>
              <a:t>Woman1</a:t>
            </a:r>
            <a:endParaRPr lang="it-IT">
              <a:latin typeface="Arial" panose="020B0604020202020204" pitchFamily="34" charset="0"/>
              <a:cs typeface="Arial" panose="020B0604020202020204" pitchFamily="34" charset="0"/>
            </a:endParaRPr>
          </a:p>
        </p:txBody>
      </p:sp>
      <p:sp>
        <p:nvSpPr>
          <p:cNvPr id="50" name="CasellaDiTesto 6">
            <a:extLst>
              <a:ext uri="{FF2B5EF4-FFF2-40B4-BE49-F238E27FC236}">
                <a16:creationId xmlns:a16="http://schemas.microsoft.com/office/drawing/2014/main" id="{2E6191AD-7D87-5562-43EA-EF3A280889D2}"/>
              </a:ext>
            </a:extLst>
          </p:cNvPr>
          <p:cNvSpPr txBox="1"/>
          <p:nvPr/>
        </p:nvSpPr>
        <p:spPr>
          <a:xfrm>
            <a:off x="8699035" y="3971152"/>
            <a:ext cx="1226989" cy="400110"/>
          </a:xfrm>
          <a:prstGeom prst="rect">
            <a:avLst/>
          </a:prstGeom>
          <a:solidFill>
            <a:schemeClr val="accent1">
              <a:lumMod val="20000"/>
              <a:lumOff val="80000"/>
            </a:schemeClr>
          </a:solidFill>
          <a:ln w="38100">
            <a:solidFill>
              <a:srgbClr val="16365E"/>
            </a:solidFill>
          </a:ln>
        </p:spPr>
        <p:txBody>
          <a:bodyPr wrap="square">
            <a:spAutoFit/>
          </a:bodyPr>
          <a:lstStyle/>
          <a:p>
            <a:pPr algn="ctr"/>
            <a:r>
              <a:rPr lang="it-IT" sz="2000">
                <a:latin typeface="Arial" panose="020B0604020202020204" pitchFamily="34" charset="0"/>
                <a:cs typeface="Arial" panose="020B0604020202020204" pitchFamily="34" charset="0"/>
              </a:rPr>
              <a:t>Woman1</a:t>
            </a:r>
            <a:endParaRPr lang="it-I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297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lemento grafico 5" descr="Avviso contorno">
            <a:extLst>
              <a:ext uri="{FF2B5EF4-FFF2-40B4-BE49-F238E27FC236}">
                <a16:creationId xmlns:a16="http://schemas.microsoft.com/office/drawing/2014/main" id="{EE664264-79A3-046B-6030-D853A36427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448" y="1429778"/>
            <a:ext cx="914400" cy="914400"/>
          </a:xfrm>
          <a:prstGeom prst="rect">
            <a:avLst/>
          </a:prstGeom>
        </p:spPr>
      </p:pic>
      <p:sp>
        <p:nvSpPr>
          <p:cNvPr id="7" name="CasellaDiTesto 6">
            <a:extLst>
              <a:ext uri="{FF2B5EF4-FFF2-40B4-BE49-F238E27FC236}">
                <a16:creationId xmlns:a16="http://schemas.microsoft.com/office/drawing/2014/main" id="{53827740-2A58-5186-4558-C9B3EF206888}"/>
              </a:ext>
            </a:extLst>
          </p:cNvPr>
          <p:cNvSpPr txBox="1"/>
          <p:nvPr/>
        </p:nvSpPr>
        <p:spPr>
          <a:xfrm>
            <a:off x="1095848" y="2389894"/>
            <a:ext cx="10837738" cy="1938992"/>
          </a:xfrm>
          <a:prstGeom prst="rect">
            <a:avLst/>
          </a:prstGeom>
          <a:noFill/>
        </p:spPr>
        <p:txBody>
          <a:bodyPr wrap="square" rtlCol="0">
            <a:spAutoFit/>
          </a:bodyPr>
          <a:lstStyle/>
          <a:p>
            <a:pPr marL="457200" indent="-457200">
              <a:buFont typeface="Wingdings" panose="05000000000000000000" pitchFamily="2" charset="2"/>
              <a:buChar char="Ø"/>
            </a:pPr>
            <a:r>
              <a:rPr lang="en-US" sz="2400" b="0" i="0">
                <a:effectLst/>
                <a:latin typeface="Arial" panose="020B0604020202020204" pitchFamily="34" charset="0"/>
                <a:cs typeface="Arial" panose="020B0604020202020204" pitchFamily="34" charset="0"/>
              </a:rPr>
              <a:t>Import a package and try to </a:t>
            </a:r>
            <a:r>
              <a:rPr lang="en-US" sz="2400" b="1" i="0">
                <a:effectLst/>
                <a:latin typeface="Arial" panose="020B0604020202020204" pitchFamily="34" charset="0"/>
                <a:cs typeface="Arial" panose="020B0604020202020204" pitchFamily="34" charset="0"/>
              </a:rPr>
              <a:t>emulate</a:t>
            </a:r>
            <a:r>
              <a:rPr lang="en-US" sz="2400" b="0" i="0">
                <a:effectLst/>
                <a:latin typeface="Arial" panose="020B0604020202020204" pitchFamily="34" charset="0"/>
                <a:cs typeface="Arial" panose="020B0604020202020204" pitchFamily="34" charset="0"/>
              </a:rPr>
              <a:t> time without dealing with a </a:t>
            </a:r>
            <a:r>
              <a:rPr lang="en-US" sz="2400" b="1" i="0">
                <a:effectLst/>
                <a:latin typeface="Arial" panose="020B0604020202020204" pitchFamily="34" charset="0"/>
                <a:cs typeface="Arial" panose="020B0604020202020204" pitchFamily="34" charset="0"/>
              </a:rPr>
              <a:t>real</a:t>
            </a:r>
            <a:r>
              <a:rPr lang="en-US" sz="2400" b="0" i="0">
                <a:effectLst/>
                <a:latin typeface="Arial" panose="020B0604020202020204" pitchFamily="34" charset="0"/>
                <a:cs typeface="Arial" panose="020B0604020202020204" pitchFamily="34" charset="0"/>
              </a:rPr>
              <a:t> notion of </a:t>
            </a:r>
            <a:r>
              <a:rPr lang="en-US" sz="2400" b="1" i="0">
                <a:effectLst/>
                <a:latin typeface="Arial" panose="020B0604020202020204" pitchFamily="34" charset="0"/>
                <a:cs typeface="Arial" panose="020B0604020202020204" pitchFamily="34" charset="0"/>
              </a:rPr>
              <a:t>time</a:t>
            </a:r>
          </a:p>
          <a:p>
            <a:endParaRPr lang="it-IT" sz="240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US" sz="2400" b="0" i="0">
                <a:effectLst/>
                <a:latin typeface="Arial" panose="020B0604020202020204" pitchFamily="34" charset="0"/>
                <a:cs typeface="Arial" panose="020B0604020202020204" pitchFamily="34" charset="0"/>
              </a:rPr>
              <a:t>Alloy cannot test that some property is guaranteed to happen in infinite time (</a:t>
            </a:r>
            <a:r>
              <a:rPr lang="en-US" sz="2400" b="1" i="0">
                <a:effectLst/>
                <a:latin typeface="Arial" panose="020B0604020202020204" pitchFamily="34" charset="0"/>
                <a:cs typeface="Arial" panose="020B0604020202020204" pitchFamily="34" charset="0"/>
              </a:rPr>
              <a:t>liveness)</a:t>
            </a:r>
            <a:endParaRPr lang="it-IT" sz="2400">
              <a:latin typeface="Arial" panose="020B0604020202020204" pitchFamily="34" charset="0"/>
              <a:cs typeface="Arial" panose="020B0604020202020204" pitchFamily="34" charset="0"/>
            </a:endParaRPr>
          </a:p>
        </p:txBody>
      </p:sp>
      <p:sp>
        <p:nvSpPr>
          <p:cNvPr id="8" name="Rettangolo 5">
            <a:extLst>
              <a:ext uri="{FF2B5EF4-FFF2-40B4-BE49-F238E27FC236}">
                <a16:creationId xmlns:a16="http://schemas.microsoft.com/office/drawing/2014/main" id="{18D84F21-4B7B-D6BE-316B-472DC6CC973E}"/>
              </a:ext>
            </a:extLst>
          </p:cNvPr>
          <p:cNvSpPr/>
          <p:nvPr/>
        </p:nvSpPr>
        <p:spPr>
          <a:xfrm>
            <a:off x="1332306" y="1604174"/>
            <a:ext cx="10012634" cy="565608"/>
          </a:xfrm>
          <a:prstGeom prst="rect">
            <a:avLst/>
          </a:prstGeom>
          <a:solidFill>
            <a:schemeClr val="accent2">
              <a:lumMod val="20000"/>
              <a:lumOff val="80000"/>
            </a:schemeClr>
          </a:solid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sz="2400" b="0" i="0">
                <a:solidFill>
                  <a:schemeClr val="tx1"/>
                </a:solidFill>
                <a:effectLst/>
                <a:latin typeface="Arial" panose="020B0604020202020204" pitchFamily="34" charset="0"/>
                <a:cs typeface="Arial" panose="020B0604020202020204" pitchFamily="34" charset="0"/>
              </a:rPr>
              <a:t>There are </a:t>
            </a:r>
            <a:r>
              <a:rPr lang="en-US" sz="2400" b="1" i="0">
                <a:solidFill>
                  <a:schemeClr val="tx1"/>
                </a:solidFill>
                <a:effectLst/>
                <a:latin typeface="Arial" panose="020B0604020202020204" pitchFamily="34" charset="0"/>
                <a:cs typeface="Arial" panose="020B0604020202020204" pitchFamily="34" charset="0"/>
              </a:rPr>
              <a:t>some limitations </a:t>
            </a:r>
            <a:r>
              <a:rPr lang="en-US" sz="2400" b="0" i="0">
                <a:solidFill>
                  <a:schemeClr val="tx1"/>
                </a:solidFill>
                <a:effectLst/>
                <a:latin typeface="Arial" panose="020B0604020202020204" pitchFamily="34" charset="0"/>
                <a:cs typeface="Arial" panose="020B0604020202020204" pitchFamily="34" charset="0"/>
              </a:rPr>
              <a:t>to what we can model in a dynamic system:</a:t>
            </a:r>
          </a:p>
        </p:txBody>
      </p:sp>
      <p:sp>
        <p:nvSpPr>
          <p:cNvPr id="9" name="CasellaDiTesto 7">
            <a:extLst>
              <a:ext uri="{FF2B5EF4-FFF2-40B4-BE49-F238E27FC236}">
                <a16:creationId xmlns:a16="http://schemas.microsoft.com/office/drawing/2014/main" id="{ED9E2F2C-7E94-3C63-E7B5-BF5AB6844EB3}"/>
              </a:ext>
            </a:extLst>
          </p:cNvPr>
          <p:cNvSpPr txBox="1"/>
          <p:nvPr/>
        </p:nvSpPr>
        <p:spPr>
          <a:xfrm>
            <a:off x="5389977" y="5195047"/>
            <a:ext cx="6310081" cy="646331"/>
          </a:xfrm>
          <a:prstGeom prst="rect">
            <a:avLst/>
          </a:prstGeom>
          <a:noFill/>
        </p:spPr>
        <p:txBody>
          <a:bodyPr wrap="square" rtlCol="0">
            <a:spAutoFit/>
          </a:bodyPr>
          <a:lstStyle/>
          <a:p>
            <a:r>
              <a:rPr lang="it-IT" sz="3600" b="1">
                <a:solidFill>
                  <a:srgbClr val="728FA5"/>
                </a:solidFill>
                <a:latin typeface="Arial" panose="020B0604020202020204" pitchFamily="34" charset="0"/>
                <a:cs typeface="Arial" panose="020B0604020202020204" pitchFamily="34" charset="0"/>
              </a:rPr>
              <a:t>…WE CAN DO BETTER!</a:t>
            </a:r>
          </a:p>
        </p:txBody>
      </p:sp>
      <p:pic>
        <p:nvPicPr>
          <p:cNvPr id="10" name="Picture 2" descr="Muscoli | Icona Gratis">
            <a:extLst>
              <a:ext uri="{FF2B5EF4-FFF2-40B4-BE49-F238E27FC236}">
                <a16:creationId xmlns:a16="http://schemas.microsoft.com/office/drawing/2014/main" id="{195D3BA1-6765-832B-CCB8-DDF224C109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3286" y="4987819"/>
            <a:ext cx="812800" cy="81280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B3D51E47-5005-28D9-85EE-9321DE8E6FA3}"/>
              </a:ext>
            </a:extLst>
          </p:cNvPr>
          <p:cNvSpPr>
            <a:spLocks noGrp="1"/>
          </p:cNvSpPr>
          <p:nvPr>
            <p:ph type="title"/>
          </p:nvPr>
        </p:nvSpPr>
        <p:spPr>
          <a:xfrm>
            <a:off x="250281" y="106508"/>
            <a:ext cx="3800858" cy="1159501"/>
          </a:xfrm>
        </p:spPr>
        <p:txBody>
          <a:bodyPr>
            <a:normAutofit/>
          </a:bodyPr>
          <a:lstStyle/>
          <a:p>
            <a:r>
              <a:rPr lang="it-IT" sz="2800"/>
              <a:t>DYNAMIC MODELS</a:t>
            </a:r>
          </a:p>
        </p:txBody>
      </p:sp>
      <p:sp>
        <p:nvSpPr>
          <p:cNvPr id="3" name="TextBox 2">
            <a:extLst>
              <a:ext uri="{FF2B5EF4-FFF2-40B4-BE49-F238E27FC236}">
                <a16:creationId xmlns:a16="http://schemas.microsoft.com/office/drawing/2014/main" id="{9B284544-0254-384F-8B36-841B856F6318}"/>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Limitations</a:t>
            </a:r>
            <a:endParaRPr lang="en-US" sz="280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53D0FD6-14BF-01F2-0013-081748D5C5CD}"/>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15</a:t>
            </a:r>
          </a:p>
        </p:txBody>
      </p:sp>
    </p:spTree>
    <p:extLst>
      <p:ext uri="{BB962C8B-B14F-4D97-AF65-F5344CB8AC3E}">
        <p14:creationId xmlns:p14="http://schemas.microsoft.com/office/powerpoint/2010/main" val="3042264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375BCF6-1414-4E67-3504-28C1FD8610CA}"/>
              </a:ext>
            </a:extLst>
          </p:cNvPr>
          <p:cNvSpPr txBox="1"/>
          <p:nvPr/>
        </p:nvSpPr>
        <p:spPr>
          <a:xfrm>
            <a:off x="6322496" y="1753990"/>
            <a:ext cx="1601513" cy="461665"/>
          </a:xfrm>
          <a:prstGeom prst="rect">
            <a:avLst/>
          </a:prstGeom>
          <a:noFill/>
        </p:spPr>
        <p:txBody>
          <a:bodyPr wrap="square" rtlCol="0">
            <a:spAutoFit/>
          </a:bodyPr>
          <a:lstStyle/>
          <a:p>
            <a:r>
              <a:rPr lang="en-US" sz="2400" b="1">
                <a:solidFill>
                  <a:schemeClr val="bg1"/>
                </a:solidFill>
                <a:latin typeface="Arial" panose="020B0604020202020204" pitchFamily="34" charset="0"/>
                <a:cs typeface="Arial" panose="020B0604020202020204" pitchFamily="34" charset="0"/>
              </a:rPr>
              <a:t>ALLOY 6!</a:t>
            </a:r>
          </a:p>
        </p:txBody>
      </p:sp>
      <p:pic>
        <p:nvPicPr>
          <p:cNvPr id="4098" name="Picture 2" descr="Illustrazione Stock omino bianco che indica sul cartello | Adobe Stock">
            <a:extLst>
              <a:ext uri="{FF2B5EF4-FFF2-40B4-BE49-F238E27FC236}">
                <a16:creationId xmlns:a16="http://schemas.microsoft.com/office/drawing/2014/main" id="{AB27DC75-40E7-78B1-6010-1A1784F33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668" y="1280573"/>
            <a:ext cx="7064561" cy="484044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533A0856-28F4-0D6B-540C-CE6841E9E213}"/>
              </a:ext>
            </a:extLst>
          </p:cNvPr>
          <p:cNvSpPr txBox="1"/>
          <p:nvPr/>
        </p:nvSpPr>
        <p:spPr>
          <a:xfrm>
            <a:off x="5558117" y="3175986"/>
            <a:ext cx="3997980" cy="1107996"/>
          </a:xfrm>
          <a:prstGeom prst="rect">
            <a:avLst/>
          </a:prstGeom>
          <a:noFill/>
        </p:spPr>
        <p:txBody>
          <a:bodyPr wrap="square" rtlCol="0">
            <a:spAutoFit/>
          </a:bodyPr>
          <a:lstStyle/>
          <a:p>
            <a:r>
              <a:rPr lang="it-IT" sz="6600" b="1">
                <a:solidFill>
                  <a:srgbClr val="728FA5"/>
                </a:solidFill>
                <a:latin typeface="Arial" panose="020B0604020202020204" pitchFamily="34" charset="0"/>
                <a:cs typeface="Arial" panose="020B0604020202020204" pitchFamily="34" charset="0"/>
              </a:rPr>
              <a:t>ALLOY 6 </a:t>
            </a:r>
          </a:p>
        </p:txBody>
      </p:sp>
      <p:sp>
        <p:nvSpPr>
          <p:cNvPr id="3" name="CasellaDiTesto 2">
            <a:extLst>
              <a:ext uri="{FF2B5EF4-FFF2-40B4-BE49-F238E27FC236}">
                <a16:creationId xmlns:a16="http://schemas.microsoft.com/office/drawing/2014/main" id="{E17CDA0E-E462-2094-425B-D6FF1F6D62D0}"/>
              </a:ext>
            </a:extLst>
          </p:cNvPr>
          <p:cNvSpPr txBox="1"/>
          <p:nvPr/>
        </p:nvSpPr>
        <p:spPr>
          <a:xfrm>
            <a:off x="5237874" y="5762756"/>
            <a:ext cx="4814677" cy="307777"/>
          </a:xfrm>
          <a:prstGeom prst="rect">
            <a:avLst/>
          </a:prstGeom>
          <a:noFill/>
          <a:effectLst/>
        </p:spPr>
        <p:txBody>
          <a:bodyPr wrap="square" rtlCol="0">
            <a:spAutoFit/>
          </a:bodyPr>
          <a:lstStyle/>
          <a:p>
            <a:pPr algn="ctr"/>
            <a:r>
              <a:rPr lang="it-IT" sz="140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https://github.com/AlloyTools/org.alloytools.alloy/releases</a:t>
            </a:r>
            <a:endParaRPr lang="it-IT" sz="14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4CC12E1-53CB-C03E-22A4-178618F6D5A1}"/>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18</a:t>
            </a:r>
          </a:p>
        </p:txBody>
      </p:sp>
      <p:sp>
        <p:nvSpPr>
          <p:cNvPr id="16" name="Titolo 1">
            <a:extLst>
              <a:ext uri="{FF2B5EF4-FFF2-40B4-BE49-F238E27FC236}">
                <a16:creationId xmlns:a16="http://schemas.microsoft.com/office/drawing/2014/main" id="{4E15EB8D-D6AE-CBF5-B998-9FAF1646D855}"/>
              </a:ext>
            </a:extLst>
          </p:cNvPr>
          <p:cNvSpPr>
            <a:spLocks noGrp="1"/>
          </p:cNvSpPr>
          <p:nvPr>
            <p:ph type="title"/>
          </p:nvPr>
        </p:nvSpPr>
        <p:spPr>
          <a:xfrm>
            <a:off x="250280" y="106508"/>
            <a:ext cx="3847157" cy="1159501"/>
          </a:xfrm>
        </p:spPr>
        <p:txBody>
          <a:bodyPr>
            <a:normAutofit/>
          </a:bodyPr>
          <a:lstStyle/>
          <a:p>
            <a:r>
              <a:rPr lang="it-IT" sz="2800"/>
              <a:t>ALLOY 6</a:t>
            </a:r>
          </a:p>
        </p:txBody>
      </p:sp>
      <p:sp>
        <p:nvSpPr>
          <p:cNvPr id="17" name="TextBox 16">
            <a:extLst>
              <a:ext uri="{FF2B5EF4-FFF2-40B4-BE49-F238E27FC236}">
                <a16:creationId xmlns:a16="http://schemas.microsoft.com/office/drawing/2014/main" id="{2A797C5A-6507-B700-9030-C2F5FF084918}"/>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Introduction</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0964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28">
            <a:extLst>
              <a:ext uri="{FF2B5EF4-FFF2-40B4-BE49-F238E27FC236}">
                <a16:creationId xmlns:a16="http://schemas.microsoft.com/office/drawing/2014/main" id="{4B172A8F-1604-5BD3-B785-5B3E22C76476}"/>
              </a:ext>
            </a:extLst>
          </p:cNvPr>
          <p:cNvSpPr txBox="1"/>
          <p:nvPr/>
        </p:nvSpPr>
        <p:spPr>
          <a:xfrm>
            <a:off x="467833" y="1452806"/>
            <a:ext cx="11396003" cy="646331"/>
          </a:xfrm>
          <a:prstGeom prst="rect">
            <a:avLst/>
          </a:prstGeom>
          <a:noFill/>
        </p:spPr>
        <p:txBody>
          <a:bodyPr wrap="square" rtlCol="0">
            <a:spAutoFit/>
          </a:bodyPr>
          <a:lstStyle/>
          <a:p>
            <a:r>
              <a:rPr lang="en-US" sz="3600" b="1">
                <a:solidFill>
                  <a:srgbClr val="728FA5"/>
                </a:solidFill>
                <a:latin typeface="Arial" panose="020B0604020202020204" pitchFamily="34" charset="0"/>
                <a:cs typeface="Arial" panose="020B0604020202020204" pitchFamily="34" charset="0"/>
              </a:rPr>
              <a:t>Alloy 6</a:t>
            </a:r>
            <a:r>
              <a:rPr lang="en-US" sz="3600">
                <a:latin typeface="Arial" panose="020B0604020202020204" pitchFamily="34" charset="0"/>
                <a:cs typeface="Arial" panose="020B0604020202020204" pitchFamily="34" charset="0"/>
              </a:rPr>
              <a:t>:</a:t>
            </a:r>
            <a:r>
              <a:rPr lang="en-US" sz="3600" b="1">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there is an </a:t>
            </a:r>
            <a:r>
              <a:rPr lang="en-US" sz="2800" b="1">
                <a:latin typeface="Arial" panose="020B0604020202020204" pitchFamily="34" charset="0"/>
                <a:cs typeface="Arial" panose="020B0604020202020204" pitchFamily="34" charset="0"/>
              </a:rPr>
              <a:t>implicit</a:t>
            </a:r>
            <a:r>
              <a:rPr lang="en-US" sz="2800">
                <a:latin typeface="Arial" panose="020B0604020202020204" pitchFamily="34" charset="0"/>
                <a:cs typeface="Arial" panose="020B0604020202020204" pitchFamily="34" charset="0"/>
              </a:rPr>
              <a:t>, built-in notion of </a:t>
            </a:r>
            <a:r>
              <a:rPr lang="en-US" sz="2800" b="1">
                <a:latin typeface="Arial" panose="020B0604020202020204" pitchFamily="34" charset="0"/>
                <a:cs typeface="Arial" panose="020B0604020202020204" pitchFamily="34" charset="0"/>
              </a:rPr>
              <a:t>(discrete) time</a:t>
            </a:r>
            <a:endParaRPr lang="en-US" sz="3600" b="1">
              <a:latin typeface="Arial" panose="020B060402020202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5F89A857-9A2F-E9CF-D1DA-B9A5C4EDF123}"/>
              </a:ext>
            </a:extLst>
          </p:cNvPr>
          <p:cNvSpPr/>
          <p:nvPr/>
        </p:nvSpPr>
        <p:spPr>
          <a:xfrm>
            <a:off x="844744" y="2697578"/>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Linear temporal logic</a:t>
            </a:r>
            <a:endParaRPr lang="en-US" sz="2400" kern="1200">
              <a:solidFill>
                <a:schemeClr val="tx1"/>
              </a:solidFill>
            </a:endParaRPr>
          </a:p>
        </p:txBody>
      </p:sp>
      <p:sp>
        <p:nvSpPr>
          <p:cNvPr id="20" name="Oval 19">
            <a:extLst>
              <a:ext uri="{FF2B5EF4-FFF2-40B4-BE49-F238E27FC236}">
                <a16:creationId xmlns:a16="http://schemas.microsoft.com/office/drawing/2014/main" id="{B071B3EC-6808-233C-2AAC-9AFAC2EA627B}"/>
              </a:ext>
            </a:extLst>
          </p:cNvPr>
          <p:cNvSpPr/>
          <p:nvPr/>
        </p:nvSpPr>
        <p:spPr>
          <a:xfrm>
            <a:off x="467833" y="2697579"/>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1</a:t>
            </a:r>
          </a:p>
        </p:txBody>
      </p:sp>
      <p:sp>
        <p:nvSpPr>
          <p:cNvPr id="21" name="Freeform: Shape 20">
            <a:extLst>
              <a:ext uri="{FF2B5EF4-FFF2-40B4-BE49-F238E27FC236}">
                <a16:creationId xmlns:a16="http://schemas.microsoft.com/office/drawing/2014/main" id="{A37FD84E-E62D-F0E6-B67F-2FEFF8914936}"/>
              </a:ext>
            </a:extLst>
          </p:cNvPr>
          <p:cNvSpPr/>
          <p:nvPr/>
        </p:nvSpPr>
        <p:spPr>
          <a:xfrm>
            <a:off x="844744" y="3667161"/>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Mutable signatures and fields</a:t>
            </a:r>
            <a:endParaRPr lang="en-US" sz="2400" kern="1200">
              <a:solidFill>
                <a:schemeClr val="tx1"/>
              </a:solidFill>
            </a:endParaRPr>
          </a:p>
        </p:txBody>
      </p:sp>
      <p:sp>
        <p:nvSpPr>
          <p:cNvPr id="22" name="Oval 21">
            <a:extLst>
              <a:ext uri="{FF2B5EF4-FFF2-40B4-BE49-F238E27FC236}">
                <a16:creationId xmlns:a16="http://schemas.microsoft.com/office/drawing/2014/main" id="{B8BB2198-11A5-96FD-15F5-277B21BE2378}"/>
              </a:ext>
            </a:extLst>
          </p:cNvPr>
          <p:cNvSpPr/>
          <p:nvPr/>
        </p:nvSpPr>
        <p:spPr>
          <a:xfrm>
            <a:off x="467833" y="3667162"/>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2</a:t>
            </a:r>
          </a:p>
        </p:txBody>
      </p:sp>
      <p:sp>
        <p:nvSpPr>
          <p:cNvPr id="23" name="Freeform: Shape 22">
            <a:extLst>
              <a:ext uri="{FF2B5EF4-FFF2-40B4-BE49-F238E27FC236}">
                <a16:creationId xmlns:a16="http://schemas.microsoft.com/office/drawing/2014/main" id="{670250C1-52C7-7D0C-B955-328D13F9F28E}"/>
              </a:ext>
            </a:extLst>
          </p:cNvPr>
          <p:cNvSpPr/>
          <p:nvPr/>
        </p:nvSpPr>
        <p:spPr>
          <a:xfrm>
            <a:off x="844744" y="4636744"/>
            <a:ext cx="4671667" cy="753823"/>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0"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Temporal operators</a:t>
            </a:r>
            <a:endParaRPr lang="en-US" sz="2400" kern="1200">
              <a:solidFill>
                <a:schemeClr val="tx1"/>
              </a:solidFill>
            </a:endParaRPr>
          </a:p>
        </p:txBody>
      </p:sp>
      <p:sp>
        <p:nvSpPr>
          <p:cNvPr id="24" name="Oval 23">
            <a:extLst>
              <a:ext uri="{FF2B5EF4-FFF2-40B4-BE49-F238E27FC236}">
                <a16:creationId xmlns:a16="http://schemas.microsoft.com/office/drawing/2014/main" id="{0C528B73-98B7-A154-C6A3-CEBB210C3E8E}"/>
              </a:ext>
            </a:extLst>
          </p:cNvPr>
          <p:cNvSpPr/>
          <p:nvPr/>
        </p:nvSpPr>
        <p:spPr>
          <a:xfrm>
            <a:off x="467833" y="4636745"/>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3</a:t>
            </a:r>
          </a:p>
        </p:txBody>
      </p:sp>
      <p:sp>
        <p:nvSpPr>
          <p:cNvPr id="26" name="Freeform: Shape 25">
            <a:extLst>
              <a:ext uri="{FF2B5EF4-FFF2-40B4-BE49-F238E27FC236}">
                <a16:creationId xmlns:a16="http://schemas.microsoft.com/office/drawing/2014/main" id="{A3FE1CD6-3717-0A04-43B1-A0801343AA12}"/>
              </a:ext>
            </a:extLst>
          </p:cNvPr>
          <p:cNvSpPr/>
          <p:nvPr/>
        </p:nvSpPr>
        <p:spPr>
          <a:xfrm>
            <a:off x="6717462" y="2697577"/>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1"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Time horizon</a:t>
            </a:r>
          </a:p>
        </p:txBody>
      </p:sp>
      <p:sp>
        <p:nvSpPr>
          <p:cNvPr id="27" name="Oval 26">
            <a:extLst>
              <a:ext uri="{FF2B5EF4-FFF2-40B4-BE49-F238E27FC236}">
                <a16:creationId xmlns:a16="http://schemas.microsoft.com/office/drawing/2014/main" id="{677B9752-FB45-1FF5-9F30-8A9AE1D1AAC7}"/>
              </a:ext>
            </a:extLst>
          </p:cNvPr>
          <p:cNvSpPr/>
          <p:nvPr/>
        </p:nvSpPr>
        <p:spPr>
          <a:xfrm>
            <a:off x="6340551" y="2697578"/>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4</a:t>
            </a:r>
          </a:p>
        </p:txBody>
      </p:sp>
      <p:sp>
        <p:nvSpPr>
          <p:cNvPr id="28" name="Freeform: Shape 27">
            <a:extLst>
              <a:ext uri="{FF2B5EF4-FFF2-40B4-BE49-F238E27FC236}">
                <a16:creationId xmlns:a16="http://schemas.microsoft.com/office/drawing/2014/main" id="{56117DAF-C472-0E07-4162-C0F2EB9510D8}"/>
              </a:ext>
            </a:extLst>
          </p:cNvPr>
          <p:cNvSpPr/>
          <p:nvPr/>
        </p:nvSpPr>
        <p:spPr>
          <a:xfrm>
            <a:off x="6717462" y="3667160"/>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1"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New visualizer</a:t>
            </a:r>
          </a:p>
        </p:txBody>
      </p:sp>
      <p:sp>
        <p:nvSpPr>
          <p:cNvPr id="29" name="Oval 28">
            <a:extLst>
              <a:ext uri="{FF2B5EF4-FFF2-40B4-BE49-F238E27FC236}">
                <a16:creationId xmlns:a16="http://schemas.microsoft.com/office/drawing/2014/main" id="{F1855DD3-ED2B-D7E3-7907-4C88BB084ECD}"/>
              </a:ext>
            </a:extLst>
          </p:cNvPr>
          <p:cNvSpPr/>
          <p:nvPr/>
        </p:nvSpPr>
        <p:spPr>
          <a:xfrm>
            <a:off x="6340551" y="3667161"/>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5</a:t>
            </a:r>
          </a:p>
        </p:txBody>
      </p:sp>
      <p:sp>
        <p:nvSpPr>
          <p:cNvPr id="30" name="Freeform: Shape 29">
            <a:extLst>
              <a:ext uri="{FF2B5EF4-FFF2-40B4-BE49-F238E27FC236}">
                <a16:creationId xmlns:a16="http://schemas.microsoft.com/office/drawing/2014/main" id="{BB2C6567-98D0-299F-FE8A-94861783D940}"/>
              </a:ext>
            </a:extLst>
          </p:cNvPr>
          <p:cNvSpPr/>
          <p:nvPr/>
        </p:nvSpPr>
        <p:spPr>
          <a:xfrm>
            <a:off x="6717462" y="4636743"/>
            <a:ext cx="4671667" cy="753823"/>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Concurrency</a:t>
            </a:r>
          </a:p>
        </p:txBody>
      </p:sp>
      <p:sp>
        <p:nvSpPr>
          <p:cNvPr id="31" name="Oval 30">
            <a:extLst>
              <a:ext uri="{FF2B5EF4-FFF2-40B4-BE49-F238E27FC236}">
                <a16:creationId xmlns:a16="http://schemas.microsoft.com/office/drawing/2014/main" id="{D5B5345D-7DA4-5CB0-6300-1E6620C36ECE}"/>
              </a:ext>
            </a:extLst>
          </p:cNvPr>
          <p:cNvSpPr/>
          <p:nvPr/>
        </p:nvSpPr>
        <p:spPr>
          <a:xfrm>
            <a:off x="6340551" y="4636744"/>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6</a:t>
            </a:r>
          </a:p>
        </p:txBody>
      </p:sp>
      <p:sp>
        <p:nvSpPr>
          <p:cNvPr id="2" name="Titolo 1">
            <a:extLst>
              <a:ext uri="{FF2B5EF4-FFF2-40B4-BE49-F238E27FC236}">
                <a16:creationId xmlns:a16="http://schemas.microsoft.com/office/drawing/2014/main" id="{0119102F-D868-DC8D-F7FE-9896005C3E03}"/>
              </a:ext>
            </a:extLst>
          </p:cNvPr>
          <p:cNvSpPr>
            <a:spLocks noGrp="1"/>
          </p:cNvSpPr>
          <p:nvPr>
            <p:ph type="title"/>
          </p:nvPr>
        </p:nvSpPr>
        <p:spPr>
          <a:xfrm>
            <a:off x="250280" y="106508"/>
            <a:ext cx="3847157" cy="1159501"/>
          </a:xfrm>
        </p:spPr>
        <p:txBody>
          <a:bodyPr>
            <a:normAutofit/>
          </a:bodyPr>
          <a:lstStyle/>
          <a:p>
            <a:r>
              <a:rPr lang="it-IT" sz="2800"/>
              <a:t>ALLOY 6</a:t>
            </a:r>
          </a:p>
        </p:txBody>
      </p:sp>
      <p:sp>
        <p:nvSpPr>
          <p:cNvPr id="3" name="TextBox 2">
            <a:extLst>
              <a:ext uri="{FF2B5EF4-FFF2-40B4-BE49-F238E27FC236}">
                <a16:creationId xmlns:a16="http://schemas.microsoft.com/office/drawing/2014/main" id="{75CA16BE-5015-30C0-773F-29046E614F29}"/>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Introduction</a:t>
            </a:r>
            <a:endParaRPr lang="en-US" sz="280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0D714AF-6B59-4D7F-AC2A-080F4909057D}"/>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19</a:t>
            </a:r>
          </a:p>
        </p:txBody>
      </p:sp>
    </p:spTree>
    <p:extLst>
      <p:ext uri="{BB962C8B-B14F-4D97-AF65-F5344CB8AC3E}">
        <p14:creationId xmlns:p14="http://schemas.microsoft.com/office/powerpoint/2010/main" val="3466482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o 7">
            <a:extLst>
              <a:ext uri="{FF2B5EF4-FFF2-40B4-BE49-F238E27FC236}">
                <a16:creationId xmlns:a16="http://schemas.microsoft.com/office/drawing/2014/main" id="{F0198C55-0D4F-CB4E-4199-96B8A325CF1E}"/>
              </a:ext>
            </a:extLst>
          </p:cNvPr>
          <p:cNvGrpSpPr/>
          <p:nvPr/>
        </p:nvGrpSpPr>
        <p:grpSpPr>
          <a:xfrm>
            <a:off x="1645281" y="3460272"/>
            <a:ext cx="9160914" cy="1625726"/>
            <a:chOff x="567919" y="3429000"/>
            <a:chExt cx="10746036" cy="1582833"/>
          </a:xfrm>
        </p:grpSpPr>
        <p:sp>
          <p:nvSpPr>
            <p:cNvPr id="9" name="Rettangolo 8">
              <a:extLst>
                <a:ext uri="{FF2B5EF4-FFF2-40B4-BE49-F238E27FC236}">
                  <a16:creationId xmlns:a16="http://schemas.microsoft.com/office/drawing/2014/main" id="{3DBB88A9-A417-4895-5701-6EDF74769BAC}"/>
                </a:ext>
              </a:extLst>
            </p:cNvPr>
            <p:cNvSpPr/>
            <p:nvPr/>
          </p:nvSpPr>
          <p:spPr>
            <a:xfrm>
              <a:off x="567919" y="342900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0" name="Rettangolo 9">
              <a:extLst>
                <a:ext uri="{FF2B5EF4-FFF2-40B4-BE49-F238E27FC236}">
                  <a16:creationId xmlns:a16="http://schemas.microsoft.com/office/drawing/2014/main" id="{E8623589-A360-C9A5-917B-6E8875A15909}"/>
                </a:ext>
              </a:extLst>
            </p:cNvPr>
            <p:cNvSpPr/>
            <p:nvPr/>
          </p:nvSpPr>
          <p:spPr>
            <a:xfrm>
              <a:off x="2047345" y="342900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1" name="Rettangolo 10">
              <a:extLst>
                <a:ext uri="{FF2B5EF4-FFF2-40B4-BE49-F238E27FC236}">
                  <a16:creationId xmlns:a16="http://schemas.microsoft.com/office/drawing/2014/main" id="{DD343783-6F14-6B5F-8F1B-793103D7D619}"/>
                </a:ext>
              </a:extLst>
            </p:cNvPr>
            <p:cNvSpPr/>
            <p:nvPr/>
          </p:nvSpPr>
          <p:spPr>
            <a:xfrm>
              <a:off x="3526770" y="342900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2" name="Rettangolo 11">
              <a:extLst>
                <a:ext uri="{FF2B5EF4-FFF2-40B4-BE49-F238E27FC236}">
                  <a16:creationId xmlns:a16="http://schemas.microsoft.com/office/drawing/2014/main" id="{236853A0-C202-2E52-96A1-98699C63251C}"/>
                </a:ext>
              </a:extLst>
            </p:cNvPr>
            <p:cNvSpPr/>
            <p:nvPr/>
          </p:nvSpPr>
          <p:spPr>
            <a:xfrm>
              <a:off x="5006196" y="3429001"/>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 name="Rettangolo 12">
              <a:extLst>
                <a:ext uri="{FF2B5EF4-FFF2-40B4-BE49-F238E27FC236}">
                  <a16:creationId xmlns:a16="http://schemas.microsoft.com/office/drawing/2014/main" id="{4F1E0008-B817-679F-E59E-51A688F97BF5}"/>
                </a:ext>
              </a:extLst>
            </p:cNvPr>
            <p:cNvSpPr/>
            <p:nvPr/>
          </p:nvSpPr>
          <p:spPr>
            <a:xfrm>
              <a:off x="6485622"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4" name="Rettangolo 13">
              <a:extLst>
                <a:ext uri="{FF2B5EF4-FFF2-40B4-BE49-F238E27FC236}">
                  <a16:creationId xmlns:a16="http://schemas.microsoft.com/office/drawing/2014/main" id="{94115106-C8A0-8A36-3040-8F40D135672D}"/>
                </a:ext>
              </a:extLst>
            </p:cNvPr>
            <p:cNvSpPr/>
            <p:nvPr/>
          </p:nvSpPr>
          <p:spPr>
            <a:xfrm>
              <a:off x="7965048"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5" name="Rettangolo 14">
              <a:extLst>
                <a:ext uri="{FF2B5EF4-FFF2-40B4-BE49-F238E27FC236}">
                  <a16:creationId xmlns:a16="http://schemas.microsoft.com/office/drawing/2014/main" id="{7EAD3F02-89C5-6809-51AE-9A83B8571B2C}"/>
                </a:ext>
              </a:extLst>
            </p:cNvPr>
            <p:cNvSpPr/>
            <p:nvPr/>
          </p:nvSpPr>
          <p:spPr>
            <a:xfrm>
              <a:off x="9444473"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6" name="CasellaDiTesto 15">
              <a:extLst>
                <a:ext uri="{FF2B5EF4-FFF2-40B4-BE49-F238E27FC236}">
                  <a16:creationId xmlns:a16="http://schemas.microsoft.com/office/drawing/2014/main" id="{021B6BD5-214D-0298-B64A-D87CE2F821D4}"/>
                </a:ext>
              </a:extLst>
            </p:cNvPr>
            <p:cNvSpPr txBox="1"/>
            <p:nvPr/>
          </p:nvSpPr>
          <p:spPr>
            <a:xfrm>
              <a:off x="7921184" y="3609248"/>
              <a:ext cx="1846395" cy="1078763"/>
            </a:xfrm>
            <a:prstGeom prst="rect">
              <a:avLst/>
            </a:prstGeom>
            <a:noFill/>
          </p:spPr>
          <p:txBody>
            <a:bodyPr wrap="square" rtlCol="0">
              <a:spAutoFit/>
            </a:bodyPr>
            <a:lstStyle/>
            <a:p>
              <a:r>
                <a:rPr lang="it-IT" sz="6600">
                  <a:latin typeface="Arial" panose="020B0604020202020204" pitchFamily="34" charset="0"/>
                  <a:cs typeface="Arial" panose="020B0604020202020204" pitchFamily="34" charset="0"/>
                </a:rPr>
                <a:t>i+2</a:t>
              </a:r>
            </a:p>
          </p:txBody>
        </p:sp>
        <p:sp>
          <p:nvSpPr>
            <p:cNvPr id="17" name="CasellaDiTesto 16">
              <a:extLst>
                <a:ext uri="{FF2B5EF4-FFF2-40B4-BE49-F238E27FC236}">
                  <a16:creationId xmlns:a16="http://schemas.microsoft.com/office/drawing/2014/main" id="{613CA565-32C4-61F9-A880-078484EF9019}"/>
                </a:ext>
              </a:extLst>
            </p:cNvPr>
            <p:cNvSpPr txBox="1"/>
            <p:nvPr/>
          </p:nvSpPr>
          <p:spPr>
            <a:xfrm>
              <a:off x="6501407" y="3590969"/>
              <a:ext cx="1846395" cy="1078763"/>
            </a:xfrm>
            <a:prstGeom prst="rect">
              <a:avLst/>
            </a:prstGeom>
            <a:noFill/>
          </p:spPr>
          <p:txBody>
            <a:bodyPr wrap="square" rtlCol="0">
              <a:spAutoFit/>
            </a:bodyPr>
            <a:lstStyle/>
            <a:p>
              <a:r>
                <a:rPr lang="it-IT" sz="6600">
                  <a:latin typeface="Arial" panose="020B0604020202020204" pitchFamily="34" charset="0"/>
                  <a:cs typeface="Arial" panose="020B0604020202020204" pitchFamily="34" charset="0"/>
                </a:rPr>
                <a:t>i+1</a:t>
              </a:r>
            </a:p>
          </p:txBody>
        </p:sp>
        <p:sp>
          <p:nvSpPr>
            <p:cNvPr id="18" name="CasellaDiTesto 17">
              <a:extLst>
                <a:ext uri="{FF2B5EF4-FFF2-40B4-BE49-F238E27FC236}">
                  <a16:creationId xmlns:a16="http://schemas.microsoft.com/office/drawing/2014/main" id="{0630FD3F-DBC8-B9CF-9FFA-1477894318AC}"/>
                </a:ext>
              </a:extLst>
            </p:cNvPr>
            <p:cNvSpPr txBox="1"/>
            <p:nvPr/>
          </p:nvSpPr>
          <p:spPr>
            <a:xfrm>
              <a:off x="5541665" y="3590473"/>
              <a:ext cx="679735" cy="1078763"/>
            </a:xfrm>
            <a:prstGeom prst="rect">
              <a:avLst/>
            </a:prstGeom>
            <a:noFill/>
          </p:spPr>
          <p:txBody>
            <a:bodyPr wrap="square" rtlCol="0">
              <a:spAutoFit/>
            </a:bodyPr>
            <a:lstStyle/>
            <a:p>
              <a:r>
                <a:rPr lang="it-IT" sz="6600">
                  <a:latin typeface="Arial" panose="020B0604020202020204" pitchFamily="34" charset="0"/>
                  <a:cs typeface="Arial" panose="020B0604020202020204" pitchFamily="34" charset="0"/>
                </a:rPr>
                <a:t>i</a:t>
              </a:r>
            </a:p>
          </p:txBody>
        </p:sp>
        <p:sp>
          <p:nvSpPr>
            <p:cNvPr id="19" name="CasellaDiTesto 18">
              <a:extLst>
                <a:ext uri="{FF2B5EF4-FFF2-40B4-BE49-F238E27FC236}">
                  <a16:creationId xmlns:a16="http://schemas.microsoft.com/office/drawing/2014/main" id="{A5DCA6AF-3D8C-7699-DE75-D1EEBC97606E}"/>
                </a:ext>
              </a:extLst>
            </p:cNvPr>
            <p:cNvSpPr txBox="1"/>
            <p:nvPr/>
          </p:nvSpPr>
          <p:spPr>
            <a:xfrm>
              <a:off x="9327108" y="3643147"/>
              <a:ext cx="1986847" cy="1078763"/>
            </a:xfrm>
            <a:prstGeom prst="rect">
              <a:avLst/>
            </a:prstGeom>
            <a:noFill/>
          </p:spPr>
          <p:txBody>
            <a:bodyPr wrap="square" rtlCol="0">
              <a:spAutoFit/>
            </a:bodyPr>
            <a:lstStyle/>
            <a:p>
              <a:r>
                <a:rPr lang="it-IT" sz="6600">
                  <a:latin typeface="Arial" panose="020B0604020202020204" pitchFamily="34" charset="0"/>
                  <a:cs typeface="Arial" panose="020B0604020202020204" pitchFamily="34" charset="0"/>
                </a:rPr>
                <a:t>i+3</a:t>
              </a:r>
            </a:p>
          </p:txBody>
        </p:sp>
        <p:sp>
          <p:nvSpPr>
            <p:cNvPr id="20" name="CasellaDiTesto 19">
              <a:extLst>
                <a:ext uri="{FF2B5EF4-FFF2-40B4-BE49-F238E27FC236}">
                  <a16:creationId xmlns:a16="http://schemas.microsoft.com/office/drawing/2014/main" id="{8FB85163-0663-6193-F2B6-EAD41EF064FA}"/>
                </a:ext>
              </a:extLst>
            </p:cNvPr>
            <p:cNvSpPr txBox="1"/>
            <p:nvPr/>
          </p:nvSpPr>
          <p:spPr>
            <a:xfrm>
              <a:off x="3648456" y="3590473"/>
              <a:ext cx="1846393" cy="1078763"/>
            </a:xfrm>
            <a:prstGeom prst="rect">
              <a:avLst/>
            </a:prstGeom>
            <a:noFill/>
          </p:spPr>
          <p:txBody>
            <a:bodyPr wrap="square" rtlCol="0">
              <a:spAutoFit/>
            </a:bodyPr>
            <a:lstStyle/>
            <a:p>
              <a:r>
                <a:rPr lang="it-IT" sz="6600">
                  <a:latin typeface="Arial" panose="020B0604020202020204" pitchFamily="34" charset="0"/>
                  <a:cs typeface="Arial" panose="020B0604020202020204" pitchFamily="34" charset="0"/>
                </a:rPr>
                <a:t>i-1</a:t>
              </a:r>
            </a:p>
          </p:txBody>
        </p:sp>
        <p:sp>
          <p:nvSpPr>
            <p:cNvPr id="21" name="CasellaDiTesto 20">
              <a:extLst>
                <a:ext uri="{FF2B5EF4-FFF2-40B4-BE49-F238E27FC236}">
                  <a16:creationId xmlns:a16="http://schemas.microsoft.com/office/drawing/2014/main" id="{153EEEF7-B10E-E99F-B898-F7DC76DC157A}"/>
                </a:ext>
              </a:extLst>
            </p:cNvPr>
            <p:cNvSpPr txBox="1"/>
            <p:nvPr/>
          </p:nvSpPr>
          <p:spPr>
            <a:xfrm>
              <a:off x="2119206" y="3590473"/>
              <a:ext cx="1846393" cy="1078763"/>
            </a:xfrm>
            <a:prstGeom prst="rect">
              <a:avLst/>
            </a:prstGeom>
            <a:noFill/>
          </p:spPr>
          <p:txBody>
            <a:bodyPr wrap="square" rtlCol="0">
              <a:spAutoFit/>
            </a:bodyPr>
            <a:lstStyle/>
            <a:p>
              <a:r>
                <a:rPr lang="it-IT" sz="6600">
                  <a:latin typeface="Arial" panose="020B0604020202020204" pitchFamily="34" charset="0"/>
                  <a:cs typeface="Arial" panose="020B0604020202020204" pitchFamily="34" charset="0"/>
                </a:rPr>
                <a:t>i-2</a:t>
              </a:r>
            </a:p>
          </p:txBody>
        </p:sp>
        <p:sp>
          <p:nvSpPr>
            <p:cNvPr id="22" name="CasellaDiTesto 21">
              <a:extLst>
                <a:ext uri="{FF2B5EF4-FFF2-40B4-BE49-F238E27FC236}">
                  <a16:creationId xmlns:a16="http://schemas.microsoft.com/office/drawing/2014/main" id="{6133627E-7A14-9BC8-0207-2C18F387F245}"/>
                </a:ext>
              </a:extLst>
            </p:cNvPr>
            <p:cNvSpPr txBox="1"/>
            <p:nvPr/>
          </p:nvSpPr>
          <p:spPr>
            <a:xfrm>
              <a:off x="601364" y="3590471"/>
              <a:ext cx="1846393" cy="1078763"/>
            </a:xfrm>
            <a:prstGeom prst="rect">
              <a:avLst/>
            </a:prstGeom>
            <a:noFill/>
          </p:spPr>
          <p:txBody>
            <a:bodyPr wrap="square" rtlCol="0">
              <a:spAutoFit/>
            </a:bodyPr>
            <a:lstStyle/>
            <a:p>
              <a:r>
                <a:rPr lang="it-IT" sz="6600">
                  <a:latin typeface="Arial" panose="020B0604020202020204" pitchFamily="34" charset="0"/>
                  <a:cs typeface="Arial" panose="020B0604020202020204" pitchFamily="34" charset="0"/>
                </a:rPr>
                <a:t>i-3</a:t>
              </a:r>
            </a:p>
          </p:txBody>
        </p:sp>
      </p:grpSp>
      <p:sp>
        <p:nvSpPr>
          <p:cNvPr id="5" name="CasellaDiTesto 4">
            <a:extLst>
              <a:ext uri="{FF2B5EF4-FFF2-40B4-BE49-F238E27FC236}">
                <a16:creationId xmlns:a16="http://schemas.microsoft.com/office/drawing/2014/main" id="{210494BF-CC80-34D9-6A0E-4562948D1C1E}"/>
              </a:ext>
            </a:extLst>
          </p:cNvPr>
          <p:cNvSpPr txBox="1"/>
          <p:nvPr/>
        </p:nvSpPr>
        <p:spPr>
          <a:xfrm>
            <a:off x="5350248" y="5631985"/>
            <a:ext cx="1491504" cy="338554"/>
          </a:xfrm>
          <a:prstGeom prst="rect">
            <a:avLst/>
          </a:prstGeom>
          <a:noFill/>
        </p:spPr>
        <p:txBody>
          <a:bodyPr wrap="square" rtlCol="0">
            <a:spAutoFit/>
          </a:bodyPr>
          <a:lstStyle/>
          <a:p>
            <a:r>
              <a:rPr lang="it-IT" sz="1600" b="1" err="1">
                <a:latin typeface="Arial" panose="020B0604020202020204" pitchFamily="34" charset="0"/>
                <a:cs typeface="Arial" panose="020B0604020202020204" pitchFamily="34" charset="0"/>
              </a:rPr>
              <a:t>Current</a:t>
            </a:r>
            <a:r>
              <a:rPr lang="it-IT" sz="1600" b="1">
                <a:latin typeface="Arial" panose="020B0604020202020204" pitchFamily="34" charset="0"/>
                <a:cs typeface="Arial" panose="020B0604020202020204" pitchFamily="34" charset="0"/>
              </a:rPr>
              <a:t> state</a:t>
            </a:r>
          </a:p>
        </p:txBody>
      </p:sp>
      <p:sp>
        <p:nvSpPr>
          <p:cNvPr id="6" name="Scroll: Horizontal 5">
            <a:extLst>
              <a:ext uri="{FF2B5EF4-FFF2-40B4-BE49-F238E27FC236}">
                <a16:creationId xmlns:a16="http://schemas.microsoft.com/office/drawing/2014/main" id="{297E2AA4-B19E-84F3-8A97-57A5A925A627}"/>
              </a:ext>
            </a:extLst>
          </p:cNvPr>
          <p:cNvSpPr/>
          <p:nvPr/>
        </p:nvSpPr>
        <p:spPr>
          <a:xfrm>
            <a:off x="293383" y="1451142"/>
            <a:ext cx="11648336" cy="1295235"/>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latin typeface="Arial" panose="020B0604020202020204" pitchFamily="34" charset="0"/>
              <a:cs typeface="Arial" panose="020B0604020202020204" pitchFamily="34" charset="0"/>
            </a:endParaRPr>
          </a:p>
          <a:p>
            <a:pPr algn="ctr"/>
            <a:r>
              <a:rPr lang="it-IT" sz="2400" b="1">
                <a:solidFill>
                  <a:schemeClr val="tx1"/>
                </a:solidFill>
                <a:latin typeface="Arial" panose="020B0604020202020204" pitchFamily="34" charset="0"/>
                <a:cs typeface="Arial" panose="020B0604020202020204" pitchFamily="34" charset="0"/>
              </a:rPr>
              <a:t>LINEAR TEMPORAL LOGIC (LTL): </a:t>
            </a:r>
            <a:r>
              <a:rPr lang="it-IT" sz="2400" i="1">
                <a:solidFill>
                  <a:schemeClr val="tx1"/>
                </a:solidFill>
                <a:latin typeface="Arial" panose="020B0604020202020204" pitchFamily="34" charset="0"/>
                <a:cs typeface="Arial" panose="020B0604020202020204" pitchFamily="34" charset="0"/>
              </a:rPr>
              <a:t>«</a:t>
            </a:r>
            <a:r>
              <a:rPr lang="en-US" sz="2400" i="1">
                <a:solidFill>
                  <a:schemeClr val="tx1"/>
                </a:solidFill>
                <a:latin typeface="Arial" panose="020B0604020202020204" pitchFamily="34" charset="0"/>
                <a:cs typeface="Arial" panose="020B0604020202020204" pitchFamily="34" charset="0"/>
              </a:rPr>
              <a:t>an infinite sequence of states where each point in time has a unique successor, based on a linear-time perspective</a:t>
            </a:r>
            <a:r>
              <a:rPr lang="it-IT" sz="2400" i="1">
                <a:solidFill>
                  <a:schemeClr val="tx1"/>
                </a:solidFill>
                <a:latin typeface="Arial" panose="020B0604020202020204" pitchFamily="34" charset="0"/>
                <a:cs typeface="Arial" panose="020B0604020202020204" pitchFamily="34" charset="0"/>
              </a:rPr>
              <a:t>»</a:t>
            </a:r>
          </a:p>
          <a:p>
            <a:pPr algn="ctr"/>
            <a:endParaRPr lang="en-US" sz="1600">
              <a:solidFill>
                <a:schemeClr val="bg1"/>
              </a:solidFill>
              <a:latin typeface="Arial" panose="020B0604020202020204" pitchFamily="34" charset="0"/>
              <a:cs typeface="Arial" panose="020B0604020202020204" pitchFamily="34" charset="0"/>
            </a:endParaRPr>
          </a:p>
        </p:txBody>
      </p:sp>
      <p:sp>
        <p:nvSpPr>
          <p:cNvPr id="23" name="Right Brace 22">
            <a:extLst>
              <a:ext uri="{FF2B5EF4-FFF2-40B4-BE49-F238E27FC236}">
                <a16:creationId xmlns:a16="http://schemas.microsoft.com/office/drawing/2014/main" id="{062AF44A-25C2-86F7-C3C0-87B7DED03653}"/>
              </a:ext>
            </a:extLst>
          </p:cNvPr>
          <p:cNvSpPr/>
          <p:nvPr/>
        </p:nvSpPr>
        <p:spPr>
          <a:xfrm rot="5400000">
            <a:off x="8760905" y="3107805"/>
            <a:ext cx="467341" cy="4558330"/>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Brace 23">
            <a:extLst>
              <a:ext uri="{FF2B5EF4-FFF2-40B4-BE49-F238E27FC236}">
                <a16:creationId xmlns:a16="http://schemas.microsoft.com/office/drawing/2014/main" id="{5292EC24-998D-61A8-7081-6E41F516AB66}"/>
              </a:ext>
            </a:extLst>
          </p:cNvPr>
          <p:cNvSpPr/>
          <p:nvPr/>
        </p:nvSpPr>
        <p:spPr>
          <a:xfrm rot="5400000">
            <a:off x="2845371" y="3019778"/>
            <a:ext cx="467341" cy="4699674"/>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FB740D35-4C72-E6B5-F068-73E22C0CC44D}"/>
              </a:ext>
            </a:extLst>
          </p:cNvPr>
          <p:cNvSpPr/>
          <p:nvPr/>
        </p:nvSpPr>
        <p:spPr>
          <a:xfrm rot="5400000">
            <a:off x="5840254" y="4772279"/>
            <a:ext cx="467341" cy="1194672"/>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CasellaDiTesto 4">
            <a:extLst>
              <a:ext uri="{FF2B5EF4-FFF2-40B4-BE49-F238E27FC236}">
                <a16:creationId xmlns:a16="http://schemas.microsoft.com/office/drawing/2014/main" id="{3F874146-052C-F223-FA47-536E6AEC590D}"/>
              </a:ext>
            </a:extLst>
          </p:cNvPr>
          <p:cNvSpPr txBox="1"/>
          <p:nvPr/>
        </p:nvSpPr>
        <p:spPr>
          <a:xfrm>
            <a:off x="8260755" y="5620640"/>
            <a:ext cx="1491504" cy="338554"/>
          </a:xfrm>
          <a:prstGeom prst="rect">
            <a:avLst/>
          </a:prstGeom>
          <a:noFill/>
        </p:spPr>
        <p:txBody>
          <a:bodyPr wrap="square" rtlCol="0">
            <a:spAutoFit/>
          </a:bodyPr>
          <a:lstStyle/>
          <a:p>
            <a:r>
              <a:rPr lang="it-IT" sz="1600" b="1">
                <a:latin typeface="Arial" panose="020B0604020202020204" pitchFamily="34" charset="0"/>
                <a:cs typeface="Arial" panose="020B0604020202020204" pitchFamily="34" charset="0"/>
              </a:rPr>
              <a:t>Future </a:t>
            </a:r>
            <a:r>
              <a:rPr lang="it-IT" sz="1600" b="1" err="1">
                <a:latin typeface="Arial" panose="020B0604020202020204" pitchFamily="34" charset="0"/>
                <a:cs typeface="Arial" panose="020B0604020202020204" pitchFamily="34" charset="0"/>
              </a:rPr>
              <a:t>states</a:t>
            </a:r>
            <a:endParaRPr lang="it-IT" sz="1600" b="1">
              <a:latin typeface="Arial" panose="020B0604020202020204" pitchFamily="34" charset="0"/>
              <a:cs typeface="Arial" panose="020B0604020202020204" pitchFamily="34" charset="0"/>
            </a:endParaRPr>
          </a:p>
        </p:txBody>
      </p:sp>
      <p:sp>
        <p:nvSpPr>
          <p:cNvPr id="27" name="CasellaDiTesto 4">
            <a:extLst>
              <a:ext uri="{FF2B5EF4-FFF2-40B4-BE49-F238E27FC236}">
                <a16:creationId xmlns:a16="http://schemas.microsoft.com/office/drawing/2014/main" id="{D8A22F0C-D557-F2B0-C10C-40924E4B41EF}"/>
              </a:ext>
            </a:extLst>
          </p:cNvPr>
          <p:cNvSpPr txBox="1"/>
          <p:nvPr/>
        </p:nvSpPr>
        <p:spPr>
          <a:xfrm>
            <a:off x="2333289" y="5620640"/>
            <a:ext cx="1491504" cy="338554"/>
          </a:xfrm>
          <a:prstGeom prst="rect">
            <a:avLst/>
          </a:prstGeom>
          <a:noFill/>
        </p:spPr>
        <p:txBody>
          <a:bodyPr wrap="square" rtlCol="0">
            <a:spAutoFit/>
          </a:bodyPr>
          <a:lstStyle/>
          <a:p>
            <a:r>
              <a:rPr lang="it-IT" sz="1600" b="1" err="1">
                <a:latin typeface="Arial" panose="020B0604020202020204" pitchFamily="34" charset="0"/>
                <a:cs typeface="Arial" panose="020B0604020202020204" pitchFamily="34" charset="0"/>
              </a:rPr>
              <a:t>Past</a:t>
            </a:r>
            <a:r>
              <a:rPr lang="it-IT" sz="1600" b="1">
                <a:latin typeface="Arial" panose="020B0604020202020204" pitchFamily="34" charset="0"/>
                <a:cs typeface="Arial" panose="020B0604020202020204" pitchFamily="34" charset="0"/>
              </a:rPr>
              <a:t> </a:t>
            </a:r>
            <a:r>
              <a:rPr lang="it-IT" sz="1600" b="1" err="1">
                <a:latin typeface="Arial" panose="020B0604020202020204" pitchFamily="34" charset="0"/>
                <a:cs typeface="Arial" panose="020B0604020202020204" pitchFamily="34" charset="0"/>
              </a:rPr>
              <a:t>states</a:t>
            </a:r>
            <a:endParaRPr lang="it-IT" sz="1600" b="1">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702F0C4-D7EE-AED2-21C3-F6AC325BC8C8}"/>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20</a:t>
            </a:r>
          </a:p>
        </p:txBody>
      </p:sp>
      <p:sp>
        <p:nvSpPr>
          <p:cNvPr id="30" name="Titolo 1">
            <a:extLst>
              <a:ext uri="{FF2B5EF4-FFF2-40B4-BE49-F238E27FC236}">
                <a16:creationId xmlns:a16="http://schemas.microsoft.com/office/drawing/2014/main" id="{1A50C764-6039-F6E3-47FD-73C57E468EC2}"/>
              </a:ext>
            </a:extLst>
          </p:cNvPr>
          <p:cNvSpPr>
            <a:spLocks noGrp="1"/>
          </p:cNvSpPr>
          <p:nvPr>
            <p:ph type="title"/>
          </p:nvPr>
        </p:nvSpPr>
        <p:spPr>
          <a:xfrm>
            <a:off x="250280" y="106508"/>
            <a:ext cx="7435310" cy="1159501"/>
          </a:xfrm>
        </p:spPr>
        <p:txBody>
          <a:bodyPr>
            <a:normAutofit/>
          </a:bodyPr>
          <a:lstStyle/>
          <a:p>
            <a:r>
              <a:rPr lang="it-IT" sz="2800"/>
              <a:t>LINEAR TEMPORAL LOGIC (LTL)</a:t>
            </a:r>
          </a:p>
        </p:txBody>
      </p:sp>
      <p:sp>
        <p:nvSpPr>
          <p:cNvPr id="32" name="TextBox 31">
            <a:extLst>
              <a:ext uri="{FF2B5EF4-FFF2-40B4-BE49-F238E27FC236}">
                <a16:creationId xmlns:a16="http://schemas.microsoft.com/office/drawing/2014/main" id="{C2C3006C-DD55-EAA6-306E-381A9189F9B9}"/>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Definition</a:t>
            </a:r>
            <a:endParaRPr lang="en-US" sz="280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80DCF98F-A96E-6EC3-7DC0-6FC3BA1211A8}"/>
              </a:ext>
            </a:extLst>
          </p:cNvPr>
          <p:cNvSpPr txBox="1"/>
          <p:nvPr/>
        </p:nvSpPr>
        <p:spPr>
          <a:xfrm>
            <a:off x="597183" y="4237114"/>
            <a:ext cx="1498736" cy="1107996"/>
          </a:xfrm>
          <a:prstGeom prst="rect">
            <a:avLst/>
          </a:prstGeom>
          <a:noFill/>
        </p:spPr>
        <p:txBody>
          <a:bodyPr wrap="square" rtlCol="0">
            <a:spAutoFit/>
          </a:bodyPr>
          <a:lstStyle/>
          <a:p>
            <a:r>
              <a:rPr lang="en-US" sz="6600">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14881EFC-F957-F297-A828-D40180D673DD}"/>
              </a:ext>
            </a:extLst>
          </p:cNvPr>
          <p:cNvSpPr txBox="1"/>
          <p:nvPr/>
        </p:nvSpPr>
        <p:spPr>
          <a:xfrm>
            <a:off x="10468150" y="4237114"/>
            <a:ext cx="1498736" cy="1107996"/>
          </a:xfrm>
          <a:prstGeom prst="rect">
            <a:avLst/>
          </a:prstGeom>
          <a:noFill/>
        </p:spPr>
        <p:txBody>
          <a:bodyPr wrap="square" rtlCol="0">
            <a:spAutoFit/>
          </a:bodyPr>
          <a:lstStyle/>
          <a:p>
            <a:r>
              <a:rPr lang="en-US" sz="66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8707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D1C4DDCE-3272-720A-8A6E-EA9E0655AED4}"/>
              </a:ext>
            </a:extLst>
          </p:cNvPr>
          <p:cNvSpPr>
            <a:spLocks noGrp="1"/>
          </p:cNvSpPr>
          <p:nvPr>
            <p:ph type="title"/>
          </p:nvPr>
        </p:nvSpPr>
        <p:spPr>
          <a:xfrm>
            <a:off x="250281" y="106509"/>
            <a:ext cx="4310144" cy="616505"/>
          </a:xfrm>
        </p:spPr>
        <p:txBody>
          <a:bodyPr>
            <a:normAutofit/>
          </a:bodyPr>
          <a:lstStyle/>
          <a:p>
            <a:r>
              <a:rPr lang="it-IT" sz="2800"/>
              <a:t>ALLOY 6</a:t>
            </a:r>
          </a:p>
        </p:txBody>
      </p:sp>
      <p:sp>
        <p:nvSpPr>
          <p:cNvPr id="5" name="TextBox 4">
            <a:extLst>
              <a:ext uri="{FF2B5EF4-FFF2-40B4-BE49-F238E27FC236}">
                <a16:creationId xmlns:a16="http://schemas.microsoft.com/office/drawing/2014/main" id="{A022028B-B6E7-B639-CC96-763CF7AC4198}"/>
              </a:ext>
            </a:extLst>
          </p:cNvPr>
          <p:cNvSpPr txBox="1"/>
          <p:nvPr/>
        </p:nvSpPr>
        <p:spPr>
          <a:xfrm>
            <a:off x="250281" y="535411"/>
            <a:ext cx="4561205"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Lesson </a:t>
            </a:r>
            <a:r>
              <a:rPr lang="it-IT" sz="2800" err="1">
                <a:solidFill>
                  <a:schemeClr val="bg1"/>
                </a:solidFill>
                <a:latin typeface="Arial" panose="020B0604020202020204" pitchFamily="34" charset="0"/>
                <a:cs typeface="Arial" panose="020B0604020202020204" pitchFamily="34" charset="0"/>
              </a:rPr>
              <a:t>objectives</a:t>
            </a:r>
            <a:endParaRPr lang="en-US" sz="2800">
              <a:solidFill>
                <a:schemeClr val="bg1"/>
              </a:solidFill>
              <a:latin typeface="Arial" panose="020B0604020202020204" pitchFamily="34" charset="0"/>
              <a:cs typeface="Arial" panose="020B0604020202020204" pitchFamily="34" charset="0"/>
            </a:endParaRPr>
          </a:p>
        </p:txBody>
      </p:sp>
      <p:sp>
        <p:nvSpPr>
          <p:cNvPr id="13" name="CasellaDiTesto 6">
            <a:extLst>
              <a:ext uri="{FF2B5EF4-FFF2-40B4-BE49-F238E27FC236}">
                <a16:creationId xmlns:a16="http://schemas.microsoft.com/office/drawing/2014/main" id="{508C00F6-4528-DE2E-4818-BFBFFEF769AD}"/>
              </a:ext>
            </a:extLst>
          </p:cNvPr>
          <p:cNvSpPr txBox="1"/>
          <p:nvPr/>
        </p:nvSpPr>
        <p:spPr>
          <a:xfrm>
            <a:off x="1201841" y="1965802"/>
            <a:ext cx="10621563" cy="523220"/>
          </a:xfrm>
          <a:prstGeom prst="rect">
            <a:avLst/>
          </a:prstGeom>
          <a:solidFill>
            <a:schemeClr val="accent3">
              <a:lumMod val="20000"/>
              <a:lumOff val="80000"/>
            </a:schemeClr>
          </a:solidFill>
          <a:ln w="38100">
            <a:solidFill>
              <a:srgbClr val="00B050"/>
            </a:solidFill>
          </a:ln>
        </p:spPr>
        <p:txBody>
          <a:bodyPr wrap="square">
            <a:spAutoFit/>
          </a:bodyPr>
          <a:lstStyle/>
          <a:p>
            <a:pPr algn="ctr"/>
            <a:r>
              <a:rPr lang="it-IT" sz="2800">
                <a:latin typeface="Arial" panose="020B0604020202020204" pitchFamily="34" charset="0"/>
                <a:cs typeface="Arial" panose="020B0604020202020204" pitchFamily="34" charset="0"/>
              </a:rPr>
              <a:t>To </a:t>
            </a:r>
            <a:r>
              <a:rPr lang="it-IT" sz="2800" err="1">
                <a:latin typeface="Arial" panose="020B0604020202020204" pitchFamily="34" charset="0"/>
                <a:cs typeface="Arial" panose="020B0604020202020204" pitchFamily="34" charset="0"/>
              </a:rPr>
              <a:t>understand</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how</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Alloy</a:t>
            </a:r>
            <a:r>
              <a:rPr lang="it-IT" sz="2800">
                <a:latin typeface="Arial" panose="020B0604020202020204" pitchFamily="34" charset="0"/>
                <a:cs typeface="Arial" panose="020B0604020202020204" pitchFamily="34" charset="0"/>
              </a:rPr>
              <a:t> 5 deals with </a:t>
            </a:r>
            <a:r>
              <a:rPr lang="it-IT" sz="2800" b="1" err="1">
                <a:latin typeface="Arial" panose="020B0604020202020204" pitchFamily="34" charset="0"/>
                <a:cs typeface="Arial" panose="020B0604020202020204" pitchFamily="34" charset="0"/>
              </a:rPr>
              <a:t>dynamic</a:t>
            </a:r>
            <a:r>
              <a:rPr lang="it-IT" sz="2800" b="1">
                <a:latin typeface="Arial" panose="020B0604020202020204" pitchFamily="34" charset="0"/>
                <a:cs typeface="Arial" panose="020B0604020202020204" pitchFamily="34" charset="0"/>
              </a:rPr>
              <a:t> </a:t>
            </a:r>
            <a:r>
              <a:rPr lang="it-IT" sz="2800" b="1" err="1">
                <a:latin typeface="Arial" panose="020B0604020202020204" pitchFamily="34" charset="0"/>
                <a:cs typeface="Arial" panose="020B0604020202020204" pitchFamily="34" charset="0"/>
              </a:rPr>
              <a:t>modeling</a:t>
            </a:r>
            <a:endParaRPr lang="it-IT" sz="2800" b="1">
              <a:latin typeface="Arial" panose="020B0604020202020204" pitchFamily="34" charset="0"/>
              <a:cs typeface="Arial" panose="020B0604020202020204" pitchFamily="34" charset="0"/>
            </a:endParaRPr>
          </a:p>
        </p:txBody>
      </p:sp>
      <p:pic>
        <p:nvPicPr>
          <p:cNvPr id="14" name="Elemento grafico 14" descr="Tiro a segno contorno">
            <a:extLst>
              <a:ext uri="{FF2B5EF4-FFF2-40B4-BE49-F238E27FC236}">
                <a16:creationId xmlns:a16="http://schemas.microsoft.com/office/drawing/2014/main" id="{78AEE502-764E-CE07-13E5-61EA6A7105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637" y="1774539"/>
            <a:ext cx="914400" cy="914400"/>
          </a:xfrm>
          <a:prstGeom prst="rect">
            <a:avLst/>
          </a:prstGeom>
        </p:spPr>
      </p:pic>
      <p:sp>
        <p:nvSpPr>
          <p:cNvPr id="17" name="CasellaDiTesto 6">
            <a:extLst>
              <a:ext uri="{FF2B5EF4-FFF2-40B4-BE49-F238E27FC236}">
                <a16:creationId xmlns:a16="http://schemas.microsoft.com/office/drawing/2014/main" id="{7CCEE47E-E50D-B339-A7EE-3770C8641650}"/>
              </a:ext>
            </a:extLst>
          </p:cNvPr>
          <p:cNvSpPr txBox="1"/>
          <p:nvPr/>
        </p:nvSpPr>
        <p:spPr>
          <a:xfrm>
            <a:off x="1201842" y="3145806"/>
            <a:ext cx="10621563" cy="954107"/>
          </a:xfrm>
          <a:prstGeom prst="rect">
            <a:avLst/>
          </a:prstGeom>
          <a:solidFill>
            <a:schemeClr val="accent3">
              <a:lumMod val="20000"/>
              <a:lumOff val="80000"/>
            </a:schemeClr>
          </a:solidFill>
          <a:ln w="38100">
            <a:solidFill>
              <a:srgbClr val="00B050"/>
            </a:solidFill>
          </a:ln>
        </p:spPr>
        <p:txBody>
          <a:bodyPr wrap="square">
            <a:spAutoFit/>
          </a:bodyPr>
          <a:lstStyle/>
          <a:p>
            <a:pPr algn="ctr"/>
            <a:r>
              <a:rPr lang="it-IT" sz="2800">
                <a:latin typeface="Arial" panose="020B0604020202020204" pitchFamily="34" charset="0"/>
                <a:cs typeface="Arial" panose="020B0604020202020204" pitchFamily="34" charset="0"/>
              </a:rPr>
              <a:t>To </a:t>
            </a:r>
            <a:r>
              <a:rPr lang="it-IT" sz="2800" err="1">
                <a:latin typeface="Arial" panose="020B0604020202020204" pitchFamily="34" charset="0"/>
                <a:cs typeface="Arial" panose="020B0604020202020204" pitchFamily="34" charset="0"/>
              </a:rPr>
              <a:t>understand</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which</a:t>
            </a:r>
            <a:r>
              <a:rPr lang="it-IT" sz="2800">
                <a:latin typeface="Arial" panose="020B0604020202020204" pitchFamily="34" charset="0"/>
                <a:cs typeface="Arial" panose="020B0604020202020204" pitchFamily="34" charset="0"/>
              </a:rPr>
              <a:t> are the </a:t>
            </a:r>
            <a:r>
              <a:rPr lang="it-IT" sz="2800" b="1" err="1">
                <a:latin typeface="Arial" panose="020B0604020202020204" pitchFamily="34" charset="0"/>
                <a:cs typeface="Arial" panose="020B0604020202020204" pitchFamily="34" charset="0"/>
              </a:rPr>
              <a:t>limitations</a:t>
            </a:r>
            <a:r>
              <a:rPr lang="it-IT" sz="2800">
                <a:latin typeface="Arial" panose="020B0604020202020204" pitchFamily="34" charset="0"/>
                <a:cs typeface="Arial" panose="020B0604020202020204" pitchFamily="34" charset="0"/>
              </a:rPr>
              <a:t> of the </a:t>
            </a:r>
            <a:r>
              <a:rPr lang="it-IT" sz="2800" b="1" err="1">
                <a:latin typeface="Arial" panose="020B0604020202020204" pitchFamily="34" charset="0"/>
                <a:cs typeface="Arial" panose="020B0604020202020204" pitchFamily="34" charset="0"/>
              </a:rPr>
              <a:t>dynamic</a:t>
            </a:r>
            <a:r>
              <a:rPr lang="it-IT" sz="2800" b="1">
                <a:latin typeface="Arial" panose="020B0604020202020204" pitchFamily="34" charset="0"/>
                <a:cs typeface="Arial" panose="020B0604020202020204" pitchFamily="34" charset="0"/>
              </a:rPr>
              <a:t> </a:t>
            </a:r>
            <a:r>
              <a:rPr lang="it-IT" sz="2800" b="1" err="1">
                <a:latin typeface="Arial" panose="020B0604020202020204" pitchFamily="34" charset="0"/>
                <a:cs typeface="Arial" panose="020B0604020202020204" pitchFamily="34" charset="0"/>
              </a:rPr>
              <a:t>modeling</a:t>
            </a:r>
            <a:r>
              <a:rPr lang="it-IT" sz="2800" b="1">
                <a:latin typeface="Arial" panose="020B0604020202020204" pitchFamily="34" charset="0"/>
                <a:cs typeface="Arial" panose="020B0604020202020204" pitchFamily="34" charset="0"/>
              </a:rPr>
              <a:t> </a:t>
            </a:r>
            <a:r>
              <a:rPr lang="it-IT" sz="2800">
                <a:latin typeface="Arial" panose="020B0604020202020204" pitchFamily="34" charset="0"/>
                <a:cs typeface="Arial" panose="020B0604020202020204" pitchFamily="34" charset="0"/>
              </a:rPr>
              <a:t>in </a:t>
            </a:r>
            <a:r>
              <a:rPr lang="it-IT" sz="2800" err="1">
                <a:latin typeface="Arial" panose="020B0604020202020204" pitchFamily="34" charset="0"/>
                <a:cs typeface="Arial" panose="020B0604020202020204" pitchFamily="34" charset="0"/>
              </a:rPr>
              <a:t>Alloy</a:t>
            </a:r>
            <a:r>
              <a:rPr lang="it-IT" sz="2800">
                <a:latin typeface="Arial" panose="020B0604020202020204" pitchFamily="34" charset="0"/>
                <a:cs typeface="Arial" panose="020B0604020202020204" pitchFamily="34" charset="0"/>
              </a:rPr>
              <a:t> 5 and </a:t>
            </a:r>
            <a:r>
              <a:rPr lang="it-IT" sz="2800" err="1">
                <a:latin typeface="Arial" panose="020B0604020202020204" pitchFamily="34" charset="0"/>
                <a:cs typeface="Arial" panose="020B0604020202020204" pitchFamily="34" charset="0"/>
              </a:rPr>
              <a:t>why</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Alloy</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needed</a:t>
            </a:r>
            <a:r>
              <a:rPr lang="it-IT" sz="2800">
                <a:latin typeface="Arial" panose="020B0604020202020204" pitchFamily="34" charset="0"/>
                <a:cs typeface="Arial" panose="020B0604020202020204" pitchFamily="34" charset="0"/>
              </a:rPr>
              <a:t> a </a:t>
            </a:r>
            <a:r>
              <a:rPr lang="it-IT" sz="2800" b="1">
                <a:latin typeface="Arial" panose="020B0604020202020204" pitchFamily="34" charset="0"/>
                <a:cs typeface="Arial" panose="020B0604020202020204" pitchFamily="34" charset="0"/>
              </a:rPr>
              <a:t>new </a:t>
            </a:r>
            <a:r>
              <a:rPr lang="it-IT" sz="2800" b="1" err="1">
                <a:latin typeface="Arial" panose="020B0604020202020204" pitchFamily="34" charset="0"/>
                <a:cs typeface="Arial" panose="020B0604020202020204" pitchFamily="34" charset="0"/>
              </a:rPr>
              <a:t>version</a:t>
            </a:r>
            <a:endParaRPr lang="it-IT" sz="2800" b="1">
              <a:latin typeface="Arial" panose="020B0604020202020204" pitchFamily="34" charset="0"/>
              <a:cs typeface="Arial" panose="020B0604020202020204" pitchFamily="34" charset="0"/>
            </a:endParaRPr>
          </a:p>
        </p:txBody>
      </p:sp>
      <p:pic>
        <p:nvPicPr>
          <p:cNvPr id="18" name="Elemento grafico 14" descr="Tiro a segno contorno">
            <a:extLst>
              <a:ext uri="{FF2B5EF4-FFF2-40B4-BE49-F238E27FC236}">
                <a16:creationId xmlns:a16="http://schemas.microsoft.com/office/drawing/2014/main" id="{1D9A54CD-7BBE-1562-37FE-CDE8562BD3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637" y="3185513"/>
            <a:ext cx="914400" cy="914400"/>
          </a:xfrm>
          <a:prstGeom prst="rect">
            <a:avLst/>
          </a:prstGeom>
        </p:spPr>
      </p:pic>
      <p:sp>
        <p:nvSpPr>
          <p:cNvPr id="19" name="CasellaDiTesto 6">
            <a:extLst>
              <a:ext uri="{FF2B5EF4-FFF2-40B4-BE49-F238E27FC236}">
                <a16:creationId xmlns:a16="http://schemas.microsoft.com/office/drawing/2014/main" id="{27FEBD56-B2B4-5DF6-DB48-360B1C4E96A7}"/>
              </a:ext>
            </a:extLst>
          </p:cNvPr>
          <p:cNvSpPr txBox="1"/>
          <p:nvPr/>
        </p:nvSpPr>
        <p:spPr>
          <a:xfrm>
            <a:off x="1201842" y="4756697"/>
            <a:ext cx="10621563" cy="523220"/>
          </a:xfrm>
          <a:prstGeom prst="rect">
            <a:avLst/>
          </a:prstGeom>
          <a:solidFill>
            <a:schemeClr val="accent3">
              <a:lumMod val="20000"/>
              <a:lumOff val="80000"/>
            </a:schemeClr>
          </a:solidFill>
          <a:ln w="38100">
            <a:solidFill>
              <a:srgbClr val="00B050"/>
            </a:solidFill>
          </a:ln>
        </p:spPr>
        <p:txBody>
          <a:bodyPr wrap="square">
            <a:spAutoFit/>
          </a:bodyPr>
          <a:lstStyle/>
          <a:p>
            <a:pPr algn="ctr"/>
            <a:r>
              <a:rPr lang="it-IT" sz="2800">
                <a:latin typeface="Arial" panose="020B0604020202020204" pitchFamily="34" charset="0"/>
                <a:cs typeface="Arial" panose="020B0604020202020204" pitchFamily="34" charset="0"/>
              </a:rPr>
              <a:t>To </a:t>
            </a:r>
            <a:r>
              <a:rPr lang="it-IT" sz="2800" err="1">
                <a:latin typeface="Arial" panose="020B0604020202020204" pitchFamily="34" charset="0"/>
                <a:cs typeface="Arial" panose="020B0604020202020204" pitchFamily="34" charset="0"/>
              </a:rPr>
              <a:t>understand</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which</a:t>
            </a:r>
            <a:r>
              <a:rPr lang="it-IT" sz="2800">
                <a:latin typeface="Arial" panose="020B0604020202020204" pitchFamily="34" charset="0"/>
                <a:cs typeface="Arial" panose="020B0604020202020204" pitchFamily="34" charset="0"/>
              </a:rPr>
              <a:t> are the </a:t>
            </a:r>
            <a:r>
              <a:rPr lang="it-IT" sz="2800" b="1">
                <a:latin typeface="Arial" panose="020B0604020202020204" pitchFamily="34" charset="0"/>
                <a:cs typeface="Arial" panose="020B0604020202020204" pitchFamily="34" charset="0"/>
              </a:rPr>
              <a:t>new features </a:t>
            </a:r>
            <a:r>
              <a:rPr lang="it-IT" sz="2800" err="1">
                <a:latin typeface="Arial" panose="020B0604020202020204" pitchFamily="34" charset="0"/>
                <a:cs typeface="Arial" panose="020B0604020202020204" pitchFamily="34" charset="0"/>
              </a:rPr>
              <a:t>introduced</a:t>
            </a:r>
            <a:r>
              <a:rPr lang="it-IT" sz="2800">
                <a:latin typeface="Arial" panose="020B0604020202020204" pitchFamily="34" charset="0"/>
                <a:cs typeface="Arial" panose="020B0604020202020204" pitchFamily="34" charset="0"/>
              </a:rPr>
              <a:t> in </a:t>
            </a:r>
            <a:r>
              <a:rPr lang="it-IT" sz="2800" b="1" err="1">
                <a:latin typeface="Arial" panose="020B0604020202020204" pitchFamily="34" charset="0"/>
                <a:cs typeface="Arial" panose="020B0604020202020204" pitchFamily="34" charset="0"/>
              </a:rPr>
              <a:t>Alloy</a:t>
            </a:r>
            <a:r>
              <a:rPr lang="it-IT" sz="2800" b="1">
                <a:latin typeface="Arial" panose="020B0604020202020204" pitchFamily="34" charset="0"/>
                <a:cs typeface="Arial" panose="020B0604020202020204" pitchFamily="34" charset="0"/>
              </a:rPr>
              <a:t> 6</a:t>
            </a:r>
          </a:p>
        </p:txBody>
      </p:sp>
      <p:pic>
        <p:nvPicPr>
          <p:cNvPr id="20" name="Elemento grafico 14" descr="Tiro a segno contorno">
            <a:extLst>
              <a:ext uri="{FF2B5EF4-FFF2-40B4-BE49-F238E27FC236}">
                <a16:creationId xmlns:a16="http://schemas.microsoft.com/office/drawing/2014/main" id="{AD930B1E-C65D-6979-9356-BDC1A53174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638" y="4561107"/>
            <a:ext cx="914400" cy="914400"/>
          </a:xfrm>
          <a:prstGeom prst="rect">
            <a:avLst/>
          </a:prstGeom>
        </p:spPr>
      </p:pic>
      <p:sp>
        <p:nvSpPr>
          <p:cNvPr id="21" name="TextBox 20">
            <a:extLst>
              <a:ext uri="{FF2B5EF4-FFF2-40B4-BE49-F238E27FC236}">
                <a16:creationId xmlns:a16="http://schemas.microsoft.com/office/drawing/2014/main" id="{3A7DDC53-0836-BB1D-6377-1A3C49C071C3}"/>
              </a:ext>
            </a:extLst>
          </p:cNvPr>
          <p:cNvSpPr txBox="1"/>
          <p:nvPr/>
        </p:nvSpPr>
        <p:spPr>
          <a:xfrm>
            <a:off x="11490450" y="264563"/>
            <a:ext cx="451269"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323890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DF496DD0-93E5-26FC-10DD-50A93076924A}"/>
              </a:ext>
            </a:extLst>
          </p:cNvPr>
          <p:cNvSpPr txBox="1"/>
          <p:nvPr/>
        </p:nvSpPr>
        <p:spPr>
          <a:xfrm>
            <a:off x="2521236" y="1740441"/>
            <a:ext cx="6097554" cy="369332"/>
          </a:xfrm>
          <a:prstGeom prst="rect">
            <a:avLst/>
          </a:prstGeom>
          <a:noFill/>
        </p:spPr>
        <p:txBody>
          <a:bodyPr wrap="square">
            <a:spAutoFit/>
          </a:bodyPr>
          <a:lstStyle/>
          <a:p>
            <a:r>
              <a:rPr lang="en-US" sz="1800" b="1">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2A218E28-42B7-532A-97CD-4EBFE14FD1E3}"/>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21</a:t>
            </a:r>
          </a:p>
        </p:txBody>
      </p:sp>
      <p:sp>
        <p:nvSpPr>
          <p:cNvPr id="9" name="Titolo 1">
            <a:extLst>
              <a:ext uri="{FF2B5EF4-FFF2-40B4-BE49-F238E27FC236}">
                <a16:creationId xmlns:a16="http://schemas.microsoft.com/office/drawing/2014/main" id="{F05792A9-08B4-660F-68ED-AB4526659B7F}"/>
              </a:ext>
            </a:extLst>
          </p:cNvPr>
          <p:cNvSpPr>
            <a:spLocks noGrp="1"/>
          </p:cNvSpPr>
          <p:nvPr>
            <p:ph type="title"/>
          </p:nvPr>
        </p:nvSpPr>
        <p:spPr>
          <a:xfrm>
            <a:off x="250280" y="106508"/>
            <a:ext cx="7435310" cy="1159501"/>
          </a:xfrm>
        </p:spPr>
        <p:txBody>
          <a:bodyPr>
            <a:normAutofit/>
          </a:bodyPr>
          <a:lstStyle/>
          <a:p>
            <a:r>
              <a:rPr lang="it-IT" sz="2800"/>
              <a:t>LINEAR TEMPORAL LOGIC (LTL)</a:t>
            </a:r>
          </a:p>
        </p:txBody>
      </p:sp>
      <p:sp>
        <p:nvSpPr>
          <p:cNvPr id="10" name="TextBox 9">
            <a:extLst>
              <a:ext uri="{FF2B5EF4-FFF2-40B4-BE49-F238E27FC236}">
                <a16:creationId xmlns:a16="http://schemas.microsoft.com/office/drawing/2014/main" id="{A78539E3-A64D-C5B2-918D-16FD39657490}"/>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Trace</a:t>
            </a:r>
            <a:endParaRPr lang="en-US" sz="2800">
              <a:solidFill>
                <a:schemeClr val="bg1"/>
              </a:solidFill>
              <a:latin typeface="Arial" panose="020B0604020202020204" pitchFamily="34" charset="0"/>
              <a:cs typeface="Arial" panose="020B0604020202020204" pitchFamily="34" charset="0"/>
            </a:endParaRPr>
          </a:p>
        </p:txBody>
      </p:sp>
      <p:sp>
        <p:nvSpPr>
          <p:cNvPr id="2" name="Flowchart: Connector 1">
            <a:extLst>
              <a:ext uri="{FF2B5EF4-FFF2-40B4-BE49-F238E27FC236}">
                <a16:creationId xmlns:a16="http://schemas.microsoft.com/office/drawing/2014/main" id="{C0BE457C-C006-C112-2D90-38932189E636}"/>
              </a:ext>
            </a:extLst>
          </p:cNvPr>
          <p:cNvSpPr/>
          <p:nvPr/>
        </p:nvSpPr>
        <p:spPr>
          <a:xfrm>
            <a:off x="2213685" y="1471628"/>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4" name="Flowchart: Connector 3">
            <a:extLst>
              <a:ext uri="{FF2B5EF4-FFF2-40B4-BE49-F238E27FC236}">
                <a16:creationId xmlns:a16="http://schemas.microsoft.com/office/drawing/2014/main" id="{FAEB2128-62F5-AF6D-A00F-D8A4ABE03E56}"/>
              </a:ext>
            </a:extLst>
          </p:cNvPr>
          <p:cNvSpPr/>
          <p:nvPr/>
        </p:nvSpPr>
        <p:spPr>
          <a:xfrm>
            <a:off x="3019546" y="1471628"/>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7" name="Flowchart: Connector 6">
            <a:extLst>
              <a:ext uri="{FF2B5EF4-FFF2-40B4-BE49-F238E27FC236}">
                <a16:creationId xmlns:a16="http://schemas.microsoft.com/office/drawing/2014/main" id="{6FEBEB1E-04F6-5050-B4A2-E575142B46C1}"/>
              </a:ext>
            </a:extLst>
          </p:cNvPr>
          <p:cNvSpPr/>
          <p:nvPr/>
        </p:nvSpPr>
        <p:spPr>
          <a:xfrm>
            <a:off x="3833873" y="1471628"/>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sp>
        <p:nvSpPr>
          <p:cNvPr id="8" name="Flowchart: Connector 7">
            <a:extLst>
              <a:ext uri="{FF2B5EF4-FFF2-40B4-BE49-F238E27FC236}">
                <a16:creationId xmlns:a16="http://schemas.microsoft.com/office/drawing/2014/main" id="{97FD6809-BBF2-C774-09F7-1DFBA4FA3AA7}"/>
              </a:ext>
            </a:extLst>
          </p:cNvPr>
          <p:cNvSpPr/>
          <p:nvPr/>
        </p:nvSpPr>
        <p:spPr>
          <a:xfrm>
            <a:off x="4632960" y="1474900"/>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3</a:t>
            </a:r>
          </a:p>
        </p:txBody>
      </p:sp>
      <p:sp>
        <p:nvSpPr>
          <p:cNvPr id="11" name="Flowchart: Connector 10">
            <a:extLst>
              <a:ext uri="{FF2B5EF4-FFF2-40B4-BE49-F238E27FC236}">
                <a16:creationId xmlns:a16="http://schemas.microsoft.com/office/drawing/2014/main" id="{1787C2EF-573F-275C-CB9B-E5ACAC985200}"/>
              </a:ext>
            </a:extLst>
          </p:cNvPr>
          <p:cNvSpPr/>
          <p:nvPr/>
        </p:nvSpPr>
        <p:spPr>
          <a:xfrm>
            <a:off x="5439667" y="1464008"/>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4</a:t>
            </a:r>
          </a:p>
        </p:txBody>
      </p:sp>
      <p:sp>
        <p:nvSpPr>
          <p:cNvPr id="12" name="Flowchart: Connector 11">
            <a:extLst>
              <a:ext uri="{FF2B5EF4-FFF2-40B4-BE49-F238E27FC236}">
                <a16:creationId xmlns:a16="http://schemas.microsoft.com/office/drawing/2014/main" id="{CF4AED36-B86A-F3AA-81E2-3C247ADCA706}"/>
              </a:ext>
            </a:extLst>
          </p:cNvPr>
          <p:cNvSpPr/>
          <p:nvPr/>
        </p:nvSpPr>
        <p:spPr>
          <a:xfrm>
            <a:off x="6245528" y="147200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5</a:t>
            </a:r>
          </a:p>
        </p:txBody>
      </p:sp>
      <p:sp>
        <p:nvSpPr>
          <p:cNvPr id="13" name="Flowchart: Connector 12">
            <a:extLst>
              <a:ext uri="{FF2B5EF4-FFF2-40B4-BE49-F238E27FC236}">
                <a16:creationId xmlns:a16="http://schemas.microsoft.com/office/drawing/2014/main" id="{F667F2F0-4C9F-983A-FD07-0B464F1C4330}"/>
              </a:ext>
            </a:extLst>
          </p:cNvPr>
          <p:cNvSpPr/>
          <p:nvPr/>
        </p:nvSpPr>
        <p:spPr>
          <a:xfrm>
            <a:off x="7044767" y="147962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6</a:t>
            </a:r>
          </a:p>
        </p:txBody>
      </p:sp>
      <p:sp>
        <p:nvSpPr>
          <p:cNvPr id="14" name="Flowchart: Connector 13">
            <a:extLst>
              <a:ext uri="{FF2B5EF4-FFF2-40B4-BE49-F238E27FC236}">
                <a16:creationId xmlns:a16="http://schemas.microsoft.com/office/drawing/2014/main" id="{63B82B3F-9FEE-BEB1-50FA-CAA7E5FE57AE}"/>
              </a:ext>
            </a:extLst>
          </p:cNvPr>
          <p:cNvSpPr/>
          <p:nvPr/>
        </p:nvSpPr>
        <p:spPr>
          <a:xfrm>
            <a:off x="7858096" y="147200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7</a:t>
            </a:r>
          </a:p>
        </p:txBody>
      </p:sp>
      <p:sp>
        <p:nvSpPr>
          <p:cNvPr id="16" name="Flowchart: Connector 15">
            <a:extLst>
              <a:ext uri="{FF2B5EF4-FFF2-40B4-BE49-F238E27FC236}">
                <a16:creationId xmlns:a16="http://schemas.microsoft.com/office/drawing/2014/main" id="{8ED7C67F-8A99-9126-BDD4-69B9B839D88D}"/>
              </a:ext>
            </a:extLst>
          </p:cNvPr>
          <p:cNvSpPr/>
          <p:nvPr/>
        </p:nvSpPr>
        <p:spPr>
          <a:xfrm>
            <a:off x="8671425" y="147962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8</a:t>
            </a:r>
          </a:p>
        </p:txBody>
      </p:sp>
      <p:sp>
        <p:nvSpPr>
          <p:cNvPr id="17" name="Flowchart: Connector 16">
            <a:extLst>
              <a:ext uri="{FF2B5EF4-FFF2-40B4-BE49-F238E27FC236}">
                <a16:creationId xmlns:a16="http://schemas.microsoft.com/office/drawing/2014/main" id="{5E98D0E3-F1E0-885B-97CB-46D84793CE78}"/>
              </a:ext>
            </a:extLst>
          </p:cNvPr>
          <p:cNvSpPr/>
          <p:nvPr/>
        </p:nvSpPr>
        <p:spPr>
          <a:xfrm>
            <a:off x="9484754" y="148724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9</a:t>
            </a:r>
          </a:p>
        </p:txBody>
      </p:sp>
      <p:cxnSp>
        <p:nvCxnSpPr>
          <p:cNvPr id="18" name="Straight Arrow Connector 17">
            <a:extLst>
              <a:ext uri="{FF2B5EF4-FFF2-40B4-BE49-F238E27FC236}">
                <a16:creationId xmlns:a16="http://schemas.microsoft.com/office/drawing/2014/main" id="{6C9D31FE-C4FC-5FCA-FAA9-FA9B5124D5D3}"/>
              </a:ext>
            </a:extLst>
          </p:cNvPr>
          <p:cNvCxnSpPr>
            <a:stCxn id="2" idx="6"/>
            <a:endCxn id="4" idx="2"/>
          </p:cNvCxnSpPr>
          <p:nvPr/>
        </p:nvCxnSpPr>
        <p:spPr>
          <a:xfrm>
            <a:off x="2669555" y="1694912"/>
            <a:ext cx="349991" cy="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752C7B1B-BD03-D5E2-9389-C042B8A1B9E7}"/>
              </a:ext>
            </a:extLst>
          </p:cNvPr>
          <p:cNvCxnSpPr>
            <a:cxnSpLocks/>
            <a:stCxn id="4" idx="6"/>
            <a:endCxn id="7" idx="2"/>
          </p:cNvCxnSpPr>
          <p:nvPr/>
        </p:nvCxnSpPr>
        <p:spPr>
          <a:xfrm>
            <a:off x="3475416" y="1694912"/>
            <a:ext cx="358457" cy="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ED8514E-B0A9-8DA0-B790-D1D46F19B989}"/>
              </a:ext>
            </a:extLst>
          </p:cNvPr>
          <p:cNvCxnSpPr>
            <a:cxnSpLocks/>
            <a:stCxn id="7" idx="6"/>
            <a:endCxn id="8" idx="2"/>
          </p:cNvCxnSpPr>
          <p:nvPr/>
        </p:nvCxnSpPr>
        <p:spPr>
          <a:xfrm>
            <a:off x="4289743" y="1694912"/>
            <a:ext cx="343217" cy="3272"/>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FE3F42A-D16E-FDB3-8181-40AC10231A5E}"/>
              </a:ext>
            </a:extLst>
          </p:cNvPr>
          <p:cNvCxnSpPr>
            <a:cxnSpLocks/>
            <a:stCxn id="8" idx="6"/>
            <a:endCxn id="11" idx="2"/>
          </p:cNvCxnSpPr>
          <p:nvPr/>
        </p:nvCxnSpPr>
        <p:spPr>
          <a:xfrm flipV="1">
            <a:off x="5088830" y="1687292"/>
            <a:ext cx="350837" cy="10892"/>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7B1C4B9-571C-8C04-9CCC-9180AEF1E9EF}"/>
              </a:ext>
            </a:extLst>
          </p:cNvPr>
          <p:cNvCxnSpPr>
            <a:cxnSpLocks/>
            <a:stCxn id="11" idx="6"/>
            <a:endCxn id="12" idx="2"/>
          </p:cNvCxnSpPr>
          <p:nvPr/>
        </p:nvCxnSpPr>
        <p:spPr>
          <a:xfrm>
            <a:off x="5895537" y="1687292"/>
            <a:ext cx="349991" cy="7998"/>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4DE4E21-05B2-9715-2581-4F63D92AABF1}"/>
              </a:ext>
            </a:extLst>
          </p:cNvPr>
          <p:cNvCxnSpPr>
            <a:cxnSpLocks/>
            <a:stCxn id="12" idx="6"/>
            <a:endCxn id="13" idx="2"/>
          </p:cNvCxnSpPr>
          <p:nvPr/>
        </p:nvCxnSpPr>
        <p:spPr>
          <a:xfrm>
            <a:off x="6701398" y="1695290"/>
            <a:ext cx="343369" cy="762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4620F73-4C7B-56EA-A530-1D178A1AB2C4}"/>
              </a:ext>
            </a:extLst>
          </p:cNvPr>
          <p:cNvCxnSpPr>
            <a:cxnSpLocks/>
            <a:stCxn id="13" idx="6"/>
            <a:endCxn id="14" idx="2"/>
          </p:cNvCxnSpPr>
          <p:nvPr/>
        </p:nvCxnSpPr>
        <p:spPr>
          <a:xfrm flipV="1">
            <a:off x="7500637" y="1695290"/>
            <a:ext cx="357459" cy="762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A9DAC2C-B35C-8625-E03D-914619C08C88}"/>
              </a:ext>
            </a:extLst>
          </p:cNvPr>
          <p:cNvCxnSpPr>
            <a:cxnSpLocks/>
            <a:stCxn id="14" idx="6"/>
            <a:endCxn id="16" idx="2"/>
          </p:cNvCxnSpPr>
          <p:nvPr/>
        </p:nvCxnSpPr>
        <p:spPr>
          <a:xfrm>
            <a:off x="8313966" y="1695290"/>
            <a:ext cx="357459" cy="762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357414C3-B272-1C9F-D5E5-F279BAFD96A4}"/>
              </a:ext>
            </a:extLst>
          </p:cNvPr>
          <p:cNvCxnSpPr>
            <a:cxnSpLocks/>
            <a:stCxn id="16" idx="6"/>
            <a:endCxn id="17" idx="2"/>
          </p:cNvCxnSpPr>
          <p:nvPr/>
        </p:nvCxnSpPr>
        <p:spPr>
          <a:xfrm>
            <a:off x="9127295" y="1702910"/>
            <a:ext cx="357459" cy="762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607141D-6D2E-E06C-F313-D8B4B4324E18}"/>
              </a:ext>
            </a:extLst>
          </p:cNvPr>
          <p:cNvCxnSpPr>
            <a:cxnSpLocks/>
            <a:stCxn id="17" idx="6"/>
          </p:cNvCxnSpPr>
          <p:nvPr/>
        </p:nvCxnSpPr>
        <p:spPr>
          <a:xfrm>
            <a:off x="9940624" y="1710530"/>
            <a:ext cx="329110" cy="9404"/>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C87DCA0-9E44-DB0D-4E8E-22452FC28BB8}"/>
              </a:ext>
            </a:extLst>
          </p:cNvPr>
          <p:cNvSpPr txBox="1"/>
          <p:nvPr/>
        </p:nvSpPr>
        <p:spPr>
          <a:xfrm>
            <a:off x="10187758" y="1636492"/>
            <a:ext cx="455870" cy="369332"/>
          </a:xfrm>
          <a:prstGeom prst="rect">
            <a:avLst/>
          </a:prstGeom>
          <a:noFill/>
        </p:spPr>
        <p:txBody>
          <a:bodyPr wrap="square" rtlCol="0">
            <a:spAutoFit/>
          </a:bodyPr>
          <a:lstStyle/>
          <a:p>
            <a:r>
              <a:rPr lang="en-US" b="1">
                <a:solidFill>
                  <a:srgbClr val="F79646"/>
                </a:solidFill>
                <a:latin typeface="Arial" panose="020B0604020202020204" pitchFamily="34" charset="0"/>
                <a:cs typeface="Arial" panose="020B0604020202020204" pitchFamily="34" charset="0"/>
              </a:rPr>
              <a:t>…</a:t>
            </a:r>
          </a:p>
        </p:txBody>
      </p:sp>
      <p:sp>
        <p:nvSpPr>
          <p:cNvPr id="29" name="Scroll: Horizontal 5">
            <a:extLst>
              <a:ext uri="{FF2B5EF4-FFF2-40B4-BE49-F238E27FC236}">
                <a16:creationId xmlns:a16="http://schemas.microsoft.com/office/drawing/2014/main" id="{5A90E052-1FEA-F978-FFE6-B2EC9AFCEC3D}"/>
              </a:ext>
            </a:extLst>
          </p:cNvPr>
          <p:cNvSpPr/>
          <p:nvPr/>
        </p:nvSpPr>
        <p:spPr>
          <a:xfrm>
            <a:off x="137880" y="3427126"/>
            <a:ext cx="11879723" cy="848763"/>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chemeClr val="tx1"/>
              </a:solidFill>
              <a:latin typeface="Arial" panose="020B0604020202020204" pitchFamily="34" charset="0"/>
              <a:cs typeface="Arial" panose="020B0604020202020204" pitchFamily="34" charset="0"/>
            </a:endParaRPr>
          </a:p>
          <a:p>
            <a:pPr algn="ctr"/>
            <a:r>
              <a:rPr lang="en-US" sz="2400">
                <a:solidFill>
                  <a:schemeClr val="tx1"/>
                </a:solidFill>
                <a:latin typeface="Arial" panose="020B0604020202020204" pitchFamily="34" charset="0"/>
                <a:cs typeface="Arial" panose="020B0604020202020204" pitchFamily="34" charset="0"/>
              </a:rPr>
              <a:t>Instance = </a:t>
            </a:r>
            <a:r>
              <a:rPr lang="en-US" sz="2400" b="1">
                <a:solidFill>
                  <a:srgbClr val="F79646"/>
                </a:solidFill>
                <a:latin typeface="Arial" panose="020B0604020202020204" pitchFamily="34" charset="0"/>
                <a:cs typeface="Arial" panose="020B0604020202020204" pitchFamily="34" charset="0"/>
              </a:rPr>
              <a:t>TRACE</a:t>
            </a:r>
            <a:r>
              <a:rPr lang="en-US" sz="2400">
                <a:solidFill>
                  <a:schemeClr val="tx1"/>
                </a:solidFill>
                <a:latin typeface="Arial" panose="020B0604020202020204" pitchFamily="34" charset="0"/>
                <a:cs typeface="Arial" panose="020B0604020202020204" pitchFamily="34" charset="0"/>
              </a:rPr>
              <a:t>: infinite sequence of states </a:t>
            </a:r>
          </a:p>
          <a:p>
            <a:endParaRPr lang="en-US" sz="16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7292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DF496DD0-93E5-26FC-10DD-50A93076924A}"/>
              </a:ext>
            </a:extLst>
          </p:cNvPr>
          <p:cNvSpPr txBox="1"/>
          <p:nvPr/>
        </p:nvSpPr>
        <p:spPr>
          <a:xfrm>
            <a:off x="4685316" y="2318427"/>
            <a:ext cx="6097554" cy="369332"/>
          </a:xfrm>
          <a:prstGeom prst="rect">
            <a:avLst/>
          </a:prstGeom>
          <a:noFill/>
        </p:spPr>
        <p:txBody>
          <a:bodyPr wrap="square">
            <a:spAutoFit/>
          </a:bodyPr>
          <a:lstStyle/>
          <a:p>
            <a:r>
              <a:rPr lang="en-US" sz="1800" b="1">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F0E9767E-26A5-4B0B-C674-80ADD27A5BC2}"/>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22</a:t>
            </a:r>
          </a:p>
        </p:txBody>
      </p:sp>
      <p:sp>
        <p:nvSpPr>
          <p:cNvPr id="31" name="Titolo 1">
            <a:extLst>
              <a:ext uri="{FF2B5EF4-FFF2-40B4-BE49-F238E27FC236}">
                <a16:creationId xmlns:a16="http://schemas.microsoft.com/office/drawing/2014/main" id="{D35305CA-0D12-1032-FD8B-DD42D9714CCF}"/>
              </a:ext>
            </a:extLst>
          </p:cNvPr>
          <p:cNvSpPr>
            <a:spLocks noGrp="1"/>
          </p:cNvSpPr>
          <p:nvPr>
            <p:ph type="title"/>
          </p:nvPr>
        </p:nvSpPr>
        <p:spPr>
          <a:xfrm>
            <a:off x="250280" y="106508"/>
            <a:ext cx="7435310" cy="1159501"/>
          </a:xfrm>
        </p:spPr>
        <p:txBody>
          <a:bodyPr>
            <a:normAutofit/>
          </a:bodyPr>
          <a:lstStyle/>
          <a:p>
            <a:r>
              <a:rPr lang="it-IT" sz="2800"/>
              <a:t>LINEAR TEMPORAL LOGIC (LTL)</a:t>
            </a:r>
          </a:p>
        </p:txBody>
      </p:sp>
      <p:sp>
        <p:nvSpPr>
          <p:cNvPr id="32" name="TextBox 31">
            <a:extLst>
              <a:ext uri="{FF2B5EF4-FFF2-40B4-BE49-F238E27FC236}">
                <a16:creationId xmlns:a16="http://schemas.microsoft.com/office/drawing/2014/main" id="{D95F1FEA-CC88-B36B-F2DD-55B0BA427509}"/>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State</a:t>
            </a:r>
            <a:endParaRPr lang="en-US" sz="2800">
              <a:solidFill>
                <a:schemeClr val="bg1"/>
              </a:solidFill>
              <a:latin typeface="Arial" panose="020B0604020202020204" pitchFamily="34" charset="0"/>
              <a:cs typeface="Arial" panose="020B0604020202020204" pitchFamily="34" charset="0"/>
            </a:endParaRPr>
          </a:p>
        </p:txBody>
      </p:sp>
      <p:sp>
        <p:nvSpPr>
          <p:cNvPr id="2" name="CasellaDiTesto 5">
            <a:extLst>
              <a:ext uri="{FF2B5EF4-FFF2-40B4-BE49-F238E27FC236}">
                <a16:creationId xmlns:a16="http://schemas.microsoft.com/office/drawing/2014/main" id="{5CB9E45C-E440-6579-B222-39612EB22C0C}"/>
              </a:ext>
            </a:extLst>
          </p:cNvPr>
          <p:cNvSpPr txBox="1"/>
          <p:nvPr/>
        </p:nvSpPr>
        <p:spPr>
          <a:xfrm>
            <a:off x="3384836" y="1765660"/>
            <a:ext cx="6097554" cy="369332"/>
          </a:xfrm>
          <a:prstGeom prst="rect">
            <a:avLst/>
          </a:prstGeom>
          <a:noFill/>
        </p:spPr>
        <p:txBody>
          <a:bodyPr wrap="square">
            <a:spAutoFit/>
          </a:bodyPr>
          <a:lstStyle/>
          <a:p>
            <a:r>
              <a:rPr lang="en-US" sz="1800" b="1">
                <a:latin typeface="Arial" panose="020B0604020202020204" pitchFamily="34" charset="0"/>
                <a:cs typeface="Arial" panose="020B0604020202020204" pitchFamily="34" charset="0"/>
              </a:rPr>
              <a:t> </a:t>
            </a:r>
          </a:p>
        </p:txBody>
      </p:sp>
      <p:sp>
        <p:nvSpPr>
          <p:cNvPr id="66" name="Flowchart: Connector 65">
            <a:extLst>
              <a:ext uri="{FF2B5EF4-FFF2-40B4-BE49-F238E27FC236}">
                <a16:creationId xmlns:a16="http://schemas.microsoft.com/office/drawing/2014/main" id="{39BBB1E2-B6DF-9E83-334D-19D62E11E95A}"/>
              </a:ext>
            </a:extLst>
          </p:cNvPr>
          <p:cNvSpPr/>
          <p:nvPr/>
        </p:nvSpPr>
        <p:spPr>
          <a:xfrm>
            <a:off x="2213685" y="1471628"/>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67" name="Flowchart: Connector 66">
            <a:extLst>
              <a:ext uri="{FF2B5EF4-FFF2-40B4-BE49-F238E27FC236}">
                <a16:creationId xmlns:a16="http://schemas.microsoft.com/office/drawing/2014/main" id="{8E70934C-2C48-179D-A9FD-0DE926F85C03}"/>
              </a:ext>
            </a:extLst>
          </p:cNvPr>
          <p:cNvSpPr/>
          <p:nvPr/>
        </p:nvSpPr>
        <p:spPr>
          <a:xfrm>
            <a:off x="3019546" y="1471628"/>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68" name="Flowchart: Connector 67">
            <a:extLst>
              <a:ext uri="{FF2B5EF4-FFF2-40B4-BE49-F238E27FC236}">
                <a16:creationId xmlns:a16="http://schemas.microsoft.com/office/drawing/2014/main" id="{BB80896D-A194-72CC-53AE-FC28165EC22A}"/>
              </a:ext>
            </a:extLst>
          </p:cNvPr>
          <p:cNvSpPr/>
          <p:nvPr/>
        </p:nvSpPr>
        <p:spPr>
          <a:xfrm>
            <a:off x="3833873" y="1471628"/>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sp>
        <p:nvSpPr>
          <p:cNvPr id="69" name="Flowchart: Connector 68">
            <a:extLst>
              <a:ext uri="{FF2B5EF4-FFF2-40B4-BE49-F238E27FC236}">
                <a16:creationId xmlns:a16="http://schemas.microsoft.com/office/drawing/2014/main" id="{862ECB1F-A142-1F01-CE62-A200FBE3F983}"/>
              </a:ext>
            </a:extLst>
          </p:cNvPr>
          <p:cNvSpPr/>
          <p:nvPr/>
        </p:nvSpPr>
        <p:spPr>
          <a:xfrm>
            <a:off x="4632960" y="1474900"/>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3</a:t>
            </a:r>
          </a:p>
        </p:txBody>
      </p:sp>
      <p:sp>
        <p:nvSpPr>
          <p:cNvPr id="70" name="Flowchart: Connector 69">
            <a:extLst>
              <a:ext uri="{FF2B5EF4-FFF2-40B4-BE49-F238E27FC236}">
                <a16:creationId xmlns:a16="http://schemas.microsoft.com/office/drawing/2014/main" id="{C4BFFCE6-A3EB-B26E-D37A-3AF20E4D1173}"/>
              </a:ext>
            </a:extLst>
          </p:cNvPr>
          <p:cNvSpPr/>
          <p:nvPr/>
        </p:nvSpPr>
        <p:spPr>
          <a:xfrm>
            <a:off x="5439667" y="1464008"/>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4</a:t>
            </a:r>
          </a:p>
        </p:txBody>
      </p:sp>
      <p:sp>
        <p:nvSpPr>
          <p:cNvPr id="71" name="Flowchart: Connector 70">
            <a:extLst>
              <a:ext uri="{FF2B5EF4-FFF2-40B4-BE49-F238E27FC236}">
                <a16:creationId xmlns:a16="http://schemas.microsoft.com/office/drawing/2014/main" id="{3D1AC025-A9C5-BE0F-65C2-45DAEA6F0C2B}"/>
              </a:ext>
            </a:extLst>
          </p:cNvPr>
          <p:cNvSpPr/>
          <p:nvPr/>
        </p:nvSpPr>
        <p:spPr>
          <a:xfrm>
            <a:off x="6245528" y="147200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5</a:t>
            </a:r>
          </a:p>
        </p:txBody>
      </p:sp>
      <p:sp>
        <p:nvSpPr>
          <p:cNvPr id="72" name="Flowchart: Connector 71">
            <a:extLst>
              <a:ext uri="{FF2B5EF4-FFF2-40B4-BE49-F238E27FC236}">
                <a16:creationId xmlns:a16="http://schemas.microsoft.com/office/drawing/2014/main" id="{7B6046F4-7E2E-C588-1000-C7CE72167DDA}"/>
              </a:ext>
            </a:extLst>
          </p:cNvPr>
          <p:cNvSpPr/>
          <p:nvPr/>
        </p:nvSpPr>
        <p:spPr>
          <a:xfrm>
            <a:off x="7044767" y="147962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6</a:t>
            </a:r>
          </a:p>
        </p:txBody>
      </p:sp>
      <p:sp>
        <p:nvSpPr>
          <p:cNvPr id="73" name="Flowchart: Connector 72">
            <a:extLst>
              <a:ext uri="{FF2B5EF4-FFF2-40B4-BE49-F238E27FC236}">
                <a16:creationId xmlns:a16="http://schemas.microsoft.com/office/drawing/2014/main" id="{18568E22-9BAF-B158-54C6-26C8D49A1A88}"/>
              </a:ext>
            </a:extLst>
          </p:cNvPr>
          <p:cNvSpPr/>
          <p:nvPr/>
        </p:nvSpPr>
        <p:spPr>
          <a:xfrm>
            <a:off x="7858096" y="147200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7</a:t>
            </a:r>
          </a:p>
        </p:txBody>
      </p:sp>
      <p:sp>
        <p:nvSpPr>
          <p:cNvPr id="74" name="Flowchart: Connector 73">
            <a:extLst>
              <a:ext uri="{FF2B5EF4-FFF2-40B4-BE49-F238E27FC236}">
                <a16:creationId xmlns:a16="http://schemas.microsoft.com/office/drawing/2014/main" id="{C4B02D73-08A5-0193-C4D9-52F3DCDD6B71}"/>
              </a:ext>
            </a:extLst>
          </p:cNvPr>
          <p:cNvSpPr/>
          <p:nvPr/>
        </p:nvSpPr>
        <p:spPr>
          <a:xfrm>
            <a:off x="8671425" y="147962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8</a:t>
            </a:r>
          </a:p>
        </p:txBody>
      </p:sp>
      <p:sp>
        <p:nvSpPr>
          <p:cNvPr id="75" name="Flowchart: Connector 74">
            <a:extLst>
              <a:ext uri="{FF2B5EF4-FFF2-40B4-BE49-F238E27FC236}">
                <a16:creationId xmlns:a16="http://schemas.microsoft.com/office/drawing/2014/main" id="{9F19FA19-2F05-9C80-FA43-F0A122FC819C}"/>
              </a:ext>
            </a:extLst>
          </p:cNvPr>
          <p:cNvSpPr/>
          <p:nvPr/>
        </p:nvSpPr>
        <p:spPr>
          <a:xfrm>
            <a:off x="9484754" y="148724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9</a:t>
            </a:r>
          </a:p>
        </p:txBody>
      </p:sp>
      <p:cxnSp>
        <p:nvCxnSpPr>
          <p:cNvPr id="76" name="Straight Arrow Connector 75">
            <a:extLst>
              <a:ext uri="{FF2B5EF4-FFF2-40B4-BE49-F238E27FC236}">
                <a16:creationId xmlns:a16="http://schemas.microsoft.com/office/drawing/2014/main" id="{E3F762FB-D956-32F2-9D77-BAD48559056B}"/>
              </a:ext>
            </a:extLst>
          </p:cNvPr>
          <p:cNvCxnSpPr>
            <a:stCxn id="66" idx="6"/>
            <a:endCxn id="67" idx="2"/>
          </p:cNvCxnSpPr>
          <p:nvPr/>
        </p:nvCxnSpPr>
        <p:spPr>
          <a:xfrm>
            <a:off x="2669555" y="1694912"/>
            <a:ext cx="349991" cy="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F10DB985-AD04-E091-1E44-1D4B2B228B29}"/>
              </a:ext>
            </a:extLst>
          </p:cNvPr>
          <p:cNvCxnSpPr>
            <a:cxnSpLocks/>
            <a:stCxn id="67" idx="6"/>
            <a:endCxn id="68" idx="2"/>
          </p:cNvCxnSpPr>
          <p:nvPr/>
        </p:nvCxnSpPr>
        <p:spPr>
          <a:xfrm>
            <a:off x="3475416" y="1694912"/>
            <a:ext cx="358457" cy="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7701C92D-93B6-2F5F-474B-C916ACFA0822}"/>
              </a:ext>
            </a:extLst>
          </p:cNvPr>
          <p:cNvCxnSpPr>
            <a:cxnSpLocks/>
            <a:stCxn id="68" idx="6"/>
            <a:endCxn id="69" idx="2"/>
          </p:cNvCxnSpPr>
          <p:nvPr/>
        </p:nvCxnSpPr>
        <p:spPr>
          <a:xfrm>
            <a:off x="4289743" y="1694912"/>
            <a:ext cx="343217" cy="3272"/>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A8B90815-381E-E09C-103A-A94B5CB55D83}"/>
              </a:ext>
            </a:extLst>
          </p:cNvPr>
          <p:cNvCxnSpPr>
            <a:cxnSpLocks/>
            <a:stCxn id="69" idx="6"/>
            <a:endCxn id="70" idx="2"/>
          </p:cNvCxnSpPr>
          <p:nvPr/>
        </p:nvCxnSpPr>
        <p:spPr>
          <a:xfrm flipV="1">
            <a:off x="5088830" y="1687292"/>
            <a:ext cx="350837" cy="10892"/>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16DBDA60-7165-F021-7A6E-E87DD76B36FA}"/>
              </a:ext>
            </a:extLst>
          </p:cNvPr>
          <p:cNvCxnSpPr>
            <a:cxnSpLocks/>
            <a:stCxn id="70" idx="6"/>
            <a:endCxn id="71" idx="2"/>
          </p:cNvCxnSpPr>
          <p:nvPr/>
        </p:nvCxnSpPr>
        <p:spPr>
          <a:xfrm>
            <a:off x="5895537" y="1687292"/>
            <a:ext cx="349991" cy="7998"/>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BF19DE62-0D40-BBFB-DE29-4D2275C33E5E}"/>
              </a:ext>
            </a:extLst>
          </p:cNvPr>
          <p:cNvCxnSpPr>
            <a:cxnSpLocks/>
            <a:stCxn id="71" idx="6"/>
            <a:endCxn id="72" idx="2"/>
          </p:cNvCxnSpPr>
          <p:nvPr/>
        </p:nvCxnSpPr>
        <p:spPr>
          <a:xfrm>
            <a:off x="6701398" y="1695290"/>
            <a:ext cx="343369" cy="762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B4FA29BE-39EB-15D5-870E-5F94A268741F}"/>
              </a:ext>
            </a:extLst>
          </p:cNvPr>
          <p:cNvCxnSpPr>
            <a:cxnSpLocks/>
            <a:stCxn id="72" idx="6"/>
            <a:endCxn id="73" idx="2"/>
          </p:cNvCxnSpPr>
          <p:nvPr/>
        </p:nvCxnSpPr>
        <p:spPr>
          <a:xfrm flipV="1">
            <a:off x="7500637" y="1695290"/>
            <a:ext cx="357459" cy="762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E2703565-A61F-8E26-27F8-44E8DD12B910}"/>
              </a:ext>
            </a:extLst>
          </p:cNvPr>
          <p:cNvCxnSpPr>
            <a:cxnSpLocks/>
            <a:stCxn id="73" idx="6"/>
            <a:endCxn id="74" idx="2"/>
          </p:cNvCxnSpPr>
          <p:nvPr/>
        </p:nvCxnSpPr>
        <p:spPr>
          <a:xfrm>
            <a:off x="8313966" y="1695290"/>
            <a:ext cx="357459" cy="762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9288C483-96E3-0F57-0BC1-9BD33166324B}"/>
              </a:ext>
            </a:extLst>
          </p:cNvPr>
          <p:cNvCxnSpPr>
            <a:cxnSpLocks/>
            <a:stCxn id="74" idx="6"/>
            <a:endCxn id="75" idx="2"/>
          </p:cNvCxnSpPr>
          <p:nvPr/>
        </p:nvCxnSpPr>
        <p:spPr>
          <a:xfrm>
            <a:off x="9127295" y="1702910"/>
            <a:ext cx="357459" cy="762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B2EE450F-1448-B111-80A3-AAE96C2B6D32}"/>
              </a:ext>
            </a:extLst>
          </p:cNvPr>
          <p:cNvCxnSpPr>
            <a:cxnSpLocks/>
            <a:stCxn id="75" idx="6"/>
          </p:cNvCxnSpPr>
          <p:nvPr/>
        </p:nvCxnSpPr>
        <p:spPr>
          <a:xfrm>
            <a:off x="9940624" y="1710530"/>
            <a:ext cx="329110" cy="9404"/>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327B784A-0E29-197A-FCA4-EF7CA677916C}"/>
              </a:ext>
            </a:extLst>
          </p:cNvPr>
          <p:cNvSpPr txBox="1"/>
          <p:nvPr/>
        </p:nvSpPr>
        <p:spPr>
          <a:xfrm>
            <a:off x="10187758" y="1636492"/>
            <a:ext cx="455870" cy="369332"/>
          </a:xfrm>
          <a:prstGeom prst="rect">
            <a:avLst/>
          </a:prstGeom>
          <a:noFill/>
        </p:spPr>
        <p:txBody>
          <a:bodyPr wrap="square" rtlCol="0">
            <a:spAutoFit/>
          </a:bodyPr>
          <a:lstStyle/>
          <a:p>
            <a:r>
              <a:rPr lang="en-US" b="1">
                <a:solidFill>
                  <a:srgbClr val="F79646"/>
                </a:solidFill>
                <a:latin typeface="Arial" panose="020B0604020202020204" pitchFamily="34" charset="0"/>
                <a:cs typeface="Arial" panose="020B0604020202020204" pitchFamily="34" charset="0"/>
              </a:rPr>
              <a:t>…</a:t>
            </a:r>
          </a:p>
        </p:txBody>
      </p:sp>
      <p:sp>
        <p:nvSpPr>
          <p:cNvPr id="97" name="Flowchart: Connector 96">
            <a:extLst>
              <a:ext uri="{FF2B5EF4-FFF2-40B4-BE49-F238E27FC236}">
                <a16:creationId xmlns:a16="http://schemas.microsoft.com/office/drawing/2014/main" id="{976487CC-1732-AE3D-F846-0970C6D2BB1D}"/>
              </a:ext>
            </a:extLst>
          </p:cNvPr>
          <p:cNvSpPr/>
          <p:nvPr/>
        </p:nvSpPr>
        <p:spPr>
          <a:xfrm>
            <a:off x="2211321" y="2183427"/>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98" name="Flowchart: Connector 97">
            <a:extLst>
              <a:ext uri="{FF2B5EF4-FFF2-40B4-BE49-F238E27FC236}">
                <a16:creationId xmlns:a16="http://schemas.microsoft.com/office/drawing/2014/main" id="{DEE468F0-D191-0405-D33F-053984DAF4F0}"/>
              </a:ext>
            </a:extLst>
          </p:cNvPr>
          <p:cNvSpPr/>
          <p:nvPr/>
        </p:nvSpPr>
        <p:spPr>
          <a:xfrm>
            <a:off x="3017182" y="2183427"/>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99" name="Flowchart: Connector 98">
            <a:extLst>
              <a:ext uri="{FF2B5EF4-FFF2-40B4-BE49-F238E27FC236}">
                <a16:creationId xmlns:a16="http://schemas.microsoft.com/office/drawing/2014/main" id="{CAA4984B-A4C0-A0C1-CAA3-07F0673FD084}"/>
              </a:ext>
            </a:extLst>
          </p:cNvPr>
          <p:cNvSpPr/>
          <p:nvPr/>
        </p:nvSpPr>
        <p:spPr>
          <a:xfrm>
            <a:off x="3831509" y="2183427"/>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sp>
        <p:nvSpPr>
          <p:cNvPr id="100" name="Flowchart: Connector 99">
            <a:extLst>
              <a:ext uri="{FF2B5EF4-FFF2-40B4-BE49-F238E27FC236}">
                <a16:creationId xmlns:a16="http://schemas.microsoft.com/office/drawing/2014/main" id="{40088376-3E73-0DA0-9DCB-6FF44973027B}"/>
              </a:ext>
            </a:extLst>
          </p:cNvPr>
          <p:cNvSpPr/>
          <p:nvPr/>
        </p:nvSpPr>
        <p:spPr>
          <a:xfrm>
            <a:off x="4630596" y="2186699"/>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3</a:t>
            </a:r>
          </a:p>
        </p:txBody>
      </p:sp>
      <p:sp>
        <p:nvSpPr>
          <p:cNvPr id="101" name="Flowchart: Connector 100">
            <a:extLst>
              <a:ext uri="{FF2B5EF4-FFF2-40B4-BE49-F238E27FC236}">
                <a16:creationId xmlns:a16="http://schemas.microsoft.com/office/drawing/2014/main" id="{8EC8D881-249B-1366-1418-6E303816D341}"/>
              </a:ext>
            </a:extLst>
          </p:cNvPr>
          <p:cNvSpPr/>
          <p:nvPr/>
        </p:nvSpPr>
        <p:spPr>
          <a:xfrm>
            <a:off x="5437303" y="2175807"/>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4</a:t>
            </a:r>
          </a:p>
        </p:txBody>
      </p:sp>
      <p:sp>
        <p:nvSpPr>
          <p:cNvPr id="102" name="Flowchart: Connector 101">
            <a:extLst>
              <a:ext uri="{FF2B5EF4-FFF2-40B4-BE49-F238E27FC236}">
                <a16:creationId xmlns:a16="http://schemas.microsoft.com/office/drawing/2014/main" id="{3458CE5F-3088-0181-F488-DF90FF7D5033}"/>
              </a:ext>
            </a:extLst>
          </p:cNvPr>
          <p:cNvSpPr/>
          <p:nvPr/>
        </p:nvSpPr>
        <p:spPr>
          <a:xfrm>
            <a:off x="6243164" y="2183805"/>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5</a:t>
            </a:r>
          </a:p>
        </p:txBody>
      </p:sp>
      <p:sp>
        <p:nvSpPr>
          <p:cNvPr id="103" name="Flowchart: Connector 102">
            <a:extLst>
              <a:ext uri="{FF2B5EF4-FFF2-40B4-BE49-F238E27FC236}">
                <a16:creationId xmlns:a16="http://schemas.microsoft.com/office/drawing/2014/main" id="{9D2E34C4-8EBD-1FFA-64AB-4BD625FA1D5D}"/>
              </a:ext>
            </a:extLst>
          </p:cNvPr>
          <p:cNvSpPr/>
          <p:nvPr/>
        </p:nvSpPr>
        <p:spPr>
          <a:xfrm>
            <a:off x="7042403" y="2191425"/>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6</a:t>
            </a:r>
          </a:p>
        </p:txBody>
      </p:sp>
      <p:sp>
        <p:nvSpPr>
          <p:cNvPr id="104" name="Flowchart: Connector 103">
            <a:extLst>
              <a:ext uri="{FF2B5EF4-FFF2-40B4-BE49-F238E27FC236}">
                <a16:creationId xmlns:a16="http://schemas.microsoft.com/office/drawing/2014/main" id="{0D36B99B-DBCF-34F3-AD91-7C2954A5E3A6}"/>
              </a:ext>
            </a:extLst>
          </p:cNvPr>
          <p:cNvSpPr/>
          <p:nvPr/>
        </p:nvSpPr>
        <p:spPr>
          <a:xfrm>
            <a:off x="7855732" y="2183805"/>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7</a:t>
            </a:r>
          </a:p>
        </p:txBody>
      </p:sp>
      <p:sp>
        <p:nvSpPr>
          <p:cNvPr id="105" name="Flowchart: Connector 104">
            <a:extLst>
              <a:ext uri="{FF2B5EF4-FFF2-40B4-BE49-F238E27FC236}">
                <a16:creationId xmlns:a16="http://schemas.microsoft.com/office/drawing/2014/main" id="{861B91E3-E244-DC7E-22C7-6EC199445CA7}"/>
              </a:ext>
            </a:extLst>
          </p:cNvPr>
          <p:cNvSpPr/>
          <p:nvPr/>
        </p:nvSpPr>
        <p:spPr>
          <a:xfrm>
            <a:off x="8669061" y="2191425"/>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8</a:t>
            </a:r>
          </a:p>
        </p:txBody>
      </p:sp>
      <p:sp>
        <p:nvSpPr>
          <p:cNvPr id="106" name="Flowchart: Connector 105">
            <a:extLst>
              <a:ext uri="{FF2B5EF4-FFF2-40B4-BE49-F238E27FC236}">
                <a16:creationId xmlns:a16="http://schemas.microsoft.com/office/drawing/2014/main" id="{850198B4-A7DB-AD04-022E-D6E4468D08D3}"/>
              </a:ext>
            </a:extLst>
          </p:cNvPr>
          <p:cNvSpPr/>
          <p:nvPr/>
        </p:nvSpPr>
        <p:spPr>
          <a:xfrm>
            <a:off x="9482390" y="2199045"/>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9</a:t>
            </a:r>
          </a:p>
        </p:txBody>
      </p:sp>
      <p:sp>
        <p:nvSpPr>
          <p:cNvPr id="107" name="Scroll: Horizontal 5">
            <a:extLst>
              <a:ext uri="{FF2B5EF4-FFF2-40B4-BE49-F238E27FC236}">
                <a16:creationId xmlns:a16="http://schemas.microsoft.com/office/drawing/2014/main" id="{A70A8ADB-079E-2A7B-72B2-F37F8D9B5E5F}"/>
              </a:ext>
            </a:extLst>
          </p:cNvPr>
          <p:cNvSpPr/>
          <p:nvPr/>
        </p:nvSpPr>
        <p:spPr>
          <a:xfrm>
            <a:off x="137880" y="3427126"/>
            <a:ext cx="11879723" cy="848763"/>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chemeClr val="tx1"/>
              </a:solidFill>
              <a:latin typeface="Arial" panose="020B0604020202020204" pitchFamily="34" charset="0"/>
              <a:cs typeface="Arial" panose="020B0604020202020204" pitchFamily="34" charset="0"/>
            </a:endParaRPr>
          </a:p>
          <a:p>
            <a:pPr algn="ctr"/>
            <a:r>
              <a:rPr lang="en-US" sz="2400">
                <a:solidFill>
                  <a:schemeClr val="tx1"/>
                </a:solidFill>
                <a:latin typeface="Arial" panose="020B0604020202020204" pitchFamily="34" charset="0"/>
                <a:cs typeface="Arial" panose="020B0604020202020204" pitchFamily="34" charset="0"/>
              </a:rPr>
              <a:t>Instance = </a:t>
            </a:r>
            <a:r>
              <a:rPr lang="en-US" sz="2400" b="1">
                <a:solidFill>
                  <a:srgbClr val="F79646"/>
                </a:solidFill>
                <a:latin typeface="Arial" panose="020B0604020202020204" pitchFamily="34" charset="0"/>
                <a:cs typeface="Arial" panose="020B0604020202020204" pitchFamily="34" charset="0"/>
              </a:rPr>
              <a:t>TRACE</a:t>
            </a:r>
            <a:r>
              <a:rPr lang="en-US" sz="2400">
                <a:solidFill>
                  <a:schemeClr val="tx1"/>
                </a:solidFill>
                <a:latin typeface="Arial" panose="020B0604020202020204" pitchFamily="34" charset="0"/>
                <a:cs typeface="Arial" panose="020B0604020202020204" pitchFamily="34" charset="0"/>
              </a:rPr>
              <a:t>: infinite sequence of states </a:t>
            </a:r>
          </a:p>
          <a:p>
            <a:endParaRPr lang="en-US" sz="1600">
              <a:solidFill>
                <a:schemeClr val="bg1"/>
              </a:solidFill>
              <a:latin typeface="Arial" panose="020B0604020202020204" pitchFamily="34" charset="0"/>
              <a:cs typeface="Arial" panose="020B0604020202020204" pitchFamily="34" charset="0"/>
            </a:endParaRPr>
          </a:p>
        </p:txBody>
      </p:sp>
      <p:sp>
        <p:nvSpPr>
          <p:cNvPr id="108" name="Scroll: Horizontal 5">
            <a:extLst>
              <a:ext uri="{FF2B5EF4-FFF2-40B4-BE49-F238E27FC236}">
                <a16:creationId xmlns:a16="http://schemas.microsoft.com/office/drawing/2014/main" id="{FA3DA034-89CF-9B23-9CDD-C692A0F0D658}"/>
              </a:ext>
            </a:extLst>
          </p:cNvPr>
          <p:cNvSpPr/>
          <p:nvPr/>
        </p:nvSpPr>
        <p:spPr>
          <a:xfrm>
            <a:off x="174396" y="4340087"/>
            <a:ext cx="11843207" cy="822623"/>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rgbClr val="FF0000"/>
                </a:solidFill>
                <a:latin typeface="Arial" panose="020B0604020202020204" pitchFamily="34" charset="0"/>
                <a:cs typeface="Arial" panose="020B0604020202020204" pitchFamily="34" charset="0"/>
              </a:rPr>
              <a:t>STATE</a:t>
            </a:r>
            <a:r>
              <a:rPr lang="en-US" sz="2400">
                <a:solidFill>
                  <a:schemeClr val="tx1"/>
                </a:solidFill>
                <a:latin typeface="Arial" panose="020B0604020202020204" pitchFamily="34" charset="0"/>
                <a:cs typeface="Arial" panose="020B0604020202020204" pitchFamily="34" charset="0"/>
              </a:rPr>
              <a:t>: a valuation for signatures and fields</a:t>
            </a:r>
            <a:r>
              <a:rPr lang="en-US" sz="2400">
                <a:solidFill>
                  <a:schemeClr val="bg1"/>
                </a:solidFill>
                <a:latin typeface="Arial" panose="020B0604020202020204" pitchFamily="34" charset="0"/>
                <a:cs typeface="Arial" panose="020B0604020202020204" pitchFamily="34" charset="0"/>
              </a:rPr>
              <a:t> </a:t>
            </a:r>
            <a:r>
              <a:rPr lang="en-US">
                <a:solidFill>
                  <a:schemeClr val="bg1"/>
                </a:solidFill>
                <a:latin typeface="Arial" panose="020B0604020202020204" pitchFamily="34" charset="0"/>
                <a:cs typeface="Arial" panose="020B0604020202020204" pitchFamily="34" charset="0"/>
              </a:rPr>
              <a:t>explore</a:t>
            </a:r>
          </a:p>
        </p:txBody>
      </p:sp>
    </p:spTree>
    <p:extLst>
      <p:ext uri="{BB962C8B-B14F-4D97-AF65-F5344CB8AC3E}">
        <p14:creationId xmlns:p14="http://schemas.microsoft.com/office/powerpoint/2010/main" val="1215054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asellaDiTesto 22">
            <a:extLst>
              <a:ext uri="{FF2B5EF4-FFF2-40B4-BE49-F238E27FC236}">
                <a16:creationId xmlns:a16="http://schemas.microsoft.com/office/drawing/2014/main" id="{23AFA093-001C-ADD8-A0E5-04F9109E5B0A}"/>
              </a:ext>
            </a:extLst>
          </p:cNvPr>
          <p:cNvSpPr txBox="1"/>
          <p:nvPr/>
        </p:nvSpPr>
        <p:spPr>
          <a:xfrm>
            <a:off x="-808700" y="7203440"/>
            <a:ext cx="10725529" cy="1200329"/>
          </a:xfrm>
          <a:prstGeom prst="rect">
            <a:avLst/>
          </a:prstGeom>
          <a:noFill/>
        </p:spPr>
        <p:txBody>
          <a:bodyPr wrap="square" rtlCol="0">
            <a:spAutoFit/>
          </a:bodyPr>
          <a:lstStyle/>
          <a:p>
            <a:endParaRPr lang="it-IT">
              <a:latin typeface="Arial" panose="020B0604020202020204" pitchFamily="34" charset="0"/>
              <a:cs typeface="Arial" panose="020B0604020202020204" pitchFamily="34" charset="0"/>
            </a:endParaRPr>
          </a:p>
          <a:p>
            <a:endParaRPr lang="it-I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a:p>
        </p:txBody>
      </p:sp>
      <p:sp>
        <p:nvSpPr>
          <p:cNvPr id="34" name="Scroll: Horizontal 5">
            <a:extLst>
              <a:ext uri="{FF2B5EF4-FFF2-40B4-BE49-F238E27FC236}">
                <a16:creationId xmlns:a16="http://schemas.microsoft.com/office/drawing/2014/main" id="{85F842D6-EEB3-7EF2-2D5B-8278E616BC4D}"/>
              </a:ext>
            </a:extLst>
          </p:cNvPr>
          <p:cNvSpPr/>
          <p:nvPr/>
        </p:nvSpPr>
        <p:spPr>
          <a:xfrm>
            <a:off x="137880" y="3427126"/>
            <a:ext cx="11879723" cy="848763"/>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chemeClr val="tx1"/>
              </a:solidFill>
              <a:latin typeface="Arial" panose="020B0604020202020204" pitchFamily="34" charset="0"/>
              <a:cs typeface="Arial" panose="020B0604020202020204" pitchFamily="34" charset="0"/>
            </a:endParaRPr>
          </a:p>
          <a:p>
            <a:pPr algn="ctr"/>
            <a:r>
              <a:rPr lang="en-US" sz="2400">
                <a:solidFill>
                  <a:schemeClr val="tx1"/>
                </a:solidFill>
                <a:latin typeface="Arial" panose="020B0604020202020204" pitchFamily="34" charset="0"/>
                <a:cs typeface="Arial" panose="020B0604020202020204" pitchFamily="34" charset="0"/>
              </a:rPr>
              <a:t>Instance = </a:t>
            </a:r>
            <a:r>
              <a:rPr lang="en-US" sz="2400" b="1">
                <a:solidFill>
                  <a:srgbClr val="F79646"/>
                </a:solidFill>
                <a:latin typeface="Arial" panose="020B0604020202020204" pitchFamily="34" charset="0"/>
                <a:cs typeface="Arial" panose="020B0604020202020204" pitchFamily="34" charset="0"/>
              </a:rPr>
              <a:t>TRACE</a:t>
            </a:r>
            <a:r>
              <a:rPr lang="en-US" sz="2400">
                <a:solidFill>
                  <a:schemeClr val="tx1"/>
                </a:solidFill>
                <a:latin typeface="Arial" panose="020B0604020202020204" pitchFamily="34" charset="0"/>
                <a:cs typeface="Arial" panose="020B0604020202020204" pitchFamily="34" charset="0"/>
              </a:rPr>
              <a:t>: infinite sequence of states </a:t>
            </a:r>
          </a:p>
          <a:p>
            <a:endParaRPr lang="en-US" sz="1600">
              <a:solidFill>
                <a:schemeClr val="bg1"/>
              </a:solidFill>
              <a:latin typeface="Arial" panose="020B0604020202020204" pitchFamily="34" charset="0"/>
              <a:cs typeface="Arial" panose="020B0604020202020204" pitchFamily="34" charset="0"/>
            </a:endParaRPr>
          </a:p>
        </p:txBody>
      </p:sp>
      <p:sp>
        <p:nvSpPr>
          <p:cNvPr id="35" name="Scroll: Horizontal 5">
            <a:extLst>
              <a:ext uri="{FF2B5EF4-FFF2-40B4-BE49-F238E27FC236}">
                <a16:creationId xmlns:a16="http://schemas.microsoft.com/office/drawing/2014/main" id="{544A60B9-9995-2B1C-3FD0-3F1446E95302}"/>
              </a:ext>
            </a:extLst>
          </p:cNvPr>
          <p:cNvSpPr/>
          <p:nvPr/>
        </p:nvSpPr>
        <p:spPr>
          <a:xfrm>
            <a:off x="174396" y="4340087"/>
            <a:ext cx="11843207" cy="822623"/>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rgbClr val="FF0000"/>
                </a:solidFill>
                <a:latin typeface="Arial" panose="020B0604020202020204" pitchFamily="34" charset="0"/>
                <a:cs typeface="Arial" panose="020B0604020202020204" pitchFamily="34" charset="0"/>
              </a:rPr>
              <a:t>STATE</a:t>
            </a:r>
            <a:r>
              <a:rPr lang="en-US" sz="2400">
                <a:solidFill>
                  <a:schemeClr val="tx1"/>
                </a:solidFill>
                <a:latin typeface="Arial" panose="020B0604020202020204" pitchFamily="34" charset="0"/>
                <a:cs typeface="Arial" panose="020B0604020202020204" pitchFamily="34" charset="0"/>
              </a:rPr>
              <a:t>: a valuation for signatures and fields</a:t>
            </a:r>
            <a:r>
              <a:rPr lang="en-US" sz="2400">
                <a:solidFill>
                  <a:schemeClr val="bg1"/>
                </a:solidFill>
                <a:latin typeface="Arial" panose="020B0604020202020204" pitchFamily="34" charset="0"/>
                <a:cs typeface="Arial" panose="020B0604020202020204" pitchFamily="34" charset="0"/>
              </a:rPr>
              <a:t> </a:t>
            </a:r>
            <a:r>
              <a:rPr lang="en-US">
                <a:solidFill>
                  <a:schemeClr val="bg1"/>
                </a:solidFill>
                <a:latin typeface="Arial" panose="020B0604020202020204" pitchFamily="34" charset="0"/>
                <a:cs typeface="Arial" panose="020B0604020202020204" pitchFamily="34" charset="0"/>
              </a:rPr>
              <a:t>explore</a:t>
            </a:r>
          </a:p>
        </p:txBody>
      </p:sp>
      <p:sp>
        <p:nvSpPr>
          <p:cNvPr id="38" name="Scroll: Horizontal 5">
            <a:extLst>
              <a:ext uri="{FF2B5EF4-FFF2-40B4-BE49-F238E27FC236}">
                <a16:creationId xmlns:a16="http://schemas.microsoft.com/office/drawing/2014/main" id="{2331F223-C14B-523F-D39F-E3AB0E9126DA}"/>
              </a:ext>
            </a:extLst>
          </p:cNvPr>
          <p:cNvSpPr/>
          <p:nvPr/>
        </p:nvSpPr>
        <p:spPr>
          <a:xfrm>
            <a:off x="156138" y="5208757"/>
            <a:ext cx="11843207" cy="795110"/>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729134"/>
                </a:solidFill>
                <a:latin typeface="Arial" panose="020B0604020202020204" pitchFamily="34" charset="0"/>
                <a:cs typeface="Arial" panose="020B0604020202020204" pitchFamily="34" charset="0"/>
              </a:rPr>
              <a:t>LASSO</a:t>
            </a:r>
            <a:r>
              <a:rPr lang="en-US" sz="2400" dirty="0">
                <a:solidFill>
                  <a:schemeClr val="tx1"/>
                </a:solidFill>
                <a:latin typeface="Arial" panose="020B0604020202020204" pitchFamily="34" charset="0"/>
                <a:cs typeface="Arial" panose="020B0604020202020204" pitchFamily="34" charset="0"/>
              </a:rPr>
              <a:t>: </a:t>
            </a:r>
            <a:r>
              <a:rPr lang="en-US" sz="2400" b="0" i="0" dirty="0">
                <a:solidFill>
                  <a:schemeClr val="tx1"/>
                </a:solidFill>
                <a:effectLst/>
                <a:latin typeface="Arial" panose="020B0604020202020204" pitchFamily="34" charset="0"/>
                <a:cs typeface="Arial" panose="020B0604020202020204" pitchFamily="34" charset="0"/>
              </a:rPr>
              <a:t>a sequence of a finite number of states that loops back to a former state</a:t>
            </a:r>
            <a:endParaRPr lang="en-US" sz="2400" dirty="0">
              <a:solidFill>
                <a:schemeClr val="tx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851EF0C-CEE9-D598-9948-46943DEBB891}"/>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23</a:t>
            </a:r>
          </a:p>
        </p:txBody>
      </p:sp>
      <p:sp>
        <p:nvSpPr>
          <p:cNvPr id="18" name="Titolo 1">
            <a:extLst>
              <a:ext uri="{FF2B5EF4-FFF2-40B4-BE49-F238E27FC236}">
                <a16:creationId xmlns:a16="http://schemas.microsoft.com/office/drawing/2014/main" id="{718C7FEE-DF38-1DC5-E702-165CB05CF8E2}"/>
              </a:ext>
            </a:extLst>
          </p:cNvPr>
          <p:cNvSpPr>
            <a:spLocks noGrp="1"/>
          </p:cNvSpPr>
          <p:nvPr>
            <p:ph type="title"/>
          </p:nvPr>
        </p:nvSpPr>
        <p:spPr>
          <a:xfrm>
            <a:off x="250280" y="106508"/>
            <a:ext cx="7435310" cy="1159501"/>
          </a:xfrm>
        </p:spPr>
        <p:txBody>
          <a:bodyPr>
            <a:normAutofit/>
          </a:bodyPr>
          <a:lstStyle/>
          <a:p>
            <a:r>
              <a:rPr lang="it-IT" sz="2800"/>
              <a:t>LINEAR TEMPORAL LOGIC (LTL)</a:t>
            </a:r>
          </a:p>
        </p:txBody>
      </p:sp>
      <p:sp>
        <p:nvSpPr>
          <p:cNvPr id="19" name="TextBox 18">
            <a:extLst>
              <a:ext uri="{FF2B5EF4-FFF2-40B4-BE49-F238E27FC236}">
                <a16:creationId xmlns:a16="http://schemas.microsoft.com/office/drawing/2014/main" id="{66DB337C-53F0-0982-0995-29BF128FAAEF}"/>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Lasso</a:t>
            </a:r>
            <a:endParaRPr lang="en-US" sz="2800">
              <a:solidFill>
                <a:schemeClr val="bg1"/>
              </a:solidFill>
              <a:latin typeface="Arial" panose="020B0604020202020204" pitchFamily="34" charset="0"/>
              <a:cs typeface="Arial" panose="020B0604020202020204" pitchFamily="34" charset="0"/>
            </a:endParaRPr>
          </a:p>
        </p:txBody>
      </p:sp>
      <p:sp>
        <p:nvSpPr>
          <p:cNvPr id="72" name="Flowchart: Connector 71">
            <a:extLst>
              <a:ext uri="{FF2B5EF4-FFF2-40B4-BE49-F238E27FC236}">
                <a16:creationId xmlns:a16="http://schemas.microsoft.com/office/drawing/2014/main" id="{B2A30C71-04C1-1C89-9915-1A2507A77B4E}"/>
              </a:ext>
            </a:extLst>
          </p:cNvPr>
          <p:cNvSpPr/>
          <p:nvPr/>
        </p:nvSpPr>
        <p:spPr>
          <a:xfrm>
            <a:off x="3451557" y="2912687"/>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73" name="Flowchart: Connector 72">
            <a:extLst>
              <a:ext uri="{FF2B5EF4-FFF2-40B4-BE49-F238E27FC236}">
                <a16:creationId xmlns:a16="http://schemas.microsoft.com/office/drawing/2014/main" id="{B511A9C4-DFFD-F200-B344-036406143DF0}"/>
              </a:ext>
            </a:extLst>
          </p:cNvPr>
          <p:cNvSpPr/>
          <p:nvPr/>
        </p:nvSpPr>
        <p:spPr>
          <a:xfrm>
            <a:off x="4257418" y="2912687"/>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74" name="Flowchart: Connector 73">
            <a:extLst>
              <a:ext uri="{FF2B5EF4-FFF2-40B4-BE49-F238E27FC236}">
                <a16:creationId xmlns:a16="http://schemas.microsoft.com/office/drawing/2014/main" id="{0D4EF19A-0B95-C7C8-1A16-374B70E4874A}"/>
              </a:ext>
            </a:extLst>
          </p:cNvPr>
          <p:cNvSpPr/>
          <p:nvPr/>
        </p:nvSpPr>
        <p:spPr>
          <a:xfrm>
            <a:off x="5071745" y="2912687"/>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sp>
        <p:nvSpPr>
          <p:cNvPr id="75" name="Flowchart: Connector 74">
            <a:extLst>
              <a:ext uri="{FF2B5EF4-FFF2-40B4-BE49-F238E27FC236}">
                <a16:creationId xmlns:a16="http://schemas.microsoft.com/office/drawing/2014/main" id="{A2973146-B8C4-EC6E-8C52-E563EDA35319}"/>
              </a:ext>
            </a:extLst>
          </p:cNvPr>
          <p:cNvSpPr/>
          <p:nvPr/>
        </p:nvSpPr>
        <p:spPr>
          <a:xfrm>
            <a:off x="5870832" y="2915959"/>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3</a:t>
            </a:r>
          </a:p>
        </p:txBody>
      </p:sp>
      <p:sp>
        <p:nvSpPr>
          <p:cNvPr id="76" name="Flowchart: Connector 75">
            <a:extLst>
              <a:ext uri="{FF2B5EF4-FFF2-40B4-BE49-F238E27FC236}">
                <a16:creationId xmlns:a16="http://schemas.microsoft.com/office/drawing/2014/main" id="{3288F12F-DEF0-1222-FE50-5E39059FEC2D}"/>
              </a:ext>
            </a:extLst>
          </p:cNvPr>
          <p:cNvSpPr/>
          <p:nvPr/>
        </p:nvSpPr>
        <p:spPr>
          <a:xfrm>
            <a:off x="6677539" y="2905067"/>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4</a:t>
            </a:r>
          </a:p>
        </p:txBody>
      </p:sp>
      <p:sp>
        <p:nvSpPr>
          <p:cNvPr id="77" name="Flowchart: Connector 76">
            <a:extLst>
              <a:ext uri="{FF2B5EF4-FFF2-40B4-BE49-F238E27FC236}">
                <a16:creationId xmlns:a16="http://schemas.microsoft.com/office/drawing/2014/main" id="{2A2390CB-3625-FC97-CD94-1B53A161B0BE}"/>
              </a:ext>
            </a:extLst>
          </p:cNvPr>
          <p:cNvSpPr/>
          <p:nvPr/>
        </p:nvSpPr>
        <p:spPr>
          <a:xfrm>
            <a:off x="7483400" y="2913065"/>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5</a:t>
            </a:r>
          </a:p>
        </p:txBody>
      </p:sp>
      <p:sp>
        <p:nvSpPr>
          <p:cNvPr id="78" name="Flowchart: Connector 77">
            <a:extLst>
              <a:ext uri="{FF2B5EF4-FFF2-40B4-BE49-F238E27FC236}">
                <a16:creationId xmlns:a16="http://schemas.microsoft.com/office/drawing/2014/main" id="{1E91A142-B55C-DDD4-933F-784AEC66987D}"/>
              </a:ext>
            </a:extLst>
          </p:cNvPr>
          <p:cNvSpPr/>
          <p:nvPr/>
        </p:nvSpPr>
        <p:spPr>
          <a:xfrm>
            <a:off x="8282639" y="2920685"/>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6</a:t>
            </a:r>
          </a:p>
        </p:txBody>
      </p:sp>
      <p:cxnSp>
        <p:nvCxnSpPr>
          <p:cNvPr id="81" name="Straight Arrow Connector 80">
            <a:extLst>
              <a:ext uri="{FF2B5EF4-FFF2-40B4-BE49-F238E27FC236}">
                <a16:creationId xmlns:a16="http://schemas.microsoft.com/office/drawing/2014/main" id="{ADBE8C8F-2E96-B7F5-B656-650A27F5486C}"/>
              </a:ext>
            </a:extLst>
          </p:cNvPr>
          <p:cNvCxnSpPr/>
          <p:nvPr/>
        </p:nvCxnSpPr>
        <p:spPr>
          <a:xfrm>
            <a:off x="3907427" y="3156666"/>
            <a:ext cx="349991"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D3069B21-1091-46DB-7550-3F966068C709}"/>
              </a:ext>
            </a:extLst>
          </p:cNvPr>
          <p:cNvCxnSpPr>
            <a:cxnSpLocks/>
          </p:cNvCxnSpPr>
          <p:nvPr/>
        </p:nvCxnSpPr>
        <p:spPr>
          <a:xfrm>
            <a:off x="4713288" y="3156666"/>
            <a:ext cx="358457"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97097126-2735-FB1E-EBA0-D8F8244275D1}"/>
              </a:ext>
            </a:extLst>
          </p:cNvPr>
          <p:cNvCxnSpPr>
            <a:cxnSpLocks/>
          </p:cNvCxnSpPr>
          <p:nvPr/>
        </p:nvCxnSpPr>
        <p:spPr>
          <a:xfrm>
            <a:off x="5527615" y="3156666"/>
            <a:ext cx="343217" cy="3272"/>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422CF7F-1CB4-3380-50D3-6D6D06AC76EE}"/>
              </a:ext>
            </a:extLst>
          </p:cNvPr>
          <p:cNvCxnSpPr>
            <a:cxnSpLocks/>
          </p:cNvCxnSpPr>
          <p:nvPr/>
        </p:nvCxnSpPr>
        <p:spPr>
          <a:xfrm flipV="1">
            <a:off x="6326702" y="3149046"/>
            <a:ext cx="350837" cy="10892"/>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14A03861-C27C-5604-2D6D-37848A53AF61}"/>
              </a:ext>
            </a:extLst>
          </p:cNvPr>
          <p:cNvCxnSpPr>
            <a:cxnSpLocks/>
          </p:cNvCxnSpPr>
          <p:nvPr/>
        </p:nvCxnSpPr>
        <p:spPr>
          <a:xfrm>
            <a:off x="7133409" y="3149046"/>
            <a:ext cx="349991" cy="7998"/>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682E3D02-93B0-933D-CE52-056BA9187728}"/>
              </a:ext>
            </a:extLst>
          </p:cNvPr>
          <p:cNvCxnSpPr>
            <a:cxnSpLocks/>
          </p:cNvCxnSpPr>
          <p:nvPr/>
        </p:nvCxnSpPr>
        <p:spPr>
          <a:xfrm>
            <a:off x="7939270" y="3157044"/>
            <a:ext cx="343369" cy="762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sp>
        <p:nvSpPr>
          <p:cNvPr id="88" name="Arrow: U-Turn 87">
            <a:extLst>
              <a:ext uri="{FF2B5EF4-FFF2-40B4-BE49-F238E27FC236}">
                <a16:creationId xmlns:a16="http://schemas.microsoft.com/office/drawing/2014/main" id="{9CAAB4A5-E95C-6282-B077-6DA9B71A196A}"/>
              </a:ext>
            </a:extLst>
          </p:cNvPr>
          <p:cNvSpPr/>
          <p:nvPr/>
        </p:nvSpPr>
        <p:spPr>
          <a:xfrm rot="10800000" flipV="1">
            <a:off x="7636821" y="2692089"/>
            <a:ext cx="894080" cy="223284"/>
          </a:xfrm>
          <a:prstGeom prst="uturnArrow">
            <a:avLst>
              <a:gd name="adj1" fmla="val 25000"/>
              <a:gd name="adj2" fmla="val 25000"/>
              <a:gd name="adj3" fmla="val 25000"/>
              <a:gd name="adj4" fmla="val 43750"/>
              <a:gd name="adj5" fmla="val 100000"/>
            </a:avLst>
          </a:prstGeom>
          <a:solidFill>
            <a:srgbClr val="7291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0" name="CasellaDiTesto 5">
            <a:extLst>
              <a:ext uri="{FF2B5EF4-FFF2-40B4-BE49-F238E27FC236}">
                <a16:creationId xmlns:a16="http://schemas.microsoft.com/office/drawing/2014/main" id="{E7086CD7-9034-1BED-E03A-B5671C8EDF7F}"/>
              </a:ext>
            </a:extLst>
          </p:cNvPr>
          <p:cNvSpPr txBox="1"/>
          <p:nvPr/>
        </p:nvSpPr>
        <p:spPr>
          <a:xfrm>
            <a:off x="3384836" y="1765660"/>
            <a:ext cx="6097554" cy="369332"/>
          </a:xfrm>
          <a:prstGeom prst="rect">
            <a:avLst/>
          </a:prstGeom>
          <a:noFill/>
        </p:spPr>
        <p:txBody>
          <a:bodyPr wrap="square">
            <a:spAutoFit/>
          </a:bodyPr>
          <a:lstStyle/>
          <a:p>
            <a:r>
              <a:rPr lang="en-US" sz="1800" b="1">
                <a:latin typeface="Arial" panose="020B0604020202020204" pitchFamily="34" charset="0"/>
                <a:cs typeface="Arial" panose="020B0604020202020204" pitchFamily="34" charset="0"/>
              </a:rPr>
              <a:t> </a:t>
            </a:r>
          </a:p>
        </p:txBody>
      </p:sp>
      <p:sp>
        <p:nvSpPr>
          <p:cNvPr id="91" name="Flowchart: Connector 90">
            <a:extLst>
              <a:ext uri="{FF2B5EF4-FFF2-40B4-BE49-F238E27FC236}">
                <a16:creationId xmlns:a16="http://schemas.microsoft.com/office/drawing/2014/main" id="{2AC41653-492D-9F49-9945-B1123C4032A0}"/>
              </a:ext>
            </a:extLst>
          </p:cNvPr>
          <p:cNvSpPr/>
          <p:nvPr/>
        </p:nvSpPr>
        <p:spPr>
          <a:xfrm>
            <a:off x="2211321" y="2183427"/>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92" name="Flowchart: Connector 91">
            <a:extLst>
              <a:ext uri="{FF2B5EF4-FFF2-40B4-BE49-F238E27FC236}">
                <a16:creationId xmlns:a16="http://schemas.microsoft.com/office/drawing/2014/main" id="{EB998D5B-F67C-D59F-87D3-1FA9D4DBA4B8}"/>
              </a:ext>
            </a:extLst>
          </p:cNvPr>
          <p:cNvSpPr/>
          <p:nvPr/>
        </p:nvSpPr>
        <p:spPr>
          <a:xfrm>
            <a:off x="3017182" y="2183427"/>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93" name="Flowchart: Connector 92">
            <a:extLst>
              <a:ext uri="{FF2B5EF4-FFF2-40B4-BE49-F238E27FC236}">
                <a16:creationId xmlns:a16="http://schemas.microsoft.com/office/drawing/2014/main" id="{CF267029-2965-BB88-C5EF-27D046C18399}"/>
              </a:ext>
            </a:extLst>
          </p:cNvPr>
          <p:cNvSpPr/>
          <p:nvPr/>
        </p:nvSpPr>
        <p:spPr>
          <a:xfrm>
            <a:off x="3831509" y="2183427"/>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sp>
        <p:nvSpPr>
          <p:cNvPr id="94" name="Flowchart: Connector 93">
            <a:extLst>
              <a:ext uri="{FF2B5EF4-FFF2-40B4-BE49-F238E27FC236}">
                <a16:creationId xmlns:a16="http://schemas.microsoft.com/office/drawing/2014/main" id="{2F8F8C78-7F43-49D4-BE39-3336115E6FD9}"/>
              </a:ext>
            </a:extLst>
          </p:cNvPr>
          <p:cNvSpPr/>
          <p:nvPr/>
        </p:nvSpPr>
        <p:spPr>
          <a:xfrm>
            <a:off x="4630596" y="2186699"/>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3</a:t>
            </a:r>
          </a:p>
        </p:txBody>
      </p:sp>
      <p:sp>
        <p:nvSpPr>
          <p:cNvPr id="95" name="Flowchart: Connector 94">
            <a:extLst>
              <a:ext uri="{FF2B5EF4-FFF2-40B4-BE49-F238E27FC236}">
                <a16:creationId xmlns:a16="http://schemas.microsoft.com/office/drawing/2014/main" id="{09A2CBE9-FA96-1056-E02A-5556B3EB8C57}"/>
              </a:ext>
            </a:extLst>
          </p:cNvPr>
          <p:cNvSpPr/>
          <p:nvPr/>
        </p:nvSpPr>
        <p:spPr>
          <a:xfrm>
            <a:off x="5437303" y="2175807"/>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4</a:t>
            </a:r>
          </a:p>
        </p:txBody>
      </p:sp>
      <p:sp>
        <p:nvSpPr>
          <p:cNvPr id="96" name="Flowchart: Connector 95">
            <a:extLst>
              <a:ext uri="{FF2B5EF4-FFF2-40B4-BE49-F238E27FC236}">
                <a16:creationId xmlns:a16="http://schemas.microsoft.com/office/drawing/2014/main" id="{C80F39C6-3BAD-9E53-D48A-5E146F00CBB2}"/>
              </a:ext>
            </a:extLst>
          </p:cNvPr>
          <p:cNvSpPr/>
          <p:nvPr/>
        </p:nvSpPr>
        <p:spPr>
          <a:xfrm>
            <a:off x="6243164" y="2183805"/>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5</a:t>
            </a:r>
          </a:p>
        </p:txBody>
      </p:sp>
      <p:sp>
        <p:nvSpPr>
          <p:cNvPr id="97" name="Flowchart: Connector 96">
            <a:extLst>
              <a:ext uri="{FF2B5EF4-FFF2-40B4-BE49-F238E27FC236}">
                <a16:creationId xmlns:a16="http://schemas.microsoft.com/office/drawing/2014/main" id="{ED431BC2-61FA-6686-7C5C-925CABBFB8C2}"/>
              </a:ext>
            </a:extLst>
          </p:cNvPr>
          <p:cNvSpPr/>
          <p:nvPr/>
        </p:nvSpPr>
        <p:spPr>
          <a:xfrm>
            <a:off x="7042403" y="2191425"/>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6</a:t>
            </a:r>
          </a:p>
        </p:txBody>
      </p:sp>
      <p:sp>
        <p:nvSpPr>
          <p:cNvPr id="98" name="Flowchart: Connector 97">
            <a:extLst>
              <a:ext uri="{FF2B5EF4-FFF2-40B4-BE49-F238E27FC236}">
                <a16:creationId xmlns:a16="http://schemas.microsoft.com/office/drawing/2014/main" id="{A1AA58E5-8CF8-B7B6-5349-B350D9FE8D73}"/>
              </a:ext>
            </a:extLst>
          </p:cNvPr>
          <p:cNvSpPr/>
          <p:nvPr/>
        </p:nvSpPr>
        <p:spPr>
          <a:xfrm>
            <a:off x="7855732" y="2183805"/>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7</a:t>
            </a:r>
          </a:p>
        </p:txBody>
      </p:sp>
      <p:sp>
        <p:nvSpPr>
          <p:cNvPr id="99" name="Flowchart: Connector 98">
            <a:extLst>
              <a:ext uri="{FF2B5EF4-FFF2-40B4-BE49-F238E27FC236}">
                <a16:creationId xmlns:a16="http://schemas.microsoft.com/office/drawing/2014/main" id="{529D20D9-BC1B-B5EF-843B-63CDE65577DF}"/>
              </a:ext>
            </a:extLst>
          </p:cNvPr>
          <p:cNvSpPr/>
          <p:nvPr/>
        </p:nvSpPr>
        <p:spPr>
          <a:xfrm>
            <a:off x="8669061" y="2191425"/>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8</a:t>
            </a:r>
          </a:p>
        </p:txBody>
      </p:sp>
      <p:sp>
        <p:nvSpPr>
          <p:cNvPr id="100" name="Flowchart: Connector 99">
            <a:extLst>
              <a:ext uri="{FF2B5EF4-FFF2-40B4-BE49-F238E27FC236}">
                <a16:creationId xmlns:a16="http://schemas.microsoft.com/office/drawing/2014/main" id="{071CA7B9-9237-24AF-C7E3-30BE763E9DB0}"/>
              </a:ext>
            </a:extLst>
          </p:cNvPr>
          <p:cNvSpPr/>
          <p:nvPr/>
        </p:nvSpPr>
        <p:spPr>
          <a:xfrm>
            <a:off x="9482390" y="2199045"/>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9</a:t>
            </a:r>
          </a:p>
        </p:txBody>
      </p:sp>
      <p:sp>
        <p:nvSpPr>
          <p:cNvPr id="101" name="Flowchart: Connector 100">
            <a:extLst>
              <a:ext uri="{FF2B5EF4-FFF2-40B4-BE49-F238E27FC236}">
                <a16:creationId xmlns:a16="http://schemas.microsoft.com/office/drawing/2014/main" id="{1D6CA6B4-1A99-622D-B53A-5FB3D844D4E6}"/>
              </a:ext>
            </a:extLst>
          </p:cNvPr>
          <p:cNvSpPr/>
          <p:nvPr/>
        </p:nvSpPr>
        <p:spPr>
          <a:xfrm>
            <a:off x="2213685" y="1471628"/>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102" name="Flowchart: Connector 101">
            <a:extLst>
              <a:ext uri="{FF2B5EF4-FFF2-40B4-BE49-F238E27FC236}">
                <a16:creationId xmlns:a16="http://schemas.microsoft.com/office/drawing/2014/main" id="{7AA9930F-6335-3A26-7336-D03B80DD7C85}"/>
              </a:ext>
            </a:extLst>
          </p:cNvPr>
          <p:cNvSpPr/>
          <p:nvPr/>
        </p:nvSpPr>
        <p:spPr>
          <a:xfrm>
            <a:off x="3019546" y="1471628"/>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103" name="Flowchart: Connector 102">
            <a:extLst>
              <a:ext uri="{FF2B5EF4-FFF2-40B4-BE49-F238E27FC236}">
                <a16:creationId xmlns:a16="http://schemas.microsoft.com/office/drawing/2014/main" id="{0E0FF3AE-DE5F-DD0C-F948-63A8F73B8286}"/>
              </a:ext>
            </a:extLst>
          </p:cNvPr>
          <p:cNvSpPr/>
          <p:nvPr/>
        </p:nvSpPr>
        <p:spPr>
          <a:xfrm>
            <a:off x="3833873" y="1471628"/>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sp>
        <p:nvSpPr>
          <p:cNvPr id="104" name="Flowchart: Connector 103">
            <a:extLst>
              <a:ext uri="{FF2B5EF4-FFF2-40B4-BE49-F238E27FC236}">
                <a16:creationId xmlns:a16="http://schemas.microsoft.com/office/drawing/2014/main" id="{6F58C409-E48F-7CCB-C1A7-706E7C5FB5FE}"/>
              </a:ext>
            </a:extLst>
          </p:cNvPr>
          <p:cNvSpPr/>
          <p:nvPr/>
        </p:nvSpPr>
        <p:spPr>
          <a:xfrm>
            <a:off x="4632960" y="1474900"/>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3</a:t>
            </a:r>
          </a:p>
        </p:txBody>
      </p:sp>
      <p:sp>
        <p:nvSpPr>
          <p:cNvPr id="105" name="Flowchart: Connector 104">
            <a:extLst>
              <a:ext uri="{FF2B5EF4-FFF2-40B4-BE49-F238E27FC236}">
                <a16:creationId xmlns:a16="http://schemas.microsoft.com/office/drawing/2014/main" id="{3DDAB9B8-8887-1302-F318-652B0382BAB9}"/>
              </a:ext>
            </a:extLst>
          </p:cNvPr>
          <p:cNvSpPr/>
          <p:nvPr/>
        </p:nvSpPr>
        <p:spPr>
          <a:xfrm>
            <a:off x="5439667" y="1464008"/>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4</a:t>
            </a:r>
          </a:p>
        </p:txBody>
      </p:sp>
      <p:sp>
        <p:nvSpPr>
          <p:cNvPr id="106" name="Flowchart: Connector 105">
            <a:extLst>
              <a:ext uri="{FF2B5EF4-FFF2-40B4-BE49-F238E27FC236}">
                <a16:creationId xmlns:a16="http://schemas.microsoft.com/office/drawing/2014/main" id="{14F9875C-F279-1435-74C0-BE457528441B}"/>
              </a:ext>
            </a:extLst>
          </p:cNvPr>
          <p:cNvSpPr/>
          <p:nvPr/>
        </p:nvSpPr>
        <p:spPr>
          <a:xfrm>
            <a:off x="6245528" y="147200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5</a:t>
            </a:r>
          </a:p>
        </p:txBody>
      </p:sp>
      <p:sp>
        <p:nvSpPr>
          <p:cNvPr id="107" name="Flowchart: Connector 106">
            <a:extLst>
              <a:ext uri="{FF2B5EF4-FFF2-40B4-BE49-F238E27FC236}">
                <a16:creationId xmlns:a16="http://schemas.microsoft.com/office/drawing/2014/main" id="{E3F18CF9-3DB6-F074-6568-2A98408F9194}"/>
              </a:ext>
            </a:extLst>
          </p:cNvPr>
          <p:cNvSpPr/>
          <p:nvPr/>
        </p:nvSpPr>
        <p:spPr>
          <a:xfrm>
            <a:off x="7044767" y="147962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6</a:t>
            </a:r>
          </a:p>
        </p:txBody>
      </p:sp>
      <p:sp>
        <p:nvSpPr>
          <p:cNvPr id="108" name="Flowchart: Connector 107">
            <a:extLst>
              <a:ext uri="{FF2B5EF4-FFF2-40B4-BE49-F238E27FC236}">
                <a16:creationId xmlns:a16="http://schemas.microsoft.com/office/drawing/2014/main" id="{D86EB0C0-6379-422F-241E-805D5959B313}"/>
              </a:ext>
            </a:extLst>
          </p:cNvPr>
          <p:cNvSpPr/>
          <p:nvPr/>
        </p:nvSpPr>
        <p:spPr>
          <a:xfrm>
            <a:off x="7858096" y="147200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7</a:t>
            </a:r>
          </a:p>
        </p:txBody>
      </p:sp>
      <p:sp>
        <p:nvSpPr>
          <p:cNvPr id="109" name="Flowchart: Connector 108">
            <a:extLst>
              <a:ext uri="{FF2B5EF4-FFF2-40B4-BE49-F238E27FC236}">
                <a16:creationId xmlns:a16="http://schemas.microsoft.com/office/drawing/2014/main" id="{C7C7261C-6619-92C7-8BE0-573BD9B6A773}"/>
              </a:ext>
            </a:extLst>
          </p:cNvPr>
          <p:cNvSpPr/>
          <p:nvPr/>
        </p:nvSpPr>
        <p:spPr>
          <a:xfrm>
            <a:off x="8671425" y="147962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8</a:t>
            </a:r>
          </a:p>
        </p:txBody>
      </p:sp>
      <p:sp>
        <p:nvSpPr>
          <p:cNvPr id="110" name="Flowchart: Connector 109">
            <a:extLst>
              <a:ext uri="{FF2B5EF4-FFF2-40B4-BE49-F238E27FC236}">
                <a16:creationId xmlns:a16="http://schemas.microsoft.com/office/drawing/2014/main" id="{14FAED84-A189-064B-0DC7-636CD3C4EE26}"/>
              </a:ext>
            </a:extLst>
          </p:cNvPr>
          <p:cNvSpPr/>
          <p:nvPr/>
        </p:nvSpPr>
        <p:spPr>
          <a:xfrm>
            <a:off x="9484754" y="1487246"/>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9</a:t>
            </a:r>
          </a:p>
        </p:txBody>
      </p:sp>
      <p:cxnSp>
        <p:nvCxnSpPr>
          <p:cNvPr id="111" name="Straight Arrow Connector 110">
            <a:extLst>
              <a:ext uri="{FF2B5EF4-FFF2-40B4-BE49-F238E27FC236}">
                <a16:creationId xmlns:a16="http://schemas.microsoft.com/office/drawing/2014/main" id="{6203B9F9-816B-0B6C-5BFF-20A846E15446}"/>
              </a:ext>
            </a:extLst>
          </p:cNvPr>
          <p:cNvCxnSpPr>
            <a:stCxn id="101" idx="6"/>
            <a:endCxn id="102" idx="2"/>
          </p:cNvCxnSpPr>
          <p:nvPr/>
        </p:nvCxnSpPr>
        <p:spPr>
          <a:xfrm>
            <a:off x="2669555" y="1694912"/>
            <a:ext cx="349991" cy="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BB6AC219-BCAC-7EDE-D04C-7418F0BDA049}"/>
              </a:ext>
            </a:extLst>
          </p:cNvPr>
          <p:cNvCxnSpPr>
            <a:cxnSpLocks/>
            <a:stCxn id="102" idx="6"/>
            <a:endCxn id="103" idx="2"/>
          </p:cNvCxnSpPr>
          <p:nvPr/>
        </p:nvCxnSpPr>
        <p:spPr>
          <a:xfrm>
            <a:off x="3475416" y="1694912"/>
            <a:ext cx="358457" cy="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a:extLst>
              <a:ext uri="{FF2B5EF4-FFF2-40B4-BE49-F238E27FC236}">
                <a16:creationId xmlns:a16="http://schemas.microsoft.com/office/drawing/2014/main" id="{E5ECA770-1283-9FDD-D750-04811DA5D947}"/>
              </a:ext>
            </a:extLst>
          </p:cNvPr>
          <p:cNvCxnSpPr>
            <a:cxnSpLocks/>
            <a:stCxn id="103" idx="6"/>
            <a:endCxn id="104" idx="2"/>
          </p:cNvCxnSpPr>
          <p:nvPr/>
        </p:nvCxnSpPr>
        <p:spPr>
          <a:xfrm>
            <a:off x="4289743" y="1694912"/>
            <a:ext cx="343217" cy="3272"/>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ED242299-8208-0B38-ACE7-0A492F291E71}"/>
              </a:ext>
            </a:extLst>
          </p:cNvPr>
          <p:cNvCxnSpPr>
            <a:cxnSpLocks/>
            <a:stCxn id="104" idx="6"/>
            <a:endCxn id="105" idx="2"/>
          </p:cNvCxnSpPr>
          <p:nvPr/>
        </p:nvCxnSpPr>
        <p:spPr>
          <a:xfrm flipV="1">
            <a:off x="5088830" y="1687292"/>
            <a:ext cx="350837" cy="10892"/>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B3082B33-1025-36F5-FB14-5612D7D4C691}"/>
              </a:ext>
            </a:extLst>
          </p:cNvPr>
          <p:cNvCxnSpPr>
            <a:cxnSpLocks/>
            <a:stCxn id="105" idx="6"/>
            <a:endCxn id="106" idx="2"/>
          </p:cNvCxnSpPr>
          <p:nvPr/>
        </p:nvCxnSpPr>
        <p:spPr>
          <a:xfrm>
            <a:off x="5895537" y="1687292"/>
            <a:ext cx="349991" cy="7998"/>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B931294C-C5CE-0DE1-8371-65BD40C5911D}"/>
              </a:ext>
            </a:extLst>
          </p:cNvPr>
          <p:cNvCxnSpPr>
            <a:cxnSpLocks/>
            <a:stCxn id="106" idx="6"/>
            <a:endCxn id="107" idx="2"/>
          </p:cNvCxnSpPr>
          <p:nvPr/>
        </p:nvCxnSpPr>
        <p:spPr>
          <a:xfrm>
            <a:off x="6701398" y="1695290"/>
            <a:ext cx="343369" cy="762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A7DC6F09-9B2D-5029-0563-702A697127E2}"/>
              </a:ext>
            </a:extLst>
          </p:cNvPr>
          <p:cNvCxnSpPr>
            <a:cxnSpLocks/>
            <a:stCxn id="107" idx="6"/>
            <a:endCxn id="108" idx="2"/>
          </p:cNvCxnSpPr>
          <p:nvPr/>
        </p:nvCxnSpPr>
        <p:spPr>
          <a:xfrm flipV="1">
            <a:off x="7500637" y="1695290"/>
            <a:ext cx="357459" cy="762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3E8F43F0-2B06-AB1C-01E7-D7F2CC366650}"/>
              </a:ext>
            </a:extLst>
          </p:cNvPr>
          <p:cNvCxnSpPr>
            <a:cxnSpLocks/>
            <a:stCxn id="108" idx="6"/>
            <a:endCxn id="109" idx="2"/>
          </p:cNvCxnSpPr>
          <p:nvPr/>
        </p:nvCxnSpPr>
        <p:spPr>
          <a:xfrm>
            <a:off x="8313966" y="1695290"/>
            <a:ext cx="357459" cy="762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E591392E-9DFB-0B20-DF77-62591A743A77}"/>
              </a:ext>
            </a:extLst>
          </p:cNvPr>
          <p:cNvCxnSpPr>
            <a:cxnSpLocks/>
            <a:stCxn id="109" idx="6"/>
            <a:endCxn id="110" idx="2"/>
          </p:cNvCxnSpPr>
          <p:nvPr/>
        </p:nvCxnSpPr>
        <p:spPr>
          <a:xfrm>
            <a:off x="9127295" y="1702910"/>
            <a:ext cx="357459" cy="762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2785269A-5FD8-0EB8-3EFA-87DDD8016EC2}"/>
              </a:ext>
            </a:extLst>
          </p:cNvPr>
          <p:cNvCxnSpPr>
            <a:cxnSpLocks/>
            <a:stCxn id="110" idx="6"/>
          </p:cNvCxnSpPr>
          <p:nvPr/>
        </p:nvCxnSpPr>
        <p:spPr>
          <a:xfrm>
            <a:off x="9940624" y="1710530"/>
            <a:ext cx="329110" cy="9404"/>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947D4F9F-BFD4-859B-867B-CB03E4C39DAB}"/>
              </a:ext>
            </a:extLst>
          </p:cNvPr>
          <p:cNvSpPr txBox="1"/>
          <p:nvPr/>
        </p:nvSpPr>
        <p:spPr>
          <a:xfrm>
            <a:off x="10187758" y="1636492"/>
            <a:ext cx="455870" cy="369332"/>
          </a:xfrm>
          <a:prstGeom prst="rect">
            <a:avLst/>
          </a:prstGeom>
          <a:noFill/>
        </p:spPr>
        <p:txBody>
          <a:bodyPr wrap="square" rtlCol="0">
            <a:spAutoFit/>
          </a:bodyPr>
          <a:lstStyle/>
          <a:p>
            <a:r>
              <a:rPr lang="en-US" b="1">
                <a:solidFill>
                  <a:srgbClr val="F7964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49895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asellaDiTesto 22">
            <a:extLst>
              <a:ext uri="{FF2B5EF4-FFF2-40B4-BE49-F238E27FC236}">
                <a16:creationId xmlns:a16="http://schemas.microsoft.com/office/drawing/2014/main" id="{23AFA093-001C-ADD8-A0E5-04F9109E5B0A}"/>
              </a:ext>
            </a:extLst>
          </p:cNvPr>
          <p:cNvSpPr txBox="1"/>
          <p:nvPr/>
        </p:nvSpPr>
        <p:spPr>
          <a:xfrm>
            <a:off x="-808700" y="7203440"/>
            <a:ext cx="10725529" cy="1200329"/>
          </a:xfrm>
          <a:prstGeom prst="rect">
            <a:avLst/>
          </a:prstGeom>
          <a:noFill/>
        </p:spPr>
        <p:txBody>
          <a:bodyPr wrap="square" rtlCol="0">
            <a:spAutoFit/>
          </a:bodyPr>
          <a:lstStyle/>
          <a:p>
            <a:endParaRPr lang="it-IT">
              <a:latin typeface="Arial" panose="020B0604020202020204" pitchFamily="34" charset="0"/>
              <a:cs typeface="Arial" panose="020B0604020202020204" pitchFamily="34" charset="0"/>
            </a:endParaRPr>
          </a:p>
          <a:p>
            <a:endParaRPr lang="it-I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a:p>
        </p:txBody>
      </p:sp>
      <p:sp>
        <p:nvSpPr>
          <p:cNvPr id="3" name="TextBox 2">
            <a:extLst>
              <a:ext uri="{FF2B5EF4-FFF2-40B4-BE49-F238E27FC236}">
                <a16:creationId xmlns:a16="http://schemas.microsoft.com/office/drawing/2014/main" id="{0851EF0C-CEE9-D598-9948-46943DEBB891}"/>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24</a:t>
            </a:r>
            <a:endParaRPr lang="en-US" sz="2800">
              <a:solidFill>
                <a:schemeClr val="bg1"/>
              </a:solidFill>
              <a:latin typeface="Arial" panose="020B0604020202020204" pitchFamily="34" charset="0"/>
              <a:cs typeface="Arial" panose="020B0604020202020204" pitchFamily="34" charset="0"/>
            </a:endParaRPr>
          </a:p>
        </p:txBody>
      </p:sp>
      <p:sp>
        <p:nvSpPr>
          <p:cNvPr id="18" name="Titolo 1">
            <a:extLst>
              <a:ext uri="{FF2B5EF4-FFF2-40B4-BE49-F238E27FC236}">
                <a16:creationId xmlns:a16="http://schemas.microsoft.com/office/drawing/2014/main" id="{718C7FEE-DF38-1DC5-E702-165CB05CF8E2}"/>
              </a:ext>
            </a:extLst>
          </p:cNvPr>
          <p:cNvSpPr>
            <a:spLocks noGrp="1"/>
          </p:cNvSpPr>
          <p:nvPr>
            <p:ph type="title"/>
          </p:nvPr>
        </p:nvSpPr>
        <p:spPr>
          <a:xfrm>
            <a:off x="250280" y="106508"/>
            <a:ext cx="7435310" cy="1159501"/>
          </a:xfrm>
        </p:spPr>
        <p:txBody>
          <a:bodyPr>
            <a:normAutofit/>
          </a:bodyPr>
          <a:lstStyle/>
          <a:p>
            <a:r>
              <a:rPr lang="it-IT" sz="2800"/>
              <a:t>LINEAR TEMPORAL LOGIC (LTL)</a:t>
            </a:r>
          </a:p>
        </p:txBody>
      </p:sp>
      <p:sp>
        <p:nvSpPr>
          <p:cNvPr id="19" name="TextBox 18">
            <a:extLst>
              <a:ext uri="{FF2B5EF4-FFF2-40B4-BE49-F238E27FC236}">
                <a16:creationId xmlns:a16="http://schemas.microsoft.com/office/drawing/2014/main" id="{66DB337C-53F0-0982-0995-29BF128FAAEF}"/>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Trace, States, Lasso</a:t>
            </a:r>
            <a:endParaRPr lang="en-US" sz="2800">
              <a:solidFill>
                <a:schemeClr val="bg1"/>
              </a:solidFill>
              <a:latin typeface="Arial" panose="020B0604020202020204" pitchFamily="34" charset="0"/>
              <a:cs typeface="Arial" panose="020B0604020202020204" pitchFamily="34" charset="0"/>
            </a:endParaRPr>
          </a:p>
        </p:txBody>
      </p:sp>
      <p:grpSp>
        <p:nvGrpSpPr>
          <p:cNvPr id="117" name="Group 116">
            <a:extLst>
              <a:ext uri="{FF2B5EF4-FFF2-40B4-BE49-F238E27FC236}">
                <a16:creationId xmlns:a16="http://schemas.microsoft.com/office/drawing/2014/main" id="{BB36699E-FFD4-9BD2-DB00-076786FDDF2A}"/>
              </a:ext>
            </a:extLst>
          </p:cNvPr>
          <p:cNvGrpSpPr/>
          <p:nvPr/>
        </p:nvGrpSpPr>
        <p:grpSpPr>
          <a:xfrm>
            <a:off x="-250599" y="2502051"/>
            <a:ext cx="10876301" cy="922453"/>
            <a:chOff x="662426" y="4838443"/>
            <a:chExt cx="8364237" cy="691657"/>
          </a:xfrm>
        </p:grpSpPr>
        <p:sp>
          <p:nvSpPr>
            <p:cNvPr id="91" name="Flowchart: Connector 90">
              <a:extLst>
                <a:ext uri="{FF2B5EF4-FFF2-40B4-BE49-F238E27FC236}">
                  <a16:creationId xmlns:a16="http://schemas.microsoft.com/office/drawing/2014/main" id="{67B41A65-1439-04D3-D802-FA8AAEBE0FB5}"/>
                </a:ext>
              </a:extLst>
            </p:cNvPr>
            <p:cNvSpPr/>
            <p:nvPr/>
          </p:nvSpPr>
          <p:spPr>
            <a:xfrm>
              <a:off x="3739711"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92" name="Flowchart: Connector 91">
              <a:extLst>
                <a:ext uri="{FF2B5EF4-FFF2-40B4-BE49-F238E27FC236}">
                  <a16:creationId xmlns:a16="http://schemas.microsoft.com/office/drawing/2014/main" id="{5F97589E-21BA-AF3A-4964-AE26ECD2C5E8}"/>
                </a:ext>
              </a:extLst>
            </p:cNvPr>
            <p:cNvSpPr/>
            <p:nvPr/>
          </p:nvSpPr>
          <p:spPr>
            <a:xfrm>
              <a:off x="4545572"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93" name="Flowchart: Connector 92">
              <a:extLst>
                <a:ext uri="{FF2B5EF4-FFF2-40B4-BE49-F238E27FC236}">
                  <a16:creationId xmlns:a16="http://schemas.microsoft.com/office/drawing/2014/main" id="{5B49F78B-5504-15E1-C151-7D7A65B3D0A9}"/>
                </a:ext>
              </a:extLst>
            </p:cNvPr>
            <p:cNvSpPr/>
            <p:nvPr/>
          </p:nvSpPr>
          <p:spPr>
            <a:xfrm>
              <a:off x="5359899"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sp>
          <p:nvSpPr>
            <p:cNvPr id="94" name="Flowchart: Connector 93">
              <a:extLst>
                <a:ext uri="{FF2B5EF4-FFF2-40B4-BE49-F238E27FC236}">
                  <a16:creationId xmlns:a16="http://schemas.microsoft.com/office/drawing/2014/main" id="{20903CAD-0D10-4F23-9EF0-69E4E4B2FE2A}"/>
                </a:ext>
              </a:extLst>
            </p:cNvPr>
            <p:cNvSpPr/>
            <p:nvPr/>
          </p:nvSpPr>
          <p:spPr>
            <a:xfrm>
              <a:off x="6158986" y="5078806"/>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3</a:t>
              </a:r>
            </a:p>
          </p:txBody>
        </p:sp>
        <p:sp>
          <p:nvSpPr>
            <p:cNvPr id="95" name="Flowchart: Connector 94">
              <a:extLst>
                <a:ext uri="{FF2B5EF4-FFF2-40B4-BE49-F238E27FC236}">
                  <a16:creationId xmlns:a16="http://schemas.microsoft.com/office/drawing/2014/main" id="{3C221FF3-5B45-70A4-6065-3B3A87A33B74}"/>
                </a:ext>
              </a:extLst>
            </p:cNvPr>
            <p:cNvSpPr/>
            <p:nvPr/>
          </p:nvSpPr>
          <p:spPr>
            <a:xfrm>
              <a:off x="6965693" y="506791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4</a:t>
              </a:r>
            </a:p>
          </p:txBody>
        </p:sp>
        <p:sp>
          <p:nvSpPr>
            <p:cNvPr id="96" name="Flowchart: Connector 95">
              <a:extLst>
                <a:ext uri="{FF2B5EF4-FFF2-40B4-BE49-F238E27FC236}">
                  <a16:creationId xmlns:a16="http://schemas.microsoft.com/office/drawing/2014/main" id="{558ECB92-5310-04FB-5F4D-042C3E14CF0B}"/>
                </a:ext>
              </a:extLst>
            </p:cNvPr>
            <p:cNvSpPr/>
            <p:nvPr/>
          </p:nvSpPr>
          <p:spPr>
            <a:xfrm>
              <a:off x="7771554" y="5075912"/>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5</a:t>
              </a:r>
            </a:p>
          </p:txBody>
        </p:sp>
        <p:sp>
          <p:nvSpPr>
            <p:cNvPr id="97" name="Flowchart: Connector 96">
              <a:extLst>
                <a:ext uri="{FF2B5EF4-FFF2-40B4-BE49-F238E27FC236}">
                  <a16:creationId xmlns:a16="http://schemas.microsoft.com/office/drawing/2014/main" id="{7550D2B2-2C64-5219-8C71-C6D3CA164720}"/>
                </a:ext>
              </a:extLst>
            </p:cNvPr>
            <p:cNvSpPr/>
            <p:nvPr/>
          </p:nvSpPr>
          <p:spPr>
            <a:xfrm>
              <a:off x="8570793" y="5083532"/>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6</a:t>
              </a:r>
            </a:p>
          </p:txBody>
        </p:sp>
        <p:sp>
          <p:nvSpPr>
            <p:cNvPr id="99" name="TextBox 98">
              <a:extLst>
                <a:ext uri="{FF2B5EF4-FFF2-40B4-BE49-F238E27FC236}">
                  <a16:creationId xmlns:a16="http://schemas.microsoft.com/office/drawing/2014/main" id="{2ADD9EE1-0394-FDE6-CC71-E4B7FB113423}"/>
                </a:ext>
              </a:extLst>
            </p:cNvPr>
            <p:cNvSpPr txBox="1"/>
            <p:nvPr/>
          </p:nvSpPr>
          <p:spPr>
            <a:xfrm>
              <a:off x="662426" y="5122150"/>
              <a:ext cx="2174240" cy="393192"/>
            </a:xfrm>
            <a:prstGeom prst="rect">
              <a:avLst/>
            </a:prstGeom>
            <a:noFill/>
            <a:ln>
              <a:noFill/>
            </a:ln>
          </p:spPr>
          <p:txBody>
            <a:bodyPr wrap="square" rtlCol="0">
              <a:spAutoFit/>
            </a:bodyPr>
            <a:lstStyle/>
            <a:p>
              <a:pPr algn="r"/>
              <a:r>
                <a:rPr lang="en-US" sz="2800" b="1">
                  <a:solidFill>
                    <a:srgbClr val="729134"/>
                  </a:solidFill>
                  <a:latin typeface="Arial" panose="020B0604020202020204" pitchFamily="34" charset="0"/>
                  <a:cs typeface="Arial" panose="020B0604020202020204" pitchFamily="34" charset="0"/>
                </a:rPr>
                <a:t>LASSO</a:t>
              </a:r>
            </a:p>
          </p:txBody>
        </p:sp>
        <p:cxnSp>
          <p:nvCxnSpPr>
            <p:cNvPr id="100" name="Straight Arrow Connector 99">
              <a:extLst>
                <a:ext uri="{FF2B5EF4-FFF2-40B4-BE49-F238E27FC236}">
                  <a16:creationId xmlns:a16="http://schemas.microsoft.com/office/drawing/2014/main" id="{EC66BF03-97AB-4238-6608-EF48C3AB309B}"/>
                </a:ext>
              </a:extLst>
            </p:cNvPr>
            <p:cNvCxnSpPr/>
            <p:nvPr/>
          </p:nvCxnSpPr>
          <p:spPr>
            <a:xfrm>
              <a:off x="4195581" y="5319513"/>
              <a:ext cx="349991"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5A042012-254D-E42E-7582-487B03B25C9F}"/>
                </a:ext>
              </a:extLst>
            </p:cNvPr>
            <p:cNvCxnSpPr>
              <a:cxnSpLocks/>
            </p:cNvCxnSpPr>
            <p:nvPr/>
          </p:nvCxnSpPr>
          <p:spPr>
            <a:xfrm>
              <a:off x="5001442" y="5319513"/>
              <a:ext cx="358457"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42303941-891C-42E0-EB2D-F3B49A1762D8}"/>
                </a:ext>
              </a:extLst>
            </p:cNvPr>
            <p:cNvCxnSpPr>
              <a:cxnSpLocks/>
            </p:cNvCxnSpPr>
            <p:nvPr/>
          </p:nvCxnSpPr>
          <p:spPr>
            <a:xfrm>
              <a:off x="5815769" y="5319513"/>
              <a:ext cx="343217" cy="3272"/>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0AC95945-F056-6597-FC27-FE2E43C80D22}"/>
                </a:ext>
              </a:extLst>
            </p:cNvPr>
            <p:cNvCxnSpPr>
              <a:cxnSpLocks/>
            </p:cNvCxnSpPr>
            <p:nvPr/>
          </p:nvCxnSpPr>
          <p:spPr>
            <a:xfrm flipV="1">
              <a:off x="6614856" y="5311893"/>
              <a:ext cx="350837" cy="10892"/>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CD63254E-F266-5170-5E42-3358F4AA2857}"/>
                </a:ext>
              </a:extLst>
            </p:cNvPr>
            <p:cNvCxnSpPr>
              <a:cxnSpLocks/>
            </p:cNvCxnSpPr>
            <p:nvPr/>
          </p:nvCxnSpPr>
          <p:spPr>
            <a:xfrm>
              <a:off x="7421563" y="5311893"/>
              <a:ext cx="349991" cy="7998"/>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B843E3C9-8F57-65C7-EF0C-0C1100D2231A}"/>
                </a:ext>
              </a:extLst>
            </p:cNvPr>
            <p:cNvCxnSpPr>
              <a:cxnSpLocks/>
            </p:cNvCxnSpPr>
            <p:nvPr/>
          </p:nvCxnSpPr>
          <p:spPr>
            <a:xfrm>
              <a:off x="8227424" y="5319891"/>
              <a:ext cx="343369" cy="762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sp>
          <p:nvSpPr>
            <p:cNvPr id="112" name="Arrow: U-Turn 111">
              <a:extLst>
                <a:ext uri="{FF2B5EF4-FFF2-40B4-BE49-F238E27FC236}">
                  <a16:creationId xmlns:a16="http://schemas.microsoft.com/office/drawing/2014/main" id="{0B154CB1-B61D-AB6E-2C0C-2D3895273631}"/>
                </a:ext>
              </a:extLst>
            </p:cNvPr>
            <p:cNvSpPr/>
            <p:nvPr/>
          </p:nvSpPr>
          <p:spPr>
            <a:xfrm rot="10800000" flipV="1">
              <a:off x="7948329" y="4838443"/>
              <a:ext cx="894080" cy="223284"/>
            </a:xfrm>
            <a:prstGeom prst="uturnArrow">
              <a:avLst>
                <a:gd name="adj1" fmla="val 25000"/>
                <a:gd name="adj2" fmla="val 25000"/>
                <a:gd name="adj3" fmla="val 25000"/>
                <a:gd name="adj4" fmla="val 43750"/>
                <a:gd name="adj5" fmla="val 100000"/>
              </a:avLst>
            </a:prstGeom>
            <a:solidFill>
              <a:srgbClr val="7291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3" name="Gruppo 7">
            <a:extLst>
              <a:ext uri="{FF2B5EF4-FFF2-40B4-BE49-F238E27FC236}">
                <a16:creationId xmlns:a16="http://schemas.microsoft.com/office/drawing/2014/main" id="{C27AB13B-DC8D-1DEA-7BD5-263B134EDECE}"/>
              </a:ext>
            </a:extLst>
          </p:cNvPr>
          <p:cNvGrpSpPr/>
          <p:nvPr/>
        </p:nvGrpSpPr>
        <p:grpSpPr>
          <a:xfrm>
            <a:off x="431686" y="3512374"/>
            <a:ext cx="7756375" cy="610112"/>
            <a:chOff x="567919" y="3429000"/>
            <a:chExt cx="11031076" cy="1582833"/>
          </a:xfrm>
        </p:grpSpPr>
        <p:sp>
          <p:nvSpPr>
            <p:cNvPr id="134" name="Rettangolo 8">
              <a:extLst>
                <a:ext uri="{FF2B5EF4-FFF2-40B4-BE49-F238E27FC236}">
                  <a16:creationId xmlns:a16="http://schemas.microsoft.com/office/drawing/2014/main" id="{3DCBAC40-0154-5F82-45FD-10B195B7E959}"/>
                </a:ext>
              </a:extLst>
            </p:cNvPr>
            <p:cNvSpPr/>
            <p:nvPr/>
          </p:nvSpPr>
          <p:spPr>
            <a:xfrm>
              <a:off x="567919" y="342900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5" name="Rettangolo 9">
              <a:extLst>
                <a:ext uri="{FF2B5EF4-FFF2-40B4-BE49-F238E27FC236}">
                  <a16:creationId xmlns:a16="http://schemas.microsoft.com/office/drawing/2014/main" id="{8FE020AF-D482-AB27-0E84-4D661F11FEE1}"/>
                </a:ext>
              </a:extLst>
            </p:cNvPr>
            <p:cNvSpPr/>
            <p:nvPr/>
          </p:nvSpPr>
          <p:spPr>
            <a:xfrm>
              <a:off x="2047345" y="342900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6" name="Rettangolo 10">
              <a:extLst>
                <a:ext uri="{FF2B5EF4-FFF2-40B4-BE49-F238E27FC236}">
                  <a16:creationId xmlns:a16="http://schemas.microsoft.com/office/drawing/2014/main" id="{58C27258-C146-CCCB-1222-9A740BF4C0E6}"/>
                </a:ext>
              </a:extLst>
            </p:cNvPr>
            <p:cNvSpPr/>
            <p:nvPr/>
          </p:nvSpPr>
          <p:spPr>
            <a:xfrm>
              <a:off x="3526770" y="342900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7" name="Rettangolo 11">
              <a:extLst>
                <a:ext uri="{FF2B5EF4-FFF2-40B4-BE49-F238E27FC236}">
                  <a16:creationId xmlns:a16="http://schemas.microsoft.com/office/drawing/2014/main" id="{95B15213-E52D-ACE7-9CA7-C3F6213EEB94}"/>
                </a:ext>
              </a:extLst>
            </p:cNvPr>
            <p:cNvSpPr/>
            <p:nvPr/>
          </p:nvSpPr>
          <p:spPr>
            <a:xfrm>
              <a:off x="5006196" y="3429001"/>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8" name="Rettangolo 12">
              <a:extLst>
                <a:ext uri="{FF2B5EF4-FFF2-40B4-BE49-F238E27FC236}">
                  <a16:creationId xmlns:a16="http://schemas.microsoft.com/office/drawing/2014/main" id="{196926D2-697F-4DAD-5170-AC062E943578}"/>
                </a:ext>
              </a:extLst>
            </p:cNvPr>
            <p:cNvSpPr/>
            <p:nvPr/>
          </p:nvSpPr>
          <p:spPr>
            <a:xfrm>
              <a:off x="6485622"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9" name="Rettangolo 13">
              <a:extLst>
                <a:ext uri="{FF2B5EF4-FFF2-40B4-BE49-F238E27FC236}">
                  <a16:creationId xmlns:a16="http://schemas.microsoft.com/office/drawing/2014/main" id="{99FB9FEE-7526-370E-13C6-47C8A7183356}"/>
                </a:ext>
              </a:extLst>
            </p:cNvPr>
            <p:cNvSpPr/>
            <p:nvPr/>
          </p:nvSpPr>
          <p:spPr>
            <a:xfrm>
              <a:off x="7965048"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40" name="Rettangolo 14">
              <a:extLst>
                <a:ext uri="{FF2B5EF4-FFF2-40B4-BE49-F238E27FC236}">
                  <a16:creationId xmlns:a16="http://schemas.microsoft.com/office/drawing/2014/main" id="{932072D1-3020-53B3-18B7-FDFB774630D9}"/>
                </a:ext>
              </a:extLst>
            </p:cNvPr>
            <p:cNvSpPr/>
            <p:nvPr/>
          </p:nvSpPr>
          <p:spPr>
            <a:xfrm>
              <a:off x="9444473"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41" name="CasellaDiTesto 15">
              <a:extLst>
                <a:ext uri="{FF2B5EF4-FFF2-40B4-BE49-F238E27FC236}">
                  <a16:creationId xmlns:a16="http://schemas.microsoft.com/office/drawing/2014/main" id="{A0085C5A-D368-2C9A-0906-294823153A33}"/>
                </a:ext>
              </a:extLst>
            </p:cNvPr>
            <p:cNvSpPr txBox="1"/>
            <p:nvPr/>
          </p:nvSpPr>
          <p:spPr>
            <a:xfrm>
              <a:off x="8204600" y="3502051"/>
              <a:ext cx="1846396"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i+2</a:t>
              </a:r>
            </a:p>
          </p:txBody>
        </p:sp>
        <p:sp>
          <p:nvSpPr>
            <p:cNvPr id="142" name="CasellaDiTesto 16">
              <a:extLst>
                <a:ext uri="{FF2B5EF4-FFF2-40B4-BE49-F238E27FC236}">
                  <a16:creationId xmlns:a16="http://schemas.microsoft.com/office/drawing/2014/main" id="{F8E948E4-0013-C4DB-98B5-A94C622BAA60}"/>
                </a:ext>
              </a:extLst>
            </p:cNvPr>
            <p:cNvSpPr txBox="1"/>
            <p:nvPr/>
          </p:nvSpPr>
          <p:spPr>
            <a:xfrm>
              <a:off x="6773795" y="3506993"/>
              <a:ext cx="1846396"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i+1</a:t>
              </a:r>
            </a:p>
          </p:txBody>
        </p:sp>
        <p:sp>
          <p:nvSpPr>
            <p:cNvPr id="143" name="CasellaDiTesto 17">
              <a:extLst>
                <a:ext uri="{FF2B5EF4-FFF2-40B4-BE49-F238E27FC236}">
                  <a16:creationId xmlns:a16="http://schemas.microsoft.com/office/drawing/2014/main" id="{39DBBFB9-D61F-B7D7-3B00-EC870374AEE6}"/>
                </a:ext>
              </a:extLst>
            </p:cNvPr>
            <p:cNvSpPr txBox="1"/>
            <p:nvPr/>
          </p:nvSpPr>
          <p:spPr>
            <a:xfrm>
              <a:off x="5464726" y="3590470"/>
              <a:ext cx="679735"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a:t>
              </a:r>
            </a:p>
          </p:txBody>
        </p:sp>
        <p:sp>
          <p:nvSpPr>
            <p:cNvPr id="144" name="CasellaDiTesto 18">
              <a:extLst>
                <a:ext uri="{FF2B5EF4-FFF2-40B4-BE49-F238E27FC236}">
                  <a16:creationId xmlns:a16="http://schemas.microsoft.com/office/drawing/2014/main" id="{F259ED5C-13A5-2CAD-8B19-1FB8E1C7F26D}"/>
                </a:ext>
              </a:extLst>
            </p:cNvPr>
            <p:cNvSpPr txBox="1"/>
            <p:nvPr/>
          </p:nvSpPr>
          <p:spPr>
            <a:xfrm>
              <a:off x="9612148" y="3543008"/>
              <a:ext cx="1986847" cy="1357406"/>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i+3</a:t>
              </a:r>
            </a:p>
          </p:txBody>
        </p:sp>
        <p:sp>
          <p:nvSpPr>
            <p:cNvPr id="145" name="CasellaDiTesto 19">
              <a:extLst>
                <a:ext uri="{FF2B5EF4-FFF2-40B4-BE49-F238E27FC236}">
                  <a16:creationId xmlns:a16="http://schemas.microsoft.com/office/drawing/2014/main" id="{DA5D6888-C3E6-6599-AC1C-4BCEEEFFC059}"/>
                </a:ext>
              </a:extLst>
            </p:cNvPr>
            <p:cNvSpPr txBox="1"/>
            <p:nvPr/>
          </p:nvSpPr>
          <p:spPr>
            <a:xfrm>
              <a:off x="3920368" y="3590471"/>
              <a:ext cx="1846394"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i-1</a:t>
              </a:r>
            </a:p>
          </p:txBody>
        </p:sp>
        <p:sp>
          <p:nvSpPr>
            <p:cNvPr id="146" name="CasellaDiTesto 20">
              <a:extLst>
                <a:ext uri="{FF2B5EF4-FFF2-40B4-BE49-F238E27FC236}">
                  <a16:creationId xmlns:a16="http://schemas.microsoft.com/office/drawing/2014/main" id="{14FA6EA5-84AD-F143-FCCA-D23E64FFF91C}"/>
                </a:ext>
              </a:extLst>
            </p:cNvPr>
            <p:cNvSpPr txBox="1"/>
            <p:nvPr/>
          </p:nvSpPr>
          <p:spPr>
            <a:xfrm>
              <a:off x="2420514" y="3562803"/>
              <a:ext cx="1846394"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i-2</a:t>
              </a:r>
            </a:p>
          </p:txBody>
        </p:sp>
        <p:sp>
          <p:nvSpPr>
            <p:cNvPr id="147" name="CasellaDiTesto 21">
              <a:extLst>
                <a:ext uri="{FF2B5EF4-FFF2-40B4-BE49-F238E27FC236}">
                  <a16:creationId xmlns:a16="http://schemas.microsoft.com/office/drawing/2014/main" id="{4AC08893-3A85-C541-52C3-36CBD7D10D53}"/>
                </a:ext>
              </a:extLst>
            </p:cNvPr>
            <p:cNvSpPr txBox="1"/>
            <p:nvPr/>
          </p:nvSpPr>
          <p:spPr>
            <a:xfrm>
              <a:off x="807473" y="3562803"/>
              <a:ext cx="1846394" cy="1357406"/>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i-3</a:t>
              </a:r>
            </a:p>
          </p:txBody>
        </p:sp>
      </p:grpSp>
      <p:sp>
        <p:nvSpPr>
          <p:cNvPr id="149" name="Rettangolo 23">
            <a:extLst>
              <a:ext uri="{FF2B5EF4-FFF2-40B4-BE49-F238E27FC236}">
                <a16:creationId xmlns:a16="http://schemas.microsoft.com/office/drawing/2014/main" id="{2BF248E8-D7A7-A849-7AD2-08C076CDFFD8}"/>
              </a:ext>
            </a:extLst>
          </p:cNvPr>
          <p:cNvSpPr/>
          <p:nvPr/>
        </p:nvSpPr>
        <p:spPr>
          <a:xfrm>
            <a:off x="1472868" y="3521081"/>
            <a:ext cx="1040241" cy="581951"/>
          </a:xfrm>
          <a:prstGeom prst="rect">
            <a:avLst/>
          </a:prstGeom>
          <a:solidFill>
            <a:schemeClr val="bg1">
              <a:lumMod val="65000"/>
              <a:alpha val="4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0" name="Rettangolo 24">
            <a:extLst>
              <a:ext uri="{FF2B5EF4-FFF2-40B4-BE49-F238E27FC236}">
                <a16:creationId xmlns:a16="http://schemas.microsoft.com/office/drawing/2014/main" id="{243B71D7-0FC6-35D4-70D2-7D0571D0B10A}"/>
              </a:ext>
            </a:extLst>
          </p:cNvPr>
          <p:cNvSpPr/>
          <p:nvPr/>
        </p:nvSpPr>
        <p:spPr>
          <a:xfrm>
            <a:off x="2518357" y="3524094"/>
            <a:ext cx="1040241" cy="581951"/>
          </a:xfrm>
          <a:prstGeom prst="rect">
            <a:avLst/>
          </a:prstGeom>
          <a:solidFill>
            <a:schemeClr val="bg1">
              <a:lumMod val="65000"/>
              <a:alpha val="4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1" name="Rettangolo 25">
            <a:extLst>
              <a:ext uri="{FF2B5EF4-FFF2-40B4-BE49-F238E27FC236}">
                <a16:creationId xmlns:a16="http://schemas.microsoft.com/office/drawing/2014/main" id="{D550D05A-0DF8-336E-4142-86A7EBCFEE6E}"/>
              </a:ext>
            </a:extLst>
          </p:cNvPr>
          <p:cNvSpPr/>
          <p:nvPr/>
        </p:nvSpPr>
        <p:spPr>
          <a:xfrm>
            <a:off x="439433" y="3522907"/>
            <a:ext cx="1040241" cy="581951"/>
          </a:xfrm>
          <a:prstGeom prst="rect">
            <a:avLst/>
          </a:prstGeom>
          <a:solidFill>
            <a:schemeClr val="bg1">
              <a:lumMod val="65000"/>
              <a:alpha val="4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58" name="Group 157">
            <a:extLst>
              <a:ext uri="{FF2B5EF4-FFF2-40B4-BE49-F238E27FC236}">
                <a16:creationId xmlns:a16="http://schemas.microsoft.com/office/drawing/2014/main" id="{D494B3A2-AE61-1C06-5680-2F0A90E76FA7}"/>
              </a:ext>
            </a:extLst>
          </p:cNvPr>
          <p:cNvGrpSpPr/>
          <p:nvPr/>
        </p:nvGrpSpPr>
        <p:grpSpPr>
          <a:xfrm>
            <a:off x="431685" y="4172972"/>
            <a:ext cx="7281689" cy="756018"/>
            <a:chOff x="652738" y="4640413"/>
            <a:chExt cx="10102434" cy="998542"/>
          </a:xfrm>
        </p:grpSpPr>
        <p:sp>
          <p:nvSpPr>
            <p:cNvPr id="152" name="CasellaDiTesto 4">
              <a:extLst>
                <a:ext uri="{FF2B5EF4-FFF2-40B4-BE49-F238E27FC236}">
                  <a16:creationId xmlns:a16="http://schemas.microsoft.com/office/drawing/2014/main" id="{C3BAD4C2-0139-6C88-FFA7-0483C090BACB}"/>
                </a:ext>
              </a:extLst>
            </p:cNvPr>
            <p:cNvSpPr txBox="1"/>
            <p:nvPr/>
          </p:nvSpPr>
          <p:spPr>
            <a:xfrm>
              <a:off x="4609215" y="5191796"/>
              <a:ext cx="2119444" cy="447159"/>
            </a:xfrm>
            <a:prstGeom prst="rect">
              <a:avLst/>
            </a:prstGeom>
            <a:noFill/>
          </p:spPr>
          <p:txBody>
            <a:bodyPr wrap="square" rtlCol="0">
              <a:spAutoFit/>
            </a:bodyPr>
            <a:lstStyle/>
            <a:p>
              <a:r>
                <a:rPr lang="it-IT" sz="1600" b="1" err="1">
                  <a:latin typeface="Arial" panose="020B0604020202020204" pitchFamily="34" charset="0"/>
                  <a:cs typeface="Arial" panose="020B0604020202020204" pitchFamily="34" charset="0"/>
                </a:rPr>
                <a:t>Current</a:t>
              </a:r>
              <a:r>
                <a:rPr lang="it-IT" sz="1600" b="1">
                  <a:latin typeface="Arial" panose="020B0604020202020204" pitchFamily="34" charset="0"/>
                  <a:cs typeface="Arial" panose="020B0604020202020204" pitchFamily="34" charset="0"/>
                </a:rPr>
                <a:t> state</a:t>
              </a:r>
            </a:p>
          </p:txBody>
        </p:sp>
        <p:sp>
          <p:nvSpPr>
            <p:cNvPr id="153" name="Right Brace 152">
              <a:extLst>
                <a:ext uri="{FF2B5EF4-FFF2-40B4-BE49-F238E27FC236}">
                  <a16:creationId xmlns:a16="http://schemas.microsoft.com/office/drawing/2014/main" id="{B056B7E0-A185-0EE5-EE9D-D5713853C032}"/>
                </a:ext>
              </a:extLst>
            </p:cNvPr>
            <p:cNvSpPr/>
            <p:nvPr/>
          </p:nvSpPr>
          <p:spPr>
            <a:xfrm rot="5400000">
              <a:off x="8360522" y="2730461"/>
              <a:ext cx="467341" cy="4321958"/>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4" name="Right Brace 153">
              <a:extLst>
                <a:ext uri="{FF2B5EF4-FFF2-40B4-BE49-F238E27FC236}">
                  <a16:creationId xmlns:a16="http://schemas.microsoft.com/office/drawing/2014/main" id="{FC4762A0-2933-EE59-D869-939B096C9FF9}"/>
                </a:ext>
              </a:extLst>
            </p:cNvPr>
            <p:cNvSpPr/>
            <p:nvPr/>
          </p:nvSpPr>
          <p:spPr>
            <a:xfrm rot="5400000">
              <a:off x="2591838" y="2701313"/>
              <a:ext cx="467341" cy="4345542"/>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5" name="Right Brace 154">
              <a:extLst>
                <a:ext uri="{FF2B5EF4-FFF2-40B4-BE49-F238E27FC236}">
                  <a16:creationId xmlns:a16="http://schemas.microsoft.com/office/drawing/2014/main" id="{63DD1939-186F-7C61-503F-EFB93FFACE2E}"/>
                </a:ext>
              </a:extLst>
            </p:cNvPr>
            <p:cNvSpPr/>
            <p:nvPr/>
          </p:nvSpPr>
          <p:spPr>
            <a:xfrm rot="5400000">
              <a:off x="5482075" y="4156618"/>
              <a:ext cx="467341" cy="1434933"/>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6" name="CasellaDiTesto 4">
              <a:extLst>
                <a:ext uri="{FF2B5EF4-FFF2-40B4-BE49-F238E27FC236}">
                  <a16:creationId xmlns:a16="http://schemas.microsoft.com/office/drawing/2014/main" id="{AAEABA2A-EBF0-D8E7-5333-A0DFB590194A}"/>
                </a:ext>
              </a:extLst>
            </p:cNvPr>
            <p:cNvSpPr txBox="1"/>
            <p:nvPr/>
          </p:nvSpPr>
          <p:spPr>
            <a:xfrm>
              <a:off x="7607272" y="5191796"/>
              <a:ext cx="2119444" cy="447159"/>
            </a:xfrm>
            <a:prstGeom prst="rect">
              <a:avLst/>
            </a:prstGeom>
            <a:noFill/>
          </p:spPr>
          <p:txBody>
            <a:bodyPr wrap="square" rtlCol="0">
              <a:spAutoFit/>
            </a:bodyPr>
            <a:lstStyle/>
            <a:p>
              <a:r>
                <a:rPr lang="it-IT" sz="1600" b="1">
                  <a:latin typeface="Arial" panose="020B0604020202020204" pitchFamily="34" charset="0"/>
                  <a:cs typeface="Arial" panose="020B0604020202020204" pitchFamily="34" charset="0"/>
                </a:rPr>
                <a:t>Future </a:t>
              </a:r>
              <a:r>
                <a:rPr lang="it-IT" sz="1600" b="1" err="1">
                  <a:latin typeface="Arial" panose="020B0604020202020204" pitchFamily="34" charset="0"/>
                  <a:cs typeface="Arial" panose="020B0604020202020204" pitchFamily="34" charset="0"/>
                </a:rPr>
                <a:t>states</a:t>
              </a:r>
              <a:endParaRPr lang="it-IT" sz="1600" b="1">
                <a:latin typeface="Arial" panose="020B0604020202020204" pitchFamily="34" charset="0"/>
                <a:cs typeface="Arial" panose="020B0604020202020204" pitchFamily="34" charset="0"/>
              </a:endParaRPr>
            </a:p>
          </p:txBody>
        </p:sp>
        <p:sp>
          <p:nvSpPr>
            <p:cNvPr id="157" name="CasellaDiTesto 4">
              <a:extLst>
                <a:ext uri="{FF2B5EF4-FFF2-40B4-BE49-F238E27FC236}">
                  <a16:creationId xmlns:a16="http://schemas.microsoft.com/office/drawing/2014/main" id="{AD6A7883-53C6-8161-2A8D-097AD064A4E0}"/>
                </a:ext>
              </a:extLst>
            </p:cNvPr>
            <p:cNvSpPr txBox="1"/>
            <p:nvPr/>
          </p:nvSpPr>
          <p:spPr>
            <a:xfrm>
              <a:off x="1873875" y="5191796"/>
              <a:ext cx="1887339" cy="447159"/>
            </a:xfrm>
            <a:prstGeom prst="rect">
              <a:avLst/>
            </a:prstGeom>
            <a:noFill/>
          </p:spPr>
          <p:txBody>
            <a:bodyPr wrap="square" rtlCol="0">
              <a:spAutoFit/>
            </a:bodyPr>
            <a:lstStyle/>
            <a:p>
              <a:r>
                <a:rPr lang="it-IT" sz="1600" b="1" err="1">
                  <a:latin typeface="Arial" panose="020B0604020202020204" pitchFamily="34" charset="0"/>
                  <a:cs typeface="Arial" panose="020B0604020202020204" pitchFamily="34" charset="0"/>
                </a:rPr>
                <a:t>Past</a:t>
              </a:r>
              <a:r>
                <a:rPr lang="it-IT" sz="1600" b="1">
                  <a:latin typeface="Arial" panose="020B0604020202020204" pitchFamily="34" charset="0"/>
                  <a:cs typeface="Arial" panose="020B0604020202020204" pitchFamily="34" charset="0"/>
                </a:rPr>
                <a:t> </a:t>
              </a:r>
              <a:r>
                <a:rPr lang="it-IT" sz="1600" b="1" err="1">
                  <a:latin typeface="Arial" panose="020B0604020202020204" pitchFamily="34" charset="0"/>
                  <a:cs typeface="Arial" panose="020B0604020202020204" pitchFamily="34" charset="0"/>
                </a:rPr>
                <a:t>states</a:t>
              </a:r>
              <a:endParaRPr lang="it-IT" sz="1600" b="1">
                <a:latin typeface="Arial" panose="020B0604020202020204" pitchFamily="34" charset="0"/>
                <a:cs typeface="Arial" panose="020B0604020202020204" pitchFamily="34" charset="0"/>
              </a:endParaRPr>
            </a:p>
          </p:txBody>
        </p:sp>
      </p:grpSp>
      <p:sp>
        <p:nvSpPr>
          <p:cNvPr id="159" name="TextBox 158">
            <a:extLst>
              <a:ext uri="{FF2B5EF4-FFF2-40B4-BE49-F238E27FC236}">
                <a16:creationId xmlns:a16="http://schemas.microsoft.com/office/drawing/2014/main" id="{89CFB61F-04FA-2292-1245-4BAFEA8C6B7D}"/>
              </a:ext>
            </a:extLst>
          </p:cNvPr>
          <p:cNvSpPr txBox="1"/>
          <p:nvPr/>
        </p:nvSpPr>
        <p:spPr>
          <a:xfrm>
            <a:off x="-69664" y="3731043"/>
            <a:ext cx="561730"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a:t>
            </a:r>
          </a:p>
        </p:txBody>
      </p:sp>
      <p:sp>
        <p:nvSpPr>
          <p:cNvPr id="160" name="TextBox 159">
            <a:extLst>
              <a:ext uri="{FF2B5EF4-FFF2-40B4-BE49-F238E27FC236}">
                <a16:creationId xmlns:a16="http://schemas.microsoft.com/office/drawing/2014/main" id="{0BB1CC94-17F4-ED69-5039-A2F81AAAE836}"/>
              </a:ext>
            </a:extLst>
          </p:cNvPr>
          <p:cNvSpPr txBox="1"/>
          <p:nvPr/>
        </p:nvSpPr>
        <p:spPr>
          <a:xfrm>
            <a:off x="7684212" y="3729065"/>
            <a:ext cx="592783"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57221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asellaDiTesto 22">
            <a:extLst>
              <a:ext uri="{FF2B5EF4-FFF2-40B4-BE49-F238E27FC236}">
                <a16:creationId xmlns:a16="http://schemas.microsoft.com/office/drawing/2014/main" id="{23AFA093-001C-ADD8-A0E5-04F9109E5B0A}"/>
              </a:ext>
            </a:extLst>
          </p:cNvPr>
          <p:cNvSpPr txBox="1"/>
          <p:nvPr/>
        </p:nvSpPr>
        <p:spPr>
          <a:xfrm>
            <a:off x="-808700" y="7203440"/>
            <a:ext cx="10725529" cy="1200329"/>
          </a:xfrm>
          <a:prstGeom prst="rect">
            <a:avLst/>
          </a:prstGeom>
          <a:noFill/>
        </p:spPr>
        <p:txBody>
          <a:bodyPr wrap="square" rtlCol="0">
            <a:spAutoFit/>
          </a:bodyPr>
          <a:lstStyle/>
          <a:p>
            <a:endParaRPr lang="it-IT">
              <a:latin typeface="Arial" panose="020B0604020202020204" pitchFamily="34" charset="0"/>
              <a:cs typeface="Arial" panose="020B0604020202020204" pitchFamily="34" charset="0"/>
            </a:endParaRPr>
          </a:p>
          <a:p>
            <a:endParaRPr lang="it-I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a:p>
        </p:txBody>
      </p:sp>
      <p:sp>
        <p:nvSpPr>
          <p:cNvPr id="3" name="TextBox 2">
            <a:extLst>
              <a:ext uri="{FF2B5EF4-FFF2-40B4-BE49-F238E27FC236}">
                <a16:creationId xmlns:a16="http://schemas.microsoft.com/office/drawing/2014/main" id="{0851EF0C-CEE9-D598-9948-46943DEBB891}"/>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25</a:t>
            </a:r>
            <a:endParaRPr lang="en-US" sz="2800">
              <a:solidFill>
                <a:schemeClr val="bg1"/>
              </a:solidFill>
              <a:latin typeface="Arial" panose="020B0604020202020204" pitchFamily="34" charset="0"/>
              <a:cs typeface="Arial" panose="020B0604020202020204" pitchFamily="34" charset="0"/>
            </a:endParaRPr>
          </a:p>
        </p:txBody>
      </p:sp>
      <p:sp>
        <p:nvSpPr>
          <p:cNvPr id="18" name="Titolo 1">
            <a:extLst>
              <a:ext uri="{FF2B5EF4-FFF2-40B4-BE49-F238E27FC236}">
                <a16:creationId xmlns:a16="http://schemas.microsoft.com/office/drawing/2014/main" id="{718C7FEE-DF38-1DC5-E702-165CB05CF8E2}"/>
              </a:ext>
            </a:extLst>
          </p:cNvPr>
          <p:cNvSpPr>
            <a:spLocks noGrp="1"/>
          </p:cNvSpPr>
          <p:nvPr>
            <p:ph type="title"/>
          </p:nvPr>
        </p:nvSpPr>
        <p:spPr>
          <a:xfrm>
            <a:off x="250280" y="106508"/>
            <a:ext cx="7435310" cy="1159501"/>
          </a:xfrm>
        </p:spPr>
        <p:txBody>
          <a:bodyPr>
            <a:normAutofit/>
          </a:bodyPr>
          <a:lstStyle/>
          <a:p>
            <a:r>
              <a:rPr lang="it-IT" sz="2800"/>
              <a:t>LINEAR TEMPORAL LOGIC (LTL)</a:t>
            </a:r>
          </a:p>
        </p:txBody>
      </p:sp>
      <p:sp>
        <p:nvSpPr>
          <p:cNvPr id="19" name="TextBox 18">
            <a:extLst>
              <a:ext uri="{FF2B5EF4-FFF2-40B4-BE49-F238E27FC236}">
                <a16:creationId xmlns:a16="http://schemas.microsoft.com/office/drawing/2014/main" id="{66DB337C-53F0-0982-0995-29BF128FAAEF}"/>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Traces, States, </a:t>
            </a:r>
            <a:r>
              <a:rPr lang="it-IT" sz="2800" err="1">
                <a:solidFill>
                  <a:schemeClr val="bg1"/>
                </a:solidFill>
                <a:latin typeface="Arial" panose="020B0604020202020204" pitchFamily="34" charset="0"/>
                <a:cs typeface="Arial" panose="020B0604020202020204" pitchFamily="34" charset="0"/>
              </a:rPr>
              <a:t>Lassos</a:t>
            </a:r>
            <a:endParaRPr lang="en-US" sz="2800">
              <a:solidFill>
                <a:schemeClr val="bg1"/>
              </a:solidFill>
              <a:latin typeface="Arial" panose="020B0604020202020204" pitchFamily="34" charset="0"/>
              <a:cs typeface="Arial" panose="020B0604020202020204" pitchFamily="34" charset="0"/>
            </a:endParaRPr>
          </a:p>
        </p:txBody>
      </p:sp>
      <p:grpSp>
        <p:nvGrpSpPr>
          <p:cNvPr id="117" name="Group 116">
            <a:extLst>
              <a:ext uri="{FF2B5EF4-FFF2-40B4-BE49-F238E27FC236}">
                <a16:creationId xmlns:a16="http://schemas.microsoft.com/office/drawing/2014/main" id="{BB36699E-FFD4-9BD2-DB00-076786FDDF2A}"/>
              </a:ext>
            </a:extLst>
          </p:cNvPr>
          <p:cNvGrpSpPr/>
          <p:nvPr/>
        </p:nvGrpSpPr>
        <p:grpSpPr>
          <a:xfrm>
            <a:off x="-250600" y="2502054"/>
            <a:ext cx="10876301" cy="922453"/>
            <a:chOff x="662426" y="4838443"/>
            <a:chExt cx="8364237" cy="691657"/>
          </a:xfrm>
        </p:grpSpPr>
        <p:sp>
          <p:nvSpPr>
            <p:cNvPr id="91" name="Flowchart: Connector 90">
              <a:extLst>
                <a:ext uri="{FF2B5EF4-FFF2-40B4-BE49-F238E27FC236}">
                  <a16:creationId xmlns:a16="http://schemas.microsoft.com/office/drawing/2014/main" id="{67B41A65-1439-04D3-D802-FA8AAEBE0FB5}"/>
                </a:ext>
              </a:extLst>
            </p:cNvPr>
            <p:cNvSpPr/>
            <p:nvPr/>
          </p:nvSpPr>
          <p:spPr>
            <a:xfrm>
              <a:off x="3739711"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92" name="Flowchart: Connector 91">
              <a:extLst>
                <a:ext uri="{FF2B5EF4-FFF2-40B4-BE49-F238E27FC236}">
                  <a16:creationId xmlns:a16="http://schemas.microsoft.com/office/drawing/2014/main" id="{5F97589E-21BA-AF3A-4964-AE26ECD2C5E8}"/>
                </a:ext>
              </a:extLst>
            </p:cNvPr>
            <p:cNvSpPr/>
            <p:nvPr/>
          </p:nvSpPr>
          <p:spPr>
            <a:xfrm>
              <a:off x="4545572"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93" name="Flowchart: Connector 92">
              <a:extLst>
                <a:ext uri="{FF2B5EF4-FFF2-40B4-BE49-F238E27FC236}">
                  <a16:creationId xmlns:a16="http://schemas.microsoft.com/office/drawing/2014/main" id="{5B49F78B-5504-15E1-C151-7D7A65B3D0A9}"/>
                </a:ext>
              </a:extLst>
            </p:cNvPr>
            <p:cNvSpPr/>
            <p:nvPr/>
          </p:nvSpPr>
          <p:spPr>
            <a:xfrm>
              <a:off x="5359899"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sp>
          <p:nvSpPr>
            <p:cNvPr id="94" name="Flowchart: Connector 93">
              <a:extLst>
                <a:ext uri="{FF2B5EF4-FFF2-40B4-BE49-F238E27FC236}">
                  <a16:creationId xmlns:a16="http://schemas.microsoft.com/office/drawing/2014/main" id="{20903CAD-0D10-4F23-9EF0-69E4E4B2FE2A}"/>
                </a:ext>
              </a:extLst>
            </p:cNvPr>
            <p:cNvSpPr/>
            <p:nvPr/>
          </p:nvSpPr>
          <p:spPr>
            <a:xfrm>
              <a:off x="6158986" y="5078806"/>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3</a:t>
              </a:r>
            </a:p>
          </p:txBody>
        </p:sp>
        <p:sp>
          <p:nvSpPr>
            <p:cNvPr id="95" name="Flowchart: Connector 94">
              <a:extLst>
                <a:ext uri="{FF2B5EF4-FFF2-40B4-BE49-F238E27FC236}">
                  <a16:creationId xmlns:a16="http://schemas.microsoft.com/office/drawing/2014/main" id="{3C221FF3-5B45-70A4-6065-3B3A87A33B74}"/>
                </a:ext>
              </a:extLst>
            </p:cNvPr>
            <p:cNvSpPr/>
            <p:nvPr/>
          </p:nvSpPr>
          <p:spPr>
            <a:xfrm>
              <a:off x="6965693" y="506791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4</a:t>
              </a:r>
            </a:p>
          </p:txBody>
        </p:sp>
        <p:sp>
          <p:nvSpPr>
            <p:cNvPr id="96" name="Flowchart: Connector 95">
              <a:extLst>
                <a:ext uri="{FF2B5EF4-FFF2-40B4-BE49-F238E27FC236}">
                  <a16:creationId xmlns:a16="http://schemas.microsoft.com/office/drawing/2014/main" id="{558ECB92-5310-04FB-5F4D-042C3E14CF0B}"/>
                </a:ext>
              </a:extLst>
            </p:cNvPr>
            <p:cNvSpPr/>
            <p:nvPr/>
          </p:nvSpPr>
          <p:spPr>
            <a:xfrm>
              <a:off x="7771554" y="5075912"/>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5</a:t>
              </a:r>
            </a:p>
          </p:txBody>
        </p:sp>
        <p:sp>
          <p:nvSpPr>
            <p:cNvPr id="97" name="Flowchart: Connector 96">
              <a:extLst>
                <a:ext uri="{FF2B5EF4-FFF2-40B4-BE49-F238E27FC236}">
                  <a16:creationId xmlns:a16="http://schemas.microsoft.com/office/drawing/2014/main" id="{7550D2B2-2C64-5219-8C71-C6D3CA164720}"/>
                </a:ext>
              </a:extLst>
            </p:cNvPr>
            <p:cNvSpPr/>
            <p:nvPr/>
          </p:nvSpPr>
          <p:spPr>
            <a:xfrm>
              <a:off x="8570793" y="5083532"/>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6</a:t>
              </a:r>
            </a:p>
          </p:txBody>
        </p:sp>
        <p:sp>
          <p:nvSpPr>
            <p:cNvPr id="99" name="TextBox 98">
              <a:extLst>
                <a:ext uri="{FF2B5EF4-FFF2-40B4-BE49-F238E27FC236}">
                  <a16:creationId xmlns:a16="http://schemas.microsoft.com/office/drawing/2014/main" id="{2ADD9EE1-0394-FDE6-CC71-E4B7FB113423}"/>
                </a:ext>
              </a:extLst>
            </p:cNvPr>
            <p:cNvSpPr txBox="1"/>
            <p:nvPr/>
          </p:nvSpPr>
          <p:spPr>
            <a:xfrm>
              <a:off x="662426" y="5122150"/>
              <a:ext cx="2174240" cy="393192"/>
            </a:xfrm>
            <a:prstGeom prst="rect">
              <a:avLst/>
            </a:prstGeom>
            <a:noFill/>
            <a:ln>
              <a:noFill/>
            </a:ln>
          </p:spPr>
          <p:txBody>
            <a:bodyPr wrap="square" rtlCol="0">
              <a:spAutoFit/>
            </a:bodyPr>
            <a:lstStyle/>
            <a:p>
              <a:pPr algn="r"/>
              <a:r>
                <a:rPr lang="en-US" sz="2800" b="1">
                  <a:solidFill>
                    <a:srgbClr val="729134"/>
                  </a:solidFill>
                  <a:latin typeface="Arial" panose="020B0604020202020204" pitchFamily="34" charset="0"/>
                  <a:cs typeface="Arial" panose="020B0604020202020204" pitchFamily="34" charset="0"/>
                </a:rPr>
                <a:t>LASSO</a:t>
              </a:r>
            </a:p>
          </p:txBody>
        </p:sp>
        <p:cxnSp>
          <p:nvCxnSpPr>
            <p:cNvPr id="100" name="Straight Arrow Connector 99">
              <a:extLst>
                <a:ext uri="{FF2B5EF4-FFF2-40B4-BE49-F238E27FC236}">
                  <a16:creationId xmlns:a16="http://schemas.microsoft.com/office/drawing/2014/main" id="{EC66BF03-97AB-4238-6608-EF48C3AB309B}"/>
                </a:ext>
              </a:extLst>
            </p:cNvPr>
            <p:cNvCxnSpPr/>
            <p:nvPr/>
          </p:nvCxnSpPr>
          <p:spPr>
            <a:xfrm>
              <a:off x="4195581" y="5319513"/>
              <a:ext cx="349991"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5A042012-254D-E42E-7582-487B03B25C9F}"/>
                </a:ext>
              </a:extLst>
            </p:cNvPr>
            <p:cNvCxnSpPr>
              <a:cxnSpLocks/>
            </p:cNvCxnSpPr>
            <p:nvPr/>
          </p:nvCxnSpPr>
          <p:spPr>
            <a:xfrm>
              <a:off x="5001442" y="5319513"/>
              <a:ext cx="358457"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42303941-891C-42E0-EB2D-F3B49A1762D8}"/>
                </a:ext>
              </a:extLst>
            </p:cNvPr>
            <p:cNvCxnSpPr>
              <a:cxnSpLocks/>
            </p:cNvCxnSpPr>
            <p:nvPr/>
          </p:nvCxnSpPr>
          <p:spPr>
            <a:xfrm>
              <a:off x="5815769" y="5319513"/>
              <a:ext cx="343217" cy="3272"/>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0AC95945-F056-6597-FC27-FE2E43C80D22}"/>
                </a:ext>
              </a:extLst>
            </p:cNvPr>
            <p:cNvCxnSpPr>
              <a:cxnSpLocks/>
            </p:cNvCxnSpPr>
            <p:nvPr/>
          </p:nvCxnSpPr>
          <p:spPr>
            <a:xfrm flipV="1">
              <a:off x="6614856" y="5311893"/>
              <a:ext cx="350837" cy="10892"/>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CD63254E-F266-5170-5E42-3358F4AA2857}"/>
                </a:ext>
              </a:extLst>
            </p:cNvPr>
            <p:cNvCxnSpPr>
              <a:cxnSpLocks/>
            </p:cNvCxnSpPr>
            <p:nvPr/>
          </p:nvCxnSpPr>
          <p:spPr>
            <a:xfrm>
              <a:off x="7421563" y="5311893"/>
              <a:ext cx="349991" cy="7998"/>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B843E3C9-8F57-65C7-EF0C-0C1100D2231A}"/>
                </a:ext>
              </a:extLst>
            </p:cNvPr>
            <p:cNvCxnSpPr>
              <a:cxnSpLocks/>
            </p:cNvCxnSpPr>
            <p:nvPr/>
          </p:nvCxnSpPr>
          <p:spPr>
            <a:xfrm>
              <a:off x="8227424" y="5319891"/>
              <a:ext cx="343369" cy="762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sp>
          <p:nvSpPr>
            <p:cNvPr id="112" name="Arrow: U-Turn 111">
              <a:extLst>
                <a:ext uri="{FF2B5EF4-FFF2-40B4-BE49-F238E27FC236}">
                  <a16:creationId xmlns:a16="http://schemas.microsoft.com/office/drawing/2014/main" id="{0B154CB1-B61D-AB6E-2C0C-2D3895273631}"/>
                </a:ext>
              </a:extLst>
            </p:cNvPr>
            <p:cNvSpPr/>
            <p:nvPr/>
          </p:nvSpPr>
          <p:spPr>
            <a:xfrm rot="10800000" flipV="1">
              <a:off x="7948329" y="4838443"/>
              <a:ext cx="894080" cy="223284"/>
            </a:xfrm>
            <a:prstGeom prst="uturnArrow">
              <a:avLst>
                <a:gd name="adj1" fmla="val 25000"/>
                <a:gd name="adj2" fmla="val 25000"/>
                <a:gd name="adj3" fmla="val 25000"/>
                <a:gd name="adj4" fmla="val 43750"/>
                <a:gd name="adj5" fmla="val 100000"/>
              </a:avLst>
            </a:prstGeom>
            <a:solidFill>
              <a:srgbClr val="7291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3" name="Gruppo 7">
            <a:extLst>
              <a:ext uri="{FF2B5EF4-FFF2-40B4-BE49-F238E27FC236}">
                <a16:creationId xmlns:a16="http://schemas.microsoft.com/office/drawing/2014/main" id="{C27AB13B-DC8D-1DEA-7BD5-263B134EDECE}"/>
              </a:ext>
            </a:extLst>
          </p:cNvPr>
          <p:cNvGrpSpPr/>
          <p:nvPr/>
        </p:nvGrpSpPr>
        <p:grpSpPr>
          <a:xfrm>
            <a:off x="1478165" y="3512377"/>
            <a:ext cx="7281689" cy="610112"/>
            <a:chOff x="567919" y="3429000"/>
            <a:chExt cx="10355980" cy="1582833"/>
          </a:xfrm>
        </p:grpSpPr>
        <p:sp>
          <p:nvSpPr>
            <p:cNvPr id="134" name="Rettangolo 8">
              <a:extLst>
                <a:ext uri="{FF2B5EF4-FFF2-40B4-BE49-F238E27FC236}">
                  <a16:creationId xmlns:a16="http://schemas.microsoft.com/office/drawing/2014/main" id="{3DCBAC40-0154-5F82-45FD-10B195B7E959}"/>
                </a:ext>
              </a:extLst>
            </p:cNvPr>
            <p:cNvSpPr/>
            <p:nvPr/>
          </p:nvSpPr>
          <p:spPr>
            <a:xfrm>
              <a:off x="567919" y="342900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5" name="Rettangolo 9">
              <a:extLst>
                <a:ext uri="{FF2B5EF4-FFF2-40B4-BE49-F238E27FC236}">
                  <a16:creationId xmlns:a16="http://schemas.microsoft.com/office/drawing/2014/main" id="{8FE020AF-D482-AB27-0E84-4D661F11FEE1}"/>
                </a:ext>
              </a:extLst>
            </p:cNvPr>
            <p:cNvSpPr/>
            <p:nvPr/>
          </p:nvSpPr>
          <p:spPr>
            <a:xfrm>
              <a:off x="2047345" y="342900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6" name="Rettangolo 10">
              <a:extLst>
                <a:ext uri="{FF2B5EF4-FFF2-40B4-BE49-F238E27FC236}">
                  <a16:creationId xmlns:a16="http://schemas.microsoft.com/office/drawing/2014/main" id="{58C27258-C146-CCCB-1222-9A740BF4C0E6}"/>
                </a:ext>
              </a:extLst>
            </p:cNvPr>
            <p:cNvSpPr/>
            <p:nvPr/>
          </p:nvSpPr>
          <p:spPr>
            <a:xfrm>
              <a:off x="3526770" y="342900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7" name="Rettangolo 11">
              <a:extLst>
                <a:ext uri="{FF2B5EF4-FFF2-40B4-BE49-F238E27FC236}">
                  <a16:creationId xmlns:a16="http://schemas.microsoft.com/office/drawing/2014/main" id="{95B15213-E52D-ACE7-9CA7-C3F6213EEB94}"/>
                </a:ext>
              </a:extLst>
            </p:cNvPr>
            <p:cNvSpPr/>
            <p:nvPr/>
          </p:nvSpPr>
          <p:spPr>
            <a:xfrm>
              <a:off x="5006196" y="3429001"/>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8" name="Rettangolo 12">
              <a:extLst>
                <a:ext uri="{FF2B5EF4-FFF2-40B4-BE49-F238E27FC236}">
                  <a16:creationId xmlns:a16="http://schemas.microsoft.com/office/drawing/2014/main" id="{196926D2-697F-4DAD-5170-AC062E943578}"/>
                </a:ext>
              </a:extLst>
            </p:cNvPr>
            <p:cNvSpPr/>
            <p:nvPr/>
          </p:nvSpPr>
          <p:spPr>
            <a:xfrm>
              <a:off x="6485622"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9" name="Rettangolo 13">
              <a:extLst>
                <a:ext uri="{FF2B5EF4-FFF2-40B4-BE49-F238E27FC236}">
                  <a16:creationId xmlns:a16="http://schemas.microsoft.com/office/drawing/2014/main" id="{99FB9FEE-7526-370E-13C6-47C8A7183356}"/>
                </a:ext>
              </a:extLst>
            </p:cNvPr>
            <p:cNvSpPr/>
            <p:nvPr/>
          </p:nvSpPr>
          <p:spPr>
            <a:xfrm>
              <a:off x="7965048"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40" name="Rettangolo 14">
              <a:extLst>
                <a:ext uri="{FF2B5EF4-FFF2-40B4-BE49-F238E27FC236}">
                  <a16:creationId xmlns:a16="http://schemas.microsoft.com/office/drawing/2014/main" id="{932072D1-3020-53B3-18B7-FDFB774630D9}"/>
                </a:ext>
              </a:extLst>
            </p:cNvPr>
            <p:cNvSpPr/>
            <p:nvPr/>
          </p:nvSpPr>
          <p:spPr>
            <a:xfrm>
              <a:off x="9444473"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41" name="CasellaDiTesto 15">
              <a:extLst>
                <a:ext uri="{FF2B5EF4-FFF2-40B4-BE49-F238E27FC236}">
                  <a16:creationId xmlns:a16="http://schemas.microsoft.com/office/drawing/2014/main" id="{A0085C5A-D368-2C9A-0906-294823153A33}"/>
                </a:ext>
              </a:extLst>
            </p:cNvPr>
            <p:cNvSpPr txBox="1"/>
            <p:nvPr/>
          </p:nvSpPr>
          <p:spPr>
            <a:xfrm>
              <a:off x="8204600" y="3502051"/>
              <a:ext cx="1846396"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i+2</a:t>
              </a:r>
            </a:p>
          </p:txBody>
        </p:sp>
        <p:sp>
          <p:nvSpPr>
            <p:cNvPr id="142" name="CasellaDiTesto 16">
              <a:extLst>
                <a:ext uri="{FF2B5EF4-FFF2-40B4-BE49-F238E27FC236}">
                  <a16:creationId xmlns:a16="http://schemas.microsoft.com/office/drawing/2014/main" id="{F8E948E4-0013-C4DB-98B5-A94C622BAA60}"/>
                </a:ext>
              </a:extLst>
            </p:cNvPr>
            <p:cNvSpPr txBox="1"/>
            <p:nvPr/>
          </p:nvSpPr>
          <p:spPr>
            <a:xfrm>
              <a:off x="6773795" y="3506993"/>
              <a:ext cx="1846396"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i+1</a:t>
              </a:r>
            </a:p>
          </p:txBody>
        </p:sp>
        <p:sp>
          <p:nvSpPr>
            <p:cNvPr id="143" name="CasellaDiTesto 17">
              <a:extLst>
                <a:ext uri="{FF2B5EF4-FFF2-40B4-BE49-F238E27FC236}">
                  <a16:creationId xmlns:a16="http://schemas.microsoft.com/office/drawing/2014/main" id="{39DBBFB9-D61F-B7D7-3B00-EC870374AEE6}"/>
                </a:ext>
              </a:extLst>
            </p:cNvPr>
            <p:cNvSpPr txBox="1"/>
            <p:nvPr/>
          </p:nvSpPr>
          <p:spPr>
            <a:xfrm>
              <a:off x="5546497" y="3530459"/>
              <a:ext cx="679735"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a:t>
              </a:r>
            </a:p>
          </p:txBody>
        </p:sp>
        <p:sp>
          <p:nvSpPr>
            <p:cNvPr id="144" name="CasellaDiTesto 18">
              <a:extLst>
                <a:ext uri="{FF2B5EF4-FFF2-40B4-BE49-F238E27FC236}">
                  <a16:creationId xmlns:a16="http://schemas.microsoft.com/office/drawing/2014/main" id="{F259ED5C-13A5-2CAD-8B19-1FB8E1C7F26D}"/>
                </a:ext>
              </a:extLst>
            </p:cNvPr>
            <p:cNvSpPr txBox="1"/>
            <p:nvPr/>
          </p:nvSpPr>
          <p:spPr>
            <a:xfrm>
              <a:off x="9687355" y="3542569"/>
              <a:ext cx="996993" cy="1357406"/>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i+3</a:t>
              </a:r>
            </a:p>
          </p:txBody>
        </p:sp>
        <p:sp>
          <p:nvSpPr>
            <p:cNvPr id="145" name="CasellaDiTesto 19">
              <a:extLst>
                <a:ext uri="{FF2B5EF4-FFF2-40B4-BE49-F238E27FC236}">
                  <a16:creationId xmlns:a16="http://schemas.microsoft.com/office/drawing/2014/main" id="{DA5D6888-C3E6-6599-AC1C-4BCEEEFFC059}"/>
                </a:ext>
              </a:extLst>
            </p:cNvPr>
            <p:cNvSpPr txBox="1"/>
            <p:nvPr/>
          </p:nvSpPr>
          <p:spPr>
            <a:xfrm>
              <a:off x="3882981" y="3573790"/>
              <a:ext cx="1846394"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i-1</a:t>
              </a:r>
            </a:p>
          </p:txBody>
        </p:sp>
        <p:sp>
          <p:nvSpPr>
            <p:cNvPr id="146" name="CasellaDiTesto 20">
              <a:extLst>
                <a:ext uri="{FF2B5EF4-FFF2-40B4-BE49-F238E27FC236}">
                  <a16:creationId xmlns:a16="http://schemas.microsoft.com/office/drawing/2014/main" id="{14FA6EA5-84AD-F143-FCCA-D23E64FFF91C}"/>
                </a:ext>
              </a:extLst>
            </p:cNvPr>
            <p:cNvSpPr txBox="1"/>
            <p:nvPr/>
          </p:nvSpPr>
          <p:spPr>
            <a:xfrm>
              <a:off x="2403556" y="3530462"/>
              <a:ext cx="1846394"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i-2</a:t>
              </a:r>
            </a:p>
          </p:txBody>
        </p:sp>
        <p:sp>
          <p:nvSpPr>
            <p:cNvPr id="147" name="CasellaDiTesto 21">
              <a:extLst>
                <a:ext uri="{FF2B5EF4-FFF2-40B4-BE49-F238E27FC236}">
                  <a16:creationId xmlns:a16="http://schemas.microsoft.com/office/drawing/2014/main" id="{4AC08893-3A85-C541-52C3-36CBD7D10D53}"/>
                </a:ext>
              </a:extLst>
            </p:cNvPr>
            <p:cNvSpPr txBox="1"/>
            <p:nvPr/>
          </p:nvSpPr>
          <p:spPr>
            <a:xfrm>
              <a:off x="915553" y="3530459"/>
              <a:ext cx="1846394" cy="1357406"/>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i-3</a:t>
              </a:r>
            </a:p>
          </p:txBody>
        </p:sp>
      </p:grpSp>
      <p:sp>
        <p:nvSpPr>
          <p:cNvPr id="4" name="CasellaDiTesto 4">
            <a:extLst>
              <a:ext uri="{FF2B5EF4-FFF2-40B4-BE49-F238E27FC236}">
                <a16:creationId xmlns:a16="http://schemas.microsoft.com/office/drawing/2014/main" id="{CCCBFF3E-E075-F355-A6B4-6CC5E84049E8}"/>
              </a:ext>
            </a:extLst>
          </p:cNvPr>
          <p:cNvSpPr txBox="1"/>
          <p:nvPr/>
        </p:nvSpPr>
        <p:spPr>
          <a:xfrm>
            <a:off x="4323697" y="4603944"/>
            <a:ext cx="1527665" cy="338554"/>
          </a:xfrm>
          <a:prstGeom prst="rect">
            <a:avLst/>
          </a:prstGeom>
          <a:noFill/>
        </p:spPr>
        <p:txBody>
          <a:bodyPr wrap="square" rtlCol="0">
            <a:spAutoFit/>
          </a:bodyPr>
          <a:lstStyle/>
          <a:p>
            <a:r>
              <a:rPr lang="it-IT" sz="1600" b="1" err="1">
                <a:latin typeface="Arial" panose="020B0604020202020204" pitchFamily="34" charset="0"/>
                <a:cs typeface="Arial" panose="020B0604020202020204" pitchFamily="34" charset="0"/>
              </a:rPr>
              <a:t>Current</a:t>
            </a:r>
            <a:r>
              <a:rPr lang="it-IT" sz="1600" b="1">
                <a:latin typeface="Arial" panose="020B0604020202020204" pitchFamily="34" charset="0"/>
                <a:cs typeface="Arial" panose="020B0604020202020204" pitchFamily="34" charset="0"/>
              </a:rPr>
              <a:t> state</a:t>
            </a:r>
          </a:p>
        </p:txBody>
      </p:sp>
      <p:sp>
        <p:nvSpPr>
          <p:cNvPr id="5" name="Right Brace 4">
            <a:extLst>
              <a:ext uri="{FF2B5EF4-FFF2-40B4-BE49-F238E27FC236}">
                <a16:creationId xmlns:a16="http://schemas.microsoft.com/office/drawing/2014/main" id="{80237BAB-C110-8285-DAC8-56137AC0DE4E}"/>
              </a:ext>
            </a:extLst>
          </p:cNvPr>
          <p:cNvSpPr/>
          <p:nvPr/>
        </p:nvSpPr>
        <p:spPr>
          <a:xfrm rot="5400000">
            <a:off x="7019094" y="2818935"/>
            <a:ext cx="353834" cy="3115205"/>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A4EE06D3-0E53-0785-9BAA-FE10D2CD90FD}"/>
              </a:ext>
            </a:extLst>
          </p:cNvPr>
          <p:cNvSpPr/>
          <p:nvPr/>
        </p:nvSpPr>
        <p:spPr>
          <a:xfrm rot="5400000">
            <a:off x="2861110" y="2797295"/>
            <a:ext cx="353834" cy="3132204"/>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3C9EE9B1-F570-2C0E-F94B-4892CDC30976}"/>
              </a:ext>
            </a:extLst>
          </p:cNvPr>
          <p:cNvSpPr/>
          <p:nvPr/>
        </p:nvSpPr>
        <p:spPr>
          <a:xfrm rot="5400000">
            <a:off x="4944351" y="3846258"/>
            <a:ext cx="353834" cy="1034279"/>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CasellaDiTesto 4">
            <a:extLst>
              <a:ext uri="{FF2B5EF4-FFF2-40B4-BE49-F238E27FC236}">
                <a16:creationId xmlns:a16="http://schemas.microsoft.com/office/drawing/2014/main" id="{8F920D90-0316-374E-C0BB-AC4F9302261D}"/>
              </a:ext>
            </a:extLst>
          </p:cNvPr>
          <p:cNvSpPr txBox="1"/>
          <p:nvPr/>
        </p:nvSpPr>
        <p:spPr>
          <a:xfrm>
            <a:off x="6484653" y="4603944"/>
            <a:ext cx="1527665" cy="338554"/>
          </a:xfrm>
          <a:prstGeom prst="rect">
            <a:avLst/>
          </a:prstGeom>
          <a:noFill/>
        </p:spPr>
        <p:txBody>
          <a:bodyPr wrap="square" rtlCol="0">
            <a:spAutoFit/>
          </a:bodyPr>
          <a:lstStyle/>
          <a:p>
            <a:r>
              <a:rPr lang="it-IT" sz="1600" b="1">
                <a:latin typeface="Arial" panose="020B0604020202020204" pitchFamily="34" charset="0"/>
                <a:cs typeface="Arial" panose="020B0604020202020204" pitchFamily="34" charset="0"/>
              </a:rPr>
              <a:t>Future </a:t>
            </a:r>
            <a:r>
              <a:rPr lang="it-IT" sz="1600" b="1" err="1">
                <a:latin typeface="Arial" panose="020B0604020202020204" pitchFamily="34" charset="0"/>
                <a:cs typeface="Arial" panose="020B0604020202020204" pitchFamily="34" charset="0"/>
              </a:rPr>
              <a:t>states</a:t>
            </a:r>
            <a:endParaRPr lang="it-IT" sz="1600" b="1">
              <a:latin typeface="Arial" panose="020B0604020202020204" pitchFamily="34" charset="0"/>
              <a:cs typeface="Arial" panose="020B0604020202020204" pitchFamily="34" charset="0"/>
            </a:endParaRPr>
          </a:p>
        </p:txBody>
      </p:sp>
      <p:sp>
        <p:nvSpPr>
          <p:cNvPr id="9" name="CasellaDiTesto 4">
            <a:extLst>
              <a:ext uri="{FF2B5EF4-FFF2-40B4-BE49-F238E27FC236}">
                <a16:creationId xmlns:a16="http://schemas.microsoft.com/office/drawing/2014/main" id="{C1F16117-57FE-12F4-CD5F-3E78ACA38A38}"/>
              </a:ext>
            </a:extLst>
          </p:cNvPr>
          <p:cNvSpPr txBox="1"/>
          <p:nvPr/>
        </p:nvSpPr>
        <p:spPr>
          <a:xfrm>
            <a:off x="2352103" y="4603944"/>
            <a:ext cx="1360367" cy="338554"/>
          </a:xfrm>
          <a:prstGeom prst="rect">
            <a:avLst/>
          </a:prstGeom>
          <a:noFill/>
        </p:spPr>
        <p:txBody>
          <a:bodyPr wrap="square" rtlCol="0">
            <a:spAutoFit/>
          </a:bodyPr>
          <a:lstStyle/>
          <a:p>
            <a:r>
              <a:rPr lang="it-IT" sz="1600" b="1" err="1">
                <a:latin typeface="Arial" panose="020B0604020202020204" pitchFamily="34" charset="0"/>
                <a:cs typeface="Arial" panose="020B0604020202020204" pitchFamily="34" charset="0"/>
              </a:rPr>
              <a:t>Past</a:t>
            </a:r>
            <a:r>
              <a:rPr lang="it-IT" sz="1600" b="1">
                <a:latin typeface="Arial" panose="020B0604020202020204" pitchFamily="34" charset="0"/>
                <a:cs typeface="Arial" panose="020B0604020202020204" pitchFamily="34" charset="0"/>
              </a:rPr>
              <a:t> </a:t>
            </a:r>
            <a:r>
              <a:rPr lang="it-IT" sz="1600" b="1" err="1">
                <a:latin typeface="Arial" panose="020B0604020202020204" pitchFamily="34" charset="0"/>
                <a:cs typeface="Arial" panose="020B0604020202020204" pitchFamily="34" charset="0"/>
              </a:rPr>
              <a:t>states</a:t>
            </a:r>
            <a:endParaRPr lang="it-IT" sz="1600" b="1">
              <a:latin typeface="Arial" panose="020B0604020202020204" pitchFamily="34" charset="0"/>
              <a:cs typeface="Arial" panose="020B0604020202020204" pitchFamily="34" charset="0"/>
            </a:endParaRPr>
          </a:p>
        </p:txBody>
      </p:sp>
      <p:sp>
        <p:nvSpPr>
          <p:cNvPr id="10" name="Rettangolo 24">
            <a:extLst>
              <a:ext uri="{FF2B5EF4-FFF2-40B4-BE49-F238E27FC236}">
                <a16:creationId xmlns:a16="http://schemas.microsoft.com/office/drawing/2014/main" id="{AF277E2D-B442-4E20-FAFC-61423A3F5198}"/>
              </a:ext>
            </a:extLst>
          </p:cNvPr>
          <p:cNvSpPr/>
          <p:nvPr/>
        </p:nvSpPr>
        <p:spPr>
          <a:xfrm>
            <a:off x="2528989" y="3525512"/>
            <a:ext cx="1040241" cy="581951"/>
          </a:xfrm>
          <a:prstGeom prst="rect">
            <a:avLst/>
          </a:prstGeom>
          <a:solidFill>
            <a:schemeClr val="bg1">
              <a:lumMod val="65000"/>
              <a:alpha val="4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Rettangolo 23">
            <a:extLst>
              <a:ext uri="{FF2B5EF4-FFF2-40B4-BE49-F238E27FC236}">
                <a16:creationId xmlns:a16="http://schemas.microsoft.com/office/drawing/2014/main" id="{5851D394-98CE-34B9-4F79-239003CDCD25}"/>
              </a:ext>
            </a:extLst>
          </p:cNvPr>
          <p:cNvSpPr/>
          <p:nvPr/>
        </p:nvSpPr>
        <p:spPr>
          <a:xfrm>
            <a:off x="1471925" y="3525512"/>
            <a:ext cx="1040241" cy="581951"/>
          </a:xfrm>
          <a:prstGeom prst="rect">
            <a:avLst/>
          </a:prstGeom>
          <a:solidFill>
            <a:schemeClr val="bg1">
              <a:lumMod val="65000"/>
              <a:alpha val="4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TextBox 11">
            <a:extLst>
              <a:ext uri="{FF2B5EF4-FFF2-40B4-BE49-F238E27FC236}">
                <a16:creationId xmlns:a16="http://schemas.microsoft.com/office/drawing/2014/main" id="{166D5104-F005-20A3-E494-15DC7BF23DC6}"/>
              </a:ext>
            </a:extLst>
          </p:cNvPr>
          <p:cNvSpPr txBox="1"/>
          <p:nvPr/>
        </p:nvSpPr>
        <p:spPr>
          <a:xfrm>
            <a:off x="940277" y="3731043"/>
            <a:ext cx="561730"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a:t>
            </a:r>
          </a:p>
        </p:txBody>
      </p:sp>
      <p:sp>
        <p:nvSpPr>
          <p:cNvPr id="13" name="TextBox 12">
            <a:extLst>
              <a:ext uri="{FF2B5EF4-FFF2-40B4-BE49-F238E27FC236}">
                <a16:creationId xmlns:a16="http://schemas.microsoft.com/office/drawing/2014/main" id="{CEB51DF9-17F2-3E34-D6AA-4807A6E1526D}"/>
              </a:ext>
            </a:extLst>
          </p:cNvPr>
          <p:cNvSpPr txBox="1"/>
          <p:nvPr/>
        </p:nvSpPr>
        <p:spPr>
          <a:xfrm>
            <a:off x="8694153" y="3729065"/>
            <a:ext cx="592783"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69326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asellaDiTesto 22">
            <a:extLst>
              <a:ext uri="{FF2B5EF4-FFF2-40B4-BE49-F238E27FC236}">
                <a16:creationId xmlns:a16="http://schemas.microsoft.com/office/drawing/2014/main" id="{23AFA093-001C-ADD8-A0E5-04F9109E5B0A}"/>
              </a:ext>
            </a:extLst>
          </p:cNvPr>
          <p:cNvSpPr txBox="1"/>
          <p:nvPr/>
        </p:nvSpPr>
        <p:spPr>
          <a:xfrm>
            <a:off x="-808700" y="7203440"/>
            <a:ext cx="10725529" cy="1200329"/>
          </a:xfrm>
          <a:prstGeom prst="rect">
            <a:avLst/>
          </a:prstGeom>
          <a:noFill/>
        </p:spPr>
        <p:txBody>
          <a:bodyPr wrap="square" rtlCol="0">
            <a:spAutoFit/>
          </a:bodyPr>
          <a:lstStyle/>
          <a:p>
            <a:endParaRPr lang="it-IT">
              <a:latin typeface="Arial" panose="020B0604020202020204" pitchFamily="34" charset="0"/>
              <a:cs typeface="Arial" panose="020B0604020202020204" pitchFamily="34" charset="0"/>
            </a:endParaRPr>
          </a:p>
          <a:p>
            <a:endParaRPr lang="it-I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a:p>
        </p:txBody>
      </p:sp>
      <p:sp>
        <p:nvSpPr>
          <p:cNvPr id="3" name="TextBox 2">
            <a:extLst>
              <a:ext uri="{FF2B5EF4-FFF2-40B4-BE49-F238E27FC236}">
                <a16:creationId xmlns:a16="http://schemas.microsoft.com/office/drawing/2014/main" id="{0851EF0C-CEE9-D598-9948-46943DEBB891}"/>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26</a:t>
            </a:r>
            <a:endParaRPr lang="en-US" sz="2800">
              <a:solidFill>
                <a:schemeClr val="bg1"/>
              </a:solidFill>
              <a:latin typeface="Arial" panose="020B0604020202020204" pitchFamily="34" charset="0"/>
              <a:cs typeface="Arial" panose="020B0604020202020204" pitchFamily="34" charset="0"/>
            </a:endParaRPr>
          </a:p>
        </p:txBody>
      </p:sp>
      <p:sp>
        <p:nvSpPr>
          <p:cNvPr id="18" name="Titolo 1">
            <a:extLst>
              <a:ext uri="{FF2B5EF4-FFF2-40B4-BE49-F238E27FC236}">
                <a16:creationId xmlns:a16="http://schemas.microsoft.com/office/drawing/2014/main" id="{718C7FEE-DF38-1DC5-E702-165CB05CF8E2}"/>
              </a:ext>
            </a:extLst>
          </p:cNvPr>
          <p:cNvSpPr>
            <a:spLocks noGrp="1"/>
          </p:cNvSpPr>
          <p:nvPr>
            <p:ph type="title"/>
          </p:nvPr>
        </p:nvSpPr>
        <p:spPr>
          <a:xfrm>
            <a:off x="250280" y="106508"/>
            <a:ext cx="7435310" cy="1159501"/>
          </a:xfrm>
        </p:spPr>
        <p:txBody>
          <a:bodyPr>
            <a:normAutofit/>
          </a:bodyPr>
          <a:lstStyle/>
          <a:p>
            <a:r>
              <a:rPr lang="it-IT" sz="2800"/>
              <a:t>LINEAR TEMPORAL LOGIC (LTL)</a:t>
            </a:r>
          </a:p>
        </p:txBody>
      </p:sp>
      <p:sp>
        <p:nvSpPr>
          <p:cNvPr id="19" name="TextBox 18">
            <a:extLst>
              <a:ext uri="{FF2B5EF4-FFF2-40B4-BE49-F238E27FC236}">
                <a16:creationId xmlns:a16="http://schemas.microsoft.com/office/drawing/2014/main" id="{66DB337C-53F0-0982-0995-29BF128FAAEF}"/>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Traces, States, </a:t>
            </a:r>
            <a:r>
              <a:rPr lang="it-IT" sz="2800" err="1">
                <a:solidFill>
                  <a:schemeClr val="bg1"/>
                </a:solidFill>
                <a:latin typeface="Arial" panose="020B0604020202020204" pitchFamily="34" charset="0"/>
                <a:cs typeface="Arial" panose="020B0604020202020204" pitchFamily="34" charset="0"/>
              </a:rPr>
              <a:t>Lassos</a:t>
            </a:r>
            <a:endParaRPr lang="en-US" sz="2800">
              <a:solidFill>
                <a:schemeClr val="bg1"/>
              </a:solidFill>
              <a:latin typeface="Arial" panose="020B0604020202020204" pitchFamily="34" charset="0"/>
              <a:cs typeface="Arial" panose="020B0604020202020204" pitchFamily="34" charset="0"/>
            </a:endParaRPr>
          </a:p>
        </p:txBody>
      </p:sp>
      <p:grpSp>
        <p:nvGrpSpPr>
          <p:cNvPr id="117" name="Group 116">
            <a:extLst>
              <a:ext uri="{FF2B5EF4-FFF2-40B4-BE49-F238E27FC236}">
                <a16:creationId xmlns:a16="http://schemas.microsoft.com/office/drawing/2014/main" id="{BB36699E-FFD4-9BD2-DB00-076786FDDF2A}"/>
              </a:ext>
            </a:extLst>
          </p:cNvPr>
          <p:cNvGrpSpPr/>
          <p:nvPr/>
        </p:nvGrpSpPr>
        <p:grpSpPr>
          <a:xfrm>
            <a:off x="-250600" y="2502054"/>
            <a:ext cx="10876301" cy="922453"/>
            <a:chOff x="662426" y="4838443"/>
            <a:chExt cx="8364237" cy="691657"/>
          </a:xfrm>
        </p:grpSpPr>
        <p:sp>
          <p:nvSpPr>
            <p:cNvPr id="91" name="Flowchart: Connector 90">
              <a:extLst>
                <a:ext uri="{FF2B5EF4-FFF2-40B4-BE49-F238E27FC236}">
                  <a16:creationId xmlns:a16="http://schemas.microsoft.com/office/drawing/2014/main" id="{67B41A65-1439-04D3-D802-FA8AAEBE0FB5}"/>
                </a:ext>
              </a:extLst>
            </p:cNvPr>
            <p:cNvSpPr/>
            <p:nvPr/>
          </p:nvSpPr>
          <p:spPr>
            <a:xfrm>
              <a:off x="3739711"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92" name="Flowchart: Connector 91">
              <a:extLst>
                <a:ext uri="{FF2B5EF4-FFF2-40B4-BE49-F238E27FC236}">
                  <a16:creationId xmlns:a16="http://schemas.microsoft.com/office/drawing/2014/main" id="{5F97589E-21BA-AF3A-4964-AE26ECD2C5E8}"/>
                </a:ext>
              </a:extLst>
            </p:cNvPr>
            <p:cNvSpPr/>
            <p:nvPr/>
          </p:nvSpPr>
          <p:spPr>
            <a:xfrm>
              <a:off x="4545572"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93" name="Flowchart: Connector 92">
              <a:extLst>
                <a:ext uri="{FF2B5EF4-FFF2-40B4-BE49-F238E27FC236}">
                  <a16:creationId xmlns:a16="http://schemas.microsoft.com/office/drawing/2014/main" id="{5B49F78B-5504-15E1-C151-7D7A65B3D0A9}"/>
                </a:ext>
              </a:extLst>
            </p:cNvPr>
            <p:cNvSpPr/>
            <p:nvPr/>
          </p:nvSpPr>
          <p:spPr>
            <a:xfrm>
              <a:off x="5359899"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sp>
          <p:nvSpPr>
            <p:cNvPr id="94" name="Flowchart: Connector 93">
              <a:extLst>
                <a:ext uri="{FF2B5EF4-FFF2-40B4-BE49-F238E27FC236}">
                  <a16:creationId xmlns:a16="http://schemas.microsoft.com/office/drawing/2014/main" id="{20903CAD-0D10-4F23-9EF0-69E4E4B2FE2A}"/>
                </a:ext>
              </a:extLst>
            </p:cNvPr>
            <p:cNvSpPr/>
            <p:nvPr/>
          </p:nvSpPr>
          <p:spPr>
            <a:xfrm>
              <a:off x="6158986" y="5078806"/>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3</a:t>
              </a:r>
            </a:p>
          </p:txBody>
        </p:sp>
        <p:sp>
          <p:nvSpPr>
            <p:cNvPr id="95" name="Flowchart: Connector 94">
              <a:extLst>
                <a:ext uri="{FF2B5EF4-FFF2-40B4-BE49-F238E27FC236}">
                  <a16:creationId xmlns:a16="http://schemas.microsoft.com/office/drawing/2014/main" id="{3C221FF3-5B45-70A4-6065-3B3A87A33B74}"/>
                </a:ext>
              </a:extLst>
            </p:cNvPr>
            <p:cNvSpPr/>
            <p:nvPr/>
          </p:nvSpPr>
          <p:spPr>
            <a:xfrm>
              <a:off x="6965693" y="506791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4</a:t>
              </a:r>
            </a:p>
          </p:txBody>
        </p:sp>
        <p:sp>
          <p:nvSpPr>
            <p:cNvPr id="96" name="Flowchart: Connector 95">
              <a:extLst>
                <a:ext uri="{FF2B5EF4-FFF2-40B4-BE49-F238E27FC236}">
                  <a16:creationId xmlns:a16="http://schemas.microsoft.com/office/drawing/2014/main" id="{558ECB92-5310-04FB-5F4D-042C3E14CF0B}"/>
                </a:ext>
              </a:extLst>
            </p:cNvPr>
            <p:cNvSpPr/>
            <p:nvPr/>
          </p:nvSpPr>
          <p:spPr>
            <a:xfrm>
              <a:off x="7771554" y="5075912"/>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5</a:t>
              </a:r>
            </a:p>
          </p:txBody>
        </p:sp>
        <p:sp>
          <p:nvSpPr>
            <p:cNvPr id="97" name="Flowchart: Connector 96">
              <a:extLst>
                <a:ext uri="{FF2B5EF4-FFF2-40B4-BE49-F238E27FC236}">
                  <a16:creationId xmlns:a16="http://schemas.microsoft.com/office/drawing/2014/main" id="{7550D2B2-2C64-5219-8C71-C6D3CA164720}"/>
                </a:ext>
              </a:extLst>
            </p:cNvPr>
            <p:cNvSpPr/>
            <p:nvPr/>
          </p:nvSpPr>
          <p:spPr>
            <a:xfrm>
              <a:off x="8570793" y="5083532"/>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6</a:t>
              </a:r>
            </a:p>
          </p:txBody>
        </p:sp>
        <p:sp>
          <p:nvSpPr>
            <p:cNvPr id="99" name="TextBox 98">
              <a:extLst>
                <a:ext uri="{FF2B5EF4-FFF2-40B4-BE49-F238E27FC236}">
                  <a16:creationId xmlns:a16="http://schemas.microsoft.com/office/drawing/2014/main" id="{2ADD9EE1-0394-FDE6-CC71-E4B7FB113423}"/>
                </a:ext>
              </a:extLst>
            </p:cNvPr>
            <p:cNvSpPr txBox="1"/>
            <p:nvPr/>
          </p:nvSpPr>
          <p:spPr>
            <a:xfrm>
              <a:off x="662426" y="5122150"/>
              <a:ext cx="2174240" cy="393192"/>
            </a:xfrm>
            <a:prstGeom prst="rect">
              <a:avLst/>
            </a:prstGeom>
            <a:noFill/>
            <a:ln>
              <a:noFill/>
            </a:ln>
          </p:spPr>
          <p:txBody>
            <a:bodyPr wrap="square" rtlCol="0">
              <a:spAutoFit/>
            </a:bodyPr>
            <a:lstStyle/>
            <a:p>
              <a:pPr algn="r"/>
              <a:r>
                <a:rPr lang="en-US" sz="2800" b="1">
                  <a:solidFill>
                    <a:srgbClr val="729134"/>
                  </a:solidFill>
                  <a:latin typeface="Arial" panose="020B0604020202020204" pitchFamily="34" charset="0"/>
                  <a:cs typeface="Arial" panose="020B0604020202020204" pitchFamily="34" charset="0"/>
                </a:rPr>
                <a:t>LASSO</a:t>
              </a:r>
            </a:p>
          </p:txBody>
        </p:sp>
        <p:cxnSp>
          <p:nvCxnSpPr>
            <p:cNvPr id="100" name="Straight Arrow Connector 99">
              <a:extLst>
                <a:ext uri="{FF2B5EF4-FFF2-40B4-BE49-F238E27FC236}">
                  <a16:creationId xmlns:a16="http://schemas.microsoft.com/office/drawing/2014/main" id="{EC66BF03-97AB-4238-6608-EF48C3AB309B}"/>
                </a:ext>
              </a:extLst>
            </p:cNvPr>
            <p:cNvCxnSpPr/>
            <p:nvPr/>
          </p:nvCxnSpPr>
          <p:spPr>
            <a:xfrm>
              <a:off x="4195581" y="5319513"/>
              <a:ext cx="349991"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5A042012-254D-E42E-7582-487B03B25C9F}"/>
                </a:ext>
              </a:extLst>
            </p:cNvPr>
            <p:cNvCxnSpPr>
              <a:cxnSpLocks/>
            </p:cNvCxnSpPr>
            <p:nvPr/>
          </p:nvCxnSpPr>
          <p:spPr>
            <a:xfrm>
              <a:off x="5001442" y="5319513"/>
              <a:ext cx="358457"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42303941-891C-42E0-EB2D-F3B49A1762D8}"/>
                </a:ext>
              </a:extLst>
            </p:cNvPr>
            <p:cNvCxnSpPr>
              <a:cxnSpLocks/>
            </p:cNvCxnSpPr>
            <p:nvPr/>
          </p:nvCxnSpPr>
          <p:spPr>
            <a:xfrm>
              <a:off x="5815769" y="5319513"/>
              <a:ext cx="343217" cy="3272"/>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0AC95945-F056-6597-FC27-FE2E43C80D22}"/>
                </a:ext>
              </a:extLst>
            </p:cNvPr>
            <p:cNvCxnSpPr>
              <a:cxnSpLocks/>
            </p:cNvCxnSpPr>
            <p:nvPr/>
          </p:nvCxnSpPr>
          <p:spPr>
            <a:xfrm flipV="1">
              <a:off x="6614856" y="5311893"/>
              <a:ext cx="350837" cy="10892"/>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CD63254E-F266-5170-5E42-3358F4AA2857}"/>
                </a:ext>
              </a:extLst>
            </p:cNvPr>
            <p:cNvCxnSpPr>
              <a:cxnSpLocks/>
            </p:cNvCxnSpPr>
            <p:nvPr/>
          </p:nvCxnSpPr>
          <p:spPr>
            <a:xfrm>
              <a:off x="7421563" y="5311893"/>
              <a:ext cx="349991" cy="7998"/>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B843E3C9-8F57-65C7-EF0C-0C1100D2231A}"/>
                </a:ext>
              </a:extLst>
            </p:cNvPr>
            <p:cNvCxnSpPr>
              <a:cxnSpLocks/>
            </p:cNvCxnSpPr>
            <p:nvPr/>
          </p:nvCxnSpPr>
          <p:spPr>
            <a:xfrm>
              <a:off x="8227424" y="5319891"/>
              <a:ext cx="343369" cy="762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sp>
          <p:nvSpPr>
            <p:cNvPr id="112" name="Arrow: U-Turn 111">
              <a:extLst>
                <a:ext uri="{FF2B5EF4-FFF2-40B4-BE49-F238E27FC236}">
                  <a16:creationId xmlns:a16="http://schemas.microsoft.com/office/drawing/2014/main" id="{0B154CB1-B61D-AB6E-2C0C-2D3895273631}"/>
                </a:ext>
              </a:extLst>
            </p:cNvPr>
            <p:cNvSpPr/>
            <p:nvPr/>
          </p:nvSpPr>
          <p:spPr>
            <a:xfrm rot="10800000" flipV="1">
              <a:off x="7948332" y="4838443"/>
              <a:ext cx="894080" cy="223284"/>
            </a:xfrm>
            <a:prstGeom prst="uturnArrow">
              <a:avLst>
                <a:gd name="adj1" fmla="val 25000"/>
                <a:gd name="adj2" fmla="val 25000"/>
                <a:gd name="adj3" fmla="val 25000"/>
                <a:gd name="adj4" fmla="val 43750"/>
                <a:gd name="adj5" fmla="val 100000"/>
              </a:avLst>
            </a:prstGeom>
            <a:solidFill>
              <a:srgbClr val="7291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3" name="Gruppo 7">
            <a:extLst>
              <a:ext uri="{FF2B5EF4-FFF2-40B4-BE49-F238E27FC236}">
                <a16:creationId xmlns:a16="http://schemas.microsoft.com/office/drawing/2014/main" id="{C27AB13B-DC8D-1DEA-7BD5-263B134EDECE}"/>
              </a:ext>
            </a:extLst>
          </p:cNvPr>
          <p:cNvGrpSpPr/>
          <p:nvPr/>
        </p:nvGrpSpPr>
        <p:grpSpPr>
          <a:xfrm>
            <a:off x="2508313" y="3512377"/>
            <a:ext cx="7281689" cy="610112"/>
            <a:chOff x="567919" y="3429000"/>
            <a:chExt cx="10355980" cy="1582833"/>
          </a:xfrm>
        </p:grpSpPr>
        <p:sp>
          <p:nvSpPr>
            <p:cNvPr id="134" name="Rettangolo 8">
              <a:extLst>
                <a:ext uri="{FF2B5EF4-FFF2-40B4-BE49-F238E27FC236}">
                  <a16:creationId xmlns:a16="http://schemas.microsoft.com/office/drawing/2014/main" id="{3DCBAC40-0154-5F82-45FD-10B195B7E959}"/>
                </a:ext>
              </a:extLst>
            </p:cNvPr>
            <p:cNvSpPr/>
            <p:nvPr/>
          </p:nvSpPr>
          <p:spPr>
            <a:xfrm>
              <a:off x="567919" y="342900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5" name="Rettangolo 9">
              <a:extLst>
                <a:ext uri="{FF2B5EF4-FFF2-40B4-BE49-F238E27FC236}">
                  <a16:creationId xmlns:a16="http://schemas.microsoft.com/office/drawing/2014/main" id="{8FE020AF-D482-AB27-0E84-4D661F11FEE1}"/>
                </a:ext>
              </a:extLst>
            </p:cNvPr>
            <p:cNvSpPr/>
            <p:nvPr/>
          </p:nvSpPr>
          <p:spPr>
            <a:xfrm>
              <a:off x="2047345" y="342900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6" name="Rettangolo 10">
              <a:extLst>
                <a:ext uri="{FF2B5EF4-FFF2-40B4-BE49-F238E27FC236}">
                  <a16:creationId xmlns:a16="http://schemas.microsoft.com/office/drawing/2014/main" id="{58C27258-C146-CCCB-1222-9A740BF4C0E6}"/>
                </a:ext>
              </a:extLst>
            </p:cNvPr>
            <p:cNvSpPr/>
            <p:nvPr/>
          </p:nvSpPr>
          <p:spPr>
            <a:xfrm>
              <a:off x="3526770" y="342900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7" name="Rettangolo 11">
              <a:extLst>
                <a:ext uri="{FF2B5EF4-FFF2-40B4-BE49-F238E27FC236}">
                  <a16:creationId xmlns:a16="http://schemas.microsoft.com/office/drawing/2014/main" id="{95B15213-E52D-ACE7-9CA7-C3F6213EEB94}"/>
                </a:ext>
              </a:extLst>
            </p:cNvPr>
            <p:cNvSpPr/>
            <p:nvPr/>
          </p:nvSpPr>
          <p:spPr>
            <a:xfrm>
              <a:off x="5006196" y="3429001"/>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8" name="Rettangolo 12">
              <a:extLst>
                <a:ext uri="{FF2B5EF4-FFF2-40B4-BE49-F238E27FC236}">
                  <a16:creationId xmlns:a16="http://schemas.microsoft.com/office/drawing/2014/main" id="{196926D2-697F-4DAD-5170-AC062E943578}"/>
                </a:ext>
              </a:extLst>
            </p:cNvPr>
            <p:cNvSpPr/>
            <p:nvPr/>
          </p:nvSpPr>
          <p:spPr>
            <a:xfrm>
              <a:off x="6485622"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9" name="Rettangolo 13">
              <a:extLst>
                <a:ext uri="{FF2B5EF4-FFF2-40B4-BE49-F238E27FC236}">
                  <a16:creationId xmlns:a16="http://schemas.microsoft.com/office/drawing/2014/main" id="{99FB9FEE-7526-370E-13C6-47C8A7183356}"/>
                </a:ext>
              </a:extLst>
            </p:cNvPr>
            <p:cNvSpPr/>
            <p:nvPr/>
          </p:nvSpPr>
          <p:spPr>
            <a:xfrm>
              <a:off x="7965048"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40" name="Rettangolo 14">
              <a:extLst>
                <a:ext uri="{FF2B5EF4-FFF2-40B4-BE49-F238E27FC236}">
                  <a16:creationId xmlns:a16="http://schemas.microsoft.com/office/drawing/2014/main" id="{932072D1-3020-53B3-18B7-FDFB774630D9}"/>
                </a:ext>
              </a:extLst>
            </p:cNvPr>
            <p:cNvSpPr/>
            <p:nvPr/>
          </p:nvSpPr>
          <p:spPr>
            <a:xfrm>
              <a:off x="9444473"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41" name="CasellaDiTesto 15">
              <a:extLst>
                <a:ext uri="{FF2B5EF4-FFF2-40B4-BE49-F238E27FC236}">
                  <a16:creationId xmlns:a16="http://schemas.microsoft.com/office/drawing/2014/main" id="{A0085C5A-D368-2C9A-0906-294823153A33}"/>
                </a:ext>
              </a:extLst>
            </p:cNvPr>
            <p:cNvSpPr txBox="1"/>
            <p:nvPr/>
          </p:nvSpPr>
          <p:spPr>
            <a:xfrm>
              <a:off x="8204600" y="3502051"/>
              <a:ext cx="1846396"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i+2</a:t>
              </a:r>
            </a:p>
          </p:txBody>
        </p:sp>
        <p:sp>
          <p:nvSpPr>
            <p:cNvPr id="142" name="CasellaDiTesto 16">
              <a:extLst>
                <a:ext uri="{FF2B5EF4-FFF2-40B4-BE49-F238E27FC236}">
                  <a16:creationId xmlns:a16="http://schemas.microsoft.com/office/drawing/2014/main" id="{F8E948E4-0013-C4DB-98B5-A94C622BAA60}"/>
                </a:ext>
              </a:extLst>
            </p:cNvPr>
            <p:cNvSpPr txBox="1"/>
            <p:nvPr/>
          </p:nvSpPr>
          <p:spPr>
            <a:xfrm>
              <a:off x="6773795" y="3506993"/>
              <a:ext cx="1846396"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i+1</a:t>
              </a:r>
            </a:p>
          </p:txBody>
        </p:sp>
        <p:sp>
          <p:nvSpPr>
            <p:cNvPr id="143" name="CasellaDiTesto 17">
              <a:extLst>
                <a:ext uri="{FF2B5EF4-FFF2-40B4-BE49-F238E27FC236}">
                  <a16:creationId xmlns:a16="http://schemas.microsoft.com/office/drawing/2014/main" id="{39DBBFB9-D61F-B7D7-3B00-EC870374AEE6}"/>
                </a:ext>
              </a:extLst>
            </p:cNvPr>
            <p:cNvSpPr txBox="1"/>
            <p:nvPr/>
          </p:nvSpPr>
          <p:spPr>
            <a:xfrm>
              <a:off x="5561026" y="3590471"/>
              <a:ext cx="679735"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a:t>
              </a:r>
            </a:p>
          </p:txBody>
        </p:sp>
        <p:sp>
          <p:nvSpPr>
            <p:cNvPr id="144" name="CasellaDiTesto 18">
              <a:extLst>
                <a:ext uri="{FF2B5EF4-FFF2-40B4-BE49-F238E27FC236}">
                  <a16:creationId xmlns:a16="http://schemas.microsoft.com/office/drawing/2014/main" id="{F259ED5C-13A5-2CAD-8B19-1FB8E1C7F26D}"/>
                </a:ext>
              </a:extLst>
            </p:cNvPr>
            <p:cNvSpPr txBox="1"/>
            <p:nvPr/>
          </p:nvSpPr>
          <p:spPr>
            <a:xfrm>
              <a:off x="9693180" y="3541711"/>
              <a:ext cx="1079520" cy="1357406"/>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i+3</a:t>
              </a:r>
            </a:p>
          </p:txBody>
        </p:sp>
        <p:sp>
          <p:nvSpPr>
            <p:cNvPr id="145" name="CasellaDiTesto 19">
              <a:extLst>
                <a:ext uri="{FF2B5EF4-FFF2-40B4-BE49-F238E27FC236}">
                  <a16:creationId xmlns:a16="http://schemas.microsoft.com/office/drawing/2014/main" id="{DA5D6888-C3E6-6599-AC1C-4BCEEEFFC059}"/>
                </a:ext>
              </a:extLst>
            </p:cNvPr>
            <p:cNvSpPr txBox="1"/>
            <p:nvPr/>
          </p:nvSpPr>
          <p:spPr>
            <a:xfrm>
              <a:off x="3855321" y="3590471"/>
              <a:ext cx="1846394"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i-1</a:t>
              </a:r>
            </a:p>
          </p:txBody>
        </p:sp>
        <p:sp>
          <p:nvSpPr>
            <p:cNvPr id="146" name="CasellaDiTesto 20">
              <a:extLst>
                <a:ext uri="{FF2B5EF4-FFF2-40B4-BE49-F238E27FC236}">
                  <a16:creationId xmlns:a16="http://schemas.microsoft.com/office/drawing/2014/main" id="{14FA6EA5-84AD-F143-FCCA-D23E64FFF91C}"/>
                </a:ext>
              </a:extLst>
            </p:cNvPr>
            <p:cNvSpPr txBox="1"/>
            <p:nvPr/>
          </p:nvSpPr>
          <p:spPr>
            <a:xfrm>
              <a:off x="2397072" y="3590471"/>
              <a:ext cx="1846394"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i-2</a:t>
              </a:r>
            </a:p>
          </p:txBody>
        </p:sp>
        <p:sp>
          <p:nvSpPr>
            <p:cNvPr id="147" name="CasellaDiTesto 21">
              <a:extLst>
                <a:ext uri="{FF2B5EF4-FFF2-40B4-BE49-F238E27FC236}">
                  <a16:creationId xmlns:a16="http://schemas.microsoft.com/office/drawing/2014/main" id="{4AC08893-3A85-C541-52C3-36CBD7D10D53}"/>
                </a:ext>
              </a:extLst>
            </p:cNvPr>
            <p:cNvSpPr txBox="1"/>
            <p:nvPr/>
          </p:nvSpPr>
          <p:spPr>
            <a:xfrm>
              <a:off x="980061" y="3525328"/>
              <a:ext cx="1846394" cy="1357406"/>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i-3</a:t>
              </a:r>
            </a:p>
          </p:txBody>
        </p:sp>
      </p:grpSp>
      <p:sp>
        <p:nvSpPr>
          <p:cNvPr id="4" name="CasellaDiTesto 4">
            <a:extLst>
              <a:ext uri="{FF2B5EF4-FFF2-40B4-BE49-F238E27FC236}">
                <a16:creationId xmlns:a16="http://schemas.microsoft.com/office/drawing/2014/main" id="{E1CE71DF-8431-9647-35B1-BD167B01F458}"/>
              </a:ext>
            </a:extLst>
          </p:cNvPr>
          <p:cNvSpPr txBox="1"/>
          <p:nvPr/>
        </p:nvSpPr>
        <p:spPr>
          <a:xfrm>
            <a:off x="5360084" y="4596584"/>
            <a:ext cx="1527665" cy="338554"/>
          </a:xfrm>
          <a:prstGeom prst="rect">
            <a:avLst/>
          </a:prstGeom>
          <a:noFill/>
        </p:spPr>
        <p:txBody>
          <a:bodyPr wrap="square" rtlCol="0">
            <a:spAutoFit/>
          </a:bodyPr>
          <a:lstStyle/>
          <a:p>
            <a:r>
              <a:rPr lang="it-IT" sz="1600" b="1" err="1">
                <a:latin typeface="Arial" panose="020B0604020202020204" pitchFamily="34" charset="0"/>
                <a:cs typeface="Arial" panose="020B0604020202020204" pitchFamily="34" charset="0"/>
              </a:rPr>
              <a:t>Current</a:t>
            </a:r>
            <a:r>
              <a:rPr lang="it-IT" sz="1600" b="1">
                <a:latin typeface="Arial" panose="020B0604020202020204" pitchFamily="34" charset="0"/>
                <a:cs typeface="Arial" panose="020B0604020202020204" pitchFamily="34" charset="0"/>
              </a:rPr>
              <a:t> state</a:t>
            </a:r>
          </a:p>
        </p:txBody>
      </p:sp>
      <p:sp>
        <p:nvSpPr>
          <p:cNvPr id="5" name="Right Brace 4">
            <a:extLst>
              <a:ext uri="{FF2B5EF4-FFF2-40B4-BE49-F238E27FC236}">
                <a16:creationId xmlns:a16="http://schemas.microsoft.com/office/drawing/2014/main" id="{1B6D379F-1849-60D7-ED72-7C8311761CE2}"/>
              </a:ext>
            </a:extLst>
          </p:cNvPr>
          <p:cNvSpPr/>
          <p:nvPr/>
        </p:nvSpPr>
        <p:spPr>
          <a:xfrm rot="5400000">
            <a:off x="8055481" y="2811575"/>
            <a:ext cx="353834" cy="3115205"/>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FCB4A0A0-9730-DF17-AE13-D49306659948}"/>
              </a:ext>
            </a:extLst>
          </p:cNvPr>
          <p:cNvSpPr/>
          <p:nvPr/>
        </p:nvSpPr>
        <p:spPr>
          <a:xfrm rot="5400000">
            <a:off x="3897497" y="2789935"/>
            <a:ext cx="353834" cy="3132204"/>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23FF5D8F-983C-885A-14E2-F4E18262FE90}"/>
              </a:ext>
            </a:extLst>
          </p:cNvPr>
          <p:cNvSpPr/>
          <p:nvPr/>
        </p:nvSpPr>
        <p:spPr>
          <a:xfrm rot="5400000">
            <a:off x="5980738" y="3838898"/>
            <a:ext cx="353834" cy="1034279"/>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CasellaDiTesto 4">
            <a:extLst>
              <a:ext uri="{FF2B5EF4-FFF2-40B4-BE49-F238E27FC236}">
                <a16:creationId xmlns:a16="http://schemas.microsoft.com/office/drawing/2014/main" id="{A1B39262-A6D9-5DDE-8734-0A3525C647BD}"/>
              </a:ext>
            </a:extLst>
          </p:cNvPr>
          <p:cNvSpPr txBox="1"/>
          <p:nvPr/>
        </p:nvSpPr>
        <p:spPr>
          <a:xfrm>
            <a:off x="7521040" y="4596584"/>
            <a:ext cx="1527665" cy="338554"/>
          </a:xfrm>
          <a:prstGeom prst="rect">
            <a:avLst/>
          </a:prstGeom>
          <a:noFill/>
        </p:spPr>
        <p:txBody>
          <a:bodyPr wrap="square" rtlCol="0">
            <a:spAutoFit/>
          </a:bodyPr>
          <a:lstStyle/>
          <a:p>
            <a:r>
              <a:rPr lang="it-IT" sz="1600" b="1">
                <a:latin typeface="Arial" panose="020B0604020202020204" pitchFamily="34" charset="0"/>
                <a:cs typeface="Arial" panose="020B0604020202020204" pitchFamily="34" charset="0"/>
              </a:rPr>
              <a:t>Future </a:t>
            </a:r>
            <a:r>
              <a:rPr lang="it-IT" sz="1600" b="1" err="1">
                <a:latin typeface="Arial" panose="020B0604020202020204" pitchFamily="34" charset="0"/>
                <a:cs typeface="Arial" panose="020B0604020202020204" pitchFamily="34" charset="0"/>
              </a:rPr>
              <a:t>states</a:t>
            </a:r>
            <a:endParaRPr lang="it-IT" sz="1600" b="1">
              <a:latin typeface="Arial" panose="020B0604020202020204" pitchFamily="34" charset="0"/>
              <a:cs typeface="Arial" panose="020B0604020202020204" pitchFamily="34" charset="0"/>
            </a:endParaRPr>
          </a:p>
        </p:txBody>
      </p:sp>
      <p:sp>
        <p:nvSpPr>
          <p:cNvPr id="9" name="CasellaDiTesto 4">
            <a:extLst>
              <a:ext uri="{FF2B5EF4-FFF2-40B4-BE49-F238E27FC236}">
                <a16:creationId xmlns:a16="http://schemas.microsoft.com/office/drawing/2014/main" id="{2654E698-AA83-92BB-A1C5-C105B4AA3981}"/>
              </a:ext>
            </a:extLst>
          </p:cNvPr>
          <p:cNvSpPr txBox="1"/>
          <p:nvPr/>
        </p:nvSpPr>
        <p:spPr>
          <a:xfrm>
            <a:off x="3388490" y="4596584"/>
            <a:ext cx="1360367" cy="338554"/>
          </a:xfrm>
          <a:prstGeom prst="rect">
            <a:avLst/>
          </a:prstGeom>
          <a:noFill/>
        </p:spPr>
        <p:txBody>
          <a:bodyPr wrap="square" rtlCol="0">
            <a:spAutoFit/>
          </a:bodyPr>
          <a:lstStyle/>
          <a:p>
            <a:r>
              <a:rPr lang="it-IT" sz="1600" b="1" err="1">
                <a:latin typeface="Arial" panose="020B0604020202020204" pitchFamily="34" charset="0"/>
                <a:cs typeface="Arial" panose="020B0604020202020204" pitchFamily="34" charset="0"/>
              </a:rPr>
              <a:t>Past</a:t>
            </a:r>
            <a:r>
              <a:rPr lang="it-IT" sz="1600" b="1">
                <a:latin typeface="Arial" panose="020B0604020202020204" pitchFamily="34" charset="0"/>
                <a:cs typeface="Arial" panose="020B0604020202020204" pitchFamily="34" charset="0"/>
              </a:rPr>
              <a:t> </a:t>
            </a:r>
            <a:r>
              <a:rPr lang="it-IT" sz="1600" b="1" err="1">
                <a:latin typeface="Arial" panose="020B0604020202020204" pitchFamily="34" charset="0"/>
                <a:cs typeface="Arial" panose="020B0604020202020204" pitchFamily="34" charset="0"/>
              </a:rPr>
              <a:t>states</a:t>
            </a:r>
            <a:endParaRPr lang="it-IT" sz="1600" b="1">
              <a:latin typeface="Arial" panose="020B0604020202020204" pitchFamily="34" charset="0"/>
              <a:cs typeface="Arial" panose="020B0604020202020204" pitchFamily="34" charset="0"/>
            </a:endParaRPr>
          </a:p>
        </p:txBody>
      </p:sp>
      <p:sp>
        <p:nvSpPr>
          <p:cNvPr id="10" name="Rettangolo 24">
            <a:extLst>
              <a:ext uri="{FF2B5EF4-FFF2-40B4-BE49-F238E27FC236}">
                <a16:creationId xmlns:a16="http://schemas.microsoft.com/office/drawing/2014/main" id="{0B6CBABF-42F9-8DE3-C779-00B0CB45C257}"/>
              </a:ext>
            </a:extLst>
          </p:cNvPr>
          <p:cNvSpPr/>
          <p:nvPr/>
        </p:nvSpPr>
        <p:spPr>
          <a:xfrm>
            <a:off x="2515341" y="3525512"/>
            <a:ext cx="1040241" cy="581951"/>
          </a:xfrm>
          <a:prstGeom prst="rect">
            <a:avLst/>
          </a:prstGeom>
          <a:solidFill>
            <a:schemeClr val="bg1">
              <a:lumMod val="65000"/>
              <a:alpha val="4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TextBox 10">
            <a:extLst>
              <a:ext uri="{FF2B5EF4-FFF2-40B4-BE49-F238E27FC236}">
                <a16:creationId xmlns:a16="http://schemas.microsoft.com/office/drawing/2014/main" id="{4BB56CB2-56F5-9D18-1CCF-21FADBB8F604}"/>
              </a:ext>
            </a:extLst>
          </p:cNvPr>
          <p:cNvSpPr txBox="1"/>
          <p:nvPr/>
        </p:nvSpPr>
        <p:spPr>
          <a:xfrm>
            <a:off x="1991152" y="3731043"/>
            <a:ext cx="561730"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2B7463EA-7810-394E-F762-EACB013B7B9A}"/>
              </a:ext>
            </a:extLst>
          </p:cNvPr>
          <p:cNvSpPr txBox="1"/>
          <p:nvPr/>
        </p:nvSpPr>
        <p:spPr>
          <a:xfrm>
            <a:off x="9745028" y="3729065"/>
            <a:ext cx="592783"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89511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asellaDiTesto 22">
            <a:extLst>
              <a:ext uri="{FF2B5EF4-FFF2-40B4-BE49-F238E27FC236}">
                <a16:creationId xmlns:a16="http://schemas.microsoft.com/office/drawing/2014/main" id="{23AFA093-001C-ADD8-A0E5-04F9109E5B0A}"/>
              </a:ext>
            </a:extLst>
          </p:cNvPr>
          <p:cNvSpPr txBox="1"/>
          <p:nvPr/>
        </p:nvSpPr>
        <p:spPr>
          <a:xfrm>
            <a:off x="-808700" y="7203440"/>
            <a:ext cx="10725529" cy="1200329"/>
          </a:xfrm>
          <a:prstGeom prst="rect">
            <a:avLst/>
          </a:prstGeom>
          <a:noFill/>
        </p:spPr>
        <p:txBody>
          <a:bodyPr wrap="square" rtlCol="0">
            <a:spAutoFit/>
          </a:bodyPr>
          <a:lstStyle/>
          <a:p>
            <a:endParaRPr lang="it-IT">
              <a:latin typeface="Arial" panose="020B0604020202020204" pitchFamily="34" charset="0"/>
              <a:cs typeface="Arial" panose="020B0604020202020204" pitchFamily="34" charset="0"/>
            </a:endParaRPr>
          </a:p>
          <a:p>
            <a:endParaRPr lang="it-I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a:p>
        </p:txBody>
      </p:sp>
      <p:sp>
        <p:nvSpPr>
          <p:cNvPr id="3" name="TextBox 2">
            <a:extLst>
              <a:ext uri="{FF2B5EF4-FFF2-40B4-BE49-F238E27FC236}">
                <a16:creationId xmlns:a16="http://schemas.microsoft.com/office/drawing/2014/main" id="{0851EF0C-CEE9-D598-9948-46943DEBB891}"/>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27</a:t>
            </a:r>
            <a:endParaRPr lang="en-US" sz="2800">
              <a:solidFill>
                <a:schemeClr val="bg1"/>
              </a:solidFill>
              <a:latin typeface="Arial" panose="020B0604020202020204" pitchFamily="34" charset="0"/>
              <a:cs typeface="Arial" panose="020B0604020202020204" pitchFamily="34" charset="0"/>
            </a:endParaRPr>
          </a:p>
        </p:txBody>
      </p:sp>
      <p:sp>
        <p:nvSpPr>
          <p:cNvPr id="18" name="Titolo 1">
            <a:extLst>
              <a:ext uri="{FF2B5EF4-FFF2-40B4-BE49-F238E27FC236}">
                <a16:creationId xmlns:a16="http://schemas.microsoft.com/office/drawing/2014/main" id="{718C7FEE-DF38-1DC5-E702-165CB05CF8E2}"/>
              </a:ext>
            </a:extLst>
          </p:cNvPr>
          <p:cNvSpPr>
            <a:spLocks noGrp="1"/>
          </p:cNvSpPr>
          <p:nvPr>
            <p:ph type="title"/>
          </p:nvPr>
        </p:nvSpPr>
        <p:spPr>
          <a:xfrm>
            <a:off x="250280" y="106508"/>
            <a:ext cx="7435310" cy="1159501"/>
          </a:xfrm>
        </p:spPr>
        <p:txBody>
          <a:bodyPr>
            <a:normAutofit/>
          </a:bodyPr>
          <a:lstStyle/>
          <a:p>
            <a:r>
              <a:rPr lang="it-IT" sz="2800"/>
              <a:t>LINEAR TEMPORAL LOGIC (LTL)</a:t>
            </a:r>
          </a:p>
        </p:txBody>
      </p:sp>
      <p:sp>
        <p:nvSpPr>
          <p:cNvPr id="19" name="TextBox 18">
            <a:extLst>
              <a:ext uri="{FF2B5EF4-FFF2-40B4-BE49-F238E27FC236}">
                <a16:creationId xmlns:a16="http://schemas.microsoft.com/office/drawing/2014/main" id="{66DB337C-53F0-0982-0995-29BF128FAAEF}"/>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Traces, States, </a:t>
            </a:r>
            <a:r>
              <a:rPr lang="it-IT" sz="2800" err="1">
                <a:solidFill>
                  <a:schemeClr val="bg1"/>
                </a:solidFill>
                <a:latin typeface="Arial" panose="020B0604020202020204" pitchFamily="34" charset="0"/>
                <a:cs typeface="Arial" panose="020B0604020202020204" pitchFamily="34" charset="0"/>
              </a:rPr>
              <a:t>Lassos</a:t>
            </a:r>
            <a:endParaRPr lang="en-US" sz="2800">
              <a:solidFill>
                <a:schemeClr val="bg1"/>
              </a:solidFill>
              <a:latin typeface="Arial" panose="020B0604020202020204" pitchFamily="34" charset="0"/>
              <a:cs typeface="Arial" panose="020B0604020202020204" pitchFamily="34" charset="0"/>
            </a:endParaRPr>
          </a:p>
        </p:txBody>
      </p:sp>
      <p:grpSp>
        <p:nvGrpSpPr>
          <p:cNvPr id="117" name="Group 116">
            <a:extLst>
              <a:ext uri="{FF2B5EF4-FFF2-40B4-BE49-F238E27FC236}">
                <a16:creationId xmlns:a16="http://schemas.microsoft.com/office/drawing/2014/main" id="{BB36699E-FFD4-9BD2-DB00-076786FDDF2A}"/>
              </a:ext>
            </a:extLst>
          </p:cNvPr>
          <p:cNvGrpSpPr/>
          <p:nvPr/>
        </p:nvGrpSpPr>
        <p:grpSpPr>
          <a:xfrm>
            <a:off x="-250600" y="2502054"/>
            <a:ext cx="10876301" cy="922453"/>
            <a:chOff x="662426" y="4838443"/>
            <a:chExt cx="8364237" cy="691657"/>
          </a:xfrm>
        </p:grpSpPr>
        <p:sp>
          <p:nvSpPr>
            <p:cNvPr id="91" name="Flowchart: Connector 90">
              <a:extLst>
                <a:ext uri="{FF2B5EF4-FFF2-40B4-BE49-F238E27FC236}">
                  <a16:creationId xmlns:a16="http://schemas.microsoft.com/office/drawing/2014/main" id="{67B41A65-1439-04D3-D802-FA8AAEBE0FB5}"/>
                </a:ext>
              </a:extLst>
            </p:cNvPr>
            <p:cNvSpPr/>
            <p:nvPr/>
          </p:nvSpPr>
          <p:spPr>
            <a:xfrm>
              <a:off x="3739711"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92" name="Flowchart: Connector 91">
              <a:extLst>
                <a:ext uri="{FF2B5EF4-FFF2-40B4-BE49-F238E27FC236}">
                  <a16:creationId xmlns:a16="http://schemas.microsoft.com/office/drawing/2014/main" id="{5F97589E-21BA-AF3A-4964-AE26ECD2C5E8}"/>
                </a:ext>
              </a:extLst>
            </p:cNvPr>
            <p:cNvSpPr/>
            <p:nvPr/>
          </p:nvSpPr>
          <p:spPr>
            <a:xfrm>
              <a:off x="4545572"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93" name="Flowchart: Connector 92">
              <a:extLst>
                <a:ext uri="{FF2B5EF4-FFF2-40B4-BE49-F238E27FC236}">
                  <a16:creationId xmlns:a16="http://schemas.microsoft.com/office/drawing/2014/main" id="{5B49F78B-5504-15E1-C151-7D7A65B3D0A9}"/>
                </a:ext>
              </a:extLst>
            </p:cNvPr>
            <p:cNvSpPr/>
            <p:nvPr/>
          </p:nvSpPr>
          <p:spPr>
            <a:xfrm>
              <a:off x="5359899"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sp>
          <p:nvSpPr>
            <p:cNvPr id="94" name="Flowchart: Connector 93">
              <a:extLst>
                <a:ext uri="{FF2B5EF4-FFF2-40B4-BE49-F238E27FC236}">
                  <a16:creationId xmlns:a16="http://schemas.microsoft.com/office/drawing/2014/main" id="{20903CAD-0D10-4F23-9EF0-69E4E4B2FE2A}"/>
                </a:ext>
              </a:extLst>
            </p:cNvPr>
            <p:cNvSpPr/>
            <p:nvPr/>
          </p:nvSpPr>
          <p:spPr>
            <a:xfrm>
              <a:off x="6158986" y="5078806"/>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3</a:t>
              </a:r>
            </a:p>
          </p:txBody>
        </p:sp>
        <p:sp>
          <p:nvSpPr>
            <p:cNvPr id="95" name="Flowchart: Connector 94">
              <a:extLst>
                <a:ext uri="{FF2B5EF4-FFF2-40B4-BE49-F238E27FC236}">
                  <a16:creationId xmlns:a16="http://schemas.microsoft.com/office/drawing/2014/main" id="{3C221FF3-5B45-70A4-6065-3B3A87A33B74}"/>
                </a:ext>
              </a:extLst>
            </p:cNvPr>
            <p:cNvSpPr/>
            <p:nvPr/>
          </p:nvSpPr>
          <p:spPr>
            <a:xfrm>
              <a:off x="6965693" y="506791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4</a:t>
              </a:r>
            </a:p>
          </p:txBody>
        </p:sp>
        <p:sp>
          <p:nvSpPr>
            <p:cNvPr id="96" name="Flowchart: Connector 95">
              <a:extLst>
                <a:ext uri="{FF2B5EF4-FFF2-40B4-BE49-F238E27FC236}">
                  <a16:creationId xmlns:a16="http://schemas.microsoft.com/office/drawing/2014/main" id="{558ECB92-5310-04FB-5F4D-042C3E14CF0B}"/>
                </a:ext>
              </a:extLst>
            </p:cNvPr>
            <p:cNvSpPr/>
            <p:nvPr/>
          </p:nvSpPr>
          <p:spPr>
            <a:xfrm>
              <a:off x="7771554" y="5075912"/>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5</a:t>
              </a:r>
            </a:p>
          </p:txBody>
        </p:sp>
        <p:sp>
          <p:nvSpPr>
            <p:cNvPr id="97" name="Flowchart: Connector 96">
              <a:extLst>
                <a:ext uri="{FF2B5EF4-FFF2-40B4-BE49-F238E27FC236}">
                  <a16:creationId xmlns:a16="http://schemas.microsoft.com/office/drawing/2014/main" id="{7550D2B2-2C64-5219-8C71-C6D3CA164720}"/>
                </a:ext>
              </a:extLst>
            </p:cNvPr>
            <p:cNvSpPr/>
            <p:nvPr/>
          </p:nvSpPr>
          <p:spPr>
            <a:xfrm>
              <a:off x="8570793" y="5083532"/>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6</a:t>
              </a:r>
            </a:p>
          </p:txBody>
        </p:sp>
        <p:sp>
          <p:nvSpPr>
            <p:cNvPr id="99" name="TextBox 98">
              <a:extLst>
                <a:ext uri="{FF2B5EF4-FFF2-40B4-BE49-F238E27FC236}">
                  <a16:creationId xmlns:a16="http://schemas.microsoft.com/office/drawing/2014/main" id="{2ADD9EE1-0394-FDE6-CC71-E4B7FB113423}"/>
                </a:ext>
              </a:extLst>
            </p:cNvPr>
            <p:cNvSpPr txBox="1"/>
            <p:nvPr/>
          </p:nvSpPr>
          <p:spPr>
            <a:xfrm>
              <a:off x="662426" y="5122150"/>
              <a:ext cx="2174240" cy="393192"/>
            </a:xfrm>
            <a:prstGeom prst="rect">
              <a:avLst/>
            </a:prstGeom>
            <a:noFill/>
            <a:ln>
              <a:noFill/>
            </a:ln>
          </p:spPr>
          <p:txBody>
            <a:bodyPr wrap="square" rtlCol="0">
              <a:spAutoFit/>
            </a:bodyPr>
            <a:lstStyle/>
            <a:p>
              <a:pPr algn="r"/>
              <a:r>
                <a:rPr lang="en-US" sz="2800" b="1">
                  <a:solidFill>
                    <a:srgbClr val="729134"/>
                  </a:solidFill>
                  <a:latin typeface="Arial" panose="020B0604020202020204" pitchFamily="34" charset="0"/>
                  <a:cs typeface="Arial" panose="020B0604020202020204" pitchFamily="34" charset="0"/>
                </a:rPr>
                <a:t>LASSO</a:t>
              </a:r>
            </a:p>
          </p:txBody>
        </p:sp>
        <p:cxnSp>
          <p:nvCxnSpPr>
            <p:cNvPr id="100" name="Straight Arrow Connector 99">
              <a:extLst>
                <a:ext uri="{FF2B5EF4-FFF2-40B4-BE49-F238E27FC236}">
                  <a16:creationId xmlns:a16="http://schemas.microsoft.com/office/drawing/2014/main" id="{EC66BF03-97AB-4238-6608-EF48C3AB309B}"/>
                </a:ext>
              </a:extLst>
            </p:cNvPr>
            <p:cNvCxnSpPr/>
            <p:nvPr/>
          </p:nvCxnSpPr>
          <p:spPr>
            <a:xfrm>
              <a:off x="4195581" y="5319513"/>
              <a:ext cx="349991"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5A042012-254D-E42E-7582-487B03B25C9F}"/>
                </a:ext>
              </a:extLst>
            </p:cNvPr>
            <p:cNvCxnSpPr>
              <a:cxnSpLocks/>
            </p:cNvCxnSpPr>
            <p:nvPr/>
          </p:nvCxnSpPr>
          <p:spPr>
            <a:xfrm>
              <a:off x="5001442" y="5319513"/>
              <a:ext cx="358457"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42303941-891C-42E0-EB2D-F3B49A1762D8}"/>
                </a:ext>
              </a:extLst>
            </p:cNvPr>
            <p:cNvCxnSpPr>
              <a:cxnSpLocks/>
            </p:cNvCxnSpPr>
            <p:nvPr/>
          </p:nvCxnSpPr>
          <p:spPr>
            <a:xfrm>
              <a:off x="5815769" y="5319513"/>
              <a:ext cx="343217" cy="3272"/>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0AC95945-F056-6597-FC27-FE2E43C80D22}"/>
                </a:ext>
              </a:extLst>
            </p:cNvPr>
            <p:cNvCxnSpPr>
              <a:cxnSpLocks/>
            </p:cNvCxnSpPr>
            <p:nvPr/>
          </p:nvCxnSpPr>
          <p:spPr>
            <a:xfrm flipV="1">
              <a:off x="6614856" y="5311893"/>
              <a:ext cx="350837" cy="10892"/>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CD63254E-F266-5170-5E42-3358F4AA2857}"/>
                </a:ext>
              </a:extLst>
            </p:cNvPr>
            <p:cNvCxnSpPr>
              <a:cxnSpLocks/>
            </p:cNvCxnSpPr>
            <p:nvPr/>
          </p:nvCxnSpPr>
          <p:spPr>
            <a:xfrm>
              <a:off x="7421563" y="5311893"/>
              <a:ext cx="349991" cy="7998"/>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B843E3C9-8F57-65C7-EF0C-0C1100D2231A}"/>
                </a:ext>
              </a:extLst>
            </p:cNvPr>
            <p:cNvCxnSpPr>
              <a:cxnSpLocks/>
            </p:cNvCxnSpPr>
            <p:nvPr/>
          </p:nvCxnSpPr>
          <p:spPr>
            <a:xfrm>
              <a:off x="8227424" y="5319891"/>
              <a:ext cx="343369" cy="762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sp>
          <p:nvSpPr>
            <p:cNvPr id="112" name="Arrow: U-Turn 111">
              <a:extLst>
                <a:ext uri="{FF2B5EF4-FFF2-40B4-BE49-F238E27FC236}">
                  <a16:creationId xmlns:a16="http://schemas.microsoft.com/office/drawing/2014/main" id="{0B154CB1-B61D-AB6E-2C0C-2D3895273631}"/>
                </a:ext>
              </a:extLst>
            </p:cNvPr>
            <p:cNvSpPr/>
            <p:nvPr/>
          </p:nvSpPr>
          <p:spPr>
            <a:xfrm rot="10800000" flipV="1">
              <a:off x="7948331" y="4838443"/>
              <a:ext cx="894080" cy="223284"/>
            </a:xfrm>
            <a:prstGeom prst="uturnArrow">
              <a:avLst>
                <a:gd name="adj1" fmla="val 25000"/>
                <a:gd name="adj2" fmla="val 25000"/>
                <a:gd name="adj3" fmla="val 25000"/>
                <a:gd name="adj4" fmla="val 43750"/>
                <a:gd name="adj5" fmla="val 100000"/>
              </a:avLst>
            </a:prstGeom>
            <a:solidFill>
              <a:srgbClr val="7291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3" name="Gruppo 7">
            <a:extLst>
              <a:ext uri="{FF2B5EF4-FFF2-40B4-BE49-F238E27FC236}">
                <a16:creationId xmlns:a16="http://schemas.microsoft.com/office/drawing/2014/main" id="{C27AB13B-DC8D-1DEA-7BD5-263B134EDECE}"/>
              </a:ext>
            </a:extLst>
          </p:cNvPr>
          <p:cNvGrpSpPr/>
          <p:nvPr/>
        </p:nvGrpSpPr>
        <p:grpSpPr>
          <a:xfrm>
            <a:off x="3573182" y="3512377"/>
            <a:ext cx="7281689" cy="610112"/>
            <a:chOff x="567919" y="3429000"/>
            <a:chExt cx="10355980" cy="1582833"/>
          </a:xfrm>
        </p:grpSpPr>
        <p:sp>
          <p:nvSpPr>
            <p:cNvPr id="134" name="Rettangolo 8">
              <a:extLst>
                <a:ext uri="{FF2B5EF4-FFF2-40B4-BE49-F238E27FC236}">
                  <a16:creationId xmlns:a16="http://schemas.microsoft.com/office/drawing/2014/main" id="{3DCBAC40-0154-5F82-45FD-10B195B7E959}"/>
                </a:ext>
              </a:extLst>
            </p:cNvPr>
            <p:cNvSpPr/>
            <p:nvPr/>
          </p:nvSpPr>
          <p:spPr>
            <a:xfrm>
              <a:off x="567919" y="342900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5" name="Rettangolo 9">
              <a:extLst>
                <a:ext uri="{FF2B5EF4-FFF2-40B4-BE49-F238E27FC236}">
                  <a16:creationId xmlns:a16="http://schemas.microsoft.com/office/drawing/2014/main" id="{8FE020AF-D482-AB27-0E84-4D661F11FEE1}"/>
                </a:ext>
              </a:extLst>
            </p:cNvPr>
            <p:cNvSpPr/>
            <p:nvPr/>
          </p:nvSpPr>
          <p:spPr>
            <a:xfrm>
              <a:off x="2047345" y="342900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6" name="Rettangolo 10">
              <a:extLst>
                <a:ext uri="{FF2B5EF4-FFF2-40B4-BE49-F238E27FC236}">
                  <a16:creationId xmlns:a16="http://schemas.microsoft.com/office/drawing/2014/main" id="{58C27258-C146-CCCB-1222-9A740BF4C0E6}"/>
                </a:ext>
              </a:extLst>
            </p:cNvPr>
            <p:cNvSpPr/>
            <p:nvPr/>
          </p:nvSpPr>
          <p:spPr>
            <a:xfrm>
              <a:off x="3526770" y="342900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7" name="Rettangolo 11">
              <a:extLst>
                <a:ext uri="{FF2B5EF4-FFF2-40B4-BE49-F238E27FC236}">
                  <a16:creationId xmlns:a16="http://schemas.microsoft.com/office/drawing/2014/main" id="{95B15213-E52D-ACE7-9CA7-C3F6213EEB94}"/>
                </a:ext>
              </a:extLst>
            </p:cNvPr>
            <p:cNvSpPr/>
            <p:nvPr/>
          </p:nvSpPr>
          <p:spPr>
            <a:xfrm>
              <a:off x="5006196" y="3429001"/>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8" name="Rettangolo 12">
              <a:extLst>
                <a:ext uri="{FF2B5EF4-FFF2-40B4-BE49-F238E27FC236}">
                  <a16:creationId xmlns:a16="http://schemas.microsoft.com/office/drawing/2014/main" id="{196926D2-697F-4DAD-5170-AC062E943578}"/>
                </a:ext>
              </a:extLst>
            </p:cNvPr>
            <p:cNvSpPr/>
            <p:nvPr/>
          </p:nvSpPr>
          <p:spPr>
            <a:xfrm>
              <a:off x="6485622"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9" name="Rettangolo 13">
              <a:extLst>
                <a:ext uri="{FF2B5EF4-FFF2-40B4-BE49-F238E27FC236}">
                  <a16:creationId xmlns:a16="http://schemas.microsoft.com/office/drawing/2014/main" id="{99FB9FEE-7526-370E-13C6-47C8A7183356}"/>
                </a:ext>
              </a:extLst>
            </p:cNvPr>
            <p:cNvSpPr/>
            <p:nvPr/>
          </p:nvSpPr>
          <p:spPr>
            <a:xfrm>
              <a:off x="7965048"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40" name="Rettangolo 14">
              <a:extLst>
                <a:ext uri="{FF2B5EF4-FFF2-40B4-BE49-F238E27FC236}">
                  <a16:creationId xmlns:a16="http://schemas.microsoft.com/office/drawing/2014/main" id="{932072D1-3020-53B3-18B7-FDFB774630D9}"/>
                </a:ext>
              </a:extLst>
            </p:cNvPr>
            <p:cNvSpPr/>
            <p:nvPr/>
          </p:nvSpPr>
          <p:spPr>
            <a:xfrm>
              <a:off x="9444473"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41" name="CasellaDiTesto 15">
              <a:extLst>
                <a:ext uri="{FF2B5EF4-FFF2-40B4-BE49-F238E27FC236}">
                  <a16:creationId xmlns:a16="http://schemas.microsoft.com/office/drawing/2014/main" id="{A0085C5A-D368-2C9A-0906-294823153A33}"/>
                </a:ext>
              </a:extLst>
            </p:cNvPr>
            <p:cNvSpPr txBox="1"/>
            <p:nvPr/>
          </p:nvSpPr>
          <p:spPr>
            <a:xfrm>
              <a:off x="8204600" y="3502051"/>
              <a:ext cx="1846396"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i+2</a:t>
              </a:r>
            </a:p>
          </p:txBody>
        </p:sp>
        <p:sp>
          <p:nvSpPr>
            <p:cNvPr id="142" name="CasellaDiTesto 16">
              <a:extLst>
                <a:ext uri="{FF2B5EF4-FFF2-40B4-BE49-F238E27FC236}">
                  <a16:creationId xmlns:a16="http://schemas.microsoft.com/office/drawing/2014/main" id="{F8E948E4-0013-C4DB-98B5-A94C622BAA60}"/>
                </a:ext>
              </a:extLst>
            </p:cNvPr>
            <p:cNvSpPr txBox="1"/>
            <p:nvPr/>
          </p:nvSpPr>
          <p:spPr>
            <a:xfrm>
              <a:off x="6773795" y="3506993"/>
              <a:ext cx="1846396"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i+1</a:t>
              </a:r>
            </a:p>
          </p:txBody>
        </p:sp>
        <p:sp>
          <p:nvSpPr>
            <p:cNvPr id="143" name="CasellaDiTesto 17">
              <a:extLst>
                <a:ext uri="{FF2B5EF4-FFF2-40B4-BE49-F238E27FC236}">
                  <a16:creationId xmlns:a16="http://schemas.microsoft.com/office/drawing/2014/main" id="{39DBBFB9-D61F-B7D7-3B00-EC870374AEE6}"/>
                </a:ext>
              </a:extLst>
            </p:cNvPr>
            <p:cNvSpPr txBox="1"/>
            <p:nvPr/>
          </p:nvSpPr>
          <p:spPr>
            <a:xfrm>
              <a:off x="5561022" y="3530462"/>
              <a:ext cx="679735"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a:t>
              </a:r>
            </a:p>
          </p:txBody>
        </p:sp>
        <p:sp>
          <p:nvSpPr>
            <p:cNvPr id="144" name="CasellaDiTesto 18">
              <a:extLst>
                <a:ext uri="{FF2B5EF4-FFF2-40B4-BE49-F238E27FC236}">
                  <a16:creationId xmlns:a16="http://schemas.microsoft.com/office/drawing/2014/main" id="{F259ED5C-13A5-2CAD-8B19-1FB8E1C7F26D}"/>
                </a:ext>
              </a:extLst>
            </p:cNvPr>
            <p:cNvSpPr txBox="1"/>
            <p:nvPr/>
          </p:nvSpPr>
          <p:spPr>
            <a:xfrm>
              <a:off x="9754920" y="3558276"/>
              <a:ext cx="1092283" cy="1372931"/>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i+3</a:t>
              </a:r>
            </a:p>
          </p:txBody>
        </p:sp>
        <p:sp>
          <p:nvSpPr>
            <p:cNvPr id="145" name="CasellaDiTesto 19">
              <a:extLst>
                <a:ext uri="{FF2B5EF4-FFF2-40B4-BE49-F238E27FC236}">
                  <a16:creationId xmlns:a16="http://schemas.microsoft.com/office/drawing/2014/main" id="{DA5D6888-C3E6-6599-AC1C-4BCEEEFFC059}"/>
                </a:ext>
              </a:extLst>
            </p:cNvPr>
            <p:cNvSpPr txBox="1"/>
            <p:nvPr/>
          </p:nvSpPr>
          <p:spPr>
            <a:xfrm>
              <a:off x="3814943" y="3530462"/>
              <a:ext cx="1846394"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i-1</a:t>
              </a:r>
            </a:p>
          </p:txBody>
        </p:sp>
        <p:sp>
          <p:nvSpPr>
            <p:cNvPr id="146" name="CasellaDiTesto 20">
              <a:extLst>
                <a:ext uri="{FF2B5EF4-FFF2-40B4-BE49-F238E27FC236}">
                  <a16:creationId xmlns:a16="http://schemas.microsoft.com/office/drawing/2014/main" id="{14FA6EA5-84AD-F143-FCCA-D23E64FFF91C}"/>
                </a:ext>
              </a:extLst>
            </p:cNvPr>
            <p:cNvSpPr txBox="1"/>
            <p:nvPr/>
          </p:nvSpPr>
          <p:spPr>
            <a:xfrm>
              <a:off x="2412005" y="3530462"/>
              <a:ext cx="1846394" cy="689952"/>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i-2</a:t>
              </a:r>
            </a:p>
          </p:txBody>
        </p:sp>
        <p:sp>
          <p:nvSpPr>
            <p:cNvPr id="147" name="CasellaDiTesto 21">
              <a:extLst>
                <a:ext uri="{FF2B5EF4-FFF2-40B4-BE49-F238E27FC236}">
                  <a16:creationId xmlns:a16="http://schemas.microsoft.com/office/drawing/2014/main" id="{4AC08893-3A85-C541-52C3-36CBD7D10D53}"/>
                </a:ext>
              </a:extLst>
            </p:cNvPr>
            <p:cNvSpPr txBox="1"/>
            <p:nvPr/>
          </p:nvSpPr>
          <p:spPr>
            <a:xfrm>
              <a:off x="907835" y="3520487"/>
              <a:ext cx="1846394" cy="1357406"/>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i-3</a:t>
              </a:r>
            </a:p>
          </p:txBody>
        </p:sp>
      </p:grpSp>
      <p:sp>
        <p:nvSpPr>
          <p:cNvPr id="2" name="CasellaDiTesto 4">
            <a:extLst>
              <a:ext uri="{FF2B5EF4-FFF2-40B4-BE49-F238E27FC236}">
                <a16:creationId xmlns:a16="http://schemas.microsoft.com/office/drawing/2014/main" id="{00A9B2AF-E376-54F6-10B3-6D166011D677}"/>
              </a:ext>
            </a:extLst>
          </p:cNvPr>
          <p:cNvSpPr txBox="1"/>
          <p:nvPr/>
        </p:nvSpPr>
        <p:spPr>
          <a:xfrm>
            <a:off x="6448472" y="4602190"/>
            <a:ext cx="1527665" cy="338554"/>
          </a:xfrm>
          <a:prstGeom prst="rect">
            <a:avLst/>
          </a:prstGeom>
          <a:noFill/>
        </p:spPr>
        <p:txBody>
          <a:bodyPr wrap="square" rtlCol="0">
            <a:spAutoFit/>
          </a:bodyPr>
          <a:lstStyle/>
          <a:p>
            <a:r>
              <a:rPr lang="it-IT" sz="1600" b="1" err="1">
                <a:latin typeface="Arial" panose="020B0604020202020204" pitchFamily="34" charset="0"/>
                <a:cs typeface="Arial" panose="020B0604020202020204" pitchFamily="34" charset="0"/>
              </a:rPr>
              <a:t>Current</a:t>
            </a:r>
            <a:r>
              <a:rPr lang="it-IT" sz="1600" b="1">
                <a:latin typeface="Arial" panose="020B0604020202020204" pitchFamily="34" charset="0"/>
                <a:cs typeface="Arial" panose="020B0604020202020204" pitchFamily="34" charset="0"/>
              </a:rPr>
              <a:t> state</a:t>
            </a:r>
          </a:p>
        </p:txBody>
      </p:sp>
      <p:sp>
        <p:nvSpPr>
          <p:cNvPr id="4" name="Right Brace 3">
            <a:extLst>
              <a:ext uri="{FF2B5EF4-FFF2-40B4-BE49-F238E27FC236}">
                <a16:creationId xmlns:a16="http://schemas.microsoft.com/office/drawing/2014/main" id="{7B1BAF0D-06C9-B622-2088-75A387593485}"/>
              </a:ext>
            </a:extLst>
          </p:cNvPr>
          <p:cNvSpPr/>
          <p:nvPr/>
        </p:nvSpPr>
        <p:spPr>
          <a:xfrm rot="5400000">
            <a:off x="9143869" y="2817181"/>
            <a:ext cx="353834" cy="3115205"/>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8B7D09C1-8D56-DCCA-3373-B7A3AA9D4E18}"/>
              </a:ext>
            </a:extLst>
          </p:cNvPr>
          <p:cNvSpPr/>
          <p:nvPr/>
        </p:nvSpPr>
        <p:spPr>
          <a:xfrm rot="5400000">
            <a:off x="4985885" y="2795541"/>
            <a:ext cx="353834" cy="3132204"/>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A3D8533E-66E0-E7A5-4FFB-B626281706A7}"/>
              </a:ext>
            </a:extLst>
          </p:cNvPr>
          <p:cNvSpPr/>
          <p:nvPr/>
        </p:nvSpPr>
        <p:spPr>
          <a:xfrm rot="5400000">
            <a:off x="7069126" y="3844504"/>
            <a:ext cx="353834" cy="1034279"/>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CasellaDiTesto 4">
            <a:extLst>
              <a:ext uri="{FF2B5EF4-FFF2-40B4-BE49-F238E27FC236}">
                <a16:creationId xmlns:a16="http://schemas.microsoft.com/office/drawing/2014/main" id="{206F07F6-4942-E1D5-949C-D64C00447BAB}"/>
              </a:ext>
            </a:extLst>
          </p:cNvPr>
          <p:cNvSpPr txBox="1"/>
          <p:nvPr/>
        </p:nvSpPr>
        <p:spPr>
          <a:xfrm>
            <a:off x="8609428" y="4602190"/>
            <a:ext cx="1527665" cy="338554"/>
          </a:xfrm>
          <a:prstGeom prst="rect">
            <a:avLst/>
          </a:prstGeom>
          <a:noFill/>
        </p:spPr>
        <p:txBody>
          <a:bodyPr wrap="square" rtlCol="0">
            <a:spAutoFit/>
          </a:bodyPr>
          <a:lstStyle/>
          <a:p>
            <a:r>
              <a:rPr lang="it-IT" sz="1600" b="1">
                <a:latin typeface="Arial" panose="020B0604020202020204" pitchFamily="34" charset="0"/>
                <a:cs typeface="Arial" panose="020B0604020202020204" pitchFamily="34" charset="0"/>
              </a:rPr>
              <a:t>Future </a:t>
            </a:r>
            <a:r>
              <a:rPr lang="it-IT" sz="1600" b="1" err="1">
                <a:latin typeface="Arial" panose="020B0604020202020204" pitchFamily="34" charset="0"/>
                <a:cs typeface="Arial" panose="020B0604020202020204" pitchFamily="34" charset="0"/>
              </a:rPr>
              <a:t>states</a:t>
            </a:r>
            <a:endParaRPr lang="it-IT" sz="1600" b="1">
              <a:latin typeface="Arial" panose="020B0604020202020204" pitchFamily="34" charset="0"/>
              <a:cs typeface="Arial" panose="020B0604020202020204" pitchFamily="34" charset="0"/>
            </a:endParaRPr>
          </a:p>
        </p:txBody>
      </p:sp>
      <p:sp>
        <p:nvSpPr>
          <p:cNvPr id="8" name="CasellaDiTesto 4">
            <a:extLst>
              <a:ext uri="{FF2B5EF4-FFF2-40B4-BE49-F238E27FC236}">
                <a16:creationId xmlns:a16="http://schemas.microsoft.com/office/drawing/2014/main" id="{33555991-8DFE-5126-D59A-854FEF9C2A7A}"/>
              </a:ext>
            </a:extLst>
          </p:cNvPr>
          <p:cNvSpPr txBox="1"/>
          <p:nvPr/>
        </p:nvSpPr>
        <p:spPr>
          <a:xfrm>
            <a:off x="4476878" y="4602190"/>
            <a:ext cx="1360367" cy="338554"/>
          </a:xfrm>
          <a:prstGeom prst="rect">
            <a:avLst/>
          </a:prstGeom>
          <a:noFill/>
        </p:spPr>
        <p:txBody>
          <a:bodyPr wrap="square" rtlCol="0">
            <a:spAutoFit/>
          </a:bodyPr>
          <a:lstStyle/>
          <a:p>
            <a:r>
              <a:rPr lang="it-IT" sz="1600" b="1" err="1">
                <a:latin typeface="Arial" panose="020B0604020202020204" pitchFamily="34" charset="0"/>
                <a:cs typeface="Arial" panose="020B0604020202020204" pitchFamily="34" charset="0"/>
              </a:rPr>
              <a:t>Past</a:t>
            </a:r>
            <a:r>
              <a:rPr lang="it-IT" sz="1600" b="1">
                <a:latin typeface="Arial" panose="020B0604020202020204" pitchFamily="34" charset="0"/>
                <a:cs typeface="Arial" panose="020B0604020202020204" pitchFamily="34" charset="0"/>
              </a:rPr>
              <a:t> </a:t>
            </a:r>
            <a:r>
              <a:rPr lang="it-IT" sz="1600" b="1" err="1">
                <a:latin typeface="Arial" panose="020B0604020202020204" pitchFamily="34" charset="0"/>
                <a:cs typeface="Arial" panose="020B0604020202020204" pitchFamily="34" charset="0"/>
              </a:rPr>
              <a:t>states</a:t>
            </a:r>
            <a:endParaRPr lang="it-IT" sz="1600" b="1">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4978A46-51F8-CA38-3188-463BB9E4C3EF}"/>
              </a:ext>
            </a:extLst>
          </p:cNvPr>
          <p:cNvSpPr txBox="1"/>
          <p:nvPr/>
        </p:nvSpPr>
        <p:spPr>
          <a:xfrm>
            <a:off x="3042038" y="3731043"/>
            <a:ext cx="561730"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1FC6C9AE-DFEE-AFA1-CE50-2DEAD98ED323}"/>
              </a:ext>
            </a:extLst>
          </p:cNvPr>
          <p:cNvSpPr txBox="1"/>
          <p:nvPr/>
        </p:nvSpPr>
        <p:spPr>
          <a:xfrm>
            <a:off x="10795914" y="3729065"/>
            <a:ext cx="592783"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63350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asellaDiTesto 22">
            <a:extLst>
              <a:ext uri="{FF2B5EF4-FFF2-40B4-BE49-F238E27FC236}">
                <a16:creationId xmlns:a16="http://schemas.microsoft.com/office/drawing/2014/main" id="{23AFA093-001C-ADD8-A0E5-04F9109E5B0A}"/>
              </a:ext>
            </a:extLst>
          </p:cNvPr>
          <p:cNvSpPr txBox="1"/>
          <p:nvPr/>
        </p:nvSpPr>
        <p:spPr>
          <a:xfrm>
            <a:off x="-808700" y="7203440"/>
            <a:ext cx="10725529" cy="1200329"/>
          </a:xfrm>
          <a:prstGeom prst="rect">
            <a:avLst/>
          </a:prstGeom>
          <a:noFill/>
        </p:spPr>
        <p:txBody>
          <a:bodyPr wrap="square" rtlCol="0">
            <a:spAutoFit/>
          </a:bodyPr>
          <a:lstStyle/>
          <a:p>
            <a:endParaRPr lang="it-IT">
              <a:latin typeface="Arial" panose="020B0604020202020204" pitchFamily="34" charset="0"/>
              <a:cs typeface="Arial" panose="020B0604020202020204" pitchFamily="34" charset="0"/>
            </a:endParaRPr>
          </a:p>
          <a:p>
            <a:endParaRPr lang="it-I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a:p>
        </p:txBody>
      </p:sp>
      <p:sp>
        <p:nvSpPr>
          <p:cNvPr id="3" name="TextBox 2">
            <a:extLst>
              <a:ext uri="{FF2B5EF4-FFF2-40B4-BE49-F238E27FC236}">
                <a16:creationId xmlns:a16="http://schemas.microsoft.com/office/drawing/2014/main" id="{0851EF0C-CEE9-D598-9948-46943DEBB891}"/>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28</a:t>
            </a:r>
            <a:endParaRPr lang="en-US" sz="2800">
              <a:solidFill>
                <a:schemeClr val="bg1"/>
              </a:solidFill>
              <a:latin typeface="Arial" panose="020B0604020202020204" pitchFamily="34" charset="0"/>
              <a:cs typeface="Arial" panose="020B0604020202020204" pitchFamily="34" charset="0"/>
            </a:endParaRPr>
          </a:p>
        </p:txBody>
      </p:sp>
      <p:sp>
        <p:nvSpPr>
          <p:cNvPr id="18" name="Titolo 1">
            <a:extLst>
              <a:ext uri="{FF2B5EF4-FFF2-40B4-BE49-F238E27FC236}">
                <a16:creationId xmlns:a16="http://schemas.microsoft.com/office/drawing/2014/main" id="{718C7FEE-DF38-1DC5-E702-165CB05CF8E2}"/>
              </a:ext>
            </a:extLst>
          </p:cNvPr>
          <p:cNvSpPr>
            <a:spLocks noGrp="1"/>
          </p:cNvSpPr>
          <p:nvPr>
            <p:ph type="title"/>
          </p:nvPr>
        </p:nvSpPr>
        <p:spPr>
          <a:xfrm>
            <a:off x="250280" y="106508"/>
            <a:ext cx="7435310" cy="1159501"/>
          </a:xfrm>
        </p:spPr>
        <p:txBody>
          <a:bodyPr>
            <a:normAutofit/>
          </a:bodyPr>
          <a:lstStyle/>
          <a:p>
            <a:r>
              <a:rPr lang="it-IT" sz="2800"/>
              <a:t>LINEAR TEMPORAL LOGIC (LTL)</a:t>
            </a:r>
          </a:p>
        </p:txBody>
      </p:sp>
      <p:sp>
        <p:nvSpPr>
          <p:cNvPr id="19" name="TextBox 18">
            <a:extLst>
              <a:ext uri="{FF2B5EF4-FFF2-40B4-BE49-F238E27FC236}">
                <a16:creationId xmlns:a16="http://schemas.microsoft.com/office/drawing/2014/main" id="{66DB337C-53F0-0982-0995-29BF128FAAEF}"/>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Traces, States, </a:t>
            </a:r>
            <a:r>
              <a:rPr lang="it-IT" sz="2800" err="1">
                <a:solidFill>
                  <a:schemeClr val="bg1"/>
                </a:solidFill>
                <a:latin typeface="Arial" panose="020B0604020202020204" pitchFamily="34" charset="0"/>
                <a:cs typeface="Arial" panose="020B0604020202020204" pitchFamily="34" charset="0"/>
              </a:rPr>
              <a:t>Lassos</a:t>
            </a:r>
            <a:endParaRPr lang="en-US" sz="2800">
              <a:solidFill>
                <a:schemeClr val="bg1"/>
              </a:solidFill>
              <a:latin typeface="Arial" panose="020B0604020202020204" pitchFamily="34" charset="0"/>
              <a:cs typeface="Arial" panose="020B0604020202020204" pitchFamily="34" charset="0"/>
            </a:endParaRPr>
          </a:p>
        </p:txBody>
      </p:sp>
      <p:grpSp>
        <p:nvGrpSpPr>
          <p:cNvPr id="117" name="Group 116">
            <a:extLst>
              <a:ext uri="{FF2B5EF4-FFF2-40B4-BE49-F238E27FC236}">
                <a16:creationId xmlns:a16="http://schemas.microsoft.com/office/drawing/2014/main" id="{BB36699E-FFD4-9BD2-DB00-076786FDDF2A}"/>
              </a:ext>
            </a:extLst>
          </p:cNvPr>
          <p:cNvGrpSpPr/>
          <p:nvPr/>
        </p:nvGrpSpPr>
        <p:grpSpPr>
          <a:xfrm>
            <a:off x="-250600" y="2502054"/>
            <a:ext cx="10876301" cy="922453"/>
            <a:chOff x="662426" y="4838443"/>
            <a:chExt cx="8364237" cy="691657"/>
          </a:xfrm>
        </p:grpSpPr>
        <p:sp>
          <p:nvSpPr>
            <p:cNvPr id="91" name="Flowchart: Connector 90">
              <a:extLst>
                <a:ext uri="{FF2B5EF4-FFF2-40B4-BE49-F238E27FC236}">
                  <a16:creationId xmlns:a16="http://schemas.microsoft.com/office/drawing/2014/main" id="{67B41A65-1439-04D3-D802-FA8AAEBE0FB5}"/>
                </a:ext>
              </a:extLst>
            </p:cNvPr>
            <p:cNvSpPr/>
            <p:nvPr/>
          </p:nvSpPr>
          <p:spPr>
            <a:xfrm>
              <a:off x="3739711"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92" name="Flowchart: Connector 91">
              <a:extLst>
                <a:ext uri="{FF2B5EF4-FFF2-40B4-BE49-F238E27FC236}">
                  <a16:creationId xmlns:a16="http://schemas.microsoft.com/office/drawing/2014/main" id="{5F97589E-21BA-AF3A-4964-AE26ECD2C5E8}"/>
                </a:ext>
              </a:extLst>
            </p:cNvPr>
            <p:cNvSpPr/>
            <p:nvPr/>
          </p:nvSpPr>
          <p:spPr>
            <a:xfrm>
              <a:off x="4545572"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93" name="Flowchart: Connector 92">
              <a:extLst>
                <a:ext uri="{FF2B5EF4-FFF2-40B4-BE49-F238E27FC236}">
                  <a16:creationId xmlns:a16="http://schemas.microsoft.com/office/drawing/2014/main" id="{5B49F78B-5504-15E1-C151-7D7A65B3D0A9}"/>
                </a:ext>
              </a:extLst>
            </p:cNvPr>
            <p:cNvSpPr/>
            <p:nvPr/>
          </p:nvSpPr>
          <p:spPr>
            <a:xfrm>
              <a:off x="5359899" y="507553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sp>
          <p:nvSpPr>
            <p:cNvPr id="94" name="Flowchart: Connector 93">
              <a:extLst>
                <a:ext uri="{FF2B5EF4-FFF2-40B4-BE49-F238E27FC236}">
                  <a16:creationId xmlns:a16="http://schemas.microsoft.com/office/drawing/2014/main" id="{20903CAD-0D10-4F23-9EF0-69E4E4B2FE2A}"/>
                </a:ext>
              </a:extLst>
            </p:cNvPr>
            <p:cNvSpPr/>
            <p:nvPr/>
          </p:nvSpPr>
          <p:spPr>
            <a:xfrm>
              <a:off x="6158986" y="5078806"/>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3</a:t>
              </a:r>
            </a:p>
          </p:txBody>
        </p:sp>
        <p:sp>
          <p:nvSpPr>
            <p:cNvPr id="95" name="Flowchart: Connector 94">
              <a:extLst>
                <a:ext uri="{FF2B5EF4-FFF2-40B4-BE49-F238E27FC236}">
                  <a16:creationId xmlns:a16="http://schemas.microsoft.com/office/drawing/2014/main" id="{3C221FF3-5B45-70A4-6065-3B3A87A33B74}"/>
                </a:ext>
              </a:extLst>
            </p:cNvPr>
            <p:cNvSpPr/>
            <p:nvPr/>
          </p:nvSpPr>
          <p:spPr>
            <a:xfrm>
              <a:off x="6965693" y="5067914"/>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4</a:t>
              </a:r>
            </a:p>
          </p:txBody>
        </p:sp>
        <p:sp>
          <p:nvSpPr>
            <p:cNvPr id="96" name="Flowchart: Connector 95">
              <a:extLst>
                <a:ext uri="{FF2B5EF4-FFF2-40B4-BE49-F238E27FC236}">
                  <a16:creationId xmlns:a16="http://schemas.microsoft.com/office/drawing/2014/main" id="{558ECB92-5310-04FB-5F4D-042C3E14CF0B}"/>
                </a:ext>
              </a:extLst>
            </p:cNvPr>
            <p:cNvSpPr/>
            <p:nvPr/>
          </p:nvSpPr>
          <p:spPr>
            <a:xfrm>
              <a:off x="7771554" y="5075912"/>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5</a:t>
              </a:r>
            </a:p>
          </p:txBody>
        </p:sp>
        <p:sp>
          <p:nvSpPr>
            <p:cNvPr id="97" name="Flowchart: Connector 96">
              <a:extLst>
                <a:ext uri="{FF2B5EF4-FFF2-40B4-BE49-F238E27FC236}">
                  <a16:creationId xmlns:a16="http://schemas.microsoft.com/office/drawing/2014/main" id="{7550D2B2-2C64-5219-8C71-C6D3CA164720}"/>
                </a:ext>
              </a:extLst>
            </p:cNvPr>
            <p:cNvSpPr/>
            <p:nvPr/>
          </p:nvSpPr>
          <p:spPr>
            <a:xfrm>
              <a:off x="8570793" y="5083532"/>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6</a:t>
              </a:r>
            </a:p>
          </p:txBody>
        </p:sp>
        <p:sp>
          <p:nvSpPr>
            <p:cNvPr id="99" name="TextBox 98">
              <a:extLst>
                <a:ext uri="{FF2B5EF4-FFF2-40B4-BE49-F238E27FC236}">
                  <a16:creationId xmlns:a16="http://schemas.microsoft.com/office/drawing/2014/main" id="{2ADD9EE1-0394-FDE6-CC71-E4B7FB113423}"/>
                </a:ext>
              </a:extLst>
            </p:cNvPr>
            <p:cNvSpPr txBox="1"/>
            <p:nvPr/>
          </p:nvSpPr>
          <p:spPr>
            <a:xfrm>
              <a:off x="662426" y="5122150"/>
              <a:ext cx="2174240" cy="393192"/>
            </a:xfrm>
            <a:prstGeom prst="rect">
              <a:avLst/>
            </a:prstGeom>
            <a:noFill/>
            <a:ln>
              <a:noFill/>
            </a:ln>
          </p:spPr>
          <p:txBody>
            <a:bodyPr wrap="square" rtlCol="0">
              <a:spAutoFit/>
            </a:bodyPr>
            <a:lstStyle/>
            <a:p>
              <a:pPr algn="r"/>
              <a:r>
                <a:rPr lang="en-US" sz="2800" b="1">
                  <a:solidFill>
                    <a:srgbClr val="729134"/>
                  </a:solidFill>
                  <a:latin typeface="Arial" panose="020B0604020202020204" pitchFamily="34" charset="0"/>
                  <a:cs typeface="Arial" panose="020B0604020202020204" pitchFamily="34" charset="0"/>
                </a:rPr>
                <a:t>LASSO</a:t>
              </a:r>
            </a:p>
          </p:txBody>
        </p:sp>
        <p:cxnSp>
          <p:nvCxnSpPr>
            <p:cNvPr id="100" name="Straight Arrow Connector 99">
              <a:extLst>
                <a:ext uri="{FF2B5EF4-FFF2-40B4-BE49-F238E27FC236}">
                  <a16:creationId xmlns:a16="http://schemas.microsoft.com/office/drawing/2014/main" id="{EC66BF03-97AB-4238-6608-EF48C3AB309B}"/>
                </a:ext>
              </a:extLst>
            </p:cNvPr>
            <p:cNvCxnSpPr/>
            <p:nvPr/>
          </p:nvCxnSpPr>
          <p:spPr>
            <a:xfrm>
              <a:off x="4195581" y="5319513"/>
              <a:ext cx="349991"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5A042012-254D-E42E-7582-487B03B25C9F}"/>
                </a:ext>
              </a:extLst>
            </p:cNvPr>
            <p:cNvCxnSpPr>
              <a:cxnSpLocks/>
            </p:cNvCxnSpPr>
            <p:nvPr/>
          </p:nvCxnSpPr>
          <p:spPr>
            <a:xfrm>
              <a:off x="5001442" y="5319513"/>
              <a:ext cx="358457"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42303941-891C-42E0-EB2D-F3B49A1762D8}"/>
                </a:ext>
              </a:extLst>
            </p:cNvPr>
            <p:cNvCxnSpPr>
              <a:cxnSpLocks/>
            </p:cNvCxnSpPr>
            <p:nvPr/>
          </p:nvCxnSpPr>
          <p:spPr>
            <a:xfrm>
              <a:off x="5815769" y="5319513"/>
              <a:ext cx="343217" cy="3272"/>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0AC95945-F056-6597-FC27-FE2E43C80D22}"/>
                </a:ext>
              </a:extLst>
            </p:cNvPr>
            <p:cNvCxnSpPr>
              <a:cxnSpLocks/>
            </p:cNvCxnSpPr>
            <p:nvPr/>
          </p:nvCxnSpPr>
          <p:spPr>
            <a:xfrm flipV="1">
              <a:off x="6614856" y="5311893"/>
              <a:ext cx="350837" cy="10892"/>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CD63254E-F266-5170-5E42-3358F4AA2857}"/>
                </a:ext>
              </a:extLst>
            </p:cNvPr>
            <p:cNvCxnSpPr>
              <a:cxnSpLocks/>
            </p:cNvCxnSpPr>
            <p:nvPr/>
          </p:nvCxnSpPr>
          <p:spPr>
            <a:xfrm>
              <a:off x="7421563" y="5311893"/>
              <a:ext cx="349991" cy="7998"/>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B843E3C9-8F57-65C7-EF0C-0C1100D2231A}"/>
                </a:ext>
              </a:extLst>
            </p:cNvPr>
            <p:cNvCxnSpPr>
              <a:cxnSpLocks/>
            </p:cNvCxnSpPr>
            <p:nvPr/>
          </p:nvCxnSpPr>
          <p:spPr>
            <a:xfrm>
              <a:off x="8227424" y="5319891"/>
              <a:ext cx="343369" cy="762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sp>
          <p:nvSpPr>
            <p:cNvPr id="112" name="Arrow: U-Turn 111">
              <a:extLst>
                <a:ext uri="{FF2B5EF4-FFF2-40B4-BE49-F238E27FC236}">
                  <a16:creationId xmlns:a16="http://schemas.microsoft.com/office/drawing/2014/main" id="{0B154CB1-B61D-AB6E-2C0C-2D3895273631}"/>
                </a:ext>
              </a:extLst>
            </p:cNvPr>
            <p:cNvSpPr/>
            <p:nvPr/>
          </p:nvSpPr>
          <p:spPr>
            <a:xfrm rot="10800000" flipV="1">
              <a:off x="7948331" y="4838443"/>
              <a:ext cx="894080" cy="223284"/>
            </a:xfrm>
            <a:prstGeom prst="uturnArrow">
              <a:avLst>
                <a:gd name="adj1" fmla="val 25000"/>
                <a:gd name="adj2" fmla="val 25000"/>
                <a:gd name="adj3" fmla="val 25000"/>
                <a:gd name="adj4" fmla="val 43750"/>
                <a:gd name="adj5" fmla="val 100000"/>
              </a:avLst>
            </a:prstGeom>
            <a:solidFill>
              <a:srgbClr val="7291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134" name="Rettangolo 8">
            <a:extLst>
              <a:ext uri="{FF2B5EF4-FFF2-40B4-BE49-F238E27FC236}">
                <a16:creationId xmlns:a16="http://schemas.microsoft.com/office/drawing/2014/main" id="{3DCBAC40-0154-5F82-45FD-10B195B7E959}"/>
              </a:ext>
            </a:extLst>
          </p:cNvPr>
          <p:cNvSpPr/>
          <p:nvPr/>
        </p:nvSpPr>
        <p:spPr>
          <a:xfrm>
            <a:off x="4603330" y="3512379"/>
            <a:ext cx="1040241" cy="61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5" name="Rettangolo 9">
            <a:extLst>
              <a:ext uri="{FF2B5EF4-FFF2-40B4-BE49-F238E27FC236}">
                <a16:creationId xmlns:a16="http://schemas.microsoft.com/office/drawing/2014/main" id="{8FE020AF-D482-AB27-0E84-4D661F11FEE1}"/>
              </a:ext>
            </a:extLst>
          </p:cNvPr>
          <p:cNvSpPr/>
          <p:nvPr/>
        </p:nvSpPr>
        <p:spPr>
          <a:xfrm>
            <a:off x="5643571" y="3512378"/>
            <a:ext cx="1040241" cy="61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6" name="Rettangolo 10">
            <a:extLst>
              <a:ext uri="{FF2B5EF4-FFF2-40B4-BE49-F238E27FC236}">
                <a16:creationId xmlns:a16="http://schemas.microsoft.com/office/drawing/2014/main" id="{58C27258-C146-CCCB-1222-9A740BF4C0E6}"/>
              </a:ext>
            </a:extLst>
          </p:cNvPr>
          <p:cNvSpPr/>
          <p:nvPr/>
        </p:nvSpPr>
        <p:spPr>
          <a:xfrm>
            <a:off x="6683812" y="3512378"/>
            <a:ext cx="1040241" cy="61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7" name="Rettangolo 11">
            <a:extLst>
              <a:ext uri="{FF2B5EF4-FFF2-40B4-BE49-F238E27FC236}">
                <a16:creationId xmlns:a16="http://schemas.microsoft.com/office/drawing/2014/main" id="{95B15213-E52D-ACE7-9CA7-C3F6213EEB94}"/>
              </a:ext>
            </a:extLst>
          </p:cNvPr>
          <p:cNvSpPr/>
          <p:nvPr/>
        </p:nvSpPr>
        <p:spPr>
          <a:xfrm>
            <a:off x="7724054" y="3512377"/>
            <a:ext cx="1040241" cy="61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8" name="Rettangolo 12">
            <a:extLst>
              <a:ext uri="{FF2B5EF4-FFF2-40B4-BE49-F238E27FC236}">
                <a16:creationId xmlns:a16="http://schemas.microsoft.com/office/drawing/2014/main" id="{196926D2-697F-4DAD-5170-AC062E943578}"/>
              </a:ext>
            </a:extLst>
          </p:cNvPr>
          <p:cNvSpPr/>
          <p:nvPr/>
        </p:nvSpPr>
        <p:spPr>
          <a:xfrm>
            <a:off x="8764295" y="3512377"/>
            <a:ext cx="1040241" cy="61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9" name="Rettangolo 13">
            <a:extLst>
              <a:ext uri="{FF2B5EF4-FFF2-40B4-BE49-F238E27FC236}">
                <a16:creationId xmlns:a16="http://schemas.microsoft.com/office/drawing/2014/main" id="{99FB9FEE-7526-370E-13C6-47C8A7183356}"/>
              </a:ext>
            </a:extLst>
          </p:cNvPr>
          <p:cNvSpPr/>
          <p:nvPr/>
        </p:nvSpPr>
        <p:spPr>
          <a:xfrm>
            <a:off x="9804537" y="3512377"/>
            <a:ext cx="1040241" cy="61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40" name="Rettangolo 14">
            <a:extLst>
              <a:ext uri="{FF2B5EF4-FFF2-40B4-BE49-F238E27FC236}">
                <a16:creationId xmlns:a16="http://schemas.microsoft.com/office/drawing/2014/main" id="{932072D1-3020-53B3-18B7-FDFB774630D9}"/>
              </a:ext>
            </a:extLst>
          </p:cNvPr>
          <p:cNvSpPr/>
          <p:nvPr/>
        </p:nvSpPr>
        <p:spPr>
          <a:xfrm>
            <a:off x="8764294" y="4122487"/>
            <a:ext cx="1040241" cy="61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41" name="CasellaDiTesto 15">
            <a:extLst>
              <a:ext uri="{FF2B5EF4-FFF2-40B4-BE49-F238E27FC236}">
                <a16:creationId xmlns:a16="http://schemas.microsoft.com/office/drawing/2014/main" id="{A0085C5A-D368-2C9A-0906-294823153A33}"/>
              </a:ext>
            </a:extLst>
          </p:cNvPr>
          <p:cNvSpPr txBox="1"/>
          <p:nvPr/>
        </p:nvSpPr>
        <p:spPr>
          <a:xfrm>
            <a:off x="9972975" y="3540535"/>
            <a:ext cx="1298272" cy="265946"/>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i+2</a:t>
            </a:r>
          </a:p>
        </p:txBody>
      </p:sp>
      <p:sp>
        <p:nvSpPr>
          <p:cNvPr id="142" name="CasellaDiTesto 16">
            <a:extLst>
              <a:ext uri="{FF2B5EF4-FFF2-40B4-BE49-F238E27FC236}">
                <a16:creationId xmlns:a16="http://schemas.microsoft.com/office/drawing/2014/main" id="{F8E948E4-0013-C4DB-98B5-A94C622BAA60}"/>
              </a:ext>
            </a:extLst>
          </p:cNvPr>
          <p:cNvSpPr txBox="1"/>
          <p:nvPr/>
        </p:nvSpPr>
        <p:spPr>
          <a:xfrm>
            <a:off x="8966921" y="3542440"/>
            <a:ext cx="1298272" cy="265946"/>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i+1</a:t>
            </a:r>
          </a:p>
        </p:txBody>
      </p:sp>
      <p:sp>
        <p:nvSpPr>
          <p:cNvPr id="143" name="CasellaDiTesto 17">
            <a:extLst>
              <a:ext uri="{FF2B5EF4-FFF2-40B4-BE49-F238E27FC236}">
                <a16:creationId xmlns:a16="http://schemas.microsoft.com/office/drawing/2014/main" id="{39DBBFB9-D61F-B7D7-3B00-EC870374AEE6}"/>
              </a:ext>
            </a:extLst>
          </p:cNvPr>
          <p:cNvSpPr txBox="1"/>
          <p:nvPr/>
        </p:nvSpPr>
        <p:spPr>
          <a:xfrm>
            <a:off x="8114173" y="3551486"/>
            <a:ext cx="477948" cy="265946"/>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a:t>
            </a:r>
          </a:p>
        </p:txBody>
      </p:sp>
      <p:sp>
        <p:nvSpPr>
          <p:cNvPr id="144" name="CasellaDiTesto 18">
            <a:extLst>
              <a:ext uri="{FF2B5EF4-FFF2-40B4-BE49-F238E27FC236}">
                <a16:creationId xmlns:a16="http://schemas.microsoft.com/office/drawing/2014/main" id="{F259ED5C-13A5-2CAD-8B19-1FB8E1C7F26D}"/>
              </a:ext>
            </a:extLst>
          </p:cNvPr>
          <p:cNvSpPr txBox="1"/>
          <p:nvPr/>
        </p:nvSpPr>
        <p:spPr>
          <a:xfrm>
            <a:off x="8982581" y="4172317"/>
            <a:ext cx="768026" cy="529204"/>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i+3</a:t>
            </a:r>
          </a:p>
        </p:txBody>
      </p:sp>
      <p:sp>
        <p:nvSpPr>
          <p:cNvPr id="145" name="CasellaDiTesto 19">
            <a:extLst>
              <a:ext uri="{FF2B5EF4-FFF2-40B4-BE49-F238E27FC236}">
                <a16:creationId xmlns:a16="http://schemas.microsoft.com/office/drawing/2014/main" id="{DA5D6888-C3E6-6599-AC1C-4BCEEEFFC059}"/>
              </a:ext>
            </a:extLst>
          </p:cNvPr>
          <p:cNvSpPr txBox="1"/>
          <p:nvPr/>
        </p:nvSpPr>
        <p:spPr>
          <a:xfrm>
            <a:off x="6886438" y="3551486"/>
            <a:ext cx="1298271" cy="265946"/>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i-1</a:t>
            </a:r>
          </a:p>
        </p:txBody>
      </p:sp>
      <p:sp>
        <p:nvSpPr>
          <p:cNvPr id="146" name="CasellaDiTesto 20">
            <a:extLst>
              <a:ext uri="{FF2B5EF4-FFF2-40B4-BE49-F238E27FC236}">
                <a16:creationId xmlns:a16="http://schemas.microsoft.com/office/drawing/2014/main" id="{14FA6EA5-84AD-F143-FCCA-D23E64FFF91C}"/>
              </a:ext>
            </a:extLst>
          </p:cNvPr>
          <p:cNvSpPr txBox="1"/>
          <p:nvPr/>
        </p:nvSpPr>
        <p:spPr>
          <a:xfrm>
            <a:off x="5899978" y="3551486"/>
            <a:ext cx="1298271" cy="265946"/>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i-2</a:t>
            </a:r>
          </a:p>
        </p:txBody>
      </p:sp>
      <p:sp>
        <p:nvSpPr>
          <p:cNvPr id="147" name="CasellaDiTesto 21">
            <a:extLst>
              <a:ext uri="{FF2B5EF4-FFF2-40B4-BE49-F238E27FC236}">
                <a16:creationId xmlns:a16="http://schemas.microsoft.com/office/drawing/2014/main" id="{4AC08893-3A85-C541-52C3-36CBD7D10D53}"/>
              </a:ext>
            </a:extLst>
          </p:cNvPr>
          <p:cNvSpPr txBox="1"/>
          <p:nvPr/>
        </p:nvSpPr>
        <p:spPr>
          <a:xfrm>
            <a:off x="4842338" y="3547641"/>
            <a:ext cx="1298271" cy="523220"/>
          </a:xfrm>
          <a:prstGeom prst="rect">
            <a:avLst/>
          </a:prstGeom>
          <a:noFill/>
        </p:spPr>
        <p:txBody>
          <a:bodyPr wrap="square" rtlCol="0">
            <a:spAutoFit/>
          </a:bodyPr>
          <a:lstStyle/>
          <a:p>
            <a:r>
              <a:rPr lang="it-IT" sz="2800">
                <a:latin typeface="Arial" panose="020B0604020202020204" pitchFamily="34" charset="0"/>
                <a:cs typeface="Arial" panose="020B0604020202020204" pitchFamily="34" charset="0"/>
              </a:rPr>
              <a:t>i-3</a:t>
            </a:r>
          </a:p>
        </p:txBody>
      </p:sp>
      <p:sp>
        <p:nvSpPr>
          <p:cNvPr id="2" name="CasellaDiTesto 4">
            <a:extLst>
              <a:ext uri="{FF2B5EF4-FFF2-40B4-BE49-F238E27FC236}">
                <a16:creationId xmlns:a16="http://schemas.microsoft.com/office/drawing/2014/main" id="{00A9B2AF-E376-54F6-10B3-6D166011D677}"/>
              </a:ext>
            </a:extLst>
          </p:cNvPr>
          <p:cNvSpPr txBox="1"/>
          <p:nvPr/>
        </p:nvSpPr>
        <p:spPr>
          <a:xfrm>
            <a:off x="7478620" y="5703445"/>
            <a:ext cx="1527665" cy="338554"/>
          </a:xfrm>
          <a:prstGeom prst="rect">
            <a:avLst/>
          </a:prstGeom>
          <a:noFill/>
        </p:spPr>
        <p:txBody>
          <a:bodyPr wrap="square" rtlCol="0">
            <a:spAutoFit/>
          </a:bodyPr>
          <a:lstStyle/>
          <a:p>
            <a:r>
              <a:rPr lang="it-IT" sz="1600" b="1" err="1">
                <a:latin typeface="Arial" panose="020B0604020202020204" pitchFamily="34" charset="0"/>
                <a:cs typeface="Arial" panose="020B0604020202020204" pitchFamily="34" charset="0"/>
              </a:rPr>
              <a:t>Current</a:t>
            </a:r>
            <a:r>
              <a:rPr lang="it-IT" sz="1600" b="1">
                <a:latin typeface="Arial" panose="020B0604020202020204" pitchFamily="34" charset="0"/>
                <a:cs typeface="Arial" panose="020B0604020202020204" pitchFamily="34" charset="0"/>
              </a:rPr>
              <a:t> state</a:t>
            </a:r>
          </a:p>
        </p:txBody>
      </p:sp>
      <p:sp>
        <p:nvSpPr>
          <p:cNvPr id="4" name="Right Brace 3">
            <a:extLst>
              <a:ext uri="{FF2B5EF4-FFF2-40B4-BE49-F238E27FC236}">
                <a16:creationId xmlns:a16="http://schemas.microsoft.com/office/drawing/2014/main" id="{7B1BAF0D-06C9-B622-2088-75A387593485}"/>
              </a:ext>
            </a:extLst>
          </p:cNvPr>
          <p:cNvSpPr/>
          <p:nvPr/>
        </p:nvSpPr>
        <p:spPr>
          <a:xfrm rot="5400000">
            <a:off x="9642137" y="4450317"/>
            <a:ext cx="353834" cy="2051444"/>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8B7D09C1-8D56-DCCA-3373-B7A3AA9D4E18}"/>
              </a:ext>
            </a:extLst>
          </p:cNvPr>
          <p:cNvSpPr/>
          <p:nvPr/>
        </p:nvSpPr>
        <p:spPr>
          <a:xfrm rot="5400000">
            <a:off x="6016033" y="3896796"/>
            <a:ext cx="353834" cy="3132204"/>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A3D8533E-66E0-E7A5-4FFB-B626281706A7}"/>
              </a:ext>
            </a:extLst>
          </p:cNvPr>
          <p:cNvSpPr/>
          <p:nvPr/>
        </p:nvSpPr>
        <p:spPr>
          <a:xfrm rot="5400000">
            <a:off x="8099274" y="4945759"/>
            <a:ext cx="353834" cy="1034279"/>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CasellaDiTesto 4">
            <a:extLst>
              <a:ext uri="{FF2B5EF4-FFF2-40B4-BE49-F238E27FC236}">
                <a16:creationId xmlns:a16="http://schemas.microsoft.com/office/drawing/2014/main" id="{206F07F6-4942-E1D5-949C-D64C00447BAB}"/>
              </a:ext>
            </a:extLst>
          </p:cNvPr>
          <p:cNvSpPr txBox="1"/>
          <p:nvPr/>
        </p:nvSpPr>
        <p:spPr>
          <a:xfrm>
            <a:off x="9055221" y="5703445"/>
            <a:ext cx="1527665" cy="338554"/>
          </a:xfrm>
          <a:prstGeom prst="rect">
            <a:avLst/>
          </a:prstGeom>
          <a:noFill/>
        </p:spPr>
        <p:txBody>
          <a:bodyPr wrap="square" rtlCol="0">
            <a:spAutoFit/>
          </a:bodyPr>
          <a:lstStyle/>
          <a:p>
            <a:r>
              <a:rPr lang="it-IT" sz="1600" b="1">
                <a:latin typeface="Arial" panose="020B0604020202020204" pitchFamily="34" charset="0"/>
                <a:cs typeface="Arial" panose="020B0604020202020204" pitchFamily="34" charset="0"/>
              </a:rPr>
              <a:t>Future </a:t>
            </a:r>
            <a:r>
              <a:rPr lang="it-IT" sz="1600" b="1" err="1">
                <a:latin typeface="Arial" panose="020B0604020202020204" pitchFamily="34" charset="0"/>
                <a:cs typeface="Arial" panose="020B0604020202020204" pitchFamily="34" charset="0"/>
              </a:rPr>
              <a:t>states</a:t>
            </a:r>
            <a:endParaRPr lang="it-IT" sz="1600" b="1">
              <a:latin typeface="Arial" panose="020B0604020202020204" pitchFamily="34" charset="0"/>
              <a:cs typeface="Arial" panose="020B0604020202020204" pitchFamily="34" charset="0"/>
            </a:endParaRPr>
          </a:p>
        </p:txBody>
      </p:sp>
      <p:sp>
        <p:nvSpPr>
          <p:cNvPr id="8" name="CasellaDiTesto 4">
            <a:extLst>
              <a:ext uri="{FF2B5EF4-FFF2-40B4-BE49-F238E27FC236}">
                <a16:creationId xmlns:a16="http://schemas.microsoft.com/office/drawing/2014/main" id="{33555991-8DFE-5126-D59A-854FEF9C2A7A}"/>
              </a:ext>
            </a:extLst>
          </p:cNvPr>
          <p:cNvSpPr txBox="1"/>
          <p:nvPr/>
        </p:nvSpPr>
        <p:spPr>
          <a:xfrm>
            <a:off x="5507026" y="5703445"/>
            <a:ext cx="1360367" cy="338554"/>
          </a:xfrm>
          <a:prstGeom prst="rect">
            <a:avLst/>
          </a:prstGeom>
          <a:noFill/>
        </p:spPr>
        <p:txBody>
          <a:bodyPr wrap="square" rtlCol="0">
            <a:spAutoFit/>
          </a:bodyPr>
          <a:lstStyle/>
          <a:p>
            <a:r>
              <a:rPr lang="it-IT" sz="1600" b="1" err="1">
                <a:latin typeface="Arial" panose="020B0604020202020204" pitchFamily="34" charset="0"/>
                <a:cs typeface="Arial" panose="020B0604020202020204" pitchFamily="34" charset="0"/>
              </a:rPr>
              <a:t>Past</a:t>
            </a:r>
            <a:r>
              <a:rPr lang="it-IT" sz="1600" b="1">
                <a:latin typeface="Arial" panose="020B0604020202020204" pitchFamily="34" charset="0"/>
                <a:cs typeface="Arial" panose="020B0604020202020204" pitchFamily="34" charset="0"/>
              </a:rPr>
              <a:t> </a:t>
            </a:r>
            <a:r>
              <a:rPr lang="it-IT" sz="1600" b="1" err="1">
                <a:latin typeface="Arial" panose="020B0604020202020204" pitchFamily="34" charset="0"/>
                <a:cs typeface="Arial" panose="020B0604020202020204" pitchFamily="34" charset="0"/>
              </a:rPr>
              <a:t>states</a:t>
            </a:r>
            <a:endParaRPr lang="it-IT" sz="1600" b="1">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F7B456F-415C-8D63-473E-D3CAEF514D8D}"/>
              </a:ext>
            </a:extLst>
          </p:cNvPr>
          <p:cNvSpPr txBox="1"/>
          <p:nvPr/>
        </p:nvSpPr>
        <p:spPr>
          <a:xfrm>
            <a:off x="8742651" y="4927408"/>
            <a:ext cx="592783"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a:t>
            </a:r>
          </a:p>
        </p:txBody>
      </p:sp>
      <p:sp>
        <p:nvSpPr>
          <p:cNvPr id="14" name="TextBox 13">
            <a:extLst>
              <a:ext uri="{FF2B5EF4-FFF2-40B4-BE49-F238E27FC236}">
                <a16:creationId xmlns:a16="http://schemas.microsoft.com/office/drawing/2014/main" id="{3D80047F-B235-2A9B-36A4-BEB77B5F9ED2}"/>
              </a:ext>
            </a:extLst>
          </p:cNvPr>
          <p:cNvSpPr txBox="1"/>
          <p:nvPr/>
        </p:nvSpPr>
        <p:spPr>
          <a:xfrm>
            <a:off x="9774201" y="4313258"/>
            <a:ext cx="592783"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1E8808A4-5629-C81E-1420-55E2F1004B9A}"/>
              </a:ext>
            </a:extLst>
          </p:cNvPr>
          <p:cNvSpPr txBox="1"/>
          <p:nvPr/>
        </p:nvSpPr>
        <p:spPr>
          <a:xfrm>
            <a:off x="4038324" y="3731043"/>
            <a:ext cx="561730"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51472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28">
            <a:extLst>
              <a:ext uri="{FF2B5EF4-FFF2-40B4-BE49-F238E27FC236}">
                <a16:creationId xmlns:a16="http://schemas.microsoft.com/office/drawing/2014/main" id="{4B172A8F-1604-5BD3-B785-5B3E22C76476}"/>
              </a:ext>
            </a:extLst>
          </p:cNvPr>
          <p:cNvSpPr txBox="1"/>
          <p:nvPr/>
        </p:nvSpPr>
        <p:spPr>
          <a:xfrm>
            <a:off x="467833" y="1452806"/>
            <a:ext cx="11396003" cy="646331"/>
          </a:xfrm>
          <a:prstGeom prst="rect">
            <a:avLst/>
          </a:prstGeom>
          <a:noFill/>
        </p:spPr>
        <p:txBody>
          <a:bodyPr wrap="square" rtlCol="0">
            <a:spAutoFit/>
          </a:bodyPr>
          <a:lstStyle/>
          <a:p>
            <a:r>
              <a:rPr lang="en-US" sz="3600" b="1">
                <a:solidFill>
                  <a:srgbClr val="728FA5"/>
                </a:solidFill>
                <a:latin typeface="Arial" panose="020B0604020202020204" pitchFamily="34" charset="0"/>
                <a:cs typeface="Arial" panose="020B0604020202020204" pitchFamily="34" charset="0"/>
              </a:rPr>
              <a:t>Alloy 6</a:t>
            </a:r>
            <a:r>
              <a:rPr lang="en-US" sz="3600">
                <a:latin typeface="Arial" panose="020B0604020202020204" pitchFamily="34" charset="0"/>
                <a:cs typeface="Arial" panose="020B0604020202020204" pitchFamily="34" charset="0"/>
              </a:rPr>
              <a:t>:</a:t>
            </a:r>
            <a:r>
              <a:rPr lang="en-US" sz="3600" b="1">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an </a:t>
            </a:r>
            <a:r>
              <a:rPr lang="en-US" sz="2800" b="1">
                <a:latin typeface="Arial" panose="020B0604020202020204" pitchFamily="34" charset="0"/>
                <a:cs typeface="Arial" panose="020B0604020202020204" pitchFamily="34" charset="0"/>
              </a:rPr>
              <a:t>implicit</a:t>
            </a:r>
            <a:r>
              <a:rPr lang="en-US" sz="2800">
                <a:latin typeface="Arial" panose="020B0604020202020204" pitchFamily="34" charset="0"/>
                <a:cs typeface="Arial" panose="020B0604020202020204" pitchFamily="34" charset="0"/>
              </a:rPr>
              <a:t>, built-in notion of </a:t>
            </a:r>
            <a:r>
              <a:rPr lang="en-US" sz="2800" b="1">
                <a:latin typeface="Arial" panose="020B0604020202020204" pitchFamily="34" charset="0"/>
                <a:cs typeface="Arial" panose="020B0604020202020204" pitchFamily="34" charset="0"/>
              </a:rPr>
              <a:t>(discrete) time</a:t>
            </a:r>
            <a:endParaRPr lang="en-US" sz="3600" b="1">
              <a:latin typeface="Arial" panose="020B060402020202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5F89A857-9A2F-E9CF-D1DA-B9A5C4EDF123}"/>
              </a:ext>
            </a:extLst>
          </p:cNvPr>
          <p:cNvSpPr/>
          <p:nvPr/>
        </p:nvSpPr>
        <p:spPr>
          <a:xfrm>
            <a:off x="844744" y="2697578"/>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Linear temporal logic</a:t>
            </a:r>
            <a:endParaRPr lang="en-US" sz="2400" kern="1200">
              <a:solidFill>
                <a:schemeClr val="tx1"/>
              </a:solidFill>
            </a:endParaRPr>
          </a:p>
        </p:txBody>
      </p:sp>
      <p:sp>
        <p:nvSpPr>
          <p:cNvPr id="20" name="Oval 19">
            <a:extLst>
              <a:ext uri="{FF2B5EF4-FFF2-40B4-BE49-F238E27FC236}">
                <a16:creationId xmlns:a16="http://schemas.microsoft.com/office/drawing/2014/main" id="{B071B3EC-6808-233C-2AAC-9AFAC2EA627B}"/>
              </a:ext>
            </a:extLst>
          </p:cNvPr>
          <p:cNvSpPr/>
          <p:nvPr/>
        </p:nvSpPr>
        <p:spPr>
          <a:xfrm>
            <a:off x="467833" y="2697579"/>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1</a:t>
            </a:r>
          </a:p>
        </p:txBody>
      </p:sp>
      <p:sp>
        <p:nvSpPr>
          <p:cNvPr id="21" name="Freeform: Shape 20">
            <a:extLst>
              <a:ext uri="{FF2B5EF4-FFF2-40B4-BE49-F238E27FC236}">
                <a16:creationId xmlns:a16="http://schemas.microsoft.com/office/drawing/2014/main" id="{A37FD84E-E62D-F0E6-B67F-2FEFF8914936}"/>
              </a:ext>
            </a:extLst>
          </p:cNvPr>
          <p:cNvSpPr/>
          <p:nvPr/>
        </p:nvSpPr>
        <p:spPr>
          <a:xfrm>
            <a:off x="844744" y="3667161"/>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Mutable signatures and fields</a:t>
            </a:r>
            <a:endParaRPr lang="en-US" sz="2400" kern="1200">
              <a:solidFill>
                <a:schemeClr val="tx1"/>
              </a:solidFill>
            </a:endParaRPr>
          </a:p>
        </p:txBody>
      </p:sp>
      <p:sp>
        <p:nvSpPr>
          <p:cNvPr id="22" name="Oval 21">
            <a:extLst>
              <a:ext uri="{FF2B5EF4-FFF2-40B4-BE49-F238E27FC236}">
                <a16:creationId xmlns:a16="http://schemas.microsoft.com/office/drawing/2014/main" id="{B8BB2198-11A5-96FD-15F5-277B21BE2378}"/>
              </a:ext>
            </a:extLst>
          </p:cNvPr>
          <p:cNvSpPr/>
          <p:nvPr/>
        </p:nvSpPr>
        <p:spPr>
          <a:xfrm>
            <a:off x="467833" y="3667162"/>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2</a:t>
            </a:r>
          </a:p>
        </p:txBody>
      </p:sp>
      <p:sp>
        <p:nvSpPr>
          <p:cNvPr id="23" name="Freeform: Shape 22">
            <a:extLst>
              <a:ext uri="{FF2B5EF4-FFF2-40B4-BE49-F238E27FC236}">
                <a16:creationId xmlns:a16="http://schemas.microsoft.com/office/drawing/2014/main" id="{670250C1-52C7-7D0C-B955-328D13F9F28E}"/>
              </a:ext>
            </a:extLst>
          </p:cNvPr>
          <p:cNvSpPr/>
          <p:nvPr/>
        </p:nvSpPr>
        <p:spPr>
          <a:xfrm>
            <a:off x="844744" y="4636744"/>
            <a:ext cx="4671667" cy="753823"/>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0"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Temporal operators</a:t>
            </a:r>
            <a:endParaRPr lang="en-US" sz="2400" kern="1200">
              <a:solidFill>
                <a:schemeClr val="tx1"/>
              </a:solidFill>
            </a:endParaRPr>
          </a:p>
        </p:txBody>
      </p:sp>
      <p:sp>
        <p:nvSpPr>
          <p:cNvPr id="24" name="Oval 23">
            <a:extLst>
              <a:ext uri="{FF2B5EF4-FFF2-40B4-BE49-F238E27FC236}">
                <a16:creationId xmlns:a16="http://schemas.microsoft.com/office/drawing/2014/main" id="{0C528B73-98B7-A154-C6A3-CEBB210C3E8E}"/>
              </a:ext>
            </a:extLst>
          </p:cNvPr>
          <p:cNvSpPr/>
          <p:nvPr/>
        </p:nvSpPr>
        <p:spPr>
          <a:xfrm>
            <a:off x="467833" y="4636745"/>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3</a:t>
            </a:r>
          </a:p>
        </p:txBody>
      </p:sp>
      <p:sp>
        <p:nvSpPr>
          <p:cNvPr id="26" name="Freeform: Shape 25">
            <a:extLst>
              <a:ext uri="{FF2B5EF4-FFF2-40B4-BE49-F238E27FC236}">
                <a16:creationId xmlns:a16="http://schemas.microsoft.com/office/drawing/2014/main" id="{A3FE1CD6-3717-0A04-43B1-A0801343AA12}"/>
              </a:ext>
            </a:extLst>
          </p:cNvPr>
          <p:cNvSpPr/>
          <p:nvPr/>
        </p:nvSpPr>
        <p:spPr>
          <a:xfrm>
            <a:off x="6717462" y="2697577"/>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1"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Time horizon</a:t>
            </a:r>
          </a:p>
        </p:txBody>
      </p:sp>
      <p:sp>
        <p:nvSpPr>
          <p:cNvPr id="27" name="Oval 26">
            <a:extLst>
              <a:ext uri="{FF2B5EF4-FFF2-40B4-BE49-F238E27FC236}">
                <a16:creationId xmlns:a16="http://schemas.microsoft.com/office/drawing/2014/main" id="{677B9752-FB45-1FF5-9F30-8A9AE1D1AAC7}"/>
              </a:ext>
            </a:extLst>
          </p:cNvPr>
          <p:cNvSpPr/>
          <p:nvPr/>
        </p:nvSpPr>
        <p:spPr>
          <a:xfrm>
            <a:off x="6340551" y="2697578"/>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4</a:t>
            </a:r>
          </a:p>
        </p:txBody>
      </p:sp>
      <p:sp>
        <p:nvSpPr>
          <p:cNvPr id="28" name="Freeform: Shape 27">
            <a:extLst>
              <a:ext uri="{FF2B5EF4-FFF2-40B4-BE49-F238E27FC236}">
                <a16:creationId xmlns:a16="http://schemas.microsoft.com/office/drawing/2014/main" id="{56117DAF-C472-0E07-4162-C0F2EB9510D8}"/>
              </a:ext>
            </a:extLst>
          </p:cNvPr>
          <p:cNvSpPr/>
          <p:nvPr/>
        </p:nvSpPr>
        <p:spPr>
          <a:xfrm>
            <a:off x="6717462" y="3667160"/>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1"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New visualizer</a:t>
            </a:r>
          </a:p>
        </p:txBody>
      </p:sp>
      <p:sp>
        <p:nvSpPr>
          <p:cNvPr id="29" name="Oval 28">
            <a:extLst>
              <a:ext uri="{FF2B5EF4-FFF2-40B4-BE49-F238E27FC236}">
                <a16:creationId xmlns:a16="http://schemas.microsoft.com/office/drawing/2014/main" id="{F1855DD3-ED2B-D7E3-7907-4C88BB084ECD}"/>
              </a:ext>
            </a:extLst>
          </p:cNvPr>
          <p:cNvSpPr/>
          <p:nvPr/>
        </p:nvSpPr>
        <p:spPr>
          <a:xfrm>
            <a:off x="6340551" y="3667161"/>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5</a:t>
            </a:r>
          </a:p>
        </p:txBody>
      </p:sp>
      <p:sp>
        <p:nvSpPr>
          <p:cNvPr id="30" name="Freeform: Shape 29">
            <a:extLst>
              <a:ext uri="{FF2B5EF4-FFF2-40B4-BE49-F238E27FC236}">
                <a16:creationId xmlns:a16="http://schemas.microsoft.com/office/drawing/2014/main" id="{BB2C6567-98D0-299F-FE8A-94861783D940}"/>
              </a:ext>
            </a:extLst>
          </p:cNvPr>
          <p:cNvSpPr/>
          <p:nvPr/>
        </p:nvSpPr>
        <p:spPr>
          <a:xfrm>
            <a:off x="6717462" y="4636743"/>
            <a:ext cx="4671667" cy="753823"/>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Concurrency</a:t>
            </a:r>
          </a:p>
        </p:txBody>
      </p:sp>
      <p:sp>
        <p:nvSpPr>
          <p:cNvPr id="31" name="Oval 30">
            <a:extLst>
              <a:ext uri="{FF2B5EF4-FFF2-40B4-BE49-F238E27FC236}">
                <a16:creationId xmlns:a16="http://schemas.microsoft.com/office/drawing/2014/main" id="{D5B5345D-7DA4-5CB0-6300-1E6620C36ECE}"/>
              </a:ext>
            </a:extLst>
          </p:cNvPr>
          <p:cNvSpPr/>
          <p:nvPr/>
        </p:nvSpPr>
        <p:spPr>
          <a:xfrm>
            <a:off x="6340551" y="4636744"/>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6</a:t>
            </a:r>
          </a:p>
        </p:txBody>
      </p:sp>
      <p:sp>
        <p:nvSpPr>
          <p:cNvPr id="2" name="Titolo 1">
            <a:extLst>
              <a:ext uri="{FF2B5EF4-FFF2-40B4-BE49-F238E27FC236}">
                <a16:creationId xmlns:a16="http://schemas.microsoft.com/office/drawing/2014/main" id="{69D96723-7C75-D8C2-7580-BBE3AB697DB6}"/>
              </a:ext>
            </a:extLst>
          </p:cNvPr>
          <p:cNvSpPr>
            <a:spLocks noGrp="1"/>
          </p:cNvSpPr>
          <p:nvPr>
            <p:ph type="title"/>
          </p:nvPr>
        </p:nvSpPr>
        <p:spPr>
          <a:xfrm>
            <a:off x="250281" y="106508"/>
            <a:ext cx="3800858" cy="1159501"/>
          </a:xfrm>
        </p:spPr>
        <p:txBody>
          <a:bodyPr>
            <a:normAutofit/>
          </a:bodyPr>
          <a:lstStyle/>
          <a:p>
            <a:r>
              <a:rPr lang="it-IT" sz="2800"/>
              <a:t>ALLOY 6</a:t>
            </a:r>
          </a:p>
        </p:txBody>
      </p:sp>
      <p:sp>
        <p:nvSpPr>
          <p:cNvPr id="3" name="TextBox 2">
            <a:extLst>
              <a:ext uri="{FF2B5EF4-FFF2-40B4-BE49-F238E27FC236}">
                <a16:creationId xmlns:a16="http://schemas.microsoft.com/office/drawing/2014/main" id="{775A6AA1-C3D3-14B5-CBB9-C4A60B44CDAD}"/>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Introduction</a:t>
            </a:r>
            <a:endParaRPr lang="en-US" sz="280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C37CEB4-A6FD-E628-31C6-897D338DBB37}"/>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panose="020B0604020202020204" pitchFamily="34" charset="0"/>
                <a:cs typeface="Arial" panose="020B0604020202020204" pitchFamily="34" charset="0"/>
              </a:rPr>
              <a:t>29</a:t>
            </a:r>
          </a:p>
        </p:txBody>
      </p:sp>
    </p:spTree>
    <p:extLst>
      <p:ext uri="{BB962C8B-B14F-4D97-AF65-F5344CB8AC3E}">
        <p14:creationId xmlns:p14="http://schemas.microsoft.com/office/powerpoint/2010/main" val="1465840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609755E-01C0-903F-9BCF-C61AE5985722}"/>
              </a:ext>
            </a:extLst>
          </p:cNvPr>
          <p:cNvCxnSpPr>
            <a:cxnSpLocks/>
          </p:cNvCxnSpPr>
          <p:nvPr/>
        </p:nvCxnSpPr>
        <p:spPr>
          <a:xfrm>
            <a:off x="6096000" y="1266009"/>
            <a:ext cx="0" cy="4852851"/>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12" name="CasellaDiTesto 4">
            <a:extLst>
              <a:ext uri="{FF2B5EF4-FFF2-40B4-BE49-F238E27FC236}">
                <a16:creationId xmlns:a16="http://schemas.microsoft.com/office/drawing/2014/main" id="{CCB92936-3EEC-8CDF-6D12-F9D2C80438AA}"/>
              </a:ext>
            </a:extLst>
          </p:cNvPr>
          <p:cNvSpPr txBox="1"/>
          <p:nvPr/>
        </p:nvSpPr>
        <p:spPr>
          <a:xfrm>
            <a:off x="0" y="3092269"/>
            <a:ext cx="6095997" cy="2677656"/>
          </a:xfrm>
          <a:prstGeom prst="rect">
            <a:avLst/>
          </a:prstGeom>
          <a:noFill/>
        </p:spPr>
        <p:txBody>
          <a:bodyPr wrap="square">
            <a:spAutoFit/>
          </a:bodyPr>
          <a:lstStyle/>
          <a:p>
            <a:pPr marL="285750" indent="-285750">
              <a:buFont typeface="Wingdings" panose="05000000000000000000" pitchFamily="2" charset="2"/>
              <a:buChar char="Ø"/>
            </a:pPr>
            <a:r>
              <a:rPr lang="en-US" sz="2400" b="0" i="0">
                <a:effectLst/>
                <a:latin typeface="Arial" panose="020B0604020202020204" pitchFamily="34" charset="0"/>
                <a:cs typeface="Arial" panose="020B0604020202020204" pitchFamily="34" charset="0"/>
              </a:rPr>
              <a:t>A signature or field proceeded by </a:t>
            </a:r>
            <a:r>
              <a:rPr lang="en-US" sz="2400" b="1">
                <a:effectLst/>
                <a:latin typeface="Arial" panose="020B0604020202020204" pitchFamily="34" charset="0"/>
                <a:cs typeface="Arial" panose="020B0604020202020204" pitchFamily="34" charset="0"/>
              </a:rPr>
              <a:t>var</a:t>
            </a:r>
            <a:r>
              <a:rPr lang="en-US" sz="2400" b="0" i="0">
                <a:effectLst/>
                <a:latin typeface="Arial" panose="020B0604020202020204" pitchFamily="34" charset="0"/>
                <a:cs typeface="Arial" panose="020B0604020202020204" pitchFamily="34" charset="0"/>
              </a:rPr>
              <a:t> is said to be </a:t>
            </a:r>
            <a:r>
              <a:rPr lang="en-US" sz="2400" b="1" i="0">
                <a:effectLst/>
                <a:latin typeface="Arial" panose="020B0604020202020204" pitchFamily="34" charset="0"/>
                <a:cs typeface="Arial" panose="020B0604020202020204" pitchFamily="34" charset="0"/>
              </a:rPr>
              <a:t>mutable</a:t>
            </a:r>
            <a:endParaRPr lang="en-US" sz="2400" b="0" i="0">
              <a:effectLst/>
              <a:latin typeface="Arial" panose="020B0604020202020204" pitchFamily="34" charset="0"/>
              <a:cs typeface="Arial" panose="020B0604020202020204" pitchFamily="34" charset="0"/>
            </a:endParaRPr>
          </a:p>
          <a:p>
            <a:endParaRPr lang="en-US" sz="2400" b="0" i="0">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b="0" i="0">
                <a:effectLst/>
                <a:latin typeface="Arial" panose="020B0604020202020204" pitchFamily="34" charset="0"/>
                <a:cs typeface="Arial" panose="020B0604020202020204" pitchFamily="34" charset="0"/>
              </a:rPr>
              <a:t>A signature or field </a:t>
            </a:r>
            <a:r>
              <a:rPr lang="en-US" sz="2400" b="1" i="0">
                <a:effectLst/>
                <a:latin typeface="Arial" panose="020B0604020202020204" pitchFamily="34" charset="0"/>
                <a:cs typeface="Arial" panose="020B0604020202020204" pitchFamily="34" charset="0"/>
              </a:rPr>
              <a:t>not</a:t>
            </a:r>
            <a:r>
              <a:rPr lang="en-US" sz="2400" b="0" i="0">
                <a:effectLst/>
                <a:latin typeface="Arial" panose="020B0604020202020204" pitchFamily="34" charset="0"/>
                <a:cs typeface="Arial" panose="020B0604020202020204" pitchFamily="34" charset="0"/>
              </a:rPr>
              <a:t> proceeded by </a:t>
            </a:r>
            <a:r>
              <a:rPr lang="en-US" sz="2400" b="1">
                <a:effectLst/>
                <a:latin typeface="Arial" panose="020B0604020202020204" pitchFamily="34" charset="0"/>
                <a:cs typeface="Arial" panose="020B0604020202020204" pitchFamily="34" charset="0"/>
              </a:rPr>
              <a:t>var</a:t>
            </a:r>
            <a:r>
              <a:rPr lang="en-US" sz="2400" b="0" i="0">
                <a:effectLst/>
                <a:latin typeface="Arial" panose="020B0604020202020204" pitchFamily="34" charset="0"/>
                <a:cs typeface="Arial" panose="020B0604020202020204" pitchFamily="34" charset="0"/>
              </a:rPr>
              <a:t> is said to be </a:t>
            </a:r>
            <a:r>
              <a:rPr lang="en-US" sz="2400" b="1" i="0">
                <a:effectLst/>
                <a:latin typeface="Arial" panose="020B0604020202020204" pitchFamily="34" charset="0"/>
                <a:cs typeface="Arial" panose="020B0604020202020204" pitchFamily="34" charset="0"/>
              </a:rPr>
              <a:t>static</a:t>
            </a:r>
            <a:r>
              <a:rPr lang="en-US" sz="2400" b="0" i="0">
                <a:effectLst/>
                <a:latin typeface="Arial" panose="020B0604020202020204" pitchFamily="34" charset="0"/>
                <a:cs typeface="Arial" panose="020B0604020202020204" pitchFamily="34" charset="0"/>
              </a:rPr>
              <a:t> and assumed to be </a:t>
            </a:r>
            <a:r>
              <a:rPr lang="en-US" sz="2400" b="1" i="0">
                <a:effectLst/>
                <a:latin typeface="Arial" panose="020B0604020202020204" pitchFamily="34" charset="0"/>
                <a:cs typeface="Arial" panose="020B0604020202020204" pitchFamily="34" charset="0"/>
              </a:rPr>
              <a:t>constant</a:t>
            </a:r>
            <a:r>
              <a:rPr lang="en-US" sz="2400" b="0" i="0">
                <a:effectLst/>
                <a:latin typeface="Arial" panose="020B0604020202020204" pitchFamily="34" charset="0"/>
                <a:cs typeface="Arial" panose="020B0604020202020204" pitchFamily="34" charset="0"/>
              </a:rPr>
              <a:t> over time</a:t>
            </a:r>
          </a:p>
          <a:p>
            <a:pPr marL="285750" indent="-285750">
              <a:buFont typeface="Wingdings" panose="05000000000000000000" pitchFamily="2" charset="2"/>
              <a:buChar char="Ø"/>
            </a:pPr>
            <a:endParaRPr lang="en-US" sz="2400" b="0" i="0">
              <a:effectLst/>
              <a:latin typeface="Arial" panose="020B0604020202020204" pitchFamily="34" charset="0"/>
              <a:cs typeface="Arial" panose="020B0604020202020204" pitchFamily="34" charset="0"/>
            </a:endParaRPr>
          </a:p>
        </p:txBody>
      </p:sp>
      <p:sp>
        <p:nvSpPr>
          <p:cNvPr id="9" name="CasellaDiTesto 14">
            <a:extLst>
              <a:ext uri="{FF2B5EF4-FFF2-40B4-BE49-F238E27FC236}">
                <a16:creationId xmlns:a16="http://schemas.microsoft.com/office/drawing/2014/main" id="{04228BEF-A739-5FDD-0F57-305CE5D26DC7}"/>
              </a:ext>
            </a:extLst>
          </p:cNvPr>
          <p:cNvSpPr txBox="1"/>
          <p:nvPr/>
        </p:nvSpPr>
        <p:spPr>
          <a:xfrm>
            <a:off x="519296" y="1413730"/>
            <a:ext cx="5049507" cy="1323439"/>
          </a:xfrm>
          <a:prstGeom prst="rect">
            <a:avLst/>
          </a:prstGeom>
          <a:noFill/>
          <a:effectLst/>
        </p:spPr>
        <p:txBody>
          <a:bodyPr wrap="square" rtlCol="0">
            <a:spAutoFit/>
          </a:bodyPr>
          <a:lstStyle/>
          <a:p>
            <a:pPr algn="ctr"/>
            <a:r>
              <a:rPr lang="it-IT" sz="8000" b="1">
                <a:solidFill>
                  <a:srgbClr val="17375E"/>
                </a:solidFill>
                <a:latin typeface="Arial" panose="020B0604020202020204" pitchFamily="34" charset="0"/>
                <a:cs typeface="Arial" panose="020B0604020202020204" pitchFamily="34" charset="0"/>
              </a:rPr>
              <a:t>VAR </a:t>
            </a:r>
          </a:p>
        </p:txBody>
      </p:sp>
      <p:sp>
        <p:nvSpPr>
          <p:cNvPr id="14" name="TextBox 13">
            <a:extLst>
              <a:ext uri="{FF2B5EF4-FFF2-40B4-BE49-F238E27FC236}">
                <a16:creationId xmlns:a16="http://schemas.microsoft.com/office/drawing/2014/main" id="{F1A6A5E0-B807-D9B5-4609-6DAC0C86BE8B}"/>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panose="020B0604020202020204" pitchFamily="34" charset="0"/>
                <a:cs typeface="Arial" panose="020B0604020202020204" pitchFamily="34" charset="0"/>
              </a:rPr>
              <a:t>30</a:t>
            </a:r>
          </a:p>
        </p:txBody>
      </p:sp>
      <p:sp>
        <p:nvSpPr>
          <p:cNvPr id="15" name="Titolo 1">
            <a:extLst>
              <a:ext uri="{FF2B5EF4-FFF2-40B4-BE49-F238E27FC236}">
                <a16:creationId xmlns:a16="http://schemas.microsoft.com/office/drawing/2014/main" id="{4339D52C-EE57-DF9D-99EE-BEADB618E366}"/>
              </a:ext>
            </a:extLst>
          </p:cNvPr>
          <p:cNvSpPr>
            <a:spLocks noGrp="1"/>
          </p:cNvSpPr>
          <p:nvPr>
            <p:ph type="title"/>
          </p:nvPr>
        </p:nvSpPr>
        <p:spPr>
          <a:xfrm>
            <a:off x="250280" y="106508"/>
            <a:ext cx="7435310" cy="1159501"/>
          </a:xfrm>
        </p:spPr>
        <p:txBody>
          <a:bodyPr>
            <a:normAutofit/>
          </a:bodyPr>
          <a:lstStyle/>
          <a:p>
            <a:r>
              <a:rPr lang="it-IT" sz="2800"/>
              <a:t>MUATBLE SIGNATURES AND FIELDS</a:t>
            </a:r>
          </a:p>
        </p:txBody>
      </p:sp>
      <p:sp>
        <p:nvSpPr>
          <p:cNvPr id="16" name="TextBox 15">
            <a:extLst>
              <a:ext uri="{FF2B5EF4-FFF2-40B4-BE49-F238E27FC236}">
                <a16:creationId xmlns:a16="http://schemas.microsoft.com/office/drawing/2014/main" id="{E3BF7359-0CB0-3A6F-4650-B2D0F9D1B978}"/>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Var keyword</a:t>
            </a:r>
            <a:endParaRPr lang="en-US" sz="2800">
              <a:solidFill>
                <a:schemeClr val="bg1"/>
              </a:solidFill>
              <a:latin typeface="Arial" panose="020B0604020202020204" pitchFamily="34" charset="0"/>
              <a:cs typeface="Arial" panose="020B0604020202020204" pitchFamily="34" charset="0"/>
            </a:endParaRPr>
          </a:p>
        </p:txBody>
      </p:sp>
      <p:sp>
        <p:nvSpPr>
          <p:cNvPr id="4" name="CasellaDiTesto 4">
            <a:extLst>
              <a:ext uri="{FF2B5EF4-FFF2-40B4-BE49-F238E27FC236}">
                <a16:creationId xmlns:a16="http://schemas.microsoft.com/office/drawing/2014/main" id="{72CAF947-579E-80D8-C45C-B287A91FB38C}"/>
              </a:ext>
            </a:extLst>
          </p:cNvPr>
          <p:cNvSpPr txBox="1"/>
          <p:nvPr/>
        </p:nvSpPr>
        <p:spPr>
          <a:xfrm>
            <a:off x="6095997" y="1413730"/>
            <a:ext cx="6095997" cy="5016758"/>
          </a:xfrm>
          <a:prstGeom prst="rect">
            <a:avLst/>
          </a:prstGeom>
          <a:noFill/>
        </p:spPr>
        <p:txBody>
          <a:bodyPr wrap="square">
            <a:spAutoFit/>
          </a:bodyPr>
          <a:lstStyle/>
          <a:p>
            <a:r>
              <a:rPr lang="it-IT" sz="2000" b="1" err="1">
                <a:solidFill>
                  <a:srgbClr val="2A28A9"/>
                </a:solidFill>
                <a:effectLst/>
                <a:latin typeface="Consolas" panose="020B0609020204030204" pitchFamily="49" charset="0"/>
                <a:cs typeface="Consolas" panose="020B0609020204030204" pitchFamily="49" charset="0"/>
              </a:rPr>
              <a:t>enum</a:t>
            </a:r>
            <a:r>
              <a:rPr lang="it-IT" sz="2000" b="1">
                <a:effectLst/>
                <a:latin typeface="Consolas" panose="020B0609020204030204" pitchFamily="49" charset="0"/>
                <a:cs typeface="Consolas" panose="020B0609020204030204" pitchFamily="49" charset="0"/>
              </a:rPr>
              <a:t> </a:t>
            </a:r>
            <a:r>
              <a:rPr lang="it-IT" sz="2000" b="1" err="1">
                <a:effectLst/>
                <a:latin typeface="Consolas" panose="020B0609020204030204" pitchFamily="49" charset="0"/>
                <a:cs typeface="Consolas" panose="020B0609020204030204" pitchFamily="49" charset="0"/>
              </a:rPr>
              <a:t>Liveness</a:t>
            </a:r>
            <a:r>
              <a:rPr lang="it-IT" sz="2000" b="1">
                <a:effectLst/>
                <a:latin typeface="Consolas" panose="020B0609020204030204" pitchFamily="49" charset="0"/>
                <a:cs typeface="Consolas" panose="020B0609020204030204" pitchFamily="49" charset="0"/>
              </a:rPr>
              <a:t> </a:t>
            </a:r>
            <a:r>
              <a:rPr lang="it-IT" sz="2000" b="1">
                <a:latin typeface="Consolas" panose="020B0609020204030204" pitchFamily="49" charset="0"/>
                <a:cs typeface="Consolas" panose="020B0609020204030204" pitchFamily="49" charset="0"/>
              </a:rPr>
              <a:t>{</a:t>
            </a:r>
            <a:r>
              <a:rPr lang="it-IT" sz="2000" b="1" err="1">
                <a:effectLst/>
                <a:latin typeface="Consolas" panose="020B0609020204030204" pitchFamily="49" charset="0"/>
                <a:cs typeface="Consolas" panose="020B0609020204030204" pitchFamily="49" charset="0"/>
              </a:rPr>
              <a:t>Alive</a:t>
            </a:r>
            <a:r>
              <a:rPr lang="it-IT" sz="2000" b="1">
                <a:effectLst/>
                <a:latin typeface="Consolas" panose="020B0609020204030204" pitchFamily="49" charset="0"/>
                <a:cs typeface="Consolas" panose="020B0609020204030204" pitchFamily="49" charset="0"/>
              </a:rPr>
              <a:t>, Dead, </a:t>
            </a:r>
            <a:r>
              <a:rPr lang="it-IT" sz="2000" b="1" err="1">
                <a:effectLst/>
                <a:latin typeface="Consolas" panose="020B0609020204030204" pitchFamily="49" charset="0"/>
                <a:cs typeface="Consolas" panose="020B0609020204030204" pitchFamily="49" charset="0"/>
              </a:rPr>
              <a:t>Unborn</a:t>
            </a:r>
            <a:r>
              <a:rPr lang="it-IT" sz="2000" b="1">
                <a:effectLst/>
                <a:latin typeface="Consolas" panose="020B0609020204030204" pitchFamily="49" charset="0"/>
                <a:cs typeface="Consolas" panose="020B0609020204030204" pitchFamily="49" charset="0"/>
              </a:rPr>
              <a:t>}</a:t>
            </a:r>
            <a:endParaRPr lang="en-US" sz="2000" b="1" i="0">
              <a:solidFill>
                <a:srgbClr val="2A28A9"/>
              </a:solidFill>
              <a:effectLst/>
              <a:latin typeface="Consolas" panose="020B0609020204030204" pitchFamily="49" charset="0"/>
              <a:cs typeface="Arial" panose="020B0604020202020204" pitchFamily="34" charset="0"/>
            </a:endParaRPr>
          </a:p>
          <a:p>
            <a:endParaRPr lang="en-US" sz="2000" b="1">
              <a:solidFill>
                <a:srgbClr val="2A28A9"/>
              </a:solidFill>
              <a:latin typeface="Consolas" panose="020B0609020204030204" pitchFamily="49" charset="0"/>
              <a:cs typeface="Arial" panose="020B0604020202020204" pitchFamily="34" charset="0"/>
            </a:endParaRPr>
          </a:p>
          <a:p>
            <a:r>
              <a:rPr lang="en-US" sz="2000" b="1" i="0">
                <a:solidFill>
                  <a:srgbClr val="2A28A9"/>
                </a:solidFill>
                <a:effectLst/>
                <a:latin typeface="Consolas" panose="020B0609020204030204" pitchFamily="49" charset="0"/>
                <a:cs typeface="Arial" panose="020B0604020202020204" pitchFamily="34" charset="0"/>
              </a:rPr>
              <a:t>abstract sig </a:t>
            </a:r>
            <a:r>
              <a:rPr lang="en-US" sz="2000" b="1" i="0">
                <a:effectLst/>
                <a:latin typeface="Consolas" panose="020B0609020204030204" pitchFamily="49" charset="0"/>
                <a:cs typeface="Arial" panose="020B0604020202020204" pitchFamily="34" charset="0"/>
              </a:rPr>
              <a:t>Person {</a:t>
            </a:r>
          </a:p>
          <a:p>
            <a:r>
              <a:rPr lang="en-US" sz="2000" b="1">
                <a:latin typeface="Consolas" panose="020B0609020204030204" pitchFamily="49" charset="0"/>
                <a:cs typeface="Arial" panose="020B0604020202020204" pitchFamily="34" charset="0"/>
              </a:rPr>
              <a:t>	father: </a:t>
            </a:r>
            <a:r>
              <a:rPr lang="en-US" sz="2000" b="1">
                <a:solidFill>
                  <a:srgbClr val="2A28A9"/>
                </a:solidFill>
                <a:latin typeface="Consolas" panose="020B0609020204030204" pitchFamily="49" charset="0"/>
                <a:cs typeface="Arial" panose="020B0604020202020204" pitchFamily="34" charset="0"/>
              </a:rPr>
              <a:t>lone </a:t>
            </a:r>
            <a:r>
              <a:rPr lang="en-US" sz="2000" b="1">
                <a:latin typeface="Consolas" panose="020B0609020204030204" pitchFamily="49" charset="0"/>
                <a:cs typeface="Arial" panose="020B0604020202020204" pitchFamily="34" charset="0"/>
              </a:rPr>
              <a:t>Man</a:t>
            </a:r>
          </a:p>
          <a:p>
            <a:r>
              <a:rPr lang="en-US" sz="2000" b="1" i="0">
                <a:effectLst/>
                <a:latin typeface="Consolas" panose="020B0609020204030204" pitchFamily="49" charset="0"/>
                <a:cs typeface="Arial" panose="020B0604020202020204" pitchFamily="34" charset="0"/>
              </a:rPr>
              <a:t>	mother: lone Woman</a:t>
            </a:r>
          </a:p>
          <a:p>
            <a:r>
              <a:rPr lang="en-US" sz="2000" b="1">
                <a:latin typeface="Consolas" panose="020B0609020204030204" pitchFamily="49" charset="0"/>
                <a:cs typeface="Arial" panose="020B0604020202020204" pitchFamily="34" charset="0"/>
              </a:rPr>
              <a:t>	</a:t>
            </a:r>
            <a:r>
              <a:rPr lang="it-IT" sz="2000" b="1">
                <a:solidFill>
                  <a:srgbClr val="2A28A9"/>
                </a:solidFill>
                <a:effectLst/>
                <a:latin typeface="Consolas" panose="020B0609020204030204" pitchFamily="49" charset="0"/>
                <a:cs typeface="Consolas" panose="020B0609020204030204" pitchFamily="49" charset="0"/>
              </a:rPr>
              <a:t>var</a:t>
            </a:r>
            <a:r>
              <a:rPr lang="it-IT" sz="2000" b="1">
                <a:effectLst/>
                <a:latin typeface="Consolas" panose="020B0609020204030204" pitchFamily="49" charset="0"/>
                <a:cs typeface="Consolas" panose="020B0609020204030204" pitchFamily="49" charset="0"/>
              </a:rPr>
              <a:t> </a:t>
            </a:r>
            <a:r>
              <a:rPr lang="it-IT" sz="2000" b="1" err="1">
                <a:effectLst/>
                <a:latin typeface="Consolas" panose="020B0609020204030204" pitchFamily="49" charset="0"/>
                <a:cs typeface="Consolas" panose="020B0609020204030204" pitchFamily="49" charset="0"/>
              </a:rPr>
              <a:t>liveness</a:t>
            </a:r>
            <a:r>
              <a:rPr lang="it-IT" sz="2000" b="1">
                <a:effectLst/>
                <a:latin typeface="Consolas" panose="020B0609020204030204" pitchFamily="49" charset="0"/>
                <a:cs typeface="Consolas" panose="020B0609020204030204" pitchFamily="49" charset="0"/>
              </a:rPr>
              <a:t>: </a:t>
            </a:r>
            <a:r>
              <a:rPr lang="it-IT" sz="2000" b="1" err="1">
                <a:effectLst/>
                <a:latin typeface="Consolas" panose="020B0609020204030204" pitchFamily="49" charset="0"/>
                <a:cs typeface="Consolas" panose="020B0609020204030204" pitchFamily="49" charset="0"/>
              </a:rPr>
              <a:t>Liveness</a:t>
            </a:r>
            <a:r>
              <a:rPr lang="it-IT" sz="2000" b="1">
                <a:effectLst/>
                <a:latin typeface="Consolas" panose="020B0609020204030204" pitchFamily="49" charset="0"/>
                <a:cs typeface="Consolas" panose="020B0609020204030204" pitchFamily="49" charset="0"/>
              </a:rPr>
              <a:t> </a:t>
            </a:r>
          </a:p>
          <a:p>
            <a:r>
              <a:rPr lang="en-US" sz="2000" b="1">
                <a:latin typeface="Consolas" panose="020B0609020204030204" pitchFamily="49" charset="0"/>
                <a:cs typeface="Arial" panose="020B0604020202020204" pitchFamily="34" charset="0"/>
              </a:rPr>
              <a:t>}</a:t>
            </a:r>
          </a:p>
          <a:p>
            <a:endParaRPr lang="en-US" sz="2000" b="1">
              <a:latin typeface="Consolas" panose="020B0609020204030204" pitchFamily="49" charset="0"/>
              <a:cs typeface="Arial" panose="020B0604020202020204" pitchFamily="34" charset="0"/>
            </a:endParaRPr>
          </a:p>
          <a:p>
            <a:r>
              <a:rPr lang="en-US" sz="2000" b="1">
                <a:solidFill>
                  <a:srgbClr val="2A28A9"/>
                </a:solidFill>
                <a:latin typeface="Consolas" panose="020B0609020204030204" pitchFamily="49" charset="0"/>
                <a:cs typeface="Arial" panose="020B0604020202020204" pitchFamily="34" charset="0"/>
              </a:rPr>
              <a:t>sig</a:t>
            </a:r>
            <a:r>
              <a:rPr lang="en-US" sz="2000" b="1">
                <a:latin typeface="Consolas" panose="020B0609020204030204" pitchFamily="49" charset="0"/>
                <a:cs typeface="Arial" panose="020B0604020202020204" pitchFamily="34" charset="0"/>
              </a:rPr>
              <a:t> Man </a:t>
            </a:r>
            <a:r>
              <a:rPr lang="en-US" sz="2000" b="1">
                <a:solidFill>
                  <a:srgbClr val="2A28A9"/>
                </a:solidFill>
                <a:latin typeface="Consolas" panose="020B0609020204030204" pitchFamily="49" charset="0"/>
                <a:cs typeface="Arial" panose="020B0604020202020204" pitchFamily="34" charset="0"/>
              </a:rPr>
              <a:t>extends</a:t>
            </a:r>
            <a:r>
              <a:rPr lang="en-US" sz="2000" b="1">
                <a:latin typeface="Consolas" panose="020B0609020204030204" pitchFamily="49" charset="0"/>
                <a:cs typeface="Arial" panose="020B0604020202020204" pitchFamily="34" charset="0"/>
              </a:rPr>
              <a:t> Person {</a:t>
            </a:r>
          </a:p>
          <a:p>
            <a:r>
              <a:rPr lang="en-US" sz="2000" b="1">
                <a:latin typeface="Consolas" panose="020B0609020204030204" pitchFamily="49" charset="0"/>
                <a:cs typeface="Arial" panose="020B0604020202020204" pitchFamily="34" charset="0"/>
              </a:rPr>
              <a:t>	</a:t>
            </a:r>
            <a:r>
              <a:rPr lang="en-US" sz="2000" b="1">
                <a:solidFill>
                  <a:srgbClr val="2A28A9"/>
                </a:solidFill>
                <a:latin typeface="Consolas" panose="020B0609020204030204" pitchFamily="49" charset="0"/>
                <a:cs typeface="Arial" panose="020B0604020202020204" pitchFamily="34" charset="0"/>
              </a:rPr>
              <a:t>var </a:t>
            </a:r>
            <a:r>
              <a:rPr lang="en-US" sz="2000" b="1">
                <a:latin typeface="Consolas" panose="020B0609020204030204" pitchFamily="49" charset="0"/>
                <a:cs typeface="Arial" panose="020B0604020202020204" pitchFamily="34" charset="0"/>
              </a:rPr>
              <a:t>wife: </a:t>
            </a:r>
            <a:r>
              <a:rPr lang="en-US" sz="2000" b="1">
                <a:solidFill>
                  <a:srgbClr val="2A28A9"/>
                </a:solidFill>
                <a:latin typeface="Consolas" panose="020B0609020204030204" pitchFamily="49" charset="0"/>
                <a:cs typeface="Arial" panose="020B0604020202020204" pitchFamily="34" charset="0"/>
              </a:rPr>
              <a:t>lone </a:t>
            </a:r>
            <a:r>
              <a:rPr lang="en-US" sz="2000" b="1">
                <a:latin typeface="Consolas" panose="020B0609020204030204" pitchFamily="49" charset="0"/>
                <a:cs typeface="Arial" panose="020B0604020202020204" pitchFamily="34" charset="0"/>
              </a:rPr>
              <a:t>Woman</a:t>
            </a:r>
          </a:p>
          <a:p>
            <a:r>
              <a:rPr lang="en-US" sz="2000" b="1">
                <a:latin typeface="Consolas" panose="020B0609020204030204" pitchFamily="49" charset="0"/>
                <a:cs typeface="Arial" panose="020B0604020202020204" pitchFamily="34" charset="0"/>
              </a:rPr>
              <a:t>}</a:t>
            </a:r>
          </a:p>
          <a:p>
            <a:endParaRPr lang="en-US" sz="2000" b="1">
              <a:latin typeface="Consolas" panose="020B0609020204030204" pitchFamily="49" charset="0"/>
              <a:cs typeface="Arial" panose="020B0604020202020204" pitchFamily="34" charset="0"/>
            </a:endParaRPr>
          </a:p>
          <a:p>
            <a:r>
              <a:rPr lang="en-US" sz="2000" b="1">
                <a:solidFill>
                  <a:srgbClr val="2A28A9"/>
                </a:solidFill>
                <a:latin typeface="Consolas" panose="020B0609020204030204" pitchFamily="49" charset="0"/>
                <a:cs typeface="Arial" panose="020B0604020202020204" pitchFamily="34" charset="0"/>
              </a:rPr>
              <a:t>sig</a:t>
            </a:r>
            <a:r>
              <a:rPr lang="en-US" sz="2000" b="1">
                <a:latin typeface="Consolas" panose="020B0609020204030204" pitchFamily="49" charset="0"/>
                <a:cs typeface="Arial" panose="020B0604020202020204" pitchFamily="34" charset="0"/>
              </a:rPr>
              <a:t> Woman </a:t>
            </a:r>
            <a:r>
              <a:rPr lang="en-US" sz="2000" b="1">
                <a:solidFill>
                  <a:srgbClr val="2A28A9"/>
                </a:solidFill>
                <a:latin typeface="Consolas" panose="020B0609020204030204" pitchFamily="49" charset="0"/>
                <a:cs typeface="Arial" panose="020B0604020202020204" pitchFamily="34" charset="0"/>
              </a:rPr>
              <a:t>extends</a:t>
            </a:r>
            <a:r>
              <a:rPr lang="en-US" sz="2000" b="1">
                <a:latin typeface="Consolas" panose="020B0609020204030204" pitchFamily="49" charset="0"/>
                <a:cs typeface="Arial" panose="020B0604020202020204" pitchFamily="34" charset="0"/>
              </a:rPr>
              <a:t> Person {</a:t>
            </a:r>
          </a:p>
          <a:p>
            <a:r>
              <a:rPr lang="en-US" sz="2000" b="1">
                <a:latin typeface="Consolas" panose="020B0609020204030204" pitchFamily="49" charset="0"/>
                <a:cs typeface="Arial" panose="020B0604020202020204" pitchFamily="34" charset="0"/>
              </a:rPr>
              <a:t>	</a:t>
            </a:r>
            <a:r>
              <a:rPr lang="en-US" sz="2000" b="1">
                <a:solidFill>
                  <a:srgbClr val="2A28A9"/>
                </a:solidFill>
                <a:latin typeface="Consolas" panose="020B0609020204030204" pitchFamily="49" charset="0"/>
                <a:cs typeface="Arial" panose="020B0604020202020204" pitchFamily="34" charset="0"/>
              </a:rPr>
              <a:t>var </a:t>
            </a:r>
            <a:r>
              <a:rPr lang="en-US" sz="2000" b="1">
                <a:latin typeface="Consolas" panose="020B0609020204030204" pitchFamily="49" charset="0"/>
                <a:cs typeface="Arial" panose="020B0604020202020204" pitchFamily="34" charset="0"/>
              </a:rPr>
              <a:t>husband: </a:t>
            </a:r>
            <a:r>
              <a:rPr lang="en-US" sz="2000" b="1">
                <a:solidFill>
                  <a:srgbClr val="2A28A9"/>
                </a:solidFill>
                <a:latin typeface="Consolas" panose="020B0609020204030204" pitchFamily="49" charset="0"/>
                <a:cs typeface="Arial" panose="020B0604020202020204" pitchFamily="34" charset="0"/>
              </a:rPr>
              <a:t>lone</a:t>
            </a:r>
            <a:r>
              <a:rPr lang="en-US" sz="2000" b="1">
                <a:latin typeface="Consolas" panose="020B0609020204030204" pitchFamily="49" charset="0"/>
                <a:cs typeface="Arial" panose="020B0604020202020204" pitchFamily="34" charset="0"/>
              </a:rPr>
              <a:t> Man</a:t>
            </a:r>
          </a:p>
          <a:p>
            <a:r>
              <a:rPr lang="en-US" sz="2000" b="1">
                <a:latin typeface="Consolas" panose="020B0609020204030204" pitchFamily="49" charset="0"/>
                <a:cs typeface="Arial" panose="020B0604020202020204" pitchFamily="34" charset="0"/>
              </a:rPr>
              <a:t>}</a:t>
            </a:r>
          </a:p>
          <a:p>
            <a:endParaRPr lang="en-US" sz="2000">
              <a:latin typeface="Consolas" panose="020B0609020204030204" pitchFamily="49" charset="0"/>
              <a:cs typeface="Arial" panose="020B0604020202020204" pitchFamily="34" charset="0"/>
            </a:endParaRPr>
          </a:p>
        </p:txBody>
      </p:sp>
      <p:sp>
        <p:nvSpPr>
          <p:cNvPr id="7" name="Rettangolo 15">
            <a:extLst>
              <a:ext uri="{FF2B5EF4-FFF2-40B4-BE49-F238E27FC236}">
                <a16:creationId xmlns:a16="http://schemas.microsoft.com/office/drawing/2014/main" id="{5B3C212F-6546-0755-32AB-2E6E50DEAD74}"/>
              </a:ext>
            </a:extLst>
          </p:cNvPr>
          <p:cNvSpPr/>
          <p:nvPr/>
        </p:nvSpPr>
        <p:spPr>
          <a:xfrm>
            <a:off x="6575112" y="3007205"/>
            <a:ext cx="567560" cy="283779"/>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ettangolo 15">
            <a:extLst>
              <a:ext uri="{FF2B5EF4-FFF2-40B4-BE49-F238E27FC236}">
                <a16:creationId xmlns:a16="http://schemas.microsoft.com/office/drawing/2014/main" id="{20D1B294-10CF-86B7-00CB-9ED1877E1FB2}"/>
              </a:ext>
            </a:extLst>
          </p:cNvPr>
          <p:cNvSpPr/>
          <p:nvPr/>
        </p:nvSpPr>
        <p:spPr>
          <a:xfrm>
            <a:off x="6575112" y="4236042"/>
            <a:ext cx="567560" cy="283779"/>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ettangolo 15">
            <a:extLst>
              <a:ext uri="{FF2B5EF4-FFF2-40B4-BE49-F238E27FC236}">
                <a16:creationId xmlns:a16="http://schemas.microsoft.com/office/drawing/2014/main" id="{B98D6512-6B15-CFFC-7BAD-2EF279E3F780}"/>
              </a:ext>
            </a:extLst>
          </p:cNvPr>
          <p:cNvSpPr/>
          <p:nvPr/>
        </p:nvSpPr>
        <p:spPr>
          <a:xfrm>
            <a:off x="6575112" y="5444270"/>
            <a:ext cx="567560" cy="283779"/>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4739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asellaDiTesto 14">
            <a:extLst>
              <a:ext uri="{FF2B5EF4-FFF2-40B4-BE49-F238E27FC236}">
                <a16:creationId xmlns:a16="http://schemas.microsoft.com/office/drawing/2014/main" id="{BF6AA7AA-EB68-F7AB-7272-364E02908A59}"/>
              </a:ext>
            </a:extLst>
          </p:cNvPr>
          <p:cNvSpPr txBox="1"/>
          <p:nvPr/>
        </p:nvSpPr>
        <p:spPr>
          <a:xfrm>
            <a:off x="4191264" y="1418409"/>
            <a:ext cx="5040923" cy="1323439"/>
          </a:xfrm>
          <a:prstGeom prst="rect">
            <a:avLst/>
          </a:prstGeom>
          <a:noFill/>
          <a:effectLst/>
        </p:spPr>
        <p:txBody>
          <a:bodyPr wrap="square" rtlCol="0">
            <a:spAutoFit/>
          </a:bodyPr>
          <a:lstStyle/>
          <a:p>
            <a:r>
              <a:rPr lang="it-IT" sz="8000" b="1">
                <a:solidFill>
                  <a:srgbClr val="002060"/>
                </a:solidFill>
                <a:latin typeface="Arial" panose="020B0604020202020204" pitchFamily="34" charset="0"/>
                <a:cs typeface="Arial" panose="020B0604020202020204" pitchFamily="34" charset="0"/>
              </a:rPr>
              <a:t>STATIC </a:t>
            </a:r>
          </a:p>
        </p:txBody>
      </p:sp>
      <p:sp>
        <p:nvSpPr>
          <p:cNvPr id="18" name="CasellaDiTesto 17">
            <a:extLst>
              <a:ext uri="{FF2B5EF4-FFF2-40B4-BE49-F238E27FC236}">
                <a16:creationId xmlns:a16="http://schemas.microsoft.com/office/drawing/2014/main" id="{88EC0036-9C87-9CEB-54FC-714115B068F7}"/>
              </a:ext>
            </a:extLst>
          </p:cNvPr>
          <p:cNvSpPr txBox="1"/>
          <p:nvPr/>
        </p:nvSpPr>
        <p:spPr>
          <a:xfrm>
            <a:off x="5316415" y="2871232"/>
            <a:ext cx="1559169" cy="1323439"/>
          </a:xfrm>
          <a:prstGeom prst="rect">
            <a:avLst/>
          </a:prstGeom>
          <a:noFill/>
        </p:spPr>
        <p:txBody>
          <a:bodyPr wrap="square" rtlCol="0">
            <a:spAutoFit/>
          </a:bodyPr>
          <a:lstStyle/>
          <a:p>
            <a:r>
              <a:rPr lang="it-IT" sz="8000" b="1" i="1">
                <a:solidFill>
                  <a:schemeClr val="tx2">
                    <a:lumMod val="20000"/>
                    <a:lumOff val="80000"/>
                  </a:schemeClr>
                </a:solidFill>
                <a:latin typeface="Arial" panose="020B0604020202020204" pitchFamily="34" charset="0"/>
                <a:cs typeface="Arial" panose="020B0604020202020204" pitchFamily="34" charset="0"/>
              </a:rPr>
              <a:t>VS</a:t>
            </a:r>
          </a:p>
        </p:txBody>
      </p:sp>
      <p:sp>
        <p:nvSpPr>
          <p:cNvPr id="19" name="CasellaDiTesto 18">
            <a:extLst>
              <a:ext uri="{FF2B5EF4-FFF2-40B4-BE49-F238E27FC236}">
                <a16:creationId xmlns:a16="http://schemas.microsoft.com/office/drawing/2014/main" id="{523643AA-D5C8-AC2D-0127-2957C0B91FE5}"/>
              </a:ext>
            </a:extLst>
          </p:cNvPr>
          <p:cNvSpPr txBox="1"/>
          <p:nvPr/>
        </p:nvSpPr>
        <p:spPr>
          <a:xfrm>
            <a:off x="3516922" y="4324055"/>
            <a:ext cx="6717323" cy="1323439"/>
          </a:xfrm>
          <a:prstGeom prst="rect">
            <a:avLst/>
          </a:prstGeom>
          <a:noFill/>
        </p:spPr>
        <p:txBody>
          <a:bodyPr wrap="square" rtlCol="0">
            <a:spAutoFit/>
          </a:bodyPr>
          <a:lstStyle/>
          <a:p>
            <a:r>
              <a:rPr lang="it-IT" sz="8000" b="1">
                <a:solidFill>
                  <a:srgbClr val="002060"/>
                </a:solidFill>
                <a:latin typeface="Arial" panose="020B0604020202020204" pitchFamily="34" charset="0"/>
                <a:cs typeface="Arial" panose="020B0604020202020204" pitchFamily="34" charset="0"/>
              </a:rPr>
              <a:t>DYNAMIC</a:t>
            </a:r>
            <a:r>
              <a:rPr lang="it-IT" b="1">
                <a:solidFill>
                  <a:srgbClr val="002060"/>
                </a:solidFill>
                <a:latin typeface="Arial" panose="020B0604020202020204" pitchFamily="34" charset="0"/>
                <a:cs typeface="Arial" panose="020B0604020202020204" pitchFamily="34" charset="0"/>
              </a:rPr>
              <a:t> </a:t>
            </a:r>
          </a:p>
        </p:txBody>
      </p:sp>
      <p:sp>
        <p:nvSpPr>
          <p:cNvPr id="2" name="Titolo 1">
            <a:extLst>
              <a:ext uri="{FF2B5EF4-FFF2-40B4-BE49-F238E27FC236}">
                <a16:creationId xmlns:a16="http://schemas.microsoft.com/office/drawing/2014/main" id="{87FA5DE2-6CAC-6EFC-E32C-91322AA0452C}"/>
              </a:ext>
            </a:extLst>
          </p:cNvPr>
          <p:cNvSpPr>
            <a:spLocks noGrp="1"/>
          </p:cNvSpPr>
          <p:nvPr>
            <p:ph type="title"/>
          </p:nvPr>
        </p:nvSpPr>
        <p:spPr>
          <a:xfrm>
            <a:off x="250281" y="106509"/>
            <a:ext cx="4310144" cy="948628"/>
          </a:xfrm>
        </p:spPr>
        <p:txBody>
          <a:bodyPr>
            <a:normAutofit/>
          </a:bodyPr>
          <a:lstStyle/>
          <a:p>
            <a:r>
              <a:rPr lang="it-IT" sz="2800"/>
              <a:t>ALLOY MODELING</a:t>
            </a:r>
          </a:p>
        </p:txBody>
      </p:sp>
      <p:sp>
        <p:nvSpPr>
          <p:cNvPr id="3" name="TextBox 2">
            <a:extLst>
              <a:ext uri="{FF2B5EF4-FFF2-40B4-BE49-F238E27FC236}">
                <a16:creationId xmlns:a16="http://schemas.microsoft.com/office/drawing/2014/main" id="{289FE46B-2542-34E4-1204-55822FBC1F72}"/>
              </a:ext>
            </a:extLst>
          </p:cNvPr>
          <p:cNvSpPr txBox="1"/>
          <p:nvPr/>
        </p:nvSpPr>
        <p:spPr>
          <a:xfrm>
            <a:off x="250281" y="535411"/>
            <a:ext cx="4561205"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Static</a:t>
            </a:r>
            <a:r>
              <a:rPr lang="it-IT" sz="2800">
                <a:solidFill>
                  <a:schemeClr val="bg1"/>
                </a:solidFill>
                <a:latin typeface="Arial" panose="020B0604020202020204" pitchFamily="34" charset="0"/>
                <a:cs typeface="Arial" panose="020B0604020202020204" pitchFamily="34" charset="0"/>
              </a:rPr>
              <a:t> vs Dynamic models</a:t>
            </a:r>
            <a:endParaRPr lang="en-US" sz="280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A0C1588-5F3E-2706-6707-17374AA63A89}"/>
              </a:ext>
            </a:extLst>
          </p:cNvPr>
          <p:cNvSpPr txBox="1"/>
          <p:nvPr/>
        </p:nvSpPr>
        <p:spPr>
          <a:xfrm>
            <a:off x="11490450" y="264563"/>
            <a:ext cx="451269"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1595492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28">
            <a:extLst>
              <a:ext uri="{FF2B5EF4-FFF2-40B4-BE49-F238E27FC236}">
                <a16:creationId xmlns:a16="http://schemas.microsoft.com/office/drawing/2014/main" id="{4B172A8F-1604-5BD3-B785-5B3E22C76476}"/>
              </a:ext>
            </a:extLst>
          </p:cNvPr>
          <p:cNvSpPr txBox="1"/>
          <p:nvPr/>
        </p:nvSpPr>
        <p:spPr>
          <a:xfrm>
            <a:off x="467833" y="1452806"/>
            <a:ext cx="11396003" cy="646331"/>
          </a:xfrm>
          <a:prstGeom prst="rect">
            <a:avLst/>
          </a:prstGeom>
          <a:noFill/>
        </p:spPr>
        <p:txBody>
          <a:bodyPr wrap="square" rtlCol="0">
            <a:spAutoFit/>
          </a:bodyPr>
          <a:lstStyle/>
          <a:p>
            <a:r>
              <a:rPr lang="en-US" sz="3600" b="1">
                <a:solidFill>
                  <a:srgbClr val="728FA5"/>
                </a:solidFill>
                <a:latin typeface="Arial" panose="020B0604020202020204" pitchFamily="34" charset="0"/>
                <a:cs typeface="Arial" panose="020B0604020202020204" pitchFamily="34" charset="0"/>
              </a:rPr>
              <a:t>Alloy 6</a:t>
            </a:r>
            <a:r>
              <a:rPr lang="en-US" sz="3600">
                <a:latin typeface="Arial" panose="020B0604020202020204" pitchFamily="34" charset="0"/>
                <a:cs typeface="Arial" panose="020B0604020202020204" pitchFamily="34" charset="0"/>
              </a:rPr>
              <a:t>:</a:t>
            </a:r>
            <a:r>
              <a:rPr lang="en-US" sz="3600" b="1">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an </a:t>
            </a:r>
            <a:r>
              <a:rPr lang="en-US" sz="2800" b="1">
                <a:latin typeface="Arial" panose="020B0604020202020204" pitchFamily="34" charset="0"/>
                <a:cs typeface="Arial" panose="020B0604020202020204" pitchFamily="34" charset="0"/>
              </a:rPr>
              <a:t>implicit</a:t>
            </a:r>
            <a:r>
              <a:rPr lang="en-US" sz="2800">
                <a:latin typeface="Arial" panose="020B0604020202020204" pitchFamily="34" charset="0"/>
                <a:cs typeface="Arial" panose="020B0604020202020204" pitchFamily="34" charset="0"/>
              </a:rPr>
              <a:t>, built-in notion of </a:t>
            </a:r>
            <a:r>
              <a:rPr lang="en-US" sz="2800" b="1">
                <a:latin typeface="Arial" panose="020B0604020202020204" pitchFamily="34" charset="0"/>
                <a:cs typeface="Arial" panose="020B0604020202020204" pitchFamily="34" charset="0"/>
              </a:rPr>
              <a:t>(discrete) time</a:t>
            </a:r>
            <a:endParaRPr lang="en-US" sz="3600" b="1">
              <a:latin typeface="Arial" panose="020B060402020202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5F89A857-9A2F-E9CF-D1DA-B9A5C4EDF123}"/>
              </a:ext>
            </a:extLst>
          </p:cNvPr>
          <p:cNvSpPr/>
          <p:nvPr/>
        </p:nvSpPr>
        <p:spPr>
          <a:xfrm>
            <a:off x="844744" y="2697578"/>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Linear temporal logic</a:t>
            </a:r>
            <a:endParaRPr lang="en-US" sz="2400" kern="1200">
              <a:solidFill>
                <a:schemeClr val="tx1"/>
              </a:solidFill>
            </a:endParaRPr>
          </a:p>
        </p:txBody>
      </p:sp>
      <p:sp>
        <p:nvSpPr>
          <p:cNvPr id="20" name="Oval 19">
            <a:extLst>
              <a:ext uri="{FF2B5EF4-FFF2-40B4-BE49-F238E27FC236}">
                <a16:creationId xmlns:a16="http://schemas.microsoft.com/office/drawing/2014/main" id="{B071B3EC-6808-233C-2AAC-9AFAC2EA627B}"/>
              </a:ext>
            </a:extLst>
          </p:cNvPr>
          <p:cNvSpPr/>
          <p:nvPr/>
        </p:nvSpPr>
        <p:spPr>
          <a:xfrm>
            <a:off x="467833" y="2697579"/>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1</a:t>
            </a:r>
          </a:p>
        </p:txBody>
      </p:sp>
      <p:sp>
        <p:nvSpPr>
          <p:cNvPr id="21" name="Freeform: Shape 20">
            <a:extLst>
              <a:ext uri="{FF2B5EF4-FFF2-40B4-BE49-F238E27FC236}">
                <a16:creationId xmlns:a16="http://schemas.microsoft.com/office/drawing/2014/main" id="{A37FD84E-E62D-F0E6-B67F-2FEFF8914936}"/>
              </a:ext>
            </a:extLst>
          </p:cNvPr>
          <p:cNvSpPr/>
          <p:nvPr/>
        </p:nvSpPr>
        <p:spPr>
          <a:xfrm>
            <a:off x="844744" y="3667161"/>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Mutable signatures and fields</a:t>
            </a:r>
            <a:endParaRPr lang="en-US" sz="2400" kern="1200">
              <a:solidFill>
                <a:schemeClr val="tx1"/>
              </a:solidFill>
            </a:endParaRPr>
          </a:p>
        </p:txBody>
      </p:sp>
      <p:sp>
        <p:nvSpPr>
          <p:cNvPr id="22" name="Oval 21">
            <a:extLst>
              <a:ext uri="{FF2B5EF4-FFF2-40B4-BE49-F238E27FC236}">
                <a16:creationId xmlns:a16="http://schemas.microsoft.com/office/drawing/2014/main" id="{B8BB2198-11A5-96FD-15F5-277B21BE2378}"/>
              </a:ext>
            </a:extLst>
          </p:cNvPr>
          <p:cNvSpPr/>
          <p:nvPr/>
        </p:nvSpPr>
        <p:spPr>
          <a:xfrm>
            <a:off x="467833" y="3667162"/>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2</a:t>
            </a:r>
          </a:p>
        </p:txBody>
      </p:sp>
      <p:sp>
        <p:nvSpPr>
          <p:cNvPr id="23" name="Freeform: Shape 22">
            <a:extLst>
              <a:ext uri="{FF2B5EF4-FFF2-40B4-BE49-F238E27FC236}">
                <a16:creationId xmlns:a16="http://schemas.microsoft.com/office/drawing/2014/main" id="{670250C1-52C7-7D0C-B955-328D13F9F28E}"/>
              </a:ext>
            </a:extLst>
          </p:cNvPr>
          <p:cNvSpPr/>
          <p:nvPr/>
        </p:nvSpPr>
        <p:spPr>
          <a:xfrm>
            <a:off x="844744" y="4636744"/>
            <a:ext cx="4671667" cy="753823"/>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0"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Temporal operators</a:t>
            </a:r>
            <a:endParaRPr lang="en-US" sz="2400" kern="1200">
              <a:solidFill>
                <a:schemeClr val="tx1"/>
              </a:solidFill>
            </a:endParaRPr>
          </a:p>
        </p:txBody>
      </p:sp>
      <p:sp>
        <p:nvSpPr>
          <p:cNvPr id="24" name="Oval 23">
            <a:extLst>
              <a:ext uri="{FF2B5EF4-FFF2-40B4-BE49-F238E27FC236}">
                <a16:creationId xmlns:a16="http://schemas.microsoft.com/office/drawing/2014/main" id="{0C528B73-98B7-A154-C6A3-CEBB210C3E8E}"/>
              </a:ext>
            </a:extLst>
          </p:cNvPr>
          <p:cNvSpPr/>
          <p:nvPr/>
        </p:nvSpPr>
        <p:spPr>
          <a:xfrm>
            <a:off x="467833" y="4636745"/>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3</a:t>
            </a:r>
          </a:p>
        </p:txBody>
      </p:sp>
      <p:sp>
        <p:nvSpPr>
          <p:cNvPr id="26" name="Freeform: Shape 25">
            <a:extLst>
              <a:ext uri="{FF2B5EF4-FFF2-40B4-BE49-F238E27FC236}">
                <a16:creationId xmlns:a16="http://schemas.microsoft.com/office/drawing/2014/main" id="{A3FE1CD6-3717-0A04-43B1-A0801343AA12}"/>
              </a:ext>
            </a:extLst>
          </p:cNvPr>
          <p:cNvSpPr/>
          <p:nvPr/>
        </p:nvSpPr>
        <p:spPr>
          <a:xfrm>
            <a:off x="6717462" y="2697577"/>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1"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Time horizon</a:t>
            </a:r>
          </a:p>
        </p:txBody>
      </p:sp>
      <p:sp>
        <p:nvSpPr>
          <p:cNvPr id="27" name="Oval 26">
            <a:extLst>
              <a:ext uri="{FF2B5EF4-FFF2-40B4-BE49-F238E27FC236}">
                <a16:creationId xmlns:a16="http://schemas.microsoft.com/office/drawing/2014/main" id="{677B9752-FB45-1FF5-9F30-8A9AE1D1AAC7}"/>
              </a:ext>
            </a:extLst>
          </p:cNvPr>
          <p:cNvSpPr/>
          <p:nvPr/>
        </p:nvSpPr>
        <p:spPr>
          <a:xfrm>
            <a:off x="6340551" y="2697578"/>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4</a:t>
            </a:r>
          </a:p>
        </p:txBody>
      </p:sp>
      <p:sp>
        <p:nvSpPr>
          <p:cNvPr id="28" name="Freeform: Shape 27">
            <a:extLst>
              <a:ext uri="{FF2B5EF4-FFF2-40B4-BE49-F238E27FC236}">
                <a16:creationId xmlns:a16="http://schemas.microsoft.com/office/drawing/2014/main" id="{56117DAF-C472-0E07-4162-C0F2EB9510D8}"/>
              </a:ext>
            </a:extLst>
          </p:cNvPr>
          <p:cNvSpPr/>
          <p:nvPr/>
        </p:nvSpPr>
        <p:spPr>
          <a:xfrm>
            <a:off x="6717462" y="3667160"/>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1"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New visualizer</a:t>
            </a:r>
          </a:p>
        </p:txBody>
      </p:sp>
      <p:sp>
        <p:nvSpPr>
          <p:cNvPr id="29" name="Oval 28">
            <a:extLst>
              <a:ext uri="{FF2B5EF4-FFF2-40B4-BE49-F238E27FC236}">
                <a16:creationId xmlns:a16="http://schemas.microsoft.com/office/drawing/2014/main" id="{F1855DD3-ED2B-D7E3-7907-4C88BB084ECD}"/>
              </a:ext>
            </a:extLst>
          </p:cNvPr>
          <p:cNvSpPr/>
          <p:nvPr/>
        </p:nvSpPr>
        <p:spPr>
          <a:xfrm>
            <a:off x="6340551" y="3667161"/>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5</a:t>
            </a:r>
          </a:p>
        </p:txBody>
      </p:sp>
      <p:sp>
        <p:nvSpPr>
          <p:cNvPr id="30" name="Freeform: Shape 29">
            <a:extLst>
              <a:ext uri="{FF2B5EF4-FFF2-40B4-BE49-F238E27FC236}">
                <a16:creationId xmlns:a16="http://schemas.microsoft.com/office/drawing/2014/main" id="{BB2C6567-98D0-299F-FE8A-94861783D940}"/>
              </a:ext>
            </a:extLst>
          </p:cNvPr>
          <p:cNvSpPr/>
          <p:nvPr/>
        </p:nvSpPr>
        <p:spPr>
          <a:xfrm>
            <a:off x="6717462" y="4636743"/>
            <a:ext cx="4671667" cy="753823"/>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Concurrency</a:t>
            </a:r>
          </a:p>
        </p:txBody>
      </p:sp>
      <p:sp>
        <p:nvSpPr>
          <p:cNvPr id="31" name="Oval 30">
            <a:extLst>
              <a:ext uri="{FF2B5EF4-FFF2-40B4-BE49-F238E27FC236}">
                <a16:creationId xmlns:a16="http://schemas.microsoft.com/office/drawing/2014/main" id="{D5B5345D-7DA4-5CB0-6300-1E6620C36ECE}"/>
              </a:ext>
            </a:extLst>
          </p:cNvPr>
          <p:cNvSpPr/>
          <p:nvPr/>
        </p:nvSpPr>
        <p:spPr>
          <a:xfrm>
            <a:off x="6340551" y="4636744"/>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6</a:t>
            </a:r>
          </a:p>
        </p:txBody>
      </p:sp>
      <p:sp>
        <p:nvSpPr>
          <p:cNvPr id="2" name="Titolo 1">
            <a:extLst>
              <a:ext uri="{FF2B5EF4-FFF2-40B4-BE49-F238E27FC236}">
                <a16:creationId xmlns:a16="http://schemas.microsoft.com/office/drawing/2014/main" id="{AE548B8D-355D-EEDC-44F6-2458D2C76AE3}"/>
              </a:ext>
            </a:extLst>
          </p:cNvPr>
          <p:cNvSpPr>
            <a:spLocks noGrp="1"/>
          </p:cNvSpPr>
          <p:nvPr>
            <p:ph type="title"/>
          </p:nvPr>
        </p:nvSpPr>
        <p:spPr>
          <a:xfrm>
            <a:off x="250281" y="106508"/>
            <a:ext cx="3800858" cy="1159501"/>
          </a:xfrm>
        </p:spPr>
        <p:txBody>
          <a:bodyPr>
            <a:normAutofit/>
          </a:bodyPr>
          <a:lstStyle/>
          <a:p>
            <a:r>
              <a:rPr lang="it-IT" sz="2800"/>
              <a:t>ALLOY 6</a:t>
            </a:r>
          </a:p>
        </p:txBody>
      </p:sp>
      <p:sp>
        <p:nvSpPr>
          <p:cNvPr id="3" name="TextBox 2">
            <a:extLst>
              <a:ext uri="{FF2B5EF4-FFF2-40B4-BE49-F238E27FC236}">
                <a16:creationId xmlns:a16="http://schemas.microsoft.com/office/drawing/2014/main" id="{CB655CC5-7A2F-8403-AB77-8B679FA32C71}"/>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Introduction</a:t>
            </a:r>
            <a:endParaRPr lang="en-US" sz="280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22D865C-9EFE-0BB2-E6A0-335A3AAF7AF3}"/>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33</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1535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9">
            <a:extLst>
              <a:ext uri="{FF2B5EF4-FFF2-40B4-BE49-F238E27FC236}">
                <a16:creationId xmlns:a16="http://schemas.microsoft.com/office/drawing/2014/main" id="{A362AF1D-F0F4-355D-27E5-355980375086}"/>
              </a:ext>
            </a:extLst>
          </p:cNvPr>
          <p:cNvSpPr/>
          <p:nvPr/>
        </p:nvSpPr>
        <p:spPr>
          <a:xfrm rot="417889">
            <a:off x="3594296" y="-4547992"/>
            <a:ext cx="2434077" cy="2658345"/>
          </a:xfrm>
          <a:custGeom>
            <a:avLst/>
            <a:gdLst>
              <a:gd name="connsiteX0" fmla="*/ 0 w 3283712"/>
              <a:gd name="connsiteY0" fmla="*/ 0 h 3126325"/>
              <a:gd name="connsiteX1" fmla="*/ 3283712 w 3283712"/>
              <a:gd name="connsiteY1" fmla="*/ 0 h 3126325"/>
              <a:gd name="connsiteX2" fmla="*/ 3283712 w 3283712"/>
              <a:gd name="connsiteY2" fmla="*/ 3126325 h 3126325"/>
              <a:gd name="connsiteX3" fmla="*/ 0 w 3283712"/>
              <a:gd name="connsiteY3" fmla="*/ 3126325 h 3126325"/>
              <a:gd name="connsiteX4" fmla="*/ 0 w 3283712"/>
              <a:gd name="connsiteY4" fmla="*/ 0 h 3126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3712" h="3126325">
                <a:moveTo>
                  <a:pt x="0" y="0"/>
                </a:moveTo>
                <a:lnTo>
                  <a:pt x="3283712" y="0"/>
                </a:lnTo>
                <a:lnTo>
                  <a:pt x="3283712" y="3126325"/>
                </a:lnTo>
                <a:lnTo>
                  <a:pt x="0" y="31263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3825" tIns="123825" rIns="123825" bIns="123825" numCol="1" spcCol="1270" anchor="t" anchorCtr="0">
            <a:noAutofit/>
          </a:bodyPr>
          <a:lstStyle/>
          <a:p>
            <a:pPr marL="0" lvl="0" indent="0" algn="l" defTabSz="2889250">
              <a:lnSpc>
                <a:spcPct val="90000"/>
              </a:lnSpc>
              <a:spcBef>
                <a:spcPct val="0"/>
              </a:spcBef>
              <a:spcAft>
                <a:spcPct val="35000"/>
              </a:spcAft>
              <a:buNone/>
            </a:pPr>
            <a:endParaRPr lang="en-US" sz="6500" kern="1200"/>
          </a:p>
        </p:txBody>
      </p:sp>
      <p:sp>
        <p:nvSpPr>
          <p:cNvPr id="6" name="Freeform: Shape 10">
            <a:extLst>
              <a:ext uri="{FF2B5EF4-FFF2-40B4-BE49-F238E27FC236}">
                <a16:creationId xmlns:a16="http://schemas.microsoft.com/office/drawing/2014/main" id="{703971B8-C0FA-8571-82C6-CE19A5897047}"/>
              </a:ext>
            </a:extLst>
          </p:cNvPr>
          <p:cNvSpPr/>
          <p:nvPr/>
        </p:nvSpPr>
        <p:spPr>
          <a:xfrm rot="417889">
            <a:off x="6951160" y="-4547992"/>
            <a:ext cx="2434077" cy="2658345"/>
          </a:xfrm>
          <a:custGeom>
            <a:avLst/>
            <a:gdLst>
              <a:gd name="connsiteX0" fmla="*/ 0 w 3283712"/>
              <a:gd name="connsiteY0" fmla="*/ 0 h 3126325"/>
              <a:gd name="connsiteX1" fmla="*/ 3283712 w 3283712"/>
              <a:gd name="connsiteY1" fmla="*/ 0 h 3126325"/>
              <a:gd name="connsiteX2" fmla="*/ 3283712 w 3283712"/>
              <a:gd name="connsiteY2" fmla="*/ 3126325 h 3126325"/>
              <a:gd name="connsiteX3" fmla="*/ 0 w 3283712"/>
              <a:gd name="connsiteY3" fmla="*/ 3126325 h 3126325"/>
              <a:gd name="connsiteX4" fmla="*/ 0 w 3283712"/>
              <a:gd name="connsiteY4" fmla="*/ 0 h 3126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3712" h="3126325">
                <a:moveTo>
                  <a:pt x="0" y="0"/>
                </a:moveTo>
                <a:lnTo>
                  <a:pt x="3283712" y="0"/>
                </a:lnTo>
                <a:lnTo>
                  <a:pt x="3283712" y="3126325"/>
                </a:lnTo>
                <a:lnTo>
                  <a:pt x="0" y="31263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3825" tIns="123825" rIns="123825" bIns="123825" numCol="1" spcCol="1270" anchor="t" anchorCtr="0">
            <a:noAutofit/>
          </a:bodyPr>
          <a:lstStyle/>
          <a:p>
            <a:pPr marL="0" lvl="0" indent="0" algn="l" defTabSz="2889250">
              <a:lnSpc>
                <a:spcPct val="90000"/>
              </a:lnSpc>
              <a:spcBef>
                <a:spcPct val="0"/>
              </a:spcBef>
              <a:spcAft>
                <a:spcPct val="35000"/>
              </a:spcAft>
              <a:buNone/>
            </a:pPr>
            <a:endParaRPr lang="en-US" sz="6500" kern="1200"/>
          </a:p>
        </p:txBody>
      </p:sp>
      <p:sp>
        <p:nvSpPr>
          <p:cNvPr id="7" name="TextBox 16">
            <a:extLst>
              <a:ext uri="{FF2B5EF4-FFF2-40B4-BE49-F238E27FC236}">
                <a16:creationId xmlns:a16="http://schemas.microsoft.com/office/drawing/2014/main" id="{27AC5512-B650-E321-71EF-83DE2F5A5C1F}"/>
              </a:ext>
            </a:extLst>
          </p:cNvPr>
          <p:cNvSpPr txBox="1"/>
          <p:nvPr/>
        </p:nvSpPr>
        <p:spPr>
          <a:xfrm rot="417889">
            <a:off x="2045567" y="-4924754"/>
            <a:ext cx="1902965" cy="523220"/>
          </a:xfrm>
          <a:prstGeom prst="rect">
            <a:avLst/>
          </a:prstGeom>
          <a:noFill/>
        </p:spPr>
        <p:txBody>
          <a:bodyPr wrap="square" rtlCol="0">
            <a:spAutoFit/>
          </a:bodyPr>
          <a:lstStyle/>
          <a:p>
            <a:pPr algn="ctr"/>
            <a:r>
              <a:rPr lang="en-US" sz="2800" b="1">
                <a:solidFill>
                  <a:srgbClr val="C00000"/>
                </a:solidFill>
                <a:latin typeface="Arial" panose="020B0604020202020204" pitchFamily="34" charset="0"/>
                <a:cs typeface="Arial" panose="020B0604020202020204" pitchFamily="34" charset="0"/>
              </a:rPr>
              <a:t> </a:t>
            </a:r>
          </a:p>
        </p:txBody>
      </p:sp>
      <p:sp>
        <p:nvSpPr>
          <p:cNvPr id="8" name="TextBox 18">
            <a:extLst>
              <a:ext uri="{FF2B5EF4-FFF2-40B4-BE49-F238E27FC236}">
                <a16:creationId xmlns:a16="http://schemas.microsoft.com/office/drawing/2014/main" id="{130DF68C-DCF0-456B-8BDB-26B7854C546C}"/>
              </a:ext>
            </a:extLst>
          </p:cNvPr>
          <p:cNvSpPr txBox="1"/>
          <p:nvPr/>
        </p:nvSpPr>
        <p:spPr>
          <a:xfrm rot="417889">
            <a:off x="2309142" y="-3934594"/>
            <a:ext cx="1512210" cy="523220"/>
          </a:xfrm>
          <a:prstGeom prst="rect">
            <a:avLst/>
          </a:prstGeom>
          <a:noFill/>
        </p:spPr>
        <p:txBody>
          <a:bodyPr wrap="square" rtlCol="0">
            <a:spAutoFit/>
          </a:bodyPr>
          <a:lstStyle/>
          <a:p>
            <a:pPr algn="ctr"/>
            <a:r>
              <a:rPr lang="en-US" sz="2800" b="1">
                <a:solidFill>
                  <a:srgbClr val="C00000"/>
                </a:solidFill>
                <a:latin typeface="Arial" panose="020B0604020202020204" pitchFamily="34" charset="0"/>
                <a:cs typeface="Arial" panose="020B0604020202020204" pitchFamily="34" charset="0"/>
              </a:rPr>
              <a:t> </a:t>
            </a:r>
          </a:p>
        </p:txBody>
      </p:sp>
      <p:graphicFrame>
        <p:nvGraphicFramePr>
          <p:cNvPr id="15" name="Tabella 17">
            <a:extLst>
              <a:ext uri="{FF2B5EF4-FFF2-40B4-BE49-F238E27FC236}">
                <a16:creationId xmlns:a16="http://schemas.microsoft.com/office/drawing/2014/main" id="{557D345D-331B-5C1F-8980-8C5A0DF22A4A}"/>
              </a:ext>
            </a:extLst>
          </p:cNvPr>
          <p:cNvGraphicFramePr>
            <a:graphicFrameLocks noGrp="1"/>
          </p:cNvGraphicFramePr>
          <p:nvPr>
            <p:extLst>
              <p:ext uri="{D42A27DB-BD31-4B8C-83A1-F6EECF244321}">
                <p14:modId xmlns:p14="http://schemas.microsoft.com/office/powerpoint/2010/main" val="982296298"/>
              </p:ext>
            </p:extLst>
          </p:nvPr>
        </p:nvGraphicFramePr>
        <p:xfrm>
          <a:off x="1288058" y="1487535"/>
          <a:ext cx="9785020" cy="3606216"/>
        </p:xfrm>
        <a:graphic>
          <a:graphicData uri="http://schemas.openxmlformats.org/drawingml/2006/table">
            <a:tbl>
              <a:tblPr firstRow="1" bandRow="1">
                <a:effectLst/>
                <a:tableStyleId>{69CF1AB2-1976-4502-BF36-3FF5EA218861}</a:tableStyleId>
              </a:tblPr>
              <a:tblGrid>
                <a:gridCol w="4904398">
                  <a:extLst>
                    <a:ext uri="{9D8B030D-6E8A-4147-A177-3AD203B41FA5}">
                      <a16:colId xmlns:a16="http://schemas.microsoft.com/office/drawing/2014/main" val="305816071"/>
                    </a:ext>
                  </a:extLst>
                </a:gridCol>
                <a:gridCol w="4880622">
                  <a:extLst>
                    <a:ext uri="{9D8B030D-6E8A-4147-A177-3AD203B41FA5}">
                      <a16:colId xmlns:a16="http://schemas.microsoft.com/office/drawing/2014/main" val="4291716483"/>
                    </a:ext>
                  </a:extLst>
                </a:gridCol>
              </a:tblGrid>
              <a:tr h="627615">
                <a:tc>
                  <a:txBody>
                    <a:bodyPr/>
                    <a:lstStyle/>
                    <a:p>
                      <a:pPr algn="ctr"/>
                      <a:r>
                        <a:rPr lang="it-IT" sz="3600" b="1" cap="none" spc="0">
                          <a:ln w="0"/>
                          <a:solidFill>
                            <a:schemeClr val="tx2">
                              <a:lumMod val="75000"/>
                            </a:schemeClr>
                          </a:solidFill>
                          <a:effectLst>
                            <a:outerShdw blurRad="38100" dist="19050" dir="2700000" algn="tl" rotWithShape="0">
                              <a:schemeClr val="dk1">
                                <a:alpha val="40000"/>
                              </a:schemeClr>
                            </a:outerShdw>
                          </a:effectLst>
                          <a:latin typeface="Arial"/>
                          <a:cs typeface="Arial"/>
                        </a:rPr>
                        <a:t>FUTURE</a:t>
                      </a:r>
                    </a:p>
                  </a:txBody>
                  <a:tcPr/>
                </a:tc>
                <a:tc>
                  <a:txBody>
                    <a:bodyPr/>
                    <a:lstStyle/>
                    <a:p>
                      <a:pPr marL="914400" indent="0" algn="l"/>
                      <a:r>
                        <a:rPr lang="it-IT" sz="3600" b="1" cap="none" spc="0">
                          <a:ln w="0"/>
                          <a:solidFill>
                            <a:srgbClr val="16365E"/>
                          </a:solidFill>
                          <a:effectLst>
                            <a:outerShdw blurRad="38100" dist="19050" dir="2700000" algn="tl" rotWithShape="0">
                              <a:schemeClr val="dk1">
                                <a:alpha val="40000"/>
                              </a:schemeClr>
                            </a:outerShdw>
                          </a:effectLst>
                          <a:latin typeface="Arial"/>
                          <a:cs typeface="Arial"/>
                        </a:rPr>
                        <a:t>       PAST</a:t>
                      </a:r>
                      <a:r>
                        <a:rPr lang="it-IT" sz="3600" b="1">
                          <a:solidFill>
                            <a:srgbClr val="16365E"/>
                          </a:solidFill>
                          <a:latin typeface="Arial"/>
                          <a:cs typeface="Arial"/>
                        </a:rPr>
                        <a:t> </a:t>
                      </a:r>
                    </a:p>
                  </a:txBody>
                  <a:tcPr/>
                </a:tc>
                <a:extLst>
                  <a:ext uri="{0D108BD9-81ED-4DB2-BD59-A6C34878D82A}">
                    <a16:rowId xmlns:a16="http://schemas.microsoft.com/office/drawing/2014/main" val="3099483243"/>
                  </a:ext>
                </a:extLst>
              </a:tr>
              <a:tr h="494356">
                <a:tc>
                  <a:txBody>
                    <a:bodyPr/>
                    <a:lstStyle/>
                    <a:p>
                      <a:pPr algn="ctr"/>
                      <a:r>
                        <a:rPr lang="it-IT" sz="2400" b="0">
                          <a:latin typeface="Arial"/>
                        </a:rPr>
                        <a:t>ALWAYS </a:t>
                      </a:r>
                      <a:endParaRPr lang="it-IT" sz="2400" b="0">
                        <a:latin typeface="Arial"/>
                        <a:cs typeface="Arial"/>
                      </a:endParaRPr>
                    </a:p>
                  </a:txBody>
                  <a:tcPr/>
                </a:tc>
                <a:tc>
                  <a:txBody>
                    <a:bodyPr/>
                    <a:lstStyle/>
                    <a:p>
                      <a:pPr algn="ctr"/>
                      <a:r>
                        <a:rPr lang="it-IT" sz="2400" b="0">
                          <a:latin typeface="Arial"/>
                        </a:rPr>
                        <a:t>HISTORICALLY</a:t>
                      </a:r>
                      <a:endParaRPr lang="it-IT" sz="2400" b="0">
                        <a:latin typeface="Arial"/>
                        <a:cs typeface="Arial"/>
                      </a:endParaRPr>
                    </a:p>
                  </a:txBody>
                  <a:tcPr/>
                </a:tc>
                <a:extLst>
                  <a:ext uri="{0D108BD9-81ED-4DB2-BD59-A6C34878D82A}">
                    <a16:rowId xmlns:a16="http://schemas.microsoft.com/office/drawing/2014/main" val="198706409"/>
                  </a:ext>
                </a:extLst>
              </a:tr>
              <a:tr h="494356">
                <a:tc>
                  <a:txBody>
                    <a:bodyPr/>
                    <a:lstStyle/>
                    <a:p>
                      <a:pPr algn="ctr"/>
                      <a:r>
                        <a:rPr lang="it-IT" sz="2400" b="0">
                          <a:latin typeface="Arial"/>
                        </a:rPr>
                        <a:t>EVENTUALLY</a:t>
                      </a:r>
                      <a:endParaRPr lang="it-IT" sz="2400" b="0">
                        <a:latin typeface="Arial"/>
                        <a:cs typeface="Arial"/>
                      </a:endParaRPr>
                    </a:p>
                  </a:txBody>
                  <a:tcPr/>
                </a:tc>
                <a:tc>
                  <a:txBody>
                    <a:bodyPr/>
                    <a:lstStyle/>
                    <a:p>
                      <a:pPr algn="ctr"/>
                      <a:r>
                        <a:rPr lang="it-IT" sz="2400" b="0">
                          <a:latin typeface="Arial"/>
                        </a:rPr>
                        <a:t>ONCE</a:t>
                      </a:r>
                      <a:endParaRPr lang="it-IT" sz="2400" b="0">
                        <a:latin typeface="Arial"/>
                        <a:cs typeface="Arial"/>
                      </a:endParaRPr>
                    </a:p>
                  </a:txBody>
                  <a:tcPr/>
                </a:tc>
                <a:extLst>
                  <a:ext uri="{0D108BD9-81ED-4DB2-BD59-A6C34878D82A}">
                    <a16:rowId xmlns:a16="http://schemas.microsoft.com/office/drawing/2014/main" val="2018863877"/>
                  </a:ext>
                </a:extLst>
              </a:tr>
              <a:tr h="494356">
                <a:tc>
                  <a:txBody>
                    <a:bodyPr/>
                    <a:lstStyle/>
                    <a:p>
                      <a:pPr algn="ctr"/>
                      <a:r>
                        <a:rPr lang="it-IT" sz="2400" b="0">
                          <a:latin typeface="Arial"/>
                        </a:rPr>
                        <a:t>AFTER </a:t>
                      </a:r>
                      <a:endParaRPr lang="it-IT" sz="2400" b="0">
                        <a:latin typeface="Arial"/>
                        <a:cs typeface="Arial"/>
                      </a:endParaRPr>
                    </a:p>
                  </a:txBody>
                  <a:tcPr/>
                </a:tc>
                <a:tc>
                  <a:txBody>
                    <a:bodyPr/>
                    <a:lstStyle/>
                    <a:p>
                      <a:pPr algn="ctr"/>
                      <a:r>
                        <a:rPr lang="it-IT" sz="2400" b="0">
                          <a:latin typeface="Arial"/>
                        </a:rPr>
                        <a:t>BEFORE </a:t>
                      </a:r>
                      <a:endParaRPr lang="it-IT" sz="2400" b="0">
                        <a:latin typeface="Arial"/>
                        <a:cs typeface="Arial"/>
                      </a:endParaRPr>
                    </a:p>
                  </a:txBody>
                  <a:tcPr/>
                </a:tc>
                <a:extLst>
                  <a:ext uri="{0D108BD9-81ED-4DB2-BD59-A6C34878D82A}">
                    <a16:rowId xmlns:a16="http://schemas.microsoft.com/office/drawing/2014/main" val="333593348"/>
                  </a:ext>
                </a:extLst>
              </a:tr>
              <a:tr h="494356">
                <a:tc>
                  <a:txBody>
                    <a:bodyPr/>
                    <a:lstStyle/>
                    <a:p>
                      <a:pPr algn="ctr"/>
                      <a:r>
                        <a:rPr lang="it-IT" sz="2400" b="0">
                          <a:latin typeface="Arial"/>
                        </a:rPr>
                        <a:t>UNTIL</a:t>
                      </a:r>
                      <a:endParaRPr lang="it-IT" sz="2400" b="0">
                        <a:latin typeface="Arial"/>
                        <a:cs typeface="Arial"/>
                      </a:endParaRPr>
                    </a:p>
                  </a:txBody>
                  <a:tcPr/>
                </a:tc>
                <a:tc>
                  <a:txBody>
                    <a:bodyPr/>
                    <a:lstStyle/>
                    <a:p>
                      <a:pPr algn="ctr"/>
                      <a:r>
                        <a:rPr lang="it-IT" sz="2400" b="0">
                          <a:latin typeface="Arial"/>
                        </a:rPr>
                        <a:t>SINCE </a:t>
                      </a:r>
                      <a:endParaRPr lang="it-IT" sz="2400" b="0">
                        <a:latin typeface="Arial"/>
                        <a:cs typeface="Arial"/>
                      </a:endParaRPr>
                    </a:p>
                  </a:txBody>
                  <a:tcPr/>
                </a:tc>
                <a:extLst>
                  <a:ext uri="{0D108BD9-81ED-4DB2-BD59-A6C34878D82A}">
                    <a16:rowId xmlns:a16="http://schemas.microsoft.com/office/drawing/2014/main" val="968884606"/>
                  </a:ext>
                </a:extLst>
              </a:tr>
              <a:tr h="494356">
                <a:tc>
                  <a:txBody>
                    <a:bodyPr/>
                    <a:lstStyle/>
                    <a:p>
                      <a:pPr algn="ctr"/>
                      <a:r>
                        <a:rPr lang="it-IT" sz="2400" b="0">
                          <a:latin typeface="Arial"/>
                        </a:rPr>
                        <a:t>RELEASES</a:t>
                      </a:r>
                    </a:p>
                  </a:txBody>
                  <a:tcPr/>
                </a:tc>
                <a:tc>
                  <a:txBody>
                    <a:bodyPr/>
                    <a:lstStyle/>
                    <a:p>
                      <a:pPr algn="ctr"/>
                      <a:r>
                        <a:rPr lang="it-IT" sz="2400" b="0">
                          <a:latin typeface="Arial"/>
                        </a:rPr>
                        <a:t>TRIGGERERD </a:t>
                      </a:r>
                      <a:endParaRPr lang="it-IT" sz="2400" b="0">
                        <a:latin typeface="Arial"/>
                        <a:cs typeface="Arial"/>
                      </a:endParaRPr>
                    </a:p>
                  </a:txBody>
                  <a:tcPr/>
                </a:tc>
                <a:extLst>
                  <a:ext uri="{0D108BD9-81ED-4DB2-BD59-A6C34878D82A}">
                    <a16:rowId xmlns:a16="http://schemas.microsoft.com/office/drawing/2014/main" val="2295122694"/>
                  </a:ext>
                </a:extLst>
              </a:tr>
              <a:tr h="494356">
                <a:tc>
                  <a:txBody>
                    <a:bodyPr/>
                    <a:lstStyle/>
                    <a:p>
                      <a:pPr algn="ctr"/>
                      <a:r>
                        <a:rPr lang="it-IT" sz="2400" b="0">
                          <a:latin typeface="Arial"/>
                        </a:rPr>
                        <a:t>;</a:t>
                      </a:r>
                    </a:p>
                  </a:txBody>
                  <a:tcPr/>
                </a:tc>
                <a:tc>
                  <a:txBody>
                    <a:bodyPr/>
                    <a:lstStyle/>
                    <a:p>
                      <a:pPr algn="ctr"/>
                      <a:r>
                        <a:rPr lang="it-IT" sz="2400" b="0">
                          <a:latin typeface="Arial"/>
                          <a:cs typeface="Arial"/>
                        </a:rPr>
                        <a:t>(NO DUAL)</a:t>
                      </a:r>
                    </a:p>
                  </a:txBody>
                  <a:tcPr/>
                </a:tc>
                <a:extLst>
                  <a:ext uri="{0D108BD9-81ED-4DB2-BD59-A6C34878D82A}">
                    <a16:rowId xmlns:a16="http://schemas.microsoft.com/office/drawing/2014/main" val="1132322256"/>
                  </a:ext>
                </a:extLst>
              </a:tr>
            </a:tbl>
          </a:graphicData>
        </a:graphic>
      </p:graphicFrame>
      <p:sp>
        <p:nvSpPr>
          <p:cNvPr id="10" name="TextBox 9">
            <a:extLst>
              <a:ext uri="{FF2B5EF4-FFF2-40B4-BE49-F238E27FC236}">
                <a16:creationId xmlns:a16="http://schemas.microsoft.com/office/drawing/2014/main" id="{CD232A18-A277-3565-E405-DFC372F377ED}"/>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34</a:t>
            </a:r>
            <a:endParaRPr lang="en-US" sz="2800">
              <a:solidFill>
                <a:schemeClr val="bg1"/>
              </a:solidFill>
              <a:latin typeface="Arial" panose="020B0604020202020204" pitchFamily="34" charset="0"/>
              <a:cs typeface="Arial" panose="020B0604020202020204" pitchFamily="34" charset="0"/>
            </a:endParaRPr>
          </a:p>
        </p:txBody>
      </p:sp>
      <p:sp>
        <p:nvSpPr>
          <p:cNvPr id="14" name="Titolo 1">
            <a:extLst>
              <a:ext uri="{FF2B5EF4-FFF2-40B4-BE49-F238E27FC236}">
                <a16:creationId xmlns:a16="http://schemas.microsoft.com/office/drawing/2014/main" id="{CFBEAFC3-F11B-840D-9ECA-87F120DFD678}"/>
              </a:ext>
            </a:extLst>
          </p:cNvPr>
          <p:cNvSpPr>
            <a:spLocks noGrp="1"/>
          </p:cNvSpPr>
          <p:nvPr>
            <p:ph type="title"/>
          </p:nvPr>
        </p:nvSpPr>
        <p:spPr>
          <a:xfrm>
            <a:off x="250280" y="106508"/>
            <a:ext cx="7435310" cy="1159501"/>
          </a:xfrm>
        </p:spPr>
        <p:txBody>
          <a:bodyPr>
            <a:normAutofit/>
          </a:bodyPr>
          <a:lstStyle/>
          <a:p>
            <a:r>
              <a:rPr lang="it-IT" sz="2800"/>
              <a:t>TEMPORAL OPERATORS</a:t>
            </a:r>
          </a:p>
        </p:txBody>
      </p:sp>
      <p:sp>
        <p:nvSpPr>
          <p:cNvPr id="16" name="TextBox 15">
            <a:extLst>
              <a:ext uri="{FF2B5EF4-FFF2-40B4-BE49-F238E27FC236}">
                <a16:creationId xmlns:a16="http://schemas.microsoft.com/office/drawing/2014/main" id="{B8F20B9D-182B-978A-A1D9-6DCDE0A0F834}"/>
              </a:ext>
            </a:extLst>
          </p:cNvPr>
          <p:cNvSpPr txBox="1"/>
          <p:nvPr/>
        </p:nvSpPr>
        <p:spPr>
          <a:xfrm>
            <a:off x="250282" y="535411"/>
            <a:ext cx="4414316"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Future and </a:t>
            </a:r>
            <a:r>
              <a:rPr lang="it-IT" sz="2800" err="1">
                <a:solidFill>
                  <a:schemeClr val="bg1"/>
                </a:solidFill>
                <a:latin typeface="Arial" panose="020B0604020202020204" pitchFamily="34" charset="0"/>
                <a:cs typeface="Arial" panose="020B0604020202020204" pitchFamily="34" charset="0"/>
              </a:rPr>
              <a:t>Past</a:t>
            </a:r>
            <a:r>
              <a:rPr lang="it-IT" sz="2800">
                <a:solidFill>
                  <a:schemeClr val="bg1"/>
                </a:solidFill>
                <a:latin typeface="Arial" panose="020B0604020202020204" pitchFamily="34" charset="0"/>
                <a:cs typeface="Arial" panose="020B0604020202020204" pitchFamily="34" charset="0"/>
              </a:rPr>
              <a:t> </a:t>
            </a:r>
            <a:r>
              <a:rPr lang="it-IT" sz="2800" err="1">
                <a:solidFill>
                  <a:schemeClr val="bg1"/>
                </a:solidFill>
                <a:latin typeface="Arial" panose="020B0604020202020204" pitchFamily="34" charset="0"/>
                <a:cs typeface="Arial" panose="020B0604020202020204" pitchFamily="34" charset="0"/>
              </a:rPr>
              <a:t>operators</a:t>
            </a:r>
            <a:endParaRPr lang="en-US" sz="2800">
              <a:solidFill>
                <a:schemeClr val="bg1"/>
              </a:solidFill>
              <a:latin typeface="Arial" panose="020B0604020202020204" pitchFamily="34" charset="0"/>
              <a:cs typeface="Arial" panose="020B0604020202020204" pitchFamily="34" charset="0"/>
            </a:endParaRPr>
          </a:p>
        </p:txBody>
      </p:sp>
      <p:sp>
        <p:nvSpPr>
          <p:cNvPr id="19" name="CasellaDiTesto 7">
            <a:extLst>
              <a:ext uri="{FF2B5EF4-FFF2-40B4-BE49-F238E27FC236}">
                <a16:creationId xmlns:a16="http://schemas.microsoft.com/office/drawing/2014/main" id="{7C27C040-C842-AE58-F9B5-58E3FF6019A0}"/>
              </a:ext>
            </a:extLst>
          </p:cNvPr>
          <p:cNvSpPr txBox="1"/>
          <p:nvPr/>
        </p:nvSpPr>
        <p:spPr>
          <a:xfrm>
            <a:off x="1288058" y="5315277"/>
            <a:ext cx="6310081" cy="646331"/>
          </a:xfrm>
          <a:prstGeom prst="rect">
            <a:avLst/>
          </a:prstGeom>
          <a:noFill/>
        </p:spPr>
        <p:txBody>
          <a:bodyPr wrap="square" rtlCol="0">
            <a:spAutoFit/>
          </a:bodyPr>
          <a:lstStyle/>
          <a:p>
            <a:r>
              <a:rPr lang="it-IT" sz="3600" b="1">
                <a:solidFill>
                  <a:srgbClr val="728FA5"/>
                </a:solidFill>
                <a:latin typeface="Arial" panose="020B0604020202020204" pitchFamily="34" charset="0"/>
                <a:cs typeface="Arial" panose="020B0604020202020204" pitchFamily="34" charset="0"/>
              </a:rPr>
              <a:t>…FOR MORE INFO: (link)</a:t>
            </a:r>
          </a:p>
        </p:txBody>
      </p:sp>
    </p:spTree>
    <p:extLst>
      <p:ext uri="{BB962C8B-B14F-4D97-AF65-F5344CB8AC3E}">
        <p14:creationId xmlns:p14="http://schemas.microsoft.com/office/powerpoint/2010/main" val="2976208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7D9870-A6C7-36DD-B8FF-2AB57E89DD7C}"/>
              </a:ext>
            </a:extLst>
          </p:cNvPr>
          <p:cNvSpPr>
            <a:spLocks noGrp="1"/>
          </p:cNvSpPr>
          <p:nvPr>
            <p:ph type="ctrTitle"/>
          </p:nvPr>
        </p:nvSpPr>
        <p:spPr>
          <a:xfrm>
            <a:off x="1338791" y="138546"/>
            <a:ext cx="9385299" cy="3948546"/>
          </a:xfrm>
        </p:spPr>
        <p:txBody>
          <a:bodyPr anchor="ctr">
            <a:normAutofit/>
          </a:bodyPr>
          <a:lstStyle/>
          <a:p>
            <a:pPr algn="ctr"/>
            <a:r>
              <a:rPr lang="it-IT" sz="11500" err="1">
                <a:solidFill>
                  <a:srgbClr val="728FA5"/>
                </a:solidFill>
              </a:rPr>
              <a:t>Flipped</a:t>
            </a:r>
            <a:r>
              <a:rPr lang="it-IT" sz="11500">
                <a:solidFill>
                  <a:srgbClr val="728FA5"/>
                </a:solidFill>
              </a:rPr>
              <a:t> </a:t>
            </a:r>
            <a:r>
              <a:rPr lang="it-IT" sz="11500" err="1">
                <a:solidFill>
                  <a:srgbClr val="728FA5"/>
                </a:solidFill>
              </a:rPr>
              <a:t>Classroom</a:t>
            </a:r>
            <a:endParaRPr lang="it-IT" err="1"/>
          </a:p>
        </p:txBody>
      </p:sp>
      <p:sp>
        <p:nvSpPr>
          <p:cNvPr id="3" name="Sottotitolo 2">
            <a:extLst>
              <a:ext uri="{FF2B5EF4-FFF2-40B4-BE49-F238E27FC236}">
                <a16:creationId xmlns:a16="http://schemas.microsoft.com/office/drawing/2014/main" id="{82707BC4-01C2-4C5A-FB5D-A90328C04DE8}"/>
              </a:ext>
            </a:extLst>
          </p:cNvPr>
          <p:cNvSpPr>
            <a:spLocks noGrp="1"/>
          </p:cNvSpPr>
          <p:nvPr>
            <p:ph type="subTitle" idx="1"/>
          </p:nvPr>
        </p:nvSpPr>
        <p:spPr>
          <a:xfrm>
            <a:off x="855379" y="4488872"/>
            <a:ext cx="10363200" cy="2230581"/>
          </a:xfrm>
        </p:spPr>
        <p:txBody>
          <a:bodyPr anchor="ctr">
            <a:normAutofit/>
          </a:bodyPr>
          <a:lstStyle/>
          <a:p>
            <a:pPr algn="ctr"/>
            <a:r>
              <a:rPr lang="it-IT" sz="3200"/>
              <a:t>Video on </a:t>
            </a:r>
            <a:r>
              <a:rPr lang="it-IT" sz="3200" err="1"/>
              <a:t>Temporal</a:t>
            </a:r>
            <a:r>
              <a:rPr lang="it-IT" sz="3200"/>
              <a:t> </a:t>
            </a:r>
            <a:r>
              <a:rPr lang="it-IT" sz="3200" err="1"/>
              <a:t>Operators</a:t>
            </a:r>
            <a:endParaRPr lang="it-IT" sz="3200"/>
          </a:p>
          <a:p>
            <a:pPr algn="ctr"/>
            <a:r>
              <a:rPr lang="it-IT" sz="2400"/>
              <a:t>Link Video</a:t>
            </a:r>
          </a:p>
          <a:p>
            <a:pPr algn="ctr"/>
            <a:r>
              <a:rPr lang="it-IT" sz="1800"/>
              <a:t>10 min.</a:t>
            </a:r>
          </a:p>
        </p:txBody>
      </p:sp>
      <p:sp>
        <p:nvSpPr>
          <p:cNvPr id="4" name="TextBox 3">
            <a:extLst>
              <a:ext uri="{FF2B5EF4-FFF2-40B4-BE49-F238E27FC236}">
                <a16:creationId xmlns:a16="http://schemas.microsoft.com/office/drawing/2014/main" id="{24F14984-4DA1-A341-A369-1268CD5E8E13}"/>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rgbClr val="728FA5"/>
                </a:solidFill>
                <a:latin typeface="Arial"/>
                <a:cs typeface="Arial"/>
              </a:rPr>
              <a:t>35</a:t>
            </a:r>
            <a:endParaRPr lang="en-US" sz="2800">
              <a:solidFill>
                <a:srgbClr val="728F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6658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7D9870-A6C7-36DD-B8FF-2AB57E89DD7C}"/>
              </a:ext>
            </a:extLst>
          </p:cNvPr>
          <p:cNvSpPr>
            <a:spLocks noGrp="1"/>
          </p:cNvSpPr>
          <p:nvPr>
            <p:ph type="ctrTitle"/>
          </p:nvPr>
        </p:nvSpPr>
        <p:spPr>
          <a:xfrm>
            <a:off x="1338791" y="138546"/>
            <a:ext cx="4409348" cy="3948546"/>
          </a:xfrm>
        </p:spPr>
        <p:txBody>
          <a:bodyPr anchor="ctr">
            <a:normAutofit/>
          </a:bodyPr>
          <a:lstStyle/>
          <a:p>
            <a:pPr algn="r"/>
            <a:r>
              <a:rPr lang="it-IT" sz="11500">
                <a:solidFill>
                  <a:srgbClr val="728FA5"/>
                </a:solidFill>
              </a:rPr>
              <a:t>Quiz</a:t>
            </a:r>
            <a:br>
              <a:rPr lang="it-IT" sz="11500">
                <a:solidFill>
                  <a:srgbClr val="728FA5"/>
                </a:solidFill>
              </a:rPr>
            </a:br>
            <a:r>
              <a:rPr lang="it-IT" sz="11500">
                <a:solidFill>
                  <a:srgbClr val="728FA5"/>
                </a:solidFill>
              </a:rPr>
              <a:t>1</a:t>
            </a:r>
          </a:p>
        </p:txBody>
      </p:sp>
      <p:sp>
        <p:nvSpPr>
          <p:cNvPr id="3" name="Sottotitolo 2">
            <a:extLst>
              <a:ext uri="{FF2B5EF4-FFF2-40B4-BE49-F238E27FC236}">
                <a16:creationId xmlns:a16="http://schemas.microsoft.com/office/drawing/2014/main" id="{82707BC4-01C2-4C5A-FB5D-A90328C04DE8}"/>
              </a:ext>
            </a:extLst>
          </p:cNvPr>
          <p:cNvSpPr>
            <a:spLocks noGrp="1"/>
          </p:cNvSpPr>
          <p:nvPr>
            <p:ph type="subTitle" idx="1"/>
          </p:nvPr>
        </p:nvSpPr>
        <p:spPr>
          <a:xfrm>
            <a:off x="855379" y="4488872"/>
            <a:ext cx="10363200" cy="2230581"/>
          </a:xfrm>
        </p:spPr>
        <p:txBody>
          <a:bodyPr anchor="ctr">
            <a:normAutofit/>
          </a:bodyPr>
          <a:lstStyle/>
          <a:p>
            <a:pPr algn="ctr"/>
            <a:r>
              <a:rPr lang="it-IT" sz="3200"/>
              <a:t>Dynamic </a:t>
            </a:r>
            <a:r>
              <a:rPr lang="it-IT" sz="3200" err="1"/>
              <a:t>modeling</a:t>
            </a:r>
            <a:r>
              <a:rPr lang="it-IT" sz="3200"/>
              <a:t> in </a:t>
            </a:r>
            <a:r>
              <a:rPr lang="it-IT" sz="3200" err="1"/>
              <a:t>Alloy</a:t>
            </a:r>
            <a:r>
              <a:rPr lang="it-IT" sz="3200"/>
              <a:t> 5</a:t>
            </a:r>
          </a:p>
          <a:p>
            <a:pPr algn="ctr"/>
            <a:r>
              <a:rPr lang="it-IT" sz="2400">
                <a:hlinkClick r:id="rId2">
                  <a:extLst>
                    <a:ext uri="{A12FA001-AC4F-418D-AE19-62706E023703}">
                      <ahyp:hlinkClr xmlns:ahyp="http://schemas.microsoft.com/office/drawing/2018/hyperlinkcolor" val="tx"/>
                    </a:ext>
                  </a:extLst>
                </a:hlinkClick>
              </a:rPr>
              <a:t>https://forms.office.com/e/9bjmhZTQ0j</a:t>
            </a:r>
            <a:r>
              <a:rPr lang="it-IT" sz="2400"/>
              <a:t> </a:t>
            </a:r>
          </a:p>
          <a:p>
            <a:pPr algn="ctr"/>
            <a:r>
              <a:rPr lang="it-IT" sz="1800"/>
              <a:t>5 min.</a:t>
            </a:r>
          </a:p>
        </p:txBody>
      </p:sp>
      <p:pic>
        <p:nvPicPr>
          <p:cNvPr id="1028" name="Picture 4">
            <a:extLst>
              <a:ext uri="{FF2B5EF4-FFF2-40B4-BE49-F238E27FC236}">
                <a16:creationId xmlns:a16="http://schemas.microsoft.com/office/drawing/2014/main" id="{3DD3A1BF-17BC-BAF7-2D2E-2AED8804D18D}"/>
              </a:ext>
            </a:extLst>
          </p:cNvPr>
          <p:cNvPicPr>
            <a:picLocks noChangeAspect="1" noChangeArrowheads="1"/>
          </p:cNvPicPr>
          <p:nvPr/>
        </p:nvPicPr>
        <p:blipFill>
          <a:blip r:embed="rId3"/>
          <a:srcRect/>
          <a:stretch/>
        </p:blipFill>
        <p:spPr bwMode="auto">
          <a:xfrm>
            <a:off x="7086930" y="229679"/>
            <a:ext cx="3766280" cy="3766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67F92-A48E-A329-B4D7-168B78FD979C}"/>
              </a:ext>
            </a:extLst>
          </p:cNvPr>
          <p:cNvSpPr txBox="1"/>
          <p:nvPr/>
        </p:nvSpPr>
        <p:spPr>
          <a:xfrm>
            <a:off x="11273742" y="264563"/>
            <a:ext cx="667977" cy="523220"/>
          </a:xfrm>
          <a:prstGeom prst="rect">
            <a:avLst/>
          </a:prstGeom>
          <a:noFill/>
        </p:spPr>
        <p:txBody>
          <a:bodyPr wrap="square" rtlCol="0">
            <a:spAutoFit/>
          </a:bodyPr>
          <a:lstStyle/>
          <a:p>
            <a:r>
              <a:rPr lang="en-US" sz="2800">
                <a:solidFill>
                  <a:srgbClr val="728FA5"/>
                </a:solidFill>
                <a:latin typeface="Arial" panose="020B0604020202020204" pitchFamily="34" charset="0"/>
                <a:cs typeface="Arial" panose="020B0604020202020204" pitchFamily="34" charset="0"/>
              </a:rPr>
              <a:t>16</a:t>
            </a:r>
          </a:p>
        </p:txBody>
      </p:sp>
    </p:spTree>
    <p:extLst>
      <p:ext uri="{BB962C8B-B14F-4D97-AF65-F5344CB8AC3E}">
        <p14:creationId xmlns:p14="http://schemas.microsoft.com/office/powerpoint/2010/main" val="61123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a:extLst>
              <a:ext uri="{FF2B5EF4-FFF2-40B4-BE49-F238E27FC236}">
                <a16:creationId xmlns:a16="http://schemas.microsoft.com/office/drawing/2014/main" id="{08EF3768-8FB6-8A0D-DEF7-9ED62F3073B1}"/>
              </a:ext>
            </a:extLst>
          </p:cNvPr>
          <p:cNvSpPr>
            <a:spLocks noGrp="1"/>
          </p:cNvSpPr>
          <p:nvPr>
            <p:ph idx="1"/>
          </p:nvPr>
        </p:nvSpPr>
        <p:spPr>
          <a:xfrm>
            <a:off x="609600" y="1275185"/>
            <a:ext cx="11098301" cy="4850980"/>
          </a:xfrm>
        </p:spPr>
        <p:txBody>
          <a:bodyPr anchor="ctr">
            <a:normAutofit fontScale="85000" lnSpcReduction="20000"/>
          </a:bodyPr>
          <a:lstStyle/>
          <a:p>
            <a:pPr marL="457200" indent="-457200">
              <a:buFont typeface="+mj-lt"/>
              <a:buAutoNum type="arabicPeriod"/>
            </a:pPr>
            <a:r>
              <a:rPr lang="en-US" b="0" i="0">
                <a:effectLst/>
                <a:latin typeface="Arial" panose="020B0604020202020204" pitchFamily="34" charset="0"/>
                <a:cs typeface="Arial" panose="020B0604020202020204" pitchFamily="34" charset="0"/>
              </a:rPr>
              <a:t>What is a dynamic model?</a:t>
            </a: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A model that represents something static.</a:t>
            </a:r>
            <a:endParaRPr lang="en-US">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A model that represents something changing over time.</a:t>
            </a: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A model that has a first-class notion of time</a:t>
            </a:r>
            <a:r>
              <a:rPr lang="en-US">
                <a:latin typeface="Arial" panose="020B0604020202020204" pitchFamily="34" charset="0"/>
                <a:cs typeface="Arial" panose="020B0604020202020204" pitchFamily="34" charset="0"/>
              </a:rPr>
              <a:t>.</a:t>
            </a:r>
            <a:endParaRPr lang="en-US" b="0" i="0">
              <a:effectLst/>
              <a:latin typeface="Arial" panose="020B0604020202020204" pitchFamily="34" charset="0"/>
              <a:cs typeface="Arial" panose="020B0604020202020204" pitchFamily="34" charset="0"/>
            </a:endParaRPr>
          </a:p>
          <a:p>
            <a:pPr marL="457200" indent="-457200">
              <a:buFont typeface="+mj-lt"/>
              <a:buAutoNum type="arabicPeriod"/>
            </a:pPr>
            <a:r>
              <a:rPr lang="en-US" b="0" i="0">
                <a:effectLst/>
                <a:latin typeface="Arial" panose="020B0604020202020204" pitchFamily="34" charset="0"/>
                <a:cs typeface="Arial" panose="020B0604020202020204" pitchFamily="34" charset="0"/>
              </a:rPr>
              <a:t>How is time emulated in Alloy 5?</a:t>
            </a:r>
          </a:p>
          <a:p>
            <a:pPr marL="1200150" lvl="1" indent="-457200">
              <a:buFont typeface="Wingdings" panose="05000000000000000000" pitchFamily="2" charset="2"/>
              <a:buChar char="q"/>
            </a:pPr>
            <a:r>
              <a:rPr lang="it-IT" b="0" i="0">
                <a:effectLst/>
                <a:latin typeface="Arial" panose="020B0604020202020204" pitchFamily="34" charset="0"/>
                <a:cs typeface="Arial" panose="020B0604020202020204" pitchFamily="34" charset="0"/>
              </a:rPr>
              <a:t>By </a:t>
            </a:r>
            <a:r>
              <a:rPr lang="it-IT" b="0" i="0" err="1">
                <a:effectLst/>
                <a:latin typeface="Arial" panose="020B0604020202020204" pitchFamily="34" charset="0"/>
                <a:cs typeface="Arial" panose="020B0604020202020204" pitchFamily="34" charset="0"/>
              </a:rPr>
              <a:t>using</a:t>
            </a:r>
            <a:r>
              <a:rPr lang="it-IT" b="0" i="0">
                <a:effectLst/>
                <a:latin typeface="Arial" panose="020B0604020202020204" pitchFamily="34" charset="0"/>
                <a:cs typeface="Arial" panose="020B0604020202020204" pitchFamily="34" charset="0"/>
              </a:rPr>
              <a:t> utility </a:t>
            </a:r>
            <a:r>
              <a:rPr lang="it-IT" b="0" i="0" err="1">
                <a:effectLst/>
                <a:latin typeface="Arial" panose="020B0604020202020204" pitchFamily="34" charset="0"/>
                <a:cs typeface="Arial" panose="020B0604020202020204" pitchFamily="34" charset="0"/>
              </a:rPr>
              <a:t>macros</a:t>
            </a:r>
            <a:r>
              <a:rPr lang="it-IT" b="0" i="0">
                <a:effectLst/>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By placing an ordering on some signature.</a:t>
            </a: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By encoding it in the signature fields.</a:t>
            </a:r>
          </a:p>
          <a:p>
            <a:pPr marL="457200" indent="-457200">
              <a:buFont typeface="+mj-lt"/>
              <a:buAutoNum type="arabicPeriod"/>
            </a:pPr>
            <a:r>
              <a:rPr lang="it-IT" b="0" i="0" err="1">
                <a:effectLst/>
                <a:latin typeface="Arial" panose="020B0604020202020204" pitchFamily="34" charset="0"/>
                <a:cs typeface="Arial" panose="020B0604020202020204" pitchFamily="34" charset="0"/>
              </a:rPr>
              <a:t>What</a:t>
            </a:r>
            <a:r>
              <a:rPr lang="it-IT" b="0" i="0">
                <a:effectLst/>
                <a:latin typeface="Arial" panose="020B0604020202020204" pitchFamily="34" charset="0"/>
                <a:cs typeface="Arial" panose="020B0604020202020204" pitchFamily="34" charset="0"/>
              </a:rPr>
              <a:t> </a:t>
            </a:r>
            <a:r>
              <a:rPr lang="it-IT" b="0" i="0" err="1">
                <a:effectLst/>
                <a:latin typeface="Arial" panose="020B0604020202020204" pitchFamily="34" charset="0"/>
                <a:cs typeface="Arial" panose="020B0604020202020204" pitchFamily="34" charset="0"/>
              </a:rPr>
              <a:t>is</a:t>
            </a:r>
            <a:r>
              <a:rPr lang="it-IT" b="0" i="0">
                <a:effectLst/>
                <a:latin typeface="Arial" panose="020B0604020202020204" pitchFamily="34" charset="0"/>
                <a:cs typeface="Arial" panose="020B0604020202020204" pitchFamily="34" charset="0"/>
              </a:rPr>
              <a:t> a trace in </a:t>
            </a:r>
            <a:r>
              <a:rPr lang="it-IT" b="0" i="0" err="1">
                <a:effectLst/>
                <a:latin typeface="Arial" panose="020B0604020202020204" pitchFamily="34" charset="0"/>
                <a:cs typeface="Arial" panose="020B0604020202020204" pitchFamily="34" charset="0"/>
              </a:rPr>
              <a:t>Alloy</a:t>
            </a:r>
            <a:r>
              <a:rPr lang="it-IT" b="0" i="0">
                <a:effectLst/>
                <a:latin typeface="Arial" panose="020B0604020202020204" pitchFamily="34" charset="0"/>
                <a:cs typeface="Arial" panose="020B0604020202020204" pitchFamily="34" charset="0"/>
              </a:rPr>
              <a:t> 5?</a:t>
            </a: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A fact that describes how the system will evolve.</a:t>
            </a:r>
            <a:endParaRPr lang="it-I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A module that helps to model time.</a:t>
            </a: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A predicate that relates each state to the next </a:t>
            </a:r>
            <a:r>
              <a:rPr lang="en-US">
                <a:latin typeface="Arial" panose="020B0604020202020204" pitchFamily="34" charset="0"/>
                <a:cs typeface="Arial" panose="020B0604020202020204" pitchFamily="34" charset="0"/>
              </a:rPr>
              <a:t>state</a:t>
            </a:r>
            <a:r>
              <a:rPr lang="en-US" b="0" i="0">
                <a:effectLst/>
                <a:latin typeface="Arial" panose="020B0604020202020204" pitchFamily="34" charset="0"/>
                <a:cs typeface="Arial" panose="020B0604020202020204" pitchFamily="34" charset="0"/>
              </a:rPr>
              <a:t> in the sequence.</a:t>
            </a:r>
            <a:endParaRPr lang="en-US">
              <a:latin typeface="Arial" panose="020B0604020202020204" pitchFamily="34" charset="0"/>
              <a:cs typeface="Arial" panose="020B0604020202020204" pitchFamily="34" charset="0"/>
            </a:endParaRPr>
          </a:p>
          <a:p>
            <a:pPr marL="457200" indent="-457200">
              <a:buFont typeface="+mj-lt"/>
              <a:buAutoNum type="arabicPeriod"/>
            </a:pPr>
            <a:r>
              <a:rPr lang="en-US" b="0" i="0">
                <a:effectLst/>
                <a:latin typeface="Arial" panose="020B0604020202020204" pitchFamily="34" charset="0"/>
                <a:cs typeface="Arial" panose="020B0604020202020204" pitchFamily="34" charset="0"/>
              </a:rPr>
              <a:t>What is the purpose of a time signature?</a:t>
            </a: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To represent complex specifications with multiple changing entities or properties.</a:t>
            </a: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To represent simple </a:t>
            </a:r>
            <a:r>
              <a:rPr lang="en-US" b="0" i="0" err="1">
                <a:effectLst/>
                <a:latin typeface="Arial" panose="020B0604020202020204" pitchFamily="34" charset="0"/>
                <a:cs typeface="Arial" panose="020B0604020202020204" pitchFamily="34" charset="0"/>
              </a:rPr>
              <a:t>boolean</a:t>
            </a:r>
            <a:r>
              <a:rPr lang="en-US" b="0" i="0">
                <a:effectLst/>
                <a:latin typeface="Arial" panose="020B0604020202020204" pitchFamily="34" charset="0"/>
                <a:cs typeface="Arial" panose="020B0604020202020204" pitchFamily="34" charset="0"/>
              </a:rPr>
              <a:t> properties that change over time.</a:t>
            </a: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To encode arbitrary properties with </a:t>
            </a:r>
            <a:r>
              <a:rPr lang="en-US" b="0" i="0" err="1">
                <a:effectLst/>
                <a:latin typeface="Arial" panose="020B0604020202020204" pitchFamily="34" charset="0"/>
                <a:cs typeface="Arial" panose="020B0604020202020204" pitchFamily="34" charset="0"/>
              </a:rPr>
              <a:t>multirelations</a:t>
            </a:r>
            <a:r>
              <a:rPr lang="en-US" b="0" i="0">
                <a:effectLst/>
                <a:latin typeface="Arial" panose="020B0604020202020204" pitchFamily="34" charset="0"/>
                <a:cs typeface="Arial" panose="020B0604020202020204" pitchFamily="34" charset="0"/>
              </a:rPr>
              <a:t>.</a:t>
            </a:r>
            <a:endParaRPr lang="it-I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BE14498-1317-35C6-80A9-F30EA62DB313}"/>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17</a:t>
            </a:r>
          </a:p>
        </p:txBody>
      </p:sp>
      <p:sp>
        <p:nvSpPr>
          <p:cNvPr id="4" name="Titolo 1">
            <a:extLst>
              <a:ext uri="{FF2B5EF4-FFF2-40B4-BE49-F238E27FC236}">
                <a16:creationId xmlns:a16="http://schemas.microsoft.com/office/drawing/2014/main" id="{4CB59706-F6DC-4B57-CE52-094DD04AB242}"/>
              </a:ext>
            </a:extLst>
          </p:cNvPr>
          <p:cNvSpPr>
            <a:spLocks noGrp="1"/>
          </p:cNvSpPr>
          <p:nvPr>
            <p:ph type="title"/>
          </p:nvPr>
        </p:nvSpPr>
        <p:spPr>
          <a:xfrm>
            <a:off x="250281" y="106508"/>
            <a:ext cx="3800858" cy="1159501"/>
          </a:xfrm>
        </p:spPr>
        <p:txBody>
          <a:bodyPr>
            <a:normAutofit/>
          </a:bodyPr>
          <a:lstStyle/>
          <a:p>
            <a:r>
              <a:rPr lang="it-IT" sz="2800"/>
              <a:t>DYNAMIC MODELS</a:t>
            </a:r>
          </a:p>
        </p:txBody>
      </p:sp>
      <p:sp>
        <p:nvSpPr>
          <p:cNvPr id="8" name="TextBox 7">
            <a:extLst>
              <a:ext uri="{FF2B5EF4-FFF2-40B4-BE49-F238E27FC236}">
                <a16:creationId xmlns:a16="http://schemas.microsoft.com/office/drawing/2014/main" id="{A216E77D-6CD2-F52B-84E7-D34B638E9304}"/>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Quiz </a:t>
            </a:r>
            <a:r>
              <a:rPr lang="it-IT" sz="2800" err="1">
                <a:solidFill>
                  <a:schemeClr val="bg1"/>
                </a:solidFill>
                <a:latin typeface="Arial" panose="020B0604020202020204" pitchFamily="34" charset="0"/>
                <a:cs typeface="Arial" panose="020B0604020202020204" pitchFamily="34" charset="0"/>
              </a:rPr>
              <a:t>solutions</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72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2" end="2"/>
                                            </p:txEl>
                                          </p:spTgt>
                                        </p:tgtEl>
                                        <p:attrNameLst>
                                          <p:attrName>style.color</p:attrName>
                                        </p:attrNameLst>
                                      </p:cBhvr>
                                      <p:to>
                                        <p:clrVal>
                                          <a:srgbClr val="00B050"/>
                                        </p:clrVal>
                                      </p:to>
                                    </p:set>
                                    <p:set>
                                      <p:cBhvr>
                                        <p:cTn id="7" dur="500" fill="hold"/>
                                        <p:tgtEl>
                                          <p:spTgt spid="5">
                                            <p:txEl>
                                              <p:pRg st="2" end="2"/>
                                            </p:txEl>
                                          </p:spTgt>
                                        </p:tgtEl>
                                        <p:attrNameLst>
                                          <p:attrName>fillcolor</p:attrName>
                                        </p:attrNameLst>
                                      </p:cBhvr>
                                      <p:to>
                                        <p:clrVal>
                                          <a:srgbClr val="00B050"/>
                                        </p:clrVal>
                                      </p:to>
                                    </p:set>
                                    <p:set>
                                      <p:cBhvr>
                                        <p:cTn id="8" dur="500" fill="hold"/>
                                        <p:tgtEl>
                                          <p:spTgt spid="5">
                                            <p:txEl>
                                              <p:pRg st="2" end="2"/>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6" end="6"/>
                                            </p:txEl>
                                          </p:spTgt>
                                        </p:tgtEl>
                                        <p:attrNameLst>
                                          <p:attrName>style.color</p:attrName>
                                        </p:attrNameLst>
                                      </p:cBhvr>
                                      <p:to>
                                        <p:clrVal>
                                          <a:srgbClr val="00B050"/>
                                        </p:clrVal>
                                      </p:to>
                                    </p:set>
                                    <p:set>
                                      <p:cBhvr>
                                        <p:cTn id="13" dur="500" fill="hold"/>
                                        <p:tgtEl>
                                          <p:spTgt spid="5">
                                            <p:txEl>
                                              <p:pRg st="6" end="6"/>
                                            </p:txEl>
                                          </p:spTgt>
                                        </p:tgtEl>
                                        <p:attrNameLst>
                                          <p:attrName>fillcolor</p:attrName>
                                        </p:attrNameLst>
                                      </p:cBhvr>
                                      <p:to>
                                        <p:clrVal>
                                          <a:srgbClr val="00B050"/>
                                        </p:clrVal>
                                      </p:to>
                                    </p:set>
                                    <p:set>
                                      <p:cBhvr>
                                        <p:cTn id="14" dur="500" fill="hold"/>
                                        <p:tgtEl>
                                          <p:spTgt spid="5">
                                            <p:txEl>
                                              <p:pRg st="6" end="6"/>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9" end="9"/>
                                            </p:txEl>
                                          </p:spTgt>
                                        </p:tgtEl>
                                        <p:attrNameLst>
                                          <p:attrName>style.color</p:attrName>
                                        </p:attrNameLst>
                                      </p:cBhvr>
                                      <p:to>
                                        <p:clrVal>
                                          <a:srgbClr val="00B050"/>
                                        </p:clrVal>
                                      </p:to>
                                    </p:set>
                                    <p:set>
                                      <p:cBhvr>
                                        <p:cTn id="19" dur="500" fill="hold"/>
                                        <p:tgtEl>
                                          <p:spTgt spid="5">
                                            <p:txEl>
                                              <p:pRg st="9" end="9"/>
                                            </p:txEl>
                                          </p:spTgt>
                                        </p:tgtEl>
                                        <p:attrNameLst>
                                          <p:attrName>fillcolor</p:attrName>
                                        </p:attrNameLst>
                                      </p:cBhvr>
                                      <p:to>
                                        <p:clrVal>
                                          <a:srgbClr val="00B050"/>
                                        </p:clrVal>
                                      </p:to>
                                    </p:set>
                                    <p:set>
                                      <p:cBhvr>
                                        <p:cTn id="20" dur="500" fill="hold"/>
                                        <p:tgtEl>
                                          <p:spTgt spid="5">
                                            <p:txEl>
                                              <p:pRg st="9" end="9"/>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5">
                                            <p:txEl>
                                              <p:pRg st="13" end="13"/>
                                            </p:txEl>
                                          </p:spTgt>
                                        </p:tgtEl>
                                        <p:attrNameLst>
                                          <p:attrName>style.color</p:attrName>
                                        </p:attrNameLst>
                                      </p:cBhvr>
                                      <p:to>
                                        <p:clrVal>
                                          <a:srgbClr val="00B050"/>
                                        </p:clrVal>
                                      </p:to>
                                    </p:set>
                                    <p:set>
                                      <p:cBhvr>
                                        <p:cTn id="25" dur="500" fill="hold"/>
                                        <p:tgtEl>
                                          <p:spTgt spid="5">
                                            <p:txEl>
                                              <p:pRg st="13" end="13"/>
                                            </p:txEl>
                                          </p:spTgt>
                                        </p:tgtEl>
                                        <p:attrNameLst>
                                          <p:attrName>fillcolor</p:attrName>
                                        </p:attrNameLst>
                                      </p:cBhvr>
                                      <p:to>
                                        <p:clrVal>
                                          <a:srgbClr val="00B050"/>
                                        </p:clrVal>
                                      </p:to>
                                    </p:set>
                                    <p:set>
                                      <p:cBhvr>
                                        <p:cTn id="26" dur="500" fill="hold"/>
                                        <p:tgtEl>
                                          <p:spTgt spid="5">
                                            <p:txEl>
                                              <p:pRg st="13" end="1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3C36528-5773-65B3-15C7-5E287BC13FB9}"/>
              </a:ext>
            </a:extLst>
          </p:cNvPr>
          <p:cNvPicPr>
            <a:picLocks noChangeAspect="1" noChangeArrowheads="1"/>
          </p:cNvPicPr>
          <p:nvPr/>
        </p:nvPicPr>
        <p:blipFill>
          <a:blip r:embed="rId2"/>
          <a:srcRect/>
          <a:stretch/>
        </p:blipFill>
        <p:spPr bwMode="auto">
          <a:xfrm>
            <a:off x="7086930" y="229679"/>
            <a:ext cx="3766280" cy="376628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EB7D9870-A6C7-36DD-B8FF-2AB57E89DD7C}"/>
              </a:ext>
            </a:extLst>
          </p:cNvPr>
          <p:cNvSpPr>
            <a:spLocks noGrp="1"/>
          </p:cNvSpPr>
          <p:nvPr>
            <p:ph type="ctrTitle"/>
          </p:nvPr>
        </p:nvSpPr>
        <p:spPr>
          <a:xfrm>
            <a:off x="1338791" y="138546"/>
            <a:ext cx="4409348" cy="3948546"/>
          </a:xfrm>
        </p:spPr>
        <p:txBody>
          <a:bodyPr anchor="ctr">
            <a:normAutofit/>
          </a:bodyPr>
          <a:lstStyle/>
          <a:p>
            <a:pPr algn="r"/>
            <a:r>
              <a:rPr lang="it-IT" sz="11500">
                <a:solidFill>
                  <a:srgbClr val="728FA5"/>
                </a:solidFill>
              </a:rPr>
              <a:t>Quiz</a:t>
            </a:r>
            <a:br>
              <a:rPr lang="it-IT" sz="11500">
                <a:solidFill>
                  <a:srgbClr val="728FA5"/>
                </a:solidFill>
              </a:rPr>
            </a:br>
            <a:r>
              <a:rPr lang="it-IT" sz="11500">
                <a:solidFill>
                  <a:srgbClr val="728FA5"/>
                </a:solidFill>
              </a:rPr>
              <a:t>2</a:t>
            </a:r>
          </a:p>
        </p:txBody>
      </p:sp>
      <p:sp>
        <p:nvSpPr>
          <p:cNvPr id="3" name="Sottotitolo 2">
            <a:extLst>
              <a:ext uri="{FF2B5EF4-FFF2-40B4-BE49-F238E27FC236}">
                <a16:creationId xmlns:a16="http://schemas.microsoft.com/office/drawing/2014/main" id="{82707BC4-01C2-4C5A-FB5D-A90328C04DE8}"/>
              </a:ext>
            </a:extLst>
          </p:cNvPr>
          <p:cNvSpPr>
            <a:spLocks noGrp="1"/>
          </p:cNvSpPr>
          <p:nvPr>
            <p:ph type="subTitle" idx="1"/>
          </p:nvPr>
        </p:nvSpPr>
        <p:spPr>
          <a:xfrm>
            <a:off x="855379" y="4488872"/>
            <a:ext cx="10363200" cy="2230581"/>
          </a:xfrm>
        </p:spPr>
        <p:txBody>
          <a:bodyPr anchor="ctr">
            <a:normAutofit/>
          </a:bodyPr>
          <a:lstStyle/>
          <a:p>
            <a:pPr algn="ctr"/>
            <a:r>
              <a:rPr lang="it-IT" sz="3200"/>
              <a:t>LTL and </a:t>
            </a:r>
            <a:r>
              <a:rPr lang="en-US" sz="3200" kern="1200">
                <a:latin typeface="Arial" panose="020B0604020202020204" pitchFamily="34" charset="0"/>
                <a:cs typeface="Arial" panose="020B0604020202020204" pitchFamily="34" charset="0"/>
              </a:rPr>
              <a:t>Mutable Signatures and Fields</a:t>
            </a:r>
            <a:endParaRPr lang="it-IT" sz="3200"/>
          </a:p>
          <a:p>
            <a:pPr algn="ctr"/>
            <a:r>
              <a:rPr lang="it-IT" sz="2400">
                <a:hlinkClick r:id="rId3">
                  <a:extLst>
                    <a:ext uri="{A12FA001-AC4F-418D-AE19-62706E023703}">
                      <ahyp:hlinkClr xmlns:ahyp="http://schemas.microsoft.com/office/drawing/2018/hyperlinkcolor" val="tx"/>
                    </a:ext>
                  </a:extLst>
                </a:hlinkClick>
              </a:rPr>
              <a:t>https://forms.office.com/e/G3MzQugLb5</a:t>
            </a:r>
            <a:endParaRPr lang="it-IT" sz="2400"/>
          </a:p>
          <a:p>
            <a:pPr algn="ctr"/>
            <a:r>
              <a:rPr lang="it-IT" sz="1800"/>
              <a:t>5 min.</a:t>
            </a:r>
          </a:p>
        </p:txBody>
      </p:sp>
      <p:sp>
        <p:nvSpPr>
          <p:cNvPr id="4" name="TextBox 3">
            <a:extLst>
              <a:ext uri="{FF2B5EF4-FFF2-40B4-BE49-F238E27FC236}">
                <a16:creationId xmlns:a16="http://schemas.microsoft.com/office/drawing/2014/main" id="{95282946-7930-39A3-B886-EAF555A2981B}"/>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rgbClr val="728FA5"/>
                </a:solidFill>
                <a:latin typeface="Arial"/>
                <a:cs typeface="Arial"/>
              </a:rPr>
              <a:t>31</a:t>
            </a:r>
            <a:endParaRPr lang="en-US" sz="2800">
              <a:solidFill>
                <a:srgbClr val="728F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6013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9B7483DE-6988-C83A-372F-85FAA42DE7D7}"/>
              </a:ext>
            </a:extLst>
          </p:cNvPr>
          <p:cNvSpPr>
            <a:spLocks noGrp="1"/>
          </p:cNvSpPr>
          <p:nvPr>
            <p:ph idx="1"/>
          </p:nvPr>
        </p:nvSpPr>
        <p:spPr>
          <a:xfrm>
            <a:off x="609600" y="1262419"/>
            <a:ext cx="11098301" cy="4863746"/>
          </a:xfrm>
        </p:spPr>
        <p:txBody>
          <a:bodyPr anchor="ctr">
            <a:normAutofit fontScale="92500" lnSpcReduction="20000"/>
          </a:bodyPr>
          <a:lstStyle/>
          <a:p>
            <a:pPr marL="457200" indent="-457200">
              <a:buFont typeface="+mj-lt"/>
              <a:buAutoNum type="arabicPeriod"/>
            </a:pPr>
            <a:r>
              <a:rPr lang="en-US"/>
              <a:t>What does the 'var' keyword do in Alloy 6?</a:t>
            </a:r>
          </a:p>
          <a:p>
            <a:pPr marL="1200150" lvl="1" indent="-457200">
              <a:buFont typeface="Wingdings" panose="05000000000000000000" pitchFamily="2" charset="2"/>
              <a:buChar char="q"/>
            </a:pPr>
            <a:r>
              <a:rPr lang="en-US"/>
              <a:t>Specifies that a signature or field is constant over time</a:t>
            </a:r>
          </a:p>
          <a:p>
            <a:pPr marL="1200150" lvl="1" indent="-457200">
              <a:buFont typeface="Wingdings" panose="05000000000000000000" pitchFamily="2" charset="2"/>
              <a:buChar char="q"/>
            </a:pPr>
            <a:r>
              <a:rPr lang="en-US"/>
              <a:t>Specifies that a signature or field is mutable</a:t>
            </a:r>
          </a:p>
          <a:p>
            <a:pPr marL="1200150" lvl="1" indent="-457200">
              <a:buFont typeface="Wingdings" panose="05000000000000000000" pitchFamily="2" charset="2"/>
              <a:buChar char="q"/>
            </a:pPr>
            <a:r>
              <a:rPr lang="en-US"/>
              <a:t>Specifies that a signature or field is a trace</a:t>
            </a:r>
          </a:p>
          <a:p>
            <a:pPr marL="1200150" lvl="1" indent="-457200">
              <a:buFont typeface="Wingdings" panose="05000000000000000000" pitchFamily="2" charset="2"/>
              <a:buChar char="q"/>
            </a:pPr>
            <a:r>
              <a:rPr lang="en-US"/>
              <a:t>Specifies that a signature or field is a lasso trace</a:t>
            </a:r>
          </a:p>
          <a:p>
            <a:pPr marL="457200" indent="-457200">
              <a:buFont typeface="+mj-lt"/>
              <a:buAutoNum type="arabicPeriod"/>
            </a:pPr>
            <a:r>
              <a:rPr lang="en-US"/>
              <a:t>What is a static signature or field in Alloy 6?</a:t>
            </a:r>
          </a:p>
          <a:p>
            <a:pPr marL="1200150" lvl="1" indent="-457200">
              <a:buFont typeface="Wingdings" panose="05000000000000000000" pitchFamily="2" charset="2"/>
              <a:buChar char="q"/>
            </a:pPr>
            <a:r>
              <a:rPr lang="en-US"/>
              <a:t>A signature or field that is constant over time</a:t>
            </a:r>
          </a:p>
          <a:p>
            <a:pPr marL="1200150" lvl="1" indent="-457200">
              <a:buFont typeface="Wingdings" panose="05000000000000000000" pitchFamily="2" charset="2"/>
              <a:buChar char="q"/>
            </a:pPr>
            <a:r>
              <a:rPr lang="en-US"/>
              <a:t>A signature or field that is a trace</a:t>
            </a:r>
          </a:p>
          <a:p>
            <a:pPr marL="1200150" lvl="1" indent="-457200">
              <a:buFont typeface="Wingdings" panose="05000000000000000000" pitchFamily="2" charset="2"/>
              <a:buChar char="q"/>
            </a:pPr>
            <a:r>
              <a:rPr lang="en-US"/>
              <a:t>A signature or field that is a lasso trace</a:t>
            </a:r>
          </a:p>
          <a:p>
            <a:pPr marL="1200150" lvl="1" indent="-457200">
              <a:buFont typeface="Wingdings" panose="05000000000000000000" pitchFamily="2" charset="2"/>
              <a:buChar char="q"/>
            </a:pPr>
            <a:r>
              <a:rPr lang="en-US"/>
              <a:t>A signature or field that is mutable</a:t>
            </a:r>
          </a:p>
          <a:p>
            <a:pPr marL="457200" indent="-457200">
              <a:buFont typeface="+mj-lt"/>
              <a:buAutoNum type="arabicPeriod"/>
            </a:pPr>
            <a:r>
              <a:rPr lang="en-US"/>
              <a:t>What is linear-time temporal logic used for in Alloy 6?</a:t>
            </a:r>
            <a:endParaRPr lang="en-US">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a:t>Reasoning about future and past states along a trace</a:t>
            </a:r>
          </a:p>
          <a:p>
            <a:pPr marL="1200150" lvl="1" indent="-457200">
              <a:buFont typeface="Wingdings" panose="05000000000000000000" pitchFamily="2" charset="2"/>
              <a:buChar char="q"/>
            </a:pPr>
            <a:r>
              <a:rPr lang="en-US"/>
              <a:t>Reasoning about constant values</a:t>
            </a:r>
          </a:p>
          <a:p>
            <a:pPr marL="1200150" lvl="1" indent="-457200">
              <a:buFont typeface="Wingdings" panose="05000000000000000000" pitchFamily="2" charset="2"/>
              <a:buChar char="q"/>
            </a:pPr>
            <a:r>
              <a:rPr lang="en-US"/>
              <a:t>Reasoning about mutable values</a:t>
            </a:r>
          </a:p>
          <a:p>
            <a:pPr marL="1200150" lvl="1" indent="-457200">
              <a:buFont typeface="Wingdings" panose="05000000000000000000" pitchFamily="2" charset="2"/>
              <a:buChar char="q"/>
            </a:pPr>
            <a:r>
              <a:rPr lang="en-US"/>
              <a:t>Reasoning about lasso traces</a:t>
            </a:r>
            <a:endParaRPr lang="en-US" b="0" i="0">
              <a:effectLst/>
            </a:endParaRPr>
          </a:p>
        </p:txBody>
      </p:sp>
      <p:sp>
        <p:nvSpPr>
          <p:cNvPr id="3" name="TextBox 2">
            <a:extLst>
              <a:ext uri="{FF2B5EF4-FFF2-40B4-BE49-F238E27FC236}">
                <a16:creationId xmlns:a16="http://schemas.microsoft.com/office/drawing/2014/main" id="{66FB178E-E7F1-7F90-8AB0-CE5B19D60D1F}"/>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32</a:t>
            </a:r>
            <a:endParaRPr lang="en-US" sz="2800">
              <a:solidFill>
                <a:schemeClr val="bg1"/>
              </a:solidFill>
              <a:latin typeface="Arial" panose="020B0604020202020204" pitchFamily="34" charset="0"/>
              <a:cs typeface="Arial" panose="020B0604020202020204" pitchFamily="34" charset="0"/>
            </a:endParaRPr>
          </a:p>
        </p:txBody>
      </p:sp>
      <p:sp>
        <p:nvSpPr>
          <p:cNvPr id="6" name="Titolo 1">
            <a:extLst>
              <a:ext uri="{FF2B5EF4-FFF2-40B4-BE49-F238E27FC236}">
                <a16:creationId xmlns:a16="http://schemas.microsoft.com/office/drawing/2014/main" id="{CF942B45-CD00-9121-870C-D1679A8D9AAB}"/>
              </a:ext>
            </a:extLst>
          </p:cNvPr>
          <p:cNvSpPr txBox="1">
            <a:spLocks/>
          </p:cNvSpPr>
          <p:nvPr/>
        </p:nvSpPr>
        <p:spPr>
          <a:xfrm>
            <a:off x="250280" y="106508"/>
            <a:ext cx="8824272"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LTL &amp; MUTABLE SIGNATURES AND FIELDS</a:t>
            </a:r>
          </a:p>
        </p:txBody>
      </p:sp>
      <p:sp>
        <p:nvSpPr>
          <p:cNvPr id="8" name="TextBox 7">
            <a:extLst>
              <a:ext uri="{FF2B5EF4-FFF2-40B4-BE49-F238E27FC236}">
                <a16:creationId xmlns:a16="http://schemas.microsoft.com/office/drawing/2014/main" id="{C71B8910-7FAF-BAB4-E4E5-000F97D66DB4}"/>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Quiz </a:t>
            </a:r>
            <a:r>
              <a:rPr lang="it-IT" sz="2800" err="1">
                <a:solidFill>
                  <a:schemeClr val="bg1"/>
                </a:solidFill>
                <a:latin typeface="Arial" panose="020B0604020202020204" pitchFamily="34" charset="0"/>
                <a:cs typeface="Arial" panose="020B0604020202020204" pitchFamily="34" charset="0"/>
              </a:rPr>
              <a:t>solutions</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544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7">
                                            <p:txEl>
                                              <p:pRg st="2" end="2"/>
                                            </p:txEl>
                                          </p:spTgt>
                                        </p:tgtEl>
                                        <p:attrNameLst>
                                          <p:attrName>style.color</p:attrName>
                                        </p:attrNameLst>
                                      </p:cBhvr>
                                      <p:to>
                                        <p:clrVal>
                                          <a:srgbClr val="00B050"/>
                                        </p:clrVal>
                                      </p:to>
                                    </p:set>
                                    <p:set>
                                      <p:cBhvr>
                                        <p:cTn id="7" dur="500" fill="hold"/>
                                        <p:tgtEl>
                                          <p:spTgt spid="7">
                                            <p:txEl>
                                              <p:pRg st="2" end="2"/>
                                            </p:txEl>
                                          </p:spTgt>
                                        </p:tgtEl>
                                        <p:attrNameLst>
                                          <p:attrName>fillcolor</p:attrName>
                                        </p:attrNameLst>
                                      </p:cBhvr>
                                      <p:to>
                                        <p:clrVal>
                                          <a:srgbClr val="00B050"/>
                                        </p:clrVal>
                                      </p:to>
                                    </p:set>
                                    <p:set>
                                      <p:cBhvr>
                                        <p:cTn id="8" dur="500" fill="hold"/>
                                        <p:tgtEl>
                                          <p:spTgt spid="7">
                                            <p:txEl>
                                              <p:pRg st="2" end="2"/>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7">
                                            <p:txEl>
                                              <p:pRg st="6" end="6"/>
                                            </p:txEl>
                                          </p:spTgt>
                                        </p:tgtEl>
                                        <p:attrNameLst>
                                          <p:attrName>style.color</p:attrName>
                                        </p:attrNameLst>
                                      </p:cBhvr>
                                      <p:to>
                                        <p:clrVal>
                                          <a:srgbClr val="00B050"/>
                                        </p:clrVal>
                                      </p:to>
                                    </p:set>
                                    <p:set>
                                      <p:cBhvr>
                                        <p:cTn id="13" dur="500" fill="hold"/>
                                        <p:tgtEl>
                                          <p:spTgt spid="7">
                                            <p:txEl>
                                              <p:pRg st="6" end="6"/>
                                            </p:txEl>
                                          </p:spTgt>
                                        </p:tgtEl>
                                        <p:attrNameLst>
                                          <p:attrName>fillcolor</p:attrName>
                                        </p:attrNameLst>
                                      </p:cBhvr>
                                      <p:to>
                                        <p:clrVal>
                                          <a:srgbClr val="00B050"/>
                                        </p:clrVal>
                                      </p:to>
                                    </p:set>
                                    <p:set>
                                      <p:cBhvr>
                                        <p:cTn id="14" dur="500" fill="hold"/>
                                        <p:tgtEl>
                                          <p:spTgt spid="7">
                                            <p:txEl>
                                              <p:pRg st="6" end="6"/>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7">
                                            <p:txEl>
                                              <p:pRg st="11" end="11"/>
                                            </p:txEl>
                                          </p:spTgt>
                                        </p:tgtEl>
                                        <p:attrNameLst>
                                          <p:attrName>style.color</p:attrName>
                                        </p:attrNameLst>
                                      </p:cBhvr>
                                      <p:to>
                                        <p:clrVal>
                                          <a:srgbClr val="00B050"/>
                                        </p:clrVal>
                                      </p:to>
                                    </p:set>
                                    <p:set>
                                      <p:cBhvr>
                                        <p:cTn id="19" dur="500" fill="hold"/>
                                        <p:tgtEl>
                                          <p:spTgt spid="7">
                                            <p:txEl>
                                              <p:pRg st="11" end="11"/>
                                            </p:txEl>
                                          </p:spTgt>
                                        </p:tgtEl>
                                        <p:attrNameLst>
                                          <p:attrName>fillcolor</p:attrName>
                                        </p:attrNameLst>
                                      </p:cBhvr>
                                      <p:to>
                                        <p:clrVal>
                                          <a:srgbClr val="00B050"/>
                                        </p:clrVal>
                                      </p:to>
                                    </p:set>
                                    <p:set>
                                      <p:cBhvr>
                                        <p:cTn id="20" dur="500" fill="hold"/>
                                        <p:tgtEl>
                                          <p:spTgt spid="7">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3C36528-5773-65B3-15C7-5E287BC13FB9}"/>
              </a:ext>
            </a:extLst>
          </p:cNvPr>
          <p:cNvPicPr>
            <a:picLocks noChangeAspect="1" noChangeArrowheads="1"/>
          </p:cNvPicPr>
          <p:nvPr/>
        </p:nvPicPr>
        <p:blipFill>
          <a:blip r:embed="rId2"/>
          <a:srcRect/>
          <a:stretch/>
        </p:blipFill>
        <p:spPr bwMode="auto">
          <a:xfrm>
            <a:off x="7086930" y="229679"/>
            <a:ext cx="3766280" cy="376628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EB7D9870-A6C7-36DD-B8FF-2AB57E89DD7C}"/>
              </a:ext>
            </a:extLst>
          </p:cNvPr>
          <p:cNvSpPr>
            <a:spLocks noGrp="1"/>
          </p:cNvSpPr>
          <p:nvPr>
            <p:ph type="ctrTitle"/>
          </p:nvPr>
        </p:nvSpPr>
        <p:spPr>
          <a:xfrm>
            <a:off x="1338791" y="138546"/>
            <a:ext cx="4409348" cy="3948546"/>
          </a:xfrm>
        </p:spPr>
        <p:txBody>
          <a:bodyPr anchor="ctr">
            <a:normAutofit/>
          </a:bodyPr>
          <a:lstStyle/>
          <a:p>
            <a:pPr algn="r"/>
            <a:r>
              <a:rPr lang="it-IT" sz="11500">
                <a:solidFill>
                  <a:srgbClr val="728FA5"/>
                </a:solidFill>
              </a:rPr>
              <a:t>Quiz</a:t>
            </a:r>
            <a:br>
              <a:rPr lang="it-IT" sz="11500">
                <a:solidFill>
                  <a:srgbClr val="728FA5"/>
                </a:solidFill>
              </a:rPr>
            </a:br>
            <a:r>
              <a:rPr lang="it-IT" sz="11500">
                <a:solidFill>
                  <a:srgbClr val="728FA5"/>
                </a:solidFill>
              </a:rPr>
              <a:t>3</a:t>
            </a:r>
          </a:p>
        </p:txBody>
      </p:sp>
      <p:sp>
        <p:nvSpPr>
          <p:cNvPr id="3" name="Sottotitolo 2">
            <a:extLst>
              <a:ext uri="{FF2B5EF4-FFF2-40B4-BE49-F238E27FC236}">
                <a16:creationId xmlns:a16="http://schemas.microsoft.com/office/drawing/2014/main" id="{82707BC4-01C2-4C5A-FB5D-A90328C04DE8}"/>
              </a:ext>
            </a:extLst>
          </p:cNvPr>
          <p:cNvSpPr>
            <a:spLocks noGrp="1"/>
          </p:cNvSpPr>
          <p:nvPr>
            <p:ph type="subTitle" idx="1"/>
          </p:nvPr>
        </p:nvSpPr>
        <p:spPr>
          <a:xfrm>
            <a:off x="855379" y="4488872"/>
            <a:ext cx="10363200" cy="2230581"/>
          </a:xfrm>
        </p:spPr>
        <p:txBody>
          <a:bodyPr anchor="ctr">
            <a:normAutofit/>
          </a:bodyPr>
          <a:lstStyle/>
          <a:p>
            <a:pPr algn="ctr"/>
            <a:r>
              <a:rPr lang="it-IT" sz="3200" err="1"/>
              <a:t>Temporal</a:t>
            </a:r>
            <a:r>
              <a:rPr lang="it-IT" sz="3200"/>
              <a:t> </a:t>
            </a:r>
            <a:r>
              <a:rPr lang="it-IT" sz="3200" err="1"/>
              <a:t>Operators</a:t>
            </a:r>
            <a:endParaRPr lang="it-IT" sz="3200"/>
          </a:p>
          <a:p>
            <a:pPr algn="ctr"/>
            <a:r>
              <a:rPr lang="it-IT" sz="2400">
                <a:hlinkClick r:id="rId3">
                  <a:extLst>
                    <a:ext uri="{A12FA001-AC4F-418D-AE19-62706E023703}">
                      <ahyp:hlinkClr xmlns:ahyp="http://schemas.microsoft.com/office/drawing/2018/hyperlinkcolor" val="tx"/>
                    </a:ext>
                  </a:extLst>
                </a:hlinkClick>
              </a:rPr>
              <a:t>https://forms.office.com/e/d5Himvahqs</a:t>
            </a:r>
            <a:endParaRPr lang="it-IT" sz="2400"/>
          </a:p>
          <a:p>
            <a:pPr algn="ctr"/>
            <a:r>
              <a:rPr lang="it-IT" sz="1800"/>
              <a:t>10 min.</a:t>
            </a:r>
          </a:p>
        </p:txBody>
      </p:sp>
      <p:sp>
        <p:nvSpPr>
          <p:cNvPr id="4" name="TextBox 3">
            <a:extLst>
              <a:ext uri="{FF2B5EF4-FFF2-40B4-BE49-F238E27FC236}">
                <a16:creationId xmlns:a16="http://schemas.microsoft.com/office/drawing/2014/main" id="{24F14984-4DA1-A341-A369-1268CD5E8E13}"/>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rgbClr val="728FA5"/>
                </a:solidFill>
                <a:latin typeface="Arial"/>
                <a:cs typeface="Arial"/>
              </a:rPr>
              <a:t>36</a:t>
            </a:r>
            <a:endParaRPr lang="en-US" sz="2800">
              <a:solidFill>
                <a:srgbClr val="728F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043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9B7483DE-6988-C83A-372F-85FAA42DE7D7}"/>
              </a:ext>
            </a:extLst>
          </p:cNvPr>
          <p:cNvSpPr>
            <a:spLocks noGrp="1"/>
          </p:cNvSpPr>
          <p:nvPr>
            <p:ph idx="1"/>
          </p:nvPr>
        </p:nvSpPr>
        <p:spPr>
          <a:xfrm>
            <a:off x="609600" y="1262419"/>
            <a:ext cx="11098301" cy="4863746"/>
          </a:xfrm>
        </p:spPr>
        <p:txBody>
          <a:bodyPr anchor="ctr">
            <a:normAutofit fontScale="85000" lnSpcReduction="20000"/>
          </a:bodyPr>
          <a:lstStyle/>
          <a:p>
            <a:pPr marL="457200" indent="-457200">
              <a:buFont typeface="+mj-lt"/>
              <a:buAutoNum type="arabicPeriod"/>
            </a:pPr>
            <a:r>
              <a:rPr lang="en-US" b="0" i="0">
                <a:effectLst/>
                <a:latin typeface="Arial" panose="020B0604020202020204" pitchFamily="34" charset="0"/>
                <a:cs typeface="Arial" panose="020B0604020202020204" pitchFamily="34" charset="0"/>
              </a:rPr>
              <a:t>What is the condition for the expression "F until G" to be true in state </a:t>
            </a:r>
            <a:r>
              <a:rPr lang="en-US" b="0" i="0" err="1">
                <a:effectLst/>
                <a:latin typeface="Arial" panose="020B0604020202020204" pitchFamily="34" charset="0"/>
                <a:cs typeface="Arial" panose="020B0604020202020204" pitchFamily="34" charset="0"/>
              </a:rPr>
              <a:t>i</a:t>
            </a:r>
            <a:r>
              <a:rPr lang="en-US" b="0" i="0">
                <a:effectLst/>
                <a:latin typeface="Arial" panose="020B0604020202020204" pitchFamily="34" charset="0"/>
                <a:cs typeface="Arial" panose="020B0604020202020204" pitchFamily="34" charset="0"/>
              </a:rPr>
              <a:t>?</a:t>
            </a:r>
          </a:p>
          <a:p>
            <a:pPr marL="1200150" lvl="1" indent="-457200">
              <a:buFont typeface="Wingdings" panose="05000000000000000000" pitchFamily="2" charset="2"/>
              <a:buChar char="q"/>
            </a:pPr>
            <a:r>
              <a:rPr lang="en-US">
                <a:latin typeface="Arial" panose="020B0604020202020204" pitchFamily="34" charset="0"/>
                <a:cs typeface="Arial" panose="020B0604020202020204" pitchFamily="34" charset="0"/>
              </a:rPr>
              <a:t>G is true in some state j ≥ </a:t>
            </a:r>
            <a:r>
              <a:rPr lang="en-US" err="1">
                <a:latin typeface="Arial" panose="020B0604020202020204" pitchFamily="34" charset="0"/>
                <a:cs typeface="Arial" panose="020B0604020202020204" pitchFamily="34" charset="0"/>
              </a:rPr>
              <a:t>i</a:t>
            </a:r>
            <a:r>
              <a:rPr lang="en-US">
                <a:latin typeface="Arial" panose="020B0604020202020204" pitchFamily="34" charset="0"/>
                <a:cs typeface="Arial" panose="020B0604020202020204" pitchFamily="34" charset="0"/>
              </a:rPr>
              <a:t> and F is true in every state k such that </a:t>
            </a:r>
            <a:r>
              <a:rPr lang="en-US" err="1">
                <a:latin typeface="Arial" panose="020B0604020202020204" pitchFamily="34" charset="0"/>
                <a:cs typeface="Arial" panose="020B0604020202020204" pitchFamily="34" charset="0"/>
              </a:rPr>
              <a:t>i</a:t>
            </a:r>
            <a:r>
              <a:rPr lang="en-US">
                <a:latin typeface="Arial" panose="020B0604020202020204" pitchFamily="34" charset="0"/>
                <a:cs typeface="Arial" panose="020B0604020202020204" pitchFamily="34" charset="0"/>
              </a:rPr>
              <a:t> ≤ k &lt; j</a:t>
            </a:r>
          </a:p>
          <a:p>
            <a:pPr marL="1200150" lvl="1" indent="-457200">
              <a:buFont typeface="Wingdings" panose="05000000000000000000" pitchFamily="2" charset="2"/>
              <a:buChar char="q"/>
            </a:pPr>
            <a:r>
              <a:rPr lang="en-US">
                <a:latin typeface="Arial" panose="020B0604020202020204" pitchFamily="34" charset="0"/>
                <a:cs typeface="Arial" panose="020B0604020202020204" pitchFamily="34" charset="0"/>
              </a:rPr>
              <a:t>G is true in every state ≥ </a:t>
            </a:r>
            <a:r>
              <a:rPr lang="en-US" err="1">
                <a:latin typeface="Arial" panose="020B0604020202020204" pitchFamily="34" charset="0"/>
                <a:cs typeface="Arial" panose="020B0604020202020204" pitchFamily="34" charset="0"/>
              </a:rPr>
              <a:t>i</a:t>
            </a:r>
            <a:r>
              <a:rPr lang="en-US">
                <a:latin typeface="Arial" panose="020B0604020202020204" pitchFamily="34" charset="0"/>
                <a:cs typeface="Arial" panose="020B0604020202020204" pitchFamily="34" charset="0"/>
              </a:rPr>
              <a:t> up to and including a state k in which F is true</a:t>
            </a:r>
          </a:p>
          <a:p>
            <a:pPr marL="1200150" lvl="1" indent="-457200">
              <a:buFont typeface="Wingdings" panose="05000000000000000000" pitchFamily="2" charset="2"/>
              <a:buChar char="q"/>
            </a:pPr>
            <a:r>
              <a:rPr lang="en-US">
                <a:latin typeface="Arial" panose="020B0604020202020204" pitchFamily="34" charset="0"/>
                <a:cs typeface="Arial" panose="020B0604020202020204" pitchFamily="34" charset="0"/>
              </a:rPr>
              <a:t>F is true in state </a:t>
            </a:r>
            <a:r>
              <a:rPr lang="en-US" err="1">
                <a:latin typeface="Arial" panose="020B0604020202020204" pitchFamily="34" charset="0"/>
                <a:cs typeface="Arial" panose="020B0604020202020204" pitchFamily="34" charset="0"/>
              </a:rPr>
              <a:t>i</a:t>
            </a:r>
            <a:r>
              <a:rPr lang="en-US">
                <a:latin typeface="Arial" panose="020B0604020202020204" pitchFamily="34" charset="0"/>
                <a:cs typeface="Arial" panose="020B0604020202020204" pitchFamily="34" charset="0"/>
              </a:rPr>
              <a:t> and G is true in state </a:t>
            </a:r>
            <a:r>
              <a:rPr lang="en-US" err="1">
                <a:latin typeface="Arial" panose="020B0604020202020204" pitchFamily="34" charset="0"/>
                <a:cs typeface="Arial" panose="020B0604020202020204" pitchFamily="34" charset="0"/>
              </a:rPr>
              <a:t>i</a:t>
            </a:r>
            <a:r>
              <a:rPr lang="en-US">
                <a:latin typeface="Arial" panose="020B0604020202020204" pitchFamily="34" charset="0"/>
                <a:cs typeface="Arial" panose="020B0604020202020204" pitchFamily="34" charset="0"/>
              </a:rPr>
              <a:t> + 1</a:t>
            </a:r>
            <a:endParaRPr lang="it-IT">
              <a:latin typeface="Arial" panose="020B0604020202020204" pitchFamily="34" charset="0"/>
              <a:cs typeface="Arial" panose="020B0604020202020204" pitchFamily="34" charset="0"/>
            </a:endParaRPr>
          </a:p>
          <a:p>
            <a:pPr marL="457200" indent="-457200">
              <a:buFont typeface="+mj-lt"/>
              <a:buAutoNum type="arabicPeriod"/>
            </a:pPr>
            <a:r>
              <a:rPr lang="en-US" b="0" i="0">
                <a:effectLst/>
                <a:latin typeface="Arial" panose="020B0604020202020204" pitchFamily="34" charset="0"/>
                <a:cs typeface="Arial" panose="020B0604020202020204" pitchFamily="34" charset="0"/>
              </a:rPr>
              <a:t>What is the condition for the expression "F ; G" to be true in state </a:t>
            </a:r>
            <a:r>
              <a:rPr lang="en-US" b="0" i="0" err="1">
                <a:effectLst/>
                <a:latin typeface="Arial" panose="020B0604020202020204" pitchFamily="34" charset="0"/>
                <a:cs typeface="Arial" panose="020B0604020202020204" pitchFamily="34" charset="0"/>
              </a:rPr>
              <a:t>i</a:t>
            </a:r>
            <a:r>
              <a:rPr lang="en-US" b="0" i="0">
                <a:effectLst/>
                <a:latin typeface="Arial" panose="020B0604020202020204" pitchFamily="34" charset="0"/>
                <a:cs typeface="Arial" panose="020B0604020202020204" pitchFamily="34" charset="0"/>
              </a:rPr>
              <a:t>?</a:t>
            </a:r>
            <a:endParaRPr lang="it-IT" b="0" i="0">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a:latin typeface="Arial" panose="020B0604020202020204" pitchFamily="34" charset="0"/>
                <a:cs typeface="Arial" panose="020B0604020202020204" pitchFamily="34" charset="0"/>
              </a:rPr>
              <a:t>G is true in some state j ≥ </a:t>
            </a:r>
            <a:r>
              <a:rPr lang="en-US" err="1">
                <a:latin typeface="Arial" panose="020B0604020202020204" pitchFamily="34" charset="0"/>
                <a:cs typeface="Arial" panose="020B0604020202020204" pitchFamily="34" charset="0"/>
              </a:rPr>
              <a:t>i</a:t>
            </a:r>
            <a:r>
              <a:rPr lang="en-US">
                <a:latin typeface="Arial" panose="020B0604020202020204" pitchFamily="34" charset="0"/>
                <a:cs typeface="Arial" panose="020B0604020202020204" pitchFamily="34" charset="0"/>
              </a:rPr>
              <a:t> and F is true in every state k such that </a:t>
            </a:r>
            <a:r>
              <a:rPr lang="en-US" err="1">
                <a:latin typeface="Arial" panose="020B0604020202020204" pitchFamily="34" charset="0"/>
                <a:cs typeface="Arial" panose="020B0604020202020204" pitchFamily="34" charset="0"/>
              </a:rPr>
              <a:t>i</a:t>
            </a:r>
            <a:r>
              <a:rPr lang="en-US">
                <a:latin typeface="Arial" panose="020B0604020202020204" pitchFamily="34" charset="0"/>
                <a:cs typeface="Arial" panose="020B0604020202020204" pitchFamily="34" charset="0"/>
              </a:rPr>
              <a:t> ≤ k &lt; j</a:t>
            </a:r>
          </a:p>
          <a:p>
            <a:pPr marL="1200150" lvl="1" indent="-457200">
              <a:buFont typeface="Wingdings" panose="05000000000000000000" pitchFamily="2" charset="2"/>
              <a:buChar char="q"/>
            </a:pPr>
            <a:r>
              <a:rPr lang="en-US">
                <a:latin typeface="Arial" panose="020B0604020202020204" pitchFamily="34" charset="0"/>
                <a:cs typeface="Arial" panose="020B0604020202020204" pitchFamily="34" charset="0"/>
              </a:rPr>
              <a:t>G is true in every state ≥ </a:t>
            </a:r>
            <a:r>
              <a:rPr lang="en-US" err="1">
                <a:latin typeface="Arial" panose="020B0604020202020204" pitchFamily="34" charset="0"/>
                <a:cs typeface="Arial" panose="020B0604020202020204" pitchFamily="34" charset="0"/>
              </a:rPr>
              <a:t>i</a:t>
            </a:r>
            <a:r>
              <a:rPr lang="en-US">
                <a:latin typeface="Arial" panose="020B0604020202020204" pitchFamily="34" charset="0"/>
                <a:cs typeface="Arial" panose="020B0604020202020204" pitchFamily="34" charset="0"/>
              </a:rPr>
              <a:t> up to and including a state k in which F is true</a:t>
            </a:r>
          </a:p>
          <a:p>
            <a:pPr marL="1200150" lvl="1" indent="-457200">
              <a:buFont typeface="Wingdings" panose="05000000000000000000" pitchFamily="2" charset="2"/>
              <a:buChar char="q"/>
            </a:pPr>
            <a:r>
              <a:rPr lang="en-US">
                <a:latin typeface="Arial" panose="020B0604020202020204" pitchFamily="34" charset="0"/>
                <a:cs typeface="Arial" panose="020B0604020202020204" pitchFamily="34" charset="0"/>
              </a:rPr>
              <a:t>F is true in state </a:t>
            </a:r>
            <a:r>
              <a:rPr lang="en-US" err="1">
                <a:latin typeface="Arial" panose="020B0604020202020204" pitchFamily="34" charset="0"/>
                <a:cs typeface="Arial" panose="020B0604020202020204" pitchFamily="34" charset="0"/>
              </a:rPr>
              <a:t>i</a:t>
            </a:r>
            <a:r>
              <a:rPr lang="en-US">
                <a:latin typeface="Arial" panose="020B0604020202020204" pitchFamily="34" charset="0"/>
                <a:cs typeface="Arial" panose="020B0604020202020204" pitchFamily="34" charset="0"/>
              </a:rPr>
              <a:t> and G is true in state </a:t>
            </a:r>
            <a:r>
              <a:rPr lang="en-US" err="1">
                <a:latin typeface="Arial" panose="020B0604020202020204" pitchFamily="34" charset="0"/>
                <a:cs typeface="Arial" panose="020B0604020202020204" pitchFamily="34" charset="0"/>
              </a:rPr>
              <a:t>i</a:t>
            </a:r>
            <a:r>
              <a:rPr lang="en-US">
                <a:latin typeface="Arial" panose="020B0604020202020204" pitchFamily="34" charset="0"/>
                <a:cs typeface="Arial" panose="020B0604020202020204" pitchFamily="34" charset="0"/>
              </a:rPr>
              <a:t> + 1</a:t>
            </a:r>
          </a:p>
          <a:p>
            <a:pPr marL="457200" indent="-457200">
              <a:buFont typeface="+mj-lt"/>
              <a:buAutoNum type="arabicPeriod"/>
            </a:pPr>
            <a:r>
              <a:rPr lang="en-US" b="0" i="0">
                <a:effectLst/>
                <a:latin typeface="Arial" panose="020B0604020202020204" pitchFamily="34" charset="0"/>
                <a:cs typeface="Arial" panose="020B0604020202020204" pitchFamily="34" charset="0"/>
              </a:rPr>
              <a:t>What is the condition for the expression "always F" to be true in state </a:t>
            </a:r>
            <a:r>
              <a:rPr lang="en-US" b="0" i="0" err="1">
                <a:effectLst/>
                <a:latin typeface="Arial" panose="020B0604020202020204" pitchFamily="34" charset="0"/>
                <a:cs typeface="Arial" panose="020B0604020202020204" pitchFamily="34" charset="0"/>
              </a:rPr>
              <a:t>i</a:t>
            </a:r>
            <a:r>
              <a:rPr lang="en-US" b="0" i="0">
                <a:effectLst/>
                <a:latin typeface="Arial" panose="020B0604020202020204" pitchFamily="34" charset="0"/>
                <a:cs typeface="Arial" panose="020B0604020202020204" pitchFamily="34" charset="0"/>
              </a:rPr>
              <a:t>?</a:t>
            </a: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F is true in some state ≥ </a:t>
            </a:r>
            <a:r>
              <a:rPr lang="en-US" b="0" i="0" err="1">
                <a:effectLst/>
                <a:latin typeface="Arial" panose="020B0604020202020204" pitchFamily="34" charset="0"/>
                <a:cs typeface="Arial" panose="020B0604020202020204" pitchFamily="34" charset="0"/>
              </a:rPr>
              <a:t>i</a:t>
            </a:r>
            <a:endParaRPr lang="en-US" b="0" i="0">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F is true in every state ≥ </a:t>
            </a:r>
            <a:r>
              <a:rPr lang="en-US" b="0" i="0" err="1">
                <a:effectLst/>
                <a:latin typeface="Arial" panose="020B0604020202020204" pitchFamily="34" charset="0"/>
                <a:cs typeface="Arial" panose="020B0604020202020204" pitchFamily="34" charset="0"/>
              </a:rPr>
              <a:t>i</a:t>
            </a:r>
            <a:endParaRPr lang="en-US" b="0" i="0">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F is true in state </a:t>
            </a:r>
            <a:r>
              <a:rPr lang="en-US" b="0" i="0" err="1">
                <a:effectLst/>
                <a:latin typeface="Arial" panose="020B0604020202020204" pitchFamily="34" charset="0"/>
                <a:cs typeface="Arial" panose="020B0604020202020204" pitchFamily="34" charset="0"/>
              </a:rPr>
              <a:t>i</a:t>
            </a:r>
            <a:r>
              <a:rPr lang="en-US" b="0" i="0">
                <a:effectLst/>
                <a:latin typeface="Arial" panose="020B0604020202020204" pitchFamily="34" charset="0"/>
                <a:cs typeface="Arial" panose="020B0604020202020204" pitchFamily="34" charset="0"/>
              </a:rPr>
              <a:t> + 1</a:t>
            </a:r>
          </a:p>
          <a:p>
            <a:pPr marL="457200" indent="-457200">
              <a:buFont typeface="+mj-lt"/>
              <a:buAutoNum type="arabicPeriod"/>
            </a:pPr>
            <a:r>
              <a:rPr lang="en-US" b="0" i="0">
                <a:effectLst/>
                <a:latin typeface="Arial" panose="020B0604020202020204" pitchFamily="34" charset="0"/>
                <a:cs typeface="Arial" panose="020B0604020202020204" pitchFamily="34" charset="0"/>
              </a:rPr>
              <a:t>What is the condition for the expression "eventually F" to be true in state </a:t>
            </a:r>
            <a:r>
              <a:rPr lang="en-US" b="0" i="0" err="1">
                <a:effectLst/>
                <a:latin typeface="Arial" panose="020B0604020202020204" pitchFamily="34" charset="0"/>
                <a:cs typeface="Arial" panose="020B0604020202020204" pitchFamily="34" charset="0"/>
              </a:rPr>
              <a:t>i</a:t>
            </a:r>
            <a:r>
              <a:rPr lang="en-US" b="0" i="0">
                <a:effectLst/>
                <a:latin typeface="Arial" panose="020B0604020202020204" pitchFamily="34" charset="0"/>
                <a:cs typeface="Arial" panose="020B0604020202020204" pitchFamily="34" charset="0"/>
              </a:rPr>
              <a:t>?</a:t>
            </a: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F is true in some state ≥ </a:t>
            </a:r>
            <a:r>
              <a:rPr lang="en-US" b="0" i="0" err="1">
                <a:effectLst/>
                <a:latin typeface="Arial" panose="020B0604020202020204" pitchFamily="34" charset="0"/>
                <a:cs typeface="Arial" panose="020B0604020202020204" pitchFamily="34" charset="0"/>
              </a:rPr>
              <a:t>i</a:t>
            </a:r>
            <a:endParaRPr lang="en-US" b="0" i="0">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F is true in every state ≥ </a:t>
            </a:r>
            <a:r>
              <a:rPr lang="en-US" b="0" i="0" err="1">
                <a:effectLst/>
                <a:latin typeface="Arial" panose="020B0604020202020204" pitchFamily="34" charset="0"/>
                <a:cs typeface="Arial" panose="020B0604020202020204" pitchFamily="34" charset="0"/>
              </a:rPr>
              <a:t>i</a:t>
            </a:r>
            <a:endParaRPr lang="en-US" b="0" i="0">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effectLst/>
                <a:latin typeface="Arial" panose="020B0604020202020204" pitchFamily="34" charset="0"/>
                <a:cs typeface="Arial" panose="020B0604020202020204" pitchFamily="34" charset="0"/>
              </a:rPr>
              <a:t>F is true in state </a:t>
            </a:r>
            <a:r>
              <a:rPr lang="en-US" b="0" i="0" err="1">
                <a:effectLst/>
                <a:latin typeface="Arial" panose="020B0604020202020204" pitchFamily="34" charset="0"/>
                <a:cs typeface="Arial" panose="020B0604020202020204" pitchFamily="34" charset="0"/>
              </a:rPr>
              <a:t>i</a:t>
            </a:r>
            <a:r>
              <a:rPr lang="en-US" b="0" i="0">
                <a:effectLst/>
                <a:latin typeface="Arial" panose="020B0604020202020204" pitchFamily="34" charset="0"/>
                <a:cs typeface="Arial" panose="020B0604020202020204" pitchFamily="34" charset="0"/>
              </a:rPr>
              <a:t> + 1</a:t>
            </a:r>
          </a:p>
        </p:txBody>
      </p:sp>
      <p:sp>
        <p:nvSpPr>
          <p:cNvPr id="3" name="TextBox 2">
            <a:extLst>
              <a:ext uri="{FF2B5EF4-FFF2-40B4-BE49-F238E27FC236}">
                <a16:creationId xmlns:a16="http://schemas.microsoft.com/office/drawing/2014/main" id="{ED843236-6137-EE0B-8BB3-988539D64F69}"/>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37</a:t>
            </a:r>
            <a:endParaRPr lang="it-IT"/>
          </a:p>
        </p:txBody>
      </p:sp>
      <p:sp>
        <p:nvSpPr>
          <p:cNvPr id="6" name="Titolo 1">
            <a:extLst>
              <a:ext uri="{FF2B5EF4-FFF2-40B4-BE49-F238E27FC236}">
                <a16:creationId xmlns:a16="http://schemas.microsoft.com/office/drawing/2014/main" id="{7069D624-584F-2551-E155-05F7F426664F}"/>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OPERATORS</a:t>
            </a:r>
          </a:p>
        </p:txBody>
      </p:sp>
      <p:sp>
        <p:nvSpPr>
          <p:cNvPr id="8" name="TextBox 7">
            <a:extLst>
              <a:ext uri="{FF2B5EF4-FFF2-40B4-BE49-F238E27FC236}">
                <a16:creationId xmlns:a16="http://schemas.microsoft.com/office/drawing/2014/main" id="{1674E91F-5343-BB54-68A6-01E6769BDF0A}"/>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Quiz </a:t>
            </a:r>
            <a:r>
              <a:rPr lang="it-IT" sz="2800" err="1">
                <a:solidFill>
                  <a:schemeClr val="bg1"/>
                </a:solidFill>
                <a:latin typeface="Arial" panose="020B0604020202020204" pitchFamily="34" charset="0"/>
                <a:cs typeface="Arial" panose="020B0604020202020204" pitchFamily="34" charset="0"/>
              </a:rPr>
              <a:t>solutions</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80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7">
                                            <p:txEl>
                                              <p:pRg st="1" end="1"/>
                                            </p:txEl>
                                          </p:spTgt>
                                        </p:tgtEl>
                                        <p:attrNameLst>
                                          <p:attrName>style.color</p:attrName>
                                        </p:attrNameLst>
                                      </p:cBhvr>
                                      <p:to>
                                        <p:clrVal>
                                          <a:srgbClr val="00B050"/>
                                        </p:clrVal>
                                      </p:to>
                                    </p:set>
                                    <p:set>
                                      <p:cBhvr>
                                        <p:cTn id="7" dur="500" fill="hold"/>
                                        <p:tgtEl>
                                          <p:spTgt spid="7">
                                            <p:txEl>
                                              <p:pRg st="1" end="1"/>
                                            </p:txEl>
                                          </p:spTgt>
                                        </p:tgtEl>
                                        <p:attrNameLst>
                                          <p:attrName>fillcolor</p:attrName>
                                        </p:attrNameLst>
                                      </p:cBhvr>
                                      <p:to>
                                        <p:clrVal>
                                          <a:srgbClr val="00B050"/>
                                        </p:clrVal>
                                      </p:to>
                                    </p:set>
                                    <p:set>
                                      <p:cBhvr>
                                        <p:cTn id="8" dur="500" fill="hold"/>
                                        <p:tgtEl>
                                          <p:spTgt spid="7">
                                            <p:txEl>
                                              <p:pRg st="1" end="1"/>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7">
                                            <p:txEl>
                                              <p:pRg st="7" end="7"/>
                                            </p:txEl>
                                          </p:spTgt>
                                        </p:tgtEl>
                                        <p:attrNameLst>
                                          <p:attrName>style.color</p:attrName>
                                        </p:attrNameLst>
                                      </p:cBhvr>
                                      <p:to>
                                        <p:clrVal>
                                          <a:srgbClr val="00B050"/>
                                        </p:clrVal>
                                      </p:to>
                                    </p:set>
                                    <p:set>
                                      <p:cBhvr>
                                        <p:cTn id="13" dur="500" fill="hold"/>
                                        <p:tgtEl>
                                          <p:spTgt spid="7">
                                            <p:txEl>
                                              <p:pRg st="7" end="7"/>
                                            </p:txEl>
                                          </p:spTgt>
                                        </p:tgtEl>
                                        <p:attrNameLst>
                                          <p:attrName>fillcolor</p:attrName>
                                        </p:attrNameLst>
                                      </p:cBhvr>
                                      <p:to>
                                        <p:clrVal>
                                          <a:srgbClr val="00B050"/>
                                        </p:clrVal>
                                      </p:to>
                                    </p:set>
                                    <p:set>
                                      <p:cBhvr>
                                        <p:cTn id="14" dur="500" fill="hold"/>
                                        <p:tgtEl>
                                          <p:spTgt spid="7">
                                            <p:txEl>
                                              <p:pRg st="7" end="7"/>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7">
                                            <p:txEl>
                                              <p:pRg st="10" end="10"/>
                                            </p:txEl>
                                          </p:spTgt>
                                        </p:tgtEl>
                                        <p:attrNameLst>
                                          <p:attrName>style.color</p:attrName>
                                        </p:attrNameLst>
                                      </p:cBhvr>
                                      <p:to>
                                        <p:clrVal>
                                          <a:srgbClr val="00B050"/>
                                        </p:clrVal>
                                      </p:to>
                                    </p:set>
                                    <p:set>
                                      <p:cBhvr>
                                        <p:cTn id="19" dur="500" fill="hold"/>
                                        <p:tgtEl>
                                          <p:spTgt spid="7">
                                            <p:txEl>
                                              <p:pRg st="10" end="10"/>
                                            </p:txEl>
                                          </p:spTgt>
                                        </p:tgtEl>
                                        <p:attrNameLst>
                                          <p:attrName>fillcolor</p:attrName>
                                        </p:attrNameLst>
                                      </p:cBhvr>
                                      <p:to>
                                        <p:clrVal>
                                          <a:srgbClr val="00B050"/>
                                        </p:clrVal>
                                      </p:to>
                                    </p:set>
                                    <p:set>
                                      <p:cBhvr>
                                        <p:cTn id="20" dur="500" fill="hold"/>
                                        <p:tgtEl>
                                          <p:spTgt spid="7">
                                            <p:txEl>
                                              <p:pRg st="10" end="10"/>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7">
                                            <p:txEl>
                                              <p:pRg st="13" end="13"/>
                                            </p:txEl>
                                          </p:spTgt>
                                        </p:tgtEl>
                                        <p:attrNameLst>
                                          <p:attrName>style.color</p:attrName>
                                        </p:attrNameLst>
                                      </p:cBhvr>
                                      <p:to>
                                        <p:clrVal>
                                          <a:srgbClr val="00B050"/>
                                        </p:clrVal>
                                      </p:to>
                                    </p:set>
                                    <p:set>
                                      <p:cBhvr>
                                        <p:cTn id="25" dur="500" fill="hold"/>
                                        <p:tgtEl>
                                          <p:spTgt spid="7">
                                            <p:txEl>
                                              <p:pRg st="13" end="13"/>
                                            </p:txEl>
                                          </p:spTgt>
                                        </p:tgtEl>
                                        <p:attrNameLst>
                                          <p:attrName>fillcolor</p:attrName>
                                        </p:attrNameLst>
                                      </p:cBhvr>
                                      <p:to>
                                        <p:clrVal>
                                          <a:srgbClr val="00B050"/>
                                        </p:clrVal>
                                      </p:to>
                                    </p:set>
                                    <p:set>
                                      <p:cBhvr>
                                        <p:cTn id="26" dur="500" fill="hold"/>
                                        <p:tgtEl>
                                          <p:spTgt spid="7">
                                            <p:txEl>
                                              <p:pRg st="13" end="1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9B7483DE-6988-C83A-372F-85FAA42DE7D7}"/>
              </a:ext>
            </a:extLst>
          </p:cNvPr>
          <p:cNvSpPr>
            <a:spLocks noGrp="1"/>
          </p:cNvSpPr>
          <p:nvPr>
            <p:ph idx="1"/>
          </p:nvPr>
        </p:nvSpPr>
        <p:spPr>
          <a:xfrm>
            <a:off x="609600" y="1262419"/>
            <a:ext cx="11098301" cy="4863746"/>
          </a:xfrm>
        </p:spPr>
        <p:txBody>
          <a:bodyPr anchor="ctr">
            <a:normAutofit fontScale="85000" lnSpcReduction="20000"/>
          </a:bodyPr>
          <a:lstStyle/>
          <a:p>
            <a:pPr marL="457200" indent="-457200">
              <a:buFont typeface="+mj-lt"/>
              <a:buAutoNum type="arabicPeriod" startAt="5"/>
            </a:pPr>
            <a:r>
              <a:rPr lang="en-US" b="0" i="0">
                <a:solidFill>
                  <a:srgbClr val="333333"/>
                </a:solidFill>
                <a:effectLst/>
                <a:latin typeface="Arial" panose="020B0604020202020204" pitchFamily="34" charset="0"/>
                <a:cs typeface="Arial" panose="020B0604020202020204" pitchFamily="34" charset="0"/>
              </a:rPr>
              <a:t>What is the condition for the expression "after F" to be true in state </a:t>
            </a:r>
            <a:r>
              <a:rPr lang="en-US" b="0" i="0" err="1">
                <a:solidFill>
                  <a:srgbClr val="333333"/>
                </a:solidFill>
                <a:effectLst/>
                <a:latin typeface="Arial" panose="020B0604020202020204" pitchFamily="34" charset="0"/>
                <a:cs typeface="Arial" panose="020B0604020202020204" pitchFamily="34" charset="0"/>
              </a:rPr>
              <a:t>i</a:t>
            </a:r>
            <a:r>
              <a:rPr lang="en-US" b="0" i="0">
                <a:solidFill>
                  <a:srgbClr val="333333"/>
                </a:solidFill>
                <a:effectLst/>
                <a:latin typeface="Arial" panose="020B0604020202020204" pitchFamily="34" charset="0"/>
                <a:cs typeface="Arial" panose="020B0604020202020204" pitchFamily="34" charset="0"/>
              </a:rPr>
              <a:t>?</a:t>
            </a:r>
            <a:endParaRPr lang="en-US">
              <a:solidFill>
                <a:srgbClr val="333333"/>
              </a:solidFill>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333333"/>
                </a:solidFill>
                <a:effectLst/>
                <a:latin typeface="Arial" panose="020B0604020202020204" pitchFamily="34" charset="0"/>
                <a:cs typeface="Arial" panose="020B0604020202020204" pitchFamily="34" charset="0"/>
              </a:rPr>
              <a:t>F is true in some state ≤ </a:t>
            </a:r>
            <a:r>
              <a:rPr lang="en-US" b="0" i="0" err="1">
                <a:solidFill>
                  <a:srgbClr val="333333"/>
                </a:solidFill>
                <a:effectLst/>
                <a:latin typeface="Arial" panose="020B0604020202020204" pitchFamily="34" charset="0"/>
                <a:cs typeface="Arial" panose="020B0604020202020204" pitchFamily="34" charset="0"/>
              </a:rPr>
              <a:t>i</a:t>
            </a:r>
            <a:endParaRPr lang="en-US" b="0" i="0">
              <a:solidFill>
                <a:srgbClr val="333333"/>
              </a:solidFill>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333333"/>
                </a:solidFill>
                <a:effectLst/>
                <a:latin typeface="Arial" panose="020B0604020202020204" pitchFamily="34" charset="0"/>
                <a:cs typeface="Arial" panose="020B0604020202020204" pitchFamily="34" charset="0"/>
              </a:rPr>
              <a:t>F is true in every state ≤ </a:t>
            </a:r>
            <a:r>
              <a:rPr lang="en-US" b="0" i="0" err="1">
                <a:solidFill>
                  <a:srgbClr val="333333"/>
                </a:solidFill>
                <a:effectLst/>
                <a:latin typeface="Arial" panose="020B0604020202020204" pitchFamily="34" charset="0"/>
                <a:cs typeface="Arial" panose="020B0604020202020204" pitchFamily="34" charset="0"/>
              </a:rPr>
              <a:t>i</a:t>
            </a:r>
            <a:endParaRPr lang="en-US" b="0" i="0">
              <a:solidFill>
                <a:srgbClr val="333333"/>
              </a:solidFill>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333333"/>
                </a:solidFill>
                <a:effectLst/>
                <a:latin typeface="Arial" panose="020B0604020202020204" pitchFamily="34" charset="0"/>
                <a:cs typeface="Arial" panose="020B0604020202020204" pitchFamily="34" charset="0"/>
              </a:rPr>
              <a:t>F is true in state </a:t>
            </a:r>
            <a:r>
              <a:rPr lang="en-US" b="0" i="0" err="1">
                <a:solidFill>
                  <a:srgbClr val="333333"/>
                </a:solidFill>
                <a:effectLst/>
                <a:latin typeface="Arial" panose="020B0604020202020204" pitchFamily="34" charset="0"/>
                <a:cs typeface="Arial" panose="020B0604020202020204" pitchFamily="34" charset="0"/>
              </a:rPr>
              <a:t>i</a:t>
            </a:r>
            <a:r>
              <a:rPr lang="en-US" b="0" i="0">
                <a:solidFill>
                  <a:srgbClr val="333333"/>
                </a:solidFill>
                <a:effectLst/>
                <a:latin typeface="Arial" panose="020B0604020202020204" pitchFamily="34" charset="0"/>
                <a:cs typeface="Arial" panose="020B0604020202020204" pitchFamily="34" charset="0"/>
              </a:rPr>
              <a:t> + 1</a:t>
            </a:r>
          </a:p>
          <a:p>
            <a:pPr marL="457200" indent="-457200">
              <a:buFont typeface="+mj-lt"/>
              <a:buAutoNum type="arabicPeriod" startAt="5"/>
            </a:pPr>
            <a:r>
              <a:rPr lang="en-US" b="0" i="0">
                <a:solidFill>
                  <a:srgbClr val="333333"/>
                </a:solidFill>
                <a:effectLst/>
                <a:latin typeface="Arial" panose="020B0604020202020204" pitchFamily="34" charset="0"/>
                <a:cs typeface="Arial" panose="020B0604020202020204" pitchFamily="34" charset="0"/>
              </a:rPr>
              <a:t>What is the condition for the expression "before F" to be true in state </a:t>
            </a:r>
            <a:r>
              <a:rPr lang="en-US" b="0" i="0" err="1">
                <a:solidFill>
                  <a:srgbClr val="333333"/>
                </a:solidFill>
                <a:effectLst/>
                <a:latin typeface="Arial" panose="020B0604020202020204" pitchFamily="34" charset="0"/>
                <a:cs typeface="Arial" panose="020B0604020202020204" pitchFamily="34" charset="0"/>
              </a:rPr>
              <a:t>i</a:t>
            </a:r>
            <a:r>
              <a:rPr lang="en-US" b="0" i="0">
                <a:solidFill>
                  <a:srgbClr val="333333"/>
                </a:solidFill>
                <a:effectLst/>
                <a:latin typeface="Arial" panose="020B0604020202020204" pitchFamily="34" charset="0"/>
                <a:cs typeface="Arial" panose="020B0604020202020204" pitchFamily="34" charset="0"/>
              </a:rPr>
              <a:t>?</a:t>
            </a:r>
          </a:p>
          <a:p>
            <a:pPr marL="1200150" lvl="1" indent="-457200">
              <a:buFont typeface="Wingdings" panose="05000000000000000000" pitchFamily="2" charset="2"/>
              <a:buChar char="q"/>
            </a:pPr>
            <a:r>
              <a:rPr lang="en-US" b="0" i="0">
                <a:solidFill>
                  <a:srgbClr val="333333"/>
                </a:solidFill>
                <a:effectLst/>
                <a:latin typeface="Arial" panose="020B0604020202020204" pitchFamily="34" charset="0"/>
                <a:cs typeface="Arial" panose="020B0604020202020204" pitchFamily="34" charset="0"/>
              </a:rPr>
              <a:t>F is true in some state ≤ </a:t>
            </a:r>
            <a:r>
              <a:rPr lang="en-US" b="0" i="0" err="1">
                <a:solidFill>
                  <a:srgbClr val="333333"/>
                </a:solidFill>
                <a:effectLst/>
                <a:latin typeface="Arial" panose="020B0604020202020204" pitchFamily="34" charset="0"/>
                <a:cs typeface="Arial" panose="020B0604020202020204" pitchFamily="34" charset="0"/>
              </a:rPr>
              <a:t>i</a:t>
            </a:r>
            <a:endParaRPr lang="en-US" b="0" i="0">
              <a:solidFill>
                <a:srgbClr val="333333"/>
              </a:solidFill>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333333"/>
                </a:solidFill>
                <a:effectLst/>
                <a:latin typeface="Arial" panose="020B0604020202020204" pitchFamily="34" charset="0"/>
                <a:cs typeface="Arial" panose="020B0604020202020204" pitchFamily="34" charset="0"/>
              </a:rPr>
              <a:t>F is true in every state ≤ </a:t>
            </a:r>
            <a:r>
              <a:rPr lang="en-US" b="0" i="0" err="1">
                <a:solidFill>
                  <a:srgbClr val="333333"/>
                </a:solidFill>
                <a:effectLst/>
                <a:latin typeface="Arial" panose="020B0604020202020204" pitchFamily="34" charset="0"/>
                <a:cs typeface="Arial" panose="020B0604020202020204" pitchFamily="34" charset="0"/>
              </a:rPr>
              <a:t>i</a:t>
            </a:r>
            <a:endParaRPr lang="en-US" b="0" i="0">
              <a:solidFill>
                <a:srgbClr val="333333"/>
              </a:solidFill>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333333"/>
                </a:solidFill>
                <a:effectLst/>
                <a:latin typeface="Arial" panose="020B0604020202020204" pitchFamily="34" charset="0"/>
                <a:cs typeface="Arial" panose="020B0604020202020204" pitchFamily="34" charset="0"/>
              </a:rPr>
              <a:t>F is true in state </a:t>
            </a:r>
            <a:r>
              <a:rPr lang="en-US" b="0" i="0" err="1">
                <a:solidFill>
                  <a:srgbClr val="333333"/>
                </a:solidFill>
                <a:effectLst/>
                <a:latin typeface="Arial" panose="020B0604020202020204" pitchFamily="34" charset="0"/>
                <a:cs typeface="Arial" panose="020B0604020202020204" pitchFamily="34" charset="0"/>
              </a:rPr>
              <a:t>i</a:t>
            </a:r>
            <a:r>
              <a:rPr lang="en-US" b="0" i="0">
                <a:solidFill>
                  <a:srgbClr val="333333"/>
                </a:solidFill>
                <a:effectLst/>
                <a:latin typeface="Arial" panose="020B0604020202020204" pitchFamily="34" charset="0"/>
                <a:cs typeface="Arial" panose="020B0604020202020204" pitchFamily="34" charset="0"/>
              </a:rPr>
              <a:t> – 1</a:t>
            </a:r>
          </a:p>
          <a:p>
            <a:pPr marL="457200" indent="-457200">
              <a:buFont typeface="+mj-lt"/>
              <a:buAutoNum type="arabicPeriod" startAt="5"/>
            </a:pPr>
            <a:r>
              <a:rPr lang="en-US" b="0" i="0">
                <a:solidFill>
                  <a:srgbClr val="333333"/>
                </a:solidFill>
                <a:effectLst/>
                <a:latin typeface="Arial" panose="020B0604020202020204" pitchFamily="34" charset="0"/>
                <a:cs typeface="Arial" panose="020B0604020202020204" pitchFamily="34" charset="0"/>
              </a:rPr>
              <a:t>What is the condition for the expression "historically F" to be true in state </a:t>
            </a:r>
            <a:r>
              <a:rPr lang="en-US" b="0" i="0" err="1">
                <a:solidFill>
                  <a:srgbClr val="333333"/>
                </a:solidFill>
                <a:effectLst/>
                <a:latin typeface="Arial" panose="020B0604020202020204" pitchFamily="34" charset="0"/>
                <a:cs typeface="Arial" panose="020B0604020202020204" pitchFamily="34" charset="0"/>
              </a:rPr>
              <a:t>i</a:t>
            </a:r>
            <a:r>
              <a:rPr lang="en-US" b="0" i="0">
                <a:solidFill>
                  <a:srgbClr val="333333"/>
                </a:solidFill>
                <a:effectLst/>
                <a:latin typeface="Arial" panose="020B0604020202020204" pitchFamily="34" charset="0"/>
                <a:cs typeface="Arial" panose="020B0604020202020204" pitchFamily="34" charset="0"/>
              </a:rPr>
              <a:t>?</a:t>
            </a:r>
            <a:endParaRPr lang="en-US">
              <a:solidFill>
                <a:srgbClr val="333333"/>
              </a:solidFill>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333333"/>
                </a:solidFill>
                <a:effectLst/>
                <a:latin typeface="Arial" panose="020B0604020202020204" pitchFamily="34" charset="0"/>
                <a:cs typeface="Arial" panose="020B0604020202020204" pitchFamily="34" charset="0"/>
              </a:rPr>
              <a:t>F is true in some state ≥ </a:t>
            </a:r>
            <a:r>
              <a:rPr lang="en-US" b="0" i="0" err="1">
                <a:solidFill>
                  <a:srgbClr val="333333"/>
                </a:solidFill>
                <a:effectLst/>
                <a:latin typeface="Arial" panose="020B0604020202020204" pitchFamily="34" charset="0"/>
                <a:cs typeface="Arial" panose="020B0604020202020204" pitchFamily="34" charset="0"/>
              </a:rPr>
              <a:t>i</a:t>
            </a:r>
            <a:endParaRPr lang="en-US" b="0" i="0">
              <a:solidFill>
                <a:srgbClr val="333333"/>
              </a:solidFill>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333333"/>
                </a:solidFill>
                <a:effectLst/>
                <a:latin typeface="Arial" panose="020B0604020202020204" pitchFamily="34" charset="0"/>
                <a:cs typeface="Arial" panose="020B0604020202020204" pitchFamily="34" charset="0"/>
              </a:rPr>
              <a:t>F is true in every state ≤ </a:t>
            </a:r>
            <a:r>
              <a:rPr lang="en-US" b="0" i="0" err="1">
                <a:solidFill>
                  <a:srgbClr val="333333"/>
                </a:solidFill>
                <a:effectLst/>
                <a:latin typeface="Arial" panose="020B0604020202020204" pitchFamily="34" charset="0"/>
                <a:cs typeface="Arial" panose="020B0604020202020204" pitchFamily="34" charset="0"/>
              </a:rPr>
              <a:t>i</a:t>
            </a:r>
            <a:endParaRPr lang="en-US" b="0" i="0">
              <a:solidFill>
                <a:srgbClr val="333333"/>
              </a:solidFill>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333333"/>
                </a:solidFill>
                <a:effectLst/>
                <a:latin typeface="Arial" panose="020B0604020202020204" pitchFamily="34" charset="0"/>
                <a:cs typeface="Arial" panose="020B0604020202020204" pitchFamily="34" charset="0"/>
              </a:rPr>
              <a:t>F is true in state </a:t>
            </a:r>
            <a:r>
              <a:rPr lang="en-US" b="0" i="0" err="1">
                <a:solidFill>
                  <a:srgbClr val="333333"/>
                </a:solidFill>
                <a:effectLst/>
                <a:latin typeface="Arial" panose="020B0604020202020204" pitchFamily="34" charset="0"/>
                <a:cs typeface="Arial" panose="020B0604020202020204" pitchFamily="34" charset="0"/>
              </a:rPr>
              <a:t>i</a:t>
            </a:r>
            <a:r>
              <a:rPr lang="en-US" b="0" i="0">
                <a:solidFill>
                  <a:srgbClr val="333333"/>
                </a:solidFill>
                <a:effectLst/>
                <a:latin typeface="Arial" panose="020B0604020202020204" pitchFamily="34" charset="0"/>
                <a:cs typeface="Arial" panose="020B0604020202020204" pitchFamily="34" charset="0"/>
              </a:rPr>
              <a:t> + 1</a:t>
            </a:r>
          </a:p>
          <a:p>
            <a:pPr marL="457200" indent="-457200">
              <a:buFont typeface="+mj-lt"/>
              <a:buAutoNum type="arabicPeriod" startAt="5"/>
            </a:pPr>
            <a:r>
              <a:rPr lang="en-US" b="0" i="0">
                <a:solidFill>
                  <a:srgbClr val="333333"/>
                </a:solidFill>
                <a:effectLst/>
                <a:latin typeface="Arial" panose="020B0604020202020204" pitchFamily="34" charset="0"/>
                <a:cs typeface="Arial" panose="020B0604020202020204" pitchFamily="34" charset="0"/>
              </a:rPr>
              <a:t>What is the condition for the expression "once F" to be true in state </a:t>
            </a:r>
            <a:r>
              <a:rPr lang="en-US" b="0" i="0" err="1">
                <a:solidFill>
                  <a:srgbClr val="333333"/>
                </a:solidFill>
                <a:effectLst/>
                <a:latin typeface="Arial" panose="020B0604020202020204" pitchFamily="34" charset="0"/>
                <a:cs typeface="Arial" panose="020B0604020202020204" pitchFamily="34" charset="0"/>
              </a:rPr>
              <a:t>i</a:t>
            </a:r>
            <a:r>
              <a:rPr lang="en-US" b="0" i="0">
                <a:solidFill>
                  <a:srgbClr val="333333"/>
                </a:solidFill>
                <a:effectLst/>
                <a:latin typeface="Arial" panose="020B0604020202020204" pitchFamily="34" charset="0"/>
                <a:cs typeface="Arial" panose="020B0604020202020204" pitchFamily="34" charset="0"/>
              </a:rPr>
              <a:t>?</a:t>
            </a:r>
          </a:p>
          <a:p>
            <a:pPr marL="1200150" lvl="1" indent="-457200">
              <a:buFont typeface="Wingdings" panose="05000000000000000000" pitchFamily="2" charset="2"/>
              <a:buChar char="q"/>
            </a:pPr>
            <a:r>
              <a:rPr lang="en-US" b="0" i="0">
                <a:solidFill>
                  <a:srgbClr val="333333"/>
                </a:solidFill>
                <a:effectLst/>
                <a:latin typeface="Arial" panose="020B0604020202020204" pitchFamily="34" charset="0"/>
                <a:cs typeface="Arial" panose="020B0604020202020204" pitchFamily="34" charset="0"/>
              </a:rPr>
              <a:t>F is true in some state ≤ </a:t>
            </a:r>
            <a:r>
              <a:rPr lang="en-US" b="0" i="0" err="1">
                <a:solidFill>
                  <a:srgbClr val="333333"/>
                </a:solidFill>
                <a:effectLst/>
                <a:latin typeface="Arial" panose="020B0604020202020204" pitchFamily="34" charset="0"/>
                <a:cs typeface="Arial" panose="020B0604020202020204" pitchFamily="34" charset="0"/>
              </a:rPr>
              <a:t>i</a:t>
            </a:r>
            <a:endParaRPr lang="en-US" b="0" i="0">
              <a:solidFill>
                <a:srgbClr val="333333"/>
              </a:solidFill>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333333"/>
                </a:solidFill>
                <a:effectLst/>
                <a:latin typeface="Arial" panose="020B0604020202020204" pitchFamily="34" charset="0"/>
                <a:cs typeface="Arial" panose="020B0604020202020204" pitchFamily="34" charset="0"/>
              </a:rPr>
              <a:t>F is true in every state ≤ </a:t>
            </a:r>
            <a:r>
              <a:rPr lang="en-US" b="0" i="0" err="1">
                <a:solidFill>
                  <a:srgbClr val="333333"/>
                </a:solidFill>
                <a:effectLst/>
                <a:latin typeface="Arial" panose="020B0604020202020204" pitchFamily="34" charset="0"/>
                <a:cs typeface="Arial" panose="020B0604020202020204" pitchFamily="34" charset="0"/>
              </a:rPr>
              <a:t>i</a:t>
            </a:r>
            <a:endParaRPr lang="en-US" b="0" i="0">
              <a:solidFill>
                <a:srgbClr val="333333"/>
              </a:solidFill>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333333"/>
                </a:solidFill>
                <a:effectLst/>
                <a:latin typeface="Arial" panose="020B0604020202020204" pitchFamily="34" charset="0"/>
                <a:cs typeface="Arial" panose="020B0604020202020204" pitchFamily="34" charset="0"/>
              </a:rPr>
              <a:t>F is true in state </a:t>
            </a:r>
            <a:r>
              <a:rPr lang="en-US" b="0" i="0" err="1">
                <a:solidFill>
                  <a:srgbClr val="333333"/>
                </a:solidFill>
                <a:effectLst/>
                <a:latin typeface="Arial" panose="020B0604020202020204" pitchFamily="34" charset="0"/>
                <a:cs typeface="Arial" panose="020B0604020202020204" pitchFamily="34" charset="0"/>
              </a:rPr>
              <a:t>i</a:t>
            </a:r>
            <a:r>
              <a:rPr lang="en-US" b="0" i="0">
                <a:solidFill>
                  <a:srgbClr val="333333"/>
                </a:solidFill>
                <a:effectLst/>
                <a:latin typeface="Arial" panose="020B0604020202020204" pitchFamily="34" charset="0"/>
                <a:cs typeface="Arial" panose="020B0604020202020204" pitchFamily="34" charset="0"/>
              </a:rPr>
              <a:t> + 1</a:t>
            </a:r>
          </a:p>
        </p:txBody>
      </p:sp>
      <p:sp>
        <p:nvSpPr>
          <p:cNvPr id="3" name="TextBox 2">
            <a:extLst>
              <a:ext uri="{FF2B5EF4-FFF2-40B4-BE49-F238E27FC236}">
                <a16:creationId xmlns:a16="http://schemas.microsoft.com/office/drawing/2014/main" id="{F08C8808-BB0D-7859-3ACE-86C6D39822C6}"/>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dirty="0">
                <a:solidFill>
                  <a:schemeClr val="bg1"/>
                </a:solidFill>
                <a:latin typeface="Arial"/>
                <a:cs typeface="Arial"/>
              </a:rPr>
              <a:t>38</a:t>
            </a:r>
            <a:endParaRPr lang="it-IT" dirty="0"/>
          </a:p>
        </p:txBody>
      </p:sp>
      <p:sp>
        <p:nvSpPr>
          <p:cNvPr id="9" name="Titolo 1">
            <a:extLst>
              <a:ext uri="{FF2B5EF4-FFF2-40B4-BE49-F238E27FC236}">
                <a16:creationId xmlns:a16="http://schemas.microsoft.com/office/drawing/2014/main" id="{44F3B238-3DFE-DDC0-3919-6D5C7561AC76}"/>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OPERATORS</a:t>
            </a:r>
          </a:p>
        </p:txBody>
      </p:sp>
      <p:sp>
        <p:nvSpPr>
          <p:cNvPr id="10" name="TextBox 9">
            <a:extLst>
              <a:ext uri="{FF2B5EF4-FFF2-40B4-BE49-F238E27FC236}">
                <a16:creationId xmlns:a16="http://schemas.microsoft.com/office/drawing/2014/main" id="{613D5A42-7200-30B0-982E-B1F01AA13104}"/>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Quiz </a:t>
            </a:r>
            <a:r>
              <a:rPr lang="it-IT" sz="2800" err="1">
                <a:solidFill>
                  <a:schemeClr val="bg1"/>
                </a:solidFill>
                <a:latin typeface="Arial" panose="020B0604020202020204" pitchFamily="34" charset="0"/>
                <a:cs typeface="Arial" panose="020B0604020202020204" pitchFamily="34" charset="0"/>
              </a:rPr>
              <a:t>solutions</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708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7">
                                            <p:txEl>
                                              <p:pRg st="1" end="1"/>
                                            </p:txEl>
                                          </p:spTgt>
                                        </p:tgtEl>
                                        <p:attrNameLst>
                                          <p:attrName>style.color</p:attrName>
                                        </p:attrNameLst>
                                      </p:cBhvr>
                                      <p:to>
                                        <p:clrVal>
                                          <a:srgbClr val="00B050"/>
                                        </p:clrVal>
                                      </p:to>
                                    </p:set>
                                    <p:set>
                                      <p:cBhvr>
                                        <p:cTn id="7" dur="500" fill="hold"/>
                                        <p:tgtEl>
                                          <p:spTgt spid="7">
                                            <p:txEl>
                                              <p:pRg st="1" end="1"/>
                                            </p:txEl>
                                          </p:spTgt>
                                        </p:tgtEl>
                                        <p:attrNameLst>
                                          <p:attrName>fillcolor</p:attrName>
                                        </p:attrNameLst>
                                      </p:cBhvr>
                                      <p:to>
                                        <p:clrVal>
                                          <a:srgbClr val="00B050"/>
                                        </p:clrVal>
                                      </p:to>
                                    </p:set>
                                    <p:set>
                                      <p:cBhvr>
                                        <p:cTn id="8" dur="500" fill="hold"/>
                                        <p:tgtEl>
                                          <p:spTgt spid="7">
                                            <p:txEl>
                                              <p:pRg st="1" end="1"/>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7">
                                            <p:txEl>
                                              <p:pRg st="7" end="7"/>
                                            </p:txEl>
                                          </p:spTgt>
                                        </p:tgtEl>
                                        <p:attrNameLst>
                                          <p:attrName>style.color</p:attrName>
                                        </p:attrNameLst>
                                      </p:cBhvr>
                                      <p:to>
                                        <p:clrVal>
                                          <a:srgbClr val="00B050"/>
                                        </p:clrVal>
                                      </p:to>
                                    </p:set>
                                    <p:set>
                                      <p:cBhvr>
                                        <p:cTn id="13" dur="500" fill="hold"/>
                                        <p:tgtEl>
                                          <p:spTgt spid="7">
                                            <p:txEl>
                                              <p:pRg st="7" end="7"/>
                                            </p:txEl>
                                          </p:spTgt>
                                        </p:tgtEl>
                                        <p:attrNameLst>
                                          <p:attrName>fillcolor</p:attrName>
                                        </p:attrNameLst>
                                      </p:cBhvr>
                                      <p:to>
                                        <p:clrVal>
                                          <a:srgbClr val="00B050"/>
                                        </p:clrVal>
                                      </p:to>
                                    </p:set>
                                    <p:set>
                                      <p:cBhvr>
                                        <p:cTn id="14" dur="500" fill="hold"/>
                                        <p:tgtEl>
                                          <p:spTgt spid="7">
                                            <p:txEl>
                                              <p:pRg st="7" end="7"/>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7">
                                            <p:txEl>
                                              <p:pRg st="10" end="10"/>
                                            </p:txEl>
                                          </p:spTgt>
                                        </p:tgtEl>
                                        <p:attrNameLst>
                                          <p:attrName>style.color</p:attrName>
                                        </p:attrNameLst>
                                      </p:cBhvr>
                                      <p:to>
                                        <p:clrVal>
                                          <a:srgbClr val="00B050"/>
                                        </p:clrVal>
                                      </p:to>
                                    </p:set>
                                    <p:set>
                                      <p:cBhvr>
                                        <p:cTn id="19" dur="500" fill="hold"/>
                                        <p:tgtEl>
                                          <p:spTgt spid="7">
                                            <p:txEl>
                                              <p:pRg st="10" end="10"/>
                                            </p:txEl>
                                          </p:spTgt>
                                        </p:tgtEl>
                                        <p:attrNameLst>
                                          <p:attrName>fillcolor</p:attrName>
                                        </p:attrNameLst>
                                      </p:cBhvr>
                                      <p:to>
                                        <p:clrVal>
                                          <a:srgbClr val="00B050"/>
                                        </p:clrVal>
                                      </p:to>
                                    </p:set>
                                    <p:set>
                                      <p:cBhvr>
                                        <p:cTn id="20" dur="500" fill="hold"/>
                                        <p:tgtEl>
                                          <p:spTgt spid="7">
                                            <p:txEl>
                                              <p:pRg st="10" end="10"/>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7">
                                            <p:txEl>
                                              <p:pRg st="13" end="13"/>
                                            </p:txEl>
                                          </p:spTgt>
                                        </p:tgtEl>
                                        <p:attrNameLst>
                                          <p:attrName>style.color</p:attrName>
                                        </p:attrNameLst>
                                      </p:cBhvr>
                                      <p:to>
                                        <p:clrVal>
                                          <a:srgbClr val="00B050"/>
                                        </p:clrVal>
                                      </p:to>
                                    </p:set>
                                    <p:set>
                                      <p:cBhvr>
                                        <p:cTn id="25" dur="500" fill="hold"/>
                                        <p:tgtEl>
                                          <p:spTgt spid="7">
                                            <p:txEl>
                                              <p:pRg st="13" end="13"/>
                                            </p:txEl>
                                          </p:spTgt>
                                        </p:tgtEl>
                                        <p:attrNameLst>
                                          <p:attrName>fillcolor</p:attrName>
                                        </p:attrNameLst>
                                      </p:cBhvr>
                                      <p:to>
                                        <p:clrVal>
                                          <a:srgbClr val="00B050"/>
                                        </p:clrVal>
                                      </p:to>
                                    </p:set>
                                    <p:set>
                                      <p:cBhvr>
                                        <p:cTn id="26" dur="500" fill="hold"/>
                                        <p:tgtEl>
                                          <p:spTgt spid="7">
                                            <p:txEl>
                                              <p:pRg st="13" end="1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asellaDiTesto 14">
            <a:extLst>
              <a:ext uri="{FF2B5EF4-FFF2-40B4-BE49-F238E27FC236}">
                <a16:creationId xmlns:a16="http://schemas.microsoft.com/office/drawing/2014/main" id="{BF6AA7AA-EB68-F7AB-7272-364E02908A59}"/>
              </a:ext>
            </a:extLst>
          </p:cNvPr>
          <p:cNvSpPr txBox="1"/>
          <p:nvPr/>
        </p:nvSpPr>
        <p:spPr>
          <a:xfrm>
            <a:off x="1119163" y="1413730"/>
            <a:ext cx="3857670" cy="1323439"/>
          </a:xfrm>
          <a:prstGeom prst="rect">
            <a:avLst/>
          </a:prstGeom>
          <a:noFill/>
          <a:effectLst/>
        </p:spPr>
        <p:txBody>
          <a:bodyPr wrap="square" rtlCol="0">
            <a:spAutoFit/>
          </a:bodyPr>
          <a:lstStyle/>
          <a:p>
            <a:r>
              <a:rPr lang="it-IT" sz="8000" b="1">
                <a:solidFill>
                  <a:srgbClr val="17375E"/>
                </a:solidFill>
                <a:latin typeface="Arial" panose="020B0604020202020204" pitchFamily="34" charset="0"/>
                <a:cs typeface="Arial" panose="020B0604020202020204" pitchFamily="34" charset="0"/>
              </a:rPr>
              <a:t>STATIC </a:t>
            </a:r>
          </a:p>
        </p:txBody>
      </p:sp>
      <p:sp>
        <p:nvSpPr>
          <p:cNvPr id="2" name="Titolo 1">
            <a:extLst>
              <a:ext uri="{FF2B5EF4-FFF2-40B4-BE49-F238E27FC236}">
                <a16:creationId xmlns:a16="http://schemas.microsoft.com/office/drawing/2014/main" id="{87FA5DE2-6CAC-6EFC-E32C-91322AA0452C}"/>
              </a:ext>
            </a:extLst>
          </p:cNvPr>
          <p:cNvSpPr>
            <a:spLocks noGrp="1"/>
          </p:cNvSpPr>
          <p:nvPr>
            <p:ph type="title"/>
          </p:nvPr>
        </p:nvSpPr>
        <p:spPr>
          <a:xfrm>
            <a:off x="250281" y="106508"/>
            <a:ext cx="4205972" cy="1307221"/>
          </a:xfrm>
        </p:spPr>
        <p:txBody>
          <a:bodyPr>
            <a:normAutofit/>
          </a:bodyPr>
          <a:lstStyle/>
          <a:p>
            <a:r>
              <a:rPr lang="it-IT" sz="2800"/>
              <a:t>STATIC MODELS</a:t>
            </a:r>
          </a:p>
        </p:txBody>
      </p:sp>
      <p:sp>
        <p:nvSpPr>
          <p:cNvPr id="3" name="TextBox 2">
            <a:extLst>
              <a:ext uri="{FF2B5EF4-FFF2-40B4-BE49-F238E27FC236}">
                <a16:creationId xmlns:a16="http://schemas.microsoft.com/office/drawing/2014/main" id="{289FE46B-2542-34E4-1204-55822FBC1F72}"/>
              </a:ext>
            </a:extLst>
          </p:cNvPr>
          <p:cNvSpPr txBox="1"/>
          <p:nvPr/>
        </p:nvSpPr>
        <p:spPr>
          <a:xfrm>
            <a:off x="250280" y="535411"/>
            <a:ext cx="554445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The family </a:t>
            </a:r>
            <a:r>
              <a:rPr lang="it-IT" sz="2800" err="1">
                <a:solidFill>
                  <a:schemeClr val="bg1"/>
                </a:solidFill>
                <a:latin typeface="Arial" panose="020B0604020202020204" pitchFamily="34" charset="0"/>
                <a:cs typeface="Arial" panose="020B0604020202020204" pitchFamily="34" charset="0"/>
              </a:rPr>
              <a:t>example</a:t>
            </a:r>
            <a:endParaRPr lang="en-US" sz="2800">
              <a:solidFill>
                <a:schemeClr val="bg1"/>
              </a:solidFill>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8609755E-01C0-903F-9BCF-C61AE5985722}"/>
              </a:ext>
            </a:extLst>
          </p:cNvPr>
          <p:cNvCxnSpPr>
            <a:cxnSpLocks/>
          </p:cNvCxnSpPr>
          <p:nvPr/>
        </p:nvCxnSpPr>
        <p:spPr>
          <a:xfrm>
            <a:off x="6096000" y="1266009"/>
            <a:ext cx="0" cy="4852851"/>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12" name="CasellaDiTesto 4">
            <a:extLst>
              <a:ext uri="{FF2B5EF4-FFF2-40B4-BE49-F238E27FC236}">
                <a16:creationId xmlns:a16="http://schemas.microsoft.com/office/drawing/2014/main" id="{CCB92936-3EEC-8CDF-6D12-F9D2C80438AA}"/>
              </a:ext>
            </a:extLst>
          </p:cNvPr>
          <p:cNvSpPr txBox="1"/>
          <p:nvPr/>
        </p:nvSpPr>
        <p:spPr>
          <a:xfrm>
            <a:off x="0" y="3092269"/>
            <a:ext cx="6095997" cy="2677656"/>
          </a:xfrm>
          <a:prstGeom prst="rect">
            <a:avLst/>
          </a:prstGeom>
          <a:noFill/>
        </p:spPr>
        <p:txBody>
          <a:bodyPr wrap="square">
            <a:spAutoFit/>
          </a:bodyPr>
          <a:lstStyle/>
          <a:p>
            <a:pPr marL="285750" indent="-285750">
              <a:buFont typeface="Wingdings" panose="05000000000000000000" pitchFamily="2" charset="2"/>
              <a:buChar char="Ø"/>
            </a:pPr>
            <a:r>
              <a:rPr lang="en-US" sz="2400" b="0" i="0">
                <a:effectLst/>
                <a:latin typeface="Arial" panose="020B0604020202020204" pitchFamily="34" charset="0"/>
                <a:cs typeface="Arial" panose="020B0604020202020204" pitchFamily="34" charset="0"/>
              </a:rPr>
              <a:t>Represents something </a:t>
            </a:r>
            <a:r>
              <a:rPr lang="en-US" sz="2400">
                <a:latin typeface="Arial" panose="020B0604020202020204" pitchFamily="34" charset="0"/>
                <a:cs typeface="Arial" panose="020B0604020202020204" pitchFamily="34" charset="0"/>
              </a:rPr>
              <a:t>that </a:t>
            </a:r>
            <a:r>
              <a:rPr lang="en-US" sz="2400" b="1">
                <a:latin typeface="Arial" panose="020B0604020202020204" pitchFamily="34" charset="0"/>
                <a:cs typeface="Arial" panose="020B0604020202020204" pitchFamily="34" charset="0"/>
              </a:rPr>
              <a:t>does not change</a:t>
            </a:r>
            <a:r>
              <a:rPr lang="en-US" sz="2400">
                <a:latin typeface="Arial" panose="020B0604020202020204" pitchFamily="34" charset="0"/>
                <a:cs typeface="Arial" panose="020B0604020202020204" pitchFamily="34" charset="0"/>
              </a:rPr>
              <a:t> </a:t>
            </a:r>
            <a:r>
              <a:rPr lang="en-US" sz="2400" b="0" i="0">
                <a:effectLst/>
                <a:latin typeface="Arial" panose="020B0604020202020204" pitchFamily="34" charset="0"/>
                <a:cs typeface="Arial" panose="020B0604020202020204" pitchFamily="34" charset="0"/>
              </a:rPr>
              <a:t>over time</a:t>
            </a:r>
          </a:p>
          <a:p>
            <a:pPr marL="285750" indent="-285750">
              <a:buFont typeface="Wingdings" panose="05000000000000000000" pitchFamily="2" charset="2"/>
              <a:buChar char="Ø"/>
            </a:pPr>
            <a:endParaRPr lang="en-US" sz="2400" b="0" i="0">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400" b="0" i="0">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a:latin typeface="Arial" panose="020B0604020202020204" pitchFamily="34" charset="0"/>
                <a:cs typeface="Arial" panose="020B0604020202020204" pitchFamily="34" charset="0"/>
              </a:rPr>
              <a:t>Allows to describe a </a:t>
            </a:r>
            <a:r>
              <a:rPr lang="en-US" sz="2400" b="1">
                <a:latin typeface="Arial" panose="020B0604020202020204" pitchFamily="34" charset="0"/>
                <a:cs typeface="Arial" panose="020B0604020202020204" pitchFamily="34" charset="0"/>
              </a:rPr>
              <a:t>legal state </a:t>
            </a:r>
            <a:r>
              <a:rPr lang="en-US" sz="2400">
                <a:latin typeface="Arial" panose="020B0604020202020204" pitchFamily="34" charset="0"/>
                <a:cs typeface="Arial" panose="020B0604020202020204" pitchFamily="34" charset="0"/>
              </a:rPr>
              <a:t>of a dynamic system</a:t>
            </a:r>
          </a:p>
          <a:p>
            <a:pPr marL="285750" indent="-285750">
              <a:buFont typeface="Wingdings" panose="05000000000000000000" pitchFamily="2" charset="2"/>
              <a:buChar char="Ø"/>
            </a:pPr>
            <a:endParaRPr lang="en-US" sz="2400" b="0" i="0">
              <a:effectLst/>
              <a:latin typeface="Arial" panose="020B0604020202020204" pitchFamily="34" charset="0"/>
              <a:cs typeface="Arial" panose="020B0604020202020204" pitchFamily="34" charset="0"/>
            </a:endParaRPr>
          </a:p>
        </p:txBody>
      </p:sp>
      <p:sp>
        <p:nvSpPr>
          <p:cNvPr id="13" name="CasellaDiTesto 4">
            <a:extLst>
              <a:ext uri="{FF2B5EF4-FFF2-40B4-BE49-F238E27FC236}">
                <a16:creationId xmlns:a16="http://schemas.microsoft.com/office/drawing/2014/main" id="{9DDCC3C0-E1A0-E631-94D4-DEAEC4827354}"/>
              </a:ext>
            </a:extLst>
          </p:cNvPr>
          <p:cNvSpPr txBox="1"/>
          <p:nvPr/>
        </p:nvSpPr>
        <p:spPr>
          <a:xfrm>
            <a:off x="6095997" y="1676497"/>
            <a:ext cx="6095997" cy="4093428"/>
          </a:xfrm>
          <a:prstGeom prst="rect">
            <a:avLst/>
          </a:prstGeom>
          <a:noFill/>
        </p:spPr>
        <p:txBody>
          <a:bodyPr wrap="square">
            <a:spAutoFit/>
          </a:bodyPr>
          <a:lstStyle/>
          <a:p>
            <a:r>
              <a:rPr lang="en-US" sz="2000" b="1" i="0">
                <a:solidFill>
                  <a:srgbClr val="2A28A9"/>
                </a:solidFill>
                <a:effectLst/>
                <a:latin typeface="Consolas" panose="020B0609020204030204" pitchFamily="49" charset="0"/>
                <a:cs typeface="Arial" panose="020B0604020202020204" pitchFamily="34" charset="0"/>
              </a:rPr>
              <a:t>abstract sig </a:t>
            </a:r>
            <a:r>
              <a:rPr lang="en-US" sz="2000" b="1" i="0">
                <a:effectLst/>
                <a:latin typeface="Consolas" panose="020B0609020204030204" pitchFamily="49" charset="0"/>
                <a:cs typeface="Arial" panose="020B0604020202020204" pitchFamily="34" charset="0"/>
              </a:rPr>
              <a:t>Person {</a:t>
            </a:r>
          </a:p>
          <a:p>
            <a:r>
              <a:rPr lang="en-US" sz="2000" b="1">
                <a:latin typeface="Consolas" panose="020B0609020204030204" pitchFamily="49" charset="0"/>
                <a:cs typeface="Arial" panose="020B0604020202020204" pitchFamily="34" charset="0"/>
              </a:rPr>
              <a:t>	father: </a:t>
            </a:r>
            <a:r>
              <a:rPr lang="en-US" sz="2000" b="1">
                <a:solidFill>
                  <a:srgbClr val="2A28A9"/>
                </a:solidFill>
                <a:latin typeface="Consolas" panose="020B0609020204030204" pitchFamily="49" charset="0"/>
                <a:cs typeface="Arial" panose="020B0604020202020204" pitchFamily="34" charset="0"/>
              </a:rPr>
              <a:t>lone</a:t>
            </a:r>
            <a:r>
              <a:rPr lang="en-US" sz="2000" b="1">
                <a:latin typeface="Consolas" panose="020B0609020204030204" pitchFamily="49" charset="0"/>
                <a:cs typeface="Arial" panose="020B0604020202020204" pitchFamily="34" charset="0"/>
              </a:rPr>
              <a:t> Man,</a:t>
            </a:r>
          </a:p>
          <a:p>
            <a:r>
              <a:rPr lang="en-US" sz="2000" b="1" i="0">
                <a:effectLst/>
                <a:latin typeface="Consolas" panose="020B0609020204030204" pitchFamily="49" charset="0"/>
                <a:cs typeface="Arial" panose="020B0604020202020204" pitchFamily="34" charset="0"/>
              </a:rPr>
              <a:t>	mother: </a:t>
            </a:r>
            <a:r>
              <a:rPr lang="en-US" sz="2000" b="1" i="0">
                <a:solidFill>
                  <a:srgbClr val="2A28A9"/>
                </a:solidFill>
                <a:effectLst/>
                <a:latin typeface="Consolas" panose="020B0609020204030204" pitchFamily="49" charset="0"/>
                <a:cs typeface="Arial" panose="020B0604020202020204" pitchFamily="34" charset="0"/>
              </a:rPr>
              <a:t>lone</a:t>
            </a:r>
            <a:r>
              <a:rPr lang="en-US" sz="2000" b="1" i="0">
                <a:effectLst/>
                <a:latin typeface="Consolas" panose="020B0609020204030204" pitchFamily="49" charset="0"/>
                <a:cs typeface="Arial" panose="020B0604020202020204" pitchFamily="34" charset="0"/>
              </a:rPr>
              <a:t> Woman</a:t>
            </a:r>
          </a:p>
          <a:p>
            <a:r>
              <a:rPr lang="en-US" sz="2000" b="1">
                <a:latin typeface="Consolas" panose="020B0609020204030204" pitchFamily="49" charset="0"/>
                <a:cs typeface="Arial" panose="020B0604020202020204" pitchFamily="34" charset="0"/>
              </a:rPr>
              <a:t>}</a:t>
            </a:r>
          </a:p>
          <a:p>
            <a:endParaRPr lang="en-US" sz="2000" b="1">
              <a:latin typeface="Consolas" panose="020B0609020204030204" pitchFamily="49" charset="0"/>
              <a:cs typeface="Arial" panose="020B0604020202020204" pitchFamily="34" charset="0"/>
            </a:endParaRPr>
          </a:p>
          <a:p>
            <a:r>
              <a:rPr lang="en-US" sz="2000" b="1">
                <a:solidFill>
                  <a:srgbClr val="2A28A9"/>
                </a:solidFill>
                <a:latin typeface="Consolas" panose="020B0609020204030204" pitchFamily="49" charset="0"/>
                <a:cs typeface="Arial" panose="020B0604020202020204" pitchFamily="34" charset="0"/>
              </a:rPr>
              <a:t>sig</a:t>
            </a:r>
            <a:r>
              <a:rPr lang="en-US" sz="2000" b="1">
                <a:latin typeface="Consolas" panose="020B0609020204030204" pitchFamily="49" charset="0"/>
                <a:cs typeface="Arial" panose="020B0604020202020204" pitchFamily="34" charset="0"/>
              </a:rPr>
              <a:t> Man </a:t>
            </a:r>
            <a:r>
              <a:rPr lang="en-US" sz="2000" b="1">
                <a:solidFill>
                  <a:srgbClr val="2A28A9"/>
                </a:solidFill>
                <a:latin typeface="Consolas" panose="020B0609020204030204" pitchFamily="49" charset="0"/>
                <a:cs typeface="Arial" panose="020B0604020202020204" pitchFamily="34" charset="0"/>
              </a:rPr>
              <a:t>extends</a:t>
            </a:r>
            <a:r>
              <a:rPr lang="en-US" sz="2000" b="1">
                <a:latin typeface="Consolas" panose="020B0609020204030204" pitchFamily="49" charset="0"/>
                <a:cs typeface="Arial" panose="020B0604020202020204" pitchFamily="34" charset="0"/>
              </a:rPr>
              <a:t> Person {</a:t>
            </a:r>
          </a:p>
          <a:p>
            <a:r>
              <a:rPr lang="en-US" sz="2000" b="1">
                <a:latin typeface="Consolas" panose="020B0609020204030204" pitchFamily="49" charset="0"/>
                <a:cs typeface="Arial" panose="020B0604020202020204" pitchFamily="34" charset="0"/>
              </a:rPr>
              <a:t>	wife: </a:t>
            </a:r>
            <a:r>
              <a:rPr lang="en-US" sz="2000" b="1">
                <a:solidFill>
                  <a:srgbClr val="2A28A9"/>
                </a:solidFill>
                <a:latin typeface="Consolas" panose="020B0609020204030204" pitchFamily="49" charset="0"/>
                <a:cs typeface="Arial" panose="020B0604020202020204" pitchFamily="34" charset="0"/>
              </a:rPr>
              <a:t>lone</a:t>
            </a:r>
            <a:r>
              <a:rPr lang="en-US" sz="2000" b="1">
                <a:latin typeface="Consolas" panose="020B0609020204030204" pitchFamily="49" charset="0"/>
                <a:cs typeface="Arial" panose="020B0604020202020204" pitchFamily="34" charset="0"/>
              </a:rPr>
              <a:t> Woman</a:t>
            </a:r>
          </a:p>
          <a:p>
            <a:r>
              <a:rPr lang="en-US" sz="2000" b="1">
                <a:latin typeface="Consolas" panose="020B0609020204030204" pitchFamily="49" charset="0"/>
                <a:cs typeface="Arial" panose="020B0604020202020204" pitchFamily="34" charset="0"/>
              </a:rPr>
              <a:t>}</a:t>
            </a:r>
          </a:p>
          <a:p>
            <a:endParaRPr lang="en-US" sz="2000" b="1">
              <a:latin typeface="Consolas" panose="020B0609020204030204" pitchFamily="49" charset="0"/>
              <a:cs typeface="Arial" panose="020B0604020202020204" pitchFamily="34" charset="0"/>
            </a:endParaRPr>
          </a:p>
          <a:p>
            <a:r>
              <a:rPr lang="en-US" sz="2000" b="1">
                <a:solidFill>
                  <a:srgbClr val="2A28A9"/>
                </a:solidFill>
                <a:latin typeface="Consolas" panose="020B0609020204030204" pitchFamily="49" charset="0"/>
                <a:cs typeface="Arial" panose="020B0604020202020204" pitchFamily="34" charset="0"/>
              </a:rPr>
              <a:t>sig</a:t>
            </a:r>
            <a:r>
              <a:rPr lang="en-US" sz="2000" b="1">
                <a:latin typeface="Consolas" panose="020B0609020204030204" pitchFamily="49" charset="0"/>
                <a:cs typeface="Arial" panose="020B0604020202020204" pitchFamily="34" charset="0"/>
              </a:rPr>
              <a:t> Woman </a:t>
            </a:r>
            <a:r>
              <a:rPr lang="en-US" sz="2000" b="1">
                <a:solidFill>
                  <a:srgbClr val="2A28A9"/>
                </a:solidFill>
                <a:latin typeface="Consolas" panose="020B0609020204030204" pitchFamily="49" charset="0"/>
                <a:cs typeface="Arial" panose="020B0604020202020204" pitchFamily="34" charset="0"/>
              </a:rPr>
              <a:t>extends</a:t>
            </a:r>
            <a:r>
              <a:rPr lang="en-US" sz="2000" b="1">
                <a:latin typeface="Consolas" panose="020B0609020204030204" pitchFamily="49" charset="0"/>
                <a:cs typeface="Arial" panose="020B0604020202020204" pitchFamily="34" charset="0"/>
              </a:rPr>
              <a:t> Person {</a:t>
            </a:r>
          </a:p>
          <a:p>
            <a:r>
              <a:rPr lang="en-US" sz="2000" b="1">
                <a:latin typeface="Consolas" panose="020B0609020204030204" pitchFamily="49" charset="0"/>
                <a:cs typeface="Arial" panose="020B0604020202020204" pitchFamily="34" charset="0"/>
              </a:rPr>
              <a:t>	husband: </a:t>
            </a:r>
            <a:r>
              <a:rPr lang="en-US" sz="2000" b="1">
                <a:solidFill>
                  <a:srgbClr val="2A28A9"/>
                </a:solidFill>
                <a:latin typeface="Consolas" panose="020B0609020204030204" pitchFamily="49" charset="0"/>
                <a:cs typeface="Arial" panose="020B0604020202020204" pitchFamily="34" charset="0"/>
              </a:rPr>
              <a:t>lone</a:t>
            </a:r>
            <a:r>
              <a:rPr lang="en-US" sz="2000" b="1">
                <a:latin typeface="Consolas" panose="020B0609020204030204" pitchFamily="49" charset="0"/>
                <a:cs typeface="Arial" panose="020B0604020202020204" pitchFamily="34" charset="0"/>
              </a:rPr>
              <a:t> Man </a:t>
            </a:r>
          </a:p>
          <a:p>
            <a:r>
              <a:rPr lang="en-US" sz="2000" b="1">
                <a:latin typeface="Consolas" panose="020B0609020204030204" pitchFamily="49" charset="0"/>
                <a:cs typeface="Arial" panose="020B0604020202020204" pitchFamily="34" charset="0"/>
              </a:rPr>
              <a:t>}</a:t>
            </a:r>
          </a:p>
          <a:p>
            <a:endParaRPr lang="en-US" sz="2000">
              <a:latin typeface="Consolas" panose="020B0609020204030204" pitchFamily="49" charset="0"/>
              <a:cs typeface="Arial" panose="020B0604020202020204" pitchFamily="34" charset="0"/>
            </a:endParaRPr>
          </a:p>
        </p:txBody>
      </p:sp>
      <p:sp>
        <p:nvSpPr>
          <p:cNvPr id="4" name="TextBox 3">
            <a:extLst>
              <a:ext uri="{FF2B5EF4-FFF2-40B4-BE49-F238E27FC236}">
                <a16:creationId xmlns:a16="http://schemas.microsoft.com/office/drawing/2014/main" id="{B35E5FB1-956D-DD59-1137-CA85CF16F9B9}"/>
              </a:ext>
            </a:extLst>
          </p:cNvPr>
          <p:cNvSpPr txBox="1"/>
          <p:nvPr/>
        </p:nvSpPr>
        <p:spPr>
          <a:xfrm>
            <a:off x="11490450" y="264563"/>
            <a:ext cx="451269"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2225039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28">
            <a:extLst>
              <a:ext uri="{FF2B5EF4-FFF2-40B4-BE49-F238E27FC236}">
                <a16:creationId xmlns:a16="http://schemas.microsoft.com/office/drawing/2014/main" id="{4B172A8F-1604-5BD3-B785-5B3E22C76476}"/>
              </a:ext>
            </a:extLst>
          </p:cNvPr>
          <p:cNvSpPr txBox="1"/>
          <p:nvPr/>
        </p:nvSpPr>
        <p:spPr>
          <a:xfrm>
            <a:off x="467833" y="1452806"/>
            <a:ext cx="11396003" cy="646331"/>
          </a:xfrm>
          <a:prstGeom prst="rect">
            <a:avLst/>
          </a:prstGeom>
          <a:noFill/>
        </p:spPr>
        <p:txBody>
          <a:bodyPr wrap="square" rtlCol="0">
            <a:spAutoFit/>
          </a:bodyPr>
          <a:lstStyle/>
          <a:p>
            <a:r>
              <a:rPr lang="en-US" sz="3600" b="1">
                <a:solidFill>
                  <a:srgbClr val="728FA5"/>
                </a:solidFill>
                <a:latin typeface="Arial" panose="020B0604020202020204" pitchFamily="34" charset="0"/>
                <a:cs typeface="Arial" panose="020B0604020202020204" pitchFamily="34" charset="0"/>
              </a:rPr>
              <a:t>Alloy 6</a:t>
            </a:r>
            <a:r>
              <a:rPr lang="en-US" sz="3600">
                <a:latin typeface="Arial" panose="020B0604020202020204" pitchFamily="34" charset="0"/>
                <a:cs typeface="Arial" panose="020B0604020202020204" pitchFamily="34" charset="0"/>
              </a:rPr>
              <a:t>:</a:t>
            </a:r>
            <a:r>
              <a:rPr lang="en-US" sz="3600" b="1">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an </a:t>
            </a:r>
            <a:r>
              <a:rPr lang="en-US" sz="2800" b="1">
                <a:latin typeface="Arial" panose="020B0604020202020204" pitchFamily="34" charset="0"/>
                <a:cs typeface="Arial" panose="020B0604020202020204" pitchFamily="34" charset="0"/>
              </a:rPr>
              <a:t>implicit</a:t>
            </a:r>
            <a:r>
              <a:rPr lang="en-US" sz="2800">
                <a:latin typeface="Arial" panose="020B0604020202020204" pitchFamily="34" charset="0"/>
                <a:cs typeface="Arial" panose="020B0604020202020204" pitchFamily="34" charset="0"/>
              </a:rPr>
              <a:t>, built-in notion of </a:t>
            </a:r>
            <a:r>
              <a:rPr lang="en-US" sz="2800" b="1">
                <a:latin typeface="Arial" panose="020B0604020202020204" pitchFamily="34" charset="0"/>
                <a:cs typeface="Arial" panose="020B0604020202020204" pitchFamily="34" charset="0"/>
              </a:rPr>
              <a:t>(discrete) time</a:t>
            </a:r>
            <a:endParaRPr lang="en-US" sz="3600" b="1">
              <a:latin typeface="Arial" panose="020B060402020202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5F89A857-9A2F-E9CF-D1DA-B9A5C4EDF123}"/>
              </a:ext>
            </a:extLst>
          </p:cNvPr>
          <p:cNvSpPr/>
          <p:nvPr/>
        </p:nvSpPr>
        <p:spPr>
          <a:xfrm>
            <a:off x="844744" y="2697578"/>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Linear temporal logic</a:t>
            </a:r>
            <a:endParaRPr lang="en-US" sz="2400" kern="1200">
              <a:solidFill>
                <a:schemeClr val="tx1"/>
              </a:solidFill>
            </a:endParaRPr>
          </a:p>
        </p:txBody>
      </p:sp>
      <p:sp>
        <p:nvSpPr>
          <p:cNvPr id="20" name="Oval 19">
            <a:extLst>
              <a:ext uri="{FF2B5EF4-FFF2-40B4-BE49-F238E27FC236}">
                <a16:creationId xmlns:a16="http://schemas.microsoft.com/office/drawing/2014/main" id="{B071B3EC-6808-233C-2AAC-9AFAC2EA627B}"/>
              </a:ext>
            </a:extLst>
          </p:cNvPr>
          <p:cNvSpPr/>
          <p:nvPr/>
        </p:nvSpPr>
        <p:spPr>
          <a:xfrm>
            <a:off x="467833" y="2697579"/>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1</a:t>
            </a:r>
          </a:p>
        </p:txBody>
      </p:sp>
      <p:sp>
        <p:nvSpPr>
          <p:cNvPr id="21" name="Freeform: Shape 20">
            <a:extLst>
              <a:ext uri="{FF2B5EF4-FFF2-40B4-BE49-F238E27FC236}">
                <a16:creationId xmlns:a16="http://schemas.microsoft.com/office/drawing/2014/main" id="{A37FD84E-E62D-F0E6-B67F-2FEFF8914936}"/>
              </a:ext>
            </a:extLst>
          </p:cNvPr>
          <p:cNvSpPr/>
          <p:nvPr/>
        </p:nvSpPr>
        <p:spPr>
          <a:xfrm>
            <a:off x="844744" y="3667161"/>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Mutable signatures and fields</a:t>
            </a:r>
            <a:endParaRPr lang="en-US" sz="2400" kern="1200">
              <a:solidFill>
                <a:schemeClr val="tx1"/>
              </a:solidFill>
            </a:endParaRPr>
          </a:p>
        </p:txBody>
      </p:sp>
      <p:sp>
        <p:nvSpPr>
          <p:cNvPr id="22" name="Oval 21">
            <a:extLst>
              <a:ext uri="{FF2B5EF4-FFF2-40B4-BE49-F238E27FC236}">
                <a16:creationId xmlns:a16="http://schemas.microsoft.com/office/drawing/2014/main" id="{B8BB2198-11A5-96FD-15F5-277B21BE2378}"/>
              </a:ext>
            </a:extLst>
          </p:cNvPr>
          <p:cNvSpPr/>
          <p:nvPr/>
        </p:nvSpPr>
        <p:spPr>
          <a:xfrm>
            <a:off x="467833" y="3667162"/>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2</a:t>
            </a:r>
          </a:p>
        </p:txBody>
      </p:sp>
      <p:sp>
        <p:nvSpPr>
          <p:cNvPr id="23" name="Freeform: Shape 22">
            <a:extLst>
              <a:ext uri="{FF2B5EF4-FFF2-40B4-BE49-F238E27FC236}">
                <a16:creationId xmlns:a16="http://schemas.microsoft.com/office/drawing/2014/main" id="{670250C1-52C7-7D0C-B955-328D13F9F28E}"/>
              </a:ext>
            </a:extLst>
          </p:cNvPr>
          <p:cNvSpPr/>
          <p:nvPr/>
        </p:nvSpPr>
        <p:spPr>
          <a:xfrm>
            <a:off x="844744" y="4636744"/>
            <a:ext cx="4671667" cy="753823"/>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0"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Temporal operators</a:t>
            </a:r>
            <a:endParaRPr lang="en-US" sz="2400" kern="1200">
              <a:solidFill>
                <a:schemeClr val="tx1"/>
              </a:solidFill>
            </a:endParaRPr>
          </a:p>
        </p:txBody>
      </p:sp>
      <p:sp>
        <p:nvSpPr>
          <p:cNvPr id="24" name="Oval 23">
            <a:extLst>
              <a:ext uri="{FF2B5EF4-FFF2-40B4-BE49-F238E27FC236}">
                <a16:creationId xmlns:a16="http://schemas.microsoft.com/office/drawing/2014/main" id="{0C528B73-98B7-A154-C6A3-CEBB210C3E8E}"/>
              </a:ext>
            </a:extLst>
          </p:cNvPr>
          <p:cNvSpPr/>
          <p:nvPr/>
        </p:nvSpPr>
        <p:spPr>
          <a:xfrm>
            <a:off x="467833" y="4636745"/>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3</a:t>
            </a:r>
          </a:p>
        </p:txBody>
      </p:sp>
      <p:sp>
        <p:nvSpPr>
          <p:cNvPr id="26" name="Freeform: Shape 25">
            <a:extLst>
              <a:ext uri="{FF2B5EF4-FFF2-40B4-BE49-F238E27FC236}">
                <a16:creationId xmlns:a16="http://schemas.microsoft.com/office/drawing/2014/main" id="{A3FE1CD6-3717-0A04-43B1-A0801343AA12}"/>
              </a:ext>
            </a:extLst>
          </p:cNvPr>
          <p:cNvSpPr/>
          <p:nvPr/>
        </p:nvSpPr>
        <p:spPr>
          <a:xfrm>
            <a:off x="6717462" y="2697577"/>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1"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Time horizon</a:t>
            </a:r>
          </a:p>
        </p:txBody>
      </p:sp>
      <p:sp>
        <p:nvSpPr>
          <p:cNvPr id="27" name="Oval 26">
            <a:extLst>
              <a:ext uri="{FF2B5EF4-FFF2-40B4-BE49-F238E27FC236}">
                <a16:creationId xmlns:a16="http://schemas.microsoft.com/office/drawing/2014/main" id="{677B9752-FB45-1FF5-9F30-8A9AE1D1AAC7}"/>
              </a:ext>
            </a:extLst>
          </p:cNvPr>
          <p:cNvSpPr/>
          <p:nvPr/>
        </p:nvSpPr>
        <p:spPr>
          <a:xfrm>
            <a:off x="6340551" y="2697578"/>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4</a:t>
            </a:r>
          </a:p>
        </p:txBody>
      </p:sp>
      <p:sp>
        <p:nvSpPr>
          <p:cNvPr id="28" name="Freeform: Shape 27">
            <a:extLst>
              <a:ext uri="{FF2B5EF4-FFF2-40B4-BE49-F238E27FC236}">
                <a16:creationId xmlns:a16="http://schemas.microsoft.com/office/drawing/2014/main" id="{56117DAF-C472-0E07-4162-C0F2EB9510D8}"/>
              </a:ext>
            </a:extLst>
          </p:cNvPr>
          <p:cNvSpPr/>
          <p:nvPr/>
        </p:nvSpPr>
        <p:spPr>
          <a:xfrm>
            <a:off x="6717462" y="3667160"/>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1"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New visualizer</a:t>
            </a:r>
          </a:p>
        </p:txBody>
      </p:sp>
      <p:sp>
        <p:nvSpPr>
          <p:cNvPr id="29" name="Oval 28">
            <a:extLst>
              <a:ext uri="{FF2B5EF4-FFF2-40B4-BE49-F238E27FC236}">
                <a16:creationId xmlns:a16="http://schemas.microsoft.com/office/drawing/2014/main" id="{F1855DD3-ED2B-D7E3-7907-4C88BB084ECD}"/>
              </a:ext>
            </a:extLst>
          </p:cNvPr>
          <p:cNvSpPr/>
          <p:nvPr/>
        </p:nvSpPr>
        <p:spPr>
          <a:xfrm>
            <a:off x="6340551" y="3667161"/>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5</a:t>
            </a:r>
          </a:p>
        </p:txBody>
      </p:sp>
      <p:sp>
        <p:nvSpPr>
          <p:cNvPr id="30" name="Freeform: Shape 29">
            <a:extLst>
              <a:ext uri="{FF2B5EF4-FFF2-40B4-BE49-F238E27FC236}">
                <a16:creationId xmlns:a16="http://schemas.microsoft.com/office/drawing/2014/main" id="{BB2C6567-98D0-299F-FE8A-94861783D940}"/>
              </a:ext>
            </a:extLst>
          </p:cNvPr>
          <p:cNvSpPr/>
          <p:nvPr/>
        </p:nvSpPr>
        <p:spPr>
          <a:xfrm>
            <a:off x="6717462" y="4636743"/>
            <a:ext cx="4671667" cy="753823"/>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Concurrency</a:t>
            </a:r>
          </a:p>
        </p:txBody>
      </p:sp>
      <p:sp>
        <p:nvSpPr>
          <p:cNvPr id="31" name="Oval 30">
            <a:extLst>
              <a:ext uri="{FF2B5EF4-FFF2-40B4-BE49-F238E27FC236}">
                <a16:creationId xmlns:a16="http://schemas.microsoft.com/office/drawing/2014/main" id="{D5B5345D-7DA4-5CB0-6300-1E6620C36ECE}"/>
              </a:ext>
            </a:extLst>
          </p:cNvPr>
          <p:cNvSpPr/>
          <p:nvPr/>
        </p:nvSpPr>
        <p:spPr>
          <a:xfrm>
            <a:off x="6340551" y="4636744"/>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6</a:t>
            </a:r>
          </a:p>
        </p:txBody>
      </p:sp>
      <p:sp>
        <p:nvSpPr>
          <p:cNvPr id="2" name="Titolo 1">
            <a:extLst>
              <a:ext uri="{FF2B5EF4-FFF2-40B4-BE49-F238E27FC236}">
                <a16:creationId xmlns:a16="http://schemas.microsoft.com/office/drawing/2014/main" id="{422BF111-3EF9-C668-AA0A-62A8363BB73E}"/>
              </a:ext>
            </a:extLst>
          </p:cNvPr>
          <p:cNvSpPr>
            <a:spLocks noGrp="1"/>
          </p:cNvSpPr>
          <p:nvPr>
            <p:ph type="title"/>
          </p:nvPr>
        </p:nvSpPr>
        <p:spPr>
          <a:xfrm>
            <a:off x="250281" y="106508"/>
            <a:ext cx="3800858" cy="1159501"/>
          </a:xfrm>
        </p:spPr>
        <p:txBody>
          <a:bodyPr>
            <a:normAutofit/>
          </a:bodyPr>
          <a:lstStyle/>
          <a:p>
            <a:r>
              <a:rPr lang="it-IT" sz="2800"/>
              <a:t>ALLOY 6</a:t>
            </a:r>
          </a:p>
        </p:txBody>
      </p:sp>
      <p:sp>
        <p:nvSpPr>
          <p:cNvPr id="3" name="TextBox 2">
            <a:extLst>
              <a:ext uri="{FF2B5EF4-FFF2-40B4-BE49-F238E27FC236}">
                <a16:creationId xmlns:a16="http://schemas.microsoft.com/office/drawing/2014/main" id="{80038EE9-720D-DAA0-3D87-F9782B1337C9}"/>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Introduction</a:t>
            </a:r>
            <a:endParaRPr lang="en-US" sz="280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8B8898C-2DAE-C93E-6BA0-B074BDC82B5A}"/>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dirty="0">
                <a:solidFill>
                  <a:schemeClr val="bg1"/>
                </a:solidFill>
                <a:latin typeface="Arial"/>
                <a:cs typeface="Arial"/>
              </a:rPr>
              <a:t>39</a:t>
            </a:r>
            <a:endParaRPr lang="it-IT" dirty="0"/>
          </a:p>
        </p:txBody>
      </p:sp>
    </p:spTree>
    <p:extLst>
      <p:ext uri="{BB962C8B-B14F-4D97-AF65-F5344CB8AC3E}">
        <p14:creationId xmlns:p14="http://schemas.microsoft.com/office/powerpoint/2010/main" val="2635048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croll: Horizontal 5">
            <a:extLst>
              <a:ext uri="{FF2B5EF4-FFF2-40B4-BE49-F238E27FC236}">
                <a16:creationId xmlns:a16="http://schemas.microsoft.com/office/drawing/2014/main" id="{5E431210-D723-08E1-CB7E-929038057689}"/>
              </a:ext>
            </a:extLst>
          </p:cNvPr>
          <p:cNvSpPr/>
          <p:nvPr/>
        </p:nvSpPr>
        <p:spPr>
          <a:xfrm>
            <a:off x="803070" y="1285122"/>
            <a:ext cx="10896240" cy="1122743"/>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chemeClr val="tx1"/>
                </a:solidFill>
                <a:latin typeface="Arial" panose="020B0604020202020204" pitchFamily="34" charset="0"/>
                <a:cs typeface="Arial" panose="020B0604020202020204" pitchFamily="34" charset="0"/>
              </a:rPr>
              <a:t>TIME HORIZON</a:t>
            </a:r>
            <a:r>
              <a:rPr lang="en-US" sz="2400">
                <a:solidFill>
                  <a:schemeClr val="tx1"/>
                </a:solidFill>
                <a:latin typeface="Arial" panose="020B0604020202020204" pitchFamily="34" charset="0"/>
                <a:cs typeface="Arial" panose="020B0604020202020204" pitchFamily="34" charset="0"/>
              </a:rPr>
              <a:t>: the possible number of transitions of lasso traces to explore</a:t>
            </a:r>
            <a:endParaRPr lang="en-US">
              <a:solidFill>
                <a:srgbClr val="728FA5"/>
              </a:solidFill>
              <a:latin typeface="Arial" panose="020B0604020202020204" pitchFamily="34" charset="0"/>
              <a:cs typeface="Arial" panose="020B0604020202020204" pitchFamily="34" charset="0"/>
            </a:endParaRPr>
          </a:p>
        </p:txBody>
      </p:sp>
      <p:sp>
        <p:nvSpPr>
          <p:cNvPr id="53" name="Block Arc 52">
            <a:extLst>
              <a:ext uri="{FF2B5EF4-FFF2-40B4-BE49-F238E27FC236}">
                <a16:creationId xmlns:a16="http://schemas.microsoft.com/office/drawing/2014/main" id="{ADAEDE78-1B3C-05D6-3434-0C8742FDF8B5}"/>
              </a:ext>
            </a:extLst>
          </p:cNvPr>
          <p:cNvSpPr/>
          <p:nvPr/>
        </p:nvSpPr>
        <p:spPr>
          <a:xfrm>
            <a:off x="-4333212" y="1631114"/>
            <a:ext cx="5162620" cy="5162620"/>
          </a:xfrm>
          <a:prstGeom prst="blockArc">
            <a:avLst>
              <a:gd name="adj1" fmla="val 18777431"/>
              <a:gd name="adj2" fmla="val 2872417"/>
              <a:gd name="adj3" fmla="val 0"/>
            </a:avLst>
          </a:prstGeom>
          <a:ln w="38100">
            <a:solidFill>
              <a:srgbClr val="728FA5"/>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54" name="Rectangle: Rounded Corners 53">
            <a:extLst>
              <a:ext uri="{FF2B5EF4-FFF2-40B4-BE49-F238E27FC236}">
                <a16:creationId xmlns:a16="http://schemas.microsoft.com/office/drawing/2014/main" id="{5AE707C2-E2B5-CFAC-83BA-E3048EDB00C1}"/>
              </a:ext>
            </a:extLst>
          </p:cNvPr>
          <p:cNvSpPr/>
          <p:nvPr/>
        </p:nvSpPr>
        <p:spPr>
          <a:xfrm>
            <a:off x="434508" y="2590520"/>
            <a:ext cx="5867916" cy="589699"/>
          </a:xfrm>
          <a:prstGeom prst="roundRect">
            <a:avLst/>
          </a:pr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074" tIns="76200" rIns="76200" bIns="76200" numCol="1" spcCol="1270" anchor="ctr" anchorCtr="0">
            <a:noAutofit/>
          </a:bodyPr>
          <a:lstStyle/>
          <a:p>
            <a:pPr lvl="0" defTabSz="1333500">
              <a:lnSpc>
                <a:spcPct val="90000"/>
              </a:lnSpc>
              <a:spcBef>
                <a:spcPct val="0"/>
              </a:spcBef>
              <a:spcAft>
                <a:spcPct val="35000"/>
              </a:spcAft>
            </a:pPr>
            <a:r>
              <a:rPr lang="en-US" sz="3000">
                <a:solidFill>
                  <a:schemeClr val="tx1"/>
                </a:solidFill>
                <a:latin typeface="Arial" panose="020B0604020202020204" pitchFamily="34" charset="0"/>
                <a:cs typeface="Arial" panose="020B0604020202020204" pitchFamily="34" charset="0"/>
              </a:rPr>
              <a:t>#steps = 10</a:t>
            </a:r>
            <a:endParaRPr lang="en-US" sz="3000" kern="1200">
              <a:solidFill>
                <a:schemeClr val="tx1"/>
              </a:solidFill>
            </a:endParaRPr>
          </a:p>
        </p:txBody>
      </p:sp>
      <p:sp>
        <p:nvSpPr>
          <p:cNvPr id="55" name="Oval 54">
            <a:extLst>
              <a:ext uri="{FF2B5EF4-FFF2-40B4-BE49-F238E27FC236}">
                <a16:creationId xmlns:a16="http://schemas.microsoft.com/office/drawing/2014/main" id="{996EFC39-CA09-D3AE-283E-364CCA1232C6}"/>
              </a:ext>
            </a:extLst>
          </p:cNvPr>
          <p:cNvSpPr/>
          <p:nvPr/>
        </p:nvSpPr>
        <p:spPr>
          <a:xfrm>
            <a:off x="65946" y="2516807"/>
            <a:ext cx="737124" cy="737124"/>
          </a:xfrm>
          <a:prstGeom prst="ellipse">
            <a:avLst/>
          </a:prstGeom>
          <a:ln w="38100">
            <a:solidFill>
              <a:srgbClr val="728FA5"/>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Rectangle: Rounded Corners 55">
            <a:extLst>
              <a:ext uri="{FF2B5EF4-FFF2-40B4-BE49-F238E27FC236}">
                <a16:creationId xmlns:a16="http://schemas.microsoft.com/office/drawing/2014/main" id="{BED5C1DF-5F41-AC5B-94AE-F8F948532559}"/>
              </a:ext>
            </a:extLst>
          </p:cNvPr>
          <p:cNvSpPr/>
          <p:nvPr/>
        </p:nvSpPr>
        <p:spPr>
          <a:xfrm>
            <a:off x="772596" y="3475222"/>
            <a:ext cx="5529827" cy="589699"/>
          </a:xfrm>
          <a:prstGeom prst="roundRect">
            <a:avLst/>
          </a:pr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074"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a:solidFill>
                  <a:schemeClr val="tx1"/>
                </a:solidFill>
                <a:latin typeface="Arial" panose="020B0604020202020204" pitchFamily="34" charset="0"/>
                <a:cs typeface="Arial" panose="020B0604020202020204" pitchFamily="34" charset="0"/>
              </a:rPr>
              <a:t>1 &lt;= #steps &lt;= N</a:t>
            </a:r>
            <a:endParaRPr lang="en-US" sz="3000" kern="1200">
              <a:solidFill>
                <a:schemeClr val="tx1"/>
              </a:solidFill>
            </a:endParaRPr>
          </a:p>
        </p:txBody>
      </p:sp>
      <p:sp>
        <p:nvSpPr>
          <p:cNvPr id="57" name="Oval 56">
            <a:extLst>
              <a:ext uri="{FF2B5EF4-FFF2-40B4-BE49-F238E27FC236}">
                <a16:creationId xmlns:a16="http://schemas.microsoft.com/office/drawing/2014/main" id="{DE1DFFDE-7CC4-E4CB-9F12-BCD6A1A7901F}"/>
              </a:ext>
            </a:extLst>
          </p:cNvPr>
          <p:cNvSpPr/>
          <p:nvPr/>
        </p:nvSpPr>
        <p:spPr>
          <a:xfrm>
            <a:off x="404034" y="3401510"/>
            <a:ext cx="737124" cy="737124"/>
          </a:xfrm>
          <a:prstGeom prst="ellipse">
            <a:avLst/>
          </a:prstGeom>
          <a:ln w="38100">
            <a:solidFill>
              <a:srgbClr val="728FA5"/>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Rectangle: Rounded Corners 57">
            <a:extLst>
              <a:ext uri="{FF2B5EF4-FFF2-40B4-BE49-F238E27FC236}">
                <a16:creationId xmlns:a16="http://schemas.microsoft.com/office/drawing/2014/main" id="{2247E73B-5176-585D-6840-C9FC77561B23}"/>
              </a:ext>
            </a:extLst>
          </p:cNvPr>
          <p:cNvSpPr/>
          <p:nvPr/>
        </p:nvSpPr>
        <p:spPr>
          <a:xfrm>
            <a:off x="772596" y="4359925"/>
            <a:ext cx="5529827" cy="589699"/>
          </a:xfrm>
          <a:prstGeom prst="roundRect">
            <a:avLst/>
          </a:pr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074" tIns="76200" rIns="76200" bIns="76200" numCol="1" spcCol="1270" anchor="ctr" anchorCtr="0">
            <a:noAutofit/>
          </a:bodyPr>
          <a:lstStyle/>
          <a:p>
            <a:pPr lvl="0" defTabSz="1333500">
              <a:lnSpc>
                <a:spcPct val="90000"/>
              </a:lnSpc>
              <a:spcBef>
                <a:spcPct val="0"/>
              </a:spcBef>
              <a:spcAft>
                <a:spcPct val="35000"/>
              </a:spcAft>
            </a:pPr>
            <a:r>
              <a:rPr lang="en-US" sz="3000">
                <a:solidFill>
                  <a:schemeClr val="tx1"/>
                </a:solidFill>
                <a:latin typeface="Arial" panose="020B0604020202020204" pitchFamily="34" charset="0"/>
                <a:cs typeface="Arial" panose="020B0604020202020204" pitchFamily="34" charset="0"/>
              </a:rPr>
              <a:t>M &lt;= #steps &lt;= N</a:t>
            </a:r>
            <a:endParaRPr lang="en-US" sz="3000">
              <a:solidFill>
                <a:schemeClr val="tx1"/>
              </a:solidFill>
            </a:endParaRPr>
          </a:p>
        </p:txBody>
      </p:sp>
      <p:sp>
        <p:nvSpPr>
          <p:cNvPr id="59" name="Oval 58">
            <a:extLst>
              <a:ext uri="{FF2B5EF4-FFF2-40B4-BE49-F238E27FC236}">
                <a16:creationId xmlns:a16="http://schemas.microsoft.com/office/drawing/2014/main" id="{1860BDE2-C1F6-3CEF-2D94-13A3A5A4AB7C}"/>
              </a:ext>
            </a:extLst>
          </p:cNvPr>
          <p:cNvSpPr/>
          <p:nvPr/>
        </p:nvSpPr>
        <p:spPr>
          <a:xfrm>
            <a:off x="404034" y="4286213"/>
            <a:ext cx="737124" cy="737124"/>
          </a:xfrm>
          <a:prstGeom prst="ellipse">
            <a:avLst/>
          </a:prstGeom>
          <a:ln w="38100">
            <a:solidFill>
              <a:srgbClr val="728FA5"/>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0" name="Rectangle: Rounded Corners 59">
            <a:extLst>
              <a:ext uri="{FF2B5EF4-FFF2-40B4-BE49-F238E27FC236}">
                <a16:creationId xmlns:a16="http://schemas.microsoft.com/office/drawing/2014/main" id="{301D630C-C3F4-1220-1BAB-7EF92DE71844}"/>
              </a:ext>
            </a:extLst>
          </p:cNvPr>
          <p:cNvSpPr/>
          <p:nvPr/>
        </p:nvSpPr>
        <p:spPr>
          <a:xfrm>
            <a:off x="434508" y="5244628"/>
            <a:ext cx="5867916" cy="589699"/>
          </a:xfrm>
          <a:prstGeom prst="roundRect">
            <a:avLst/>
          </a:pr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074" tIns="76200" rIns="76200" bIns="76200" numCol="1" spcCol="1270" anchor="ctr" anchorCtr="0">
            <a:noAutofit/>
          </a:bodyPr>
          <a:lstStyle/>
          <a:p>
            <a:pPr marL="0" lvl="0" indent="0" algn="l" defTabSz="1333500">
              <a:lnSpc>
                <a:spcPct val="90000"/>
              </a:lnSpc>
              <a:spcBef>
                <a:spcPct val="0"/>
              </a:spcBef>
              <a:spcAft>
                <a:spcPct val="35000"/>
              </a:spcAft>
              <a:buNone/>
            </a:pPr>
            <a:r>
              <a:rPr lang="en-US" sz="3000">
                <a:solidFill>
                  <a:schemeClr val="tx1"/>
                </a:solidFill>
                <a:latin typeface="Arial" panose="020B0604020202020204" pitchFamily="34" charset="0"/>
                <a:cs typeface="Arial" panose="020B0604020202020204" pitchFamily="34" charset="0"/>
              </a:rPr>
              <a:t>1</a:t>
            </a:r>
            <a:r>
              <a:rPr lang="en-US" sz="3000" kern="1200">
                <a:solidFill>
                  <a:schemeClr val="tx1"/>
                </a:solidFill>
                <a:latin typeface="Arial" panose="020B0604020202020204" pitchFamily="34" charset="0"/>
                <a:cs typeface="Arial" panose="020B0604020202020204" pitchFamily="34" charset="0"/>
              </a:rPr>
              <a:t> &lt;= #steps</a:t>
            </a:r>
            <a:endParaRPr lang="en-US" sz="3000" kern="1200">
              <a:solidFill>
                <a:schemeClr val="tx1"/>
              </a:solidFill>
            </a:endParaRPr>
          </a:p>
        </p:txBody>
      </p:sp>
      <p:sp>
        <p:nvSpPr>
          <p:cNvPr id="61" name="Oval 60">
            <a:extLst>
              <a:ext uri="{FF2B5EF4-FFF2-40B4-BE49-F238E27FC236}">
                <a16:creationId xmlns:a16="http://schemas.microsoft.com/office/drawing/2014/main" id="{7FF3BD1B-0670-77A9-9256-616EDC5A054B}"/>
              </a:ext>
            </a:extLst>
          </p:cNvPr>
          <p:cNvSpPr/>
          <p:nvPr/>
        </p:nvSpPr>
        <p:spPr>
          <a:xfrm>
            <a:off x="65946" y="5170915"/>
            <a:ext cx="737124" cy="737124"/>
          </a:xfrm>
          <a:prstGeom prst="ellipse">
            <a:avLst/>
          </a:prstGeom>
          <a:ln w="38100">
            <a:solidFill>
              <a:srgbClr val="728FA5"/>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TextBox 47">
            <a:extLst>
              <a:ext uri="{FF2B5EF4-FFF2-40B4-BE49-F238E27FC236}">
                <a16:creationId xmlns:a16="http://schemas.microsoft.com/office/drawing/2014/main" id="{55315077-D4BD-97F0-3D0F-F5AA66061124}"/>
              </a:ext>
            </a:extLst>
          </p:cNvPr>
          <p:cNvSpPr txBox="1"/>
          <p:nvPr/>
        </p:nvSpPr>
        <p:spPr>
          <a:xfrm>
            <a:off x="-11575" y="2714940"/>
            <a:ext cx="866144" cy="338554"/>
          </a:xfrm>
          <a:prstGeom prst="rect">
            <a:avLst/>
          </a:prstGeom>
          <a:noFill/>
        </p:spPr>
        <p:txBody>
          <a:bodyPr wrap="square" rtlCol="0">
            <a:spAutoFit/>
          </a:bodyPr>
          <a:lstStyle/>
          <a:p>
            <a:pPr algn="ctr"/>
            <a:r>
              <a:rPr lang="en-US" sz="1600" b="1">
                <a:solidFill>
                  <a:srgbClr val="728FA5"/>
                </a:solidFill>
                <a:latin typeface="Arial" panose="020B0604020202020204" pitchFamily="34" charset="0"/>
                <a:cs typeface="Arial" panose="020B0604020202020204" pitchFamily="34" charset="0"/>
              </a:rPr>
              <a:t>default</a:t>
            </a:r>
          </a:p>
        </p:txBody>
      </p:sp>
      <p:sp>
        <p:nvSpPr>
          <p:cNvPr id="49" name="TextBox 48">
            <a:extLst>
              <a:ext uri="{FF2B5EF4-FFF2-40B4-BE49-F238E27FC236}">
                <a16:creationId xmlns:a16="http://schemas.microsoft.com/office/drawing/2014/main" id="{C55792B0-BE0F-EAFF-C02B-4BA119AB86A6}"/>
              </a:ext>
            </a:extLst>
          </p:cNvPr>
          <p:cNvSpPr txBox="1"/>
          <p:nvPr/>
        </p:nvSpPr>
        <p:spPr>
          <a:xfrm>
            <a:off x="380436" y="3620474"/>
            <a:ext cx="783040" cy="338554"/>
          </a:xfrm>
          <a:prstGeom prst="rect">
            <a:avLst/>
          </a:prstGeom>
          <a:noFill/>
        </p:spPr>
        <p:txBody>
          <a:bodyPr wrap="square" rtlCol="0">
            <a:spAutoFit/>
          </a:bodyPr>
          <a:lstStyle/>
          <a:p>
            <a:pPr algn="ctr"/>
            <a:r>
              <a:rPr lang="en-US" sz="1600" b="1">
                <a:solidFill>
                  <a:srgbClr val="728FA5"/>
                </a:solidFill>
                <a:latin typeface="Arial" panose="020B0604020202020204" pitchFamily="34" charset="0"/>
                <a:cs typeface="Arial" panose="020B0604020202020204" pitchFamily="34" charset="0"/>
              </a:rPr>
              <a:t>N</a:t>
            </a:r>
          </a:p>
        </p:txBody>
      </p:sp>
      <p:sp>
        <p:nvSpPr>
          <p:cNvPr id="50" name="TextBox 49">
            <a:extLst>
              <a:ext uri="{FF2B5EF4-FFF2-40B4-BE49-F238E27FC236}">
                <a16:creationId xmlns:a16="http://schemas.microsoft.com/office/drawing/2014/main" id="{C5EBACE7-9618-B9E5-2099-C00C636FDA60}"/>
              </a:ext>
            </a:extLst>
          </p:cNvPr>
          <p:cNvSpPr txBox="1"/>
          <p:nvPr/>
        </p:nvSpPr>
        <p:spPr>
          <a:xfrm>
            <a:off x="344396" y="4494106"/>
            <a:ext cx="866144" cy="338554"/>
          </a:xfrm>
          <a:prstGeom prst="rect">
            <a:avLst/>
          </a:prstGeom>
          <a:noFill/>
        </p:spPr>
        <p:txBody>
          <a:bodyPr wrap="square" rtlCol="0">
            <a:spAutoFit/>
          </a:bodyPr>
          <a:lstStyle/>
          <a:p>
            <a:pPr algn="ctr"/>
            <a:r>
              <a:rPr lang="en-US" sz="1600" b="1">
                <a:solidFill>
                  <a:srgbClr val="728FA5"/>
                </a:solidFill>
                <a:latin typeface="Arial" panose="020B0604020202020204" pitchFamily="34" charset="0"/>
                <a:cs typeface="Arial" panose="020B0604020202020204" pitchFamily="34" charset="0"/>
              </a:rPr>
              <a:t>M .. N</a:t>
            </a:r>
          </a:p>
        </p:txBody>
      </p:sp>
      <p:sp>
        <p:nvSpPr>
          <p:cNvPr id="51" name="TextBox 50">
            <a:extLst>
              <a:ext uri="{FF2B5EF4-FFF2-40B4-BE49-F238E27FC236}">
                <a16:creationId xmlns:a16="http://schemas.microsoft.com/office/drawing/2014/main" id="{84D800B4-D343-C360-E3CB-F491811E4269}"/>
              </a:ext>
            </a:extLst>
          </p:cNvPr>
          <p:cNvSpPr txBox="1"/>
          <p:nvPr/>
        </p:nvSpPr>
        <p:spPr>
          <a:xfrm>
            <a:off x="38488" y="5382898"/>
            <a:ext cx="783040" cy="338554"/>
          </a:xfrm>
          <a:prstGeom prst="rect">
            <a:avLst/>
          </a:prstGeom>
          <a:noFill/>
        </p:spPr>
        <p:txBody>
          <a:bodyPr wrap="square" rtlCol="0">
            <a:spAutoFit/>
          </a:bodyPr>
          <a:lstStyle/>
          <a:p>
            <a:pPr algn="ctr"/>
            <a:r>
              <a:rPr lang="en-US" sz="1600" b="1">
                <a:solidFill>
                  <a:srgbClr val="728FA5"/>
                </a:solidFill>
                <a:latin typeface="Arial" panose="020B0604020202020204" pitchFamily="34" charset="0"/>
                <a:cs typeface="Arial" panose="020B0604020202020204" pitchFamily="34" charset="0"/>
              </a:rPr>
              <a:t>1..</a:t>
            </a:r>
          </a:p>
        </p:txBody>
      </p:sp>
      <p:sp>
        <p:nvSpPr>
          <p:cNvPr id="2" name="TextBox 1">
            <a:extLst>
              <a:ext uri="{FF2B5EF4-FFF2-40B4-BE49-F238E27FC236}">
                <a16:creationId xmlns:a16="http://schemas.microsoft.com/office/drawing/2014/main" id="{2A4E09B0-B41F-AE60-6F6D-9BEA55271FB7}"/>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40</a:t>
            </a:r>
            <a:endParaRPr lang="en-US" sz="2800">
              <a:solidFill>
                <a:schemeClr val="bg1"/>
              </a:solidFill>
              <a:latin typeface="Arial" panose="020B0604020202020204" pitchFamily="34" charset="0"/>
              <a:cs typeface="Arial" panose="020B0604020202020204" pitchFamily="34" charset="0"/>
            </a:endParaRPr>
          </a:p>
        </p:txBody>
      </p:sp>
      <p:sp>
        <p:nvSpPr>
          <p:cNvPr id="5" name="Titolo 1">
            <a:extLst>
              <a:ext uri="{FF2B5EF4-FFF2-40B4-BE49-F238E27FC236}">
                <a16:creationId xmlns:a16="http://schemas.microsoft.com/office/drawing/2014/main" id="{CB59BE1B-5E07-666C-453F-EA5E8173177A}"/>
              </a:ext>
            </a:extLst>
          </p:cNvPr>
          <p:cNvSpPr>
            <a:spLocks noGrp="1"/>
          </p:cNvSpPr>
          <p:nvPr>
            <p:ph type="title"/>
          </p:nvPr>
        </p:nvSpPr>
        <p:spPr>
          <a:xfrm>
            <a:off x="250281" y="106508"/>
            <a:ext cx="3800858" cy="1159501"/>
          </a:xfrm>
        </p:spPr>
        <p:txBody>
          <a:bodyPr>
            <a:normAutofit/>
          </a:bodyPr>
          <a:lstStyle/>
          <a:p>
            <a:r>
              <a:rPr lang="it-IT" sz="2800"/>
              <a:t>TIME HORIZON</a:t>
            </a:r>
          </a:p>
        </p:txBody>
      </p:sp>
      <p:sp>
        <p:nvSpPr>
          <p:cNvPr id="7" name="TextBox 6">
            <a:extLst>
              <a:ext uri="{FF2B5EF4-FFF2-40B4-BE49-F238E27FC236}">
                <a16:creationId xmlns:a16="http://schemas.microsoft.com/office/drawing/2014/main" id="{99CAC03D-1A78-562D-361D-F1C6A38426E2}"/>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Number</a:t>
            </a:r>
            <a:r>
              <a:rPr lang="it-IT" sz="2800">
                <a:solidFill>
                  <a:schemeClr val="bg1"/>
                </a:solidFill>
                <a:latin typeface="Arial" panose="020B0604020202020204" pitchFamily="34" charset="0"/>
                <a:cs typeface="Arial" panose="020B0604020202020204" pitchFamily="34" charset="0"/>
              </a:rPr>
              <a:t> of steps</a:t>
            </a:r>
            <a:endParaRPr lang="en-US" sz="280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61F7CB7-877A-EB92-5BC3-01595A5E2559}"/>
              </a:ext>
            </a:extLst>
          </p:cNvPr>
          <p:cNvSpPr txBox="1"/>
          <p:nvPr/>
        </p:nvSpPr>
        <p:spPr>
          <a:xfrm>
            <a:off x="6545722" y="3508461"/>
            <a:ext cx="3587831" cy="523220"/>
          </a:xfrm>
          <a:prstGeom prst="rect">
            <a:avLst/>
          </a:prstGeom>
          <a:noFill/>
        </p:spPr>
        <p:txBody>
          <a:bodyPr wrap="square">
            <a:spAutoFit/>
          </a:bodyPr>
          <a:lstStyle/>
          <a:p>
            <a:r>
              <a:rPr lang="en-US" sz="2800" b="1" i="0">
                <a:effectLst/>
                <a:latin typeface="Consolas" panose="020B0609020204030204" pitchFamily="49" charset="0"/>
              </a:rPr>
              <a:t>for N steps</a:t>
            </a:r>
            <a:endParaRPr lang="en-US" sz="2800" b="1">
              <a:latin typeface="Consolas" panose="020B0609020204030204" pitchFamily="49" charset="0"/>
            </a:endParaRPr>
          </a:p>
        </p:txBody>
      </p:sp>
      <p:sp>
        <p:nvSpPr>
          <p:cNvPr id="11" name="TextBox 10">
            <a:extLst>
              <a:ext uri="{FF2B5EF4-FFF2-40B4-BE49-F238E27FC236}">
                <a16:creationId xmlns:a16="http://schemas.microsoft.com/office/drawing/2014/main" id="{3C63EFD8-CD3D-D48F-6543-668D1FBDE9D3}"/>
              </a:ext>
            </a:extLst>
          </p:cNvPr>
          <p:cNvSpPr txBox="1"/>
          <p:nvPr/>
        </p:nvSpPr>
        <p:spPr>
          <a:xfrm>
            <a:off x="6545721" y="4406246"/>
            <a:ext cx="3587831" cy="523220"/>
          </a:xfrm>
          <a:prstGeom prst="rect">
            <a:avLst/>
          </a:prstGeom>
          <a:noFill/>
        </p:spPr>
        <p:txBody>
          <a:bodyPr wrap="square">
            <a:spAutoFit/>
          </a:bodyPr>
          <a:lstStyle/>
          <a:p>
            <a:r>
              <a:rPr lang="en-US" sz="2800" b="1" i="0">
                <a:effectLst/>
                <a:latin typeface="Consolas" panose="020B0609020204030204" pitchFamily="49" charset="0"/>
              </a:rPr>
              <a:t>for M .. N steps</a:t>
            </a:r>
            <a:endParaRPr lang="en-US" sz="2800" b="1">
              <a:latin typeface="Consolas" panose="020B0609020204030204" pitchFamily="49" charset="0"/>
            </a:endParaRPr>
          </a:p>
        </p:txBody>
      </p:sp>
      <p:sp>
        <p:nvSpPr>
          <p:cNvPr id="12" name="TextBox 11">
            <a:extLst>
              <a:ext uri="{FF2B5EF4-FFF2-40B4-BE49-F238E27FC236}">
                <a16:creationId xmlns:a16="http://schemas.microsoft.com/office/drawing/2014/main" id="{E2947FB3-3D1B-8BF3-71A8-23DCBFD3E234}"/>
              </a:ext>
            </a:extLst>
          </p:cNvPr>
          <p:cNvSpPr txBox="1"/>
          <p:nvPr/>
        </p:nvSpPr>
        <p:spPr>
          <a:xfrm>
            <a:off x="6670986" y="5290565"/>
            <a:ext cx="3587831" cy="523220"/>
          </a:xfrm>
          <a:prstGeom prst="rect">
            <a:avLst/>
          </a:prstGeom>
          <a:noFill/>
        </p:spPr>
        <p:txBody>
          <a:bodyPr wrap="square">
            <a:spAutoFit/>
          </a:bodyPr>
          <a:lstStyle/>
          <a:p>
            <a:r>
              <a:rPr lang="en-US" sz="2800" b="1" i="0">
                <a:effectLst/>
                <a:latin typeface="Consolas" panose="020B0609020204030204" pitchFamily="49" charset="0"/>
              </a:rPr>
              <a:t>for 1 .. steps</a:t>
            </a:r>
            <a:endParaRPr lang="en-US" sz="2800" b="1">
              <a:latin typeface="Consolas" panose="020B0609020204030204" pitchFamily="49" charset="0"/>
            </a:endParaRPr>
          </a:p>
        </p:txBody>
      </p:sp>
      <p:sp>
        <p:nvSpPr>
          <p:cNvPr id="13" name="TextBox 12">
            <a:extLst>
              <a:ext uri="{FF2B5EF4-FFF2-40B4-BE49-F238E27FC236}">
                <a16:creationId xmlns:a16="http://schemas.microsoft.com/office/drawing/2014/main" id="{108B22A2-CA30-1D0F-3691-0E2DEEA27BED}"/>
              </a:ext>
            </a:extLst>
          </p:cNvPr>
          <p:cNvSpPr txBox="1"/>
          <p:nvPr/>
        </p:nvSpPr>
        <p:spPr>
          <a:xfrm>
            <a:off x="6545721" y="2622225"/>
            <a:ext cx="3587831" cy="523220"/>
          </a:xfrm>
          <a:prstGeom prst="rect">
            <a:avLst/>
          </a:prstGeom>
          <a:noFill/>
        </p:spPr>
        <p:txBody>
          <a:bodyPr wrap="square">
            <a:spAutoFit/>
          </a:bodyPr>
          <a:lstStyle/>
          <a:p>
            <a:r>
              <a:rPr lang="en-US" sz="2800" b="1" i="0">
                <a:effectLst/>
                <a:latin typeface="Consolas" panose="020B0609020204030204" pitchFamily="49" charset="0"/>
              </a:rPr>
              <a:t>for </a:t>
            </a:r>
            <a:r>
              <a:rPr lang="en-US" sz="2800" b="1">
                <a:latin typeface="Consolas" panose="020B0609020204030204" pitchFamily="49" charset="0"/>
              </a:rPr>
              <a:t>10</a:t>
            </a:r>
            <a:r>
              <a:rPr lang="en-US" sz="2800" b="1" i="0">
                <a:effectLst/>
                <a:latin typeface="Consolas" panose="020B0609020204030204" pitchFamily="49" charset="0"/>
              </a:rPr>
              <a:t> steps</a:t>
            </a:r>
            <a:endParaRPr lang="en-US" sz="2800" b="1">
              <a:latin typeface="Consolas" panose="020B0609020204030204" pitchFamily="49" charset="0"/>
            </a:endParaRPr>
          </a:p>
        </p:txBody>
      </p:sp>
    </p:spTree>
    <p:extLst>
      <p:ext uri="{BB962C8B-B14F-4D97-AF65-F5344CB8AC3E}">
        <p14:creationId xmlns:p14="http://schemas.microsoft.com/office/powerpoint/2010/main" val="2671540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9C167E2-A35A-12CA-F4E1-6E90F390EBA7}"/>
              </a:ext>
            </a:extLst>
          </p:cNvPr>
          <p:cNvSpPr txBox="1"/>
          <p:nvPr/>
        </p:nvSpPr>
        <p:spPr>
          <a:xfrm>
            <a:off x="7124737" y="3565759"/>
            <a:ext cx="3708214" cy="408623"/>
          </a:xfrm>
          <a:prstGeom prst="roundRect">
            <a:avLst/>
          </a:prstGeom>
          <a:noFill/>
          <a:ln w="38100">
            <a:solidFill>
              <a:srgbClr val="728FA5"/>
            </a:solidFill>
          </a:ln>
        </p:spPr>
        <p:txBody>
          <a:bodyPr wrap="square" rtlCol="0">
            <a:spAutoFit/>
          </a:bodyPr>
          <a:lstStyle/>
          <a:p>
            <a:pPr algn="ctr"/>
            <a:r>
              <a:rPr lang="en-US" b="1">
                <a:latin typeface="Arial" panose="020B0604020202020204" pitchFamily="34" charset="0"/>
                <a:cs typeface="Arial" panose="020B0604020202020204" pitchFamily="34" charset="0"/>
              </a:rPr>
              <a:t>BOUNDED MODEL-CHECKING</a:t>
            </a:r>
          </a:p>
        </p:txBody>
      </p:sp>
      <p:sp>
        <p:nvSpPr>
          <p:cNvPr id="10" name="Right Brace 9">
            <a:extLst>
              <a:ext uri="{FF2B5EF4-FFF2-40B4-BE49-F238E27FC236}">
                <a16:creationId xmlns:a16="http://schemas.microsoft.com/office/drawing/2014/main" id="{296CFB66-9558-F668-224B-B6AC9F3C8A6D}"/>
              </a:ext>
            </a:extLst>
          </p:cNvPr>
          <p:cNvSpPr/>
          <p:nvPr/>
        </p:nvSpPr>
        <p:spPr>
          <a:xfrm>
            <a:off x="6451066" y="2590520"/>
            <a:ext cx="439838" cy="2359104"/>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7C1553F2-B0AE-0838-E2D7-1496B9C1E9E2}"/>
              </a:ext>
            </a:extLst>
          </p:cNvPr>
          <p:cNvSpPr/>
          <p:nvPr/>
        </p:nvSpPr>
        <p:spPr>
          <a:xfrm>
            <a:off x="6451066" y="5259755"/>
            <a:ext cx="439838" cy="539847"/>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670C5C11-E5C8-13BB-DC1D-8A9CA51A2EB0}"/>
              </a:ext>
            </a:extLst>
          </p:cNvPr>
          <p:cNvSpPr txBox="1"/>
          <p:nvPr/>
        </p:nvSpPr>
        <p:spPr>
          <a:xfrm>
            <a:off x="7134085" y="5344275"/>
            <a:ext cx="3708214" cy="408623"/>
          </a:xfrm>
          <a:prstGeom prst="roundRect">
            <a:avLst/>
          </a:prstGeom>
          <a:noFill/>
          <a:ln w="38100">
            <a:solidFill>
              <a:srgbClr val="728FA5"/>
            </a:solidFill>
          </a:ln>
        </p:spPr>
        <p:txBody>
          <a:bodyPr wrap="square" rtlCol="0">
            <a:spAutoFit/>
          </a:bodyPr>
          <a:lstStyle/>
          <a:p>
            <a:pPr algn="ctr"/>
            <a:r>
              <a:rPr lang="en-US" b="1">
                <a:latin typeface="Arial" panose="020B0604020202020204" pitchFamily="34" charset="0"/>
                <a:cs typeface="Arial" panose="020B0604020202020204" pitchFamily="34" charset="0"/>
              </a:rPr>
              <a:t>COMPLETE MODEL-CHECKING</a:t>
            </a:r>
          </a:p>
        </p:txBody>
      </p:sp>
      <p:sp>
        <p:nvSpPr>
          <p:cNvPr id="13" name="Block Arc 12">
            <a:extLst>
              <a:ext uri="{FF2B5EF4-FFF2-40B4-BE49-F238E27FC236}">
                <a16:creationId xmlns:a16="http://schemas.microsoft.com/office/drawing/2014/main" id="{5B685432-5FD0-FAAA-B140-EBFD3CF04BC0}"/>
              </a:ext>
            </a:extLst>
          </p:cNvPr>
          <p:cNvSpPr/>
          <p:nvPr/>
        </p:nvSpPr>
        <p:spPr>
          <a:xfrm>
            <a:off x="-4333212" y="1631114"/>
            <a:ext cx="5162620" cy="5162620"/>
          </a:xfrm>
          <a:prstGeom prst="blockArc">
            <a:avLst>
              <a:gd name="adj1" fmla="val 18777431"/>
              <a:gd name="adj2" fmla="val 2872417"/>
              <a:gd name="adj3" fmla="val 0"/>
            </a:avLst>
          </a:prstGeom>
          <a:ln w="38100">
            <a:solidFill>
              <a:srgbClr val="728FA5"/>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Rectangle: Rounded Corners 13">
            <a:extLst>
              <a:ext uri="{FF2B5EF4-FFF2-40B4-BE49-F238E27FC236}">
                <a16:creationId xmlns:a16="http://schemas.microsoft.com/office/drawing/2014/main" id="{950C2C4C-3152-CF25-C7CB-BFCCC7D42F7C}"/>
              </a:ext>
            </a:extLst>
          </p:cNvPr>
          <p:cNvSpPr/>
          <p:nvPr/>
        </p:nvSpPr>
        <p:spPr>
          <a:xfrm>
            <a:off x="434508" y="2590520"/>
            <a:ext cx="5867916" cy="589699"/>
          </a:xfrm>
          <a:prstGeom prst="roundRect">
            <a:avLst/>
          </a:pr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074" tIns="76200" rIns="76200" bIns="76200" numCol="1" spcCol="1270" anchor="ctr" anchorCtr="0">
            <a:noAutofit/>
          </a:bodyPr>
          <a:lstStyle/>
          <a:p>
            <a:pPr lvl="0" defTabSz="1333500">
              <a:lnSpc>
                <a:spcPct val="90000"/>
              </a:lnSpc>
              <a:spcBef>
                <a:spcPct val="0"/>
              </a:spcBef>
              <a:spcAft>
                <a:spcPct val="35000"/>
              </a:spcAft>
            </a:pPr>
            <a:r>
              <a:rPr lang="en-US" sz="3000">
                <a:solidFill>
                  <a:schemeClr val="tx1"/>
                </a:solidFill>
                <a:latin typeface="Arial" panose="020B0604020202020204" pitchFamily="34" charset="0"/>
                <a:cs typeface="Arial" panose="020B0604020202020204" pitchFamily="34" charset="0"/>
              </a:rPr>
              <a:t>#steps = 10</a:t>
            </a:r>
            <a:endParaRPr lang="en-US" sz="3000" kern="1200">
              <a:solidFill>
                <a:schemeClr val="tx1"/>
              </a:solidFill>
            </a:endParaRPr>
          </a:p>
        </p:txBody>
      </p:sp>
      <p:sp>
        <p:nvSpPr>
          <p:cNvPr id="15" name="Oval 14">
            <a:extLst>
              <a:ext uri="{FF2B5EF4-FFF2-40B4-BE49-F238E27FC236}">
                <a16:creationId xmlns:a16="http://schemas.microsoft.com/office/drawing/2014/main" id="{CE9DF889-4E43-95A3-2FDC-86302BDA0627}"/>
              </a:ext>
            </a:extLst>
          </p:cNvPr>
          <p:cNvSpPr/>
          <p:nvPr/>
        </p:nvSpPr>
        <p:spPr>
          <a:xfrm>
            <a:off x="65946" y="2516807"/>
            <a:ext cx="737124" cy="737124"/>
          </a:xfrm>
          <a:prstGeom prst="ellipse">
            <a:avLst/>
          </a:prstGeom>
          <a:ln w="38100">
            <a:solidFill>
              <a:srgbClr val="728FA5"/>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Rectangle: Rounded Corners 15">
            <a:extLst>
              <a:ext uri="{FF2B5EF4-FFF2-40B4-BE49-F238E27FC236}">
                <a16:creationId xmlns:a16="http://schemas.microsoft.com/office/drawing/2014/main" id="{24B710CA-41A4-A26F-CC65-01BA9B6ACBF9}"/>
              </a:ext>
            </a:extLst>
          </p:cNvPr>
          <p:cNvSpPr/>
          <p:nvPr/>
        </p:nvSpPr>
        <p:spPr>
          <a:xfrm>
            <a:off x="772596" y="3475222"/>
            <a:ext cx="5529827" cy="589699"/>
          </a:xfrm>
          <a:prstGeom prst="roundRect">
            <a:avLst/>
          </a:pr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074"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a:solidFill>
                  <a:schemeClr val="tx1"/>
                </a:solidFill>
                <a:latin typeface="Arial" panose="020B0604020202020204" pitchFamily="34" charset="0"/>
                <a:cs typeface="Arial" panose="020B0604020202020204" pitchFamily="34" charset="0"/>
              </a:rPr>
              <a:t>1 &lt;= #steps &lt;= N</a:t>
            </a:r>
            <a:endParaRPr lang="en-US" sz="3000" kern="1200">
              <a:solidFill>
                <a:schemeClr val="tx1"/>
              </a:solidFill>
            </a:endParaRPr>
          </a:p>
        </p:txBody>
      </p:sp>
      <p:sp>
        <p:nvSpPr>
          <p:cNvPr id="17" name="Oval 16">
            <a:extLst>
              <a:ext uri="{FF2B5EF4-FFF2-40B4-BE49-F238E27FC236}">
                <a16:creationId xmlns:a16="http://schemas.microsoft.com/office/drawing/2014/main" id="{1AA2F4F3-5647-B266-4A26-C8003AF1CB04}"/>
              </a:ext>
            </a:extLst>
          </p:cNvPr>
          <p:cNvSpPr/>
          <p:nvPr/>
        </p:nvSpPr>
        <p:spPr>
          <a:xfrm>
            <a:off x="404034" y="3401510"/>
            <a:ext cx="737124" cy="737124"/>
          </a:xfrm>
          <a:prstGeom prst="ellipse">
            <a:avLst/>
          </a:prstGeom>
          <a:ln w="38100">
            <a:solidFill>
              <a:srgbClr val="728FA5"/>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Rectangle: Rounded Corners 17">
            <a:extLst>
              <a:ext uri="{FF2B5EF4-FFF2-40B4-BE49-F238E27FC236}">
                <a16:creationId xmlns:a16="http://schemas.microsoft.com/office/drawing/2014/main" id="{BF00B72F-8DF0-FE96-3A65-68115983C5BD}"/>
              </a:ext>
            </a:extLst>
          </p:cNvPr>
          <p:cNvSpPr/>
          <p:nvPr/>
        </p:nvSpPr>
        <p:spPr>
          <a:xfrm>
            <a:off x="772596" y="4359925"/>
            <a:ext cx="5529827" cy="589699"/>
          </a:xfrm>
          <a:prstGeom prst="roundRect">
            <a:avLst/>
          </a:pr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074" tIns="76200" rIns="76200" bIns="76200" numCol="1" spcCol="1270" anchor="ctr" anchorCtr="0">
            <a:noAutofit/>
          </a:bodyPr>
          <a:lstStyle/>
          <a:p>
            <a:pPr lvl="0" defTabSz="1333500">
              <a:lnSpc>
                <a:spcPct val="90000"/>
              </a:lnSpc>
              <a:spcBef>
                <a:spcPct val="0"/>
              </a:spcBef>
              <a:spcAft>
                <a:spcPct val="35000"/>
              </a:spcAft>
            </a:pPr>
            <a:r>
              <a:rPr lang="en-US" sz="3000">
                <a:solidFill>
                  <a:schemeClr val="tx1"/>
                </a:solidFill>
                <a:latin typeface="Arial" panose="020B0604020202020204" pitchFamily="34" charset="0"/>
                <a:cs typeface="Arial" panose="020B0604020202020204" pitchFamily="34" charset="0"/>
              </a:rPr>
              <a:t>M &lt;= #steps &lt;= N</a:t>
            </a:r>
            <a:endParaRPr lang="en-US" sz="3000">
              <a:solidFill>
                <a:schemeClr val="tx1"/>
              </a:solidFill>
            </a:endParaRPr>
          </a:p>
        </p:txBody>
      </p:sp>
      <p:sp>
        <p:nvSpPr>
          <p:cNvPr id="19" name="Oval 18">
            <a:extLst>
              <a:ext uri="{FF2B5EF4-FFF2-40B4-BE49-F238E27FC236}">
                <a16:creationId xmlns:a16="http://schemas.microsoft.com/office/drawing/2014/main" id="{6E1FBC59-EA56-BF4D-D4E5-6273F97948B2}"/>
              </a:ext>
            </a:extLst>
          </p:cNvPr>
          <p:cNvSpPr/>
          <p:nvPr/>
        </p:nvSpPr>
        <p:spPr>
          <a:xfrm>
            <a:off x="404034" y="4286213"/>
            <a:ext cx="737124" cy="737124"/>
          </a:xfrm>
          <a:prstGeom prst="ellipse">
            <a:avLst/>
          </a:prstGeom>
          <a:ln w="38100">
            <a:solidFill>
              <a:srgbClr val="728FA5"/>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Rectangle: Rounded Corners 19">
            <a:extLst>
              <a:ext uri="{FF2B5EF4-FFF2-40B4-BE49-F238E27FC236}">
                <a16:creationId xmlns:a16="http://schemas.microsoft.com/office/drawing/2014/main" id="{3D91A19C-CDA6-D6BD-A454-13D6CFFA9066}"/>
              </a:ext>
            </a:extLst>
          </p:cNvPr>
          <p:cNvSpPr/>
          <p:nvPr/>
        </p:nvSpPr>
        <p:spPr>
          <a:xfrm>
            <a:off x="434508" y="5244628"/>
            <a:ext cx="5867916" cy="589699"/>
          </a:xfrm>
          <a:prstGeom prst="roundRect">
            <a:avLst/>
          </a:pr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074" tIns="76200" rIns="76200" bIns="76200" numCol="1" spcCol="1270" anchor="ctr" anchorCtr="0">
            <a:noAutofit/>
          </a:bodyPr>
          <a:lstStyle/>
          <a:p>
            <a:pPr marL="0" lvl="0" indent="0" algn="l" defTabSz="1333500">
              <a:lnSpc>
                <a:spcPct val="90000"/>
              </a:lnSpc>
              <a:spcBef>
                <a:spcPct val="0"/>
              </a:spcBef>
              <a:spcAft>
                <a:spcPct val="35000"/>
              </a:spcAft>
              <a:buNone/>
            </a:pPr>
            <a:r>
              <a:rPr lang="en-US" sz="3000">
                <a:solidFill>
                  <a:schemeClr val="tx1"/>
                </a:solidFill>
                <a:latin typeface="Arial" panose="020B0604020202020204" pitchFamily="34" charset="0"/>
                <a:cs typeface="Arial" panose="020B0604020202020204" pitchFamily="34" charset="0"/>
              </a:rPr>
              <a:t>1</a:t>
            </a:r>
            <a:r>
              <a:rPr lang="en-US" sz="3000" kern="1200">
                <a:solidFill>
                  <a:schemeClr val="tx1"/>
                </a:solidFill>
                <a:latin typeface="Arial" panose="020B0604020202020204" pitchFamily="34" charset="0"/>
                <a:cs typeface="Arial" panose="020B0604020202020204" pitchFamily="34" charset="0"/>
              </a:rPr>
              <a:t> &lt;= #steps</a:t>
            </a:r>
            <a:endParaRPr lang="en-US" sz="3000" kern="1200">
              <a:solidFill>
                <a:schemeClr val="tx1"/>
              </a:solidFill>
            </a:endParaRPr>
          </a:p>
        </p:txBody>
      </p:sp>
      <p:sp>
        <p:nvSpPr>
          <p:cNvPr id="21" name="Oval 20">
            <a:extLst>
              <a:ext uri="{FF2B5EF4-FFF2-40B4-BE49-F238E27FC236}">
                <a16:creationId xmlns:a16="http://schemas.microsoft.com/office/drawing/2014/main" id="{F205ED5B-D49C-4E42-06F9-DB9A010470BE}"/>
              </a:ext>
            </a:extLst>
          </p:cNvPr>
          <p:cNvSpPr/>
          <p:nvPr/>
        </p:nvSpPr>
        <p:spPr>
          <a:xfrm>
            <a:off x="65946" y="5170915"/>
            <a:ext cx="737124" cy="737124"/>
          </a:xfrm>
          <a:prstGeom prst="ellipse">
            <a:avLst/>
          </a:prstGeom>
          <a:ln w="38100">
            <a:solidFill>
              <a:srgbClr val="728FA5"/>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47AA5388-177D-998B-400B-15B60E45D774}"/>
              </a:ext>
            </a:extLst>
          </p:cNvPr>
          <p:cNvSpPr txBox="1"/>
          <p:nvPr/>
        </p:nvSpPr>
        <p:spPr>
          <a:xfrm>
            <a:off x="-11575" y="2714940"/>
            <a:ext cx="866144" cy="338554"/>
          </a:xfrm>
          <a:prstGeom prst="rect">
            <a:avLst/>
          </a:prstGeom>
          <a:noFill/>
        </p:spPr>
        <p:txBody>
          <a:bodyPr wrap="square" rtlCol="0">
            <a:spAutoFit/>
          </a:bodyPr>
          <a:lstStyle/>
          <a:p>
            <a:pPr algn="ctr"/>
            <a:r>
              <a:rPr lang="en-US" sz="1600" b="1">
                <a:solidFill>
                  <a:srgbClr val="728FA5"/>
                </a:solidFill>
                <a:latin typeface="Arial" panose="020B0604020202020204" pitchFamily="34" charset="0"/>
                <a:cs typeface="Arial" panose="020B0604020202020204" pitchFamily="34" charset="0"/>
              </a:rPr>
              <a:t>default</a:t>
            </a:r>
          </a:p>
        </p:txBody>
      </p:sp>
      <p:sp>
        <p:nvSpPr>
          <p:cNvPr id="23" name="TextBox 22">
            <a:extLst>
              <a:ext uri="{FF2B5EF4-FFF2-40B4-BE49-F238E27FC236}">
                <a16:creationId xmlns:a16="http://schemas.microsoft.com/office/drawing/2014/main" id="{046FAEE7-6D57-DCAD-1738-42559BC764E2}"/>
              </a:ext>
            </a:extLst>
          </p:cNvPr>
          <p:cNvSpPr txBox="1"/>
          <p:nvPr/>
        </p:nvSpPr>
        <p:spPr>
          <a:xfrm>
            <a:off x="380436" y="3620474"/>
            <a:ext cx="783040" cy="338554"/>
          </a:xfrm>
          <a:prstGeom prst="rect">
            <a:avLst/>
          </a:prstGeom>
          <a:noFill/>
        </p:spPr>
        <p:txBody>
          <a:bodyPr wrap="square" rtlCol="0">
            <a:spAutoFit/>
          </a:bodyPr>
          <a:lstStyle/>
          <a:p>
            <a:pPr algn="ctr"/>
            <a:r>
              <a:rPr lang="en-US" sz="1600" b="1">
                <a:solidFill>
                  <a:srgbClr val="728FA5"/>
                </a:solidFill>
                <a:latin typeface="Arial" panose="020B0604020202020204" pitchFamily="34" charset="0"/>
                <a:cs typeface="Arial" panose="020B0604020202020204" pitchFamily="34" charset="0"/>
              </a:rPr>
              <a:t>N</a:t>
            </a:r>
          </a:p>
        </p:txBody>
      </p:sp>
      <p:sp>
        <p:nvSpPr>
          <p:cNvPr id="24" name="TextBox 23">
            <a:extLst>
              <a:ext uri="{FF2B5EF4-FFF2-40B4-BE49-F238E27FC236}">
                <a16:creationId xmlns:a16="http://schemas.microsoft.com/office/drawing/2014/main" id="{CA56B09A-ADEB-074B-FFA2-729C3B54CB93}"/>
              </a:ext>
            </a:extLst>
          </p:cNvPr>
          <p:cNvSpPr txBox="1"/>
          <p:nvPr/>
        </p:nvSpPr>
        <p:spPr>
          <a:xfrm>
            <a:off x="344396" y="4494106"/>
            <a:ext cx="866144" cy="338554"/>
          </a:xfrm>
          <a:prstGeom prst="rect">
            <a:avLst/>
          </a:prstGeom>
          <a:noFill/>
        </p:spPr>
        <p:txBody>
          <a:bodyPr wrap="square" rtlCol="0">
            <a:spAutoFit/>
          </a:bodyPr>
          <a:lstStyle/>
          <a:p>
            <a:pPr algn="ctr"/>
            <a:r>
              <a:rPr lang="en-US" sz="1600" b="1">
                <a:solidFill>
                  <a:srgbClr val="728FA5"/>
                </a:solidFill>
                <a:latin typeface="Arial" panose="020B0604020202020204" pitchFamily="34" charset="0"/>
                <a:cs typeface="Arial" panose="020B0604020202020204" pitchFamily="34" charset="0"/>
              </a:rPr>
              <a:t>M .. N</a:t>
            </a:r>
          </a:p>
        </p:txBody>
      </p:sp>
      <p:sp>
        <p:nvSpPr>
          <p:cNvPr id="25" name="TextBox 24">
            <a:extLst>
              <a:ext uri="{FF2B5EF4-FFF2-40B4-BE49-F238E27FC236}">
                <a16:creationId xmlns:a16="http://schemas.microsoft.com/office/drawing/2014/main" id="{B423F131-0392-D059-8082-824C5EF0D6F8}"/>
              </a:ext>
            </a:extLst>
          </p:cNvPr>
          <p:cNvSpPr txBox="1"/>
          <p:nvPr/>
        </p:nvSpPr>
        <p:spPr>
          <a:xfrm>
            <a:off x="38488" y="5382898"/>
            <a:ext cx="783040" cy="338554"/>
          </a:xfrm>
          <a:prstGeom prst="rect">
            <a:avLst/>
          </a:prstGeom>
          <a:noFill/>
        </p:spPr>
        <p:txBody>
          <a:bodyPr wrap="square" rtlCol="0">
            <a:spAutoFit/>
          </a:bodyPr>
          <a:lstStyle/>
          <a:p>
            <a:pPr algn="ctr"/>
            <a:r>
              <a:rPr lang="en-US" sz="1600" b="1">
                <a:solidFill>
                  <a:srgbClr val="728FA5"/>
                </a:solidFill>
                <a:latin typeface="Arial" panose="020B0604020202020204" pitchFamily="34" charset="0"/>
                <a:cs typeface="Arial" panose="020B0604020202020204" pitchFamily="34" charset="0"/>
              </a:rPr>
              <a:t>1..</a:t>
            </a:r>
          </a:p>
        </p:txBody>
      </p:sp>
      <p:sp>
        <p:nvSpPr>
          <p:cNvPr id="5" name="Titolo 1">
            <a:extLst>
              <a:ext uri="{FF2B5EF4-FFF2-40B4-BE49-F238E27FC236}">
                <a16:creationId xmlns:a16="http://schemas.microsoft.com/office/drawing/2014/main" id="{50925743-2CC4-FCCD-4589-304BCC189E16}"/>
              </a:ext>
            </a:extLst>
          </p:cNvPr>
          <p:cNvSpPr>
            <a:spLocks noGrp="1"/>
          </p:cNvSpPr>
          <p:nvPr>
            <p:ph type="title"/>
          </p:nvPr>
        </p:nvSpPr>
        <p:spPr>
          <a:xfrm>
            <a:off x="250281" y="106508"/>
            <a:ext cx="3800858" cy="1159501"/>
          </a:xfrm>
        </p:spPr>
        <p:txBody>
          <a:bodyPr>
            <a:normAutofit/>
          </a:bodyPr>
          <a:lstStyle/>
          <a:p>
            <a:r>
              <a:rPr lang="it-IT" sz="2800"/>
              <a:t>TIME HORIZON</a:t>
            </a:r>
          </a:p>
        </p:txBody>
      </p:sp>
      <p:sp>
        <p:nvSpPr>
          <p:cNvPr id="7" name="TextBox 6">
            <a:extLst>
              <a:ext uri="{FF2B5EF4-FFF2-40B4-BE49-F238E27FC236}">
                <a16:creationId xmlns:a16="http://schemas.microsoft.com/office/drawing/2014/main" id="{6466AD42-2402-1D9B-1FA0-A8E9C1139636}"/>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Model-checking</a:t>
            </a:r>
            <a:endParaRPr lang="en-US" sz="2800">
              <a:solidFill>
                <a:schemeClr val="bg1"/>
              </a:solidFill>
              <a:latin typeface="Arial" panose="020B0604020202020204" pitchFamily="34" charset="0"/>
              <a:cs typeface="Arial" panose="020B0604020202020204" pitchFamily="34" charset="0"/>
            </a:endParaRPr>
          </a:p>
        </p:txBody>
      </p:sp>
      <p:sp>
        <p:nvSpPr>
          <p:cNvPr id="27" name="Scroll: Horizontal 26">
            <a:extLst>
              <a:ext uri="{FF2B5EF4-FFF2-40B4-BE49-F238E27FC236}">
                <a16:creationId xmlns:a16="http://schemas.microsoft.com/office/drawing/2014/main" id="{84A99BE0-8334-BC6E-8AD7-D369D0E08181}"/>
              </a:ext>
            </a:extLst>
          </p:cNvPr>
          <p:cNvSpPr/>
          <p:nvPr/>
        </p:nvSpPr>
        <p:spPr>
          <a:xfrm>
            <a:off x="803070" y="1285122"/>
            <a:ext cx="10896240" cy="1122743"/>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chemeClr val="tx1"/>
                </a:solidFill>
                <a:latin typeface="Arial" panose="020B0604020202020204" pitchFamily="34" charset="0"/>
                <a:cs typeface="Arial" panose="020B0604020202020204" pitchFamily="34" charset="0"/>
              </a:rPr>
              <a:t>TIME HORIZON</a:t>
            </a:r>
            <a:r>
              <a:rPr lang="en-US" sz="2400">
                <a:solidFill>
                  <a:schemeClr val="tx1"/>
                </a:solidFill>
                <a:latin typeface="Arial" panose="020B0604020202020204" pitchFamily="34" charset="0"/>
                <a:cs typeface="Arial" panose="020B0604020202020204" pitchFamily="34" charset="0"/>
              </a:rPr>
              <a:t>: the possible number of transitions of lasso traces to explore</a:t>
            </a:r>
            <a:endParaRPr lang="en-US">
              <a:solidFill>
                <a:srgbClr val="728FA5"/>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DEF47E6-8A9B-DDB3-7653-AB6491857017}"/>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dirty="0">
                <a:solidFill>
                  <a:schemeClr val="bg1"/>
                </a:solidFill>
                <a:latin typeface="Arial"/>
                <a:cs typeface="Arial"/>
              </a:rPr>
              <a:t>41</a:t>
            </a:r>
            <a:endParaRPr lang="it-IT" dirty="0"/>
          </a:p>
        </p:txBody>
      </p:sp>
    </p:spTree>
    <p:extLst>
      <p:ext uri="{BB962C8B-B14F-4D97-AF65-F5344CB8AC3E}">
        <p14:creationId xmlns:p14="http://schemas.microsoft.com/office/powerpoint/2010/main" val="3412368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3C36528-5773-65B3-15C7-5E287BC13FB9}"/>
              </a:ext>
            </a:extLst>
          </p:cNvPr>
          <p:cNvPicPr>
            <a:picLocks noChangeAspect="1" noChangeArrowheads="1"/>
          </p:cNvPicPr>
          <p:nvPr/>
        </p:nvPicPr>
        <p:blipFill>
          <a:blip r:embed="rId2"/>
          <a:srcRect/>
          <a:stretch/>
        </p:blipFill>
        <p:spPr bwMode="auto">
          <a:xfrm>
            <a:off x="7086930" y="229679"/>
            <a:ext cx="3766280" cy="376628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EB7D9870-A6C7-36DD-B8FF-2AB57E89DD7C}"/>
              </a:ext>
            </a:extLst>
          </p:cNvPr>
          <p:cNvSpPr>
            <a:spLocks noGrp="1"/>
          </p:cNvSpPr>
          <p:nvPr>
            <p:ph type="ctrTitle"/>
          </p:nvPr>
        </p:nvSpPr>
        <p:spPr>
          <a:xfrm>
            <a:off x="1338791" y="138546"/>
            <a:ext cx="4409348" cy="3948546"/>
          </a:xfrm>
        </p:spPr>
        <p:txBody>
          <a:bodyPr anchor="ctr">
            <a:normAutofit/>
          </a:bodyPr>
          <a:lstStyle/>
          <a:p>
            <a:pPr algn="r"/>
            <a:r>
              <a:rPr lang="it-IT" sz="11500">
                <a:solidFill>
                  <a:srgbClr val="728FA5"/>
                </a:solidFill>
              </a:rPr>
              <a:t>Quiz</a:t>
            </a:r>
            <a:br>
              <a:rPr lang="it-IT" sz="11500">
                <a:solidFill>
                  <a:srgbClr val="728FA5"/>
                </a:solidFill>
              </a:rPr>
            </a:br>
            <a:r>
              <a:rPr lang="it-IT" sz="11500">
                <a:solidFill>
                  <a:srgbClr val="728FA5"/>
                </a:solidFill>
              </a:rPr>
              <a:t>4</a:t>
            </a:r>
          </a:p>
        </p:txBody>
      </p:sp>
      <p:sp>
        <p:nvSpPr>
          <p:cNvPr id="3" name="Sottotitolo 2">
            <a:extLst>
              <a:ext uri="{FF2B5EF4-FFF2-40B4-BE49-F238E27FC236}">
                <a16:creationId xmlns:a16="http://schemas.microsoft.com/office/drawing/2014/main" id="{82707BC4-01C2-4C5A-FB5D-A90328C04DE8}"/>
              </a:ext>
            </a:extLst>
          </p:cNvPr>
          <p:cNvSpPr>
            <a:spLocks noGrp="1"/>
          </p:cNvSpPr>
          <p:nvPr>
            <p:ph type="subTitle" idx="1"/>
          </p:nvPr>
        </p:nvSpPr>
        <p:spPr>
          <a:xfrm>
            <a:off x="855379" y="4488872"/>
            <a:ext cx="10363200" cy="2230581"/>
          </a:xfrm>
        </p:spPr>
        <p:txBody>
          <a:bodyPr anchor="ctr">
            <a:normAutofit/>
          </a:bodyPr>
          <a:lstStyle/>
          <a:p>
            <a:pPr algn="ctr"/>
            <a:r>
              <a:rPr lang="it-IT" sz="3200"/>
              <a:t>Time Horizon</a:t>
            </a:r>
          </a:p>
          <a:p>
            <a:pPr algn="ctr"/>
            <a:r>
              <a:rPr lang="it-IT" sz="2400">
                <a:hlinkClick r:id="rId3">
                  <a:extLst>
                    <a:ext uri="{A12FA001-AC4F-418D-AE19-62706E023703}">
                      <ahyp:hlinkClr xmlns:ahyp="http://schemas.microsoft.com/office/drawing/2018/hyperlinkcolor" val="tx"/>
                    </a:ext>
                  </a:extLst>
                </a:hlinkClick>
              </a:rPr>
              <a:t>https://forms.office.com/e/SXfQ5ByiNJ</a:t>
            </a:r>
            <a:endParaRPr lang="it-IT" sz="2400"/>
          </a:p>
          <a:p>
            <a:pPr algn="ctr"/>
            <a:r>
              <a:rPr lang="it-IT" sz="1800"/>
              <a:t>5 min.</a:t>
            </a:r>
          </a:p>
        </p:txBody>
      </p:sp>
      <p:sp>
        <p:nvSpPr>
          <p:cNvPr id="4" name="TextBox 3">
            <a:extLst>
              <a:ext uri="{FF2B5EF4-FFF2-40B4-BE49-F238E27FC236}">
                <a16:creationId xmlns:a16="http://schemas.microsoft.com/office/drawing/2014/main" id="{666CDBD9-F98F-BF6F-A2F6-925285771EB9}"/>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rgbClr val="728FA5"/>
                </a:solidFill>
                <a:latin typeface="Arial"/>
                <a:cs typeface="Arial"/>
              </a:rPr>
              <a:t>42</a:t>
            </a:r>
            <a:endParaRPr lang="it-IT"/>
          </a:p>
        </p:txBody>
      </p:sp>
    </p:spTree>
    <p:extLst>
      <p:ext uri="{BB962C8B-B14F-4D97-AF65-F5344CB8AC3E}">
        <p14:creationId xmlns:p14="http://schemas.microsoft.com/office/powerpoint/2010/main" val="3064173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a:extLst>
              <a:ext uri="{FF2B5EF4-FFF2-40B4-BE49-F238E27FC236}">
                <a16:creationId xmlns:a16="http://schemas.microsoft.com/office/drawing/2014/main" id="{08EF3768-8FB6-8A0D-DEF7-9ED62F3073B1}"/>
              </a:ext>
            </a:extLst>
          </p:cNvPr>
          <p:cNvSpPr>
            <a:spLocks noGrp="1"/>
          </p:cNvSpPr>
          <p:nvPr>
            <p:ph idx="1"/>
          </p:nvPr>
        </p:nvSpPr>
        <p:spPr>
          <a:xfrm>
            <a:off x="609600" y="1275185"/>
            <a:ext cx="11098301" cy="4850980"/>
          </a:xfrm>
        </p:spPr>
        <p:txBody>
          <a:bodyPr anchor="ctr">
            <a:normAutofit fontScale="62500" lnSpcReduction="20000"/>
          </a:bodyPr>
          <a:lstStyle/>
          <a:p>
            <a:pPr marL="457200" indent="-457200">
              <a:buFont typeface="+mj-lt"/>
              <a:buAutoNum type="arabicPeriod"/>
            </a:pPr>
            <a:r>
              <a:rPr lang="en-US" b="0" i="0">
                <a:solidFill>
                  <a:srgbClr val="000000"/>
                </a:solidFill>
                <a:effectLst/>
                <a:latin typeface="Arial" panose="020B0604020202020204" pitchFamily="34" charset="0"/>
                <a:cs typeface="Arial" panose="020B0604020202020204" pitchFamily="34" charset="0"/>
              </a:rPr>
              <a:t>What is the time horizon in Alloy used for?</a:t>
            </a:r>
            <a:endParaRPr lang="en-US">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To specify the upper bound on the number of transitions in a lasso trace</a:t>
            </a: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To specify the lower bound on the number of transitions in a lasso trace</a:t>
            </a: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To specify the exact number of transitions in a lasso trace</a:t>
            </a: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To specify the type signature names in plain scopes</a:t>
            </a:r>
          </a:p>
          <a:p>
            <a:pPr marL="457200" indent="-457200">
              <a:buFont typeface="+mj-lt"/>
              <a:buAutoNum type="arabicPeriod"/>
            </a:pPr>
            <a:r>
              <a:rPr lang="en-US" b="0" i="0">
                <a:solidFill>
                  <a:srgbClr val="333333"/>
                </a:solidFill>
                <a:effectLst/>
                <a:latin typeface="Arial" panose="020B0604020202020204" pitchFamily="34" charset="0"/>
                <a:cs typeface="Arial" panose="020B0604020202020204" pitchFamily="34" charset="0"/>
              </a:rPr>
              <a:t>What is a lasso trace?</a:t>
            </a:r>
            <a:endParaRPr lang="it-IT" b="0" i="0">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An infinite and non-repeating sequence of transitions</a:t>
            </a: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A finite and non-repeating sequence of transitions</a:t>
            </a: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An infinite and periodic sequence of transitions</a:t>
            </a: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A finite and periodic sequence of transitions</a:t>
            </a:r>
          </a:p>
          <a:p>
            <a:pPr marL="457200" indent="-457200">
              <a:buFont typeface="+mj-lt"/>
              <a:buAutoNum type="arabicPeriod"/>
            </a:pPr>
            <a:r>
              <a:rPr lang="en-US" b="0" i="0">
                <a:solidFill>
                  <a:srgbClr val="333333"/>
                </a:solidFill>
                <a:effectLst/>
                <a:latin typeface="Arial" panose="020B0604020202020204" pitchFamily="34" charset="0"/>
                <a:cs typeface="Arial" panose="020B0604020202020204" pitchFamily="34" charset="0"/>
              </a:rPr>
              <a:t>What is the purpose of the steps keyword in Alloy?</a:t>
            </a:r>
            <a:endParaRPr lang="en-US" b="0" i="0">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To specify the upper bound on the number of transitions in a lasso trace</a:t>
            </a:r>
            <a:endParaRPr lang="en-US" b="0" i="0">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To specify the lower bound on the number of transitions in a lasso trace</a:t>
            </a:r>
            <a:endParaRPr lang="en-US" b="0" i="0">
              <a:effectLst/>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To specify the exact number of transitions in a lasso trace</a:t>
            </a: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To specify the type signature names in plain scopes</a:t>
            </a:r>
            <a:endParaRPr lang="it-IT" b="0" i="0">
              <a:solidFill>
                <a:srgbClr val="242424"/>
              </a:solidFill>
              <a:effectLst/>
              <a:latin typeface="Arial" panose="020B0604020202020204" pitchFamily="34" charset="0"/>
              <a:cs typeface="Arial" panose="020B0604020202020204" pitchFamily="34" charset="0"/>
            </a:endParaRPr>
          </a:p>
          <a:p>
            <a:pPr marL="457200" indent="-457200">
              <a:buFont typeface="+mj-lt"/>
              <a:buAutoNum type="arabicPeriod"/>
            </a:pPr>
            <a:r>
              <a:rPr lang="en-US" b="0" i="0">
                <a:solidFill>
                  <a:srgbClr val="333333"/>
                </a:solidFill>
                <a:effectLst/>
                <a:latin typeface="Arial" panose="020B0604020202020204" pitchFamily="34" charset="0"/>
                <a:cs typeface="Arial" panose="020B0604020202020204" pitchFamily="34" charset="0"/>
              </a:rPr>
              <a:t>What is the difference between complete model-checking and bounded model checking?</a:t>
            </a: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Complete model-checking checks over all possible traces without bounding them upfront, while bounded model checking only checks a subset of possible traces with an upper bound on the number of transitions.</a:t>
            </a: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Complete model-checking checks only a subset of possible traces with an upper bound on the number of transitions, while bounded model checking checks over all possible traces without bounding them upfront.</a:t>
            </a:r>
            <a:endParaRPr lang="en-US">
              <a:solidFill>
                <a:srgbClr val="242424"/>
              </a:solidFill>
              <a:latin typeface="Arial" panose="020B0604020202020204" pitchFamily="34" charset="0"/>
              <a:cs typeface="Arial" panose="020B0604020202020204" pitchFamily="34" charset="0"/>
            </a:endParaRP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Complete model-checking checks only the first and last states in a lasso trace, while bounded model checking checks all states in a lasso trace.</a:t>
            </a:r>
          </a:p>
          <a:p>
            <a:pPr marL="1200150" lvl="1" indent="-457200">
              <a:buFont typeface="Wingdings" panose="05000000000000000000" pitchFamily="2" charset="2"/>
              <a:buChar char="q"/>
            </a:pPr>
            <a:r>
              <a:rPr lang="en-US" b="0" i="0">
                <a:solidFill>
                  <a:srgbClr val="242424"/>
                </a:solidFill>
                <a:effectLst/>
                <a:latin typeface="Arial" panose="020B0604020202020204" pitchFamily="34" charset="0"/>
                <a:cs typeface="Arial" panose="020B0604020202020204" pitchFamily="34" charset="0"/>
              </a:rPr>
              <a:t>Complete model-checking and bounded model checking are the same thing.</a:t>
            </a:r>
          </a:p>
        </p:txBody>
      </p:sp>
      <p:sp>
        <p:nvSpPr>
          <p:cNvPr id="3" name="TextBox 2">
            <a:extLst>
              <a:ext uri="{FF2B5EF4-FFF2-40B4-BE49-F238E27FC236}">
                <a16:creationId xmlns:a16="http://schemas.microsoft.com/office/drawing/2014/main" id="{ABF65E47-44B9-44F5-AC23-C1E6274D8307}"/>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43</a:t>
            </a:r>
            <a:endParaRPr lang="it-IT"/>
          </a:p>
        </p:txBody>
      </p:sp>
      <p:sp>
        <p:nvSpPr>
          <p:cNvPr id="7" name="Titolo 1">
            <a:extLst>
              <a:ext uri="{FF2B5EF4-FFF2-40B4-BE49-F238E27FC236}">
                <a16:creationId xmlns:a16="http://schemas.microsoft.com/office/drawing/2014/main" id="{FCA98D62-D0BD-5561-DC57-5074ED52FF89}"/>
              </a:ext>
            </a:extLst>
          </p:cNvPr>
          <p:cNvSpPr>
            <a:spLocks noGrp="1"/>
          </p:cNvSpPr>
          <p:nvPr>
            <p:ph type="title"/>
          </p:nvPr>
        </p:nvSpPr>
        <p:spPr>
          <a:xfrm>
            <a:off x="250281" y="106508"/>
            <a:ext cx="3800858" cy="1159501"/>
          </a:xfrm>
        </p:spPr>
        <p:txBody>
          <a:bodyPr>
            <a:normAutofit/>
          </a:bodyPr>
          <a:lstStyle/>
          <a:p>
            <a:r>
              <a:rPr lang="it-IT" sz="2800"/>
              <a:t>TIME HOIZON</a:t>
            </a:r>
          </a:p>
        </p:txBody>
      </p:sp>
      <p:sp>
        <p:nvSpPr>
          <p:cNvPr id="8" name="TextBox 7">
            <a:extLst>
              <a:ext uri="{FF2B5EF4-FFF2-40B4-BE49-F238E27FC236}">
                <a16:creationId xmlns:a16="http://schemas.microsoft.com/office/drawing/2014/main" id="{695C17DA-DF1E-8FAB-A697-6FAA1E1621C9}"/>
              </a:ext>
            </a:extLst>
          </p:cNvPr>
          <p:cNvSpPr txBox="1"/>
          <p:nvPr/>
        </p:nvSpPr>
        <p:spPr>
          <a:xfrm>
            <a:off x="250281" y="535411"/>
            <a:ext cx="5662839"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Quiz solutions</a:t>
            </a:r>
          </a:p>
        </p:txBody>
      </p:sp>
    </p:spTree>
    <p:extLst>
      <p:ext uri="{BB962C8B-B14F-4D97-AF65-F5344CB8AC3E}">
        <p14:creationId xmlns:p14="http://schemas.microsoft.com/office/powerpoint/2010/main" val="17246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1" end="1"/>
                                            </p:txEl>
                                          </p:spTgt>
                                        </p:tgtEl>
                                        <p:attrNameLst>
                                          <p:attrName>style.color</p:attrName>
                                        </p:attrNameLst>
                                      </p:cBhvr>
                                      <p:to>
                                        <p:clrVal>
                                          <a:srgbClr val="00B050"/>
                                        </p:clrVal>
                                      </p:to>
                                    </p:set>
                                    <p:set>
                                      <p:cBhvr>
                                        <p:cTn id="7" dur="500" fill="hold"/>
                                        <p:tgtEl>
                                          <p:spTgt spid="5">
                                            <p:txEl>
                                              <p:pRg st="1" end="1"/>
                                            </p:txEl>
                                          </p:spTgt>
                                        </p:tgtEl>
                                        <p:attrNameLst>
                                          <p:attrName>fillcolor</p:attrName>
                                        </p:attrNameLst>
                                      </p:cBhvr>
                                      <p:to>
                                        <p:clrVal>
                                          <a:srgbClr val="00B050"/>
                                        </p:clrVal>
                                      </p:to>
                                    </p:set>
                                    <p:set>
                                      <p:cBhvr>
                                        <p:cTn id="8" dur="500" fill="hold"/>
                                        <p:tgtEl>
                                          <p:spTgt spid="5">
                                            <p:txEl>
                                              <p:pRg st="1" end="1"/>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8" end="8"/>
                                            </p:txEl>
                                          </p:spTgt>
                                        </p:tgtEl>
                                        <p:attrNameLst>
                                          <p:attrName>style.color</p:attrName>
                                        </p:attrNameLst>
                                      </p:cBhvr>
                                      <p:to>
                                        <p:clrVal>
                                          <a:srgbClr val="00B050"/>
                                        </p:clrVal>
                                      </p:to>
                                    </p:set>
                                    <p:set>
                                      <p:cBhvr>
                                        <p:cTn id="13" dur="500" fill="hold"/>
                                        <p:tgtEl>
                                          <p:spTgt spid="5">
                                            <p:txEl>
                                              <p:pRg st="8" end="8"/>
                                            </p:txEl>
                                          </p:spTgt>
                                        </p:tgtEl>
                                        <p:attrNameLst>
                                          <p:attrName>fillcolor</p:attrName>
                                        </p:attrNameLst>
                                      </p:cBhvr>
                                      <p:to>
                                        <p:clrVal>
                                          <a:srgbClr val="00B050"/>
                                        </p:clrVal>
                                      </p:to>
                                    </p:set>
                                    <p:set>
                                      <p:cBhvr>
                                        <p:cTn id="14" dur="500" fill="hold"/>
                                        <p:tgtEl>
                                          <p:spTgt spid="5">
                                            <p:txEl>
                                              <p:pRg st="8" end="8"/>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11" end="11"/>
                                            </p:txEl>
                                          </p:spTgt>
                                        </p:tgtEl>
                                        <p:attrNameLst>
                                          <p:attrName>style.color</p:attrName>
                                        </p:attrNameLst>
                                      </p:cBhvr>
                                      <p:to>
                                        <p:clrVal>
                                          <a:srgbClr val="00B050"/>
                                        </p:clrVal>
                                      </p:to>
                                    </p:set>
                                    <p:set>
                                      <p:cBhvr>
                                        <p:cTn id="19" dur="500" fill="hold"/>
                                        <p:tgtEl>
                                          <p:spTgt spid="5">
                                            <p:txEl>
                                              <p:pRg st="11" end="11"/>
                                            </p:txEl>
                                          </p:spTgt>
                                        </p:tgtEl>
                                        <p:attrNameLst>
                                          <p:attrName>fillcolor</p:attrName>
                                        </p:attrNameLst>
                                      </p:cBhvr>
                                      <p:to>
                                        <p:clrVal>
                                          <a:srgbClr val="00B050"/>
                                        </p:clrVal>
                                      </p:to>
                                    </p:set>
                                    <p:set>
                                      <p:cBhvr>
                                        <p:cTn id="20" dur="500" fill="hold"/>
                                        <p:tgtEl>
                                          <p:spTgt spid="5">
                                            <p:txEl>
                                              <p:pRg st="11" end="11"/>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5">
                                            <p:txEl>
                                              <p:pRg st="16" end="16"/>
                                            </p:txEl>
                                          </p:spTgt>
                                        </p:tgtEl>
                                        <p:attrNameLst>
                                          <p:attrName>style.color</p:attrName>
                                        </p:attrNameLst>
                                      </p:cBhvr>
                                      <p:to>
                                        <p:clrVal>
                                          <a:srgbClr val="00B050"/>
                                        </p:clrVal>
                                      </p:to>
                                    </p:set>
                                    <p:set>
                                      <p:cBhvr>
                                        <p:cTn id="25" dur="500" fill="hold"/>
                                        <p:tgtEl>
                                          <p:spTgt spid="5">
                                            <p:txEl>
                                              <p:pRg st="16" end="16"/>
                                            </p:txEl>
                                          </p:spTgt>
                                        </p:tgtEl>
                                        <p:attrNameLst>
                                          <p:attrName>fillcolor</p:attrName>
                                        </p:attrNameLst>
                                      </p:cBhvr>
                                      <p:to>
                                        <p:clrVal>
                                          <a:srgbClr val="00B050"/>
                                        </p:clrVal>
                                      </p:to>
                                    </p:set>
                                    <p:set>
                                      <p:cBhvr>
                                        <p:cTn id="26" dur="500" fill="hold"/>
                                        <p:tgtEl>
                                          <p:spTgt spid="5">
                                            <p:txEl>
                                              <p:pRg st="16" end="1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28">
            <a:extLst>
              <a:ext uri="{FF2B5EF4-FFF2-40B4-BE49-F238E27FC236}">
                <a16:creationId xmlns:a16="http://schemas.microsoft.com/office/drawing/2014/main" id="{4B172A8F-1604-5BD3-B785-5B3E22C76476}"/>
              </a:ext>
            </a:extLst>
          </p:cNvPr>
          <p:cNvSpPr txBox="1"/>
          <p:nvPr/>
        </p:nvSpPr>
        <p:spPr>
          <a:xfrm>
            <a:off x="467833" y="1452806"/>
            <a:ext cx="11396003" cy="646331"/>
          </a:xfrm>
          <a:prstGeom prst="rect">
            <a:avLst/>
          </a:prstGeom>
          <a:noFill/>
        </p:spPr>
        <p:txBody>
          <a:bodyPr wrap="square" rtlCol="0">
            <a:spAutoFit/>
          </a:bodyPr>
          <a:lstStyle/>
          <a:p>
            <a:r>
              <a:rPr lang="en-US" sz="3600" b="1">
                <a:solidFill>
                  <a:srgbClr val="728FA5"/>
                </a:solidFill>
                <a:latin typeface="Arial" panose="020B0604020202020204" pitchFamily="34" charset="0"/>
                <a:cs typeface="Arial" panose="020B0604020202020204" pitchFamily="34" charset="0"/>
              </a:rPr>
              <a:t>Alloy 6</a:t>
            </a:r>
            <a:r>
              <a:rPr lang="en-US" sz="3600">
                <a:latin typeface="Arial" panose="020B0604020202020204" pitchFamily="34" charset="0"/>
                <a:cs typeface="Arial" panose="020B0604020202020204" pitchFamily="34" charset="0"/>
              </a:rPr>
              <a:t>:</a:t>
            </a:r>
            <a:r>
              <a:rPr lang="en-US" sz="3600" b="1">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an </a:t>
            </a:r>
            <a:r>
              <a:rPr lang="en-US" sz="2800" b="1">
                <a:latin typeface="Arial" panose="020B0604020202020204" pitchFamily="34" charset="0"/>
                <a:cs typeface="Arial" panose="020B0604020202020204" pitchFamily="34" charset="0"/>
              </a:rPr>
              <a:t>implicit</a:t>
            </a:r>
            <a:r>
              <a:rPr lang="en-US" sz="2800">
                <a:latin typeface="Arial" panose="020B0604020202020204" pitchFamily="34" charset="0"/>
                <a:cs typeface="Arial" panose="020B0604020202020204" pitchFamily="34" charset="0"/>
              </a:rPr>
              <a:t>, built-in notion of </a:t>
            </a:r>
            <a:r>
              <a:rPr lang="en-US" sz="2800" b="1">
                <a:latin typeface="Arial" panose="020B0604020202020204" pitchFamily="34" charset="0"/>
                <a:cs typeface="Arial" panose="020B0604020202020204" pitchFamily="34" charset="0"/>
              </a:rPr>
              <a:t>(discrete) time</a:t>
            </a:r>
            <a:endParaRPr lang="en-US" sz="3600" b="1">
              <a:latin typeface="Arial" panose="020B060402020202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5F89A857-9A2F-E9CF-D1DA-B9A5C4EDF123}"/>
              </a:ext>
            </a:extLst>
          </p:cNvPr>
          <p:cNvSpPr/>
          <p:nvPr/>
        </p:nvSpPr>
        <p:spPr>
          <a:xfrm>
            <a:off x="844744" y="2697578"/>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Linear temporal logic</a:t>
            </a:r>
            <a:endParaRPr lang="en-US" sz="2400" kern="1200">
              <a:solidFill>
                <a:schemeClr val="tx1"/>
              </a:solidFill>
            </a:endParaRPr>
          </a:p>
        </p:txBody>
      </p:sp>
      <p:sp>
        <p:nvSpPr>
          <p:cNvPr id="20" name="Oval 19">
            <a:extLst>
              <a:ext uri="{FF2B5EF4-FFF2-40B4-BE49-F238E27FC236}">
                <a16:creationId xmlns:a16="http://schemas.microsoft.com/office/drawing/2014/main" id="{B071B3EC-6808-233C-2AAC-9AFAC2EA627B}"/>
              </a:ext>
            </a:extLst>
          </p:cNvPr>
          <p:cNvSpPr/>
          <p:nvPr/>
        </p:nvSpPr>
        <p:spPr>
          <a:xfrm>
            <a:off x="467833" y="2697579"/>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1</a:t>
            </a:r>
          </a:p>
        </p:txBody>
      </p:sp>
      <p:sp>
        <p:nvSpPr>
          <p:cNvPr id="21" name="Freeform: Shape 20">
            <a:extLst>
              <a:ext uri="{FF2B5EF4-FFF2-40B4-BE49-F238E27FC236}">
                <a16:creationId xmlns:a16="http://schemas.microsoft.com/office/drawing/2014/main" id="{A37FD84E-E62D-F0E6-B67F-2FEFF8914936}"/>
              </a:ext>
            </a:extLst>
          </p:cNvPr>
          <p:cNvSpPr/>
          <p:nvPr/>
        </p:nvSpPr>
        <p:spPr>
          <a:xfrm>
            <a:off x="844744" y="3667161"/>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Mutable signatures and fields</a:t>
            </a:r>
            <a:endParaRPr lang="en-US" sz="2400" kern="1200">
              <a:solidFill>
                <a:schemeClr val="tx1"/>
              </a:solidFill>
            </a:endParaRPr>
          </a:p>
        </p:txBody>
      </p:sp>
      <p:sp>
        <p:nvSpPr>
          <p:cNvPr id="22" name="Oval 21">
            <a:extLst>
              <a:ext uri="{FF2B5EF4-FFF2-40B4-BE49-F238E27FC236}">
                <a16:creationId xmlns:a16="http://schemas.microsoft.com/office/drawing/2014/main" id="{B8BB2198-11A5-96FD-15F5-277B21BE2378}"/>
              </a:ext>
            </a:extLst>
          </p:cNvPr>
          <p:cNvSpPr/>
          <p:nvPr/>
        </p:nvSpPr>
        <p:spPr>
          <a:xfrm>
            <a:off x="467833" y="3667162"/>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2</a:t>
            </a:r>
          </a:p>
        </p:txBody>
      </p:sp>
      <p:sp>
        <p:nvSpPr>
          <p:cNvPr id="23" name="Freeform: Shape 22">
            <a:extLst>
              <a:ext uri="{FF2B5EF4-FFF2-40B4-BE49-F238E27FC236}">
                <a16:creationId xmlns:a16="http://schemas.microsoft.com/office/drawing/2014/main" id="{670250C1-52C7-7D0C-B955-328D13F9F28E}"/>
              </a:ext>
            </a:extLst>
          </p:cNvPr>
          <p:cNvSpPr/>
          <p:nvPr/>
        </p:nvSpPr>
        <p:spPr>
          <a:xfrm>
            <a:off x="844744" y="4636744"/>
            <a:ext cx="4671667" cy="753823"/>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0"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Temporal operators</a:t>
            </a:r>
            <a:endParaRPr lang="en-US" sz="2400" kern="1200">
              <a:solidFill>
                <a:schemeClr val="tx1"/>
              </a:solidFill>
            </a:endParaRPr>
          </a:p>
        </p:txBody>
      </p:sp>
      <p:sp>
        <p:nvSpPr>
          <p:cNvPr id="24" name="Oval 23">
            <a:extLst>
              <a:ext uri="{FF2B5EF4-FFF2-40B4-BE49-F238E27FC236}">
                <a16:creationId xmlns:a16="http://schemas.microsoft.com/office/drawing/2014/main" id="{0C528B73-98B7-A154-C6A3-CEBB210C3E8E}"/>
              </a:ext>
            </a:extLst>
          </p:cNvPr>
          <p:cNvSpPr/>
          <p:nvPr/>
        </p:nvSpPr>
        <p:spPr>
          <a:xfrm>
            <a:off x="467833" y="4636745"/>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3</a:t>
            </a:r>
          </a:p>
        </p:txBody>
      </p:sp>
      <p:sp>
        <p:nvSpPr>
          <p:cNvPr id="26" name="Freeform: Shape 25">
            <a:extLst>
              <a:ext uri="{FF2B5EF4-FFF2-40B4-BE49-F238E27FC236}">
                <a16:creationId xmlns:a16="http://schemas.microsoft.com/office/drawing/2014/main" id="{A3FE1CD6-3717-0A04-43B1-A0801343AA12}"/>
              </a:ext>
            </a:extLst>
          </p:cNvPr>
          <p:cNvSpPr/>
          <p:nvPr/>
        </p:nvSpPr>
        <p:spPr>
          <a:xfrm>
            <a:off x="6717462" y="2697577"/>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1"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Time horizon</a:t>
            </a:r>
          </a:p>
        </p:txBody>
      </p:sp>
      <p:sp>
        <p:nvSpPr>
          <p:cNvPr id="27" name="Oval 26">
            <a:extLst>
              <a:ext uri="{FF2B5EF4-FFF2-40B4-BE49-F238E27FC236}">
                <a16:creationId xmlns:a16="http://schemas.microsoft.com/office/drawing/2014/main" id="{677B9752-FB45-1FF5-9F30-8A9AE1D1AAC7}"/>
              </a:ext>
            </a:extLst>
          </p:cNvPr>
          <p:cNvSpPr/>
          <p:nvPr/>
        </p:nvSpPr>
        <p:spPr>
          <a:xfrm>
            <a:off x="6340551" y="2697578"/>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4</a:t>
            </a:r>
          </a:p>
        </p:txBody>
      </p:sp>
      <p:sp>
        <p:nvSpPr>
          <p:cNvPr id="28" name="Freeform: Shape 27">
            <a:extLst>
              <a:ext uri="{FF2B5EF4-FFF2-40B4-BE49-F238E27FC236}">
                <a16:creationId xmlns:a16="http://schemas.microsoft.com/office/drawing/2014/main" id="{56117DAF-C472-0E07-4162-C0F2EB9510D8}"/>
              </a:ext>
            </a:extLst>
          </p:cNvPr>
          <p:cNvSpPr/>
          <p:nvPr/>
        </p:nvSpPr>
        <p:spPr>
          <a:xfrm>
            <a:off x="6717462" y="3667160"/>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1"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New visualizer</a:t>
            </a:r>
          </a:p>
        </p:txBody>
      </p:sp>
      <p:sp>
        <p:nvSpPr>
          <p:cNvPr id="29" name="Oval 28">
            <a:extLst>
              <a:ext uri="{FF2B5EF4-FFF2-40B4-BE49-F238E27FC236}">
                <a16:creationId xmlns:a16="http://schemas.microsoft.com/office/drawing/2014/main" id="{F1855DD3-ED2B-D7E3-7907-4C88BB084ECD}"/>
              </a:ext>
            </a:extLst>
          </p:cNvPr>
          <p:cNvSpPr/>
          <p:nvPr/>
        </p:nvSpPr>
        <p:spPr>
          <a:xfrm>
            <a:off x="6340551" y="3667161"/>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5</a:t>
            </a:r>
          </a:p>
        </p:txBody>
      </p:sp>
      <p:sp>
        <p:nvSpPr>
          <p:cNvPr id="30" name="Freeform: Shape 29">
            <a:extLst>
              <a:ext uri="{FF2B5EF4-FFF2-40B4-BE49-F238E27FC236}">
                <a16:creationId xmlns:a16="http://schemas.microsoft.com/office/drawing/2014/main" id="{BB2C6567-98D0-299F-FE8A-94861783D940}"/>
              </a:ext>
            </a:extLst>
          </p:cNvPr>
          <p:cNvSpPr/>
          <p:nvPr/>
        </p:nvSpPr>
        <p:spPr>
          <a:xfrm>
            <a:off x="6717462" y="4636743"/>
            <a:ext cx="4671667" cy="753823"/>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Concurrency</a:t>
            </a:r>
          </a:p>
        </p:txBody>
      </p:sp>
      <p:sp>
        <p:nvSpPr>
          <p:cNvPr id="31" name="Oval 30">
            <a:extLst>
              <a:ext uri="{FF2B5EF4-FFF2-40B4-BE49-F238E27FC236}">
                <a16:creationId xmlns:a16="http://schemas.microsoft.com/office/drawing/2014/main" id="{D5B5345D-7DA4-5CB0-6300-1E6620C36ECE}"/>
              </a:ext>
            </a:extLst>
          </p:cNvPr>
          <p:cNvSpPr/>
          <p:nvPr/>
        </p:nvSpPr>
        <p:spPr>
          <a:xfrm>
            <a:off x="6340551" y="4636744"/>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6</a:t>
            </a:r>
          </a:p>
        </p:txBody>
      </p:sp>
      <p:sp>
        <p:nvSpPr>
          <p:cNvPr id="2" name="Titolo 1">
            <a:extLst>
              <a:ext uri="{FF2B5EF4-FFF2-40B4-BE49-F238E27FC236}">
                <a16:creationId xmlns:a16="http://schemas.microsoft.com/office/drawing/2014/main" id="{16357064-CB49-6C60-855C-B5C029A55AF6}"/>
              </a:ext>
            </a:extLst>
          </p:cNvPr>
          <p:cNvSpPr>
            <a:spLocks noGrp="1"/>
          </p:cNvSpPr>
          <p:nvPr>
            <p:ph type="title"/>
          </p:nvPr>
        </p:nvSpPr>
        <p:spPr>
          <a:xfrm>
            <a:off x="250281" y="106508"/>
            <a:ext cx="3800858" cy="1159501"/>
          </a:xfrm>
        </p:spPr>
        <p:txBody>
          <a:bodyPr>
            <a:normAutofit/>
          </a:bodyPr>
          <a:lstStyle/>
          <a:p>
            <a:r>
              <a:rPr lang="it-IT" sz="2800"/>
              <a:t>ALLOY 6</a:t>
            </a:r>
          </a:p>
        </p:txBody>
      </p:sp>
      <p:sp>
        <p:nvSpPr>
          <p:cNvPr id="3" name="TextBox 2">
            <a:extLst>
              <a:ext uri="{FF2B5EF4-FFF2-40B4-BE49-F238E27FC236}">
                <a16:creationId xmlns:a16="http://schemas.microsoft.com/office/drawing/2014/main" id="{E62B203F-DDD1-DFF0-3D15-E43736BA6543}"/>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Introduction</a:t>
            </a:r>
            <a:endParaRPr lang="en-US" sz="280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08E26DF-3063-5EFE-4287-0DD267D99583}"/>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dirty="0">
                <a:solidFill>
                  <a:schemeClr val="bg1"/>
                </a:solidFill>
                <a:latin typeface="Arial"/>
                <a:cs typeface="Arial"/>
              </a:rPr>
              <a:t>44</a:t>
            </a:r>
            <a:endParaRPr lang="it-IT" dirty="0"/>
          </a:p>
        </p:txBody>
      </p:sp>
    </p:spTree>
    <p:extLst>
      <p:ext uri="{BB962C8B-B14F-4D97-AF65-F5344CB8AC3E}">
        <p14:creationId xmlns:p14="http://schemas.microsoft.com/office/powerpoint/2010/main" val="3219519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14">
            <a:extLst>
              <a:ext uri="{FF2B5EF4-FFF2-40B4-BE49-F238E27FC236}">
                <a16:creationId xmlns:a16="http://schemas.microsoft.com/office/drawing/2014/main" id="{04228BEF-A739-5FDD-0F57-305CE5D26DC7}"/>
              </a:ext>
            </a:extLst>
          </p:cNvPr>
          <p:cNvSpPr txBox="1"/>
          <p:nvPr/>
        </p:nvSpPr>
        <p:spPr>
          <a:xfrm>
            <a:off x="1801673" y="1122443"/>
            <a:ext cx="11187120" cy="769441"/>
          </a:xfrm>
          <a:prstGeom prst="rect">
            <a:avLst/>
          </a:prstGeom>
          <a:noFill/>
          <a:effectLst/>
        </p:spPr>
        <p:txBody>
          <a:bodyPr wrap="square" rtlCol="0">
            <a:spAutoFit/>
          </a:bodyPr>
          <a:lstStyle/>
          <a:p>
            <a:r>
              <a:rPr lang="it-IT" sz="4400" b="1">
                <a:solidFill>
                  <a:srgbClr val="17375E"/>
                </a:solidFill>
                <a:latin typeface="Arial" panose="020B0604020202020204" pitchFamily="34" charset="0"/>
                <a:cs typeface="Arial" panose="020B0604020202020204" pitchFamily="34" charset="0"/>
              </a:rPr>
              <a:t>            NEW VISUALIZER </a:t>
            </a:r>
          </a:p>
        </p:txBody>
      </p:sp>
      <p:sp>
        <p:nvSpPr>
          <p:cNvPr id="4" name="Freeform: Shape 9">
            <a:extLst>
              <a:ext uri="{FF2B5EF4-FFF2-40B4-BE49-F238E27FC236}">
                <a16:creationId xmlns:a16="http://schemas.microsoft.com/office/drawing/2014/main" id="{A362AF1D-F0F4-355D-27E5-355980375086}"/>
              </a:ext>
            </a:extLst>
          </p:cNvPr>
          <p:cNvSpPr/>
          <p:nvPr/>
        </p:nvSpPr>
        <p:spPr>
          <a:xfrm rot="417889">
            <a:off x="3594296" y="-4547992"/>
            <a:ext cx="2434077" cy="2658345"/>
          </a:xfrm>
          <a:custGeom>
            <a:avLst/>
            <a:gdLst>
              <a:gd name="connsiteX0" fmla="*/ 0 w 3283712"/>
              <a:gd name="connsiteY0" fmla="*/ 0 h 3126325"/>
              <a:gd name="connsiteX1" fmla="*/ 3283712 w 3283712"/>
              <a:gd name="connsiteY1" fmla="*/ 0 h 3126325"/>
              <a:gd name="connsiteX2" fmla="*/ 3283712 w 3283712"/>
              <a:gd name="connsiteY2" fmla="*/ 3126325 h 3126325"/>
              <a:gd name="connsiteX3" fmla="*/ 0 w 3283712"/>
              <a:gd name="connsiteY3" fmla="*/ 3126325 h 3126325"/>
              <a:gd name="connsiteX4" fmla="*/ 0 w 3283712"/>
              <a:gd name="connsiteY4" fmla="*/ 0 h 3126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3712" h="3126325">
                <a:moveTo>
                  <a:pt x="0" y="0"/>
                </a:moveTo>
                <a:lnTo>
                  <a:pt x="3283712" y="0"/>
                </a:lnTo>
                <a:lnTo>
                  <a:pt x="3283712" y="3126325"/>
                </a:lnTo>
                <a:lnTo>
                  <a:pt x="0" y="31263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3825" tIns="123825" rIns="123825" bIns="123825" numCol="1" spcCol="1270" anchor="t" anchorCtr="0">
            <a:noAutofit/>
          </a:bodyPr>
          <a:lstStyle/>
          <a:p>
            <a:pPr marL="0" lvl="0" indent="0" algn="l" defTabSz="2889250">
              <a:lnSpc>
                <a:spcPct val="90000"/>
              </a:lnSpc>
              <a:spcBef>
                <a:spcPct val="0"/>
              </a:spcBef>
              <a:spcAft>
                <a:spcPct val="35000"/>
              </a:spcAft>
              <a:buNone/>
            </a:pPr>
            <a:endParaRPr lang="en-US" sz="6500" kern="1200"/>
          </a:p>
        </p:txBody>
      </p:sp>
      <p:sp>
        <p:nvSpPr>
          <p:cNvPr id="6" name="Freeform: Shape 10">
            <a:extLst>
              <a:ext uri="{FF2B5EF4-FFF2-40B4-BE49-F238E27FC236}">
                <a16:creationId xmlns:a16="http://schemas.microsoft.com/office/drawing/2014/main" id="{703971B8-C0FA-8571-82C6-CE19A5897047}"/>
              </a:ext>
            </a:extLst>
          </p:cNvPr>
          <p:cNvSpPr/>
          <p:nvPr/>
        </p:nvSpPr>
        <p:spPr>
          <a:xfrm rot="417889">
            <a:off x="6951160" y="-4547992"/>
            <a:ext cx="2434077" cy="2658345"/>
          </a:xfrm>
          <a:custGeom>
            <a:avLst/>
            <a:gdLst>
              <a:gd name="connsiteX0" fmla="*/ 0 w 3283712"/>
              <a:gd name="connsiteY0" fmla="*/ 0 h 3126325"/>
              <a:gd name="connsiteX1" fmla="*/ 3283712 w 3283712"/>
              <a:gd name="connsiteY1" fmla="*/ 0 h 3126325"/>
              <a:gd name="connsiteX2" fmla="*/ 3283712 w 3283712"/>
              <a:gd name="connsiteY2" fmla="*/ 3126325 h 3126325"/>
              <a:gd name="connsiteX3" fmla="*/ 0 w 3283712"/>
              <a:gd name="connsiteY3" fmla="*/ 3126325 h 3126325"/>
              <a:gd name="connsiteX4" fmla="*/ 0 w 3283712"/>
              <a:gd name="connsiteY4" fmla="*/ 0 h 3126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3712" h="3126325">
                <a:moveTo>
                  <a:pt x="0" y="0"/>
                </a:moveTo>
                <a:lnTo>
                  <a:pt x="3283712" y="0"/>
                </a:lnTo>
                <a:lnTo>
                  <a:pt x="3283712" y="3126325"/>
                </a:lnTo>
                <a:lnTo>
                  <a:pt x="0" y="31263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3825" tIns="123825" rIns="123825" bIns="123825" numCol="1" spcCol="1270" anchor="t" anchorCtr="0">
            <a:noAutofit/>
          </a:bodyPr>
          <a:lstStyle/>
          <a:p>
            <a:pPr marL="0" lvl="0" indent="0" algn="l" defTabSz="2889250">
              <a:lnSpc>
                <a:spcPct val="90000"/>
              </a:lnSpc>
              <a:spcBef>
                <a:spcPct val="0"/>
              </a:spcBef>
              <a:spcAft>
                <a:spcPct val="35000"/>
              </a:spcAft>
              <a:buNone/>
            </a:pPr>
            <a:endParaRPr lang="en-US" sz="6500" kern="1200"/>
          </a:p>
        </p:txBody>
      </p:sp>
      <p:sp>
        <p:nvSpPr>
          <p:cNvPr id="7" name="TextBox 16">
            <a:extLst>
              <a:ext uri="{FF2B5EF4-FFF2-40B4-BE49-F238E27FC236}">
                <a16:creationId xmlns:a16="http://schemas.microsoft.com/office/drawing/2014/main" id="{27AC5512-B650-E321-71EF-83DE2F5A5C1F}"/>
              </a:ext>
            </a:extLst>
          </p:cNvPr>
          <p:cNvSpPr txBox="1"/>
          <p:nvPr/>
        </p:nvSpPr>
        <p:spPr>
          <a:xfrm rot="417889">
            <a:off x="2045567" y="-4924754"/>
            <a:ext cx="1902965" cy="523220"/>
          </a:xfrm>
          <a:prstGeom prst="rect">
            <a:avLst/>
          </a:prstGeom>
          <a:noFill/>
        </p:spPr>
        <p:txBody>
          <a:bodyPr wrap="square" rtlCol="0">
            <a:spAutoFit/>
          </a:bodyPr>
          <a:lstStyle/>
          <a:p>
            <a:pPr algn="ctr"/>
            <a:r>
              <a:rPr lang="en-US" sz="2800" b="1">
                <a:solidFill>
                  <a:srgbClr val="C00000"/>
                </a:solidFill>
                <a:latin typeface="Arial" panose="020B0604020202020204" pitchFamily="34" charset="0"/>
                <a:cs typeface="Arial" panose="020B0604020202020204" pitchFamily="34" charset="0"/>
              </a:rPr>
              <a:t> </a:t>
            </a:r>
          </a:p>
        </p:txBody>
      </p:sp>
      <p:sp>
        <p:nvSpPr>
          <p:cNvPr id="8" name="TextBox 18">
            <a:extLst>
              <a:ext uri="{FF2B5EF4-FFF2-40B4-BE49-F238E27FC236}">
                <a16:creationId xmlns:a16="http://schemas.microsoft.com/office/drawing/2014/main" id="{130DF68C-DCF0-456B-8BDB-26B7854C546C}"/>
              </a:ext>
            </a:extLst>
          </p:cNvPr>
          <p:cNvSpPr txBox="1"/>
          <p:nvPr/>
        </p:nvSpPr>
        <p:spPr>
          <a:xfrm rot="417889">
            <a:off x="2309142" y="-3934594"/>
            <a:ext cx="1512210" cy="523220"/>
          </a:xfrm>
          <a:prstGeom prst="rect">
            <a:avLst/>
          </a:prstGeom>
          <a:noFill/>
        </p:spPr>
        <p:txBody>
          <a:bodyPr wrap="square" rtlCol="0">
            <a:spAutoFit/>
          </a:bodyPr>
          <a:lstStyle/>
          <a:p>
            <a:pPr algn="ctr"/>
            <a:r>
              <a:rPr lang="en-US" sz="2800" b="1">
                <a:solidFill>
                  <a:srgbClr val="C00000"/>
                </a:solidFill>
                <a:latin typeface="Arial" panose="020B0604020202020204" pitchFamily="34" charset="0"/>
                <a:cs typeface="Arial" panose="020B0604020202020204" pitchFamily="34" charset="0"/>
              </a:rPr>
              <a:t> </a:t>
            </a:r>
          </a:p>
        </p:txBody>
      </p:sp>
      <p:sp>
        <p:nvSpPr>
          <p:cNvPr id="23" name="TextBox 50">
            <a:extLst>
              <a:ext uri="{FF2B5EF4-FFF2-40B4-BE49-F238E27FC236}">
                <a16:creationId xmlns:a16="http://schemas.microsoft.com/office/drawing/2014/main" id="{71B70781-C059-7D9D-24F1-B266F00ACF57}"/>
              </a:ext>
            </a:extLst>
          </p:cNvPr>
          <p:cNvSpPr txBox="1"/>
          <p:nvPr/>
        </p:nvSpPr>
        <p:spPr>
          <a:xfrm>
            <a:off x="1941431" y="-2923195"/>
            <a:ext cx="783040" cy="338554"/>
          </a:xfrm>
          <a:prstGeom prst="rect">
            <a:avLst/>
          </a:prstGeom>
          <a:noFill/>
        </p:spPr>
        <p:txBody>
          <a:bodyPr wrap="square" rtlCol="0">
            <a:spAutoFit/>
          </a:bodyPr>
          <a:lstStyle/>
          <a:p>
            <a:pPr algn="ctr"/>
            <a:r>
              <a:rPr lang="en-US" sz="1600">
                <a:solidFill>
                  <a:srgbClr val="728FA5"/>
                </a:solidFill>
                <a:latin typeface="Arial" panose="020B0604020202020204" pitchFamily="34" charset="0"/>
                <a:cs typeface="Arial" panose="020B0604020202020204" pitchFamily="34" charset="0"/>
              </a:rPr>
              <a:t>1..</a:t>
            </a:r>
          </a:p>
        </p:txBody>
      </p:sp>
      <p:grpSp>
        <p:nvGrpSpPr>
          <p:cNvPr id="19" name="Gruppo 18">
            <a:extLst>
              <a:ext uri="{FF2B5EF4-FFF2-40B4-BE49-F238E27FC236}">
                <a16:creationId xmlns:a16="http://schemas.microsoft.com/office/drawing/2014/main" id="{AA7CB5D7-2EB4-D752-BC92-05DE9B178C92}"/>
              </a:ext>
            </a:extLst>
          </p:cNvPr>
          <p:cNvGrpSpPr/>
          <p:nvPr/>
        </p:nvGrpSpPr>
        <p:grpSpPr>
          <a:xfrm>
            <a:off x="250281" y="1768774"/>
            <a:ext cx="11384256" cy="4343268"/>
            <a:chOff x="358756" y="1718227"/>
            <a:chExt cx="11274767" cy="4384185"/>
          </a:xfrm>
        </p:grpSpPr>
        <p:pic>
          <p:nvPicPr>
            <p:cNvPr id="17" name="Immagine 16">
              <a:extLst>
                <a:ext uri="{FF2B5EF4-FFF2-40B4-BE49-F238E27FC236}">
                  <a16:creationId xmlns:a16="http://schemas.microsoft.com/office/drawing/2014/main" id="{ACAA1D2D-A1EE-EF06-DBDF-4797D20F79BC}"/>
                </a:ext>
              </a:extLst>
            </p:cNvPr>
            <p:cNvPicPr>
              <a:picLocks noChangeAspect="1"/>
            </p:cNvPicPr>
            <p:nvPr/>
          </p:nvPicPr>
          <p:blipFill rotWithShape="1">
            <a:blip r:embed="rId3">
              <a:extLst>
                <a:ext uri="{28A0092B-C50C-407E-A947-70E740481C1C}">
                  <a14:useLocalDpi xmlns:a14="http://schemas.microsoft.com/office/drawing/2010/main" val="0"/>
                </a:ext>
              </a:extLst>
            </a:blip>
            <a:srcRect l="-1575" t="302" r="1575" b="-302"/>
            <a:stretch/>
          </p:blipFill>
          <p:spPr>
            <a:xfrm>
              <a:off x="358756" y="1718227"/>
              <a:ext cx="11274767" cy="4371291"/>
            </a:xfrm>
            <a:prstGeom prst="rect">
              <a:avLst/>
            </a:prstGeom>
            <a:effectLst>
              <a:outerShdw blurRad="1270000" dist="50800" dir="5400000" algn="ctr" rotWithShape="0">
                <a:srgbClr val="000000">
                  <a:alpha val="0"/>
                </a:srgbClr>
              </a:outerShdw>
              <a:reflection blurRad="12700" endPos="0" dist="50800" dir="5400000" sy="-100000" algn="bl" rotWithShape="0"/>
            </a:effectLst>
          </p:spPr>
        </p:pic>
        <p:pic>
          <p:nvPicPr>
            <p:cNvPr id="18" name="Immagine 17">
              <a:extLst>
                <a:ext uri="{FF2B5EF4-FFF2-40B4-BE49-F238E27FC236}">
                  <a16:creationId xmlns:a16="http://schemas.microsoft.com/office/drawing/2014/main" id="{1E3E2092-5A13-7A48-9774-4C75805A2C57}"/>
                </a:ext>
              </a:extLst>
            </p:cNvPr>
            <p:cNvPicPr>
              <a:picLocks noChangeAspect="1"/>
            </p:cNvPicPr>
            <p:nvPr/>
          </p:nvPicPr>
          <p:blipFill rotWithShape="1">
            <a:blip r:embed="rId4">
              <a:extLst>
                <a:ext uri="{28A0092B-C50C-407E-A947-70E740481C1C}">
                  <a14:useLocalDpi xmlns:a14="http://schemas.microsoft.com/office/drawing/2010/main" val="0"/>
                </a:ext>
              </a:extLst>
            </a:blip>
            <a:srcRect t="11542" r="-446"/>
            <a:stretch/>
          </p:blipFill>
          <p:spPr>
            <a:xfrm>
              <a:off x="558478" y="2214412"/>
              <a:ext cx="11069767" cy="3888000"/>
            </a:xfrm>
            <a:prstGeom prst="rect">
              <a:avLst/>
            </a:prstGeom>
          </p:spPr>
        </p:pic>
      </p:grpSp>
      <p:sp>
        <p:nvSpPr>
          <p:cNvPr id="5" name="TextBox 4">
            <a:extLst>
              <a:ext uri="{FF2B5EF4-FFF2-40B4-BE49-F238E27FC236}">
                <a16:creationId xmlns:a16="http://schemas.microsoft.com/office/drawing/2014/main" id="{B5632473-16A5-87AC-CBA1-A4AA50290B1D}"/>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45</a:t>
            </a:r>
            <a:endParaRPr lang="it-IT"/>
          </a:p>
        </p:txBody>
      </p:sp>
      <p:sp>
        <p:nvSpPr>
          <p:cNvPr id="10" name="CasellaDiTesto 9">
            <a:extLst>
              <a:ext uri="{FF2B5EF4-FFF2-40B4-BE49-F238E27FC236}">
                <a16:creationId xmlns:a16="http://schemas.microsoft.com/office/drawing/2014/main" id="{4798A779-9322-0484-EFB1-7A21CD611E64}"/>
              </a:ext>
            </a:extLst>
          </p:cNvPr>
          <p:cNvSpPr txBox="1"/>
          <p:nvPr/>
        </p:nvSpPr>
        <p:spPr>
          <a:xfrm>
            <a:off x="5051427" y="2260328"/>
            <a:ext cx="529566" cy="369332"/>
          </a:xfrm>
          <a:prstGeom prst="rect">
            <a:avLst/>
          </a:prstGeom>
          <a:solidFill>
            <a:srgbClr val="C6D9F1"/>
          </a:solidFill>
          <a:ln w="31750">
            <a:solidFill>
              <a:srgbClr val="16365E"/>
            </a:solidFill>
          </a:ln>
        </p:spPr>
        <p:txBody>
          <a:bodyPr wrap="square" rtlCol="0">
            <a:spAutoFit/>
          </a:bodyPr>
          <a:lstStyle/>
          <a:p>
            <a:pPr algn="ctr"/>
            <a:r>
              <a:rPr lang="it-IT" b="1">
                <a:latin typeface="Monotype Corsiva" panose="03010101010201010101" pitchFamily="66" charset="0"/>
              </a:rPr>
              <a:t>A</a:t>
            </a:r>
          </a:p>
        </p:txBody>
      </p:sp>
      <p:sp>
        <p:nvSpPr>
          <p:cNvPr id="12" name="CasellaDiTesto 11">
            <a:extLst>
              <a:ext uri="{FF2B5EF4-FFF2-40B4-BE49-F238E27FC236}">
                <a16:creationId xmlns:a16="http://schemas.microsoft.com/office/drawing/2014/main" id="{A8679417-0A7C-0316-DD50-C8DBD290D871}"/>
              </a:ext>
            </a:extLst>
          </p:cNvPr>
          <p:cNvSpPr txBox="1"/>
          <p:nvPr/>
        </p:nvSpPr>
        <p:spPr>
          <a:xfrm>
            <a:off x="1089040" y="3965717"/>
            <a:ext cx="504497" cy="369332"/>
          </a:xfrm>
          <a:prstGeom prst="rect">
            <a:avLst/>
          </a:prstGeom>
          <a:solidFill>
            <a:srgbClr val="C6D9F1"/>
          </a:solidFill>
          <a:ln w="31750">
            <a:solidFill>
              <a:srgbClr val="16365E"/>
            </a:solidFill>
          </a:ln>
        </p:spPr>
        <p:txBody>
          <a:bodyPr wrap="square" rtlCol="0">
            <a:spAutoFit/>
          </a:bodyPr>
          <a:lstStyle/>
          <a:p>
            <a:pPr algn="ctr"/>
            <a:r>
              <a:rPr lang="it-IT" b="1">
                <a:latin typeface="Monotype Corsiva" panose="03010101010201010101" pitchFamily="66" charset="0"/>
              </a:rPr>
              <a:t>B</a:t>
            </a:r>
          </a:p>
        </p:txBody>
      </p:sp>
      <p:sp>
        <p:nvSpPr>
          <p:cNvPr id="13" name="CasellaDiTesto 12">
            <a:extLst>
              <a:ext uri="{FF2B5EF4-FFF2-40B4-BE49-F238E27FC236}">
                <a16:creationId xmlns:a16="http://schemas.microsoft.com/office/drawing/2014/main" id="{F01AD2A7-DF3A-0673-6B0B-17CEE06B685D}"/>
              </a:ext>
            </a:extLst>
          </p:cNvPr>
          <p:cNvSpPr txBox="1"/>
          <p:nvPr/>
        </p:nvSpPr>
        <p:spPr>
          <a:xfrm>
            <a:off x="6562482" y="1920487"/>
            <a:ext cx="472966" cy="369332"/>
          </a:xfrm>
          <a:prstGeom prst="rect">
            <a:avLst/>
          </a:prstGeom>
          <a:solidFill>
            <a:srgbClr val="C6D9F1"/>
          </a:solidFill>
          <a:ln w="31750">
            <a:solidFill>
              <a:srgbClr val="16365E"/>
            </a:solidFill>
          </a:ln>
        </p:spPr>
        <p:txBody>
          <a:bodyPr wrap="square" rtlCol="0">
            <a:spAutoFit/>
          </a:bodyPr>
          <a:lstStyle/>
          <a:p>
            <a:pPr algn="ctr"/>
            <a:r>
              <a:rPr lang="it-IT" b="1">
                <a:latin typeface="Monotype Corsiva" panose="03010101010201010101" pitchFamily="66" charset="0"/>
              </a:rPr>
              <a:t>C</a:t>
            </a:r>
          </a:p>
        </p:txBody>
      </p:sp>
      <p:sp>
        <p:nvSpPr>
          <p:cNvPr id="15" name="Titolo 1">
            <a:extLst>
              <a:ext uri="{FF2B5EF4-FFF2-40B4-BE49-F238E27FC236}">
                <a16:creationId xmlns:a16="http://schemas.microsoft.com/office/drawing/2014/main" id="{4B795A2F-24E2-76FB-C871-892D9780F764}"/>
              </a:ext>
            </a:extLst>
          </p:cNvPr>
          <p:cNvSpPr>
            <a:spLocks noGrp="1"/>
          </p:cNvSpPr>
          <p:nvPr>
            <p:ph type="title"/>
          </p:nvPr>
        </p:nvSpPr>
        <p:spPr>
          <a:xfrm>
            <a:off x="250281" y="106508"/>
            <a:ext cx="3800858" cy="1159501"/>
          </a:xfrm>
        </p:spPr>
        <p:txBody>
          <a:bodyPr>
            <a:normAutofit/>
          </a:bodyPr>
          <a:lstStyle/>
          <a:p>
            <a:r>
              <a:rPr lang="it-IT" sz="2800"/>
              <a:t>NEW VISUALIZER</a:t>
            </a:r>
          </a:p>
        </p:txBody>
      </p:sp>
      <p:sp>
        <p:nvSpPr>
          <p:cNvPr id="16" name="TextBox 15">
            <a:extLst>
              <a:ext uri="{FF2B5EF4-FFF2-40B4-BE49-F238E27FC236}">
                <a16:creationId xmlns:a16="http://schemas.microsoft.com/office/drawing/2014/main" id="{A7144B3C-2188-3E1D-3B2D-57C2A6724C10}"/>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Introduction</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4149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69D94DC-6336-4FCD-0B28-D72061418448}"/>
              </a:ext>
            </a:extLst>
          </p:cNvPr>
          <p:cNvPicPr>
            <a:picLocks noChangeAspect="1"/>
          </p:cNvPicPr>
          <p:nvPr/>
        </p:nvPicPr>
        <p:blipFill>
          <a:blip r:embed="rId3"/>
          <a:stretch>
            <a:fillRect/>
          </a:stretch>
        </p:blipFill>
        <p:spPr>
          <a:xfrm>
            <a:off x="558477" y="2762375"/>
            <a:ext cx="11075045" cy="434186"/>
          </a:xfrm>
          <a:prstGeom prst="rect">
            <a:avLst/>
          </a:prstGeom>
          <a:solidFill>
            <a:srgbClr val="FFFFFF">
              <a:shade val="85000"/>
            </a:srgbClr>
          </a:solidFill>
          <a:ln w="63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23" name="Connettore 2 22">
            <a:extLst>
              <a:ext uri="{FF2B5EF4-FFF2-40B4-BE49-F238E27FC236}">
                <a16:creationId xmlns:a16="http://schemas.microsoft.com/office/drawing/2014/main" id="{2AD0B197-97F2-7BDF-7093-499ED2B84AFE}"/>
              </a:ext>
            </a:extLst>
          </p:cNvPr>
          <p:cNvCxnSpPr>
            <a:cxnSpLocks/>
            <a:endCxn id="13" idx="0"/>
          </p:cNvCxnSpPr>
          <p:nvPr/>
        </p:nvCxnSpPr>
        <p:spPr>
          <a:xfrm>
            <a:off x="6674140" y="3042737"/>
            <a:ext cx="3120130" cy="965133"/>
          </a:xfrm>
          <a:prstGeom prst="straightConnector1">
            <a:avLst/>
          </a:prstGeom>
          <a:ln w="38100">
            <a:solidFill>
              <a:srgbClr val="728FA5"/>
            </a:solidFill>
            <a:tailEnd type="triangle"/>
          </a:ln>
          <a:effectLst/>
        </p:spPr>
        <p:style>
          <a:lnRef idx="2">
            <a:schemeClr val="dk1"/>
          </a:lnRef>
          <a:fillRef idx="0">
            <a:schemeClr val="dk1"/>
          </a:fillRef>
          <a:effectRef idx="1">
            <a:schemeClr val="dk1"/>
          </a:effectRef>
          <a:fontRef idx="minor">
            <a:schemeClr val="tx1"/>
          </a:fontRef>
        </p:style>
      </p:cxnSp>
      <p:pic>
        <p:nvPicPr>
          <p:cNvPr id="34" name="Immagine 33" descr="Immagine che contiene testo&#10;&#10;Descrizione generata automaticamente">
            <a:extLst>
              <a:ext uri="{FF2B5EF4-FFF2-40B4-BE49-F238E27FC236}">
                <a16:creationId xmlns:a16="http://schemas.microsoft.com/office/drawing/2014/main" id="{72980655-1A0B-14BD-52D2-7AD7D65AE940}"/>
              </a:ext>
            </a:extLst>
          </p:cNvPr>
          <p:cNvPicPr>
            <a:picLocks noChangeAspect="1"/>
          </p:cNvPicPr>
          <p:nvPr/>
        </p:nvPicPr>
        <p:blipFill>
          <a:blip r:embed="rId4"/>
          <a:stretch>
            <a:fillRect/>
          </a:stretch>
        </p:blipFill>
        <p:spPr>
          <a:xfrm>
            <a:off x="7164742" y="2767494"/>
            <a:ext cx="570421" cy="376693"/>
          </a:xfrm>
          <a:prstGeom prst="rect">
            <a:avLst/>
          </a:prstGeom>
        </p:spPr>
      </p:pic>
      <p:cxnSp>
        <p:nvCxnSpPr>
          <p:cNvPr id="35" name="Connettore 2 34">
            <a:extLst>
              <a:ext uri="{FF2B5EF4-FFF2-40B4-BE49-F238E27FC236}">
                <a16:creationId xmlns:a16="http://schemas.microsoft.com/office/drawing/2014/main" id="{B873C166-6C77-49CE-248A-286D0FBEE8B0}"/>
              </a:ext>
            </a:extLst>
          </p:cNvPr>
          <p:cNvCxnSpPr>
            <a:cxnSpLocks/>
            <a:endCxn id="9" idx="1"/>
          </p:cNvCxnSpPr>
          <p:nvPr/>
        </p:nvCxnSpPr>
        <p:spPr>
          <a:xfrm flipV="1">
            <a:off x="7680960" y="1944408"/>
            <a:ext cx="443537" cy="869912"/>
          </a:xfrm>
          <a:prstGeom prst="straightConnector1">
            <a:avLst/>
          </a:prstGeom>
          <a:ln w="38100">
            <a:solidFill>
              <a:srgbClr val="728FA5"/>
            </a:solidFill>
            <a:tailEnd type="triangle"/>
          </a:ln>
          <a:effectLst/>
        </p:spPr>
        <p:style>
          <a:lnRef idx="2">
            <a:schemeClr val="dk1"/>
          </a:lnRef>
          <a:fillRef idx="0">
            <a:schemeClr val="dk1"/>
          </a:fillRef>
          <a:effectRef idx="1">
            <a:schemeClr val="dk1"/>
          </a:effectRef>
          <a:fontRef idx="minor">
            <a:schemeClr val="tx1"/>
          </a:fontRef>
        </p:style>
      </p:cxnSp>
      <p:sp>
        <p:nvSpPr>
          <p:cNvPr id="45" name="CasellaDiTesto 44">
            <a:extLst>
              <a:ext uri="{FF2B5EF4-FFF2-40B4-BE49-F238E27FC236}">
                <a16:creationId xmlns:a16="http://schemas.microsoft.com/office/drawing/2014/main" id="{11C755A5-6848-0B8A-40D2-60AF65D6BC49}"/>
              </a:ext>
            </a:extLst>
          </p:cNvPr>
          <p:cNvSpPr txBox="1"/>
          <p:nvPr/>
        </p:nvSpPr>
        <p:spPr>
          <a:xfrm>
            <a:off x="668613" y="1558943"/>
            <a:ext cx="592628" cy="461665"/>
          </a:xfrm>
          <a:prstGeom prst="rect">
            <a:avLst/>
          </a:prstGeom>
          <a:solidFill>
            <a:srgbClr val="C6D9F1"/>
          </a:solidFill>
          <a:ln w="31750">
            <a:solidFill>
              <a:srgbClr val="16365E"/>
            </a:solidFill>
          </a:ln>
        </p:spPr>
        <p:txBody>
          <a:bodyPr wrap="square" rtlCol="0">
            <a:spAutoFit/>
          </a:bodyPr>
          <a:lstStyle/>
          <a:p>
            <a:pPr algn="ctr"/>
            <a:r>
              <a:rPr lang="it-IT" sz="2400" b="1">
                <a:latin typeface="Monotype Corsiva" panose="03010101010201010101" pitchFamily="66" charset="0"/>
              </a:rPr>
              <a:t>A</a:t>
            </a:r>
          </a:p>
        </p:txBody>
      </p:sp>
      <p:sp>
        <p:nvSpPr>
          <p:cNvPr id="3" name="TextBox 2">
            <a:extLst>
              <a:ext uri="{FF2B5EF4-FFF2-40B4-BE49-F238E27FC236}">
                <a16:creationId xmlns:a16="http://schemas.microsoft.com/office/drawing/2014/main" id="{287531F0-866A-3597-4AEE-9702D1171FF6}"/>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46</a:t>
            </a:r>
            <a:endParaRPr lang="it-IT"/>
          </a:p>
        </p:txBody>
      </p:sp>
      <p:sp>
        <p:nvSpPr>
          <p:cNvPr id="8" name="Titolo 1">
            <a:extLst>
              <a:ext uri="{FF2B5EF4-FFF2-40B4-BE49-F238E27FC236}">
                <a16:creationId xmlns:a16="http://schemas.microsoft.com/office/drawing/2014/main" id="{61AE5689-CDB4-CC74-965F-D776562429DB}"/>
              </a:ext>
            </a:extLst>
          </p:cNvPr>
          <p:cNvSpPr>
            <a:spLocks noGrp="1"/>
          </p:cNvSpPr>
          <p:nvPr>
            <p:ph type="title"/>
          </p:nvPr>
        </p:nvSpPr>
        <p:spPr>
          <a:xfrm>
            <a:off x="250281" y="106508"/>
            <a:ext cx="3800858" cy="1159501"/>
          </a:xfrm>
        </p:spPr>
        <p:txBody>
          <a:bodyPr>
            <a:normAutofit/>
          </a:bodyPr>
          <a:lstStyle/>
          <a:p>
            <a:r>
              <a:rPr lang="it-IT" sz="2800"/>
              <a:t>NEW VISUALIZER</a:t>
            </a:r>
          </a:p>
        </p:txBody>
      </p:sp>
      <p:sp>
        <p:nvSpPr>
          <p:cNvPr id="9" name="TextBox 8">
            <a:extLst>
              <a:ext uri="{FF2B5EF4-FFF2-40B4-BE49-F238E27FC236}">
                <a16:creationId xmlns:a16="http://schemas.microsoft.com/office/drawing/2014/main" id="{EFF784CE-CF64-F525-7ADC-B7B925DAF8FB}"/>
              </a:ext>
            </a:extLst>
          </p:cNvPr>
          <p:cNvSpPr txBox="1"/>
          <p:nvPr/>
        </p:nvSpPr>
        <p:spPr>
          <a:xfrm>
            <a:off x="8124497" y="1344243"/>
            <a:ext cx="3290263" cy="1200329"/>
          </a:xfrm>
          <a:prstGeom prst="rect">
            <a:avLst/>
          </a:prstGeom>
          <a:noFill/>
          <a:ln w="38100">
            <a:solidFill>
              <a:srgbClr val="728FA5"/>
            </a:solidFill>
          </a:ln>
        </p:spPr>
        <p:txBody>
          <a:bodyPr wrap="square" rtlCol="0">
            <a:spAutoFit/>
          </a:bodyPr>
          <a:lstStyle/>
          <a:p>
            <a:pPr algn="ctr"/>
            <a:r>
              <a:rPr lang="en-US" sz="2400">
                <a:solidFill>
                  <a:schemeClr val="tx1"/>
                </a:solidFill>
                <a:latin typeface="Arial" panose="020B0604020202020204" pitchFamily="34" charset="0"/>
                <a:cs typeface="Arial" panose="020B0604020202020204" pitchFamily="34" charset="0"/>
              </a:rPr>
              <a:t>To visualize the </a:t>
            </a:r>
            <a:r>
              <a:rPr lang="en-US" sz="2400" b="1">
                <a:solidFill>
                  <a:schemeClr val="tx1"/>
                </a:solidFill>
                <a:latin typeface="Arial" panose="020B0604020202020204" pitchFamily="34" charset="0"/>
                <a:cs typeface="Arial" panose="020B0604020202020204" pitchFamily="34" charset="0"/>
              </a:rPr>
              <a:t>next pair of states</a:t>
            </a:r>
            <a:r>
              <a:rPr lang="en-US" sz="2400">
                <a:solidFill>
                  <a:schemeClr val="tx1"/>
                </a:solidFill>
                <a:latin typeface="Arial" panose="020B0604020202020204" pitchFamily="34" charset="0"/>
                <a:cs typeface="Arial" panose="020B0604020202020204" pitchFamily="34" charset="0"/>
              </a:rPr>
              <a:t> in the trace (in this case 1-2)</a:t>
            </a:r>
            <a:endParaRPr lang="en-US" sz="240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6FC117C-2507-E6D6-C7FB-4F675509CE9C}"/>
              </a:ext>
            </a:extLst>
          </p:cNvPr>
          <p:cNvSpPr txBox="1"/>
          <p:nvPr/>
        </p:nvSpPr>
        <p:spPr>
          <a:xfrm>
            <a:off x="8351520" y="4007870"/>
            <a:ext cx="2922222" cy="1569660"/>
          </a:xfrm>
          <a:prstGeom prst="rect">
            <a:avLst/>
          </a:prstGeom>
          <a:noFill/>
          <a:ln w="38100">
            <a:solidFill>
              <a:srgbClr val="728FA5"/>
            </a:solidFill>
          </a:ln>
        </p:spPr>
        <p:txBody>
          <a:bodyPr wrap="square" rtlCol="0">
            <a:spAutoFit/>
          </a:bodyPr>
          <a:lstStyle/>
          <a:p>
            <a:pPr algn="ctr"/>
            <a:r>
              <a:rPr lang="en-US" sz="2400" b="1">
                <a:solidFill>
                  <a:schemeClr val="tx1"/>
                </a:solidFill>
                <a:latin typeface="Arial" panose="020B0604020202020204" pitchFamily="34" charset="0"/>
                <a:cs typeface="Arial" panose="020B0604020202020204" pitchFamily="34" charset="0"/>
              </a:rPr>
              <a:t>The state after the next state</a:t>
            </a:r>
            <a:r>
              <a:rPr lang="en-US" sz="2400">
                <a:solidFill>
                  <a:schemeClr val="tx1"/>
                </a:solidFill>
                <a:latin typeface="Arial" panose="020B0604020202020204" pitchFamily="34" charset="0"/>
                <a:cs typeface="Arial" panose="020B0604020202020204" pitchFamily="34" charset="0"/>
              </a:rPr>
              <a:t>: it is in </a:t>
            </a:r>
            <a:r>
              <a:rPr lang="en-US" sz="2400" b="1">
                <a:solidFill>
                  <a:schemeClr val="tx1"/>
                </a:solidFill>
                <a:latin typeface="Arial" panose="020B0604020202020204" pitchFamily="34" charset="0"/>
                <a:cs typeface="Arial" panose="020B0604020202020204" pitchFamily="34" charset="0"/>
              </a:rPr>
              <a:t>gray </a:t>
            </a:r>
            <a:r>
              <a:rPr lang="en-US" sz="2400">
                <a:solidFill>
                  <a:schemeClr val="tx1"/>
                </a:solidFill>
                <a:latin typeface="Arial" panose="020B0604020202020204" pitchFamily="34" charset="0"/>
                <a:cs typeface="Arial" panose="020B0604020202020204" pitchFamily="34" charset="0"/>
              </a:rPr>
              <a:t>because not currently displayed</a:t>
            </a:r>
            <a:endParaRPr lang="en-US" sz="240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6D3188E5-CCF0-BB8D-89D7-50123C69540C}"/>
              </a:ext>
            </a:extLst>
          </p:cNvPr>
          <p:cNvSpPr txBox="1"/>
          <p:nvPr/>
        </p:nvSpPr>
        <p:spPr>
          <a:xfrm>
            <a:off x="5418054" y="1625348"/>
            <a:ext cx="1676400" cy="461665"/>
          </a:xfrm>
          <a:prstGeom prst="rect">
            <a:avLst/>
          </a:prstGeom>
          <a:noFill/>
          <a:ln w="38100">
            <a:solidFill>
              <a:srgbClr val="728FA5"/>
            </a:solidFill>
          </a:ln>
        </p:spPr>
        <p:txBody>
          <a:bodyPr wrap="square" rtlCol="0">
            <a:spAutoFit/>
          </a:bodyPr>
          <a:lstStyle/>
          <a:p>
            <a:r>
              <a:rPr lang="en-US" sz="2400" b="1">
                <a:solidFill>
                  <a:schemeClr val="tx1"/>
                </a:solidFill>
                <a:latin typeface="Arial" panose="020B0604020202020204" pitchFamily="34" charset="0"/>
                <a:cs typeface="Arial" panose="020B0604020202020204" pitchFamily="34" charset="0"/>
              </a:rPr>
              <a:t>Next state</a:t>
            </a:r>
            <a:endParaRPr lang="en-US" sz="2400" b="1">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88850A60-07D5-A50D-D8CC-16044ADCF0FD}"/>
              </a:ext>
            </a:extLst>
          </p:cNvPr>
          <p:cNvSpPr txBox="1"/>
          <p:nvPr/>
        </p:nvSpPr>
        <p:spPr>
          <a:xfrm>
            <a:off x="2684377" y="1626297"/>
            <a:ext cx="2197972" cy="461665"/>
          </a:xfrm>
          <a:prstGeom prst="rect">
            <a:avLst/>
          </a:prstGeom>
          <a:noFill/>
          <a:ln w="38100">
            <a:solidFill>
              <a:srgbClr val="728FA5"/>
            </a:solidFill>
          </a:ln>
        </p:spPr>
        <p:txBody>
          <a:bodyPr wrap="square" rtlCol="0">
            <a:spAutoFit/>
          </a:bodyPr>
          <a:lstStyle/>
          <a:p>
            <a:r>
              <a:rPr lang="en-US" sz="2400" b="1">
                <a:solidFill>
                  <a:schemeClr val="tx1"/>
                </a:solidFill>
                <a:latin typeface="Arial" panose="020B0604020202020204" pitchFamily="34" charset="0"/>
                <a:cs typeface="Arial" panose="020B0604020202020204" pitchFamily="34" charset="0"/>
              </a:rPr>
              <a:t>Current state</a:t>
            </a:r>
            <a:endParaRPr lang="en-US" sz="2400" b="1">
              <a:solidFill>
                <a:schemeClr val="bg1"/>
              </a:solidFill>
              <a:latin typeface="Arial" panose="020B0604020202020204" pitchFamily="34" charset="0"/>
              <a:cs typeface="Arial" panose="020B0604020202020204" pitchFamily="34" charset="0"/>
            </a:endParaRPr>
          </a:p>
        </p:txBody>
      </p:sp>
      <p:sp>
        <p:nvSpPr>
          <p:cNvPr id="2" name="Flowchart: Connector 1">
            <a:extLst>
              <a:ext uri="{FF2B5EF4-FFF2-40B4-BE49-F238E27FC236}">
                <a16:creationId xmlns:a16="http://schemas.microsoft.com/office/drawing/2014/main" id="{0F593EF8-D910-29E5-1242-E8AFD10545D5}"/>
              </a:ext>
            </a:extLst>
          </p:cNvPr>
          <p:cNvSpPr/>
          <p:nvPr/>
        </p:nvSpPr>
        <p:spPr>
          <a:xfrm>
            <a:off x="2674729" y="5440503"/>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10" name="Flowchart: Connector 9">
            <a:extLst>
              <a:ext uri="{FF2B5EF4-FFF2-40B4-BE49-F238E27FC236}">
                <a16:creationId xmlns:a16="http://schemas.microsoft.com/office/drawing/2014/main" id="{6C807F86-0BFE-E10E-C493-E7A271DBB0BC}"/>
              </a:ext>
            </a:extLst>
          </p:cNvPr>
          <p:cNvSpPr/>
          <p:nvPr/>
        </p:nvSpPr>
        <p:spPr>
          <a:xfrm>
            <a:off x="3480590" y="5440503"/>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11" name="Flowchart: Connector 10">
            <a:extLst>
              <a:ext uri="{FF2B5EF4-FFF2-40B4-BE49-F238E27FC236}">
                <a16:creationId xmlns:a16="http://schemas.microsoft.com/office/drawing/2014/main" id="{FDB83EB9-A151-1653-634C-67C82720FC42}"/>
              </a:ext>
            </a:extLst>
          </p:cNvPr>
          <p:cNvSpPr/>
          <p:nvPr/>
        </p:nvSpPr>
        <p:spPr>
          <a:xfrm>
            <a:off x="4294917" y="5440503"/>
            <a:ext cx="455870" cy="446568"/>
          </a:xfrm>
          <a:prstGeom prst="flowChartConnector">
            <a:avLst/>
          </a:prstGeom>
          <a:noFill/>
          <a:ln w="38100">
            <a:solidFill>
              <a:srgbClr val="72913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cxnSp>
        <p:nvCxnSpPr>
          <p:cNvPr id="12" name="Straight Arrow Connector 11">
            <a:extLst>
              <a:ext uri="{FF2B5EF4-FFF2-40B4-BE49-F238E27FC236}">
                <a16:creationId xmlns:a16="http://schemas.microsoft.com/office/drawing/2014/main" id="{79442FCE-5B3A-2F03-3C4E-C1DE8B88A7D3}"/>
              </a:ext>
            </a:extLst>
          </p:cNvPr>
          <p:cNvCxnSpPr/>
          <p:nvPr/>
        </p:nvCxnSpPr>
        <p:spPr>
          <a:xfrm>
            <a:off x="3130599" y="5684482"/>
            <a:ext cx="349991"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3BE4744-6511-F5E0-B9D6-AE7B63A34E20}"/>
              </a:ext>
            </a:extLst>
          </p:cNvPr>
          <p:cNvCxnSpPr>
            <a:cxnSpLocks/>
          </p:cNvCxnSpPr>
          <p:nvPr/>
        </p:nvCxnSpPr>
        <p:spPr>
          <a:xfrm>
            <a:off x="3936460" y="5684482"/>
            <a:ext cx="358457" cy="0"/>
          </a:xfrm>
          <a:prstGeom prst="straightConnector1">
            <a:avLst/>
          </a:prstGeom>
          <a:ln w="38100">
            <a:solidFill>
              <a:srgbClr val="729134"/>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Arrow: U-Turn 14">
            <a:extLst>
              <a:ext uri="{FF2B5EF4-FFF2-40B4-BE49-F238E27FC236}">
                <a16:creationId xmlns:a16="http://schemas.microsoft.com/office/drawing/2014/main" id="{BC7B08A8-954E-B1B6-C6A5-13879326D14A}"/>
              </a:ext>
            </a:extLst>
          </p:cNvPr>
          <p:cNvSpPr/>
          <p:nvPr/>
        </p:nvSpPr>
        <p:spPr>
          <a:xfrm rot="10800000" flipV="1">
            <a:off x="4428812" y="5217219"/>
            <a:ext cx="188079" cy="223284"/>
          </a:xfrm>
          <a:prstGeom prst="uturnArrow">
            <a:avLst>
              <a:gd name="adj1" fmla="val 25000"/>
              <a:gd name="adj2" fmla="val 25000"/>
              <a:gd name="adj3" fmla="val 25000"/>
              <a:gd name="adj4" fmla="val 43750"/>
              <a:gd name="adj5" fmla="val 100000"/>
            </a:avLst>
          </a:prstGeom>
          <a:solidFill>
            <a:srgbClr val="7291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Flowchart: Connector 15">
            <a:extLst>
              <a:ext uri="{FF2B5EF4-FFF2-40B4-BE49-F238E27FC236}">
                <a16:creationId xmlns:a16="http://schemas.microsoft.com/office/drawing/2014/main" id="{42D21ECD-06D7-7FD1-C005-30C93FF55265}"/>
              </a:ext>
            </a:extLst>
          </p:cNvPr>
          <p:cNvSpPr/>
          <p:nvPr/>
        </p:nvSpPr>
        <p:spPr>
          <a:xfrm>
            <a:off x="2674729" y="4497056"/>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18" name="Flowchart: Connector 17">
            <a:extLst>
              <a:ext uri="{FF2B5EF4-FFF2-40B4-BE49-F238E27FC236}">
                <a16:creationId xmlns:a16="http://schemas.microsoft.com/office/drawing/2014/main" id="{369B267B-E129-D375-F2BD-8EA9E82DC76D}"/>
              </a:ext>
            </a:extLst>
          </p:cNvPr>
          <p:cNvSpPr/>
          <p:nvPr/>
        </p:nvSpPr>
        <p:spPr>
          <a:xfrm>
            <a:off x="3480590" y="4497056"/>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19" name="Flowchart: Connector 18">
            <a:extLst>
              <a:ext uri="{FF2B5EF4-FFF2-40B4-BE49-F238E27FC236}">
                <a16:creationId xmlns:a16="http://schemas.microsoft.com/office/drawing/2014/main" id="{CC2BB75D-6F83-CD72-BBC6-973837AE2CFE}"/>
              </a:ext>
            </a:extLst>
          </p:cNvPr>
          <p:cNvSpPr/>
          <p:nvPr/>
        </p:nvSpPr>
        <p:spPr>
          <a:xfrm>
            <a:off x="2677701" y="3553609"/>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0</a:t>
            </a:r>
          </a:p>
        </p:txBody>
      </p:sp>
      <p:sp>
        <p:nvSpPr>
          <p:cNvPr id="20" name="Flowchart: Connector 19">
            <a:extLst>
              <a:ext uri="{FF2B5EF4-FFF2-40B4-BE49-F238E27FC236}">
                <a16:creationId xmlns:a16="http://schemas.microsoft.com/office/drawing/2014/main" id="{8E062342-390C-FF04-4A4F-FDE6ED107CAF}"/>
              </a:ext>
            </a:extLst>
          </p:cNvPr>
          <p:cNvSpPr/>
          <p:nvPr/>
        </p:nvSpPr>
        <p:spPr>
          <a:xfrm>
            <a:off x="3483562" y="3553609"/>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1</a:t>
            </a:r>
          </a:p>
        </p:txBody>
      </p:sp>
      <p:sp>
        <p:nvSpPr>
          <p:cNvPr id="22" name="Flowchart: Connector 21">
            <a:extLst>
              <a:ext uri="{FF2B5EF4-FFF2-40B4-BE49-F238E27FC236}">
                <a16:creationId xmlns:a16="http://schemas.microsoft.com/office/drawing/2014/main" id="{FE48E315-87DB-10B1-EA60-B60FBFF42285}"/>
              </a:ext>
            </a:extLst>
          </p:cNvPr>
          <p:cNvSpPr/>
          <p:nvPr/>
        </p:nvSpPr>
        <p:spPr>
          <a:xfrm>
            <a:off x="4297889" y="3553609"/>
            <a:ext cx="455870" cy="446568"/>
          </a:xfrm>
          <a:prstGeom prst="flowChartConnector">
            <a:avLst/>
          </a:prstGeom>
          <a:noFill/>
          <a:ln w="38100">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cxnSp>
        <p:nvCxnSpPr>
          <p:cNvPr id="24" name="Straight Arrow Connector 23">
            <a:extLst>
              <a:ext uri="{FF2B5EF4-FFF2-40B4-BE49-F238E27FC236}">
                <a16:creationId xmlns:a16="http://schemas.microsoft.com/office/drawing/2014/main" id="{25506A39-0CBD-64A1-0070-47AC504D61C3}"/>
              </a:ext>
            </a:extLst>
          </p:cNvPr>
          <p:cNvCxnSpPr>
            <a:stCxn id="19" idx="6"/>
            <a:endCxn id="20" idx="2"/>
          </p:cNvCxnSpPr>
          <p:nvPr/>
        </p:nvCxnSpPr>
        <p:spPr>
          <a:xfrm>
            <a:off x="3133571" y="3776893"/>
            <a:ext cx="349991" cy="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0665807-66B3-8D80-76F1-E9F4B7D89683}"/>
              </a:ext>
            </a:extLst>
          </p:cNvPr>
          <p:cNvCxnSpPr>
            <a:cxnSpLocks/>
            <a:stCxn id="20" idx="6"/>
            <a:endCxn id="22" idx="2"/>
          </p:cNvCxnSpPr>
          <p:nvPr/>
        </p:nvCxnSpPr>
        <p:spPr>
          <a:xfrm>
            <a:off x="3939432" y="3776893"/>
            <a:ext cx="358457" cy="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Flowchart: Connector 25">
            <a:extLst>
              <a:ext uri="{FF2B5EF4-FFF2-40B4-BE49-F238E27FC236}">
                <a16:creationId xmlns:a16="http://schemas.microsoft.com/office/drawing/2014/main" id="{E795F5AB-7903-3D98-8502-485CB009BDE3}"/>
              </a:ext>
            </a:extLst>
          </p:cNvPr>
          <p:cNvSpPr/>
          <p:nvPr/>
        </p:nvSpPr>
        <p:spPr>
          <a:xfrm>
            <a:off x="4331159" y="4493356"/>
            <a:ext cx="455870" cy="446568"/>
          </a:xfrm>
          <a:prstGeom prst="flowChartConnector">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2</a:t>
            </a:r>
          </a:p>
        </p:txBody>
      </p:sp>
      <p:sp>
        <p:nvSpPr>
          <p:cNvPr id="27" name="TextBox 26">
            <a:extLst>
              <a:ext uri="{FF2B5EF4-FFF2-40B4-BE49-F238E27FC236}">
                <a16:creationId xmlns:a16="http://schemas.microsoft.com/office/drawing/2014/main" id="{87EFBEB4-4200-2470-FEF6-6F4E48CF0951}"/>
              </a:ext>
            </a:extLst>
          </p:cNvPr>
          <p:cNvSpPr txBox="1"/>
          <p:nvPr/>
        </p:nvSpPr>
        <p:spPr>
          <a:xfrm>
            <a:off x="625399" y="3538512"/>
            <a:ext cx="1269999" cy="461665"/>
          </a:xfrm>
          <a:prstGeom prst="rect">
            <a:avLst/>
          </a:prstGeom>
          <a:noFill/>
        </p:spPr>
        <p:txBody>
          <a:bodyPr wrap="square" rtlCol="0">
            <a:spAutoFit/>
          </a:bodyPr>
          <a:lstStyle/>
          <a:p>
            <a:r>
              <a:rPr lang="en-US" sz="2400" b="1">
                <a:solidFill>
                  <a:srgbClr val="F79646"/>
                </a:solidFill>
                <a:latin typeface="Arial" panose="020B0604020202020204" pitchFamily="34" charset="0"/>
                <a:cs typeface="Arial" panose="020B0604020202020204" pitchFamily="34" charset="0"/>
              </a:rPr>
              <a:t>TRACE</a:t>
            </a:r>
          </a:p>
        </p:txBody>
      </p:sp>
      <p:sp>
        <p:nvSpPr>
          <p:cNvPr id="28" name="TextBox 27">
            <a:extLst>
              <a:ext uri="{FF2B5EF4-FFF2-40B4-BE49-F238E27FC236}">
                <a16:creationId xmlns:a16="http://schemas.microsoft.com/office/drawing/2014/main" id="{649A1AC4-DDED-61A8-AB65-23EBBE97C667}"/>
              </a:ext>
            </a:extLst>
          </p:cNvPr>
          <p:cNvSpPr txBox="1"/>
          <p:nvPr/>
        </p:nvSpPr>
        <p:spPr>
          <a:xfrm>
            <a:off x="625399" y="4485807"/>
            <a:ext cx="1386281" cy="461665"/>
          </a:xfrm>
          <a:prstGeom prst="rect">
            <a:avLst/>
          </a:prstGeom>
          <a:noFill/>
        </p:spPr>
        <p:txBody>
          <a:bodyPr wrap="square" rtlCol="0">
            <a:spAutoFit/>
          </a:bodyPr>
          <a:lstStyle/>
          <a:p>
            <a:r>
              <a:rPr lang="en-US" sz="2400" b="1">
                <a:solidFill>
                  <a:srgbClr val="FF0000"/>
                </a:solidFill>
                <a:latin typeface="Arial" panose="020B0604020202020204" pitchFamily="34" charset="0"/>
                <a:cs typeface="Arial" panose="020B0604020202020204" pitchFamily="34" charset="0"/>
              </a:rPr>
              <a:t>STATES</a:t>
            </a:r>
          </a:p>
        </p:txBody>
      </p:sp>
      <p:sp>
        <p:nvSpPr>
          <p:cNvPr id="29" name="TextBox 28">
            <a:extLst>
              <a:ext uri="{FF2B5EF4-FFF2-40B4-BE49-F238E27FC236}">
                <a16:creationId xmlns:a16="http://schemas.microsoft.com/office/drawing/2014/main" id="{65D9B888-BAE5-19E2-B7E7-4A02406AF909}"/>
              </a:ext>
            </a:extLst>
          </p:cNvPr>
          <p:cNvSpPr txBox="1"/>
          <p:nvPr/>
        </p:nvSpPr>
        <p:spPr>
          <a:xfrm>
            <a:off x="625399" y="5425406"/>
            <a:ext cx="1269999" cy="461665"/>
          </a:xfrm>
          <a:prstGeom prst="rect">
            <a:avLst/>
          </a:prstGeom>
          <a:noFill/>
        </p:spPr>
        <p:txBody>
          <a:bodyPr wrap="square" rtlCol="0">
            <a:spAutoFit/>
          </a:bodyPr>
          <a:lstStyle/>
          <a:p>
            <a:r>
              <a:rPr lang="en-US" sz="2400" b="1">
                <a:solidFill>
                  <a:srgbClr val="729134"/>
                </a:solidFill>
                <a:latin typeface="Arial" panose="020B0604020202020204" pitchFamily="34" charset="0"/>
                <a:cs typeface="Arial" panose="020B0604020202020204" pitchFamily="34" charset="0"/>
              </a:rPr>
              <a:t>LASSO</a:t>
            </a:r>
          </a:p>
        </p:txBody>
      </p:sp>
      <p:sp>
        <p:nvSpPr>
          <p:cNvPr id="40" name="TextBox 39">
            <a:extLst>
              <a:ext uri="{FF2B5EF4-FFF2-40B4-BE49-F238E27FC236}">
                <a16:creationId xmlns:a16="http://schemas.microsoft.com/office/drawing/2014/main" id="{B1AE1CBF-8D5F-1394-D5BB-D165408471D3}"/>
              </a:ext>
            </a:extLst>
          </p:cNvPr>
          <p:cNvSpPr txBox="1"/>
          <p:nvPr/>
        </p:nvSpPr>
        <p:spPr>
          <a:xfrm>
            <a:off x="4895978" y="3727113"/>
            <a:ext cx="514319" cy="369332"/>
          </a:xfrm>
          <a:prstGeom prst="rect">
            <a:avLst/>
          </a:prstGeom>
          <a:noFill/>
        </p:spPr>
        <p:txBody>
          <a:bodyPr wrap="square" rtlCol="0">
            <a:spAutoFit/>
          </a:bodyPr>
          <a:lstStyle/>
          <a:p>
            <a:r>
              <a:rPr lang="en-US" b="1">
                <a:solidFill>
                  <a:srgbClr val="F79646"/>
                </a:solidFill>
                <a:latin typeface="Arial" panose="020B0604020202020204" pitchFamily="34" charset="0"/>
                <a:cs typeface="Arial" panose="020B0604020202020204" pitchFamily="34" charset="0"/>
              </a:rPr>
              <a:t>…</a:t>
            </a:r>
          </a:p>
        </p:txBody>
      </p:sp>
      <p:cxnSp>
        <p:nvCxnSpPr>
          <p:cNvPr id="43" name="Straight Arrow Connector 42">
            <a:extLst>
              <a:ext uri="{FF2B5EF4-FFF2-40B4-BE49-F238E27FC236}">
                <a16:creationId xmlns:a16="http://schemas.microsoft.com/office/drawing/2014/main" id="{4D20BC8D-977D-17D1-6B51-014330973018}"/>
              </a:ext>
            </a:extLst>
          </p:cNvPr>
          <p:cNvCxnSpPr>
            <a:cxnSpLocks/>
          </p:cNvCxnSpPr>
          <p:nvPr/>
        </p:nvCxnSpPr>
        <p:spPr>
          <a:xfrm>
            <a:off x="4750787" y="3779259"/>
            <a:ext cx="358457" cy="0"/>
          </a:xfrm>
          <a:prstGeom prst="straightConnector1">
            <a:avLst/>
          </a:prstGeom>
          <a:ln w="38100">
            <a:solidFill>
              <a:srgbClr val="F7964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ttore 2 29">
            <a:extLst>
              <a:ext uri="{FF2B5EF4-FFF2-40B4-BE49-F238E27FC236}">
                <a16:creationId xmlns:a16="http://schemas.microsoft.com/office/drawing/2014/main" id="{00618704-DC38-8764-26D3-2EDB4FD488D6}"/>
              </a:ext>
            </a:extLst>
          </p:cNvPr>
          <p:cNvCxnSpPr>
            <a:cxnSpLocks/>
            <a:endCxn id="17" idx="2"/>
          </p:cNvCxnSpPr>
          <p:nvPr/>
        </p:nvCxnSpPr>
        <p:spPr>
          <a:xfrm flipV="1">
            <a:off x="6254902" y="2087013"/>
            <a:ext cx="1352" cy="825865"/>
          </a:xfrm>
          <a:prstGeom prst="straightConnector1">
            <a:avLst/>
          </a:prstGeom>
          <a:ln w="38100">
            <a:solidFill>
              <a:srgbClr val="728FA5"/>
            </a:solidFill>
            <a:tailEnd type="triangle"/>
          </a:ln>
          <a:effectLst/>
        </p:spPr>
        <p:style>
          <a:lnRef idx="2">
            <a:schemeClr val="dk1"/>
          </a:lnRef>
          <a:fillRef idx="0">
            <a:schemeClr val="dk1"/>
          </a:fillRef>
          <a:effectRef idx="1">
            <a:schemeClr val="dk1"/>
          </a:effectRef>
          <a:fontRef idx="minor">
            <a:schemeClr val="tx1"/>
          </a:fontRef>
        </p:style>
      </p:cxnSp>
      <p:cxnSp>
        <p:nvCxnSpPr>
          <p:cNvPr id="33" name="Connettore 2 32">
            <a:extLst>
              <a:ext uri="{FF2B5EF4-FFF2-40B4-BE49-F238E27FC236}">
                <a16:creationId xmlns:a16="http://schemas.microsoft.com/office/drawing/2014/main" id="{0F06685D-7479-B8D4-4C66-F90B3EBB9564}"/>
              </a:ext>
            </a:extLst>
          </p:cNvPr>
          <p:cNvCxnSpPr>
            <a:cxnSpLocks/>
            <a:endCxn id="21" idx="2"/>
          </p:cNvCxnSpPr>
          <p:nvPr/>
        </p:nvCxnSpPr>
        <p:spPr>
          <a:xfrm flipH="1" flipV="1">
            <a:off x="3783363" y="2060420"/>
            <a:ext cx="2066725" cy="899053"/>
          </a:xfrm>
          <a:prstGeom prst="straightConnector1">
            <a:avLst/>
          </a:prstGeom>
          <a:ln w="38100">
            <a:solidFill>
              <a:srgbClr val="728FA5"/>
            </a:solidFill>
            <a:tailEnd type="triangle"/>
          </a:ln>
          <a:effectLst/>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685D863C-4D38-0210-B909-20E3CA8A2BCC}"/>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Trace, </a:t>
            </a:r>
            <a:r>
              <a:rPr lang="it-IT" sz="2800" err="1">
                <a:solidFill>
                  <a:schemeClr val="bg1"/>
                </a:solidFill>
                <a:latin typeface="Arial" panose="020B0604020202020204" pitchFamily="34" charset="0"/>
                <a:cs typeface="Arial" panose="020B0604020202020204" pitchFamily="34" charset="0"/>
              </a:rPr>
              <a:t>states</a:t>
            </a:r>
            <a:r>
              <a:rPr lang="it-IT" sz="2800">
                <a:solidFill>
                  <a:schemeClr val="bg1"/>
                </a:solidFill>
                <a:latin typeface="Arial" panose="020B0604020202020204" pitchFamily="34" charset="0"/>
                <a:cs typeface="Arial" panose="020B0604020202020204" pitchFamily="34" charset="0"/>
              </a:rPr>
              <a:t>, lasso</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3113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50C8BAF1-3876-CBCB-3165-845C021471D6}"/>
              </a:ext>
            </a:extLst>
          </p:cNvPr>
          <p:cNvPicPr>
            <a:picLocks noGrp="1" noChangeAspect="1"/>
          </p:cNvPicPr>
          <p:nvPr>
            <p:ph idx="1"/>
          </p:nvPr>
        </p:nvPicPr>
        <p:blipFill>
          <a:blip r:embed="rId3"/>
          <a:stretch>
            <a:fillRect/>
          </a:stretch>
        </p:blipFill>
        <p:spPr>
          <a:xfrm>
            <a:off x="556283" y="2356610"/>
            <a:ext cx="11098213" cy="3446778"/>
          </a:xfrm>
        </p:spPr>
      </p:pic>
      <p:sp>
        <p:nvSpPr>
          <p:cNvPr id="3" name="TextBox 2">
            <a:extLst>
              <a:ext uri="{FF2B5EF4-FFF2-40B4-BE49-F238E27FC236}">
                <a16:creationId xmlns:a16="http://schemas.microsoft.com/office/drawing/2014/main" id="{9415D4A1-6851-16B8-9A9B-2B3481EF08D8}"/>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47</a:t>
            </a:r>
            <a:endParaRPr lang="it-IT"/>
          </a:p>
        </p:txBody>
      </p:sp>
      <p:sp>
        <p:nvSpPr>
          <p:cNvPr id="4" name="Titolo 1">
            <a:extLst>
              <a:ext uri="{FF2B5EF4-FFF2-40B4-BE49-F238E27FC236}">
                <a16:creationId xmlns:a16="http://schemas.microsoft.com/office/drawing/2014/main" id="{71D189EB-15BE-4BDC-8D4C-5E4505078A51}"/>
              </a:ext>
            </a:extLst>
          </p:cNvPr>
          <p:cNvSpPr>
            <a:spLocks noGrp="1"/>
          </p:cNvSpPr>
          <p:nvPr>
            <p:ph type="title"/>
          </p:nvPr>
        </p:nvSpPr>
        <p:spPr>
          <a:xfrm>
            <a:off x="250281" y="106508"/>
            <a:ext cx="3800858" cy="1159501"/>
          </a:xfrm>
        </p:spPr>
        <p:txBody>
          <a:bodyPr>
            <a:normAutofit/>
          </a:bodyPr>
          <a:lstStyle/>
          <a:p>
            <a:r>
              <a:rPr lang="it-IT" sz="2800"/>
              <a:t>NEW VISUALIZER</a:t>
            </a:r>
          </a:p>
        </p:txBody>
      </p:sp>
      <p:sp>
        <p:nvSpPr>
          <p:cNvPr id="7" name="TextBox 6">
            <a:extLst>
              <a:ext uri="{FF2B5EF4-FFF2-40B4-BE49-F238E27FC236}">
                <a16:creationId xmlns:a16="http://schemas.microsoft.com/office/drawing/2014/main" id="{A344901B-FC6C-E97F-CF01-78FB7F7CA852}"/>
              </a:ext>
            </a:extLst>
          </p:cNvPr>
          <p:cNvSpPr txBox="1"/>
          <p:nvPr/>
        </p:nvSpPr>
        <p:spPr>
          <a:xfrm>
            <a:off x="3752118" y="1371178"/>
            <a:ext cx="4687763" cy="461665"/>
          </a:xfrm>
          <a:prstGeom prst="rect">
            <a:avLst/>
          </a:prstGeom>
          <a:noFill/>
          <a:ln w="38100">
            <a:solidFill>
              <a:srgbClr val="728FA5"/>
            </a:solidFill>
          </a:ln>
        </p:spPr>
        <p:txBody>
          <a:bodyPr wrap="square" rtlCol="0">
            <a:spAutoFit/>
          </a:bodyPr>
          <a:lstStyle/>
          <a:p>
            <a:pPr algn="ctr"/>
            <a:r>
              <a:rPr lang="en-US" sz="2400">
                <a:solidFill>
                  <a:schemeClr val="tx1"/>
                </a:solidFill>
                <a:latin typeface="Arial" panose="020B0604020202020204" pitchFamily="34" charset="0"/>
                <a:cs typeface="Arial" panose="020B0604020202020204" pitchFamily="34" charset="0"/>
              </a:rPr>
              <a:t>The visualizer shows a </a:t>
            </a:r>
            <a:r>
              <a:rPr lang="en-US" sz="2400" b="1">
                <a:solidFill>
                  <a:schemeClr val="tx1"/>
                </a:solidFill>
                <a:latin typeface="Arial" panose="020B0604020202020204" pitchFamily="34" charset="0"/>
                <a:cs typeface="Arial" panose="020B0604020202020204" pitchFamily="34" charset="0"/>
              </a:rPr>
              <a:t>step-pair</a:t>
            </a:r>
            <a:endParaRPr lang="en-US" sz="2400" b="1">
              <a:solidFill>
                <a:schemeClr val="bg1"/>
              </a:solidFill>
              <a:latin typeface="Arial" panose="020B0604020202020204" pitchFamily="34" charset="0"/>
              <a:cs typeface="Arial" panose="020B0604020202020204" pitchFamily="34" charset="0"/>
            </a:endParaRPr>
          </a:p>
        </p:txBody>
      </p:sp>
      <p:sp>
        <p:nvSpPr>
          <p:cNvPr id="8" name="CasellaDiTesto 44">
            <a:extLst>
              <a:ext uri="{FF2B5EF4-FFF2-40B4-BE49-F238E27FC236}">
                <a16:creationId xmlns:a16="http://schemas.microsoft.com/office/drawing/2014/main" id="{7A6767DF-7BD8-6A2F-4AFD-0A7A78211C84}"/>
              </a:ext>
            </a:extLst>
          </p:cNvPr>
          <p:cNvSpPr txBox="1"/>
          <p:nvPr/>
        </p:nvSpPr>
        <p:spPr>
          <a:xfrm>
            <a:off x="668613" y="1558943"/>
            <a:ext cx="592628" cy="461665"/>
          </a:xfrm>
          <a:prstGeom prst="rect">
            <a:avLst/>
          </a:prstGeom>
          <a:solidFill>
            <a:srgbClr val="C6D9F1"/>
          </a:solidFill>
          <a:ln w="31750">
            <a:solidFill>
              <a:srgbClr val="16365E"/>
            </a:solidFill>
          </a:ln>
        </p:spPr>
        <p:txBody>
          <a:bodyPr wrap="square" rtlCol="0">
            <a:spAutoFit/>
          </a:bodyPr>
          <a:lstStyle/>
          <a:p>
            <a:pPr algn="ctr"/>
            <a:r>
              <a:rPr lang="it-IT" sz="2400" b="1">
                <a:latin typeface="Monotype Corsiva" panose="03010101010201010101" pitchFamily="66" charset="0"/>
              </a:rPr>
              <a:t>B</a:t>
            </a:r>
          </a:p>
        </p:txBody>
      </p:sp>
      <p:sp>
        <p:nvSpPr>
          <p:cNvPr id="11" name="TextBox 10">
            <a:extLst>
              <a:ext uri="{FF2B5EF4-FFF2-40B4-BE49-F238E27FC236}">
                <a16:creationId xmlns:a16="http://schemas.microsoft.com/office/drawing/2014/main" id="{030BD56C-DFDE-1B02-4247-0FBE549B0A5C}"/>
              </a:ext>
            </a:extLst>
          </p:cNvPr>
          <p:cNvSpPr txBox="1"/>
          <p:nvPr/>
        </p:nvSpPr>
        <p:spPr>
          <a:xfrm>
            <a:off x="8345363" y="5341722"/>
            <a:ext cx="1676400" cy="461665"/>
          </a:xfrm>
          <a:prstGeom prst="rect">
            <a:avLst/>
          </a:prstGeom>
          <a:noFill/>
          <a:ln w="38100">
            <a:solidFill>
              <a:srgbClr val="728FA5"/>
            </a:solidFill>
          </a:ln>
        </p:spPr>
        <p:txBody>
          <a:bodyPr wrap="square" rtlCol="0">
            <a:spAutoFit/>
          </a:bodyPr>
          <a:lstStyle/>
          <a:p>
            <a:r>
              <a:rPr lang="en-US" sz="2400" b="1">
                <a:solidFill>
                  <a:schemeClr val="tx1"/>
                </a:solidFill>
                <a:latin typeface="Arial" panose="020B0604020202020204" pitchFamily="34" charset="0"/>
                <a:cs typeface="Arial" panose="020B0604020202020204" pitchFamily="34" charset="0"/>
              </a:rPr>
              <a:t>Next state</a:t>
            </a:r>
            <a:endParaRPr lang="en-US" sz="2400" b="1">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EEA3079-BFA4-FC9D-B10C-7E234659A97E}"/>
              </a:ext>
            </a:extLst>
          </p:cNvPr>
          <p:cNvSpPr txBox="1"/>
          <p:nvPr/>
        </p:nvSpPr>
        <p:spPr>
          <a:xfrm>
            <a:off x="1980186" y="5341723"/>
            <a:ext cx="2197972" cy="461665"/>
          </a:xfrm>
          <a:prstGeom prst="rect">
            <a:avLst/>
          </a:prstGeom>
          <a:noFill/>
          <a:ln w="38100">
            <a:solidFill>
              <a:srgbClr val="728FA5"/>
            </a:solidFill>
          </a:ln>
        </p:spPr>
        <p:txBody>
          <a:bodyPr wrap="square" rtlCol="0">
            <a:spAutoFit/>
          </a:bodyPr>
          <a:lstStyle/>
          <a:p>
            <a:r>
              <a:rPr lang="en-US" sz="2400" b="1">
                <a:solidFill>
                  <a:schemeClr val="tx1"/>
                </a:solidFill>
                <a:latin typeface="Arial" panose="020B0604020202020204" pitchFamily="34" charset="0"/>
                <a:cs typeface="Arial" panose="020B0604020202020204" pitchFamily="34" charset="0"/>
              </a:rPr>
              <a:t>Current state</a:t>
            </a:r>
            <a:endParaRPr lang="en-US" sz="2400" b="1">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A172F7F-C4DA-29EC-CFEA-41C29DFDEE74}"/>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Step-</a:t>
            </a:r>
            <a:r>
              <a:rPr lang="it-IT" sz="2800" err="1">
                <a:solidFill>
                  <a:schemeClr val="bg1"/>
                </a:solidFill>
                <a:latin typeface="Arial" panose="020B0604020202020204" pitchFamily="34" charset="0"/>
                <a:cs typeface="Arial" panose="020B0604020202020204" pitchFamily="34" charset="0"/>
              </a:rPr>
              <a:t>pair</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9140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5984CD6D-17B7-C306-27EA-F92FFFCEF0F5}"/>
              </a:ext>
            </a:extLst>
          </p:cNvPr>
          <p:cNvPicPr>
            <a:picLocks noChangeAspect="1"/>
          </p:cNvPicPr>
          <p:nvPr/>
        </p:nvPicPr>
        <p:blipFill rotWithShape="1">
          <a:blip r:embed="rId3">
            <a:extLst>
              <a:ext uri="{28A0092B-C50C-407E-A947-70E740481C1C}">
                <a14:useLocalDpi xmlns:a14="http://schemas.microsoft.com/office/drawing/2010/main" val="0"/>
              </a:ext>
            </a:extLst>
          </a:blip>
          <a:srcRect l="23710" t="3866" r="59023" b="87100"/>
          <a:stretch/>
        </p:blipFill>
        <p:spPr>
          <a:xfrm>
            <a:off x="3079769" y="1426675"/>
            <a:ext cx="7305202" cy="137443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20" name="Connettore 2 19">
            <a:extLst>
              <a:ext uri="{FF2B5EF4-FFF2-40B4-BE49-F238E27FC236}">
                <a16:creationId xmlns:a16="http://schemas.microsoft.com/office/drawing/2014/main" id="{2CFF0A8F-9125-803D-0430-96D0A4CAEE70}"/>
              </a:ext>
            </a:extLst>
          </p:cNvPr>
          <p:cNvCxnSpPr>
            <a:cxnSpLocks/>
            <a:endCxn id="11" idx="0"/>
          </p:cNvCxnSpPr>
          <p:nvPr/>
        </p:nvCxnSpPr>
        <p:spPr>
          <a:xfrm flipH="1">
            <a:off x="4419895" y="2666978"/>
            <a:ext cx="1598992" cy="1194687"/>
          </a:xfrm>
          <a:prstGeom prst="straightConnector1">
            <a:avLst/>
          </a:prstGeom>
          <a:ln w="38100">
            <a:solidFill>
              <a:srgbClr val="728FA5"/>
            </a:solidFill>
            <a:tailEnd type="triangle"/>
          </a:ln>
          <a:effectLst/>
        </p:spPr>
        <p:style>
          <a:lnRef idx="2">
            <a:schemeClr val="dk1"/>
          </a:lnRef>
          <a:fillRef idx="0">
            <a:schemeClr val="dk1"/>
          </a:fillRef>
          <a:effectRef idx="1">
            <a:schemeClr val="dk1"/>
          </a:effectRef>
          <a:fontRef idx="minor">
            <a:schemeClr val="tx1"/>
          </a:fontRef>
        </p:style>
      </p:cxnSp>
      <p:cxnSp>
        <p:nvCxnSpPr>
          <p:cNvPr id="34" name="Connettore 2 33">
            <a:extLst>
              <a:ext uri="{FF2B5EF4-FFF2-40B4-BE49-F238E27FC236}">
                <a16:creationId xmlns:a16="http://schemas.microsoft.com/office/drawing/2014/main" id="{C48254E1-AF8A-658F-F513-6D071EA25F23}"/>
              </a:ext>
            </a:extLst>
          </p:cNvPr>
          <p:cNvCxnSpPr>
            <a:cxnSpLocks/>
            <a:endCxn id="10" idx="0"/>
          </p:cNvCxnSpPr>
          <p:nvPr/>
        </p:nvCxnSpPr>
        <p:spPr>
          <a:xfrm flipH="1">
            <a:off x="1414894" y="2639436"/>
            <a:ext cx="2616047" cy="1182569"/>
          </a:xfrm>
          <a:prstGeom prst="straightConnector1">
            <a:avLst/>
          </a:prstGeom>
          <a:ln w="38100">
            <a:solidFill>
              <a:srgbClr val="728FA5"/>
            </a:solidFill>
            <a:tailEnd type="triangle"/>
          </a:ln>
          <a:effectLst/>
        </p:spPr>
        <p:style>
          <a:lnRef idx="2">
            <a:schemeClr val="dk1"/>
          </a:lnRef>
          <a:fillRef idx="0">
            <a:schemeClr val="dk1"/>
          </a:fillRef>
          <a:effectRef idx="1">
            <a:schemeClr val="dk1"/>
          </a:effectRef>
          <a:fontRef idx="minor">
            <a:schemeClr val="tx1"/>
          </a:fontRef>
        </p:style>
      </p:cxnSp>
      <p:cxnSp>
        <p:nvCxnSpPr>
          <p:cNvPr id="51" name="Connettore 2 50">
            <a:extLst>
              <a:ext uri="{FF2B5EF4-FFF2-40B4-BE49-F238E27FC236}">
                <a16:creationId xmlns:a16="http://schemas.microsoft.com/office/drawing/2014/main" id="{E57B6C9A-ADAB-679E-0003-3C33C97F5A36}"/>
              </a:ext>
            </a:extLst>
          </p:cNvPr>
          <p:cNvCxnSpPr>
            <a:cxnSpLocks/>
            <a:endCxn id="12" idx="0"/>
          </p:cNvCxnSpPr>
          <p:nvPr/>
        </p:nvCxnSpPr>
        <p:spPr>
          <a:xfrm flipH="1">
            <a:off x="7377756" y="2648616"/>
            <a:ext cx="415526" cy="1037442"/>
          </a:xfrm>
          <a:prstGeom prst="straightConnector1">
            <a:avLst/>
          </a:prstGeom>
          <a:ln w="38100">
            <a:solidFill>
              <a:srgbClr val="728FA5"/>
            </a:solidFill>
            <a:tailEnd type="triangle"/>
          </a:ln>
          <a:effectLst/>
        </p:spPr>
        <p:style>
          <a:lnRef idx="2">
            <a:schemeClr val="dk1"/>
          </a:lnRef>
          <a:fillRef idx="0">
            <a:schemeClr val="dk1"/>
          </a:fillRef>
          <a:effectRef idx="1">
            <a:schemeClr val="dk1"/>
          </a:effectRef>
          <a:fontRef idx="minor">
            <a:schemeClr val="tx1"/>
          </a:fontRef>
        </p:style>
      </p:cxnSp>
      <p:cxnSp>
        <p:nvCxnSpPr>
          <p:cNvPr id="55" name="Connettore 2 54">
            <a:extLst>
              <a:ext uri="{FF2B5EF4-FFF2-40B4-BE49-F238E27FC236}">
                <a16:creationId xmlns:a16="http://schemas.microsoft.com/office/drawing/2014/main" id="{92E27531-5C37-B846-2993-C33FAE7A1C93}"/>
              </a:ext>
            </a:extLst>
          </p:cNvPr>
          <p:cNvCxnSpPr>
            <a:cxnSpLocks/>
            <a:endCxn id="19" idx="0"/>
          </p:cNvCxnSpPr>
          <p:nvPr/>
        </p:nvCxnSpPr>
        <p:spPr>
          <a:xfrm>
            <a:off x="9499382" y="2665173"/>
            <a:ext cx="991527" cy="722205"/>
          </a:xfrm>
          <a:prstGeom prst="straightConnector1">
            <a:avLst/>
          </a:prstGeom>
          <a:ln w="38100">
            <a:solidFill>
              <a:srgbClr val="728FA5"/>
            </a:solidFill>
            <a:tailEnd type="triangle"/>
          </a:ln>
          <a:effectLst/>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670B7B6D-9317-5487-84D6-523C0D04819C}"/>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48</a:t>
            </a:r>
            <a:endParaRPr lang="it-IT"/>
          </a:p>
        </p:txBody>
      </p:sp>
      <p:sp>
        <p:nvSpPr>
          <p:cNvPr id="6" name="Titolo 1">
            <a:extLst>
              <a:ext uri="{FF2B5EF4-FFF2-40B4-BE49-F238E27FC236}">
                <a16:creationId xmlns:a16="http://schemas.microsoft.com/office/drawing/2014/main" id="{A8ADE09E-3F21-9E8E-C0C2-728AA9A6F91B}"/>
              </a:ext>
            </a:extLst>
          </p:cNvPr>
          <p:cNvSpPr>
            <a:spLocks noGrp="1"/>
          </p:cNvSpPr>
          <p:nvPr>
            <p:ph type="title"/>
          </p:nvPr>
        </p:nvSpPr>
        <p:spPr>
          <a:xfrm>
            <a:off x="250281" y="106508"/>
            <a:ext cx="3800858" cy="1159501"/>
          </a:xfrm>
        </p:spPr>
        <p:txBody>
          <a:bodyPr>
            <a:normAutofit/>
          </a:bodyPr>
          <a:lstStyle/>
          <a:p>
            <a:r>
              <a:rPr lang="it-IT" sz="2800"/>
              <a:t>NEW VISUALIZER</a:t>
            </a:r>
          </a:p>
        </p:txBody>
      </p:sp>
      <p:sp>
        <p:nvSpPr>
          <p:cNvPr id="10" name="TextBox 9">
            <a:extLst>
              <a:ext uri="{FF2B5EF4-FFF2-40B4-BE49-F238E27FC236}">
                <a16:creationId xmlns:a16="http://schemas.microsoft.com/office/drawing/2014/main" id="{00AACCFA-9FDC-3486-E272-48D9B2155971}"/>
              </a:ext>
            </a:extLst>
          </p:cNvPr>
          <p:cNvSpPr txBox="1"/>
          <p:nvPr/>
        </p:nvSpPr>
        <p:spPr>
          <a:xfrm>
            <a:off x="250282" y="3831185"/>
            <a:ext cx="2292502" cy="1569660"/>
          </a:xfrm>
          <a:prstGeom prst="rect">
            <a:avLst/>
          </a:prstGeom>
          <a:noFill/>
          <a:ln w="38100">
            <a:solidFill>
              <a:srgbClr val="728FA5"/>
            </a:solidFill>
          </a:ln>
        </p:spPr>
        <p:txBody>
          <a:bodyPr wrap="square" rtlCol="0">
            <a:spAutoFit/>
          </a:bodyPr>
          <a:lstStyle/>
          <a:p>
            <a:pPr algn="ctr"/>
            <a:r>
              <a:rPr lang="en-US" sz="2400" b="0" i="0">
                <a:solidFill>
                  <a:srgbClr val="555555"/>
                </a:solidFill>
                <a:effectLst/>
                <a:latin typeface="Droid Serif"/>
              </a:rPr>
              <a:t> </a:t>
            </a:r>
            <a:r>
              <a:rPr lang="en-US" sz="2400" b="0" i="0">
                <a:effectLst/>
                <a:latin typeface="Arial" panose="020B0604020202020204" pitchFamily="34" charset="0"/>
                <a:cs typeface="Arial" panose="020B0604020202020204" pitchFamily="34" charset="0"/>
              </a:rPr>
              <a:t>yields a trace where the </a:t>
            </a:r>
            <a:r>
              <a:rPr lang="en-US" sz="2400" b="1" i="0">
                <a:effectLst/>
                <a:latin typeface="Arial" panose="020B0604020202020204" pitchFamily="34" charset="0"/>
                <a:cs typeface="Arial" panose="020B0604020202020204" pitchFamily="34" charset="0"/>
              </a:rPr>
              <a:t>configuration</a:t>
            </a:r>
            <a:r>
              <a:rPr lang="en-US" sz="2400" b="0" i="0">
                <a:effectLst/>
                <a:latin typeface="Arial" panose="020B0604020202020204" pitchFamily="34" charset="0"/>
                <a:cs typeface="Arial" panose="020B0604020202020204" pitchFamily="34" charset="0"/>
              </a:rPr>
              <a:t> </a:t>
            </a:r>
            <a:r>
              <a:rPr lang="en-US" sz="2400" b="1" i="0">
                <a:effectLst/>
                <a:latin typeface="Arial" panose="020B0604020202020204" pitchFamily="34" charset="0"/>
                <a:cs typeface="Arial" panose="020B0604020202020204" pitchFamily="34" charset="0"/>
              </a:rPr>
              <a:t>changed</a:t>
            </a:r>
            <a:endParaRPr lang="en-US" sz="2400" b="1">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686CE80-36FD-D337-D649-5A5F17CBB625}"/>
              </a:ext>
            </a:extLst>
          </p:cNvPr>
          <p:cNvSpPr txBox="1"/>
          <p:nvPr/>
        </p:nvSpPr>
        <p:spPr>
          <a:xfrm>
            <a:off x="3295163" y="3861665"/>
            <a:ext cx="2249463" cy="1569660"/>
          </a:xfrm>
          <a:prstGeom prst="rect">
            <a:avLst/>
          </a:prstGeom>
          <a:noFill/>
          <a:ln w="38100">
            <a:solidFill>
              <a:srgbClr val="728FA5"/>
            </a:solidFill>
          </a:ln>
        </p:spPr>
        <p:txBody>
          <a:bodyPr wrap="square" rtlCol="0">
            <a:spAutoFit/>
          </a:bodyPr>
          <a:lstStyle/>
          <a:p>
            <a:pPr algn="ctr"/>
            <a:r>
              <a:rPr lang="en-US" sz="2400" b="0" i="0">
                <a:effectLst/>
                <a:latin typeface="Arial" panose="020B0604020202020204" pitchFamily="34" charset="0"/>
                <a:cs typeface="Arial" panose="020B0604020202020204" pitchFamily="34" charset="0"/>
              </a:rPr>
              <a:t>yields a </a:t>
            </a:r>
            <a:r>
              <a:rPr lang="en-US" sz="2400" b="1" i="0">
                <a:effectLst/>
                <a:latin typeface="Arial" panose="020B0604020202020204" pitchFamily="34" charset="0"/>
                <a:cs typeface="Arial" panose="020B0604020202020204" pitchFamily="34" charset="0"/>
              </a:rPr>
              <a:t>new trace </a:t>
            </a:r>
            <a:r>
              <a:rPr lang="en-US" sz="2400" b="0" i="0">
                <a:effectLst/>
                <a:latin typeface="Arial" panose="020B0604020202020204" pitchFamily="34" charset="0"/>
                <a:cs typeface="Arial" panose="020B0604020202020204" pitchFamily="34" charset="0"/>
              </a:rPr>
              <a:t>under the </a:t>
            </a:r>
            <a:r>
              <a:rPr lang="en-US" sz="2400" b="1" i="0">
                <a:effectLst/>
                <a:latin typeface="Arial" panose="020B0604020202020204" pitchFamily="34" charset="0"/>
                <a:cs typeface="Arial" panose="020B0604020202020204" pitchFamily="34" charset="0"/>
              </a:rPr>
              <a:t>same configuration</a:t>
            </a:r>
            <a:endParaRPr lang="en-US" sz="2400" b="1">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06EADCF-C388-9CA3-7911-2177A50678C7}"/>
              </a:ext>
            </a:extLst>
          </p:cNvPr>
          <p:cNvSpPr txBox="1"/>
          <p:nvPr/>
        </p:nvSpPr>
        <p:spPr>
          <a:xfrm>
            <a:off x="6175666" y="3704419"/>
            <a:ext cx="2404179" cy="1938992"/>
          </a:xfrm>
          <a:prstGeom prst="rect">
            <a:avLst/>
          </a:prstGeom>
          <a:noFill/>
          <a:ln w="38100">
            <a:solidFill>
              <a:srgbClr val="728FA5"/>
            </a:solidFill>
          </a:ln>
        </p:spPr>
        <p:txBody>
          <a:bodyPr wrap="square" rtlCol="0">
            <a:spAutoFit/>
          </a:bodyPr>
          <a:lstStyle/>
          <a:p>
            <a:pPr algn="ctr"/>
            <a:r>
              <a:rPr lang="en-US" sz="2400" b="0" i="0">
                <a:effectLst/>
                <a:latin typeface="Arial" panose="020B0604020202020204" pitchFamily="34" charset="0"/>
                <a:cs typeface="Arial" panose="020B0604020202020204" pitchFamily="34" charset="0"/>
              </a:rPr>
              <a:t> yields a trace with a </a:t>
            </a:r>
            <a:r>
              <a:rPr lang="en-US" sz="2400" b="1" i="0">
                <a:effectLst/>
                <a:latin typeface="Arial" panose="020B0604020202020204" pitchFamily="34" charset="0"/>
                <a:cs typeface="Arial" panose="020B0604020202020204" pitchFamily="34" charset="0"/>
              </a:rPr>
              <a:t>different initial state</a:t>
            </a:r>
            <a:r>
              <a:rPr lang="en-US" sz="2400" b="0" i="0">
                <a:effectLst/>
                <a:latin typeface="Arial" panose="020B0604020202020204" pitchFamily="34" charset="0"/>
                <a:cs typeface="Arial" panose="020B0604020202020204" pitchFamily="34" charset="0"/>
              </a:rPr>
              <a:t>, under the </a:t>
            </a:r>
            <a:r>
              <a:rPr lang="en-US" sz="2400" b="1" i="0">
                <a:effectLst/>
                <a:latin typeface="Arial" panose="020B0604020202020204" pitchFamily="34" charset="0"/>
                <a:cs typeface="Arial" panose="020B0604020202020204" pitchFamily="34" charset="0"/>
              </a:rPr>
              <a:t>same configuration</a:t>
            </a:r>
            <a:endParaRPr lang="en-US" sz="2400" b="1">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96BF249C-0C84-9F49-A7F8-4445888FC959}"/>
              </a:ext>
            </a:extLst>
          </p:cNvPr>
          <p:cNvSpPr txBox="1"/>
          <p:nvPr/>
        </p:nvSpPr>
        <p:spPr>
          <a:xfrm>
            <a:off x="8934332" y="3369017"/>
            <a:ext cx="3113153" cy="2308324"/>
          </a:xfrm>
          <a:prstGeom prst="rect">
            <a:avLst/>
          </a:prstGeom>
          <a:noFill/>
          <a:ln w="38100">
            <a:solidFill>
              <a:srgbClr val="728FA5"/>
            </a:solidFill>
          </a:ln>
        </p:spPr>
        <p:txBody>
          <a:bodyPr wrap="square" rtlCol="0">
            <a:spAutoFit/>
          </a:bodyPr>
          <a:lstStyle/>
          <a:p>
            <a:pPr algn="ctr"/>
            <a:r>
              <a:rPr lang="en-US" sz="2400" b="0" i="0">
                <a:effectLst/>
                <a:latin typeface="Arial" panose="020B0604020202020204" pitchFamily="34" charset="0"/>
                <a:cs typeface="Arial" panose="020B0604020202020204" pitchFamily="34" charset="0"/>
              </a:rPr>
              <a:t>yields a </a:t>
            </a:r>
            <a:r>
              <a:rPr lang="en-US" sz="2400" b="1" i="0">
                <a:effectLst/>
                <a:latin typeface="Arial" panose="020B0604020202020204" pitchFamily="34" charset="0"/>
                <a:cs typeface="Arial" panose="020B0604020202020204" pitchFamily="34" charset="0"/>
              </a:rPr>
              <a:t>new trace</a:t>
            </a:r>
            <a:r>
              <a:rPr lang="en-US" sz="2400" b="0" i="0">
                <a:effectLst/>
                <a:latin typeface="Arial" panose="020B0604020202020204" pitchFamily="34" charset="0"/>
                <a:cs typeface="Arial" panose="020B0604020202020204" pitchFamily="34" charset="0"/>
              </a:rPr>
              <a:t> that is </a:t>
            </a:r>
            <a:r>
              <a:rPr lang="en-US" sz="2400" b="1" i="0">
                <a:effectLst/>
                <a:latin typeface="Arial" panose="020B0604020202020204" pitchFamily="34" charset="0"/>
                <a:cs typeface="Arial" panose="020B0604020202020204" pitchFamily="34" charset="0"/>
              </a:rPr>
              <a:t>similar to the current </a:t>
            </a:r>
            <a:r>
              <a:rPr lang="en-US" sz="2400" b="0" i="0">
                <a:effectLst/>
                <a:latin typeface="Arial" panose="020B0604020202020204" pitchFamily="34" charset="0"/>
                <a:cs typeface="Arial" panose="020B0604020202020204" pitchFamily="34" charset="0"/>
              </a:rPr>
              <a:t>one until the currently-displayed state but </a:t>
            </a:r>
            <a:r>
              <a:rPr lang="en-US" sz="2400" b="1" i="0">
                <a:effectLst/>
                <a:latin typeface="Arial" panose="020B0604020202020204" pitchFamily="34" charset="0"/>
                <a:cs typeface="Arial" panose="020B0604020202020204" pitchFamily="34" charset="0"/>
              </a:rPr>
              <a:t>differs afterwards</a:t>
            </a:r>
            <a:endParaRPr lang="en-US" sz="2400" b="1">
              <a:latin typeface="Arial" panose="020B0604020202020204" pitchFamily="34" charset="0"/>
              <a:cs typeface="Arial" panose="020B0604020202020204" pitchFamily="34" charset="0"/>
            </a:endParaRPr>
          </a:p>
        </p:txBody>
      </p:sp>
      <p:sp>
        <p:nvSpPr>
          <p:cNvPr id="47" name="CasellaDiTesto 44">
            <a:extLst>
              <a:ext uri="{FF2B5EF4-FFF2-40B4-BE49-F238E27FC236}">
                <a16:creationId xmlns:a16="http://schemas.microsoft.com/office/drawing/2014/main" id="{B26D8A93-4E95-7135-E51D-6252F085BC30}"/>
              </a:ext>
            </a:extLst>
          </p:cNvPr>
          <p:cNvSpPr txBox="1"/>
          <p:nvPr/>
        </p:nvSpPr>
        <p:spPr>
          <a:xfrm>
            <a:off x="668613" y="1558943"/>
            <a:ext cx="592628" cy="461665"/>
          </a:xfrm>
          <a:prstGeom prst="rect">
            <a:avLst/>
          </a:prstGeom>
          <a:solidFill>
            <a:srgbClr val="C6D9F1"/>
          </a:solidFill>
          <a:ln w="31750">
            <a:solidFill>
              <a:srgbClr val="16365E"/>
            </a:solidFill>
          </a:ln>
        </p:spPr>
        <p:txBody>
          <a:bodyPr wrap="square" rtlCol="0">
            <a:spAutoFit/>
          </a:bodyPr>
          <a:lstStyle/>
          <a:p>
            <a:pPr algn="ctr"/>
            <a:r>
              <a:rPr lang="it-IT" sz="2400" b="1">
                <a:latin typeface="Monotype Corsiva" panose="03010101010201010101" pitchFamily="66" charset="0"/>
              </a:rPr>
              <a:t>C</a:t>
            </a:r>
          </a:p>
        </p:txBody>
      </p:sp>
      <p:sp>
        <p:nvSpPr>
          <p:cNvPr id="2" name="TextBox 1">
            <a:extLst>
              <a:ext uri="{FF2B5EF4-FFF2-40B4-BE49-F238E27FC236}">
                <a16:creationId xmlns:a16="http://schemas.microsoft.com/office/drawing/2014/main" id="{B5DF1180-955B-532F-0715-4AF7BBD42E8A}"/>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New </a:t>
            </a:r>
            <a:r>
              <a:rPr lang="it-IT" sz="2800" err="1">
                <a:solidFill>
                  <a:schemeClr val="bg1"/>
                </a:solidFill>
                <a:latin typeface="Arial" panose="020B0604020202020204" pitchFamily="34" charset="0"/>
                <a:cs typeface="Arial" panose="020B0604020202020204" pitchFamily="34" charset="0"/>
              </a:rPr>
              <a:t>generating</a:t>
            </a:r>
            <a:r>
              <a:rPr lang="it-IT" sz="2800">
                <a:solidFill>
                  <a:schemeClr val="bg1"/>
                </a:solidFill>
                <a:latin typeface="Arial" panose="020B0604020202020204" pitchFamily="34" charset="0"/>
                <a:cs typeface="Arial" panose="020B0604020202020204" pitchFamily="34" charset="0"/>
              </a:rPr>
              <a:t> options</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823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asellaDiTesto 14">
            <a:extLst>
              <a:ext uri="{FF2B5EF4-FFF2-40B4-BE49-F238E27FC236}">
                <a16:creationId xmlns:a16="http://schemas.microsoft.com/office/drawing/2014/main" id="{BF6AA7AA-EB68-F7AB-7272-364E02908A59}"/>
              </a:ext>
            </a:extLst>
          </p:cNvPr>
          <p:cNvSpPr txBox="1"/>
          <p:nvPr/>
        </p:nvSpPr>
        <p:spPr>
          <a:xfrm>
            <a:off x="1119163" y="1413730"/>
            <a:ext cx="3857670" cy="1323439"/>
          </a:xfrm>
          <a:prstGeom prst="rect">
            <a:avLst/>
          </a:prstGeom>
          <a:noFill/>
          <a:effectLst/>
        </p:spPr>
        <p:txBody>
          <a:bodyPr wrap="square" rtlCol="0">
            <a:spAutoFit/>
          </a:bodyPr>
          <a:lstStyle/>
          <a:p>
            <a:r>
              <a:rPr lang="it-IT" sz="8000" b="1">
                <a:solidFill>
                  <a:srgbClr val="17375E"/>
                </a:solidFill>
                <a:latin typeface="Arial" panose="020B0604020202020204" pitchFamily="34" charset="0"/>
                <a:cs typeface="Arial" panose="020B0604020202020204" pitchFamily="34" charset="0"/>
              </a:rPr>
              <a:t>STATIC </a:t>
            </a:r>
          </a:p>
        </p:txBody>
      </p:sp>
      <p:sp>
        <p:nvSpPr>
          <p:cNvPr id="2" name="Titolo 1">
            <a:extLst>
              <a:ext uri="{FF2B5EF4-FFF2-40B4-BE49-F238E27FC236}">
                <a16:creationId xmlns:a16="http://schemas.microsoft.com/office/drawing/2014/main" id="{87FA5DE2-6CAC-6EFC-E32C-91322AA0452C}"/>
              </a:ext>
            </a:extLst>
          </p:cNvPr>
          <p:cNvSpPr>
            <a:spLocks noGrp="1"/>
          </p:cNvSpPr>
          <p:nvPr>
            <p:ph type="title"/>
          </p:nvPr>
        </p:nvSpPr>
        <p:spPr>
          <a:xfrm>
            <a:off x="250281" y="106508"/>
            <a:ext cx="4229122" cy="1610115"/>
          </a:xfrm>
        </p:spPr>
        <p:txBody>
          <a:bodyPr>
            <a:normAutofit/>
          </a:bodyPr>
          <a:lstStyle/>
          <a:p>
            <a:r>
              <a:rPr lang="it-IT" sz="2800"/>
              <a:t>STATIC MODELS</a:t>
            </a:r>
          </a:p>
        </p:txBody>
      </p:sp>
      <p:sp>
        <p:nvSpPr>
          <p:cNvPr id="3" name="TextBox 2">
            <a:extLst>
              <a:ext uri="{FF2B5EF4-FFF2-40B4-BE49-F238E27FC236}">
                <a16:creationId xmlns:a16="http://schemas.microsoft.com/office/drawing/2014/main" id="{289FE46B-2542-34E4-1204-55822FBC1F72}"/>
              </a:ext>
            </a:extLst>
          </p:cNvPr>
          <p:cNvSpPr txBox="1"/>
          <p:nvPr/>
        </p:nvSpPr>
        <p:spPr>
          <a:xfrm>
            <a:off x="250281" y="535411"/>
            <a:ext cx="5544460"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Instances</a:t>
            </a:r>
            <a:endParaRPr lang="en-US" sz="2800">
              <a:solidFill>
                <a:schemeClr val="bg1"/>
              </a:solidFill>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8609755E-01C0-903F-9BCF-C61AE5985722}"/>
              </a:ext>
            </a:extLst>
          </p:cNvPr>
          <p:cNvCxnSpPr>
            <a:cxnSpLocks/>
          </p:cNvCxnSpPr>
          <p:nvPr/>
        </p:nvCxnSpPr>
        <p:spPr>
          <a:xfrm>
            <a:off x="6096000" y="1266009"/>
            <a:ext cx="0" cy="4852851"/>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12" name="CasellaDiTesto 4">
            <a:extLst>
              <a:ext uri="{FF2B5EF4-FFF2-40B4-BE49-F238E27FC236}">
                <a16:creationId xmlns:a16="http://schemas.microsoft.com/office/drawing/2014/main" id="{CCB92936-3EEC-8CDF-6D12-F9D2C80438AA}"/>
              </a:ext>
            </a:extLst>
          </p:cNvPr>
          <p:cNvSpPr txBox="1"/>
          <p:nvPr/>
        </p:nvSpPr>
        <p:spPr>
          <a:xfrm>
            <a:off x="0" y="3092269"/>
            <a:ext cx="6095997" cy="2677656"/>
          </a:xfrm>
          <a:prstGeom prst="rect">
            <a:avLst/>
          </a:prstGeom>
          <a:noFill/>
        </p:spPr>
        <p:txBody>
          <a:bodyPr wrap="square">
            <a:spAutoFit/>
          </a:bodyPr>
          <a:lstStyle/>
          <a:p>
            <a:pPr marL="285750" indent="-285750">
              <a:buFont typeface="Wingdings" panose="05000000000000000000" pitchFamily="2" charset="2"/>
              <a:buChar char="Ø"/>
            </a:pPr>
            <a:r>
              <a:rPr lang="en-US" sz="2400" b="0" i="0">
                <a:effectLst/>
                <a:latin typeface="Arial" panose="020B0604020202020204" pitchFamily="34" charset="0"/>
                <a:cs typeface="Arial" panose="020B0604020202020204" pitchFamily="34" charset="0"/>
              </a:rPr>
              <a:t>Represents something </a:t>
            </a:r>
            <a:r>
              <a:rPr lang="en-US" sz="2400">
                <a:latin typeface="Arial" panose="020B0604020202020204" pitchFamily="34" charset="0"/>
                <a:cs typeface="Arial" panose="020B0604020202020204" pitchFamily="34" charset="0"/>
              </a:rPr>
              <a:t>that </a:t>
            </a:r>
            <a:r>
              <a:rPr lang="en-US" sz="2400" b="1">
                <a:latin typeface="Arial" panose="020B0604020202020204" pitchFamily="34" charset="0"/>
                <a:cs typeface="Arial" panose="020B0604020202020204" pitchFamily="34" charset="0"/>
              </a:rPr>
              <a:t>does not change</a:t>
            </a:r>
            <a:r>
              <a:rPr lang="en-US" sz="2400">
                <a:latin typeface="Arial" panose="020B0604020202020204" pitchFamily="34" charset="0"/>
                <a:cs typeface="Arial" panose="020B0604020202020204" pitchFamily="34" charset="0"/>
              </a:rPr>
              <a:t> </a:t>
            </a:r>
            <a:r>
              <a:rPr lang="en-US" sz="2400" b="0" i="0">
                <a:effectLst/>
                <a:latin typeface="Arial" panose="020B0604020202020204" pitchFamily="34" charset="0"/>
                <a:cs typeface="Arial" panose="020B0604020202020204" pitchFamily="34" charset="0"/>
              </a:rPr>
              <a:t>over time</a:t>
            </a:r>
          </a:p>
          <a:p>
            <a:pPr marL="285750" indent="-285750">
              <a:buFont typeface="Wingdings" panose="05000000000000000000" pitchFamily="2" charset="2"/>
              <a:buChar char="Ø"/>
            </a:pPr>
            <a:endParaRPr lang="en-US" sz="2400" b="0" i="0">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400" b="0" i="0">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a:latin typeface="Arial" panose="020B0604020202020204" pitchFamily="34" charset="0"/>
                <a:cs typeface="Arial" panose="020B0604020202020204" pitchFamily="34" charset="0"/>
              </a:rPr>
              <a:t>Allows to describe a </a:t>
            </a:r>
            <a:r>
              <a:rPr lang="en-US" sz="2400" b="1">
                <a:latin typeface="Arial" panose="020B0604020202020204" pitchFamily="34" charset="0"/>
                <a:cs typeface="Arial" panose="020B0604020202020204" pitchFamily="34" charset="0"/>
              </a:rPr>
              <a:t>legal state </a:t>
            </a:r>
            <a:r>
              <a:rPr lang="en-US" sz="2400">
                <a:latin typeface="Arial" panose="020B0604020202020204" pitchFamily="34" charset="0"/>
                <a:cs typeface="Arial" panose="020B0604020202020204" pitchFamily="34" charset="0"/>
              </a:rPr>
              <a:t>of a dynamic system</a:t>
            </a:r>
          </a:p>
          <a:p>
            <a:pPr marL="285750" indent="-285750">
              <a:buFont typeface="Wingdings" panose="05000000000000000000" pitchFamily="2" charset="2"/>
              <a:buChar char="Ø"/>
            </a:pPr>
            <a:endParaRPr lang="en-US" sz="2400" b="0" i="0">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AC99AAA-026D-3C4F-B9C3-761BB343B407}"/>
              </a:ext>
            </a:extLst>
          </p:cNvPr>
          <p:cNvSpPr txBox="1"/>
          <p:nvPr/>
        </p:nvSpPr>
        <p:spPr>
          <a:xfrm>
            <a:off x="7218491" y="1347292"/>
            <a:ext cx="3307738"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STATIC MODEL INSTANCES</a:t>
            </a:r>
          </a:p>
        </p:txBody>
      </p:sp>
      <p:sp>
        <p:nvSpPr>
          <p:cNvPr id="9" name="TextBox 8">
            <a:extLst>
              <a:ext uri="{FF2B5EF4-FFF2-40B4-BE49-F238E27FC236}">
                <a16:creationId xmlns:a16="http://schemas.microsoft.com/office/drawing/2014/main" id="{5F8B0A4D-D5D8-E46C-5677-883791CAF1A9}"/>
              </a:ext>
            </a:extLst>
          </p:cNvPr>
          <p:cNvSpPr txBox="1"/>
          <p:nvPr/>
        </p:nvSpPr>
        <p:spPr>
          <a:xfrm>
            <a:off x="6884584" y="1859340"/>
            <a:ext cx="3944671" cy="1569660"/>
          </a:xfrm>
          <a:prstGeom prst="rect">
            <a:avLst/>
          </a:prstGeom>
          <a:noFill/>
          <a:ln w="38100">
            <a:solidFill>
              <a:srgbClr val="728FA5"/>
            </a:solidFill>
          </a:ln>
        </p:spPr>
        <p:txBody>
          <a:bodyPr wrap="square" rtlCol="0">
            <a:spAutoFit/>
          </a:bodyPr>
          <a:lstStyle/>
          <a:p>
            <a:r>
              <a:rPr lang="en-US" sz="2400" b="1">
                <a:latin typeface="Consolas" panose="020B0609020204030204" pitchFamily="49" charset="0"/>
              </a:rPr>
              <a:t>Person = {John, Sarah}</a:t>
            </a:r>
          </a:p>
          <a:p>
            <a:r>
              <a:rPr lang="en-US" sz="2400" b="1">
                <a:latin typeface="Consolas" panose="020B0609020204030204" pitchFamily="49" charset="0"/>
              </a:rPr>
              <a:t>Man = {John} </a:t>
            </a:r>
          </a:p>
          <a:p>
            <a:r>
              <a:rPr lang="en-US" sz="2400" b="1">
                <a:latin typeface="Consolas" panose="020B0609020204030204" pitchFamily="49" charset="0"/>
              </a:rPr>
              <a:t>Woman = {Sarah} </a:t>
            </a:r>
          </a:p>
          <a:p>
            <a:r>
              <a:rPr lang="en-US" sz="2400" b="1">
                <a:latin typeface="Consolas" panose="020B0609020204030204" pitchFamily="49" charset="0"/>
              </a:rPr>
              <a:t>Married = {}</a:t>
            </a:r>
          </a:p>
        </p:txBody>
      </p:sp>
      <p:sp>
        <p:nvSpPr>
          <p:cNvPr id="10" name="TextBox 9">
            <a:extLst>
              <a:ext uri="{FF2B5EF4-FFF2-40B4-BE49-F238E27FC236}">
                <a16:creationId xmlns:a16="http://schemas.microsoft.com/office/drawing/2014/main" id="{C35FD15A-DD7C-1720-D165-A2D0DF8C617E}"/>
              </a:ext>
            </a:extLst>
          </p:cNvPr>
          <p:cNvSpPr txBox="1"/>
          <p:nvPr/>
        </p:nvSpPr>
        <p:spPr>
          <a:xfrm>
            <a:off x="6804144" y="4431097"/>
            <a:ext cx="4125428" cy="1569660"/>
          </a:xfrm>
          <a:prstGeom prst="rect">
            <a:avLst/>
          </a:prstGeom>
          <a:noFill/>
          <a:ln w="38100">
            <a:solidFill>
              <a:srgbClr val="728FA5"/>
            </a:solidFill>
          </a:ln>
        </p:spPr>
        <p:txBody>
          <a:bodyPr wrap="square" rtlCol="0">
            <a:spAutoFit/>
          </a:bodyPr>
          <a:lstStyle/>
          <a:p>
            <a:r>
              <a:rPr lang="en-US" sz="2400" b="1">
                <a:latin typeface="Consolas" panose="020B0609020204030204" pitchFamily="49" charset="0"/>
              </a:rPr>
              <a:t>Person = {John, Sarah} </a:t>
            </a:r>
          </a:p>
          <a:p>
            <a:r>
              <a:rPr lang="en-US" sz="2400" b="1">
                <a:latin typeface="Consolas" panose="020B0609020204030204" pitchFamily="49" charset="0"/>
              </a:rPr>
              <a:t>Man = {John} </a:t>
            </a:r>
          </a:p>
          <a:p>
            <a:r>
              <a:rPr lang="en-US" sz="2400" b="1">
                <a:latin typeface="Consolas" panose="020B0609020204030204" pitchFamily="49" charset="0"/>
              </a:rPr>
              <a:t>Woman = {Sarah} </a:t>
            </a:r>
          </a:p>
          <a:p>
            <a:r>
              <a:rPr lang="en-US" sz="2400" b="1">
                <a:latin typeface="Consolas" panose="020B0609020204030204" pitchFamily="49" charset="0"/>
              </a:rPr>
              <a:t>Married = {John, Sarah}</a:t>
            </a:r>
          </a:p>
        </p:txBody>
      </p:sp>
      <p:sp>
        <p:nvSpPr>
          <p:cNvPr id="4" name="TextBox 3">
            <a:extLst>
              <a:ext uri="{FF2B5EF4-FFF2-40B4-BE49-F238E27FC236}">
                <a16:creationId xmlns:a16="http://schemas.microsoft.com/office/drawing/2014/main" id="{4DBF9AD3-FF14-8D0A-6A98-772BEA9B9626}"/>
              </a:ext>
            </a:extLst>
          </p:cNvPr>
          <p:cNvSpPr txBox="1"/>
          <p:nvPr/>
        </p:nvSpPr>
        <p:spPr>
          <a:xfrm>
            <a:off x="11490450" y="264563"/>
            <a:ext cx="451269"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4</a:t>
            </a:r>
          </a:p>
        </p:txBody>
      </p:sp>
      <p:cxnSp>
        <p:nvCxnSpPr>
          <p:cNvPr id="7" name="Straight Connector 6">
            <a:extLst>
              <a:ext uri="{FF2B5EF4-FFF2-40B4-BE49-F238E27FC236}">
                <a16:creationId xmlns:a16="http://schemas.microsoft.com/office/drawing/2014/main" id="{2C7E5414-FABA-EE66-56A0-3AC45CB4F7D7}"/>
              </a:ext>
            </a:extLst>
          </p:cNvPr>
          <p:cNvCxnSpPr>
            <a:stCxn id="9" idx="2"/>
            <a:endCxn id="10" idx="0"/>
          </p:cNvCxnSpPr>
          <p:nvPr/>
        </p:nvCxnSpPr>
        <p:spPr>
          <a:xfrm>
            <a:off x="8856920" y="3429000"/>
            <a:ext cx="9938" cy="100209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16" name="Multiplication Sign 15">
            <a:extLst>
              <a:ext uri="{FF2B5EF4-FFF2-40B4-BE49-F238E27FC236}">
                <a16:creationId xmlns:a16="http://schemas.microsoft.com/office/drawing/2014/main" id="{4373F2C6-D93D-A7BC-C6FC-4FCCB8A59CA0}"/>
              </a:ext>
            </a:extLst>
          </p:cNvPr>
          <p:cNvSpPr/>
          <p:nvPr/>
        </p:nvSpPr>
        <p:spPr>
          <a:xfrm>
            <a:off x="8345056" y="3502665"/>
            <a:ext cx="1023725" cy="854766"/>
          </a:xfrm>
          <a:prstGeom prst="mathMultiply">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8382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3C36528-5773-65B3-15C7-5E287BC13FB9}"/>
              </a:ext>
            </a:extLst>
          </p:cNvPr>
          <p:cNvPicPr>
            <a:picLocks noChangeAspect="1" noChangeArrowheads="1"/>
          </p:cNvPicPr>
          <p:nvPr/>
        </p:nvPicPr>
        <p:blipFill>
          <a:blip r:embed="rId2"/>
          <a:srcRect/>
          <a:stretch/>
        </p:blipFill>
        <p:spPr bwMode="auto">
          <a:xfrm>
            <a:off x="7086930" y="229679"/>
            <a:ext cx="3766280" cy="376628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EB7D9870-A6C7-36DD-B8FF-2AB57E89DD7C}"/>
              </a:ext>
            </a:extLst>
          </p:cNvPr>
          <p:cNvSpPr>
            <a:spLocks noGrp="1"/>
          </p:cNvSpPr>
          <p:nvPr>
            <p:ph type="ctrTitle"/>
          </p:nvPr>
        </p:nvSpPr>
        <p:spPr>
          <a:xfrm>
            <a:off x="1338791" y="138546"/>
            <a:ext cx="4409348" cy="3948546"/>
          </a:xfrm>
        </p:spPr>
        <p:txBody>
          <a:bodyPr anchor="ctr">
            <a:normAutofit/>
          </a:bodyPr>
          <a:lstStyle/>
          <a:p>
            <a:pPr algn="r"/>
            <a:r>
              <a:rPr lang="it-IT" sz="11500">
                <a:solidFill>
                  <a:srgbClr val="728FA5"/>
                </a:solidFill>
              </a:rPr>
              <a:t>Quiz</a:t>
            </a:r>
            <a:br>
              <a:rPr lang="it-IT" sz="11500">
                <a:solidFill>
                  <a:srgbClr val="728FA5"/>
                </a:solidFill>
              </a:rPr>
            </a:br>
            <a:r>
              <a:rPr lang="it-IT" sz="11500">
                <a:solidFill>
                  <a:srgbClr val="728FA5"/>
                </a:solidFill>
              </a:rPr>
              <a:t>5</a:t>
            </a:r>
          </a:p>
        </p:txBody>
      </p:sp>
      <p:sp>
        <p:nvSpPr>
          <p:cNvPr id="3" name="Sottotitolo 2">
            <a:extLst>
              <a:ext uri="{FF2B5EF4-FFF2-40B4-BE49-F238E27FC236}">
                <a16:creationId xmlns:a16="http://schemas.microsoft.com/office/drawing/2014/main" id="{82707BC4-01C2-4C5A-FB5D-A90328C04DE8}"/>
              </a:ext>
            </a:extLst>
          </p:cNvPr>
          <p:cNvSpPr>
            <a:spLocks noGrp="1"/>
          </p:cNvSpPr>
          <p:nvPr>
            <p:ph type="subTitle" idx="1"/>
          </p:nvPr>
        </p:nvSpPr>
        <p:spPr>
          <a:xfrm>
            <a:off x="855379" y="4488872"/>
            <a:ext cx="10363200" cy="2230581"/>
          </a:xfrm>
        </p:spPr>
        <p:txBody>
          <a:bodyPr anchor="ctr">
            <a:normAutofit/>
          </a:bodyPr>
          <a:lstStyle/>
          <a:p>
            <a:pPr algn="ctr"/>
            <a:r>
              <a:rPr lang="it-IT" sz="3200"/>
              <a:t>New </a:t>
            </a:r>
            <a:r>
              <a:rPr lang="it-IT" sz="3200" err="1"/>
              <a:t>Visualizer</a:t>
            </a:r>
            <a:endParaRPr lang="it-IT" sz="3200"/>
          </a:p>
          <a:p>
            <a:pPr algn="ctr"/>
            <a:r>
              <a:rPr lang="it-IT" sz="2400">
                <a:hlinkClick r:id="rId3">
                  <a:extLst>
                    <a:ext uri="{A12FA001-AC4F-418D-AE19-62706E023703}">
                      <ahyp:hlinkClr xmlns:ahyp="http://schemas.microsoft.com/office/drawing/2018/hyperlinkcolor" val="tx"/>
                    </a:ext>
                  </a:extLst>
                </a:hlinkClick>
              </a:rPr>
              <a:t>https://forms.office.com/e/TWVpieWMCF</a:t>
            </a:r>
            <a:endParaRPr lang="it-IT" sz="2400"/>
          </a:p>
          <a:p>
            <a:pPr algn="ctr"/>
            <a:r>
              <a:rPr lang="it-IT" sz="1800"/>
              <a:t>5 min.</a:t>
            </a:r>
            <a:endParaRPr lang="it-IT" sz="2400"/>
          </a:p>
        </p:txBody>
      </p:sp>
      <p:sp>
        <p:nvSpPr>
          <p:cNvPr id="4" name="TextBox 3">
            <a:extLst>
              <a:ext uri="{FF2B5EF4-FFF2-40B4-BE49-F238E27FC236}">
                <a16:creationId xmlns:a16="http://schemas.microsoft.com/office/drawing/2014/main" id="{352D829A-FCB8-08E4-125A-A0824272F7E8}"/>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rgbClr val="728FA5"/>
                </a:solidFill>
                <a:latin typeface="Arial"/>
                <a:cs typeface="Arial"/>
              </a:rPr>
              <a:t>49</a:t>
            </a:r>
            <a:endParaRPr lang="en-US" sz="2800">
              <a:solidFill>
                <a:srgbClr val="728F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7421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a:extLst>
              <a:ext uri="{FF2B5EF4-FFF2-40B4-BE49-F238E27FC236}">
                <a16:creationId xmlns:a16="http://schemas.microsoft.com/office/drawing/2014/main" id="{08EF3768-8FB6-8A0D-DEF7-9ED62F3073B1}"/>
              </a:ext>
            </a:extLst>
          </p:cNvPr>
          <p:cNvSpPr>
            <a:spLocks noGrp="1"/>
          </p:cNvSpPr>
          <p:nvPr>
            <p:ph idx="1"/>
          </p:nvPr>
        </p:nvSpPr>
        <p:spPr>
          <a:xfrm>
            <a:off x="609600" y="1275185"/>
            <a:ext cx="11098301" cy="4850980"/>
          </a:xfrm>
        </p:spPr>
        <p:txBody>
          <a:bodyPr anchor="ctr">
            <a:normAutofit fontScale="92500" lnSpcReduction="20000"/>
          </a:bodyPr>
          <a:lstStyle/>
          <a:p>
            <a:pPr marL="457200" indent="-457200">
              <a:buFont typeface="+mj-lt"/>
              <a:buAutoNum type="arabicPeriod"/>
            </a:pPr>
            <a:r>
              <a:rPr lang="en-US"/>
              <a:t>What does the visualizer show?</a:t>
            </a:r>
          </a:p>
          <a:p>
            <a:pPr marL="1200150" lvl="1" indent="-457200">
              <a:buFont typeface="Wingdings" panose="05000000000000000000" pitchFamily="2" charset="2"/>
              <a:buChar char="q"/>
            </a:pPr>
            <a:r>
              <a:rPr lang="en-US"/>
              <a:t>All possible states of the system</a:t>
            </a:r>
          </a:p>
          <a:p>
            <a:pPr marL="1200150" lvl="1" indent="-457200">
              <a:buFont typeface="Wingdings" panose="05000000000000000000" pitchFamily="2" charset="2"/>
              <a:buChar char="q"/>
            </a:pPr>
            <a:r>
              <a:rPr lang="en-US"/>
              <a:t>The current state and the next state</a:t>
            </a:r>
          </a:p>
          <a:p>
            <a:pPr marL="1200150" lvl="1" indent="-457200">
              <a:buFont typeface="Wingdings" panose="05000000000000000000" pitchFamily="2" charset="2"/>
              <a:buChar char="q"/>
            </a:pPr>
            <a:r>
              <a:rPr lang="en-US"/>
              <a:t>All past states of the system.</a:t>
            </a:r>
          </a:p>
          <a:p>
            <a:pPr marL="1200150" lvl="1" indent="-457200">
              <a:buFont typeface="Wingdings" panose="05000000000000000000" pitchFamily="2" charset="2"/>
              <a:buChar char="q"/>
            </a:pPr>
            <a:r>
              <a:rPr lang="en-US"/>
              <a:t>The entire behavior of the system.</a:t>
            </a:r>
          </a:p>
          <a:p>
            <a:pPr marL="457200" indent="-457200">
              <a:buFont typeface="+mj-lt"/>
              <a:buAutoNum type="arabicPeriod"/>
            </a:pPr>
            <a:r>
              <a:rPr lang="en-US"/>
              <a:t>What is lasso in the visualizer?</a:t>
            </a:r>
          </a:p>
          <a:p>
            <a:pPr marL="1200150" lvl="1" indent="-457200">
              <a:buFont typeface="Wingdings" panose="05000000000000000000" pitchFamily="2" charset="2"/>
              <a:buChar char="q"/>
            </a:pPr>
            <a:r>
              <a:rPr lang="en-US"/>
              <a:t>A sequence of states that terminates.</a:t>
            </a:r>
          </a:p>
          <a:p>
            <a:pPr marL="1200150" lvl="1" indent="-457200">
              <a:buFont typeface="Wingdings" panose="05000000000000000000" pitchFamily="2" charset="2"/>
              <a:buChar char="q"/>
            </a:pPr>
            <a:r>
              <a:rPr lang="en-US"/>
              <a:t>A sequence of states that loops back to a previous state.</a:t>
            </a:r>
          </a:p>
          <a:p>
            <a:pPr marL="1200150" lvl="1" indent="-457200">
              <a:buFont typeface="Wingdings" panose="05000000000000000000" pitchFamily="2" charset="2"/>
              <a:buChar char="q"/>
            </a:pPr>
            <a:r>
              <a:rPr lang="en-US"/>
              <a:t>A sequence of states that terminates or loops back to a previous state.</a:t>
            </a:r>
          </a:p>
          <a:p>
            <a:pPr marL="1200150" lvl="1" indent="-457200">
              <a:buFont typeface="Wingdings" panose="05000000000000000000" pitchFamily="2" charset="2"/>
              <a:buChar char="q"/>
            </a:pPr>
            <a:r>
              <a:rPr lang="en-US"/>
              <a:t>A sequence of states that cannot be represented in the visualizer.</a:t>
            </a:r>
          </a:p>
          <a:p>
            <a:pPr marL="457200" indent="-457200">
              <a:buAutoNum type="arabicPeriod"/>
            </a:pPr>
            <a:r>
              <a:rPr lang="en-US"/>
              <a:t>What does the "New Fork" option do?</a:t>
            </a:r>
          </a:p>
          <a:p>
            <a:pPr marL="1200150" lvl="1" indent="-457200">
              <a:buFont typeface="Wingdings,Sans-Serif"/>
              <a:buChar char="q"/>
            </a:pPr>
            <a:r>
              <a:rPr lang="en-US"/>
              <a:t>Finds a new behavior trace from the existing configuration and initial state.</a:t>
            </a:r>
          </a:p>
          <a:p>
            <a:pPr marL="1200150" lvl="1" indent="-457200">
              <a:buFont typeface="Wingdings,Sans-Serif"/>
              <a:buChar char="q"/>
            </a:pPr>
            <a:r>
              <a:rPr lang="en-US"/>
              <a:t>Finds a new initial state and behavior trace.</a:t>
            </a:r>
          </a:p>
          <a:p>
            <a:pPr marL="1200150" lvl="1" indent="-457200">
              <a:buFont typeface="Wingdings,Sans-Serif"/>
              <a:buChar char="q"/>
            </a:pPr>
            <a:r>
              <a:rPr lang="en-US"/>
              <a:t>Fixes the present state and states before and finds a new next state.</a:t>
            </a:r>
          </a:p>
          <a:p>
            <a:pPr marL="1200150" lvl="1" indent="-457200">
              <a:buFont typeface="Wingdings,Sans-Serif"/>
              <a:buChar char="q"/>
            </a:pPr>
            <a:r>
              <a:rPr lang="en-US"/>
              <a:t>Changes the immutable parts of the model and finds a new behavior trace.</a:t>
            </a:r>
          </a:p>
        </p:txBody>
      </p:sp>
      <p:sp>
        <p:nvSpPr>
          <p:cNvPr id="3" name="TextBox 2">
            <a:extLst>
              <a:ext uri="{FF2B5EF4-FFF2-40B4-BE49-F238E27FC236}">
                <a16:creationId xmlns:a16="http://schemas.microsoft.com/office/drawing/2014/main" id="{39EDF253-C956-DEFF-7FBE-87B4A1D88ADF}"/>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50</a:t>
            </a:r>
            <a:endParaRPr lang="it-IT"/>
          </a:p>
        </p:txBody>
      </p:sp>
      <p:sp>
        <p:nvSpPr>
          <p:cNvPr id="7" name="Titolo 1">
            <a:extLst>
              <a:ext uri="{FF2B5EF4-FFF2-40B4-BE49-F238E27FC236}">
                <a16:creationId xmlns:a16="http://schemas.microsoft.com/office/drawing/2014/main" id="{306FFA06-9E90-1DCA-C8E1-4B52F8435E94}"/>
              </a:ext>
            </a:extLst>
          </p:cNvPr>
          <p:cNvSpPr>
            <a:spLocks noGrp="1"/>
          </p:cNvSpPr>
          <p:nvPr>
            <p:ph type="title"/>
          </p:nvPr>
        </p:nvSpPr>
        <p:spPr>
          <a:xfrm>
            <a:off x="250281" y="106508"/>
            <a:ext cx="3800858" cy="1159501"/>
          </a:xfrm>
        </p:spPr>
        <p:txBody>
          <a:bodyPr>
            <a:normAutofit/>
          </a:bodyPr>
          <a:lstStyle/>
          <a:p>
            <a:r>
              <a:rPr lang="it-IT" sz="2800"/>
              <a:t>NEW VISUALIZER</a:t>
            </a:r>
          </a:p>
        </p:txBody>
      </p:sp>
      <p:sp>
        <p:nvSpPr>
          <p:cNvPr id="8" name="TextBox 7">
            <a:extLst>
              <a:ext uri="{FF2B5EF4-FFF2-40B4-BE49-F238E27FC236}">
                <a16:creationId xmlns:a16="http://schemas.microsoft.com/office/drawing/2014/main" id="{2D66670F-B769-902F-4C2F-4F9AF764523F}"/>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Quiz </a:t>
            </a:r>
            <a:r>
              <a:rPr lang="it-IT" sz="2800" err="1">
                <a:solidFill>
                  <a:schemeClr val="bg1"/>
                </a:solidFill>
                <a:latin typeface="Arial" panose="020B0604020202020204" pitchFamily="34" charset="0"/>
                <a:cs typeface="Arial" panose="020B0604020202020204" pitchFamily="34" charset="0"/>
              </a:rPr>
              <a:t>solutions</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030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2" end="2"/>
                                            </p:txEl>
                                          </p:spTgt>
                                        </p:tgtEl>
                                        <p:attrNameLst>
                                          <p:attrName>style.color</p:attrName>
                                        </p:attrNameLst>
                                      </p:cBhvr>
                                      <p:to>
                                        <p:clrVal>
                                          <a:srgbClr val="00B050"/>
                                        </p:clrVal>
                                      </p:to>
                                    </p:set>
                                    <p:set>
                                      <p:cBhvr>
                                        <p:cTn id="7" dur="500" fill="hold"/>
                                        <p:tgtEl>
                                          <p:spTgt spid="5">
                                            <p:txEl>
                                              <p:pRg st="2" end="2"/>
                                            </p:txEl>
                                          </p:spTgt>
                                        </p:tgtEl>
                                        <p:attrNameLst>
                                          <p:attrName>fillcolor</p:attrName>
                                        </p:attrNameLst>
                                      </p:cBhvr>
                                      <p:to>
                                        <p:clrVal>
                                          <a:srgbClr val="00B050"/>
                                        </p:clrVal>
                                      </p:to>
                                    </p:set>
                                    <p:set>
                                      <p:cBhvr>
                                        <p:cTn id="8" dur="500" fill="hold"/>
                                        <p:tgtEl>
                                          <p:spTgt spid="5">
                                            <p:txEl>
                                              <p:pRg st="2" end="2"/>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8" end="8"/>
                                            </p:txEl>
                                          </p:spTgt>
                                        </p:tgtEl>
                                        <p:attrNameLst>
                                          <p:attrName>style.color</p:attrName>
                                        </p:attrNameLst>
                                      </p:cBhvr>
                                      <p:to>
                                        <p:clrVal>
                                          <a:srgbClr val="00B050"/>
                                        </p:clrVal>
                                      </p:to>
                                    </p:set>
                                    <p:set>
                                      <p:cBhvr>
                                        <p:cTn id="13" dur="500" fill="hold"/>
                                        <p:tgtEl>
                                          <p:spTgt spid="5">
                                            <p:txEl>
                                              <p:pRg st="8" end="8"/>
                                            </p:txEl>
                                          </p:spTgt>
                                        </p:tgtEl>
                                        <p:attrNameLst>
                                          <p:attrName>fillcolor</p:attrName>
                                        </p:attrNameLst>
                                      </p:cBhvr>
                                      <p:to>
                                        <p:clrVal>
                                          <a:srgbClr val="00B050"/>
                                        </p:clrVal>
                                      </p:to>
                                    </p:set>
                                    <p:set>
                                      <p:cBhvr>
                                        <p:cTn id="14" dur="500" fill="hold"/>
                                        <p:tgtEl>
                                          <p:spTgt spid="5">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a:extLst>
              <a:ext uri="{FF2B5EF4-FFF2-40B4-BE49-F238E27FC236}">
                <a16:creationId xmlns:a16="http://schemas.microsoft.com/office/drawing/2014/main" id="{08EF3768-8FB6-8A0D-DEF7-9ED62F3073B1}"/>
              </a:ext>
            </a:extLst>
          </p:cNvPr>
          <p:cNvSpPr>
            <a:spLocks noGrp="1"/>
          </p:cNvSpPr>
          <p:nvPr>
            <p:ph idx="1"/>
          </p:nvPr>
        </p:nvSpPr>
        <p:spPr>
          <a:xfrm>
            <a:off x="609600" y="1275185"/>
            <a:ext cx="11098301" cy="4850980"/>
          </a:xfrm>
        </p:spPr>
        <p:txBody>
          <a:bodyPr anchor="ctr">
            <a:normAutofit fontScale="92500" lnSpcReduction="20000"/>
          </a:bodyPr>
          <a:lstStyle/>
          <a:p>
            <a:pPr marL="457200" indent="-457200">
              <a:buFont typeface="+mj-lt"/>
              <a:buAutoNum type="arabicPeriod" startAt="3"/>
            </a:pPr>
            <a:r>
              <a:rPr lang="en-US">
                <a:latin typeface="Arial" panose="020B0604020202020204" pitchFamily="34" charset="0"/>
                <a:cs typeface="Arial" panose="020B0604020202020204" pitchFamily="34" charset="0"/>
              </a:rPr>
              <a:t>What is the purpose of the "New Init" option?</a:t>
            </a:r>
            <a:endParaRPr lang="it-IT"/>
          </a:p>
          <a:p>
            <a:pPr marL="1200150" lvl="1" indent="-457200">
              <a:buFont typeface="Wingdings" panose="05000000000000000000" pitchFamily="2" charset="2"/>
              <a:buChar char="q"/>
            </a:pPr>
            <a:r>
              <a:rPr lang="en-US"/>
              <a:t>To find a new behavior trace from the existing configuration and initial state.</a:t>
            </a:r>
          </a:p>
          <a:p>
            <a:pPr marL="1200150" lvl="1" indent="-457200">
              <a:buFont typeface="Wingdings" panose="05000000000000000000" pitchFamily="2" charset="2"/>
              <a:buChar char="q"/>
            </a:pPr>
            <a:r>
              <a:rPr lang="en-US"/>
              <a:t>To change the immutable parts of the model and find a new behavior trace.</a:t>
            </a:r>
          </a:p>
          <a:p>
            <a:pPr marL="1200150" lvl="1" indent="-457200">
              <a:buFont typeface="Wingdings" panose="05000000000000000000" pitchFamily="2" charset="2"/>
              <a:buChar char="q"/>
            </a:pPr>
            <a:r>
              <a:rPr lang="en-US"/>
              <a:t>To fix the immutable relations and find a new initial state and behavior trace.</a:t>
            </a:r>
          </a:p>
          <a:p>
            <a:pPr marL="1200150" lvl="1" indent="-457200">
              <a:buFont typeface="Wingdings" panose="05000000000000000000" pitchFamily="2" charset="2"/>
              <a:buChar char="q"/>
            </a:pPr>
            <a:r>
              <a:rPr lang="en-US"/>
              <a:t>To fix the present state and states before and find a new next state.</a:t>
            </a:r>
          </a:p>
          <a:p>
            <a:pPr marL="457200" indent="-457200">
              <a:buFont typeface="+mj-lt"/>
              <a:buAutoNum type="arabicPeriod" startAt="4"/>
            </a:pPr>
            <a:r>
              <a:rPr lang="en-US"/>
              <a:t>What happens when you select the "New Config" option?</a:t>
            </a:r>
          </a:p>
          <a:p>
            <a:pPr marL="1200150" lvl="1" indent="-457200">
              <a:buFont typeface="Wingdings" panose="05000000000000000000" pitchFamily="2" charset="2"/>
              <a:buChar char="q"/>
            </a:pPr>
            <a:r>
              <a:rPr lang="en-US"/>
              <a:t>The visualizer finds a new initial state and behavior trace.</a:t>
            </a:r>
          </a:p>
          <a:p>
            <a:pPr marL="1200150" lvl="1" indent="-457200">
              <a:buFont typeface="Wingdings" panose="05000000000000000000" pitchFamily="2" charset="2"/>
              <a:buChar char="q"/>
            </a:pPr>
            <a:r>
              <a:rPr lang="en-US"/>
              <a:t>The visualizer shows a popup message.</a:t>
            </a:r>
          </a:p>
          <a:p>
            <a:pPr marL="1200150" lvl="1" indent="-457200">
              <a:buFont typeface="Wingdings" panose="05000000000000000000" pitchFamily="2" charset="2"/>
              <a:buChar char="q"/>
            </a:pPr>
            <a:r>
              <a:rPr lang="en-US"/>
              <a:t>The visualizer changes the immutable parts of the model and finds a new behavior trace.</a:t>
            </a:r>
          </a:p>
          <a:p>
            <a:pPr marL="457200" indent="-457200">
              <a:buFont typeface="+mj-lt"/>
              <a:buAutoNum type="arabicPeriod" startAt="4"/>
            </a:pPr>
            <a:r>
              <a:rPr lang="en-US"/>
              <a:t>When does the visualizer show the old layout with a "New Instance" button?</a:t>
            </a:r>
            <a:endParaRPr lang="en-US" b="0" i="0">
              <a:solidFill>
                <a:srgbClr val="242424"/>
              </a:solidFill>
              <a:effectLst/>
            </a:endParaRPr>
          </a:p>
          <a:p>
            <a:pPr marL="1200150" lvl="1" indent="-457200">
              <a:buFont typeface="Wingdings" panose="05000000000000000000" pitchFamily="2" charset="2"/>
              <a:buChar char="q"/>
            </a:pPr>
            <a:r>
              <a:rPr lang="en-US" b="0" i="0">
                <a:solidFill>
                  <a:srgbClr val="242424"/>
                </a:solidFill>
                <a:effectLst/>
              </a:rPr>
              <a:t>When the model is entirely dynamic.</a:t>
            </a:r>
          </a:p>
          <a:p>
            <a:pPr marL="1200150" lvl="1" indent="-457200">
              <a:buFont typeface="Wingdings" panose="05000000000000000000" pitchFamily="2" charset="2"/>
              <a:buChar char="q"/>
            </a:pPr>
            <a:r>
              <a:rPr lang="en-US" b="0" i="0">
                <a:solidFill>
                  <a:srgbClr val="242424"/>
                </a:solidFill>
                <a:effectLst/>
              </a:rPr>
              <a:t>When the model is entirely static.</a:t>
            </a:r>
          </a:p>
          <a:p>
            <a:pPr marL="1200150" lvl="1" indent="-457200">
              <a:buFont typeface="Wingdings" panose="05000000000000000000" pitchFamily="2" charset="2"/>
              <a:buChar char="q"/>
            </a:pPr>
            <a:r>
              <a:rPr lang="en-US" b="0" i="0">
                <a:solidFill>
                  <a:srgbClr val="242424"/>
                </a:solidFill>
                <a:effectLst/>
              </a:rPr>
              <a:t>When there are too many forks in the visualizer.</a:t>
            </a:r>
          </a:p>
          <a:p>
            <a:pPr marL="1200150" lvl="1" indent="-457200">
              <a:buFont typeface="Wingdings" panose="05000000000000000000" pitchFamily="2" charset="2"/>
              <a:buChar char="q"/>
            </a:pPr>
            <a:r>
              <a:rPr lang="en-US" b="0" i="0">
                <a:solidFill>
                  <a:srgbClr val="242424"/>
                </a:solidFill>
                <a:effectLst/>
              </a:rPr>
              <a:t>When the model has too many states to fit in memory.</a:t>
            </a:r>
          </a:p>
        </p:txBody>
      </p:sp>
      <p:sp>
        <p:nvSpPr>
          <p:cNvPr id="3" name="TextBox 2">
            <a:extLst>
              <a:ext uri="{FF2B5EF4-FFF2-40B4-BE49-F238E27FC236}">
                <a16:creationId xmlns:a16="http://schemas.microsoft.com/office/drawing/2014/main" id="{D1E2D999-DCCA-E4B9-E8E3-5F732131EF25}"/>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51</a:t>
            </a:r>
            <a:endParaRPr lang="it-IT"/>
          </a:p>
        </p:txBody>
      </p:sp>
      <p:sp>
        <p:nvSpPr>
          <p:cNvPr id="7" name="Titolo 1">
            <a:extLst>
              <a:ext uri="{FF2B5EF4-FFF2-40B4-BE49-F238E27FC236}">
                <a16:creationId xmlns:a16="http://schemas.microsoft.com/office/drawing/2014/main" id="{4F0D825C-BCD7-339B-FE87-7063235391FF}"/>
              </a:ext>
            </a:extLst>
          </p:cNvPr>
          <p:cNvSpPr txBox="1">
            <a:spLocks/>
          </p:cNvSpPr>
          <p:nvPr/>
        </p:nvSpPr>
        <p:spPr>
          <a:xfrm>
            <a:off x="250281" y="106508"/>
            <a:ext cx="3800858"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NEW VISUALIZER</a:t>
            </a:r>
          </a:p>
        </p:txBody>
      </p:sp>
      <p:sp>
        <p:nvSpPr>
          <p:cNvPr id="8" name="TextBox 7">
            <a:extLst>
              <a:ext uri="{FF2B5EF4-FFF2-40B4-BE49-F238E27FC236}">
                <a16:creationId xmlns:a16="http://schemas.microsoft.com/office/drawing/2014/main" id="{6E722AC4-40AF-9C06-9995-4CBC6E29012B}"/>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Quiz </a:t>
            </a:r>
            <a:r>
              <a:rPr lang="it-IT" sz="2800" err="1">
                <a:solidFill>
                  <a:schemeClr val="bg1"/>
                </a:solidFill>
                <a:latin typeface="Arial" panose="020B0604020202020204" pitchFamily="34" charset="0"/>
                <a:cs typeface="Arial" panose="020B0604020202020204" pitchFamily="34" charset="0"/>
              </a:rPr>
              <a:t>solutions</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815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3" end="3"/>
                                            </p:txEl>
                                          </p:spTgt>
                                        </p:tgtEl>
                                        <p:attrNameLst>
                                          <p:attrName>style.color</p:attrName>
                                        </p:attrNameLst>
                                      </p:cBhvr>
                                      <p:to>
                                        <p:clrVal>
                                          <a:srgbClr val="00B050"/>
                                        </p:clrVal>
                                      </p:to>
                                    </p:set>
                                    <p:set>
                                      <p:cBhvr>
                                        <p:cTn id="7" dur="500" fill="hold"/>
                                        <p:tgtEl>
                                          <p:spTgt spid="5">
                                            <p:txEl>
                                              <p:pRg st="3" end="3"/>
                                            </p:txEl>
                                          </p:spTgt>
                                        </p:tgtEl>
                                        <p:attrNameLst>
                                          <p:attrName>fillcolor</p:attrName>
                                        </p:attrNameLst>
                                      </p:cBhvr>
                                      <p:to>
                                        <p:clrVal>
                                          <a:srgbClr val="00B050"/>
                                        </p:clrVal>
                                      </p:to>
                                    </p:set>
                                    <p:set>
                                      <p:cBhvr>
                                        <p:cTn id="8" dur="500" fill="hold"/>
                                        <p:tgtEl>
                                          <p:spTgt spid="5">
                                            <p:txEl>
                                              <p:pRg st="3" end="3"/>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8" end="8"/>
                                            </p:txEl>
                                          </p:spTgt>
                                        </p:tgtEl>
                                        <p:attrNameLst>
                                          <p:attrName>style.color</p:attrName>
                                        </p:attrNameLst>
                                      </p:cBhvr>
                                      <p:to>
                                        <p:clrVal>
                                          <a:srgbClr val="00B050"/>
                                        </p:clrVal>
                                      </p:to>
                                    </p:set>
                                    <p:set>
                                      <p:cBhvr>
                                        <p:cTn id="13" dur="500" fill="hold"/>
                                        <p:tgtEl>
                                          <p:spTgt spid="5">
                                            <p:txEl>
                                              <p:pRg st="8" end="8"/>
                                            </p:txEl>
                                          </p:spTgt>
                                        </p:tgtEl>
                                        <p:attrNameLst>
                                          <p:attrName>fillcolor</p:attrName>
                                        </p:attrNameLst>
                                      </p:cBhvr>
                                      <p:to>
                                        <p:clrVal>
                                          <a:srgbClr val="00B050"/>
                                        </p:clrVal>
                                      </p:to>
                                    </p:set>
                                    <p:set>
                                      <p:cBhvr>
                                        <p:cTn id="14" dur="500" fill="hold"/>
                                        <p:tgtEl>
                                          <p:spTgt spid="5">
                                            <p:txEl>
                                              <p:pRg st="8" end="8"/>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11" end="11"/>
                                            </p:txEl>
                                          </p:spTgt>
                                        </p:tgtEl>
                                        <p:attrNameLst>
                                          <p:attrName>style.color</p:attrName>
                                        </p:attrNameLst>
                                      </p:cBhvr>
                                      <p:to>
                                        <p:clrVal>
                                          <a:srgbClr val="00B050"/>
                                        </p:clrVal>
                                      </p:to>
                                    </p:set>
                                    <p:set>
                                      <p:cBhvr>
                                        <p:cTn id="19" dur="500" fill="hold"/>
                                        <p:tgtEl>
                                          <p:spTgt spid="5">
                                            <p:txEl>
                                              <p:pRg st="11" end="11"/>
                                            </p:txEl>
                                          </p:spTgt>
                                        </p:tgtEl>
                                        <p:attrNameLst>
                                          <p:attrName>fillcolor</p:attrName>
                                        </p:attrNameLst>
                                      </p:cBhvr>
                                      <p:to>
                                        <p:clrVal>
                                          <a:srgbClr val="00B050"/>
                                        </p:clrVal>
                                      </p:to>
                                    </p:set>
                                    <p:set>
                                      <p:cBhvr>
                                        <p:cTn id="20" dur="500" fill="hold"/>
                                        <p:tgtEl>
                                          <p:spTgt spid="5">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28">
            <a:extLst>
              <a:ext uri="{FF2B5EF4-FFF2-40B4-BE49-F238E27FC236}">
                <a16:creationId xmlns:a16="http://schemas.microsoft.com/office/drawing/2014/main" id="{4B172A8F-1604-5BD3-B785-5B3E22C76476}"/>
              </a:ext>
            </a:extLst>
          </p:cNvPr>
          <p:cNvSpPr txBox="1"/>
          <p:nvPr/>
        </p:nvSpPr>
        <p:spPr>
          <a:xfrm>
            <a:off x="467833" y="1452806"/>
            <a:ext cx="11396003" cy="646331"/>
          </a:xfrm>
          <a:prstGeom prst="rect">
            <a:avLst/>
          </a:prstGeom>
          <a:noFill/>
        </p:spPr>
        <p:txBody>
          <a:bodyPr wrap="square" rtlCol="0">
            <a:spAutoFit/>
          </a:bodyPr>
          <a:lstStyle/>
          <a:p>
            <a:r>
              <a:rPr lang="en-US" sz="3600" b="1">
                <a:solidFill>
                  <a:srgbClr val="728FA5"/>
                </a:solidFill>
                <a:latin typeface="Arial" panose="020B0604020202020204" pitchFamily="34" charset="0"/>
                <a:cs typeface="Arial" panose="020B0604020202020204" pitchFamily="34" charset="0"/>
              </a:rPr>
              <a:t>Alloy 6</a:t>
            </a:r>
            <a:r>
              <a:rPr lang="en-US" sz="3600">
                <a:latin typeface="Arial" panose="020B0604020202020204" pitchFamily="34" charset="0"/>
                <a:cs typeface="Arial" panose="020B0604020202020204" pitchFamily="34" charset="0"/>
              </a:rPr>
              <a:t>:</a:t>
            </a:r>
            <a:r>
              <a:rPr lang="en-US" sz="3600" b="1">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an </a:t>
            </a:r>
            <a:r>
              <a:rPr lang="en-US" sz="2800" b="1">
                <a:latin typeface="Arial" panose="020B0604020202020204" pitchFamily="34" charset="0"/>
                <a:cs typeface="Arial" panose="020B0604020202020204" pitchFamily="34" charset="0"/>
              </a:rPr>
              <a:t>implicit</a:t>
            </a:r>
            <a:r>
              <a:rPr lang="en-US" sz="2800">
                <a:latin typeface="Arial" panose="020B0604020202020204" pitchFamily="34" charset="0"/>
                <a:cs typeface="Arial" panose="020B0604020202020204" pitchFamily="34" charset="0"/>
              </a:rPr>
              <a:t>, built-in notion of </a:t>
            </a:r>
            <a:r>
              <a:rPr lang="en-US" sz="2800" b="1">
                <a:latin typeface="Arial" panose="020B0604020202020204" pitchFamily="34" charset="0"/>
                <a:cs typeface="Arial" panose="020B0604020202020204" pitchFamily="34" charset="0"/>
              </a:rPr>
              <a:t>(discrete) time</a:t>
            </a:r>
            <a:endParaRPr lang="en-US" sz="3600" b="1">
              <a:latin typeface="Arial" panose="020B060402020202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5F89A857-9A2F-E9CF-D1DA-B9A5C4EDF123}"/>
              </a:ext>
            </a:extLst>
          </p:cNvPr>
          <p:cNvSpPr/>
          <p:nvPr/>
        </p:nvSpPr>
        <p:spPr>
          <a:xfrm>
            <a:off x="844744" y="2697578"/>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Linear temporal logic</a:t>
            </a:r>
            <a:endParaRPr lang="en-US" sz="2400" kern="1200">
              <a:solidFill>
                <a:schemeClr val="tx1"/>
              </a:solidFill>
            </a:endParaRPr>
          </a:p>
        </p:txBody>
      </p:sp>
      <p:sp>
        <p:nvSpPr>
          <p:cNvPr id="20" name="Oval 19">
            <a:extLst>
              <a:ext uri="{FF2B5EF4-FFF2-40B4-BE49-F238E27FC236}">
                <a16:creationId xmlns:a16="http://schemas.microsoft.com/office/drawing/2014/main" id="{B071B3EC-6808-233C-2AAC-9AFAC2EA627B}"/>
              </a:ext>
            </a:extLst>
          </p:cNvPr>
          <p:cNvSpPr/>
          <p:nvPr/>
        </p:nvSpPr>
        <p:spPr>
          <a:xfrm>
            <a:off x="467833" y="2697579"/>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1</a:t>
            </a:r>
          </a:p>
        </p:txBody>
      </p:sp>
      <p:sp>
        <p:nvSpPr>
          <p:cNvPr id="21" name="Freeform: Shape 20">
            <a:extLst>
              <a:ext uri="{FF2B5EF4-FFF2-40B4-BE49-F238E27FC236}">
                <a16:creationId xmlns:a16="http://schemas.microsoft.com/office/drawing/2014/main" id="{A37FD84E-E62D-F0E6-B67F-2FEFF8914936}"/>
              </a:ext>
            </a:extLst>
          </p:cNvPr>
          <p:cNvSpPr/>
          <p:nvPr/>
        </p:nvSpPr>
        <p:spPr>
          <a:xfrm>
            <a:off x="844744" y="3667161"/>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Mutable signatures and fields</a:t>
            </a:r>
            <a:endParaRPr lang="en-US" sz="2400" kern="1200">
              <a:solidFill>
                <a:schemeClr val="tx1"/>
              </a:solidFill>
            </a:endParaRPr>
          </a:p>
        </p:txBody>
      </p:sp>
      <p:sp>
        <p:nvSpPr>
          <p:cNvPr id="22" name="Oval 21">
            <a:extLst>
              <a:ext uri="{FF2B5EF4-FFF2-40B4-BE49-F238E27FC236}">
                <a16:creationId xmlns:a16="http://schemas.microsoft.com/office/drawing/2014/main" id="{B8BB2198-11A5-96FD-15F5-277B21BE2378}"/>
              </a:ext>
            </a:extLst>
          </p:cNvPr>
          <p:cNvSpPr/>
          <p:nvPr/>
        </p:nvSpPr>
        <p:spPr>
          <a:xfrm>
            <a:off x="467833" y="3667162"/>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2</a:t>
            </a:r>
          </a:p>
        </p:txBody>
      </p:sp>
      <p:sp>
        <p:nvSpPr>
          <p:cNvPr id="23" name="Freeform: Shape 22">
            <a:extLst>
              <a:ext uri="{FF2B5EF4-FFF2-40B4-BE49-F238E27FC236}">
                <a16:creationId xmlns:a16="http://schemas.microsoft.com/office/drawing/2014/main" id="{670250C1-52C7-7D0C-B955-328D13F9F28E}"/>
              </a:ext>
            </a:extLst>
          </p:cNvPr>
          <p:cNvSpPr/>
          <p:nvPr/>
        </p:nvSpPr>
        <p:spPr>
          <a:xfrm>
            <a:off x="844744" y="4636744"/>
            <a:ext cx="4671667" cy="753823"/>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0"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a:solidFill>
                  <a:schemeClr val="tx1"/>
                </a:solidFill>
                <a:latin typeface="Arial" panose="020B0604020202020204" pitchFamily="34" charset="0"/>
                <a:cs typeface="Arial" panose="020B0604020202020204" pitchFamily="34" charset="0"/>
              </a:rPr>
              <a:t>Temporal operators</a:t>
            </a:r>
            <a:endParaRPr lang="en-US" sz="2400" kern="1200">
              <a:solidFill>
                <a:schemeClr val="tx1"/>
              </a:solidFill>
            </a:endParaRPr>
          </a:p>
        </p:txBody>
      </p:sp>
      <p:sp>
        <p:nvSpPr>
          <p:cNvPr id="24" name="Oval 23">
            <a:extLst>
              <a:ext uri="{FF2B5EF4-FFF2-40B4-BE49-F238E27FC236}">
                <a16:creationId xmlns:a16="http://schemas.microsoft.com/office/drawing/2014/main" id="{0C528B73-98B7-A154-C6A3-CEBB210C3E8E}"/>
              </a:ext>
            </a:extLst>
          </p:cNvPr>
          <p:cNvSpPr/>
          <p:nvPr/>
        </p:nvSpPr>
        <p:spPr>
          <a:xfrm>
            <a:off x="467833" y="4636745"/>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3</a:t>
            </a:r>
          </a:p>
        </p:txBody>
      </p:sp>
      <p:sp>
        <p:nvSpPr>
          <p:cNvPr id="26" name="Freeform: Shape 25">
            <a:extLst>
              <a:ext uri="{FF2B5EF4-FFF2-40B4-BE49-F238E27FC236}">
                <a16:creationId xmlns:a16="http://schemas.microsoft.com/office/drawing/2014/main" id="{A3FE1CD6-3717-0A04-43B1-A0801343AA12}"/>
              </a:ext>
            </a:extLst>
          </p:cNvPr>
          <p:cNvSpPr/>
          <p:nvPr/>
        </p:nvSpPr>
        <p:spPr>
          <a:xfrm>
            <a:off x="6717462" y="2697577"/>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1"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Time horizon</a:t>
            </a:r>
          </a:p>
        </p:txBody>
      </p:sp>
      <p:sp>
        <p:nvSpPr>
          <p:cNvPr id="27" name="Oval 26">
            <a:extLst>
              <a:ext uri="{FF2B5EF4-FFF2-40B4-BE49-F238E27FC236}">
                <a16:creationId xmlns:a16="http://schemas.microsoft.com/office/drawing/2014/main" id="{677B9752-FB45-1FF5-9F30-8A9AE1D1AAC7}"/>
              </a:ext>
            </a:extLst>
          </p:cNvPr>
          <p:cNvSpPr/>
          <p:nvPr/>
        </p:nvSpPr>
        <p:spPr>
          <a:xfrm>
            <a:off x="6340551" y="2697578"/>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4</a:t>
            </a:r>
          </a:p>
        </p:txBody>
      </p:sp>
      <p:sp>
        <p:nvSpPr>
          <p:cNvPr id="28" name="Freeform: Shape 27">
            <a:extLst>
              <a:ext uri="{FF2B5EF4-FFF2-40B4-BE49-F238E27FC236}">
                <a16:creationId xmlns:a16="http://schemas.microsoft.com/office/drawing/2014/main" id="{56117DAF-C472-0E07-4162-C0F2EB9510D8}"/>
              </a:ext>
            </a:extLst>
          </p:cNvPr>
          <p:cNvSpPr/>
          <p:nvPr/>
        </p:nvSpPr>
        <p:spPr>
          <a:xfrm>
            <a:off x="6717462" y="3667160"/>
            <a:ext cx="4671667"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1"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New visualizer</a:t>
            </a:r>
          </a:p>
        </p:txBody>
      </p:sp>
      <p:sp>
        <p:nvSpPr>
          <p:cNvPr id="29" name="Oval 28">
            <a:extLst>
              <a:ext uri="{FF2B5EF4-FFF2-40B4-BE49-F238E27FC236}">
                <a16:creationId xmlns:a16="http://schemas.microsoft.com/office/drawing/2014/main" id="{F1855DD3-ED2B-D7E3-7907-4C88BB084ECD}"/>
              </a:ext>
            </a:extLst>
          </p:cNvPr>
          <p:cNvSpPr/>
          <p:nvPr/>
        </p:nvSpPr>
        <p:spPr>
          <a:xfrm>
            <a:off x="6340551" y="3667161"/>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5</a:t>
            </a:r>
          </a:p>
        </p:txBody>
      </p:sp>
      <p:sp>
        <p:nvSpPr>
          <p:cNvPr id="30" name="Freeform: Shape 29">
            <a:extLst>
              <a:ext uri="{FF2B5EF4-FFF2-40B4-BE49-F238E27FC236}">
                <a16:creationId xmlns:a16="http://schemas.microsoft.com/office/drawing/2014/main" id="{BB2C6567-98D0-299F-FE8A-94861783D940}"/>
              </a:ext>
            </a:extLst>
          </p:cNvPr>
          <p:cNvSpPr/>
          <p:nvPr/>
        </p:nvSpPr>
        <p:spPr>
          <a:xfrm>
            <a:off x="6717462" y="4636743"/>
            <a:ext cx="4671667" cy="753823"/>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9061"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Arial" panose="020B0604020202020204" pitchFamily="34" charset="0"/>
                <a:cs typeface="Arial" panose="020B0604020202020204" pitchFamily="34" charset="0"/>
              </a:rPr>
              <a:t>Concurrency</a:t>
            </a:r>
          </a:p>
        </p:txBody>
      </p:sp>
      <p:sp>
        <p:nvSpPr>
          <p:cNvPr id="31" name="Oval 30">
            <a:extLst>
              <a:ext uri="{FF2B5EF4-FFF2-40B4-BE49-F238E27FC236}">
                <a16:creationId xmlns:a16="http://schemas.microsoft.com/office/drawing/2014/main" id="{D5B5345D-7DA4-5CB0-6300-1E6620C36ECE}"/>
              </a:ext>
            </a:extLst>
          </p:cNvPr>
          <p:cNvSpPr/>
          <p:nvPr/>
        </p:nvSpPr>
        <p:spPr>
          <a:xfrm>
            <a:off x="6340551" y="4636744"/>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6</a:t>
            </a:r>
          </a:p>
        </p:txBody>
      </p:sp>
      <p:sp>
        <p:nvSpPr>
          <p:cNvPr id="2" name="Titolo 1">
            <a:extLst>
              <a:ext uri="{FF2B5EF4-FFF2-40B4-BE49-F238E27FC236}">
                <a16:creationId xmlns:a16="http://schemas.microsoft.com/office/drawing/2014/main" id="{7466663B-97ED-DD20-6041-E3AB68930C90}"/>
              </a:ext>
            </a:extLst>
          </p:cNvPr>
          <p:cNvSpPr>
            <a:spLocks noGrp="1"/>
          </p:cNvSpPr>
          <p:nvPr>
            <p:ph type="title"/>
          </p:nvPr>
        </p:nvSpPr>
        <p:spPr>
          <a:xfrm>
            <a:off x="250281" y="106508"/>
            <a:ext cx="3800858" cy="1159501"/>
          </a:xfrm>
        </p:spPr>
        <p:txBody>
          <a:bodyPr>
            <a:normAutofit/>
          </a:bodyPr>
          <a:lstStyle/>
          <a:p>
            <a:r>
              <a:rPr lang="it-IT" sz="2800"/>
              <a:t>ALLOY 6</a:t>
            </a:r>
          </a:p>
        </p:txBody>
      </p:sp>
      <p:sp>
        <p:nvSpPr>
          <p:cNvPr id="3" name="TextBox 2">
            <a:extLst>
              <a:ext uri="{FF2B5EF4-FFF2-40B4-BE49-F238E27FC236}">
                <a16:creationId xmlns:a16="http://schemas.microsoft.com/office/drawing/2014/main" id="{3998C855-E1A8-C349-5AC4-6B3C513E8137}"/>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Introduction</a:t>
            </a:r>
            <a:endParaRPr lang="en-US" sz="280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7787589-0529-FEA0-2A36-41B6B5ABFD21}"/>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52</a:t>
            </a:r>
            <a:endParaRPr lang="it-IT"/>
          </a:p>
        </p:txBody>
      </p:sp>
    </p:spTree>
    <p:extLst>
      <p:ext uri="{BB962C8B-B14F-4D97-AF65-F5344CB8AC3E}">
        <p14:creationId xmlns:p14="http://schemas.microsoft.com/office/powerpoint/2010/main" val="32700703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FA5DE2-6CAC-6EFC-E32C-91322AA0452C}"/>
              </a:ext>
            </a:extLst>
          </p:cNvPr>
          <p:cNvSpPr>
            <a:spLocks noGrp="1"/>
          </p:cNvSpPr>
          <p:nvPr>
            <p:ph type="title"/>
          </p:nvPr>
        </p:nvSpPr>
        <p:spPr>
          <a:xfrm>
            <a:off x="250281" y="106509"/>
            <a:ext cx="3102784" cy="615746"/>
          </a:xfrm>
        </p:spPr>
        <p:txBody>
          <a:bodyPr>
            <a:normAutofit/>
          </a:bodyPr>
          <a:lstStyle/>
          <a:p>
            <a:r>
              <a:rPr lang="it-IT" sz="2800"/>
              <a:t>CONCURRENCY</a:t>
            </a:r>
          </a:p>
        </p:txBody>
      </p:sp>
      <p:sp>
        <p:nvSpPr>
          <p:cNvPr id="3" name="TextBox 2">
            <a:extLst>
              <a:ext uri="{FF2B5EF4-FFF2-40B4-BE49-F238E27FC236}">
                <a16:creationId xmlns:a16="http://schemas.microsoft.com/office/drawing/2014/main" id="{289FE46B-2542-34E4-1204-55822FBC1F72}"/>
              </a:ext>
            </a:extLst>
          </p:cNvPr>
          <p:cNvSpPr txBox="1"/>
          <p:nvPr/>
        </p:nvSpPr>
        <p:spPr>
          <a:xfrm>
            <a:off x="250281" y="535411"/>
            <a:ext cx="7819831"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An </a:t>
            </a:r>
            <a:r>
              <a:rPr lang="it-IT" sz="2800" err="1">
                <a:solidFill>
                  <a:schemeClr val="bg1"/>
                </a:solidFill>
                <a:latin typeface="Arial" panose="020B0604020202020204" pitchFamily="34" charset="0"/>
                <a:cs typeface="Arial" panose="020B0604020202020204" pitchFamily="34" charset="0"/>
              </a:rPr>
              <a:t>Alloy</a:t>
            </a:r>
            <a:r>
              <a:rPr lang="it-IT" sz="2800">
                <a:solidFill>
                  <a:schemeClr val="bg1"/>
                </a:solidFill>
                <a:latin typeface="Arial" panose="020B0604020202020204" pitchFamily="34" charset="0"/>
                <a:cs typeface="Arial" panose="020B0604020202020204" pitchFamily="34" charset="0"/>
              </a:rPr>
              <a:t> 6 </a:t>
            </a:r>
            <a:r>
              <a:rPr lang="it-IT" sz="2800" err="1">
                <a:solidFill>
                  <a:schemeClr val="bg1"/>
                </a:solidFill>
                <a:latin typeface="Arial" panose="020B0604020202020204" pitchFamily="34" charset="0"/>
                <a:cs typeface="Arial" panose="020B0604020202020204" pitchFamily="34" charset="0"/>
              </a:rPr>
              <a:t>application</a:t>
            </a:r>
            <a:endParaRPr lang="en-US" sz="2800">
              <a:solidFill>
                <a:schemeClr val="bg1"/>
              </a:solidFill>
              <a:latin typeface="Arial" panose="020B0604020202020204" pitchFamily="34" charset="0"/>
              <a:cs typeface="Arial" panose="020B0604020202020204" pitchFamily="34" charset="0"/>
            </a:endParaRPr>
          </a:p>
        </p:txBody>
      </p:sp>
      <p:sp>
        <p:nvSpPr>
          <p:cNvPr id="17" name="CasellaDiTesto 16">
            <a:extLst>
              <a:ext uri="{FF2B5EF4-FFF2-40B4-BE49-F238E27FC236}">
                <a16:creationId xmlns:a16="http://schemas.microsoft.com/office/drawing/2014/main" id="{871C4807-BD58-FAB4-5352-3A6074F6C116}"/>
              </a:ext>
            </a:extLst>
          </p:cNvPr>
          <p:cNvSpPr txBox="1"/>
          <p:nvPr/>
        </p:nvSpPr>
        <p:spPr>
          <a:xfrm>
            <a:off x="250281" y="2646082"/>
            <a:ext cx="8920606" cy="2616101"/>
          </a:xfrm>
          <a:prstGeom prst="rect">
            <a:avLst/>
          </a:prstGeom>
          <a:noFill/>
        </p:spPr>
        <p:txBody>
          <a:bodyPr wrap="square" lIns="91440" tIns="45720" rIns="91440" bIns="45720" anchor="t">
            <a:spAutoFit/>
          </a:bodyPr>
          <a:lstStyle/>
          <a:p>
            <a:r>
              <a:rPr lang="it-IT" sz="2800" b="1" err="1">
                <a:latin typeface="Arial"/>
                <a:ea typeface="+mn-lt"/>
                <a:cs typeface="+mn-lt"/>
              </a:rPr>
              <a:t>Scenarios</a:t>
            </a:r>
            <a:r>
              <a:rPr lang="it-IT" sz="2800">
                <a:latin typeface="Arial"/>
                <a:ea typeface="+mn-lt"/>
                <a:cs typeface="+mn-lt"/>
              </a:rPr>
              <a:t> </a:t>
            </a:r>
            <a:r>
              <a:rPr lang="it-IT" sz="2800" err="1">
                <a:latin typeface="Arial"/>
                <a:ea typeface="+mn-lt"/>
                <a:cs typeface="+mn-lt"/>
              </a:rPr>
              <a:t>that</a:t>
            </a:r>
            <a:r>
              <a:rPr lang="it-IT" sz="2800">
                <a:latin typeface="Arial"/>
                <a:ea typeface="+mn-lt"/>
                <a:cs typeface="+mn-lt"/>
              </a:rPr>
              <a:t> deal with </a:t>
            </a:r>
            <a:r>
              <a:rPr lang="it-IT" sz="3600" b="1">
                <a:solidFill>
                  <a:srgbClr val="728FA5"/>
                </a:solidFill>
                <a:latin typeface="Arial"/>
                <a:ea typeface="+mn-lt"/>
                <a:cs typeface="+mn-lt"/>
              </a:rPr>
              <a:t>CONCURRENCY</a:t>
            </a:r>
            <a:r>
              <a:rPr lang="it-IT" sz="2800">
                <a:latin typeface="Arial"/>
                <a:ea typeface="+mn-lt"/>
                <a:cs typeface="+mn-lt"/>
              </a:rPr>
              <a:t>:</a:t>
            </a:r>
            <a:endParaRPr lang="it-IT" sz="2800">
              <a:latin typeface="Arial"/>
              <a:ea typeface="+mn-lt"/>
              <a:cs typeface="Arial"/>
            </a:endParaRPr>
          </a:p>
          <a:p>
            <a:endParaRPr lang="it-IT" sz="3200">
              <a:latin typeface="Arial"/>
              <a:ea typeface="+mn-lt"/>
              <a:cs typeface="+mn-lt"/>
            </a:endParaRPr>
          </a:p>
          <a:p>
            <a:pPr marL="457200" indent="-457200">
              <a:buFont typeface="Wingdings" panose="05000000000000000000" pitchFamily="2" charset="2"/>
              <a:buChar char="Ø"/>
            </a:pPr>
            <a:r>
              <a:rPr lang="it-IT" sz="3200" err="1">
                <a:latin typeface="Arial"/>
                <a:ea typeface="+mn-lt"/>
                <a:cs typeface="+mn-lt"/>
              </a:rPr>
              <a:t>distributed</a:t>
            </a:r>
            <a:r>
              <a:rPr lang="it-IT" sz="3200">
                <a:latin typeface="Arial"/>
                <a:ea typeface="+mn-lt"/>
                <a:cs typeface="+mn-lt"/>
              </a:rPr>
              <a:t> systems</a:t>
            </a:r>
            <a:endParaRPr lang="it-IT" sz="3200">
              <a:latin typeface="Arial"/>
              <a:ea typeface="+mn-lt"/>
              <a:cs typeface="Arial"/>
            </a:endParaRPr>
          </a:p>
          <a:p>
            <a:pPr marL="457200" indent="-457200">
              <a:buFont typeface="Wingdings" panose="05000000000000000000" pitchFamily="2" charset="2"/>
              <a:buChar char="Ø"/>
            </a:pPr>
            <a:r>
              <a:rPr lang="it-IT" sz="3200">
                <a:latin typeface="Arial"/>
                <a:ea typeface="+mn-lt"/>
                <a:cs typeface="+mn-lt"/>
              </a:rPr>
              <a:t>multi-threading/multi-</a:t>
            </a:r>
            <a:r>
              <a:rPr lang="it-IT" sz="3200" err="1">
                <a:latin typeface="Arial"/>
                <a:ea typeface="+mn-lt"/>
                <a:cs typeface="+mn-lt"/>
              </a:rPr>
              <a:t>tasking</a:t>
            </a:r>
            <a:r>
              <a:rPr lang="it-IT" sz="3200">
                <a:latin typeface="Arial"/>
                <a:ea typeface="+mn-lt"/>
                <a:cs typeface="+mn-lt"/>
              </a:rPr>
              <a:t> </a:t>
            </a:r>
            <a:r>
              <a:rPr lang="it-IT" sz="3200" err="1">
                <a:latin typeface="Arial"/>
                <a:ea typeface="+mn-lt"/>
                <a:cs typeface="+mn-lt"/>
              </a:rPr>
              <a:t>applications</a:t>
            </a:r>
            <a:endParaRPr lang="it-IT" sz="3200">
              <a:latin typeface="Arial"/>
              <a:ea typeface="+mn-lt"/>
              <a:cs typeface="Arial"/>
            </a:endParaRPr>
          </a:p>
          <a:p>
            <a:pPr marL="457200" indent="-457200">
              <a:buFont typeface="Wingdings" panose="05000000000000000000" pitchFamily="2" charset="2"/>
              <a:buChar char="Ø"/>
            </a:pPr>
            <a:r>
              <a:rPr lang="it-IT" sz="3200">
                <a:latin typeface="Arial"/>
                <a:ea typeface="+mn-lt"/>
                <a:cs typeface="+mn-lt"/>
              </a:rPr>
              <a:t>data </a:t>
            </a:r>
            <a:r>
              <a:rPr lang="it-IT" sz="3200" err="1">
                <a:latin typeface="Arial"/>
                <a:ea typeface="+mn-lt"/>
                <a:cs typeface="+mn-lt"/>
              </a:rPr>
              <a:t>migrations</a:t>
            </a:r>
            <a:r>
              <a:rPr lang="it-IT" sz="3200">
                <a:latin typeface="Arial"/>
                <a:ea typeface="+mn-lt"/>
                <a:cs typeface="+mn-lt"/>
              </a:rPr>
              <a:t>…</a:t>
            </a:r>
            <a:endParaRPr lang="it-IT" sz="3200">
              <a:latin typeface="Arial"/>
              <a:cs typeface="Calibri"/>
            </a:endParaRPr>
          </a:p>
        </p:txBody>
      </p:sp>
      <p:sp>
        <p:nvSpPr>
          <p:cNvPr id="4" name="TextBox 3">
            <a:extLst>
              <a:ext uri="{FF2B5EF4-FFF2-40B4-BE49-F238E27FC236}">
                <a16:creationId xmlns:a16="http://schemas.microsoft.com/office/drawing/2014/main" id="{11A0432C-B950-8C09-C6AC-5513CADF53BD}"/>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53</a:t>
            </a:r>
            <a:endParaRPr lang="it-IT"/>
          </a:p>
        </p:txBody>
      </p:sp>
      <p:sp>
        <p:nvSpPr>
          <p:cNvPr id="6" name="Scroll: Horizontal 5">
            <a:extLst>
              <a:ext uri="{FF2B5EF4-FFF2-40B4-BE49-F238E27FC236}">
                <a16:creationId xmlns:a16="http://schemas.microsoft.com/office/drawing/2014/main" id="{E8301B33-40EB-C2F2-0EB6-A4B8D9FE576D}"/>
              </a:ext>
            </a:extLst>
          </p:cNvPr>
          <p:cNvSpPr/>
          <p:nvPr/>
        </p:nvSpPr>
        <p:spPr>
          <a:xfrm>
            <a:off x="112735" y="1299145"/>
            <a:ext cx="11828984" cy="1122743"/>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chemeClr val="tx1"/>
                </a:solidFill>
                <a:latin typeface="Arial" panose="020B0604020202020204" pitchFamily="34" charset="0"/>
                <a:cs typeface="Arial" panose="020B0604020202020204" pitchFamily="34" charset="0"/>
              </a:rPr>
              <a:t>CONCURRENCY</a:t>
            </a:r>
            <a:r>
              <a:rPr lang="en-US" sz="2400">
                <a:solidFill>
                  <a:schemeClr val="tx1"/>
                </a:solidFill>
                <a:latin typeface="Arial" panose="020B0604020202020204" pitchFamily="34" charset="0"/>
                <a:cs typeface="Arial" panose="020B0604020202020204" pitchFamily="34" charset="0"/>
              </a:rPr>
              <a:t>: </a:t>
            </a:r>
            <a:r>
              <a:rPr lang="en-US" sz="2400">
                <a:solidFill>
                  <a:schemeClr val="tx1"/>
                </a:solidFill>
                <a:latin typeface="Arial"/>
                <a:cs typeface="Arial"/>
              </a:rPr>
              <a:t>a property of a system in which multiple processes or threads can run simultaneously or appear to be running simultaneously.</a:t>
            </a:r>
            <a:endParaRPr lang="en-US" sz="2400">
              <a:solidFill>
                <a:schemeClr val="tx1"/>
              </a:solidFill>
              <a:latin typeface="Arial" panose="020B0604020202020204" pitchFamily="34" charset="0"/>
              <a:cs typeface="Arial" panose="020B0604020202020204" pitchFamily="34" charset="0"/>
            </a:endParaRPr>
          </a:p>
        </p:txBody>
      </p:sp>
      <p:sp>
        <p:nvSpPr>
          <p:cNvPr id="7" name="CasellaDiTesto 7">
            <a:extLst>
              <a:ext uri="{FF2B5EF4-FFF2-40B4-BE49-F238E27FC236}">
                <a16:creationId xmlns:a16="http://schemas.microsoft.com/office/drawing/2014/main" id="{FEFA5FA0-4B3C-4801-CBF0-BE3F12A618F5}"/>
              </a:ext>
            </a:extLst>
          </p:cNvPr>
          <p:cNvSpPr txBox="1"/>
          <p:nvPr/>
        </p:nvSpPr>
        <p:spPr>
          <a:xfrm>
            <a:off x="3741372" y="5486378"/>
            <a:ext cx="8838934" cy="646331"/>
          </a:xfrm>
          <a:prstGeom prst="rect">
            <a:avLst/>
          </a:prstGeom>
          <a:noFill/>
        </p:spPr>
        <p:txBody>
          <a:bodyPr wrap="square" rtlCol="0">
            <a:spAutoFit/>
          </a:bodyPr>
          <a:lstStyle/>
          <a:p>
            <a:r>
              <a:rPr lang="it-IT" sz="3600" b="1">
                <a:solidFill>
                  <a:srgbClr val="728FA5"/>
                </a:solidFill>
                <a:latin typeface="Arial" panose="020B0604020202020204" pitchFamily="34" charset="0"/>
                <a:cs typeface="Arial" panose="020B0604020202020204" pitchFamily="34" charset="0"/>
              </a:rPr>
              <a:t>…EXAMPLE ON EXERCISE LECTURE</a:t>
            </a:r>
          </a:p>
        </p:txBody>
      </p:sp>
    </p:spTree>
    <p:extLst>
      <p:ext uri="{BB962C8B-B14F-4D97-AF65-F5344CB8AC3E}">
        <p14:creationId xmlns:p14="http://schemas.microsoft.com/office/powerpoint/2010/main" val="1826599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D1C4DDCE-3272-720A-8A6E-EA9E0655AED4}"/>
              </a:ext>
            </a:extLst>
          </p:cNvPr>
          <p:cNvSpPr>
            <a:spLocks noGrp="1"/>
          </p:cNvSpPr>
          <p:nvPr>
            <p:ph type="title"/>
          </p:nvPr>
        </p:nvSpPr>
        <p:spPr>
          <a:xfrm>
            <a:off x="250281" y="106509"/>
            <a:ext cx="4310144" cy="616505"/>
          </a:xfrm>
        </p:spPr>
        <p:txBody>
          <a:bodyPr>
            <a:normAutofit/>
          </a:bodyPr>
          <a:lstStyle/>
          <a:p>
            <a:r>
              <a:rPr lang="it-IT" sz="2800"/>
              <a:t>ALLOY 6</a:t>
            </a:r>
          </a:p>
        </p:txBody>
      </p:sp>
      <p:sp>
        <p:nvSpPr>
          <p:cNvPr id="5" name="TextBox 4">
            <a:extLst>
              <a:ext uri="{FF2B5EF4-FFF2-40B4-BE49-F238E27FC236}">
                <a16:creationId xmlns:a16="http://schemas.microsoft.com/office/drawing/2014/main" id="{A022028B-B6E7-B639-CC96-763CF7AC4198}"/>
              </a:ext>
            </a:extLst>
          </p:cNvPr>
          <p:cNvSpPr txBox="1"/>
          <p:nvPr/>
        </p:nvSpPr>
        <p:spPr>
          <a:xfrm>
            <a:off x="250281" y="535411"/>
            <a:ext cx="4561205"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Lesson </a:t>
            </a:r>
            <a:r>
              <a:rPr lang="it-IT" sz="2800" err="1">
                <a:solidFill>
                  <a:schemeClr val="bg1"/>
                </a:solidFill>
                <a:latin typeface="Arial" panose="020B0604020202020204" pitchFamily="34" charset="0"/>
                <a:cs typeface="Arial" panose="020B0604020202020204" pitchFamily="34" charset="0"/>
              </a:rPr>
              <a:t>summary</a:t>
            </a:r>
            <a:endParaRPr lang="en-US" sz="2800">
              <a:solidFill>
                <a:schemeClr val="bg1"/>
              </a:solidFill>
              <a:latin typeface="Arial" panose="020B0604020202020204" pitchFamily="34" charset="0"/>
              <a:cs typeface="Arial" panose="020B0604020202020204" pitchFamily="34" charset="0"/>
            </a:endParaRPr>
          </a:p>
        </p:txBody>
      </p:sp>
      <p:sp>
        <p:nvSpPr>
          <p:cNvPr id="13" name="CasellaDiTesto 6">
            <a:extLst>
              <a:ext uri="{FF2B5EF4-FFF2-40B4-BE49-F238E27FC236}">
                <a16:creationId xmlns:a16="http://schemas.microsoft.com/office/drawing/2014/main" id="{508C00F6-4528-DE2E-4818-BFBFFEF769AD}"/>
              </a:ext>
            </a:extLst>
          </p:cNvPr>
          <p:cNvSpPr txBox="1"/>
          <p:nvPr/>
        </p:nvSpPr>
        <p:spPr>
          <a:xfrm>
            <a:off x="604397" y="1319396"/>
            <a:ext cx="7295321" cy="1077218"/>
          </a:xfrm>
          <a:prstGeom prst="rect">
            <a:avLst/>
          </a:prstGeom>
          <a:noFill/>
          <a:ln w="38100">
            <a:noFill/>
          </a:ln>
        </p:spPr>
        <p:txBody>
          <a:bodyPr wrap="square">
            <a:spAutoFit/>
          </a:bodyPr>
          <a:lstStyle/>
          <a:p>
            <a:r>
              <a:rPr lang="it-IT" sz="2400">
                <a:latin typeface="Arial" panose="020B0604020202020204" pitchFamily="34" charset="0"/>
                <a:cs typeface="Arial" panose="020B0604020202020204" pitchFamily="34" charset="0"/>
              </a:rPr>
              <a:t>Two ways to deal with </a:t>
            </a:r>
            <a:r>
              <a:rPr lang="it-IT" sz="2400" err="1">
                <a:latin typeface="Arial" panose="020B0604020202020204" pitchFamily="34" charset="0"/>
                <a:cs typeface="Arial" panose="020B0604020202020204" pitchFamily="34" charset="0"/>
              </a:rPr>
              <a:t>dynamic</a:t>
            </a:r>
            <a:r>
              <a:rPr lang="it-IT" sz="2400">
                <a:latin typeface="Arial" panose="020B0604020202020204" pitchFamily="34" charset="0"/>
                <a:cs typeface="Arial" panose="020B0604020202020204" pitchFamily="34" charset="0"/>
              </a:rPr>
              <a:t> </a:t>
            </a:r>
            <a:r>
              <a:rPr lang="it-IT" sz="2400" err="1">
                <a:latin typeface="Arial" panose="020B0604020202020204" pitchFamily="34" charset="0"/>
                <a:cs typeface="Arial" panose="020B0604020202020204" pitchFamily="34" charset="0"/>
              </a:rPr>
              <a:t>modeling</a:t>
            </a:r>
            <a:r>
              <a:rPr lang="it-IT" sz="2400">
                <a:latin typeface="Arial" panose="020B0604020202020204" pitchFamily="34" charset="0"/>
                <a:cs typeface="Arial" panose="020B0604020202020204" pitchFamily="34" charset="0"/>
              </a:rPr>
              <a:t> in </a:t>
            </a:r>
            <a:r>
              <a:rPr lang="it-IT" sz="2400" err="1">
                <a:latin typeface="Arial" panose="020B0604020202020204" pitchFamily="34" charset="0"/>
                <a:cs typeface="Arial" panose="020B0604020202020204" pitchFamily="34" charset="0"/>
              </a:rPr>
              <a:t>Alloy</a:t>
            </a:r>
            <a:r>
              <a:rPr lang="it-IT" sz="2400">
                <a:latin typeface="Arial" panose="020B0604020202020204" pitchFamily="34" charset="0"/>
                <a:cs typeface="Arial" panose="020B0604020202020204" pitchFamily="34" charset="0"/>
              </a:rPr>
              <a:t> 5:</a:t>
            </a:r>
          </a:p>
          <a:p>
            <a:pPr marL="457200" indent="-457200">
              <a:buFont typeface="Wingdings" panose="05000000000000000000" pitchFamily="2" charset="2"/>
              <a:buChar char="Ø"/>
            </a:pPr>
            <a:r>
              <a:rPr lang="it-IT" sz="2000" b="1" err="1">
                <a:latin typeface="Arial" panose="020B0604020202020204" pitchFamily="34" charset="0"/>
                <a:cs typeface="Arial" panose="020B0604020202020204" pitchFamily="34" charset="0"/>
              </a:rPr>
              <a:t>Odering</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module</a:t>
            </a:r>
            <a:endParaRPr lang="it-IT" sz="2000" b="1">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it-IT" sz="2000" b="1">
                <a:latin typeface="Arial" panose="020B0604020202020204" pitchFamily="34" charset="0"/>
                <a:cs typeface="Arial" panose="020B0604020202020204" pitchFamily="34" charset="0"/>
              </a:rPr>
              <a:t>Time signature</a:t>
            </a:r>
          </a:p>
        </p:txBody>
      </p:sp>
      <p:pic>
        <p:nvPicPr>
          <p:cNvPr id="14" name="Elemento grafico 14" descr="Checkmark with solid fill">
            <a:extLst>
              <a:ext uri="{FF2B5EF4-FFF2-40B4-BE49-F238E27FC236}">
                <a16:creationId xmlns:a16="http://schemas.microsoft.com/office/drawing/2014/main" id="{78AEE502-764E-CE07-13E5-61EA6A71051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1177" y="1353956"/>
            <a:ext cx="523220" cy="523220"/>
          </a:xfrm>
          <a:prstGeom prst="rect">
            <a:avLst/>
          </a:prstGeom>
        </p:spPr>
      </p:pic>
      <p:sp>
        <p:nvSpPr>
          <p:cNvPr id="17" name="CasellaDiTesto 6">
            <a:extLst>
              <a:ext uri="{FF2B5EF4-FFF2-40B4-BE49-F238E27FC236}">
                <a16:creationId xmlns:a16="http://schemas.microsoft.com/office/drawing/2014/main" id="{7CCEE47E-E50D-B339-A7EE-3770C8641650}"/>
              </a:ext>
            </a:extLst>
          </p:cNvPr>
          <p:cNvSpPr txBox="1"/>
          <p:nvPr/>
        </p:nvSpPr>
        <p:spPr>
          <a:xfrm>
            <a:off x="604397" y="2391021"/>
            <a:ext cx="6053488" cy="1384995"/>
          </a:xfrm>
          <a:prstGeom prst="rect">
            <a:avLst/>
          </a:prstGeom>
          <a:noFill/>
          <a:ln w="38100">
            <a:noFill/>
          </a:ln>
        </p:spPr>
        <p:txBody>
          <a:bodyPr wrap="square">
            <a:spAutoFit/>
          </a:bodyPr>
          <a:lstStyle/>
          <a:p>
            <a:r>
              <a:rPr lang="it-IT" sz="2400" err="1">
                <a:latin typeface="Arial" panose="020B0604020202020204" pitchFamily="34" charset="0"/>
                <a:cs typeface="Arial" panose="020B0604020202020204" pitchFamily="34" charset="0"/>
              </a:rPr>
              <a:t>Limitations</a:t>
            </a:r>
            <a:r>
              <a:rPr lang="it-IT" sz="2400">
                <a:latin typeface="Arial" panose="020B0604020202020204" pitchFamily="34" charset="0"/>
                <a:cs typeface="Arial" panose="020B0604020202020204" pitchFamily="34" charset="0"/>
              </a:rPr>
              <a:t> of </a:t>
            </a:r>
            <a:r>
              <a:rPr lang="it-IT" sz="2400" err="1">
                <a:latin typeface="Arial" panose="020B0604020202020204" pitchFamily="34" charset="0"/>
                <a:cs typeface="Arial" panose="020B0604020202020204" pitchFamily="34" charset="0"/>
              </a:rPr>
              <a:t>dynamic</a:t>
            </a:r>
            <a:r>
              <a:rPr lang="it-IT" sz="2400">
                <a:latin typeface="Arial" panose="020B0604020202020204" pitchFamily="34" charset="0"/>
                <a:cs typeface="Arial" panose="020B0604020202020204" pitchFamily="34" charset="0"/>
              </a:rPr>
              <a:t> </a:t>
            </a:r>
            <a:r>
              <a:rPr lang="it-IT" sz="2400" err="1">
                <a:latin typeface="Arial" panose="020B0604020202020204" pitchFamily="34" charset="0"/>
                <a:cs typeface="Arial" panose="020B0604020202020204" pitchFamily="34" charset="0"/>
              </a:rPr>
              <a:t>modeling</a:t>
            </a:r>
            <a:r>
              <a:rPr lang="it-IT" sz="2400">
                <a:latin typeface="Arial" panose="020B0604020202020204" pitchFamily="34" charset="0"/>
                <a:cs typeface="Arial" panose="020B0604020202020204" pitchFamily="34" charset="0"/>
              </a:rPr>
              <a:t> in </a:t>
            </a:r>
            <a:r>
              <a:rPr lang="it-IT" sz="2400" err="1">
                <a:latin typeface="Arial" panose="020B0604020202020204" pitchFamily="34" charset="0"/>
                <a:cs typeface="Arial" panose="020B0604020202020204" pitchFamily="34" charset="0"/>
              </a:rPr>
              <a:t>Alloy</a:t>
            </a:r>
            <a:r>
              <a:rPr lang="it-IT" sz="2400">
                <a:latin typeface="Arial" panose="020B0604020202020204" pitchFamily="34" charset="0"/>
                <a:cs typeface="Arial" panose="020B0604020202020204" pitchFamily="34" charset="0"/>
              </a:rPr>
              <a:t> 5:</a:t>
            </a:r>
          </a:p>
          <a:p>
            <a:pPr marL="457200" indent="-457200">
              <a:buFont typeface="Wingdings" panose="05000000000000000000" pitchFamily="2" charset="2"/>
              <a:buChar char="Ø"/>
            </a:pPr>
            <a:r>
              <a:rPr lang="it-IT" sz="2000" err="1">
                <a:latin typeface="Arial" panose="020B0604020202020204" pitchFamily="34" charset="0"/>
                <a:cs typeface="Arial" panose="020B0604020202020204" pitchFamily="34" charset="0"/>
              </a:rPr>
              <a:t>Cannot</a:t>
            </a:r>
            <a:r>
              <a:rPr lang="it-IT" sz="2000">
                <a:latin typeface="Arial" panose="020B0604020202020204" pitchFamily="34" charset="0"/>
                <a:cs typeface="Arial" panose="020B0604020202020204" pitchFamily="34" charset="0"/>
              </a:rPr>
              <a:t> tell </a:t>
            </a:r>
            <a:r>
              <a:rPr lang="it-IT" sz="2000" b="1">
                <a:latin typeface="Arial" panose="020B0604020202020204" pitchFamily="34" charset="0"/>
                <a:cs typeface="Arial" panose="020B0604020202020204" pitchFamily="34" charset="0"/>
              </a:rPr>
              <a:t>deadlocks</a:t>
            </a:r>
          </a:p>
          <a:p>
            <a:pPr marL="457200" indent="-457200">
              <a:buFont typeface="Wingdings" panose="05000000000000000000" pitchFamily="2" charset="2"/>
              <a:buChar char="Ø"/>
            </a:pPr>
            <a:r>
              <a:rPr lang="it-IT" sz="2000">
                <a:latin typeface="Arial" panose="020B0604020202020204" pitchFamily="34" charset="0"/>
                <a:cs typeface="Arial" panose="020B0604020202020204" pitchFamily="34" charset="0"/>
              </a:rPr>
              <a:t>No </a:t>
            </a:r>
            <a:r>
              <a:rPr lang="it-IT" sz="2000" b="1" err="1">
                <a:latin typeface="Arial" panose="020B0604020202020204" pitchFamily="34" charset="0"/>
                <a:cs typeface="Arial" panose="020B0604020202020204" pitchFamily="34" charset="0"/>
              </a:rPr>
              <a:t>liveness</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property</a:t>
            </a:r>
            <a:endParaRPr lang="it-IT" sz="2000" b="1">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it-IT" sz="2000">
                <a:latin typeface="Arial" panose="020B0604020202020204" pitchFamily="34" charset="0"/>
                <a:cs typeface="Arial" panose="020B0604020202020204" pitchFamily="34" charset="0"/>
              </a:rPr>
              <a:t>No </a:t>
            </a:r>
            <a:r>
              <a:rPr lang="it-IT" sz="2000" err="1">
                <a:latin typeface="Arial" panose="020B0604020202020204" pitchFamily="34" charset="0"/>
                <a:cs typeface="Arial" panose="020B0604020202020204" pitchFamily="34" charset="0"/>
              </a:rPr>
              <a:t>built</a:t>
            </a:r>
            <a:r>
              <a:rPr lang="it-IT" sz="2000">
                <a:latin typeface="Arial" panose="020B0604020202020204" pitchFamily="34" charset="0"/>
                <a:cs typeface="Arial" panose="020B0604020202020204" pitchFamily="34" charset="0"/>
              </a:rPr>
              <a:t>-in </a:t>
            </a:r>
            <a:r>
              <a:rPr lang="it-IT" sz="2000" b="1" err="1">
                <a:latin typeface="Arial" panose="020B0604020202020204" pitchFamily="34" charset="0"/>
                <a:cs typeface="Arial" panose="020B0604020202020204" pitchFamily="34" charset="0"/>
              </a:rPr>
              <a:t>notion</a:t>
            </a:r>
            <a:r>
              <a:rPr lang="it-IT" sz="2000" b="1">
                <a:latin typeface="Arial" panose="020B0604020202020204" pitchFamily="34" charset="0"/>
                <a:cs typeface="Arial" panose="020B0604020202020204" pitchFamily="34" charset="0"/>
              </a:rPr>
              <a:t> of time</a:t>
            </a:r>
          </a:p>
        </p:txBody>
      </p:sp>
      <p:sp>
        <p:nvSpPr>
          <p:cNvPr id="19" name="CasellaDiTesto 6">
            <a:extLst>
              <a:ext uri="{FF2B5EF4-FFF2-40B4-BE49-F238E27FC236}">
                <a16:creationId xmlns:a16="http://schemas.microsoft.com/office/drawing/2014/main" id="{27FEBD56-B2B4-5DF6-DB48-360B1C4E96A7}"/>
              </a:ext>
            </a:extLst>
          </p:cNvPr>
          <p:cNvSpPr txBox="1"/>
          <p:nvPr/>
        </p:nvSpPr>
        <p:spPr>
          <a:xfrm>
            <a:off x="604397" y="3776016"/>
            <a:ext cx="5804451" cy="2308324"/>
          </a:xfrm>
          <a:prstGeom prst="rect">
            <a:avLst/>
          </a:prstGeom>
          <a:noFill/>
          <a:ln w="38100">
            <a:noFill/>
          </a:ln>
        </p:spPr>
        <p:txBody>
          <a:bodyPr wrap="square">
            <a:spAutoFit/>
          </a:bodyPr>
          <a:lstStyle/>
          <a:p>
            <a:r>
              <a:rPr lang="it-IT" sz="2400">
                <a:latin typeface="Arial" panose="020B0604020202020204" pitchFamily="34" charset="0"/>
                <a:cs typeface="Arial" panose="020B0604020202020204" pitchFamily="34" charset="0"/>
              </a:rPr>
              <a:t>New features </a:t>
            </a:r>
            <a:r>
              <a:rPr lang="it-IT" sz="2400" err="1">
                <a:latin typeface="Arial" panose="020B0604020202020204" pitchFamily="34" charset="0"/>
                <a:cs typeface="Arial" panose="020B0604020202020204" pitchFamily="34" charset="0"/>
              </a:rPr>
              <a:t>introduced</a:t>
            </a:r>
            <a:r>
              <a:rPr lang="it-IT" sz="2400">
                <a:latin typeface="Arial" panose="020B0604020202020204" pitchFamily="34" charset="0"/>
                <a:cs typeface="Arial" panose="020B0604020202020204" pitchFamily="34" charset="0"/>
              </a:rPr>
              <a:t> in </a:t>
            </a:r>
            <a:r>
              <a:rPr lang="it-IT" sz="2400" err="1">
                <a:latin typeface="Arial" panose="020B0604020202020204" pitchFamily="34" charset="0"/>
                <a:cs typeface="Arial" panose="020B0604020202020204" pitchFamily="34" charset="0"/>
              </a:rPr>
              <a:t>Alloy</a:t>
            </a:r>
            <a:r>
              <a:rPr lang="it-IT" sz="2400">
                <a:latin typeface="Arial" panose="020B0604020202020204" pitchFamily="34" charset="0"/>
                <a:cs typeface="Arial" panose="020B0604020202020204" pitchFamily="34" charset="0"/>
              </a:rPr>
              <a:t> 6:</a:t>
            </a:r>
          </a:p>
          <a:p>
            <a:pPr marL="457200" indent="-457200">
              <a:buFont typeface="Wingdings" panose="05000000000000000000" pitchFamily="2" charset="2"/>
              <a:buChar char="Ø"/>
            </a:pPr>
            <a:r>
              <a:rPr lang="it-IT" sz="2000" b="1">
                <a:latin typeface="Arial" panose="020B0604020202020204" pitchFamily="34" charset="0"/>
                <a:cs typeface="Arial" panose="020B0604020202020204" pitchFamily="34" charset="0"/>
              </a:rPr>
              <a:t>Linear </a:t>
            </a:r>
            <a:r>
              <a:rPr lang="it-IT" sz="2000" b="1" err="1">
                <a:latin typeface="Arial" panose="020B0604020202020204" pitchFamily="34" charset="0"/>
                <a:cs typeface="Arial" panose="020B0604020202020204" pitchFamily="34" charset="0"/>
              </a:rPr>
              <a:t>temporal</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logic</a:t>
            </a:r>
            <a:endParaRPr lang="it-IT" sz="2000" b="1">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it-IT" sz="2000" b="1" err="1">
                <a:latin typeface="Arial" panose="020B0604020202020204" pitchFamily="34" charset="0"/>
                <a:cs typeface="Arial" panose="020B0604020202020204" pitchFamily="34" charset="0"/>
              </a:rPr>
              <a:t>Mutable</a:t>
            </a:r>
            <a:r>
              <a:rPr lang="it-IT" sz="2000" b="1">
                <a:latin typeface="Arial" panose="020B0604020202020204" pitchFamily="34" charset="0"/>
                <a:cs typeface="Arial" panose="020B0604020202020204" pitchFamily="34" charset="0"/>
              </a:rPr>
              <a:t> signatures and fields</a:t>
            </a:r>
          </a:p>
          <a:p>
            <a:pPr marL="457200" indent="-457200">
              <a:buFont typeface="Wingdings" panose="05000000000000000000" pitchFamily="2" charset="2"/>
              <a:buChar char="Ø"/>
            </a:pPr>
            <a:r>
              <a:rPr lang="it-IT" sz="2000" b="1" err="1">
                <a:latin typeface="Arial" panose="020B0604020202020204" pitchFamily="34" charset="0"/>
                <a:cs typeface="Arial" panose="020B0604020202020204" pitchFamily="34" charset="0"/>
              </a:rPr>
              <a:t>Temporal</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operators</a:t>
            </a:r>
            <a:endParaRPr lang="it-IT" sz="2000" b="1">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it-IT" sz="2000" b="1">
                <a:latin typeface="Arial" panose="020B0604020202020204" pitchFamily="34" charset="0"/>
                <a:cs typeface="Arial" panose="020B0604020202020204" pitchFamily="34" charset="0"/>
              </a:rPr>
              <a:t>Time </a:t>
            </a:r>
            <a:r>
              <a:rPr lang="it-IT" sz="2000" b="1" err="1">
                <a:latin typeface="Arial" panose="020B0604020202020204" pitchFamily="34" charset="0"/>
                <a:cs typeface="Arial" panose="020B0604020202020204" pitchFamily="34" charset="0"/>
              </a:rPr>
              <a:t>horizon</a:t>
            </a:r>
            <a:endParaRPr lang="it-IT" sz="2000" b="1">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it-IT" sz="2000" b="1">
                <a:latin typeface="Arial" panose="020B0604020202020204" pitchFamily="34" charset="0"/>
                <a:cs typeface="Arial" panose="020B0604020202020204" pitchFamily="34" charset="0"/>
              </a:rPr>
              <a:t>New </a:t>
            </a:r>
            <a:r>
              <a:rPr lang="it-IT" sz="2000" b="1" err="1">
                <a:latin typeface="Arial" panose="020B0604020202020204" pitchFamily="34" charset="0"/>
                <a:cs typeface="Arial" panose="020B0604020202020204" pitchFamily="34" charset="0"/>
              </a:rPr>
              <a:t>visualizer</a:t>
            </a:r>
            <a:endParaRPr lang="it-IT" sz="2000" b="1">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it-IT" sz="2000" b="1" err="1">
                <a:latin typeface="Arial" panose="020B0604020202020204" pitchFamily="34" charset="0"/>
                <a:cs typeface="Arial" panose="020B0604020202020204" pitchFamily="34" charset="0"/>
              </a:rPr>
              <a:t>Concurrency</a:t>
            </a:r>
            <a:endParaRPr lang="it-IT" sz="2000" b="1">
              <a:latin typeface="Arial" panose="020B0604020202020204" pitchFamily="34" charset="0"/>
              <a:cs typeface="Arial" panose="020B0604020202020204" pitchFamily="34" charset="0"/>
            </a:endParaRPr>
          </a:p>
        </p:txBody>
      </p:sp>
      <p:pic>
        <p:nvPicPr>
          <p:cNvPr id="15" name="Elemento grafico 14" descr="Checkmark with solid fill">
            <a:extLst>
              <a:ext uri="{FF2B5EF4-FFF2-40B4-BE49-F238E27FC236}">
                <a16:creationId xmlns:a16="http://schemas.microsoft.com/office/drawing/2014/main" id="{D6183661-768B-B5C5-FD70-C08B01B50F0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1177" y="2427383"/>
            <a:ext cx="523220" cy="523220"/>
          </a:xfrm>
          <a:prstGeom prst="rect">
            <a:avLst/>
          </a:prstGeom>
        </p:spPr>
      </p:pic>
      <p:pic>
        <p:nvPicPr>
          <p:cNvPr id="16" name="Elemento grafico 14" descr="Checkmark with solid fill">
            <a:extLst>
              <a:ext uri="{FF2B5EF4-FFF2-40B4-BE49-F238E27FC236}">
                <a16:creationId xmlns:a16="http://schemas.microsoft.com/office/drawing/2014/main" id="{9326A963-771F-5594-8553-7F240C78203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1177" y="3818862"/>
            <a:ext cx="523220" cy="523220"/>
          </a:xfrm>
          <a:prstGeom prst="rect">
            <a:avLst/>
          </a:prstGeom>
        </p:spPr>
      </p:pic>
      <p:sp>
        <p:nvSpPr>
          <p:cNvPr id="23" name="CasellaDiTesto 6">
            <a:extLst>
              <a:ext uri="{FF2B5EF4-FFF2-40B4-BE49-F238E27FC236}">
                <a16:creationId xmlns:a16="http://schemas.microsoft.com/office/drawing/2014/main" id="{35674F0B-FB0C-F9F2-2466-48CF8599C3DD}"/>
              </a:ext>
            </a:extLst>
          </p:cNvPr>
          <p:cNvSpPr txBox="1"/>
          <p:nvPr/>
        </p:nvSpPr>
        <p:spPr>
          <a:xfrm>
            <a:off x="6657885" y="1973521"/>
            <a:ext cx="5407881" cy="338554"/>
          </a:xfrm>
          <a:prstGeom prst="rect">
            <a:avLst/>
          </a:prstGeom>
          <a:solidFill>
            <a:schemeClr val="accent3">
              <a:lumMod val="20000"/>
              <a:lumOff val="80000"/>
            </a:schemeClr>
          </a:solidFill>
          <a:ln w="38100">
            <a:solidFill>
              <a:srgbClr val="00B050"/>
            </a:solidFill>
          </a:ln>
        </p:spPr>
        <p:txBody>
          <a:bodyPr wrap="square">
            <a:spAutoFit/>
          </a:bodyPr>
          <a:lstStyle/>
          <a:p>
            <a:pPr algn="ctr"/>
            <a:r>
              <a:rPr lang="it-IT" sz="1600">
                <a:latin typeface="Arial" panose="020B0604020202020204" pitchFamily="34" charset="0"/>
                <a:cs typeface="Arial" panose="020B0604020202020204" pitchFamily="34" charset="0"/>
              </a:rPr>
              <a:t>To </a:t>
            </a:r>
            <a:r>
              <a:rPr lang="it-IT" sz="1600" err="1">
                <a:latin typeface="Arial" panose="020B0604020202020204" pitchFamily="34" charset="0"/>
                <a:cs typeface="Arial" panose="020B0604020202020204" pitchFamily="34" charset="0"/>
              </a:rPr>
              <a:t>understand</a:t>
            </a:r>
            <a:r>
              <a:rPr lang="it-IT" sz="1600">
                <a:latin typeface="Arial" panose="020B0604020202020204" pitchFamily="34" charset="0"/>
                <a:cs typeface="Arial" panose="020B0604020202020204" pitchFamily="34" charset="0"/>
              </a:rPr>
              <a:t> </a:t>
            </a:r>
            <a:r>
              <a:rPr lang="it-IT" sz="1600" err="1">
                <a:latin typeface="Arial" panose="020B0604020202020204" pitchFamily="34" charset="0"/>
                <a:cs typeface="Arial" panose="020B0604020202020204" pitchFamily="34" charset="0"/>
              </a:rPr>
              <a:t>how</a:t>
            </a:r>
            <a:r>
              <a:rPr lang="it-IT" sz="1600">
                <a:latin typeface="Arial" panose="020B0604020202020204" pitchFamily="34" charset="0"/>
                <a:cs typeface="Arial" panose="020B0604020202020204" pitchFamily="34" charset="0"/>
              </a:rPr>
              <a:t> </a:t>
            </a:r>
            <a:r>
              <a:rPr lang="it-IT" sz="1600" err="1">
                <a:latin typeface="Arial" panose="020B0604020202020204" pitchFamily="34" charset="0"/>
                <a:cs typeface="Arial" panose="020B0604020202020204" pitchFamily="34" charset="0"/>
              </a:rPr>
              <a:t>Alloy</a:t>
            </a:r>
            <a:r>
              <a:rPr lang="it-IT" sz="1600">
                <a:latin typeface="Arial" panose="020B0604020202020204" pitchFamily="34" charset="0"/>
                <a:cs typeface="Arial" panose="020B0604020202020204" pitchFamily="34" charset="0"/>
              </a:rPr>
              <a:t> 5 deals with </a:t>
            </a:r>
            <a:r>
              <a:rPr lang="it-IT" sz="1600" b="1" err="1">
                <a:latin typeface="Arial" panose="020B0604020202020204" pitchFamily="34" charset="0"/>
                <a:cs typeface="Arial" panose="020B0604020202020204" pitchFamily="34" charset="0"/>
              </a:rPr>
              <a:t>dynamic</a:t>
            </a:r>
            <a:r>
              <a:rPr lang="it-IT" sz="1600" b="1">
                <a:latin typeface="Arial" panose="020B0604020202020204" pitchFamily="34" charset="0"/>
                <a:cs typeface="Arial" panose="020B0604020202020204" pitchFamily="34" charset="0"/>
              </a:rPr>
              <a:t> </a:t>
            </a:r>
            <a:r>
              <a:rPr lang="it-IT" sz="1600" b="1" err="1">
                <a:latin typeface="Arial" panose="020B0604020202020204" pitchFamily="34" charset="0"/>
                <a:cs typeface="Arial" panose="020B0604020202020204" pitchFamily="34" charset="0"/>
              </a:rPr>
              <a:t>modeling</a:t>
            </a:r>
            <a:endParaRPr lang="it-IT" sz="1600" b="1">
              <a:latin typeface="Arial" panose="020B0604020202020204" pitchFamily="34" charset="0"/>
              <a:cs typeface="Arial" panose="020B0604020202020204" pitchFamily="34" charset="0"/>
            </a:endParaRPr>
          </a:p>
        </p:txBody>
      </p:sp>
      <p:sp>
        <p:nvSpPr>
          <p:cNvPr id="24" name="CasellaDiTesto 6">
            <a:extLst>
              <a:ext uri="{FF2B5EF4-FFF2-40B4-BE49-F238E27FC236}">
                <a16:creationId xmlns:a16="http://schemas.microsoft.com/office/drawing/2014/main" id="{84399341-ABE6-6096-BC7B-61E86A9078D3}"/>
              </a:ext>
            </a:extLst>
          </p:cNvPr>
          <p:cNvSpPr txBox="1"/>
          <p:nvPr/>
        </p:nvSpPr>
        <p:spPr>
          <a:xfrm>
            <a:off x="6012278" y="3030798"/>
            <a:ext cx="6053488" cy="660679"/>
          </a:xfrm>
          <a:prstGeom prst="rect">
            <a:avLst/>
          </a:prstGeom>
          <a:solidFill>
            <a:schemeClr val="accent3">
              <a:lumMod val="20000"/>
              <a:lumOff val="80000"/>
            </a:schemeClr>
          </a:solidFill>
          <a:ln w="38100">
            <a:solidFill>
              <a:srgbClr val="00B050"/>
            </a:solidFill>
          </a:ln>
        </p:spPr>
        <p:txBody>
          <a:bodyPr wrap="square">
            <a:spAutoFit/>
          </a:bodyPr>
          <a:lstStyle/>
          <a:p>
            <a:pPr algn="ctr"/>
            <a:r>
              <a:rPr lang="it-IT">
                <a:latin typeface="Arial" panose="020B0604020202020204" pitchFamily="34" charset="0"/>
                <a:cs typeface="Arial" panose="020B0604020202020204" pitchFamily="34" charset="0"/>
              </a:rPr>
              <a:t>To </a:t>
            </a:r>
            <a:r>
              <a:rPr lang="it-IT" err="1">
                <a:latin typeface="Arial" panose="020B0604020202020204" pitchFamily="34" charset="0"/>
                <a:cs typeface="Arial" panose="020B0604020202020204" pitchFamily="34" charset="0"/>
              </a:rPr>
              <a:t>understand</a:t>
            </a:r>
            <a:r>
              <a:rPr lang="it-IT">
                <a:latin typeface="Arial" panose="020B0604020202020204" pitchFamily="34" charset="0"/>
                <a:cs typeface="Arial" panose="020B0604020202020204" pitchFamily="34" charset="0"/>
              </a:rPr>
              <a:t> </a:t>
            </a:r>
            <a:r>
              <a:rPr lang="it-IT" err="1">
                <a:latin typeface="Arial" panose="020B0604020202020204" pitchFamily="34" charset="0"/>
                <a:cs typeface="Arial" panose="020B0604020202020204" pitchFamily="34" charset="0"/>
              </a:rPr>
              <a:t>which</a:t>
            </a:r>
            <a:r>
              <a:rPr lang="it-IT">
                <a:latin typeface="Arial" panose="020B0604020202020204" pitchFamily="34" charset="0"/>
                <a:cs typeface="Arial" panose="020B0604020202020204" pitchFamily="34" charset="0"/>
              </a:rPr>
              <a:t> are the </a:t>
            </a:r>
            <a:r>
              <a:rPr lang="it-IT" b="1" err="1">
                <a:latin typeface="Arial" panose="020B0604020202020204" pitchFamily="34" charset="0"/>
                <a:cs typeface="Arial" panose="020B0604020202020204" pitchFamily="34" charset="0"/>
              </a:rPr>
              <a:t>limitations</a:t>
            </a:r>
            <a:r>
              <a:rPr lang="it-IT">
                <a:latin typeface="Arial" panose="020B0604020202020204" pitchFamily="34" charset="0"/>
                <a:cs typeface="Arial" panose="020B0604020202020204" pitchFamily="34" charset="0"/>
              </a:rPr>
              <a:t> of the </a:t>
            </a:r>
            <a:r>
              <a:rPr lang="it-IT" b="1" err="1">
                <a:latin typeface="Arial" panose="020B0604020202020204" pitchFamily="34" charset="0"/>
                <a:cs typeface="Arial" panose="020B0604020202020204" pitchFamily="34" charset="0"/>
              </a:rPr>
              <a:t>dynamic</a:t>
            </a:r>
            <a:r>
              <a:rPr lang="it-IT" b="1">
                <a:latin typeface="Arial" panose="020B0604020202020204" pitchFamily="34" charset="0"/>
                <a:cs typeface="Arial" panose="020B0604020202020204" pitchFamily="34" charset="0"/>
              </a:rPr>
              <a:t> </a:t>
            </a:r>
            <a:r>
              <a:rPr lang="it-IT" b="1" err="1">
                <a:latin typeface="Arial" panose="020B0604020202020204" pitchFamily="34" charset="0"/>
                <a:cs typeface="Arial" panose="020B0604020202020204" pitchFamily="34" charset="0"/>
              </a:rPr>
              <a:t>modeling</a:t>
            </a:r>
            <a:r>
              <a:rPr lang="it-IT" b="1">
                <a:latin typeface="Arial" panose="020B0604020202020204" pitchFamily="34" charset="0"/>
                <a:cs typeface="Arial" panose="020B0604020202020204" pitchFamily="34" charset="0"/>
              </a:rPr>
              <a:t> </a:t>
            </a:r>
            <a:r>
              <a:rPr lang="it-IT">
                <a:latin typeface="Arial" panose="020B0604020202020204" pitchFamily="34" charset="0"/>
                <a:cs typeface="Arial" panose="020B0604020202020204" pitchFamily="34" charset="0"/>
              </a:rPr>
              <a:t>in </a:t>
            </a:r>
            <a:r>
              <a:rPr lang="it-IT" err="1">
                <a:latin typeface="Arial" panose="020B0604020202020204" pitchFamily="34" charset="0"/>
                <a:cs typeface="Arial" panose="020B0604020202020204" pitchFamily="34" charset="0"/>
              </a:rPr>
              <a:t>Alloy</a:t>
            </a:r>
            <a:r>
              <a:rPr lang="it-IT">
                <a:latin typeface="Arial" panose="020B0604020202020204" pitchFamily="34" charset="0"/>
                <a:cs typeface="Arial" panose="020B0604020202020204" pitchFamily="34" charset="0"/>
              </a:rPr>
              <a:t> 5 and </a:t>
            </a:r>
            <a:r>
              <a:rPr lang="it-IT" err="1">
                <a:latin typeface="Arial" panose="020B0604020202020204" pitchFamily="34" charset="0"/>
                <a:cs typeface="Arial" panose="020B0604020202020204" pitchFamily="34" charset="0"/>
              </a:rPr>
              <a:t>why</a:t>
            </a:r>
            <a:r>
              <a:rPr lang="it-IT">
                <a:latin typeface="Arial" panose="020B0604020202020204" pitchFamily="34" charset="0"/>
                <a:cs typeface="Arial" panose="020B0604020202020204" pitchFamily="34" charset="0"/>
              </a:rPr>
              <a:t> </a:t>
            </a:r>
            <a:r>
              <a:rPr lang="it-IT" err="1">
                <a:latin typeface="Arial" panose="020B0604020202020204" pitchFamily="34" charset="0"/>
                <a:cs typeface="Arial" panose="020B0604020202020204" pitchFamily="34" charset="0"/>
              </a:rPr>
              <a:t>Alloy</a:t>
            </a:r>
            <a:r>
              <a:rPr lang="it-IT">
                <a:latin typeface="Arial" panose="020B0604020202020204" pitchFamily="34" charset="0"/>
                <a:cs typeface="Arial" panose="020B0604020202020204" pitchFamily="34" charset="0"/>
              </a:rPr>
              <a:t> </a:t>
            </a:r>
            <a:r>
              <a:rPr lang="it-IT" err="1">
                <a:latin typeface="Arial" panose="020B0604020202020204" pitchFamily="34" charset="0"/>
                <a:cs typeface="Arial" panose="020B0604020202020204" pitchFamily="34" charset="0"/>
              </a:rPr>
              <a:t>needed</a:t>
            </a:r>
            <a:r>
              <a:rPr lang="it-IT">
                <a:latin typeface="Arial" panose="020B0604020202020204" pitchFamily="34" charset="0"/>
                <a:cs typeface="Arial" panose="020B0604020202020204" pitchFamily="34" charset="0"/>
              </a:rPr>
              <a:t> a </a:t>
            </a:r>
            <a:r>
              <a:rPr lang="it-IT" b="1">
                <a:latin typeface="Arial" panose="020B0604020202020204" pitchFamily="34" charset="0"/>
                <a:cs typeface="Arial" panose="020B0604020202020204" pitchFamily="34" charset="0"/>
              </a:rPr>
              <a:t>new </a:t>
            </a:r>
            <a:r>
              <a:rPr lang="it-IT" b="1" err="1">
                <a:latin typeface="Arial" panose="020B0604020202020204" pitchFamily="34" charset="0"/>
                <a:cs typeface="Arial" panose="020B0604020202020204" pitchFamily="34" charset="0"/>
              </a:rPr>
              <a:t>version</a:t>
            </a:r>
            <a:endParaRPr lang="it-IT" b="1">
              <a:latin typeface="Arial" panose="020B0604020202020204" pitchFamily="34" charset="0"/>
              <a:cs typeface="Arial" panose="020B0604020202020204" pitchFamily="34" charset="0"/>
            </a:endParaRPr>
          </a:p>
        </p:txBody>
      </p:sp>
      <p:sp>
        <p:nvSpPr>
          <p:cNvPr id="25" name="CasellaDiTesto 6">
            <a:extLst>
              <a:ext uri="{FF2B5EF4-FFF2-40B4-BE49-F238E27FC236}">
                <a16:creationId xmlns:a16="http://schemas.microsoft.com/office/drawing/2014/main" id="{E1E51448-5C4E-6482-AB30-E609D2898E94}"/>
              </a:ext>
            </a:extLst>
          </p:cNvPr>
          <p:cNvSpPr txBox="1"/>
          <p:nvPr/>
        </p:nvSpPr>
        <p:spPr>
          <a:xfrm>
            <a:off x="5358371" y="4745512"/>
            <a:ext cx="6707395" cy="369332"/>
          </a:xfrm>
          <a:prstGeom prst="rect">
            <a:avLst/>
          </a:prstGeom>
          <a:solidFill>
            <a:schemeClr val="accent3">
              <a:lumMod val="20000"/>
              <a:lumOff val="80000"/>
            </a:schemeClr>
          </a:solidFill>
          <a:ln w="38100">
            <a:solidFill>
              <a:srgbClr val="00B050"/>
            </a:solidFill>
          </a:ln>
        </p:spPr>
        <p:txBody>
          <a:bodyPr wrap="square">
            <a:spAutoFit/>
          </a:bodyPr>
          <a:lstStyle/>
          <a:p>
            <a:pPr algn="ctr"/>
            <a:r>
              <a:rPr lang="it-IT">
                <a:latin typeface="Arial" panose="020B0604020202020204" pitchFamily="34" charset="0"/>
                <a:cs typeface="Arial" panose="020B0604020202020204" pitchFamily="34" charset="0"/>
              </a:rPr>
              <a:t>To </a:t>
            </a:r>
            <a:r>
              <a:rPr lang="it-IT" err="1">
                <a:latin typeface="Arial" panose="020B0604020202020204" pitchFamily="34" charset="0"/>
                <a:cs typeface="Arial" panose="020B0604020202020204" pitchFamily="34" charset="0"/>
              </a:rPr>
              <a:t>understand</a:t>
            </a:r>
            <a:r>
              <a:rPr lang="it-IT">
                <a:latin typeface="Arial" panose="020B0604020202020204" pitchFamily="34" charset="0"/>
                <a:cs typeface="Arial" panose="020B0604020202020204" pitchFamily="34" charset="0"/>
              </a:rPr>
              <a:t> </a:t>
            </a:r>
            <a:r>
              <a:rPr lang="it-IT" err="1">
                <a:latin typeface="Arial" panose="020B0604020202020204" pitchFamily="34" charset="0"/>
                <a:cs typeface="Arial" panose="020B0604020202020204" pitchFamily="34" charset="0"/>
              </a:rPr>
              <a:t>which</a:t>
            </a:r>
            <a:r>
              <a:rPr lang="it-IT">
                <a:latin typeface="Arial" panose="020B0604020202020204" pitchFamily="34" charset="0"/>
                <a:cs typeface="Arial" panose="020B0604020202020204" pitchFamily="34" charset="0"/>
              </a:rPr>
              <a:t> are the </a:t>
            </a:r>
            <a:r>
              <a:rPr lang="it-IT" b="1">
                <a:latin typeface="Arial" panose="020B0604020202020204" pitchFamily="34" charset="0"/>
                <a:cs typeface="Arial" panose="020B0604020202020204" pitchFamily="34" charset="0"/>
              </a:rPr>
              <a:t>new features </a:t>
            </a:r>
            <a:r>
              <a:rPr lang="it-IT" err="1">
                <a:latin typeface="Arial" panose="020B0604020202020204" pitchFamily="34" charset="0"/>
                <a:cs typeface="Arial" panose="020B0604020202020204" pitchFamily="34" charset="0"/>
              </a:rPr>
              <a:t>introduced</a:t>
            </a:r>
            <a:r>
              <a:rPr lang="it-IT">
                <a:latin typeface="Arial" panose="020B0604020202020204" pitchFamily="34" charset="0"/>
                <a:cs typeface="Arial" panose="020B0604020202020204" pitchFamily="34" charset="0"/>
              </a:rPr>
              <a:t> in </a:t>
            </a:r>
            <a:r>
              <a:rPr lang="it-IT" b="1" err="1">
                <a:latin typeface="Arial" panose="020B0604020202020204" pitchFamily="34" charset="0"/>
                <a:cs typeface="Arial" panose="020B0604020202020204" pitchFamily="34" charset="0"/>
              </a:rPr>
              <a:t>Alloy</a:t>
            </a:r>
            <a:r>
              <a:rPr lang="it-IT" b="1">
                <a:latin typeface="Arial" panose="020B0604020202020204" pitchFamily="34" charset="0"/>
                <a:cs typeface="Arial" panose="020B0604020202020204" pitchFamily="34" charset="0"/>
              </a:rPr>
              <a:t> 6</a:t>
            </a:r>
          </a:p>
        </p:txBody>
      </p:sp>
      <p:sp>
        <p:nvSpPr>
          <p:cNvPr id="26" name="TextBox 25">
            <a:extLst>
              <a:ext uri="{FF2B5EF4-FFF2-40B4-BE49-F238E27FC236}">
                <a16:creationId xmlns:a16="http://schemas.microsoft.com/office/drawing/2014/main" id="{8D7B4DA0-5A86-EFE2-8FD8-006A30E8253F}"/>
              </a:ext>
            </a:extLst>
          </p:cNvPr>
          <p:cNvSpPr txBox="1"/>
          <p:nvPr/>
        </p:nvSpPr>
        <p:spPr>
          <a:xfrm>
            <a:off x="11273742" y="264563"/>
            <a:ext cx="667977" cy="523220"/>
          </a:xfrm>
          <a:prstGeom prst="rect">
            <a:avLst/>
          </a:prstGeom>
          <a:noFill/>
        </p:spPr>
        <p:txBody>
          <a:bodyPr wrap="square" lIns="91440" tIns="45720" rIns="91440" bIns="45720" rtlCol="0" anchor="t">
            <a:spAutoFit/>
          </a:bodyPr>
          <a:lstStyle/>
          <a:p>
            <a:r>
              <a:rPr lang="en-US" sz="2800">
                <a:solidFill>
                  <a:schemeClr val="bg1"/>
                </a:solidFill>
                <a:latin typeface="Arial"/>
                <a:cs typeface="Arial"/>
              </a:rPr>
              <a:t>54</a:t>
            </a:r>
            <a:endParaRPr lang="it-IT"/>
          </a:p>
        </p:txBody>
      </p:sp>
    </p:spTree>
    <p:extLst>
      <p:ext uri="{BB962C8B-B14F-4D97-AF65-F5344CB8AC3E}">
        <p14:creationId xmlns:p14="http://schemas.microsoft.com/office/powerpoint/2010/main" val="360264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FA5DE2-6CAC-6EFC-E32C-91322AA0452C}"/>
              </a:ext>
            </a:extLst>
          </p:cNvPr>
          <p:cNvSpPr>
            <a:spLocks noGrp="1"/>
          </p:cNvSpPr>
          <p:nvPr>
            <p:ph type="title"/>
          </p:nvPr>
        </p:nvSpPr>
        <p:spPr>
          <a:xfrm>
            <a:off x="250281" y="106508"/>
            <a:ext cx="3800858" cy="1159501"/>
          </a:xfrm>
        </p:spPr>
        <p:txBody>
          <a:bodyPr>
            <a:normAutofit/>
          </a:bodyPr>
          <a:lstStyle/>
          <a:p>
            <a:r>
              <a:rPr lang="it-IT" sz="2800"/>
              <a:t>DYNAMIC MODELS</a:t>
            </a:r>
          </a:p>
        </p:txBody>
      </p:sp>
      <p:sp>
        <p:nvSpPr>
          <p:cNvPr id="3" name="TextBox 2">
            <a:extLst>
              <a:ext uri="{FF2B5EF4-FFF2-40B4-BE49-F238E27FC236}">
                <a16:creationId xmlns:a16="http://schemas.microsoft.com/office/drawing/2014/main" id="{289FE46B-2542-34E4-1204-55822FBC1F72}"/>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State </a:t>
            </a:r>
            <a:r>
              <a:rPr lang="it-IT" sz="2800" err="1">
                <a:solidFill>
                  <a:schemeClr val="bg1"/>
                </a:solidFill>
                <a:latin typeface="Arial" panose="020B0604020202020204" pitchFamily="34" charset="0"/>
                <a:cs typeface="Arial" panose="020B0604020202020204" pitchFamily="34" charset="0"/>
              </a:rPr>
              <a:t>transitions</a:t>
            </a:r>
            <a:endParaRPr lang="en-US" sz="2800">
              <a:solidFill>
                <a:schemeClr val="bg1"/>
              </a:solidFill>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8609755E-01C0-903F-9BCF-C61AE5985722}"/>
              </a:ext>
            </a:extLst>
          </p:cNvPr>
          <p:cNvCxnSpPr>
            <a:cxnSpLocks/>
          </p:cNvCxnSpPr>
          <p:nvPr/>
        </p:nvCxnSpPr>
        <p:spPr>
          <a:xfrm>
            <a:off x="6096000" y="1266009"/>
            <a:ext cx="0" cy="4852851"/>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12" name="CasellaDiTesto 4">
            <a:extLst>
              <a:ext uri="{FF2B5EF4-FFF2-40B4-BE49-F238E27FC236}">
                <a16:creationId xmlns:a16="http://schemas.microsoft.com/office/drawing/2014/main" id="{CCB92936-3EEC-8CDF-6D12-F9D2C80438AA}"/>
              </a:ext>
            </a:extLst>
          </p:cNvPr>
          <p:cNvSpPr txBox="1"/>
          <p:nvPr/>
        </p:nvSpPr>
        <p:spPr>
          <a:xfrm>
            <a:off x="0" y="3092269"/>
            <a:ext cx="6095997" cy="2677656"/>
          </a:xfrm>
          <a:prstGeom prst="rect">
            <a:avLst/>
          </a:prstGeom>
          <a:noFill/>
        </p:spPr>
        <p:txBody>
          <a:bodyPr wrap="square">
            <a:spAutoFit/>
          </a:bodyPr>
          <a:lstStyle/>
          <a:p>
            <a:pPr marL="285750" indent="-285750">
              <a:buFont typeface="Wingdings" panose="05000000000000000000" pitchFamily="2" charset="2"/>
              <a:buChar char="Ø"/>
            </a:pPr>
            <a:r>
              <a:rPr lang="en-US" sz="2400" b="0" i="0">
                <a:effectLst/>
                <a:latin typeface="Arial" panose="020B0604020202020204" pitchFamily="34" charset="0"/>
                <a:cs typeface="Arial" panose="020B0604020202020204" pitchFamily="34" charset="0"/>
              </a:rPr>
              <a:t>Represents something </a:t>
            </a:r>
            <a:r>
              <a:rPr lang="en-US" sz="2400" b="1">
                <a:latin typeface="Arial" panose="020B0604020202020204" pitchFamily="34" charset="0"/>
                <a:cs typeface="Arial" panose="020B0604020202020204" pitchFamily="34" charset="0"/>
              </a:rPr>
              <a:t>changing</a:t>
            </a:r>
            <a:r>
              <a:rPr lang="en-US" sz="2400">
                <a:latin typeface="Arial" panose="020B0604020202020204" pitchFamily="34" charset="0"/>
                <a:cs typeface="Arial" panose="020B0604020202020204" pitchFamily="34" charset="0"/>
              </a:rPr>
              <a:t> </a:t>
            </a:r>
            <a:r>
              <a:rPr lang="en-US" sz="2400" b="0" i="0">
                <a:effectLst/>
                <a:latin typeface="Arial" panose="020B0604020202020204" pitchFamily="34" charset="0"/>
                <a:cs typeface="Arial" panose="020B0604020202020204" pitchFamily="34" charset="0"/>
              </a:rPr>
              <a:t>over time</a:t>
            </a:r>
          </a:p>
          <a:p>
            <a:pPr marL="285750" indent="-285750">
              <a:buFont typeface="Wingdings" panose="05000000000000000000" pitchFamily="2" charset="2"/>
              <a:buChar char="Ø"/>
            </a:pPr>
            <a:endParaRPr lang="en-US" sz="2400" b="0" i="0">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400" b="0" i="0">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a:latin typeface="Arial" panose="020B0604020202020204" pitchFamily="34" charset="0"/>
                <a:cs typeface="Arial" panose="020B0604020202020204" pitchFamily="34" charset="0"/>
              </a:rPr>
              <a:t>Allows to describe possible </a:t>
            </a:r>
            <a:r>
              <a:rPr lang="en-US" sz="2400" b="1">
                <a:latin typeface="Arial" panose="020B0604020202020204" pitchFamily="34" charset="0"/>
                <a:cs typeface="Arial" panose="020B0604020202020204" pitchFamily="34" charset="0"/>
              </a:rPr>
              <a:t>transitions between states </a:t>
            </a:r>
            <a:r>
              <a:rPr lang="en-US" sz="2400">
                <a:latin typeface="Arial" panose="020B0604020202020204" pitchFamily="34" charset="0"/>
                <a:cs typeface="Arial" panose="020B0604020202020204" pitchFamily="34" charset="0"/>
              </a:rPr>
              <a:t>of the system </a:t>
            </a:r>
          </a:p>
          <a:p>
            <a:pPr marL="285750" indent="-285750">
              <a:buFont typeface="Wingdings" panose="05000000000000000000" pitchFamily="2" charset="2"/>
              <a:buChar char="Ø"/>
            </a:pPr>
            <a:endParaRPr lang="en-US" sz="2400" b="0" i="0">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97F1BD1-214F-3125-5E58-61CBCDAB8C7F}"/>
              </a:ext>
            </a:extLst>
          </p:cNvPr>
          <p:cNvSpPr txBox="1"/>
          <p:nvPr/>
        </p:nvSpPr>
        <p:spPr>
          <a:xfrm>
            <a:off x="6884584" y="1859340"/>
            <a:ext cx="3944671" cy="1569660"/>
          </a:xfrm>
          <a:prstGeom prst="rect">
            <a:avLst/>
          </a:prstGeom>
          <a:noFill/>
          <a:ln w="38100">
            <a:solidFill>
              <a:srgbClr val="728FA5"/>
            </a:solidFill>
          </a:ln>
        </p:spPr>
        <p:txBody>
          <a:bodyPr wrap="square" rtlCol="0">
            <a:spAutoFit/>
          </a:bodyPr>
          <a:lstStyle/>
          <a:p>
            <a:r>
              <a:rPr lang="en-US" sz="2400" b="1">
                <a:latin typeface="Consolas" panose="020B0609020204030204" pitchFamily="49" charset="0"/>
              </a:rPr>
              <a:t>Person = {John, Sarah}</a:t>
            </a:r>
          </a:p>
          <a:p>
            <a:r>
              <a:rPr lang="en-US" sz="2400" b="1">
                <a:latin typeface="Consolas" panose="020B0609020204030204" pitchFamily="49" charset="0"/>
              </a:rPr>
              <a:t>Man = {John} </a:t>
            </a:r>
          </a:p>
          <a:p>
            <a:r>
              <a:rPr lang="en-US" sz="2400" b="1">
                <a:latin typeface="Consolas" panose="020B0609020204030204" pitchFamily="49" charset="0"/>
              </a:rPr>
              <a:t>Woman = {Sarah} </a:t>
            </a:r>
          </a:p>
          <a:p>
            <a:r>
              <a:rPr lang="en-US" sz="2400" b="1">
                <a:latin typeface="Consolas" panose="020B0609020204030204" pitchFamily="49" charset="0"/>
              </a:rPr>
              <a:t>Married = {}</a:t>
            </a:r>
          </a:p>
        </p:txBody>
      </p:sp>
      <p:sp>
        <p:nvSpPr>
          <p:cNvPr id="7" name="TextBox 6">
            <a:extLst>
              <a:ext uri="{FF2B5EF4-FFF2-40B4-BE49-F238E27FC236}">
                <a16:creationId xmlns:a16="http://schemas.microsoft.com/office/drawing/2014/main" id="{D6707690-25B0-0C00-43B8-0C682C6472B3}"/>
              </a:ext>
            </a:extLst>
          </p:cNvPr>
          <p:cNvSpPr txBox="1"/>
          <p:nvPr/>
        </p:nvSpPr>
        <p:spPr>
          <a:xfrm>
            <a:off x="6794205" y="4431097"/>
            <a:ext cx="4125428" cy="1569660"/>
          </a:xfrm>
          <a:prstGeom prst="rect">
            <a:avLst/>
          </a:prstGeom>
          <a:noFill/>
          <a:ln w="38100">
            <a:solidFill>
              <a:srgbClr val="728FA5"/>
            </a:solidFill>
          </a:ln>
        </p:spPr>
        <p:txBody>
          <a:bodyPr wrap="square" rtlCol="0">
            <a:spAutoFit/>
          </a:bodyPr>
          <a:lstStyle/>
          <a:p>
            <a:r>
              <a:rPr lang="en-US" sz="2400" b="1">
                <a:latin typeface="Consolas" panose="020B0609020204030204" pitchFamily="49" charset="0"/>
              </a:rPr>
              <a:t>Person = {John, Sarah} </a:t>
            </a:r>
          </a:p>
          <a:p>
            <a:r>
              <a:rPr lang="en-US" sz="2400" b="1">
                <a:latin typeface="Consolas" panose="020B0609020204030204" pitchFamily="49" charset="0"/>
              </a:rPr>
              <a:t>Man = {John} </a:t>
            </a:r>
          </a:p>
          <a:p>
            <a:r>
              <a:rPr lang="en-US" sz="2400" b="1">
                <a:latin typeface="Consolas" panose="020B0609020204030204" pitchFamily="49" charset="0"/>
              </a:rPr>
              <a:t>Woman = {Sarah} </a:t>
            </a:r>
          </a:p>
          <a:p>
            <a:r>
              <a:rPr lang="en-US" sz="2400" b="1">
                <a:solidFill>
                  <a:srgbClr val="C6D9F1"/>
                </a:solidFill>
                <a:latin typeface="Consolas" panose="020B0609020204030204" pitchFamily="49" charset="0"/>
              </a:rPr>
              <a:t>Married = {John, Sarah}</a:t>
            </a:r>
          </a:p>
        </p:txBody>
      </p:sp>
      <p:sp>
        <p:nvSpPr>
          <p:cNvPr id="8" name="TextBox 7">
            <a:extLst>
              <a:ext uri="{FF2B5EF4-FFF2-40B4-BE49-F238E27FC236}">
                <a16:creationId xmlns:a16="http://schemas.microsoft.com/office/drawing/2014/main" id="{3AC99AAA-026D-3C4F-B9C3-761BB343B407}"/>
              </a:ext>
            </a:extLst>
          </p:cNvPr>
          <p:cNvSpPr txBox="1"/>
          <p:nvPr/>
        </p:nvSpPr>
        <p:spPr>
          <a:xfrm>
            <a:off x="9390216" y="3586352"/>
            <a:ext cx="1807537" cy="646331"/>
          </a:xfrm>
          <a:prstGeom prst="rect">
            <a:avLst/>
          </a:prstGeom>
          <a:noFill/>
        </p:spPr>
        <p:txBody>
          <a:bodyPr wrap="square" rtlCol="0">
            <a:spAutoFit/>
          </a:bodyPr>
          <a:lstStyle/>
          <a:p>
            <a:r>
              <a:rPr lang="en-US" b="1">
                <a:solidFill>
                  <a:srgbClr val="C6D9F1"/>
                </a:solidFill>
                <a:latin typeface="Arial" panose="020B0604020202020204" pitchFamily="34" charset="0"/>
                <a:cs typeface="Arial" panose="020B0604020202020204" pitchFamily="34" charset="0"/>
              </a:rPr>
              <a:t>DYNAMIC TRANSITION</a:t>
            </a:r>
          </a:p>
        </p:txBody>
      </p:sp>
      <p:sp>
        <p:nvSpPr>
          <p:cNvPr id="9" name="CasellaDiTesto 14">
            <a:extLst>
              <a:ext uri="{FF2B5EF4-FFF2-40B4-BE49-F238E27FC236}">
                <a16:creationId xmlns:a16="http://schemas.microsoft.com/office/drawing/2014/main" id="{04228BEF-A739-5FDD-0F57-305CE5D26DC7}"/>
              </a:ext>
            </a:extLst>
          </p:cNvPr>
          <p:cNvSpPr txBox="1"/>
          <p:nvPr/>
        </p:nvSpPr>
        <p:spPr>
          <a:xfrm>
            <a:off x="519296" y="1413730"/>
            <a:ext cx="5049507" cy="1323439"/>
          </a:xfrm>
          <a:prstGeom prst="rect">
            <a:avLst/>
          </a:prstGeom>
          <a:noFill/>
          <a:effectLst/>
        </p:spPr>
        <p:txBody>
          <a:bodyPr wrap="square" rtlCol="0">
            <a:spAutoFit/>
          </a:bodyPr>
          <a:lstStyle/>
          <a:p>
            <a:r>
              <a:rPr lang="it-IT" sz="8000" b="1">
                <a:solidFill>
                  <a:srgbClr val="17375E"/>
                </a:solidFill>
                <a:latin typeface="Arial" panose="020B0604020202020204" pitchFamily="34" charset="0"/>
                <a:cs typeface="Arial" panose="020B0604020202020204" pitchFamily="34" charset="0"/>
              </a:rPr>
              <a:t>DYNAMIC </a:t>
            </a:r>
          </a:p>
        </p:txBody>
      </p:sp>
      <p:sp>
        <p:nvSpPr>
          <p:cNvPr id="10" name="Arrow: Striped Right 9">
            <a:extLst>
              <a:ext uri="{FF2B5EF4-FFF2-40B4-BE49-F238E27FC236}">
                <a16:creationId xmlns:a16="http://schemas.microsoft.com/office/drawing/2014/main" id="{82D25298-C1DA-53D2-07AF-694EAB7E91AA}"/>
              </a:ext>
            </a:extLst>
          </p:cNvPr>
          <p:cNvSpPr/>
          <p:nvPr/>
        </p:nvSpPr>
        <p:spPr>
          <a:xfrm rot="5400000">
            <a:off x="8402369" y="3390086"/>
            <a:ext cx="909099" cy="1066594"/>
          </a:xfrm>
          <a:prstGeom prst="stripedRightArrow">
            <a:avLst/>
          </a:prstGeom>
          <a:solidFill>
            <a:srgbClr val="C6D9F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A26A8F6-5EF3-36FF-82CA-5DE7D906FBC9}"/>
              </a:ext>
            </a:extLst>
          </p:cNvPr>
          <p:cNvSpPr txBox="1"/>
          <p:nvPr/>
        </p:nvSpPr>
        <p:spPr>
          <a:xfrm>
            <a:off x="11490450" y="264563"/>
            <a:ext cx="451269"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355306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751F9E-0088-15DB-3917-E5921BFD1A65}"/>
              </a:ext>
            </a:extLst>
          </p:cNvPr>
          <p:cNvSpPr txBox="1"/>
          <p:nvPr/>
        </p:nvSpPr>
        <p:spPr>
          <a:xfrm>
            <a:off x="464463" y="1900702"/>
            <a:ext cx="12140739" cy="1384995"/>
          </a:xfrm>
          <a:prstGeom prst="rect">
            <a:avLst/>
          </a:prstGeom>
          <a:noFill/>
        </p:spPr>
        <p:txBody>
          <a:bodyPr wrap="square" rtlCol="0">
            <a:spAutoFit/>
          </a:bodyPr>
          <a:lstStyle/>
          <a:p>
            <a:endParaRPr lang="en-US" sz="28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		  two ways to model dynamic aspects of a system:</a:t>
            </a:r>
          </a:p>
        </p:txBody>
      </p:sp>
      <p:sp>
        <p:nvSpPr>
          <p:cNvPr id="12" name="CasellaDiTesto 28">
            <a:extLst>
              <a:ext uri="{FF2B5EF4-FFF2-40B4-BE49-F238E27FC236}">
                <a16:creationId xmlns:a16="http://schemas.microsoft.com/office/drawing/2014/main" id="{16836C2C-7122-7358-B1BC-BFD050C5822F}"/>
              </a:ext>
            </a:extLst>
          </p:cNvPr>
          <p:cNvSpPr txBox="1"/>
          <p:nvPr/>
        </p:nvSpPr>
        <p:spPr>
          <a:xfrm>
            <a:off x="446567" y="1487533"/>
            <a:ext cx="11493796" cy="646331"/>
          </a:xfrm>
          <a:prstGeom prst="rect">
            <a:avLst/>
          </a:prstGeom>
          <a:noFill/>
        </p:spPr>
        <p:txBody>
          <a:bodyPr wrap="square" rtlCol="0">
            <a:spAutoFit/>
          </a:bodyPr>
          <a:lstStyle/>
          <a:p>
            <a:r>
              <a:rPr lang="en-US" sz="3600" b="1">
                <a:latin typeface="Arial" panose="020B0604020202020204" pitchFamily="34" charset="0"/>
                <a:cs typeface="Arial" panose="020B0604020202020204" pitchFamily="34" charset="0"/>
              </a:rPr>
              <a:t>Until </a:t>
            </a:r>
            <a:r>
              <a:rPr lang="en-US" sz="3600" b="1">
                <a:solidFill>
                  <a:srgbClr val="728FA5"/>
                </a:solidFill>
                <a:latin typeface="Arial" panose="020B0604020202020204" pitchFamily="34" charset="0"/>
                <a:cs typeface="Arial" panose="020B0604020202020204" pitchFamily="34" charset="0"/>
              </a:rPr>
              <a:t>Alloy 6</a:t>
            </a:r>
            <a:r>
              <a:rPr lang="en-US" sz="3600">
                <a:latin typeface="Arial" panose="020B0604020202020204" pitchFamily="34" charset="0"/>
                <a:cs typeface="Arial" panose="020B0604020202020204" pitchFamily="34" charset="0"/>
              </a:rPr>
              <a:t>:</a:t>
            </a:r>
            <a:r>
              <a:rPr lang="en-US" sz="3600" b="1">
                <a:latin typeface="Arial" panose="020B0604020202020204" pitchFamily="34" charset="0"/>
                <a:cs typeface="Arial" panose="020B0604020202020204" pitchFamily="34" charset="0"/>
              </a:rPr>
              <a:t> </a:t>
            </a:r>
            <a:r>
              <a:rPr lang="en-US" sz="2800" b="1">
                <a:latin typeface="Arial" panose="020B0604020202020204" pitchFamily="34" charset="0"/>
                <a:cs typeface="Arial" panose="020B0604020202020204" pitchFamily="34" charset="0"/>
              </a:rPr>
              <a:t>no</a:t>
            </a:r>
            <a:r>
              <a:rPr lang="en-US" sz="2800">
                <a:latin typeface="Arial" panose="020B0604020202020204" pitchFamily="34" charset="0"/>
                <a:cs typeface="Arial" panose="020B0604020202020204" pitchFamily="34" charset="0"/>
              </a:rPr>
              <a:t> predefined </a:t>
            </a:r>
            <a:r>
              <a:rPr lang="en-US" sz="2800" b="1">
                <a:latin typeface="Arial" panose="020B0604020202020204" pitchFamily="34" charset="0"/>
                <a:cs typeface="Arial" panose="020B0604020202020204" pitchFamily="34" charset="0"/>
              </a:rPr>
              <a:t>notion of time</a:t>
            </a:r>
            <a:r>
              <a:rPr lang="en-US" sz="2800">
                <a:latin typeface="Arial" panose="020B0604020202020204" pitchFamily="34" charset="0"/>
                <a:cs typeface="Arial" panose="020B0604020202020204" pitchFamily="34" charset="0"/>
              </a:rPr>
              <a:t> and of state transition</a:t>
            </a:r>
            <a:endParaRPr lang="it-IT" sz="3600" b="1">
              <a:latin typeface="Arial" panose="020B0604020202020204" pitchFamily="34" charset="0"/>
              <a:cs typeface="Arial" panose="020B0604020202020204" pitchFamily="34" charset="0"/>
            </a:endParaRPr>
          </a:p>
        </p:txBody>
      </p:sp>
      <p:sp>
        <p:nvSpPr>
          <p:cNvPr id="13" name="CasellaDiTesto 28">
            <a:extLst>
              <a:ext uri="{FF2B5EF4-FFF2-40B4-BE49-F238E27FC236}">
                <a16:creationId xmlns:a16="http://schemas.microsoft.com/office/drawing/2014/main" id="{8CEE0019-E515-E7C6-68DC-C1437AB7B360}"/>
              </a:ext>
            </a:extLst>
          </p:cNvPr>
          <p:cNvSpPr txBox="1"/>
          <p:nvPr/>
        </p:nvSpPr>
        <p:spPr>
          <a:xfrm>
            <a:off x="464463" y="2680531"/>
            <a:ext cx="1293629" cy="646331"/>
          </a:xfrm>
          <a:prstGeom prst="rect">
            <a:avLst/>
          </a:prstGeom>
          <a:noFill/>
        </p:spPr>
        <p:txBody>
          <a:bodyPr wrap="square" rtlCol="0">
            <a:spAutoFit/>
          </a:bodyPr>
          <a:lstStyle/>
          <a:p>
            <a:r>
              <a:rPr lang="en-US" sz="3600" b="1">
                <a:solidFill>
                  <a:srgbClr val="728FA5"/>
                </a:solidFill>
                <a:latin typeface="Arial" panose="020B0604020202020204" pitchFamily="34" charset="0"/>
                <a:cs typeface="Arial" panose="020B0604020202020204" pitchFamily="34" charset="0"/>
              </a:rPr>
              <a:t>BUT</a:t>
            </a:r>
            <a:endParaRPr lang="it-IT" sz="3600">
              <a:solidFill>
                <a:srgbClr val="728FA5"/>
              </a:solidFill>
              <a:latin typeface="Arial" panose="020B0604020202020204" pitchFamily="34" charset="0"/>
              <a:cs typeface="Arial" panose="020B0604020202020204" pitchFamily="34" charset="0"/>
            </a:endParaRPr>
          </a:p>
        </p:txBody>
      </p:sp>
      <p:sp>
        <p:nvSpPr>
          <p:cNvPr id="2" name="Titolo 1">
            <a:extLst>
              <a:ext uri="{FF2B5EF4-FFF2-40B4-BE49-F238E27FC236}">
                <a16:creationId xmlns:a16="http://schemas.microsoft.com/office/drawing/2014/main" id="{95246AA4-D73D-6A00-014C-747AC5A48362}"/>
              </a:ext>
            </a:extLst>
          </p:cNvPr>
          <p:cNvSpPr>
            <a:spLocks noGrp="1"/>
          </p:cNvSpPr>
          <p:nvPr>
            <p:ph type="title"/>
          </p:nvPr>
        </p:nvSpPr>
        <p:spPr>
          <a:xfrm>
            <a:off x="250281" y="106508"/>
            <a:ext cx="3800858" cy="1159501"/>
          </a:xfrm>
        </p:spPr>
        <p:txBody>
          <a:bodyPr>
            <a:normAutofit/>
          </a:bodyPr>
          <a:lstStyle/>
          <a:p>
            <a:r>
              <a:rPr lang="it-IT" sz="2800"/>
              <a:t>DYNAMIC MODELS</a:t>
            </a:r>
          </a:p>
        </p:txBody>
      </p:sp>
      <p:sp>
        <p:nvSpPr>
          <p:cNvPr id="5" name="TextBox 4">
            <a:extLst>
              <a:ext uri="{FF2B5EF4-FFF2-40B4-BE49-F238E27FC236}">
                <a16:creationId xmlns:a16="http://schemas.microsoft.com/office/drawing/2014/main" id="{B18E00DC-31B4-C08E-DEE2-AD919A3D9B38}"/>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Until</a:t>
            </a:r>
            <a:r>
              <a:rPr lang="it-IT" sz="2800">
                <a:solidFill>
                  <a:schemeClr val="bg1"/>
                </a:solidFill>
                <a:latin typeface="Arial" panose="020B0604020202020204" pitchFamily="34" charset="0"/>
                <a:cs typeface="Arial" panose="020B0604020202020204" pitchFamily="34" charset="0"/>
              </a:rPr>
              <a:t> </a:t>
            </a:r>
            <a:r>
              <a:rPr lang="it-IT" sz="2800" err="1">
                <a:solidFill>
                  <a:schemeClr val="bg1"/>
                </a:solidFill>
                <a:latin typeface="Arial" panose="020B0604020202020204" pitchFamily="34" charset="0"/>
                <a:cs typeface="Arial" panose="020B0604020202020204" pitchFamily="34" charset="0"/>
              </a:rPr>
              <a:t>Alloy</a:t>
            </a:r>
            <a:r>
              <a:rPr lang="it-IT" sz="2800">
                <a:solidFill>
                  <a:schemeClr val="bg1"/>
                </a:solidFill>
                <a:latin typeface="Arial" panose="020B0604020202020204" pitchFamily="34" charset="0"/>
                <a:cs typeface="Arial" panose="020B0604020202020204" pitchFamily="34" charset="0"/>
              </a:rPr>
              <a:t> 6</a:t>
            </a:r>
            <a:endParaRPr lang="en-US" sz="280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C375236-928C-1A9F-0F98-BAD8F3A273C2}"/>
              </a:ext>
            </a:extLst>
          </p:cNvPr>
          <p:cNvSpPr txBox="1"/>
          <p:nvPr/>
        </p:nvSpPr>
        <p:spPr>
          <a:xfrm>
            <a:off x="11490450" y="264563"/>
            <a:ext cx="451269"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6</a:t>
            </a:r>
          </a:p>
        </p:txBody>
      </p:sp>
      <p:sp>
        <p:nvSpPr>
          <p:cNvPr id="7" name="Freeform: Shape 6">
            <a:extLst>
              <a:ext uri="{FF2B5EF4-FFF2-40B4-BE49-F238E27FC236}">
                <a16:creationId xmlns:a16="http://schemas.microsoft.com/office/drawing/2014/main" id="{901639DA-FB00-18A5-3F55-C4902BACD6F2}"/>
              </a:ext>
            </a:extLst>
          </p:cNvPr>
          <p:cNvSpPr/>
          <p:nvPr/>
        </p:nvSpPr>
        <p:spPr>
          <a:xfrm>
            <a:off x="841374" y="3698866"/>
            <a:ext cx="8464672"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rgbClr val="C6D9F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algn="ctr"/>
            <a:r>
              <a:rPr lang="en-US" sz="2800">
                <a:solidFill>
                  <a:schemeClr val="tx1"/>
                </a:solidFill>
                <a:latin typeface="Arial" panose="020B0604020202020204" pitchFamily="34" charset="0"/>
                <a:cs typeface="Arial" panose="020B0604020202020204" pitchFamily="34" charset="0"/>
              </a:rPr>
              <a:t>By placing an </a:t>
            </a:r>
            <a:r>
              <a:rPr lang="en-US" sz="2800" b="1">
                <a:solidFill>
                  <a:schemeClr val="tx1"/>
                </a:solidFill>
                <a:latin typeface="Arial" panose="020B0604020202020204" pitchFamily="34" charset="0"/>
                <a:cs typeface="Arial" panose="020B0604020202020204" pitchFamily="34" charset="0"/>
              </a:rPr>
              <a:t>ordering</a:t>
            </a:r>
            <a:r>
              <a:rPr lang="en-US" sz="2800">
                <a:solidFill>
                  <a:schemeClr val="tx1"/>
                </a:solidFill>
                <a:latin typeface="Arial" panose="020B0604020202020204" pitchFamily="34" charset="0"/>
                <a:cs typeface="Arial" panose="020B0604020202020204" pitchFamily="34" charset="0"/>
              </a:rPr>
              <a:t> on some signatures</a:t>
            </a:r>
          </a:p>
        </p:txBody>
      </p:sp>
      <p:sp>
        <p:nvSpPr>
          <p:cNvPr id="8" name="Oval 7">
            <a:extLst>
              <a:ext uri="{FF2B5EF4-FFF2-40B4-BE49-F238E27FC236}">
                <a16:creationId xmlns:a16="http://schemas.microsoft.com/office/drawing/2014/main" id="{8192B097-241F-923B-61EE-0FE5F7418D76}"/>
              </a:ext>
            </a:extLst>
          </p:cNvPr>
          <p:cNvSpPr/>
          <p:nvPr/>
        </p:nvSpPr>
        <p:spPr>
          <a:xfrm>
            <a:off x="464463" y="3698867"/>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1</a:t>
            </a:r>
          </a:p>
        </p:txBody>
      </p:sp>
      <p:sp>
        <p:nvSpPr>
          <p:cNvPr id="9" name="Freeform: Shape 8">
            <a:extLst>
              <a:ext uri="{FF2B5EF4-FFF2-40B4-BE49-F238E27FC236}">
                <a16:creationId xmlns:a16="http://schemas.microsoft.com/office/drawing/2014/main" id="{985FDE5E-999C-F9EE-D47F-AB945AB3FBE1}"/>
              </a:ext>
            </a:extLst>
          </p:cNvPr>
          <p:cNvSpPr/>
          <p:nvPr/>
        </p:nvSpPr>
        <p:spPr>
          <a:xfrm>
            <a:off x="841374" y="4668449"/>
            <a:ext cx="8464672" cy="753824"/>
          </a:xfrm>
          <a:custGeom>
            <a:avLst/>
            <a:gdLst>
              <a:gd name="connsiteX0" fmla="*/ 0 w 4671667"/>
              <a:gd name="connsiteY0" fmla="*/ 0 h 753822"/>
              <a:gd name="connsiteX1" fmla="*/ 4294756 w 4671667"/>
              <a:gd name="connsiteY1" fmla="*/ 0 h 753822"/>
              <a:gd name="connsiteX2" fmla="*/ 4671667 w 4671667"/>
              <a:gd name="connsiteY2" fmla="*/ 376911 h 753822"/>
              <a:gd name="connsiteX3" fmla="*/ 4294756 w 4671667"/>
              <a:gd name="connsiteY3" fmla="*/ 753822 h 753822"/>
              <a:gd name="connsiteX4" fmla="*/ 0 w 4671667"/>
              <a:gd name="connsiteY4" fmla="*/ 753822 h 753822"/>
              <a:gd name="connsiteX5" fmla="*/ 0 w 4671667"/>
              <a:gd name="connsiteY5" fmla="*/ 0 h 75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1667" h="753822">
                <a:moveTo>
                  <a:pt x="4671667" y="753821"/>
                </a:moveTo>
                <a:lnTo>
                  <a:pt x="376911" y="753821"/>
                </a:lnTo>
                <a:lnTo>
                  <a:pt x="0" y="376911"/>
                </a:lnTo>
                <a:lnTo>
                  <a:pt x="376911" y="1"/>
                </a:lnTo>
                <a:lnTo>
                  <a:pt x="4671667" y="1"/>
                </a:lnTo>
                <a:lnTo>
                  <a:pt x="4671667" y="753821"/>
                </a:lnTo>
                <a:close/>
              </a:path>
            </a:pathLst>
          </a:custGeom>
          <a:solidFill>
            <a:schemeClr val="bg1"/>
          </a:solidFill>
          <a:ln w="38100">
            <a:solidFill>
              <a:srgbClr val="728FA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0870" tIns="91441" rIns="170688" bIns="91441" numCol="1" spcCol="1270" anchor="ctr" anchorCtr="0">
            <a:noAutofit/>
          </a:bodyPr>
          <a:lstStyle/>
          <a:p>
            <a:pPr algn="ctr"/>
            <a:r>
              <a:rPr lang="en-US" sz="2800">
                <a:solidFill>
                  <a:schemeClr val="tx1"/>
                </a:solidFill>
                <a:latin typeface="Arial" panose="020B0604020202020204" pitchFamily="34" charset="0"/>
                <a:cs typeface="Arial" panose="020B0604020202020204" pitchFamily="34" charset="0"/>
              </a:rPr>
              <a:t>By introducing a </a:t>
            </a:r>
            <a:r>
              <a:rPr lang="en-US" sz="2800" b="1">
                <a:solidFill>
                  <a:schemeClr val="tx1"/>
                </a:solidFill>
                <a:latin typeface="Arial" panose="020B0604020202020204" pitchFamily="34" charset="0"/>
                <a:cs typeface="Arial" panose="020B0604020202020204" pitchFamily="34" charset="0"/>
              </a:rPr>
              <a:t>Time signature </a:t>
            </a:r>
            <a:r>
              <a:rPr lang="en-US" sz="2800">
                <a:solidFill>
                  <a:schemeClr val="tx1"/>
                </a:solidFill>
                <a:latin typeface="Arial" panose="020B0604020202020204" pitchFamily="34" charset="0"/>
                <a:cs typeface="Arial" panose="020B0604020202020204" pitchFamily="34" charset="0"/>
              </a:rPr>
              <a:t>expressing time </a:t>
            </a:r>
          </a:p>
        </p:txBody>
      </p:sp>
      <p:sp>
        <p:nvSpPr>
          <p:cNvPr id="14" name="Oval 13">
            <a:extLst>
              <a:ext uri="{FF2B5EF4-FFF2-40B4-BE49-F238E27FC236}">
                <a16:creationId xmlns:a16="http://schemas.microsoft.com/office/drawing/2014/main" id="{D8808544-2B43-29AB-BAA0-F778D30172BB}"/>
              </a:ext>
            </a:extLst>
          </p:cNvPr>
          <p:cNvSpPr/>
          <p:nvPr/>
        </p:nvSpPr>
        <p:spPr>
          <a:xfrm>
            <a:off x="464463" y="4668450"/>
            <a:ext cx="753822" cy="753822"/>
          </a:xfrm>
          <a:prstGeom prst="ellipse">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r>
              <a:rPr lang="en-US" sz="2800">
                <a:solidFill>
                  <a:schemeClr val="tx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66819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lowchart: Connector 67">
            <a:extLst>
              <a:ext uri="{FF2B5EF4-FFF2-40B4-BE49-F238E27FC236}">
                <a16:creationId xmlns:a16="http://schemas.microsoft.com/office/drawing/2014/main" id="{A2A927F6-870E-A117-CD23-36C08F9CA91B}"/>
              </a:ext>
            </a:extLst>
          </p:cNvPr>
          <p:cNvSpPr/>
          <p:nvPr/>
        </p:nvSpPr>
        <p:spPr>
          <a:xfrm>
            <a:off x="5699213" y="4771702"/>
            <a:ext cx="699132" cy="668388"/>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Flowchart: Connector 68">
            <a:extLst>
              <a:ext uri="{FF2B5EF4-FFF2-40B4-BE49-F238E27FC236}">
                <a16:creationId xmlns:a16="http://schemas.microsoft.com/office/drawing/2014/main" id="{B9487DFB-94BE-2124-D0DC-8BBAB7B9B76A}"/>
              </a:ext>
            </a:extLst>
          </p:cNvPr>
          <p:cNvSpPr/>
          <p:nvPr/>
        </p:nvSpPr>
        <p:spPr>
          <a:xfrm>
            <a:off x="4052476" y="4765185"/>
            <a:ext cx="699132" cy="668388"/>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Flowchart: Connector 69">
            <a:extLst>
              <a:ext uri="{FF2B5EF4-FFF2-40B4-BE49-F238E27FC236}">
                <a16:creationId xmlns:a16="http://schemas.microsoft.com/office/drawing/2014/main" id="{2C0AD8D1-8026-AF9B-CD2B-2AF90F478859}"/>
              </a:ext>
            </a:extLst>
          </p:cNvPr>
          <p:cNvSpPr/>
          <p:nvPr/>
        </p:nvSpPr>
        <p:spPr>
          <a:xfrm>
            <a:off x="2335436" y="4773993"/>
            <a:ext cx="699132" cy="668388"/>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Flowchart: Connector 66">
            <a:extLst>
              <a:ext uri="{FF2B5EF4-FFF2-40B4-BE49-F238E27FC236}">
                <a16:creationId xmlns:a16="http://schemas.microsoft.com/office/drawing/2014/main" id="{23D25F04-5B78-FEB5-2D68-D650C360503D}"/>
              </a:ext>
            </a:extLst>
          </p:cNvPr>
          <p:cNvSpPr/>
          <p:nvPr/>
        </p:nvSpPr>
        <p:spPr>
          <a:xfrm>
            <a:off x="7447007" y="4756026"/>
            <a:ext cx="699132" cy="668388"/>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Flowchart: Connector 65">
            <a:extLst>
              <a:ext uri="{FF2B5EF4-FFF2-40B4-BE49-F238E27FC236}">
                <a16:creationId xmlns:a16="http://schemas.microsoft.com/office/drawing/2014/main" id="{C82E676A-17DE-0FE5-1292-D07DE51B6B2C}"/>
              </a:ext>
            </a:extLst>
          </p:cNvPr>
          <p:cNvSpPr/>
          <p:nvPr/>
        </p:nvSpPr>
        <p:spPr>
          <a:xfrm>
            <a:off x="7526037" y="4821835"/>
            <a:ext cx="543263" cy="535013"/>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asellaDiTesto 10">
            <a:extLst>
              <a:ext uri="{FF2B5EF4-FFF2-40B4-BE49-F238E27FC236}">
                <a16:creationId xmlns:a16="http://schemas.microsoft.com/office/drawing/2014/main" id="{773986A7-1E03-0B33-B487-B72CFAB6635C}"/>
              </a:ext>
            </a:extLst>
          </p:cNvPr>
          <p:cNvSpPr txBox="1"/>
          <p:nvPr/>
        </p:nvSpPr>
        <p:spPr>
          <a:xfrm>
            <a:off x="4284968" y="1932081"/>
            <a:ext cx="2828489" cy="646331"/>
          </a:xfrm>
          <a:prstGeom prst="rect">
            <a:avLst/>
          </a:prstGeom>
          <a:noFill/>
          <a:ln w="38100">
            <a:solidFill>
              <a:srgbClr val="728FA5"/>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1" i="0" u="none" strike="noStrike" cap="none" normalizeH="0" baseline="0">
                <a:ln>
                  <a:noFill/>
                </a:ln>
                <a:solidFill>
                  <a:srgbClr val="2A28A9"/>
                </a:solidFill>
                <a:effectLst/>
                <a:latin typeface="Consolas" panose="020B0609020204030204" pitchFamily="49" charset="0"/>
                <a:cs typeface="Arial" panose="020B0604020202020204" pitchFamily="34" charset="0"/>
              </a:rPr>
              <a:t>open</a:t>
            </a:r>
            <a:r>
              <a:rPr kumimoji="0" lang="it-IT" altLang="it-IT" b="1" i="0" u="none" strike="noStrike" cap="none" normalizeH="0" baseline="0">
                <a:ln>
                  <a:noFill/>
                </a:ln>
                <a:effectLst/>
                <a:latin typeface="Consolas" panose="020B0609020204030204" pitchFamily="49" charset="0"/>
                <a:cs typeface="Arial" panose="020B0604020202020204" pitchFamily="34" charset="0"/>
              </a:rPr>
              <a:t> </a:t>
            </a:r>
            <a:r>
              <a:rPr kumimoji="0" lang="it-IT" altLang="it-IT" b="1" i="0" u="none" strike="noStrike" cap="none" normalizeH="0" baseline="0" err="1">
                <a:ln>
                  <a:noFill/>
                </a:ln>
                <a:effectLst/>
                <a:latin typeface="Consolas" panose="020B0609020204030204" pitchFamily="49" charset="0"/>
                <a:cs typeface="Arial" panose="020B0604020202020204" pitchFamily="34" charset="0"/>
              </a:rPr>
              <a:t>util</a:t>
            </a:r>
            <a:r>
              <a:rPr kumimoji="0" lang="it-IT" altLang="it-IT" b="1" i="0" u="none" strike="noStrike" cap="none" normalizeH="0" baseline="0">
                <a:ln>
                  <a:noFill/>
                </a:ln>
                <a:effectLst/>
                <a:latin typeface="Consolas" panose="020B0609020204030204" pitchFamily="49" charset="0"/>
                <a:cs typeface="Arial" panose="020B0604020202020204" pitchFamily="34" charset="0"/>
              </a:rPr>
              <a:t>/</a:t>
            </a:r>
            <a:r>
              <a:rPr kumimoji="0" lang="it-IT" altLang="it-IT" b="1" i="0" u="none" strike="noStrike" cap="none" normalizeH="0" baseline="0" err="1">
                <a:ln>
                  <a:noFill/>
                </a:ln>
                <a:effectLst/>
                <a:latin typeface="Consolas" panose="020B0609020204030204" pitchFamily="49" charset="0"/>
                <a:cs typeface="Arial" panose="020B0604020202020204" pitchFamily="34" charset="0"/>
              </a:rPr>
              <a:t>ordering</a:t>
            </a:r>
            <a:r>
              <a:rPr lang="it-IT" altLang="it-IT" b="1">
                <a:latin typeface="Consolas" panose="020B0609020204030204" pitchFamily="49" charset="0"/>
                <a:cs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b="1" err="1">
                <a:solidFill>
                  <a:srgbClr val="2A28A9"/>
                </a:solidFill>
                <a:latin typeface="Consolas" panose="020B0609020204030204" pitchFamily="49" charset="0"/>
                <a:cs typeface="Arial" panose="020B0604020202020204" pitchFamily="34" charset="0"/>
              </a:rPr>
              <a:t>sig</a:t>
            </a:r>
            <a:r>
              <a:rPr lang="it-IT" altLang="it-IT" b="1">
                <a:latin typeface="Consolas" panose="020B0609020204030204" pitchFamily="49" charset="0"/>
                <a:cs typeface="Arial" panose="020B0604020202020204" pitchFamily="34" charset="0"/>
              </a:rPr>
              <a:t> S{}</a:t>
            </a:r>
          </a:p>
        </p:txBody>
      </p:sp>
      <p:sp>
        <p:nvSpPr>
          <p:cNvPr id="13" name="Parentesi graffa chiusa 12">
            <a:extLst>
              <a:ext uri="{FF2B5EF4-FFF2-40B4-BE49-F238E27FC236}">
                <a16:creationId xmlns:a16="http://schemas.microsoft.com/office/drawing/2014/main" id="{973A21CD-A1F0-6160-8C74-7FB2424EE0DF}"/>
              </a:ext>
            </a:extLst>
          </p:cNvPr>
          <p:cNvSpPr/>
          <p:nvPr/>
        </p:nvSpPr>
        <p:spPr>
          <a:xfrm>
            <a:off x="7215230" y="1936391"/>
            <a:ext cx="363416" cy="646331"/>
          </a:xfrm>
          <a:prstGeom prst="rightBrace">
            <a:avLst/>
          </a:prstGeom>
          <a:ln w="25400">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a:p>
        </p:txBody>
      </p:sp>
      <p:sp>
        <p:nvSpPr>
          <p:cNvPr id="16" name="CasellaDiTesto 15">
            <a:extLst>
              <a:ext uri="{FF2B5EF4-FFF2-40B4-BE49-F238E27FC236}">
                <a16:creationId xmlns:a16="http://schemas.microsoft.com/office/drawing/2014/main" id="{76F69551-5613-28E1-E01D-5FBDB4FB0B2E}"/>
              </a:ext>
            </a:extLst>
          </p:cNvPr>
          <p:cNvSpPr txBox="1"/>
          <p:nvPr/>
        </p:nvSpPr>
        <p:spPr>
          <a:xfrm>
            <a:off x="7680419" y="1910902"/>
            <a:ext cx="3343277" cy="646331"/>
          </a:xfrm>
          <a:prstGeom prst="rect">
            <a:avLst/>
          </a:prstGeom>
          <a:noFill/>
        </p:spPr>
        <p:txBody>
          <a:bodyPr wrap="square">
            <a:spAutoFit/>
          </a:bodyPr>
          <a:lstStyle/>
          <a:p>
            <a:r>
              <a:rPr lang="en-US">
                <a:latin typeface="Arial" panose="020B0604020202020204" pitchFamily="34" charset="0"/>
                <a:cs typeface="Arial" panose="020B0604020202020204" pitchFamily="34" charset="0"/>
              </a:rPr>
              <a:t>Creates a </a:t>
            </a:r>
            <a:r>
              <a:rPr lang="en-US" b="1">
                <a:latin typeface="Arial" panose="020B0604020202020204" pitchFamily="34" charset="0"/>
                <a:cs typeface="Arial" panose="020B0604020202020204" pitchFamily="34" charset="0"/>
              </a:rPr>
              <a:t>single linear ordering </a:t>
            </a:r>
            <a:r>
              <a:rPr lang="en-US">
                <a:latin typeface="Arial" panose="020B0604020202020204" pitchFamily="34" charset="0"/>
                <a:cs typeface="Arial" panose="020B0604020202020204" pitchFamily="34" charset="0"/>
              </a:rPr>
              <a:t>over signature S</a:t>
            </a:r>
            <a:endParaRPr lang="it-IT">
              <a:latin typeface="Arial" panose="020B0604020202020204" pitchFamily="34" charset="0"/>
              <a:cs typeface="Arial" panose="020B0604020202020204" pitchFamily="34" charset="0"/>
            </a:endParaRPr>
          </a:p>
        </p:txBody>
      </p:sp>
      <p:sp>
        <p:nvSpPr>
          <p:cNvPr id="22" name="CasellaDiTesto 21">
            <a:extLst>
              <a:ext uri="{FF2B5EF4-FFF2-40B4-BE49-F238E27FC236}">
                <a16:creationId xmlns:a16="http://schemas.microsoft.com/office/drawing/2014/main" id="{EF8CCDB1-3366-B3FC-B833-174F7DFEA005}"/>
              </a:ext>
            </a:extLst>
          </p:cNvPr>
          <p:cNvSpPr txBox="1"/>
          <p:nvPr/>
        </p:nvSpPr>
        <p:spPr>
          <a:xfrm>
            <a:off x="443833" y="3661607"/>
            <a:ext cx="8151528" cy="461665"/>
          </a:xfrm>
          <a:prstGeom prst="rect">
            <a:avLst/>
          </a:prstGeom>
          <a:noFill/>
        </p:spPr>
        <p:txBody>
          <a:bodyPr wrap="square">
            <a:spAutoFit/>
          </a:bodyPr>
          <a:lstStyle/>
          <a:p>
            <a:pPr marL="285750" indent="-285750">
              <a:buFont typeface="Wingdings" panose="05000000000000000000" pitchFamily="2" charset="2"/>
              <a:buChar char="Ø"/>
            </a:pPr>
            <a:r>
              <a:rPr lang="en-US" sz="2400">
                <a:latin typeface="Arial" panose="020B0604020202020204" pitchFamily="34" charset="0"/>
                <a:cs typeface="Arial" panose="020B0604020202020204" pitchFamily="34" charset="0"/>
              </a:rPr>
              <a:t>It is like creating a </a:t>
            </a:r>
            <a:r>
              <a:rPr lang="en-US" sz="2400" b="1">
                <a:latin typeface="Arial" panose="020B0604020202020204" pitchFamily="34" charset="0"/>
                <a:cs typeface="Arial" panose="020B0604020202020204" pitchFamily="34" charset="0"/>
              </a:rPr>
              <a:t>finite state machine </a:t>
            </a:r>
            <a:r>
              <a:rPr lang="en-US" sz="2400">
                <a:latin typeface="Arial" panose="020B0604020202020204" pitchFamily="34" charset="0"/>
                <a:cs typeface="Arial" panose="020B0604020202020204" pitchFamily="34" charset="0"/>
              </a:rPr>
              <a:t>on atoms of “S”</a:t>
            </a:r>
          </a:p>
        </p:txBody>
      </p:sp>
      <p:cxnSp>
        <p:nvCxnSpPr>
          <p:cNvPr id="38" name="Connettore 1 29">
            <a:extLst>
              <a:ext uri="{FF2B5EF4-FFF2-40B4-BE49-F238E27FC236}">
                <a16:creationId xmlns:a16="http://schemas.microsoft.com/office/drawing/2014/main" id="{83EA9A27-8BBB-B598-8681-97E2D4A0E80E}"/>
              </a:ext>
            </a:extLst>
          </p:cNvPr>
          <p:cNvCxnSpPr>
            <a:cxnSpLocks/>
            <a:stCxn id="46" idx="3"/>
            <a:endCxn id="59" idx="1"/>
          </p:cNvCxnSpPr>
          <p:nvPr/>
        </p:nvCxnSpPr>
        <p:spPr>
          <a:xfrm>
            <a:off x="7330222" y="4312712"/>
            <a:ext cx="1731680" cy="771884"/>
          </a:xfrm>
          <a:prstGeom prst="line">
            <a:avLst/>
          </a:prstGeom>
          <a:ln w="25400">
            <a:solidFill>
              <a:srgbClr val="002060"/>
            </a:solidFill>
            <a:headEnd type="oval"/>
          </a:ln>
          <a:effectLst/>
        </p:spPr>
        <p:style>
          <a:lnRef idx="2">
            <a:schemeClr val="accent1"/>
          </a:lnRef>
          <a:fillRef idx="0">
            <a:schemeClr val="accent1"/>
          </a:fillRef>
          <a:effectRef idx="1">
            <a:schemeClr val="accent1"/>
          </a:effectRef>
          <a:fontRef idx="minor">
            <a:schemeClr val="tx1"/>
          </a:fontRef>
        </p:style>
      </p:cxnSp>
      <p:sp>
        <p:nvSpPr>
          <p:cNvPr id="49" name="CasellaDiTesto 48">
            <a:extLst>
              <a:ext uri="{FF2B5EF4-FFF2-40B4-BE49-F238E27FC236}">
                <a16:creationId xmlns:a16="http://schemas.microsoft.com/office/drawing/2014/main" id="{E8D21501-92DA-3895-4AB4-3BF15F82DFA6}"/>
              </a:ext>
            </a:extLst>
          </p:cNvPr>
          <p:cNvSpPr txBox="1"/>
          <p:nvPr/>
        </p:nvSpPr>
        <p:spPr>
          <a:xfrm>
            <a:off x="9138796" y="4632660"/>
            <a:ext cx="2479771" cy="923330"/>
          </a:xfrm>
          <a:prstGeom prst="rect">
            <a:avLst/>
          </a:prstGeom>
          <a:noFill/>
        </p:spPr>
        <p:txBody>
          <a:bodyPr wrap="square">
            <a:spAutoFit/>
          </a:bodyPr>
          <a:lstStyle/>
          <a:p>
            <a:r>
              <a:rPr lang="en-US">
                <a:latin typeface="Arial" panose="020B0604020202020204" pitchFamily="34" charset="0"/>
                <a:cs typeface="Arial" panose="020B0604020202020204" pitchFamily="34" charset="0"/>
              </a:rPr>
              <a:t>The package provides some functions to move between states</a:t>
            </a:r>
          </a:p>
        </p:txBody>
      </p:sp>
      <p:sp>
        <p:nvSpPr>
          <p:cNvPr id="59" name="Rettangolo 58">
            <a:extLst>
              <a:ext uri="{FF2B5EF4-FFF2-40B4-BE49-F238E27FC236}">
                <a16:creationId xmlns:a16="http://schemas.microsoft.com/office/drawing/2014/main" id="{6D5EFA37-4190-7D14-BF62-0D79A95B38DE}"/>
              </a:ext>
            </a:extLst>
          </p:cNvPr>
          <p:cNvSpPr/>
          <p:nvPr/>
        </p:nvSpPr>
        <p:spPr>
          <a:xfrm>
            <a:off x="9061902" y="4613202"/>
            <a:ext cx="2556666" cy="942788"/>
          </a:xfrm>
          <a:prstGeom prst="rect">
            <a:avLst/>
          </a:prstGeom>
          <a:noFill/>
          <a:ln w="381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3" name="Rectangle 42">
            <a:extLst>
              <a:ext uri="{FF2B5EF4-FFF2-40B4-BE49-F238E27FC236}">
                <a16:creationId xmlns:a16="http://schemas.microsoft.com/office/drawing/2014/main" id="{1A8F2188-E0DD-0D65-A086-F864829C8AF1}"/>
              </a:ext>
            </a:extLst>
          </p:cNvPr>
          <p:cNvSpPr/>
          <p:nvPr/>
        </p:nvSpPr>
        <p:spPr>
          <a:xfrm>
            <a:off x="2993173" y="1331957"/>
            <a:ext cx="6161932" cy="452962"/>
          </a:xfrm>
          <a:prstGeom prst="rect">
            <a:avLst/>
          </a:prstGeom>
          <a:solidFill>
            <a:srgbClr val="C6D9F1"/>
          </a:solidFill>
          <a:ln w="38100">
            <a:solidFill>
              <a:srgbClr val="728FA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By placing an </a:t>
            </a:r>
            <a:r>
              <a:rPr lang="en-US" sz="2400" b="1">
                <a:solidFill>
                  <a:schemeClr val="tx1"/>
                </a:solidFill>
                <a:latin typeface="Arial" panose="020B0604020202020204" pitchFamily="34" charset="0"/>
                <a:cs typeface="Arial" panose="020B0604020202020204" pitchFamily="34" charset="0"/>
              </a:rPr>
              <a:t>ordering</a:t>
            </a:r>
            <a:r>
              <a:rPr lang="en-US" sz="2400">
                <a:solidFill>
                  <a:schemeClr val="tx1"/>
                </a:solidFill>
                <a:latin typeface="Arial" panose="020B0604020202020204" pitchFamily="34" charset="0"/>
                <a:cs typeface="Arial" panose="020B0604020202020204" pitchFamily="34" charset="0"/>
              </a:rPr>
              <a:t> on some signatures</a:t>
            </a:r>
          </a:p>
        </p:txBody>
      </p:sp>
      <p:sp>
        <p:nvSpPr>
          <p:cNvPr id="7" name="CasellaDiTesto 6">
            <a:extLst>
              <a:ext uri="{FF2B5EF4-FFF2-40B4-BE49-F238E27FC236}">
                <a16:creationId xmlns:a16="http://schemas.microsoft.com/office/drawing/2014/main" id="{00344525-4C5E-E71A-C34E-96AE4E3C2245}"/>
              </a:ext>
            </a:extLst>
          </p:cNvPr>
          <p:cNvSpPr txBox="1"/>
          <p:nvPr/>
        </p:nvSpPr>
        <p:spPr>
          <a:xfrm>
            <a:off x="6463071" y="4123272"/>
            <a:ext cx="1009247" cy="369332"/>
          </a:xfrm>
          <a:prstGeom prst="rect">
            <a:avLst/>
          </a:prstGeom>
          <a:noFill/>
        </p:spPr>
        <p:txBody>
          <a:bodyPr wrap="square">
            <a:spAutoFit/>
          </a:bodyPr>
          <a:lstStyle/>
          <a:p>
            <a:r>
              <a:rPr lang="en-US" sz="1800" b="1">
                <a:latin typeface="Consolas" panose="020B0609020204030204" pitchFamily="49" charset="0"/>
                <a:cs typeface="Arial" panose="020B0604020202020204" pitchFamily="34" charset="0"/>
              </a:rPr>
              <a:t> next </a:t>
            </a:r>
            <a:endParaRPr lang="it-IT"/>
          </a:p>
        </p:txBody>
      </p:sp>
      <p:sp>
        <p:nvSpPr>
          <p:cNvPr id="12" name="CasellaDiTesto 11">
            <a:extLst>
              <a:ext uri="{FF2B5EF4-FFF2-40B4-BE49-F238E27FC236}">
                <a16:creationId xmlns:a16="http://schemas.microsoft.com/office/drawing/2014/main" id="{499D9096-EDE4-02C4-8BCA-759538A6EB8D}"/>
              </a:ext>
            </a:extLst>
          </p:cNvPr>
          <p:cNvSpPr txBox="1"/>
          <p:nvPr/>
        </p:nvSpPr>
        <p:spPr>
          <a:xfrm>
            <a:off x="2466146" y="4907386"/>
            <a:ext cx="447359" cy="369332"/>
          </a:xfrm>
          <a:prstGeom prst="rect">
            <a:avLst/>
          </a:prstGeom>
          <a:noFill/>
        </p:spPr>
        <p:txBody>
          <a:bodyPr wrap="square" rtlCol="0">
            <a:spAutoFit/>
          </a:bodyPr>
          <a:lstStyle/>
          <a:p>
            <a:r>
              <a:rPr lang="it-IT" b="1">
                <a:latin typeface="Consolas" panose="020B0609020204030204" pitchFamily="49" charset="0"/>
              </a:rPr>
              <a:t>S1</a:t>
            </a:r>
          </a:p>
        </p:txBody>
      </p:sp>
      <p:sp>
        <p:nvSpPr>
          <p:cNvPr id="14" name="CasellaDiTesto 13">
            <a:extLst>
              <a:ext uri="{FF2B5EF4-FFF2-40B4-BE49-F238E27FC236}">
                <a16:creationId xmlns:a16="http://schemas.microsoft.com/office/drawing/2014/main" id="{0F484468-04A9-B956-B377-47194CF7E1F5}"/>
              </a:ext>
            </a:extLst>
          </p:cNvPr>
          <p:cNvSpPr txBox="1"/>
          <p:nvPr/>
        </p:nvSpPr>
        <p:spPr>
          <a:xfrm>
            <a:off x="4200379" y="4908899"/>
            <a:ext cx="512323" cy="369332"/>
          </a:xfrm>
          <a:prstGeom prst="rect">
            <a:avLst/>
          </a:prstGeom>
          <a:noFill/>
        </p:spPr>
        <p:txBody>
          <a:bodyPr wrap="square" rtlCol="0">
            <a:spAutoFit/>
          </a:bodyPr>
          <a:lstStyle/>
          <a:p>
            <a:r>
              <a:rPr lang="it-IT" b="1">
                <a:latin typeface="Consolas" panose="020B0609020204030204" pitchFamily="49" charset="0"/>
              </a:rPr>
              <a:t>S2</a:t>
            </a:r>
          </a:p>
        </p:txBody>
      </p:sp>
      <p:sp>
        <p:nvSpPr>
          <p:cNvPr id="15" name="CasellaDiTesto 14">
            <a:extLst>
              <a:ext uri="{FF2B5EF4-FFF2-40B4-BE49-F238E27FC236}">
                <a16:creationId xmlns:a16="http://schemas.microsoft.com/office/drawing/2014/main" id="{6980A63E-2438-D9F2-7B7F-59713CC54E48}"/>
              </a:ext>
            </a:extLst>
          </p:cNvPr>
          <p:cNvSpPr txBox="1"/>
          <p:nvPr/>
        </p:nvSpPr>
        <p:spPr>
          <a:xfrm>
            <a:off x="5846284" y="4899068"/>
            <a:ext cx="496768" cy="369332"/>
          </a:xfrm>
          <a:prstGeom prst="rect">
            <a:avLst/>
          </a:prstGeom>
          <a:noFill/>
        </p:spPr>
        <p:txBody>
          <a:bodyPr wrap="square" rtlCol="0">
            <a:spAutoFit/>
          </a:bodyPr>
          <a:lstStyle/>
          <a:p>
            <a:r>
              <a:rPr lang="it-IT" b="1">
                <a:latin typeface="Consolas" panose="020B0609020204030204" pitchFamily="49" charset="0"/>
              </a:rPr>
              <a:t>S3</a:t>
            </a:r>
          </a:p>
        </p:txBody>
      </p:sp>
      <p:sp>
        <p:nvSpPr>
          <p:cNvPr id="17" name="CasellaDiTesto 16">
            <a:extLst>
              <a:ext uri="{FF2B5EF4-FFF2-40B4-BE49-F238E27FC236}">
                <a16:creationId xmlns:a16="http://schemas.microsoft.com/office/drawing/2014/main" id="{52545281-8152-FA1E-83B6-421FFB85BB3D}"/>
              </a:ext>
            </a:extLst>
          </p:cNvPr>
          <p:cNvSpPr txBox="1"/>
          <p:nvPr/>
        </p:nvSpPr>
        <p:spPr>
          <a:xfrm>
            <a:off x="7597196" y="4914713"/>
            <a:ext cx="469824" cy="369332"/>
          </a:xfrm>
          <a:prstGeom prst="rect">
            <a:avLst/>
          </a:prstGeom>
          <a:noFill/>
        </p:spPr>
        <p:txBody>
          <a:bodyPr wrap="square" rtlCol="0">
            <a:spAutoFit/>
          </a:bodyPr>
          <a:lstStyle/>
          <a:p>
            <a:r>
              <a:rPr lang="it-IT" b="1">
                <a:latin typeface="Consolas" panose="020B0609020204030204" pitchFamily="49" charset="0"/>
                <a:cs typeface="Arial" panose="020B0604020202020204" pitchFamily="34" charset="0"/>
              </a:rPr>
              <a:t>S4</a:t>
            </a:r>
          </a:p>
        </p:txBody>
      </p:sp>
      <p:sp>
        <p:nvSpPr>
          <p:cNvPr id="35" name="CasellaDiTesto 34">
            <a:extLst>
              <a:ext uri="{FF2B5EF4-FFF2-40B4-BE49-F238E27FC236}">
                <a16:creationId xmlns:a16="http://schemas.microsoft.com/office/drawing/2014/main" id="{5DCDD1C5-D3D4-674C-5827-BB80372815C6}"/>
              </a:ext>
            </a:extLst>
          </p:cNvPr>
          <p:cNvSpPr txBox="1"/>
          <p:nvPr/>
        </p:nvSpPr>
        <p:spPr>
          <a:xfrm>
            <a:off x="3042496" y="4128600"/>
            <a:ext cx="1049200" cy="369332"/>
          </a:xfrm>
          <a:prstGeom prst="rect">
            <a:avLst/>
          </a:prstGeom>
          <a:noFill/>
        </p:spPr>
        <p:txBody>
          <a:bodyPr wrap="square">
            <a:spAutoFit/>
          </a:bodyPr>
          <a:lstStyle/>
          <a:p>
            <a:r>
              <a:rPr lang="en-US" sz="1800" b="1">
                <a:latin typeface="Consolas" panose="020B0609020204030204" pitchFamily="49" charset="0"/>
                <a:cs typeface="Arial" panose="020B0604020202020204" pitchFamily="34" charset="0"/>
              </a:rPr>
              <a:t> next </a:t>
            </a:r>
            <a:endParaRPr lang="it-IT"/>
          </a:p>
        </p:txBody>
      </p:sp>
      <p:sp>
        <p:nvSpPr>
          <p:cNvPr id="6" name="CasellaDiTesto 5">
            <a:extLst>
              <a:ext uri="{FF2B5EF4-FFF2-40B4-BE49-F238E27FC236}">
                <a16:creationId xmlns:a16="http://schemas.microsoft.com/office/drawing/2014/main" id="{EBA2540F-90D1-4965-3F14-5B24AFE57BC9}"/>
              </a:ext>
            </a:extLst>
          </p:cNvPr>
          <p:cNvSpPr txBox="1"/>
          <p:nvPr/>
        </p:nvSpPr>
        <p:spPr>
          <a:xfrm>
            <a:off x="4845429" y="4128600"/>
            <a:ext cx="1049200" cy="369332"/>
          </a:xfrm>
          <a:prstGeom prst="rect">
            <a:avLst/>
          </a:prstGeom>
          <a:noFill/>
        </p:spPr>
        <p:txBody>
          <a:bodyPr wrap="square">
            <a:spAutoFit/>
          </a:bodyPr>
          <a:lstStyle/>
          <a:p>
            <a:r>
              <a:rPr lang="en-US" sz="1800" b="1">
                <a:latin typeface="Consolas" panose="020B0609020204030204" pitchFamily="49" charset="0"/>
                <a:cs typeface="Arial" panose="020B0604020202020204" pitchFamily="34" charset="0"/>
              </a:rPr>
              <a:t> next </a:t>
            </a:r>
            <a:endParaRPr lang="it-IT"/>
          </a:p>
        </p:txBody>
      </p:sp>
      <p:sp>
        <p:nvSpPr>
          <p:cNvPr id="8" name="CasellaDiTesto 7">
            <a:extLst>
              <a:ext uri="{FF2B5EF4-FFF2-40B4-BE49-F238E27FC236}">
                <a16:creationId xmlns:a16="http://schemas.microsoft.com/office/drawing/2014/main" id="{4331E085-5364-20CF-6FD9-BF39137925BB}"/>
              </a:ext>
            </a:extLst>
          </p:cNvPr>
          <p:cNvSpPr txBox="1"/>
          <p:nvPr/>
        </p:nvSpPr>
        <p:spPr>
          <a:xfrm>
            <a:off x="3134467" y="5677886"/>
            <a:ext cx="751027" cy="369332"/>
          </a:xfrm>
          <a:prstGeom prst="rect">
            <a:avLst/>
          </a:prstGeom>
          <a:noFill/>
        </p:spPr>
        <p:txBody>
          <a:bodyPr wrap="square">
            <a:spAutoFit/>
          </a:bodyPr>
          <a:lstStyle/>
          <a:p>
            <a:r>
              <a:rPr lang="en-US" sz="1800" b="1" err="1">
                <a:latin typeface="Consolas" panose="020B0609020204030204" pitchFamily="49" charset="0"/>
                <a:cs typeface="Arial" panose="020B0604020202020204" pitchFamily="34" charset="0"/>
              </a:rPr>
              <a:t>prev</a:t>
            </a:r>
            <a:endParaRPr lang="it-IT"/>
          </a:p>
        </p:txBody>
      </p:sp>
      <p:sp>
        <p:nvSpPr>
          <p:cNvPr id="55" name="CasellaDiTesto 54">
            <a:extLst>
              <a:ext uri="{FF2B5EF4-FFF2-40B4-BE49-F238E27FC236}">
                <a16:creationId xmlns:a16="http://schemas.microsoft.com/office/drawing/2014/main" id="{98A47234-7FA9-5F0F-66DC-B9F9DB5432DE}"/>
              </a:ext>
            </a:extLst>
          </p:cNvPr>
          <p:cNvSpPr txBox="1"/>
          <p:nvPr/>
        </p:nvSpPr>
        <p:spPr>
          <a:xfrm rot="20034405">
            <a:off x="1482081" y="4993861"/>
            <a:ext cx="1479581" cy="369332"/>
          </a:xfrm>
          <a:prstGeom prst="rect">
            <a:avLst/>
          </a:prstGeom>
          <a:noFill/>
        </p:spPr>
        <p:txBody>
          <a:bodyPr wrap="square" rtlCol="0">
            <a:spAutoFit/>
          </a:bodyPr>
          <a:lstStyle/>
          <a:p>
            <a:r>
              <a:rPr lang="it-IT" b="1">
                <a:latin typeface="Consolas" panose="020B0609020204030204" pitchFamily="49" charset="0"/>
                <a:cs typeface="Consolas" panose="020B0609020204030204" pitchFamily="49" charset="0"/>
              </a:rPr>
              <a:t>first</a:t>
            </a:r>
          </a:p>
        </p:txBody>
      </p:sp>
      <p:sp>
        <p:nvSpPr>
          <p:cNvPr id="36" name="CasellaDiTesto 35">
            <a:extLst>
              <a:ext uri="{FF2B5EF4-FFF2-40B4-BE49-F238E27FC236}">
                <a16:creationId xmlns:a16="http://schemas.microsoft.com/office/drawing/2014/main" id="{CC7EB3E6-66DF-C627-067D-E7CF46DA6D6A}"/>
              </a:ext>
            </a:extLst>
          </p:cNvPr>
          <p:cNvSpPr txBox="1"/>
          <p:nvPr/>
        </p:nvSpPr>
        <p:spPr>
          <a:xfrm>
            <a:off x="4930434" y="5680725"/>
            <a:ext cx="865013" cy="369332"/>
          </a:xfrm>
          <a:prstGeom prst="rect">
            <a:avLst/>
          </a:prstGeom>
          <a:noFill/>
        </p:spPr>
        <p:txBody>
          <a:bodyPr wrap="square">
            <a:spAutoFit/>
          </a:bodyPr>
          <a:lstStyle/>
          <a:p>
            <a:r>
              <a:rPr lang="en-US" sz="1800" b="1" err="1">
                <a:latin typeface="Consolas" panose="020B0609020204030204" pitchFamily="49" charset="0"/>
                <a:cs typeface="Arial" panose="020B0604020202020204" pitchFamily="34" charset="0"/>
              </a:rPr>
              <a:t>prev</a:t>
            </a:r>
            <a:endParaRPr lang="it-IT"/>
          </a:p>
        </p:txBody>
      </p:sp>
      <p:sp>
        <p:nvSpPr>
          <p:cNvPr id="37" name="CasellaDiTesto 36">
            <a:extLst>
              <a:ext uri="{FF2B5EF4-FFF2-40B4-BE49-F238E27FC236}">
                <a16:creationId xmlns:a16="http://schemas.microsoft.com/office/drawing/2014/main" id="{68988A61-049F-7097-7DD9-7B5E6FD61FDD}"/>
              </a:ext>
            </a:extLst>
          </p:cNvPr>
          <p:cNvSpPr txBox="1"/>
          <p:nvPr/>
        </p:nvSpPr>
        <p:spPr>
          <a:xfrm>
            <a:off x="6576435" y="5683265"/>
            <a:ext cx="786192" cy="369332"/>
          </a:xfrm>
          <a:prstGeom prst="rect">
            <a:avLst/>
          </a:prstGeom>
          <a:noFill/>
        </p:spPr>
        <p:txBody>
          <a:bodyPr wrap="square">
            <a:spAutoFit/>
          </a:bodyPr>
          <a:lstStyle/>
          <a:p>
            <a:r>
              <a:rPr lang="en-US" sz="1800" b="1" err="1">
                <a:latin typeface="Consolas" panose="020B0609020204030204" pitchFamily="49" charset="0"/>
                <a:cs typeface="Arial" panose="020B0604020202020204" pitchFamily="34" charset="0"/>
              </a:rPr>
              <a:t>prev</a:t>
            </a:r>
            <a:endParaRPr lang="it-IT"/>
          </a:p>
        </p:txBody>
      </p:sp>
      <p:cxnSp>
        <p:nvCxnSpPr>
          <p:cNvPr id="51" name="Connettore 2 50">
            <a:extLst>
              <a:ext uri="{FF2B5EF4-FFF2-40B4-BE49-F238E27FC236}">
                <a16:creationId xmlns:a16="http://schemas.microsoft.com/office/drawing/2014/main" id="{FE9B96A2-C7FE-9B56-F756-7AC7B13C56CB}"/>
              </a:ext>
            </a:extLst>
          </p:cNvPr>
          <p:cNvCxnSpPr>
            <a:cxnSpLocks/>
          </p:cNvCxnSpPr>
          <p:nvPr/>
        </p:nvCxnSpPr>
        <p:spPr>
          <a:xfrm flipV="1">
            <a:off x="1618892" y="5252085"/>
            <a:ext cx="776095" cy="399714"/>
          </a:xfrm>
          <a:prstGeom prst="straightConnector1">
            <a:avLst/>
          </a:prstGeom>
          <a:ln w="25400">
            <a:solidFill>
              <a:srgbClr val="728FA5"/>
            </a:solidFill>
            <a:tailEnd type="triangle"/>
          </a:ln>
        </p:spPr>
        <p:style>
          <a:lnRef idx="1">
            <a:schemeClr val="accent6"/>
          </a:lnRef>
          <a:fillRef idx="0">
            <a:schemeClr val="accent6"/>
          </a:fillRef>
          <a:effectRef idx="0">
            <a:schemeClr val="accent6"/>
          </a:effectRef>
          <a:fontRef idx="minor">
            <a:schemeClr val="tx1"/>
          </a:fontRef>
        </p:style>
      </p:cxnSp>
      <p:sp>
        <p:nvSpPr>
          <p:cNvPr id="58" name="CasellaDiTesto 57">
            <a:extLst>
              <a:ext uri="{FF2B5EF4-FFF2-40B4-BE49-F238E27FC236}">
                <a16:creationId xmlns:a16="http://schemas.microsoft.com/office/drawing/2014/main" id="{E148DC8C-34A6-43F7-4DEA-7D3DD5F5FE97}"/>
              </a:ext>
            </a:extLst>
          </p:cNvPr>
          <p:cNvSpPr txBox="1"/>
          <p:nvPr/>
        </p:nvSpPr>
        <p:spPr>
          <a:xfrm>
            <a:off x="8121799" y="4954716"/>
            <a:ext cx="758144" cy="369332"/>
          </a:xfrm>
          <a:prstGeom prst="rect">
            <a:avLst/>
          </a:prstGeom>
          <a:noFill/>
        </p:spPr>
        <p:txBody>
          <a:bodyPr wrap="square">
            <a:spAutoFit/>
          </a:bodyPr>
          <a:lstStyle/>
          <a:p>
            <a:r>
              <a:rPr lang="en-US" b="1">
                <a:latin typeface="Consolas" panose="020B0609020204030204" pitchFamily="49" charset="0"/>
                <a:cs typeface="Arial" panose="020B0604020202020204" pitchFamily="34" charset="0"/>
              </a:rPr>
              <a:t>last</a:t>
            </a:r>
            <a:endParaRPr lang="it-IT"/>
          </a:p>
        </p:txBody>
      </p:sp>
      <p:sp>
        <p:nvSpPr>
          <p:cNvPr id="46" name="Rettangolo 45">
            <a:extLst>
              <a:ext uri="{FF2B5EF4-FFF2-40B4-BE49-F238E27FC236}">
                <a16:creationId xmlns:a16="http://schemas.microsoft.com/office/drawing/2014/main" id="{FF1511BC-2112-0D97-32B8-FFA625BC5EF5}"/>
              </a:ext>
            </a:extLst>
          </p:cNvPr>
          <p:cNvSpPr/>
          <p:nvPr/>
        </p:nvSpPr>
        <p:spPr>
          <a:xfrm>
            <a:off x="6566115" y="4207330"/>
            <a:ext cx="764107" cy="210763"/>
          </a:xfrm>
          <a:prstGeom prst="rect">
            <a:avLst/>
          </a:prstGeom>
          <a:no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0" name="Arrow: Right 109">
            <a:extLst>
              <a:ext uri="{FF2B5EF4-FFF2-40B4-BE49-F238E27FC236}">
                <a16:creationId xmlns:a16="http://schemas.microsoft.com/office/drawing/2014/main" id="{4BDEDD57-58EF-6365-2080-999F30E3EF11}"/>
              </a:ext>
            </a:extLst>
          </p:cNvPr>
          <p:cNvSpPr/>
          <p:nvPr/>
        </p:nvSpPr>
        <p:spPr>
          <a:xfrm>
            <a:off x="2967485" y="2021047"/>
            <a:ext cx="901261" cy="391537"/>
          </a:xfrm>
          <a:prstGeom prst="rightArrow">
            <a:avLst/>
          </a:prstGeom>
          <a:solidFill>
            <a:srgbClr val="C6D9F1"/>
          </a:solidFill>
          <a:ln>
            <a:solidFill>
              <a:srgbClr val="728FA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817B8CA8-54B0-5889-A7D8-931A7DBC11BB}"/>
              </a:ext>
            </a:extLst>
          </p:cNvPr>
          <p:cNvSpPr txBox="1"/>
          <p:nvPr/>
        </p:nvSpPr>
        <p:spPr>
          <a:xfrm>
            <a:off x="443832" y="2616796"/>
            <a:ext cx="10703231"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a:latin typeface="Arial" panose="020B0604020202020204" pitchFamily="34" charset="0"/>
                <a:cs typeface="Arial" panose="020B0604020202020204" pitchFamily="34" charset="0"/>
              </a:rPr>
              <a:t>There are </a:t>
            </a:r>
            <a:r>
              <a:rPr lang="en-US" sz="2400" b="1">
                <a:latin typeface="Arial" panose="020B0604020202020204" pitchFamily="34" charset="0"/>
                <a:cs typeface="Arial" panose="020B0604020202020204" pitchFamily="34" charset="0"/>
              </a:rPr>
              <a:t>multiple “S” atoms </a:t>
            </a:r>
            <a:r>
              <a:rPr lang="en-US" sz="2400">
                <a:latin typeface="Arial" panose="020B0604020202020204" pitchFamily="34" charset="0"/>
                <a:cs typeface="Arial" panose="020B0604020202020204" pitchFamily="34" charset="0"/>
              </a:rPr>
              <a:t>representing the </a:t>
            </a:r>
            <a:r>
              <a:rPr lang="en-US" sz="2400" b="1">
                <a:latin typeface="Arial" panose="020B0604020202020204" pitchFamily="34" charset="0"/>
                <a:cs typeface="Arial" panose="020B0604020202020204" pitchFamily="34" charset="0"/>
              </a:rPr>
              <a:t>same physical element </a:t>
            </a:r>
            <a:r>
              <a:rPr lang="en-US" sz="2400">
                <a:latin typeface="Arial" panose="020B0604020202020204" pitchFamily="34" charset="0"/>
                <a:cs typeface="Arial" panose="020B0604020202020204" pitchFamily="34" charset="0"/>
              </a:rPr>
              <a:t>but </a:t>
            </a:r>
            <a:r>
              <a:rPr lang="en-US" sz="2400" b="1">
                <a:latin typeface="Arial" panose="020B0604020202020204" pitchFamily="34" charset="0"/>
                <a:cs typeface="Arial" panose="020B0604020202020204" pitchFamily="34" charset="0"/>
              </a:rPr>
              <a:t>at different points in time</a:t>
            </a:r>
          </a:p>
        </p:txBody>
      </p:sp>
      <p:sp>
        <p:nvSpPr>
          <p:cNvPr id="144" name="Arrow: Curved Down 143">
            <a:extLst>
              <a:ext uri="{FF2B5EF4-FFF2-40B4-BE49-F238E27FC236}">
                <a16:creationId xmlns:a16="http://schemas.microsoft.com/office/drawing/2014/main" id="{F6B2FD8E-74D6-468A-2675-3FD1F4B263C8}"/>
              </a:ext>
            </a:extLst>
          </p:cNvPr>
          <p:cNvSpPr/>
          <p:nvPr/>
        </p:nvSpPr>
        <p:spPr>
          <a:xfrm>
            <a:off x="2644219" y="4438970"/>
            <a:ext cx="1731524" cy="326943"/>
          </a:xfrm>
          <a:prstGeom prst="curvedDownArrow">
            <a:avLst/>
          </a:prstGeom>
          <a:solidFill>
            <a:srgbClr val="728FA5"/>
          </a:solidFill>
          <a:ln>
            <a:solidFill>
              <a:srgbClr val="002060"/>
            </a:solidFill>
            <a:extLst>
              <a:ext uri="{C807C97D-BFC1-408E-A445-0C87EB9F89A2}">
                <ask:lineSketchStyleProps xmlns:ask="http://schemas.microsoft.com/office/drawing/2018/sketchyshapes" sd="1219033472">
                  <a:custGeom>
                    <a:avLst/>
                    <a:gdLst>
                      <a:gd name="connsiteX0" fmla="*/ 1649788 w 1731524"/>
                      <a:gd name="connsiteY0" fmla="*/ 326943 h 326943"/>
                      <a:gd name="connsiteX1" fmla="*/ 1542508 w 1731524"/>
                      <a:gd name="connsiteY1" fmla="*/ 245207 h 326943"/>
                      <a:gd name="connsiteX2" fmla="*/ 1583375 w 1731524"/>
                      <a:gd name="connsiteY2" fmla="*/ 245207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0" fmla="*/ 845328 w 1731524"/>
                      <a:gd name="connsiteY0" fmla="*/ 422 h 326943"/>
                      <a:gd name="connsiteX1" fmla="*/ 81736 w 1731524"/>
                      <a:gd name="connsiteY1" fmla="*/ 326943 h 326943"/>
                      <a:gd name="connsiteX2" fmla="*/ 0 w 1731524"/>
                      <a:gd name="connsiteY2" fmla="*/ 326943 h 326943"/>
                      <a:gd name="connsiteX3" fmla="*/ 532834 w 1731524"/>
                      <a:gd name="connsiteY3" fmla="*/ 19201 h 326943"/>
                      <a:gd name="connsiteX4" fmla="*/ 845328 w 1731524"/>
                      <a:gd name="connsiteY4" fmla="*/ 422 h 326943"/>
                      <a:gd name="connsiteX0" fmla="*/ 845328 w 1731524"/>
                      <a:gd name="connsiteY0" fmla="*/ 422 h 326943"/>
                      <a:gd name="connsiteX1" fmla="*/ 81736 w 1731524"/>
                      <a:gd name="connsiteY1" fmla="*/ 326943 h 326943"/>
                      <a:gd name="connsiteX2" fmla="*/ 0 w 1731524"/>
                      <a:gd name="connsiteY2" fmla="*/ 326943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8" fmla="*/ 1542508 w 1731524"/>
                      <a:gd name="connsiteY8" fmla="*/ 245207 h 326943"/>
                      <a:gd name="connsiteX9" fmla="*/ 1583375 w 1731524"/>
                      <a:gd name="connsiteY9" fmla="*/ 245207 h 326943"/>
                      <a:gd name="connsiteX10" fmla="*/ 804460 w 1731524"/>
                      <a:gd name="connsiteY10" fmla="*/ 0 h 3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1524" h="326943" stroke="0" extrusionOk="0">
                        <a:moveTo>
                          <a:pt x="1649788" y="326943"/>
                        </a:moveTo>
                        <a:cubicBezTo>
                          <a:pt x="1594793" y="288735"/>
                          <a:pt x="1569728" y="279360"/>
                          <a:pt x="1542508" y="245207"/>
                        </a:cubicBezTo>
                        <a:cubicBezTo>
                          <a:pt x="1554444" y="247821"/>
                          <a:pt x="1576288" y="243583"/>
                          <a:pt x="1583375" y="245207"/>
                        </a:cubicBezTo>
                        <a:cubicBezTo>
                          <a:pt x="1445711" y="145735"/>
                          <a:pt x="1169130" y="11953"/>
                          <a:pt x="804460" y="0"/>
                        </a:cubicBezTo>
                        <a:cubicBezTo>
                          <a:pt x="840621" y="1196"/>
                          <a:pt x="848623" y="377"/>
                          <a:pt x="886196" y="0"/>
                        </a:cubicBezTo>
                        <a:cubicBezTo>
                          <a:pt x="1265853" y="1521"/>
                          <a:pt x="1586386" y="74136"/>
                          <a:pt x="1665111" y="245207"/>
                        </a:cubicBezTo>
                        <a:cubicBezTo>
                          <a:pt x="1678177" y="241800"/>
                          <a:pt x="1696992" y="246955"/>
                          <a:pt x="1705979" y="245207"/>
                        </a:cubicBezTo>
                        <a:cubicBezTo>
                          <a:pt x="1673511" y="277522"/>
                          <a:pt x="1674501" y="294360"/>
                          <a:pt x="1649788" y="326943"/>
                        </a:cubicBezTo>
                        <a:close/>
                      </a:path>
                      <a:path w="1731524" h="326943" fill="darkenLess" stroke="0" extrusionOk="0">
                        <a:moveTo>
                          <a:pt x="845328" y="422"/>
                        </a:moveTo>
                        <a:cubicBezTo>
                          <a:pt x="421219" y="11364"/>
                          <a:pt x="108932" y="159372"/>
                          <a:pt x="81736" y="326943"/>
                        </a:cubicBezTo>
                        <a:cubicBezTo>
                          <a:pt x="52631" y="324130"/>
                          <a:pt x="24042" y="322851"/>
                          <a:pt x="0" y="326943"/>
                        </a:cubicBezTo>
                        <a:cubicBezTo>
                          <a:pt x="3537" y="194205"/>
                          <a:pt x="217055" y="105603"/>
                          <a:pt x="532834" y="19201"/>
                        </a:cubicBezTo>
                        <a:cubicBezTo>
                          <a:pt x="635396" y="8422"/>
                          <a:pt x="748350" y="9517"/>
                          <a:pt x="845328" y="422"/>
                        </a:cubicBezTo>
                        <a:close/>
                      </a:path>
                      <a:path w="1731524" h="326943" fill="none" extrusionOk="0">
                        <a:moveTo>
                          <a:pt x="845328" y="422"/>
                        </a:moveTo>
                        <a:cubicBezTo>
                          <a:pt x="408541" y="27200"/>
                          <a:pt x="62396" y="127172"/>
                          <a:pt x="81736" y="326943"/>
                        </a:cubicBezTo>
                        <a:cubicBezTo>
                          <a:pt x="50022" y="326900"/>
                          <a:pt x="22510" y="323521"/>
                          <a:pt x="0" y="326943"/>
                        </a:cubicBezTo>
                        <a:cubicBezTo>
                          <a:pt x="15549" y="156173"/>
                          <a:pt x="289357" y="15539"/>
                          <a:pt x="804460" y="0"/>
                        </a:cubicBezTo>
                        <a:cubicBezTo>
                          <a:pt x="845083" y="-6682"/>
                          <a:pt x="870095" y="5567"/>
                          <a:pt x="886196" y="0"/>
                        </a:cubicBezTo>
                        <a:cubicBezTo>
                          <a:pt x="1256048" y="-2268"/>
                          <a:pt x="1575933" y="96463"/>
                          <a:pt x="1665111" y="245207"/>
                        </a:cubicBezTo>
                        <a:cubicBezTo>
                          <a:pt x="1680202" y="246486"/>
                          <a:pt x="1687294" y="244263"/>
                          <a:pt x="1705979" y="245207"/>
                        </a:cubicBezTo>
                        <a:cubicBezTo>
                          <a:pt x="1703928" y="259273"/>
                          <a:pt x="1679955" y="294839"/>
                          <a:pt x="1649788" y="326943"/>
                        </a:cubicBezTo>
                        <a:cubicBezTo>
                          <a:pt x="1639596" y="304354"/>
                          <a:pt x="1589296" y="286011"/>
                          <a:pt x="1542508" y="245207"/>
                        </a:cubicBezTo>
                        <a:cubicBezTo>
                          <a:pt x="1559621" y="242777"/>
                          <a:pt x="1573866" y="246730"/>
                          <a:pt x="1583375" y="245207"/>
                        </a:cubicBezTo>
                        <a:cubicBezTo>
                          <a:pt x="1547441" y="102629"/>
                          <a:pt x="1176737" y="5642"/>
                          <a:pt x="804460" y="0"/>
                        </a:cubicBezTo>
                      </a:path>
                      <a:path w="1731524" h="326943" fill="none" stroke="0" extrusionOk="0">
                        <a:moveTo>
                          <a:pt x="845328" y="422"/>
                        </a:moveTo>
                        <a:cubicBezTo>
                          <a:pt x="422226" y="5106"/>
                          <a:pt x="85708" y="134150"/>
                          <a:pt x="81736" y="326943"/>
                        </a:cubicBezTo>
                        <a:cubicBezTo>
                          <a:pt x="50159" y="325338"/>
                          <a:pt x="16648" y="325915"/>
                          <a:pt x="0" y="326943"/>
                        </a:cubicBezTo>
                        <a:cubicBezTo>
                          <a:pt x="-16538" y="145203"/>
                          <a:pt x="340161" y="-40784"/>
                          <a:pt x="804460" y="0"/>
                        </a:cubicBezTo>
                        <a:cubicBezTo>
                          <a:pt x="844638" y="6544"/>
                          <a:pt x="855343" y="-1940"/>
                          <a:pt x="886196" y="0"/>
                        </a:cubicBezTo>
                        <a:cubicBezTo>
                          <a:pt x="1243950" y="16232"/>
                          <a:pt x="1598465" y="119479"/>
                          <a:pt x="1665111" y="245207"/>
                        </a:cubicBezTo>
                        <a:cubicBezTo>
                          <a:pt x="1670989" y="247573"/>
                          <a:pt x="1691392" y="244659"/>
                          <a:pt x="1705979" y="245207"/>
                        </a:cubicBezTo>
                        <a:cubicBezTo>
                          <a:pt x="1688525" y="279687"/>
                          <a:pt x="1661835" y="301688"/>
                          <a:pt x="1649788" y="326943"/>
                        </a:cubicBezTo>
                        <a:cubicBezTo>
                          <a:pt x="1592173" y="297747"/>
                          <a:pt x="1553503" y="262567"/>
                          <a:pt x="1542508" y="245207"/>
                        </a:cubicBezTo>
                        <a:cubicBezTo>
                          <a:pt x="1550205" y="243131"/>
                          <a:pt x="1567396" y="243579"/>
                          <a:pt x="1583375" y="245207"/>
                        </a:cubicBezTo>
                        <a:cubicBezTo>
                          <a:pt x="1528937" y="132943"/>
                          <a:pt x="1164072" y="21801"/>
                          <a:pt x="804460" y="0"/>
                        </a:cubicBezTo>
                      </a:path>
                    </a:pathLst>
                  </a:custGeom>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5" name="Arrow: Curved Down 144">
            <a:extLst>
              <a:ext uri="{FF2B5EF4-FFF2-40B4-BE49-F238E27FC236}">
                <a16:creationId xmlns:a16="http://schemas.microsoft.com/office/drawing/2014/main" id="{7F50D0A1-2775-6310-439A-1014D4671ADB}"/>
              </a:ext>
            </a:extLst>
          </p:cNvPr>
          <p:cNvSpPr/>
          <p:nvPr/>
        </p:nvSpPr>
        <p:spPr>
          <a:xfrm>
            <a:off x="4375771" y="4430023"/>
            <a:ext cx="1731524" cy="326943"/>
          </a:xfrm>
          <a:prstGeom prst="curvedDownArrow">
            <a:avLst/>
          </a:prstGeom>
          <a:solidFill>
            <a:srgbClr val="728FA5"/>
          </a:solidFill>
          <a:ln>
            <a:solidFill>
              <a:srgbClr val="002060"/>
            </a:solidFill>
            <a:extLst>
              <a:ext uri="{C807C97D-BFC1-408E-A445-0C87EB9F89A2}">
                <ask:lineSketchStyleProps xmlns:ask="http://schemas.microsoft.com/office/drawing/2018/sketchyshapes" sd="1219033472">
                  <a:custGeom>
                    <a:avLst/>
                    <a:gdLst>
                      <a:gd name="connsiteX0" fmla="*/ 1649788 w 1731524"/>
                      <a:gd name="connsiteY0" fmla="*/ 326943 h 326943"/>
                      <a:gd name="connsiteX1" fmla="*/ 1542508 w 1731524"/>
                      <a:gd name="connsiteY1" fmla="*/ 245207 h 326943"/>
                      <a:gd name="connsiteX2" fmla="*/ 1583375 w 1731524"/>
                      <a:gd name="connsiteY2" fmla="*/ 245207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0" fmla="*/ 845328 w 1731524"/>
                      <a:gd name="connsiteY0" fmla="*/ 422 h 326943"/>
                      <a:gd name="connsiteX1" fmla="*/ 81736 w 1731524"/>
                      <a:gd name="connsiteY1" fmla="*/ 326943 h 326943"/>
                      <a:gd name="connsiteX2" fmla="*/ 0 w 1731524"/>
                      <a:gd name="connsiteY2" fmla="*/ 326943 h 326943"/>
                      <a:gd name="connsiteX3" fmla="*/ 532834 w 1731524"/>
                      <a:gd name="connsiteY3" fmla="*/ 19201 h 326943"/>
                      <a:gd name="connsiteX4" fmla="*/ 845328 w 1731524"/>
                      <a:gd name="connsiteY4" fmla="*/ 422 h 326943"/>
                      <a:gd name="connsiteX0" fmla="*/ 845328 w 1731524"/>
                      <a:gd name="connsiteY0" fmla="*/ 422 h 326943"/>
                      <a:gd name="connsiteX1" fmla="*/ 81736 w 1731524"/>
                      <a:gd name="connsiteY1" fmla="*/ 326943 h 326943"/>
                      <a:gd name="connsiteX2" fmla="*/ 0 w 1731524"/>
                      <a:gd name="connsiteY2" fmla="*/ 326943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8" fmla="*/ 1542508 w 1731524"/>
                      <a:gd name="connsiteY8" fmla="*/ 245207 h 326943"/>
                      <a:gd name="connsiteX9" fmla="*/ 1583375 w 1731524"/>
                      <a:gd name="connsiteY9" fmla="*/ 245207 h 326943"/>
                      <a:gd name="connsiteX10" fmla="*/ 804460 w 1731524"/>
                      <a:gd name="connsiteY10" fmla="*/ 0 h 3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1524" h="326943" stroke="0" extrusionOk="0">
                        <a:moveTo>
                          <a:pt x="1649788" y="326943"/>
                        </a:moveTo>
                        <a:cubicBezTo>
                          <a:pt x="1594793" y="288735"/>
                          <a:pt x="1569728" y="279360"/>
                          <a:pt x="1542508" y="245207"/>
                        </a:cubicBezTo>
                        <a:cubicBezTo>
                          <a:pt x="1554444" y="247821"/>
                          <a:pt x="1576288" y="243583"/>
                          <a:pt x="1583375" y="245207"/>
                        </a:cubicBezTo>
                        <a:cubicBezTo>
                          <a:pt x="1445711" y="145735"/>
                          <a:pt x="1169130" y="11953"/>
                          <a:pt x="804460" y="0"/>
                        </a:cubicBezTo>
                        <a:cubicBezTo>
                          <a:pt x="840621" y="1196"/>
                          <a:pt x="848623" y="377"/>
                          <a:pt x="886196" y="0"/>
                        </a:cubicBezTo>
                        <a:cubicBezTo>
                          <a:pt x="1265853" y="1521"/>
                          <a:pt x="1586386" y="74136"/>
                          <a:pt x="1665111" y="245207"/>
                        </a:cubicBezTo>
                        <a:cubicBezTo>
                          <a:pt x="1678177" y="241800"/>
                          <a:pt x="1696992" y="246955"/>
                          <a:pt x="1705979" y="245207"/>
                        </a:cubicBezTo>
                        <a:cubicBezTo>
                          <a:pt x="1673511" y="277522"/>
                          <a:pt x="1674501" y="294360"/>
                          <a:pt x="1649788" y="326943"/>
                        </a:cubicBezTo>
                        <a:close/>
                      </a:path>
                      <a:path w="1731524" h="326943" fill="darkenLess" stroke="0" extrusionOk="0">
                        <a:moveTo>
                          <a:pt x="845328" y="422"/>
                        </a:moveTo>
                        <a:cubicBezTo>
                          <a:pt x="421219" y="11364"/>
                          <a:pt x="108932" y="159372"/>
                          <a:pt x="81736" y="326943"/>
                        </a:cubicBezTo>
                        <a:cubicBezTo>
                          <a:pt x="52631" y="324130"/>
                          <a:pt x="24042" y="322851"/>
                          <a:pt x="0" y="326943"/>
                        </a:cubicBezTo>
                        <a:cubicBezTo>
                          <a:pt x="3537" y="194205"/>
                          <a:pt x="217055" y="105603"/>
                          <a:pt x="532834" y="19201"/>
                        </a:cubicBezTo>
                        <a:cubicBezTo>
                          <a:pt x="635396" y="8422"/>
                          <a:pt x="748350" y="9517"/>
                          <a:pt x="845328" y="422"/>
                        </a:cubicBezTo>
                        <a:close/>
                      </a:path>
                      <a:path w="1731524" h="326943" fill="none" extrusionOk="0">
                        <a:moveTo>
                          <a:pt x="845328" y="422"/>
                        </a:moveTo>
                        <a:cubicBezTo>
                          <a:pt x="408541" y="27200"/>
                          <a:pt x="62396" y="127172"/>
                          <a:pt x="81736" y="326943"/>
                        </a:cubicBezTo>
                        <a:cubicBezTo>
                          <a:pt x="50022" y="326900"/>
                          <a:pt x="22510" y="323521"/>
                          <a:pt x="0" y="326943"/>
                        </a:cubicBezTo>
                        <a:cubicBezTo>
                          <a:pt x="15549" y="156173"/>
                          <a:pt x="289357" y="15539"/>
                          <a:pt x="804460" y="0"/>
                        </a:cubicBezTo>
                        <a:cubicBezTo>
                          <a:pt x="845083" y="-6682"/>
                          <a:pt x="870095" y="5567"/>
                          <a:pt x="886196" y="0"/>
                        </a:cubicBezTo>
                        <a:cubicBezTo>
                          <a:pt x="1256048" y="-2268"/>
                          <a:pt x="1575933" y="96463"/>
                          <a:pt x="1665111" y="245207"/>
                        </a:cubicBezTo>
                        <a:cubicBezTo>
                          <a:pt x="1680202" y="246486"/>
                          <a:pt x="1687294" y="244263"/>
                          <a:pt x="1705979" y="245207"/>
                        </a:cubicBezTo>
                        <a:cubicBezTo>
                          <a:pt x="1703928" y="259273"/>
                          <a:pt x="1679955" y="294839"/>
                          <a:pt x="1649788" y="326943"/>
                        </a:cubicBezTo>
                        <a:cubicBezTo>
                          <a:pt x="1639596" y="304354"/>
                          <a:pt x="1589296" y="286011"/>
                          <a:pt x="1542508" y="245207"/>
                        </a:cubicBezTo>
                        <a:cubicBezTo>
                          <a:pt x="1559621" y="242777"/>
                          <a:pt x="1573866" y="246730"/>
                          <a:pt x="1583375" y="245207"/>
                        </a:cubicBezTo>
                        <a:cubicBezTo>
                          <a:pt x="1547441" y="102629"/>
                          <a:pt x="1176737" y="5642"/>
                          <a:pt x="804460" y="0"/>
                        </a:cubicBezTo>
                      </a:path>
                      <a:path w="1731524" h="326943" fill="none" stroke="0" extrusionOk="0">
                        <a:moveTo>
                          <a:pt x="845328" y="422"/>
                        </a:moveTo>
                        <a:cubicBezTo>
                          <a:pt x="422226" y="5106"/>
                          <a:pt x="85708" y="134150"/>
                          <a:pt x="81736" y="326943"/>
                        </a:cubicBezTo>
                        <a:cubicBezTo>
                          <a:pt x="50159" y="325338"/>
                          <a:pt x="16648" y="325915"/>
                          <a:pt x="0" y="326943"/>
                        </a:cubicBezTo>
                        <a:cubicBezTo>
                          <a:pt x="-16538" y="145203"/>
                          <a:pt x="340161" y="-40784"/>
                          <a:pt x="804460" y="0"/>
                        </a:cubicBezTo>
                        <a:cubicBezTo>
                          <a:pt x="844638" y="6544"/>
                          <a:pt x="855343" y="-1940"/>
                          <a:pt x="886196" y="0"/>
                        </a:cubicBezTo>
                        <a:cubicBezTo>
                          <a:pt x="1243950" y="16232"/>
                          <a:pt x="1598465" y="119479"/>
                          <a:pt x="1665111" y="245207"/>
                        </a:cubicBezTo>
                        <a:cubicBezTo>
                          <a:pt x="1670989" y="247573"/>
                          <a:pt x="1691392" y="244659"/>
                          <a:pt x="1705979" y="245207"/>
                        </a:cubicBezTo>
                        <a:cubicBezTo>
                          <a:pt x="1688525" y="279687"/>
                          <a:pt x="1661835" y="301688"/>
                          <a:pt x="1649788" y="326943"/>
                        </a:cubicBezTo>
                        <a:cubicBezTo>
                          <a:pt x="1592173" y="297747"/>
                          <a:pt x="1553503" y="262567"/>
                          <a:pt x="1542508" y="245207"/>
                        </a:cubicBezTo>
                        <a:cubicBezTo>
                          <a:pt x="1550205" y="243131"/>
                          <a:pt x="1567396" y="243579"/>
                          <a:pt x="1583375" y="245207"/>
                        </a:cubicBezTo>
                        <a:cubicBezTo>
                          <a:pt x="1528937" y="132943"/>
                          <a:pt x="1164072" y="21801"/>
                          <a:pt x="804460" y="0"/>
                        </a:cubicBezTo>
                      </a:path>
                    </a:pathLst>
                  </a:custGeom>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6" name="Arrow: Curved Down 145">
            <a:extLst>
              <a:ext uri="{FF2B5EF4-FFF2-40B4-BE49-F238E27FC236}">
                <a16:creationId xmlns:a16="http://schemas.microsoft.com/office/drawing/2014/main" id="{D0848A52-A399-2132-5DD9-6C8C955572CE}"/>
              </a:ext>
            </a:extLst>
          </p:cNvPr>
          <p:cNvSpPr/>
          <p:nvPr/>
        </p:nvSpPr>
        <p:spPr>
          <a:xfrm>
            <a:off x="6103769" y="4435329"/>
            <a:ext cx="1731524" cy="326943"/>
          </a:xfrm>
          <a:prstGeom prst="curvedDownArrow">
            <a:avLst/>
          </a:prstGeom>
          <a:solidFill>
            <a:srgbClr val="728FA5"/>
          </a:solidFill>
          <a:ln>
            <a:solidFill>
              <a:srgbClr val="002060"/>
            </a:solidFill>
            <a:extLst>
              <a:ext uri="{C807C97D-BFC1-408E-A445-0C87EB9F89A2}">
                <ask:lineSketchStyleProps xmlns:ask="http://schemas.microsoft.com/office/drawing/2018/sketchyshapes" sd="1219033472">
                  <a:custGeom>
                    <a:avLst/>
                    <a:gdLst>
                      <a:gd name="connsiteX0" fmla="*/ 1649788 w 1731524"/>
                      <a:gd name="connsiteY0" fmla="*/ 326943 h 326943"/>
                      <a:gd name="connsiteX1" fmla="*/ 1542508 w 1731524"/>
                      <a:gd name="connsiteY1" fmla="*/ 245207 h 326943"/>
                      <a:gd name="connsiteX2" fmla="*/ 1583375 w 1731524"/>
                      <a:gd name="connsiteY2" fmla="*/ 245207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0" fmla="*/ 845328 w 1731524"/>
                      <a:gd name="connsiteY0" fmla="*/ 422 h 326943"/>
                      <a:gd name="connsiteX1" fmla="*/ 81736 w 1731524"/>
                      <a:gd name="connsiteY1" fmla="*/ 326943 h 326943"/>
                      <a:gd name="connsiteX2" fmla="*/ 0 w 1731524"/>
                      <a:gd name="connsiteY2" fmla="*/ 326943 h 326943"/>
                      <a:gd name="connsiteX3" fmla="*/ 532834 w 1731524"/>
                      <a:gd name="connsiteY3" fmla="*/ 19201 h 326943"/>
                      <a:gd name="connsiteX4" fmla="*/ 845328 w 1731524"/>
                      <a:gd name="connsiteY4" fmla="*/ 422 h 326943"/>
                      <a:gd name="connsiteX0" fmla="*/ 845328 w 1731524"/>
                      <a:gd name="connsiteY0" fmla="*/ 422 h 326943"/>
                      <a:gd name="connsiteX1" fmla="*/ 81736 w 1731524"/>
                      <a:gd name="connsiteY1" fmla="*/ 326943 h 326943"/>
                      <a:gd name="connsiteX2" fmla="*/ 0 w 1731524"/>
                      <a:gd name="connsiteY2" fmla="*/ 326943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8" fmla="*/ 1542508 w 1731524"/>
                      <a:gd name="connsiteY8" fmla="*/ 245207 h 326943"/>
                      <a:gd name="connsiteX9" fmla="*/ 1583375 w 1731524"/>
                      <a:gd name="connsiteY9" fmla="*/ 245207 h 326943"/>
                      <a:gd name="connsiteX10" fmla="*/ 804460 w 1731524"/>
                      <a:gd name="connsiteY10" fmla="*/ 0 h 3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1524" h="326943" stroke="0" extrusionOk="0">
                        <a:moveTo>
                          <a:pt x="1649788" y="326943"/>
                        </a:moveTo>
                        <a:cubicBezTo>
                          <a:pt x="1594793" y="288735"/>
                          <a:pt x="1569728" y="279360"/>
                          <a:pt x="1542508" y="245207"/>
                        </a:cubicBezTo>
                        <a:cubicBezTo>
                          <a:pt x="1554444" y="247821"/>
                          <a:pt x="1576288" y="243583"/>
                          <a:pt x="1583375" y="245207"/>
                        </a:cubicBezTo>
                        <a:cubicBezTo>
                          <a:pt x="1445711" y="145735"/>
                          <a:pt x="1169130" y="11953"/>
                          <a:pt x="804460" y="0"/>
                        </a:cubicBezTo>
                        <a:cubicBezTo>
                          <a:pt x="840621" y="1196"/>
                          <a:pt x="848623" y="377"/>
                          <a:pt x="886196" y="0"/>
                        </a:cubicBezTo>
                        <a:cubicBezTo>
                          <a:pt x="1265853" y="1521"/>
                          <a:pt x="1586386" y="74136"/>
                          <a:pt x="1665111" y="245207"/>
                        </a:cubicBezTo>
                        <a:cubicBezTo>
                          <a:pt x="1678177" y="241800"/>
                          <a:pt x="1696992" y="246955"/>
                          <a:pt x="1705979" y="245207"/>
                        </a:cubicBezTo>
                        <a:cubicBezTo>
                          <a:pt x="1673511" y="277522"/>
                          <a:pt x="1674501" y="294360"/>
                          <a:pt x="1649788" y="326943"/>
                        </a:cubicBezTo>
                        <a:close/>
                      </a:path>
                      <a:path w="1731524" h="326943" fill="darkenLess" stroke="0" extrusionOk="0">
                        <a:moveTo>
                          <a:pt x="845328" y="422"/>
                        </a:moveTo>
                        <a:cubicBezTo>
                          <a:pt x="421219" y="11364"/>
                          <a:pt x="108932" y="159372"/>
                          <a:pt x="81736" y="326943"/>
                        </a:cubicBezTo>
                        <a:cubicBezTo>
                          <a:pt x="52631" y="324130"/>
                          <a:pt x="24042" y="322851"/>
                          <a:pt x="0" y="326943"/>
                        </a:cubicBezTo>
                        <a:cubicBezTo>
                          <a:pt x="3537" y="194205"/>
                          <a:pt x="217055" y="105603"/>
                          <a:pt x="532834" y="19201"/>
                        </a:cubicBezTo>
                        <a:cubicBezTo>
                          <a:pt x="635396" y="8422"/>
                          <a:pt x="748350" y="9517"/>
                          <a:pt x="845328" y="422"/>
                        </a:cubicBezTo>
                        <a:close/>
                      </a:path>
                      <a:path w="1731524" h="326943" fill="none" extrusionOk="0">
                        <a:moveTo>
                          <a:pt x="845328" y="422"/>
                        </a:moveTo>
                        <a:cubicBezTo>
                          <a:pt x="408541" y="27200"/>
                          <a:pt x="62396" y="127172"/>
                          <a:pt x="81736" y="326943"/>
                        </a:cubicBezTo>
                        <a:cubicBezTo>
                          <a:pt x="50022" y="326900"/>
                          <a:pt x="22510" y="323521"/>
                          <a:pt x="0" y="326943"/>
                        </a:cubicBezTo>
                        <a:cubicBezTo>
                          <a:pt x="15549" y="156173"/>
                          <a:pt x="289357" y="15539"/>
                          <a:pt x="804460" y="0"/>
                        </a:cubicBezTo>
                        <a:cubicBezTo>
                          <a:pt x="845083" y="-6682"/>
                          <a:pt x="870095" y="5567"/>
                          <a:pt x="886196" y="0"/>
                        </a:cubicBezTo>
                        <a:cubicBezTo>
                          <a:pt x="1256048" y="-2268"/>
                          <a:pt x="1575933" y="96463"/>
                          <a:pt x="1665111" y="245207"/>
                        </a:cubicBezTo>
                        <a:cubicBezTo>
                          <a:pt x="1680202" y="246486"/>
                          <a:pt x="1687294" y="244263"/>
                          <a:pt x="1705979" y="245207"/>
                        </a:cubicBezTo>
                        <a:cubicBezTo>
                          <a:pt x="1703928" y="259273"/>
                          <a:pt x="1679955" y="294839"/>
                          <a:pt x="1649788" y="326943"/>
                        </a:cubicBezTo>
                        <a:cubicBezTo>
                          <a:pt x="1639596" y="304354"/>
                          <a:pt x="1589296" y="286011"/>
                          <a:pt x="1542508" y="245207"/>
                        </a:cubicBezTo>
                        <a:cubicBezTo>
                          <a:pt x="1559621" y="242777"/>
                          <a:pt x="1573866" y="246730"/>
                          <a:pt x="1583375" y="245207"/>
                        </a:cubicBezTo>
                        <a:cubicBezTo>
                          <a:pt x="1547441" y="102629"/>
                          <a:pt x="1176737" y="5642"/>
                          <a:pt x="804460" y="0"/>
                        </a:cubicBezTo>
                      </a:path>
                      <a:path w="1731524" h="326943" fill="none" stroke="0" extrusionOk="0">
                        <a:moveTo>
                          <a:pt x="845328" y="422"/>
                        </a:moveTo>
                        <a:cubicBezTo>
                          <a:pt x="422226" y="5106"/>
                          <a:pt x="85708" y="134150"/>
                          <a:pt x="81736" y="326943"/>
                        </a:cubicBezTo>
                        <a:cubicBezTo>
                          <a:pt x="50159" y="325338"/>
                          <a:pt x="16648" y="325915"/>
                          <a:pt x="0" y="326943"/>
                        </a:cubicBezTo>
                        <a:cubicBezTo>
                          <a:pt x="-16538" y="145203"/>
                          <a:pt x="340161" y="-40784"/>
                          <a:pt x="804460" y="0"/>
                        </a:cubicBezTo>
                        <a:cubicBezTo>
                          <a:pt x="844638" y="6544"/>
                          <a:pt x="855343" y="-1940"/>
                          <a:pt x="886196" y="0"/>
                        </a:cubicBezTo>
                        <a:cubicBezTo>
                          <a:pt x="1243950" y="16232"/>
                          <a:pt x="1598465" y="119479"/>
                          <a:pt x="1665111" y="245207"/>
                        </a:cubicBezTo>
                        <a:cubicBezTo>
                          <a:pt x="1670989" y="247573"/>
                          <a:pt x="1691392" y="244659"/>
                          <a:pt x="1705979" y="245207"/>
                        </a:cubicBezTo>
                        <a:cubicBezTo>
                          <a:pt x="1688525" y="279687"/>
                          <a:pt x="1661835" y="301688"/>
                          <a:pt x="1649788" y="326943"/>
                        </a:cubicBezTo>
                        <a:cubicBezTo>
                          <a:pt x="1592173" y="297747"/>
                          <a:pt x="1553503" y="262567"/>
                          <a:pt x="1542508" y="245207"/>
                        </a:cubicBezTo>
                        <a:cubicBezTo>
                          <a:pt x="1550205" y="243131"/>
                          <a:pt x="1567396" y="243579"/>
                          <a:pt x="1583375" y="245207"/>
                        </a:cubicBezTo>
                        <a:cubicBezTo>
                          <a:pt x="1528937" y="132943"/>
                          <a:pt x="1164072" y="21801"/>
                          <a:pt x="804460" y="0"/>
                        </a:cubicBezTo>
                      </a:path>
                    </a:pathLst>
                  </a:custGeom>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8" name="Arrow: Curved Down 147">
            <a:extLst>
              <a:ext uri="{FF2B5EF4-FFF2-40B4-BE49-F238E27FC236}">
                <a16:creationId xmlns:a16="http://schemas.microsoft.com/office/drawing/2014/main" id="{E7F121ED-C223-D657-DF07-C69A9C4D7A69}"/>
              </a:ext>
            </a:extLst>
          </p:cNvPr>
          <p:cNvSpPr/>
          <p:nvPr/>
        </p:nvSpPr>
        <p:spPr>
          <a:xfrm rot="10800000">
            <a:off x="2614147" y="5450461"/>
            <a:ext cx="1731524" cy="326943"/>
          </a:xfrm>
          <a:prstGeom prst="curvedDownArrow">
            <a:avLst/>
          </a:prstGeom>
          <a:solidFill>
            <a:srgbClr val="728FA5"/>
          </a:solidFill>
          <a:ln>
            <a:solidFill>
              <a:srgbClr val="002060"/>
            </a:solidFill>
            <a:extLst>
              <a:ext uri="{C807C97D-BFC1-408E-A445-0C87EB9F89A2}">
                <ask:lineSketchStyleProps xmlns:ask="http://schemas.microsoft.com/office/drawing/2018/sketchyshapes" sd="1219033472">
                  <a:custGeom>
                    <a:avLst/>
                    <a:gdLst>
                      <a:gd name="connsiteX0" fmla="*/ 1649788 w 1731524"/>
                      <a:gd name="connsiteY0" fmla="*/ 326943 h 326943"/>
                      <a:gd name="connsiteX1" fmla="*/ 1542508 w 1731524"/>
                      <a:gd name="connsiteY1" fmla="*/ 245207 h 326943"/>
                      <a:gd name="connsiteX2" fmla="*/ 1583375 w 1731524"/>
                      <a:gd name="connsiteY2" fmla="*/ 245207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0" fmla="*/ 845328 w 1731524"/>
                      <a:gd name="connsiteY0" fmla="*/ 422 h 326943"/>
                      <a:gd name="connsiteX1" fmla="*/ 81736 w 1731524"/>
                      <a:gd name="connsiteY1" fmla="*/ 326943 h 326943"/>
                      <a:gd name="connsiteX2" fmla="*/ 0 w 1731524"/>
                      <a:gd name="connsiteY2" fmla="*/ 326943 h 326943"/>
                      <a:gd name="connsiteX3" fmla="*/ 532834 w 1731524"/>
                      <a:gd name="connsiteY3" fmla="*/ 19201 h 326943"/>
                      <a:gd name="connsiteX4" fmla="*/ 845328 w 1731524"/>
                      <a:gd name="connsiteY4" fmla="*/ 422 h 326943"/>
                      <a:gd name="connsiteX0" fmla="*/ 845328 w 1731524"/>
                      <a:gd name="connsiteY0" fmla="*/ 422 h 326943"/>
                      <a:gd name="connsiteX1" fmla="*/ 81736 w 1731524"/>
                      <a:gd name="connsiteY1" fmla="*/ 326943 h 326943"/>
                      <a:gd name="connsiteX2" fmla="*/ 0 w 1731524"/>
                      <a:gd name="connsiteY2" fmla="*/ 326943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8" fmla="*/ 1542508 w 1731524"/>
                      <a:gd name="connsiteY8" fmla="*/ 245207 h 326943"/>
                      <a:gd name="connsiteX9" fmla="*/ 1583375 w 1731524"/>
                      <a:gd name="connsiteY9" fmla="*/ 245207 h 326943"/>
                      <a:gd name="connsiteX10" fmla="*/ 804460 w 1731524"/>
                      <a:gd name="connsiteY10" fmla="*/ 0 h 3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1524" h="326943" stroke="0" extrusionOk="0">
                        <a:moveTo>
                          <a:pt x="1649788" y="326943"/>
                        </a:moveTo>
                        <a:cubicBezTo>
                          <a:pt x="1594793" y="288735"/>
                          <a:pt x="1569728" y="279360"/>
                          <a:pt x="1542508" y="245207"/>
                        </a:cubicBezTo>
                        <a:cubicBezTo>
                          <a:pt x="1554444" y="247821"/>
                          <a:pt x="1576288" y="243583"/>
                          <a:pt x="1583375" y="245207"/>
                        </a:cubicBezTo>
                        <a:cubicBezTo>
                          <a:pt x="1445711" y="145735"/>
                          <a:pt x="1169130" y="11953"/>
                          <a:pt x="804460" y="0"/>
                        </a:cubicBezTo>
                        <a:cubicBezTo>
                          <a:pt x="840621" y="1196"/>
                          <a:pt x="848623" y="377"/>
                          <a:pt x="886196" y="0"/>
                        </a:cubicBezTo>
                        <a:cubicBezTo>
                          <a:pt x="1265853" y="1521"/>
                          <a:pt x="1586386" y="74136"/>
                          <a:pt x="1665111" y="245207"/>
                        </a:cubicBezTo>
                        <a:cubicBezTo>
                          <a:pt x="1678177" y="241800"/>
                          <a:pt x="1696992" y="246955"/>
                          <a:pt x="1705979" y="245207"/>
                        </a:cubicBezTo>
                        <a:cubicBezTo>
                          <a:pt x="1673511" y="277522"/>
                          <a:pt x="1674501" y="294360"/>
                          <a:pt x="1649788" y="326943"/>
                        </a:cubicBezTo>
                        <a:close/>
                      </a:path>
                      <a:path w="1731524" h="326943" fill="darkenLess" stroke="0" extrusionOk="0">
                        <a:moveTo>
                          <a:pt x="845328" y="422"/>
                        </a:moveTo>
                        <a:cubicBezTo>
                          <a:pt x="421219" y="11364"/>
                          <a:pt x="108932" y="159372"/>
                          <a:pt x="81736" y="326943"/>
                        </a:cubicBezTo>
                        <a:cubicBezTo>
                          <a:pt x="52631" y="324130"/>
                          <a:pt x="24042" y="322851"/>
                          <a:pt x="0" y="326943"/>
                        </a:cubicBezTo>
                        <a:cubicBezTo>
                          <a:pt x="3537" y="194205"/>
                          <a:pt x="217055" y="105603"/>
                          <a:pt x="532834" y="19201"/>
                        </a:cubicBezTo>
                        <a:cubicBezTo>
                          <a:pt x="635396" y="8422"/>
                          <a:pt x="748350" y="9517"/>
                          <a:pt x="845328" y="422"/>
                        </a:cubicBezTo>
                        <a:close/>
                      </a:path>
                      <a:path w="1731524" h="326943" fill="none" extrusionOk="0">
                        <a:moveTo>
                          <a:pt x="845328" y="422"/>
                        </a:moveTo>
                        <a:cubicBezTo>
                          <a:pt x="408541" y="27200"/>
                          <a:pt x="62396" y="127172"/>
                          <a:pt x="81736" y="326943"/>
                        </a:cubicBezTo>
                        <a:cubicBezTo>
                          <a:pt x="50022" y="326900"/>
                          <a:pt x="22510" y="323521"/>
                          <a:pt x="0" y="326943"/>
                        </a:cubicBezTo>
                        <a:cubicBezTo>
                          <a:pt x="15549" y="156173"/>
                          <a:pt x="289357" y="15539"/>
                          <a:pt x="804460" y="0"/>
                        </a:cubicBezTo>
                        <a:cubicBezTo>
                          <a:pt x="845083" y="-6682"/>
                          <a:pt x="870095" y="5567"/>
                          <a:pt x="886196" y="0"/>
                        </a:cubicBezTo>
                        <a:cubicBezTo>
                          <a:pt x="1256048" y="-2268"/>
                          <a:pt x="1575933" y="96463"/>
                          <a:pt x="1665111" y="245207"/>
                        </a:cubicBezTo>
                        <a:cubicBezTo>
                          <a:pt x="1680202" y="246486"/>
                          <a:pt x="1687294" y="244263"/>
                          <a:pt x="1705979" y="245207"/>
                        </a:cubicBezTo>
                        <a:cubicBezTo>
                          <a:pt x="1703928" y="259273"/>
                          <a:pt x="1679955" y="294839"/>
                          <a:pt x="1649788" y="326943"/>
                        </a:cubicBezTo>
                        <a:cubicBezTo>
                          <a:pt x="1639596" y="304354"/>
                          <a:pt x="1589296" y="286011"/>
                          <a:pt x="1542508" y="245207"/>
                        </a:cubicBezTo>
                        <a:cubicBezTo>
                          <a:pt x="1559621" y="242777"/>
                          <a:pt x="1573866" y="246730"/>
                          <a:pt x="1583375" y="245207"/>
                        </a:cubicBezTo>
                        <a:cubicBezTo>
                          <a:pt x="1547441" y="102629"/>
                          <a:pt x="1176737" y="5642"/>
                          <a:pt x="804460" y="0"/>
                        </a:cubicBezTo>
                      </a:path>
                      <a:path w="1731524" h="326943" fill="none" stroke="0" extrusionOk="0">
                        <a:moveTo>
                          <a:pt x="845328" y="422"/>
                        </a:moveTo>
                        <a:cubicBezTo>
                          <a:pt x="422226" y="5106"/>
                          <a:pt x="85708" y="134150"/>
                          <a:pt x="81736" y="326943"/>
                        </a:cubicBezTo>
                        <a:cubicBezTo>
                          <a:pt x="50159" y="325338"/>
                          <a:pt x="16648" y="325915"/>
                          <a:pt x="0" y="326943"/>
                        </a:cubicBezTo>
                        <a:cubicBezTo>
                          <a:pt x="-16538" y="145203"/>
                          <a:pt x="340161" y="-40784"/>
                          <a:pt x="804460" y="0"/>
                        </a:cubicBezTo>
                        <a:cubicBezTo>
                          <a:pt x="844638" y="6544"/>
                          <a:pt x="855343" y="-1940"/>
                          <a:pt x="886196" y="0"/>
                        </a:cubicBezTo>
                        <a:cubicBezTo>
                          <a:pt x="1243950" y="16232"/>
                          <a:pt x="1598465" y="119479"/>
                          <a:pt x="1665111" y="245207"/>
                        </a:cubicBezTo>
                        <a:cubicBezTo>
                          <a:pt x="1670989" y="247573"/>
                          <a:pt x="1691392" y="244659"/>
                          <a:pt x="1705979" y="245207"/>
                        </a:cubicBezTo>
                        <a:cubicBezTo>
                          <a:pt x="1688525" y="279687"/>
                          <a:pt x="1661835" y="301688"/>
                          <a:pt x="1649788" y="326943"/>
                        </a:cubicBezTo>
                        <a:cubicBezTo>
                          <a:pt x="1592173" y="297747"/>
                          <a:pt x="1553503" y="262567"/>
                          <a:pt x="1542508" y="245207"/>
                        </a:cubicBezTo>
                        <a:cubicBezTo>
                          <a:pt x="1550205" y="243131"/>
                          <a:pt x="1567396" y="243579"/>
                          <a:pt x="1583375" y="245207"/>
                        </a:cubicBezTo>
                        <a:cubicBezTo>
                          <a:pt x="1528937" y="132943"/>
                          <a:pt x="1164072" y="21801"/>
                          <a:pt x="804460" y="0"/>
                        </a:cubicBezTo>
                      </a:path>
                    </a:pathLst>
                  </a:custGeom>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9" name="Arrow: Curved Down 148">
            <a:extLst>
              <a:ext uri="{FF2B5EF4-FFF2-40B4-BE49-F238E27FC236}">
                <a16:creationId xmlns:a16="http://schemas.microsoft.com/office/drawing/2014/main" id="{BA46113E-87BC-311E-5746-187D50013030}"/>
              </a:ext>
            </a:extLst>
          </p:cNvPr>
          <p:cNvSpPr/>
          <p:nvPr/>
        </p:nvSpPr>
        <p:spPr>
          <a:xfrm rot="10800000">
            <a:off x="4343728" y="5463459"/>
            <a:ext cx="1731524" cy="326943"/>
          </a:xfrm>
          <a:prstGeom prst="curvedDownArrow">
            <a:avLst/>
          </a:prstGeom>
          <a:solidFill>
            <a:srgbClr val="728FA5"/>
          </a:solidFill>
          <a:ln>
            <a:solidFill>
              <a:srgbClr val="002060"/>
            </a:solidFill>
            <a:extLst>
              <a:ext uri="{C807C97D-BFC1-408E-A445-0C87EB9F89A2}">
                <ask:lineSketchStyleProps xmlns:ask="http://schemas.microsoft.com/office/drawing/2018/sketchyshapes" sd="1219033472">
                  <a:custGeom>
                    <a:avLst/>
                    <a:gdLst>
                      <a:gd name="connsiteX0" fmla="*/ 1649788 w 1731524"/>
                      <a:gd name="connsiteY0" fmla="*/ 326943 h 326943"/>
                      <a:gd name="connsiteX1" fmla="*/ 1542508 w 1731524"/>
                      <a:gd name="connsiteY1" fmla="*/ 245207 h 326943"/>
                      <a:gd name="connsiteX2" fmla="*/ 1583375 w 1731524"/>
                      <a:gd name="connsiteY2" fmla="*/ 245207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0" fmla="*/ 845328 w 1731524"/>
                      <a:gd name="connsiteY0" fmla="*/ 422 h 326943"/>
                      <a:gd name="connsiteX1" fmla="*/ 81736 w 1731524"/>
                      <a:gd name="connsiteY1" fmla="*/ 326943 h 326943"/>
                      <a:gd name="connsiteX2" fmla="*/ 0 w 1731524"/>
                      <a:gd name="connsiteY2" fmla="*/ 326943 h 326943"/>
                      <a:gd name="connsiteX3" fmla="*/ 532834 w 1731524"/>
                      <a:gd name="connsiteY3" fmla="*/ 19201 h 326943"/>
                      <a:gd name="connsiteX4" fmla="*/ 845328 w 1731524"/>
                      <a:gd name="connsiteY4" fmla="*/ 422 h 326943"/>
                      <a:gd name="connsiteX0" fmla="*/ 845328 w 1731524"/>
                      <a:gd name="connsiteY0" fmla="*/ 422 h 326943"/>
                      <a:gd name="connsiteX1" fmla="*/ 81736 w 1731524"/>
                      <a:gd name="connsiteY1" fmla="*/ 326943 h 326943"/>
                      <a:gd name="connsiteX2" fmla="*/ 0 w 1731524"/>
                      <a:gd name="connsiteY2" fmla="*/ 326943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8" fmla="*/ 1542508 w 1731524"/>
                      <a:gd name="connsiteY8" fmla="*/ 245207 h 326943"/>
                      <a:gd name="connsiteX9" fmla="*/ 1583375 w 1731524"/>
                      <a:gd name="connsiteY9" fmla="*/ 245207 h 326943"/>
                      <a:gd name="connsiteX10" fmla="*/ 804460 w 1731524"/>
                      <a:gd name="connsiteY10" fmla="*/ 0 h 3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1524" h="326943" stroke="0" extrusionOk="0">
                        <a:moveTo>
                          <a:pt x="1649788" y="326943"/>
                        </a:moveTo>
                        <a:cubicBezTo>
                          <a:pt x="1594793" y="288735"/>
                          <a:pt x="1569728" y="279360"/>
                          <a:pt x="1542508" y="245207"/>
                        </a:cubicBezTo>
                        <a:cubicBezTo>
                          <a:pt x="1554444" y="247821"/>
                          <a:pt x="1576288" y="243583"/>
                          <a:pt x="1583375" y="245207"/>
                        </a:cubicBezTo>
                        <a:cubicBezTo>
                          <a:pt x="1445711" y="145735"/>
                          <a:pt x="1169130" y="11953"/>
                          <a:pt x="804460" y="0"/>
                        </a:cubicBezTo>
                        <a:cubicBezTo>
                          <a:pt x="840621" y="1196"/>
                          <a:pt x="848623" y="377"/>
                          <a:pt x="886196" y="0"/>
                        </a:cubicBezTo>
                        <a:cubicBezTo>
                          <a:pt x="1265853" y="1521"/>
                          <a:pt x="1586386" y="74136"/>
                          <a:pt x="1665111" y="245207"/>
                        </a:cubicBezTo>
                        <a:cubicBezTo>
                          <a:pt x="1678177" y="241800"/>
                          <a:pt x="1696992" y="246955"/>
                          <a:pt x="1705979" y="245207"/>
                        </a:cubicBezTo>
                        <a:cubicBezTo>
                          <a:pt x="1673511" y="277522"/>
                          <a:pt x="1674501" y="294360"/>
                          <a:pt x="1649788" y="326943"/>
                        </a:cubicBezTo>
                        <a:close/>
                      </a:path>
                      <a:path w="1731524" h="326943" fill="darkenLess" stroke="0" extrusionOk="0">
                        <a:moveTo>
                          <a:pt x="845328" y="422"/>
                        </a:moveTo>
                        <a:cubicBezTo>
                          <a:pt x="421219" y="11364"/>
                          <a:pt x="108932" y="159372"/>
                          <a:pt x="81736" y="326943"/>
                        </a:cubicBezTo>
                        <a:cubicBezTo>
                          <a:pt x="52631" y="324130"/>
                          <a:pt x="24042" y="322851"/>
                          <a:pt x="0" y="326943"/>
                        </a:cubicBezTo>
                        <a:cubicBezTo>
                          <a:pt x="3537" y="194205"/>
                          <a:pt x="217055" y="105603"/>
                          <a:pt x="532834" y="19201"/>
                        </a:cubicBezTo>
                        <a:cubicBezTo>
                          <a:pt x="635396" y="8422"/>
                          <a:pt x="748350" y="9517"/>
                          <a:pt x="845328" y="422"/>
                        </a:cubicBezTo>
                        <a:close/>
                      </a:path>
                      <a:path w="1731524" h="326943" fill="none" extrusionOk="0">
                        <a:moveTo>
                          <a:pt x="845328" y="422"/>
                        </a:moveTo>
                        <a:cubicBezTo>
                          <a:pt x="408541" y="27200"/>
                          <a:pt x="62396" y="127172"/>
                          <a:pt x="81736" y="326943"/>
                        </a:cubicBezTo>
                        <a:cubicBezTo>
                          <a:pt x="50022" y="326900"/>
                          <a:pt x="22510" y="323521"/>
                          <a:pt x="0" y="326943"/>
                        </a:cubicBezTo>
                        <a:cubicBezTo>
                          <a:pt x="15549" y="156173"/>
                          <a:pt x="289357" y="15539"/>
                          <a:pt x="804460" y="0"/>
                        </a:cubicBezTo>
                        <a:cubicBezTo>
                          <a:pt x="845083" y="-6682"/>
                          <a:pt x="870095" y="5567"/>
                          <a:pt x="886196" y="0"/>
                        </a:cubicBezTo>
                        <a:cubicBezTo>
                          <a:pt x="1256048" y="-2268"/>
                          <a:pt x="1575933" y="96463"/>
                          <a:pt x="1665111" y="245207"/>
                        </a:cubicBezTo>
                        <a:cubicBezTo>
                          <a:pt x="1680202" y="246486"/>
                          <a:pt x="1687294" y="244263"/>
                          <a:pt x="1705979" y="245207"/>
                        </a:cubicBezTo>
                        <a:cubicBezTo>
                          <a:pt x="1703928" y="259273"/>
                          <a:pt x="1679955" y="294839"/>
                          <a:pt x="1649788" y="326943"/>
                        </a:cubicBezTo>
                        <a:cubicBezTo>
                          <a:pt x="1639596" y="304354"/>
                          <a:pt x="1589296" y="286011"/>
                          <a:pt x="1542508" y="245207"/>
                        </a:cubicBezTo>
                        <a:cubicBezTo>
                          <a:pt x="1559621" y="242777"/>
                          <a:pt x="1573866" y="246730"/>
                          <a:pt x="1583375" y="245207"/>
                        </a:cubicBezTo>
                        <a:cubicBezTo>
                          <a:pt x="1547441" y="102629"/>
                          <a:pt x="1176737" y="5642"/>
                          <a:pt x="804460" y="0"/>
                        </a:cubicBezTo>
                      </a:path>
                      <a:path w="1731524" h="326943" fill="none" stroke="0" extrusionOk="0">
                        <a:moveTo>
                          <a:pt x="845328" y="422"/>
                        </a:moveTo>
                        <a:cubicBezTo>
                          <a:pt x="422226" y="5106"/>
                          <a:pt x="85708" y="134150"/>
                          <a:pt x="81736" y="326943"/>
                        </a:cubicBezTo>
                        <a:cubicBezTo>
                          <a:pt x="50159" y="325338"/>
                          <a:pt x="16648" y="325915"/>
                          <a:pt x="0" y="326943"/>
                        </a:cubicBezTo>
                        <a:cubicBezTo>
                          <a:pt x="-16538" y="145203"/>
                          <a:pt x="340161" y="-40784"/>
                          <a:pt x="804460" y="0"/>
                        </a:cubicBezTo>
                        <a:cubicBezTo>
                          <a:pt x="844638" y="6544"/>
                          <a:pt x="855343" y="-1940"/>
                          <a:pt x="886196" y="0"/>
                        </a:cubicBezTo>
                        <a:cubicBezTo>
                          <a:pt x="1243950" y="16232"/>
                          <a:pt x="1598465" y="119479"/>
                          <a:pt x="1665111" y="245207"/>
                        </a:cubicBezTo>
                        <a:cubicBezTo>
                          <a:pt x="1670989" y="247573"/>
                          <a:pt x="1691392" y="244659"/>
                          <a:pt x="1705979" y="245207"/>
                        </a:cubicBezTo>
                        <a:cubicBezTo>
                          <a:pt x="1688525" y="279687"/>
                          <a:pt x="1661835" y="301688"/>
                          <a:pt x="1649788" y="326943"/>
                        </a:cubicBezTo>
                        <a:cubicBezTo>
                          <a:pt x="1592173" y="297747"/>
                          <a:pt x="1553503" y="262567"/>
                          <a:pt x="1542508" y="245207"/>
                        </a:cubicBezTo>
                        <a:cubicBezTo>
                          <a:pt x="1550205" y="243131"/>
                          <a:pt x="1567396" y="243579"/>
                          <a:pt x="1583375" y="245207"/>
                        </a:cubicBezTo>
                        <a:cubicBezTo>
                          <a:pt x="1528937" y="132943"/>
                          <a:pt x="1164072" y="21801"/>
                          <a:pt x="804460" y="0"/>
                        </a:cubicBezTo>
                      </a:path>
                    </a:pathLst>
                  </a:custGeom>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4" name="Arrow: Curved Down 153">
            <a:extLst>
              <a:ext uri="{FF2B5EF4-FFF2-40B4-BE49-F238E27FC236}">
                <a16:creationId xmlns:a16="http://schemas.microsoft.com/office/drawing/2014/main" id="{A2F8B78A-FCAC-27FE-B6B8-3B6189629678}"/>
              </a:ext>
            </a:extLst>
          </p:cNvPr>
          <p:cNvSpPr/>
          <p:nvPr/>
        </p:nvSpPr>
        <p:spPr>
          <a:xfrm rot="10800000">
            <a:off x="6063360" y="5454300"/>
            <a:ext cx="1731524" cy="326943"/>
          </a:xfrm>
          <a:prstGeom prst="curvedDownArrow">
            <a:avLst/>
          </a:prstGeom>
          <a:solidFill>
            <a:srgbClr val="728FA5"/>
          </a:solidFill>
          <a:ln>
            <a:solidFill>
              <a:srgbClr val="002060"/>
            </a:solidFill>
            <a:extLst>
              <a:ext uri="{C807C97D-BFC1-408E-A445-0C87EB9F89A2}">
                <ask:lineSketchStyleProps xmlns:ask="http://schemas.microsoft.com/office/drawing/2018/sketchyshapes" sd="1219033472">
                  <a:custGeom>
                    <a:avLst/>
                    <a:gdLst>
                      <a:gd name="connsiteX0" fmla="*/ 1649788 w 1731524"/>
                      <a:gd name="connsiteY0" fmla="*/ 326943 h 326943"/>
                      <a:gd name="connsiteX1" fmla="*/ 1542508 w 1731524"/>
                      <a:gd name="connsiteY1" fmla="*/ 245207 h 326943"/>
                      <a:gd name="connsiteX2" fmla="*/ 1583375 w 1731524"/>
                      <a:gd name="connsiteY2" fmla="*/ 245207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0" fmla="*/ 845328 w 1731524"/>
                      <a:gd name="connsiteY0" fmla="*/ 422 h 326943"/>
                      <a:gd name="connsiteX1" fmla="*/ 81736 w 1731524"/>
                      <a:gd name="connsiteY1" fmla="*/ 326943 h 326943"/>
                      <a:gd name="connsiteX2" fmla="*/ 0 w 1731524"/>
                      <a:gd name="connsiteY2" fmla="*/ 326943 h 326943"/>
                      <a:gd name="connsiteX3" fmla="*/ 532834 w 1731524"/>
                      <a:gd name="connsiteY3" fmla="*/ 19201 h 326943"/>
                      <a:gd name="connsiteX4" fmla="*/ 845328 w 1731524"/>
                      <a:gd name="connsiteY4" fmla="*/ 422 h 326943"/>
                      <a:gd name="connsiteX0" fmla="*/ 845328 w 1731524"/>
                      <a:gd name="connsiteY0" fmla="*/ 422 h 326943"/>
                      <a:gd name="connsiteX1" fmla="*/ 81736 w 1731524"/>
                      <a:gd name="connsiteY1" fmla="*/ 326943 h 326943"/>
                      <a:gd name="connsiteX2" fmla="*/ 0 w 1731524"/>
                      <a:gd name="connsiteY2" fmla="*/ 326943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8" fmla="*/ 1542508 w 1731524"/>
                      <a:gd name="connsiteY8" fmla="*/ 245207 h 326943"/>
                      <a:gd name="connsiteX9" fmla="*/ 1583375 w 1731524"/>
                      <a:gd name="connsiteY9" fmla="*/ 245207 h 326943"/>
                      <a:gd name="connsiteX10" fmla="*/ 804460 w 1731524"/>
                      <a:gd name="connsiteY10" fmla="*/ 0 h 3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1524" h="326943" stroke="0" extrusionOk="0">
                        <a:moveTo>
                          <a:pt x="1649788" y="326943"/>
                        </a:moveTo>
                        <a:cubicBezTo>
                          <a:pt x="1594793" y="288735"/>
                          <a:pt x="1569728" y="279360"/>
                          <a:pt x="1542508" y="245207"/>
                        </a:cubicBezTo>
                        <a:cubicBezTo>
                          <a:pt x="1554444" y="247821"/>
                          <a:pt x="1576288" y="243583"/>
                          <a:pt x="1583375" y="245207"/>
                        </a:cubicBezTo>
                        <a:cubicBezTo>
                          <a:pt x="1445711" y="145735"/>
                          <a:pt x="1169130" y="11953"/>
                          <a:pt x="804460" y="0"/>
                        </a:cubicBezTo>
                        <a:cubicBezTo>
                          <a:pt x="840621" y="1196"/>
                          <a:pt x="848623" y="377"/>
                          <a:pt x="886196" y="0"/>
                        </a:cubicBezTo>
                        <a:cubicBezTo>
                          <a:pt x="1265853" y="1521"/>
                          <a:pt x="1586386" y="74136"/>
                          <a:pt x="1665111" y="245207"/>
                        </a:cubicBezTo>
                        <a:cubicBezTo>
                          <a:pt x="1678177" y="241800"/>
                          <a:pt x="1696992" y="246955"/>
                          <a:pt x="1705979" y="245207"/>
                        </a:cubicBezTo>
                        <a:cubicBezTo>
                          <a:pt x="1673511" y="277522"/>
                          <a:pt x="1674501" y="294360"/>
                          <a:pt x="1649788" y="326943"/>
                        </a:cubicBezTo>
                        <a:close/>
                      </a:path>
                      <a:path w="1731524" h="326943" fill="darkenLess" stroke="0" extrusionOk="0">
                        <a:moveTo>
                          <a:pt x="845328" y="422"/>
                        </a:moveTo>
                        <a:cubicBezTo>
                          <a:pt x="421219" y="11364"/>
                          <a:pt x="108932" y="159372"/>
                          <a:pt x="81736" y="326943"/>
                        </a:cubicBezTo>
                        <a:cubicBezTo>
                          <a:pt x="52631" y="324130"/>
                          <a:pt x="24042" y="322851"/>
                          <a:pt x="0" y="326943"/>
                        </a:cubicBezTo>
                        <a:cubicBezTo>
                          <a:pt x="3537" y="194205"/>
                          <a:pt x="217055" y="105603"/>
                          <a:pt x="532834" y="19201"/>
                        </a:cubicBezTo>
                        <a:cubicBezTo>
                          <a:pt x="635396" y="8422"/>
                          <a:pt x="748350" y="9517"/>
                          <a:pt x="845328" y="422"/>
                        </a:cubicBezTo>
                        <a:close/>
                      </a:path>
                      <a:path w="1731524" h="326943" fill="none" extrusionOk="0">
                        <a:moveTo>
                          <a:pt x="845328" y="422"/>
                        </a:moveTo>
                        <a:cubicBezTo>
                          <a:pt x="408541" y="27200"/>
                          <a:pt x="62396" y="127172"/>
                          <a:pt x="81736" y="326943"/>
                        </a:cubicBezTo>
                        <a:cubicBezTo>
                          <a:pt x="50022" y="326900"/>
                          <a:pt x="22510" y="323521"/>
                          <a:pt x="0" y="326943"/>
                        </a:cubicBezTo>
                        <a:cubicBezTo>
                          <a:pt x="15549" y="156173"/>
                          <a:pt x="289357" y="15539"/>
                          <a:pt x="804460" y="0"/>
                        </a:cubicBezTo>
                        <a:cubicBezTo>
                          <a:pt x="845083" y="-6682"/>
                          <a:pt x="870095" y="5567"/>
                          <a:pt x="886196" y="0"/>
                        </a:cubicBezTo>
                        <a:cubicBezTo>
                          <a:pt x="1256048" y="-2268"/>
                          <a:pt x="1575933" y="96463"/>
                          <a:pt x="1665111" y="245207"/>
                        </a:cubicBezTo>
                        <a:cubicBezTo>
                          <a:pt x="1680202" y="246486"/>
                          <a:pt x="1687294" y="244263"/>
                          <a:pt x="1705979" y="245207"/>
                        </a:cubicBezTo>
                        <a:cubicBezTo>
                          <a:pt x="1703928" y="259273"/>
                          <a:pt x="1679955" y="294839"/>
                          <a:pt x="1649788" y="326943"/>
                        </a:cubicBezTo>
                        <a:cubicBezTo>
                          <a:pt x="1639596" y="304354"/>
                          <a:pt x="1589296" y="286011"/>
                          <a:pt x="1542508" y="245207"/>
                        </a:cubicBezTo>
                        <a:cubicBezTo>
                          <a:pt x="1559621" y="242777"/>
                          <a:pt x="1573866" y="246730"/>
                          <a:pt x="1583375" y="245207"/>
                        </a:cubicBezTo>
                        <a:cubicBezTo>
                          <a:pt x="1547441" y="102629"/>
                          <a:pt x="1176737" y="5642"/>
                          <a:pt x="804460" y="0"/>
                        </a:cubicBezTo>
                      </a:path>
                      <a:path w="1731524" h="326943" fill="none" stroke="0" extrusionOk="0">
                        <a:moveTo>
                          <a:pt x="845328" y="422"/>
                        </a:moveTo>
                        <a:cubicBezTo>
                          <a:pt x="422226" y="5106"/>
                          <a:pt x="85708" y="134150"/>
                          <a:pt x="81736" y="326943"/>
                        </a:cubicBezTo>
                        <a:cubicBezTo>
                          <a:pt x="50159" y="325338"/>
                          <a:pt x="16648" y="325915"/>
                          <a:pt x="0" y="326943"/>
                        </a:cubicBezTo>
                        <a:cubicBezTo>
                          <a:pt x="-16538" y="145203"/>
                          <a:pt x="340161" y="-40784"/>
                          <a:pt x="804460" y="0"/>
                        </a:cubicBezTo>
                        <a:cubicBezTo>
                          <a:pt x="844638" y="6544"/>
                          <a:pt x="855343" y="-1940"/>
                          <a:pt x="886196" y="0"/>
                        </a:cubicBezTo>
                        <a:cubicBezTo>
                          <a:pt x="1243950" y="16232"/>
                          <a:pt x="1598465" y="119479"/>
                          <a:pt x="1665111" y="245207"/>
                        </a:cubicBezTo>
                        <a:cubicBezTo>
                          <a:pt x="1670989" y="247573"/>
                          <a:pt x="1691392" y="244659"/>
                          <a:pt x="1705979" y="245207"/>
                        </a:cubicBezTo>
                        <a:cubicBezTo>
                          <a:pt x="1688525" y="279687"/>
                          <a:pt x="1661835" y="301688"/>
                          <a:pt x="1649788" y="326943"/>
                        </a:cubicBezTo>
                        <a:cubicBezTo>
                          <a:pt x="1592173" y="297747"/>
                          <a:pt x="1553503" y="262567"/>
                          <a:pt x="1542508" y="245207"/>
                        </a:cubicBezTo>
                        <a:cubicBezTo>
                          <a:pt x="1550205" y="243131"/>
                          <a:pt x="1567396" y="243579"/>
                          <a:pt x="1583375" y="245207"/>
                        </a:cubicBezTo>
                        <a:cubicBezTo>
                          <a:pt x="1528937" y="132943"/>
                          <a:pt x="1164072" y="21801"/>
                          <a:pt x="804460" y="0"/>
                        </a:cubicBezTo>
                      </a:path>
                    </a:pathLst>
                  </a:custGeom>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olo 1">
            <a:extLst>
              <a:ext uri="{FF2B5EF4-FFF2-40B4-BE49-F238E27FC236}">
                <a16:creationId xmlns:a16="http://schemas.microsoft.com/office/drawing/2014/main" id="{2352C692-EF43-5287-4D26-A63CA80EDD00}"/>
              </a:ext>
            </a:extLst>
          </p:cNvPr>
          <p:cNvSpPr>
            <a:spLocks noGrp="1"/>
          </p:cNvSpPr>
          <p:nvPr>
            <p:ph type="title"/>
          </p:nvPr>
        </p:nvSpPr>
        <p:spPr>
          <a:xfrm>
            <a:off x="250281" y="106508"/>
            <a:ext cx="3800858" cy="1159501"/>
          </a:xfrm>
        </p:spPr>
        <p:txBody>
          <a:bodyPr>
            <a:normAutofit/>
          </a:bodyPr>
          <a:lstStyle/>
          <a:p>
            <a:r>
              <a:rPr lang="it-IT" sz="2800"/>
              <a:t>DYNAMIC MODELS</a:t>
            </a:r>
          </a:p>
        </p:txBody>
      </p:sp>
      <p:sp>
        <p:nvSpPr>
          <p:cNvPr id="3" name="TextBox 2">
            <a:extLst>
              <a:ext uri="{FF2B5EF4-FFF2-40B4-BE49-F238E27FC236}">
                <a16:creationId xmlns:a16="http://schemas.microsoft.com/office/drawing/2014/main" id="{0B6C51C0-3DB2-2E21-9933-0F22A5D2F404}"/>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Ordering</a:t>
            </a:r>
            <a:endParaRPr lang="en-US" sz="280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18541DA-9A92-5442-2615-7DAE0E9976BD}"/>
              </a:ext>
            </a:extLst>
          </p:cNvPr>
          <p:cNvSpPr txBox="1"/>
          <p:nvPr/>
        </p:nvSpPr>
        <p:spPr>
          <a:xfrm>
            <a:off x="11490450" y="264563"/>
            <a:ext cx="451269"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244118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asellaDiTesto 43">
            <a:extLst>
              <a:ext uri="{FF2B5EF4-FFF2-40B4-BE49-F238E27FC236}">
                <a16:creationId xmlns:a16="http://schemas.microsoft.com/office/drawing/2014/main" id="{13146008-1FBF-0CBE-4AE6-68422640AF18}"/>
              </a:ext>
            </a:extLst>
          </p:cNvPr>
          <p:cNvSpPr txBox="1"/>
          <p:nvPr/>
        </p:nvSpPr>
        <p:spPr>
          <a:xfrm>
            <a:off x="7397583" y="2750273"/>
            <a:ext cx="4694835" cy="2585323"/>
          </a:xfrm>
          <a:prstGeom prst="rect">
            <a:avLst/>
          </a:prstGeom>
          <a:noFill/>
          <a:ln w="38100">
            <a:solidFill>
              <a:srgbClr val="728FA5"/>
            </a:solidFill>
          </a:ln>
        </p:spPr>
        <p:txBody>
          <a:bodyPr wrap="square" lIns="91440" tIns="45720" rIns="91440" bIns="45720" anchor="t">
            <a:spAutoFit/>
          </a:bodyPr>
          <a:lstStyle/>
          <a:p>
            <a:r>
              <a:rPr lang="en-US" b="1">
                <a:latin typeface="Consolas"/>
              </a:rPr>
              <a:t>open util/ordering[S] as </a:t>
            </a:r>
            <a:r>
              <a:rPr lang="en-US" b="1" err="1">
                <a:latin typeface="Consolas"/>
              </a:rPr>
              <a:t>ord</a:t>
            </a:r>
            <a:endParaRPr lang="en-US" b="1">
              <a:latin typeface="Consolas"/>
            </a:endParaRPr>
          </a:p>
          <a:p>
            <a:r>
              <a:rPr lang="en-US" b="1">
                <a:latin typeface="Consolas"/>
              </a:rPr>
              <a:t>…</a:t>
            </a:r>
          </a:p>
          <a:p>
            <a:r>
              <a:rPr lang="en-US" b="1">
                <a:solidFill>
                  <a:srgbClr val="2A28A9"/>
                </a:solidFill>
                <a:latin typeface="Consolas"/>
              </a:rPr>
              <a:t>fact</a:t>
            </a:r>
            <a:r>
              <a:rPr lang="en-US" b="1">
                <a:latin typeface="Consolas"/>
              </a:rPr>
              <a:t> traces {</a:t>
            </a:r>
          </a:p>
          <a:p>
            <a:pPr lvl="1"/>
            <a:r>
              <a:rPr lang="en-US" b="1" err="1">
                <a:latin typeface="Consolas"/>
              </a:rPr>
              <a:t>ord</a:t>
            </a:r>
            <a:r>
              <a:rPr lang="en-US" b="1">
                <a:latin typeface="Consolas"/>
              </a:rPr>
              <a:t>/first=S1</a:t>
            </a:r>
          </a:p>
          <a:p>
            <a:pPr lvl="1"/>
            <a:r>
              <a:rPr lang="en-US" b="1">
                <a:solidFill>
                  <a:srgbClr val="2A28A9"/>
                </a:solidFill>
                <a:latin typeface="Consolas"/>
              </a:rPr>
              <a:t>all</a:t>
            </a:r>
            <a:r>
              <a:rPr lang="en-US" b="1">
                <a:latin typeface="Consolas"/>
              </a:rPr>
              <a:t> s: </a:t>
            </a:r>
            <a:r>
              <a:rPr lang="en-US" b="1" err="1">
                <a:latin typeface="Consolas"/>
              </a:rPr>
              <a:t>ord-­ord</a:t>
            </a:r>
            <a:r>
              <a:rPr lang="en-US" b="1">
                <a:latin typeface="Consolas"/>
              </a:rPr>
              <a:t>/last |</a:t>
            </a:r>
          </a:p>
          <a:p>
            <a:pPr lvl="1"/>
            <a:r>
              <a:rPr lang="en-US" b="1">
                <a:solidFill>
                  <a:srgbClr val="2A28A9"/>
                </a:solidFill>
                <a:latin typeface="Consolas"/>
              </a:rPr>
              <a:t>let</a:t>
            </a:r>
            <a:r>
              <a:rPr lang="en-US" b="1">
                <a:latin typeface="Consolas"/>
              </a:rPr>
              <a:t> s' = </a:t>
            </a:r>
            <a:r>
              <a:rPr lang="en-US" b="1" err="1">
                <a:latin typeface="Consolas"/>
              </a:rPr>
              <a:t>s.next</a:t>
            </a:r>
            <a:r>
              <a:rPr lang="en-US" b="1">
                <a:latin typeface="Consolas"/>
              </a:rPr>
              <a:t> |</a:t>
            </a:r>
          </a:p>
          <a:p>
            <a:pPr lvl="1"/>
            <a:r>
              <a:rPr lang="en-US" b="1">
                <a:solidFill>
                  <a:srgbClr val="00B050"/>
                </a:solidFill>
                <a:latin typeface="Consolas"/>
                <a:ea typeface="+mn-lt"/>
                <a:cs typeface="+mn-lt"/>
              </a:rPr>
              <a:t>// general operations</a:t>
            </a:r>
            <a:endParaRPr lang="en-US" b="1">
              <a:latin typeface="Consolas"/>
            </a:endParaRPr>
          </a:p>
          <a:p>
            <a:pPr lvl="1"/>
            <a:r>
              <a:rPr lang="en-US" b="1">
                <a:latin typeface="Consolas"/>
              </a:rPr>
              <a:t>op1[s, s'] or … or </a:t>
            </a:r>
            <a:r>
              <a:rPr lang="en-US" b="1" err="1">
                <a:latin typeface="Consolas"/>
              </a:rPr>
              <a:t>opN</a:t>
            </a:r>
            <a:r>
              <a:rPr lang="en-US" b="1">
                <a:latin typeface="Consolas"/>
              </a:rPr>
              <a:t>[s, s']</a:t>
            </a:r>
          </a:p>
          <a:p>
            <a:r>
              <a:rPr lang="en-US" b="1">
                <a:latin typeface="Consolas"/>
              </a:rPr>
              <a:t>}</a:t>
            </a:r>
            <a:endParaRPr lang="it-IT" b="1">
              <a:latin typeface="Consolas"/>
            </a:endParaRPr>
          </a:p>
        </p:txBody>
      </p:sp>
      <p:grpSp>
        <p:nvGrpSpPr>
          <p:cNvPr id="87" name="Group 86">
            <a:extLst>
              <a:ext uri="{FF2B5EF4-FFF2-40B4-BE49-F238E27FC236}">
                <a16:creationId xmlns:a16="http://schemas.microsoft.com/office/drawing/2014/main" id="{F3E2CD2D-AF73-7CEB-7001-944B9B0E5270}"/>
              </a:ext>
            </a:extLst>
          </p:cNvPr>
          <p:cNvGrpSpPr/>
          <p:nvPr/>
        </p:nvGrpSpPr>
        <p:grpSpPr>
          <a:xfrm>
            <a:off x="0" y="2942473"/>
            <a:ext cx="7397862" cy="1929325"/>
            <a:chOff x="2599681" y="1170759"/>
            <a:chExt cx="7397862" cy="1929325"/>
          </a:xfrm>
        </p:grpSpPr>
        <p:sp>
          <p:nvSpPr>
            <p:cNvPr id="57" name="Flowchart: Connector 56">
              <a:extLst>
                <a:ext uri="{FF2B5EF4-FFF2-40B4-BE49-F238E27FC236}">
                  <a16:creationId xmlns:a16="http://schemas.microsoft.com/office/drawing/2014/main" id="{D109A009-62A5-6270-6976-7DA8EDF311F7}"/>
                </a:ext>
              </a:extLst>
            </p:cNvPr>
            <p:cNvSpPr/>
            <p:nvPr/>
          </p:nvSpPr>
          <p:spPr>
            <a:xfrm>
              <a:off x="6816813" y="1819189"/>
              <a:ext cx="699132" cy="668388"/>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Flowchart: Connector 57">
              <a:extLst>
                <a:ext uri="{FF2B5EF4-FFF2-40B4-BE49-F238E27FC236}">
                  <a16:creationId xmlns:a16="http://schemas.microsoft.com/office/drawing/2014/main" id="{152B7AA0-58D2-6F83-FDD5-0C85DBACFB14}"/>
                </a:ext>
              </a:extLst>
            </p:cNvPr>
            <p:cNvSpPr/>
            <p:nvPr/>
          </p:nvSpPr>
          <p:spPr>
            <a:xfrm>
              <a:off x="5170076" y="1812672"/>
              <a:ext cx="699132" cy="668388"/>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Flowchart: Connector 58">
              <a:extLst>
                <a:ext uri="{FF2B5EF4-FFF2-40B4-BE49-F238E27FC236}">
                  <a16:creationId xmlns:a16="http://schemas.microsoft.com/office/drawing/2014/main" id="{EB712878-C5B7-A97C-C4A4-E98CA1C07646}"/>
                </a:ext>
              </a:extLst>
            </p:cNvPr>
            <p:cNvSpPr/>
            <p:nvPr/>
          </p:nvSpPr>
          <p:spPr>
            <a:xfrm>
              <a:off x="3453036" y="1821480"/>
              <a:ext cx="699132" cy="668388"/>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Flowchart: Connector 59">
              <a:extLst>
                <a:ext uri="{FF2B5EF4-FFF2-40B4-BE49-F238E27FC236}">
                  <a16:creationId xmlns:a16="http://schemas.microsoft.com/office/drawing/2014/main" id="{59BA3010-9CD1-E6FD-BE3A-D31D65338B6A}"/>
                </a:ext>
              </a:extLst>
            </p:cNvPr>
            <p:cNvSpPr/>
            <p:nvPr/>
          </p:nvSpPr>
          <p:spPr>
            <a:xfrm>
              <a:off x="8564607" y="1803513"/>
              <a:ext cx="699132" cy="668388"/>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Flowchart: Connector 60">
              <a:extLst>
                <a:ext uri="{FF2B5EF4-FFF2-40B4-BE49-F238E27FC236}">
                  <a16:creationId xmlns:a16="http://schemas.microsoft.com/office/drawing/2014/main" id="{46FB87B1-A6EB-3C57-DC88-7B7474AAFE8E}"/>
                </a:ext>
              </a:extLst>
            </p:cNvPr>
            <p:cNvSpPr/>
            <p:nvPr/>
          </p:nvSpPr>
          <p:spPr>
            <a:xfrm>
              <a:off x="8643637" y="1869322"/>
              <a:ext cx="543263" cy="535013"/>
            </a:xfrm>
            <a:prstGeom prst="flowChartConnector">
              <a:avLst/>
            </a:prstGeom>
            <a:solidFill>
              <a:schemeClr val="bg1"/>
            </a:solidFill>
            <a:ln w="254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CasellaDiTesto 6">
              <a:extLst>
                <a:ext uri="{FF2B5EF4-FFF2-40B4-BE49-F238E27FC236}">
                  <a16:creationId xmlns:a16="http://schemas.microsoft.com/office/drawing/2014/main" id="{0583AAD6-E915-9298-9845-395D76E1E782}"/>
                </a:ext>
              </a:extLst>
            </p:cNvPr>
            <p:cNvSpPr txBox="1"/>
            <p:nvPr/>
          </p:nvSpPr>
          <p:spPr>
            <a:xfrm>
              <a:off x="7580671" y="1170759"/>
              <a:ext cx="1009247" cy="369332"/>
            </a:xfrm>
            <a:prstGeom prst="rect">
              <a:avLst/>
            </a:prstGeom>
            <a:noFill/>
          </p:spPr>
          <p:txBody>
            <a:bodyPr wrap="square">
              <a:spAutoFit/>
            </a:bodyPr>
            <a:lstStyle/>
            <a:p>
              <a:r>
                <a:rPr lang="en-US" sz="1800" b="1">
                  <a:latin typeface="Consolas" panose="020B0609020204030204" pitchFamily="49" charset="0"/>
                  <a:cs typeface="Arial" panose="020B0604020202020204" pitchFamily="34" charset="0"/>
                </a:rPr>
                <a:t> next </a:t>
              </a:r>
              <a:endParaRPr lang="it-IT"/>
            </a:p>
          </p:txBody>
        </p:sp>
        <p:sp>
          <p:nvSpPr>
            <p:cNvPr id="63" name="CasellaDiTesto 11">
              <a:extLst>
                <a:ext uri="{FF2B5EF4-FFF2-40B4-BE49-F238E27FC236}">
                  <a16:creationId xmlns:a16="http://schemas.microsoft.com/office/drawing/2014/main" id="{6CD68091-78AC-8D1A-3043-570294D338AB}"/>
                </a:ext>
              </a:extLst>
            </p:cNvPr>
            <p:cNvSpPr txBox="1"/>
            <p:nvPr/>
          </p:nvSpPr>
          <p:spPr>
            <a:xfrm>
              <a:off x="3583746" y="1954873"/>
              <a:ext cx="447359" cy="369332"/>
            </a:xfrm>
            <a:prstGeom prst="rect">
              <a:avLst/>
            </a:prstGeom>
            <a:noFill/>
          </p:spPr>
          <p:txBody>
            <a:bodyPr wrap="square" rtlCol="0">
              <a:spAutoFit/>
            </a:bodyPr>
            <a:lstStyle/>
            <a:p>
              <a:r>
                <a:rPr lang="it-IT" b="1">
                  <a:latin typeface="Consolas" panose="020B0609020204030204" pitchFamily="49" charset="0"/>
                </a:rPr>
                <a:t>S1</a:t>
              </a:r>
            </a:p>
          </p:txBody>
        </p:sp>
        <p:sp>
          <p:nvSpPr>
            <p:cNvPr id="64" name="CasellaDiTesto 13">
              <a:extLst>
                <a:ext uri="{FF2B5EF4-FFF2-40B4-BE49-F238E27FC236}">
                  <a16:creationId xmlns:a16="http://schemas.microsoft.com/office/drawing/2014/main" id="{7833F143-321E-A7E5-B4A2-DF95B5306388}"/>
                </a:ext>
              </a:extLst>
            </p:cNvPr>
            <p:cNvSpPr txBox="1"/>
            <p:nvPr/>
          </p:nvSpPr>
          <p:spPr>
            <a:xfrm>
              <a:off x="5317979" y="1956386"/>
              <a:ext cx="512323" cy="369332"/>
            </a:xfrm>
            <a:prstGeom prst="rect">
              <a:avLst/>
            </a:prstGeom>
            <a:noFill/>
          </p:spPr>
          <p:txBody>
            <a:bodyPr wrap="square" rtlCol="0">
              <a:spAutoFit/>
            </a:bodyPr>
            <a:lstStyle/>
            <a:p>
              <a:r>
                <a:rPr lang="it-IT" b="1">
                  <a:latin typeface="Consolas" panose="020B0609020204030204" pitchFamily="49" charset="0"/>
                </a:rPr>
                <a:t>S2</a:t>
              </a:r>
            </a:p>
          </p:txBody>
        </p:sp>
        <p:sp>
          <p:nvSpPr>
            <p:cNvPr id="65" name="CasellaDiTesto 14">
              <a:extLst>
                <a:ext uri="{FF2B5EF4-FFF2-40B4-BE49-F238E27FC236}">
                  <a16:creationId xmlns:a16="http://schemas.microsoft.com/office/drawing/2014/main" id="{EE360120-A2EB-6844-3C7D-4493E08D58A8}"/>
                </a:ext>
              </a:extLst>
            </p:cNvPr>
            <p:cNvSpPr txBox="1"/>
            <p:nvPr/>
          </p:nvSpPr>
          <p:spPr>
            <a:xfrm>
              <a:off x="6963884" y="1946555"/>
              <a:ext cx="496768" cy="369332"/>
            </a:xfrm>
            <a:prstGeom prst="rect">
              <a:avLst/>
            </a:prstGeom>
            <a:noFill/>
          </p:spPr>
          <p:txBody>
            <a:bodyPr wrap="square" rtlCol="0">
              <a:spAutoFit/>
            </a:bodyPr>
            <a:lstStyle/>
            <a:p>
              <a:r>
                <a:rPr lang="it-IT" b="1">
                  <a:latin typeface="Consolas" panose="020B0609020204030204" pitchFamily="49" charset="0"/>
                </a:rPr>
                <a:t>S3</a:t>
              </a:r>
            </a:p>
          </p:txBody>
        </p:sp>
        <p:sp>
          <p:nvSpPr>
            <p:cNvPr id="66" name="CasellaDiTesto 16">
              <a:extLst>
                <a:ext uri="{FF2B5EF4-FFF2-40B4-BE49-F238E27FC236}">
                  <a16:creationId xmlns:a16="http://schemas.microsoft.com/office/drawing/2014/main" id="{4307EC87-C600-DDD9-9455-2E49B1BE170B}"/>
                </a:ext>
              </a:extLst>
            </p:cNvPr>
            <p:cNvSpPr txBox="1"/>
            <p:nvPr/>
          </p:nvSpPr>
          <p:spPr>
            <a:xfrm>
              <a:off x="8714796" y="1962200"/>
              <a:ext cx="469824" cy="369332"/>
            </a:xfrm>
            <a:prstGeom prst="rect">
              <a:avLst/>
            </a:prstGeom>
            <a:noFill/>
          </p:spPr>
          <p:txBody>
            <a:bodyPr wrap="square" rtlCol="0">
              <a:spAutoFit/>
            </a:bodyPr>
            <a:lstStyle/>
            <a:p>
              <a:r>
                <a:rPr lang="it-IT" b="1">
                  <a:latin typeface="Consolas" panose="020B0609020204030204" pitchFamily="49" charset="0"/>
                  <a:cs typeface="Arial" panose="020B0604020202020204" pitchFamily="34" charset="0"/>
                </a:rPr>
                <a:t>S4</a:t>
              </a:r>
            </a:p>
          </p:txBody>
        </p:sp>
        <p:sp>
          <p:nvSpPr>
            <p:cNvPr id="67" name="CasellaDiTesto 34">
              <a:extLst>
                <a:ext uri="{FF2B5EF4-FFF2-40B4-BE49-F238E27FC236}">
                  <a16:creationId xmlns:a16="http://schemas.microsoft.com/office/drawing/2014/main" id="{54C7B7C1-6545-76D4-40BB-C78EB35E24B4}"/>
                </a:ext>
              </a:extLst>
            </p:cNvPr>
            <p:cNvSpPr txBox="1"/>
            <p:nvPr/>
          </p:nvSpPr>
          <p:spPr>
            <a:xfrm>
              <a:off x="4160096" y="1176087"/>
              <a:ext cx="1049200" cy="369332"/>
            </a:xfrm>
            <a:prstGeom prst="rect">
              <a:avLst/>
            </a:prstGeom>
            <a:noFill/>
          </p:spPr>
          <p:txBody>
            <a:bodyPr wrap="square">
              <a:spAutoFit/>
            </a:bodyPr>
            <a:lstStyle/>
            <a:p>
              <a:r>
                <a:rPr lang="en-US" sz="1800" b="1">
                  <a:latin typeface="Consolas" panose="020B0609020204030204" pitchFamily="49" charset="0"/>
                  <a:cs typeface="Arial" panose="020B0604020202020204" pitchFamily="34" charset="0"/>
                </a:rPr>
                <a:t> next </a:t>
              </a:r>
              <a:endParaRPr lang="it-IT"/>
            </a:p>
          </p:txBody>
        </p:sp>
        <p:sp>
          <p:nvSpPr>
            <p:cNvPr id="68" name="CasellaDiTesto 5">
              <a:extLst>
                <a:ext uri="{FF2B5EF4-FFF2-40B4-BE49-F238E27FC236}">
                  <a16:creationId xmlns:a16="http://schemas.microsoft.com/office/drawing/2014/main" id="{624AA1A4-C420-EA8A-2825-91678F31567E}"/>
                </a:ext>
              </a:extLst>
            </p:cNvPr>
            <p:cNvSpPr txBox="1"/>
            <p:nvPr/>
          </p:nvSpPr>
          <p:spPr>
            <a:xfrm>
              <a:off x="5963029" y="1176087"/>
              <a:ext cx="1049200" cy="369332"/>
            </a:xfrm>
            <a:prstGeom prst="rect">
              <a:avLst/>
            </a:prstGeom>
            <a:noFill/>
          </p:spPr>
          <p:txBody>
            <a:bodyPr wrap="square">
              <a:spAutoFit/>
            </a:bodyPr>
            <a:lstStyle/>
            <a:p>
              <a:r>
                <a:rPr lang="en-US" sz="1800" b="1">
                  <a:latin typeface="Consolas" panose="020B0609020204030204" pitchFamily="49" charset="0"/>
                  <a:cs typeface="Arial" panose="020B0604020202020204" pitchFamily="34" charset="0"/>
                </a:rPr>
                <a:t> next </a:t>
              </a:r>
              <a:endParaRPr lang="it-IT"/>
            </a:p>
          </p:txBody>
        </p:sp>
        <p:sp>
          <p:nvSpPr>
            <p:cNvPr id="69" name="CasellaDiTesto 7">
              <a:extLst>
                <a:ext uri="{FF2B5EF4-FFF2-40B4-BE49-F238E27FC236}">
                  <a16:creationId xmlns:a16="http://schemas.microsoft.com/office/drawing/2014/main" id="{F59A2D01-02ED-198E-92D4-A822D312E95B}"/>
                </a:ext>
              </a:extLst>
            </p:cNvPr>
            <p:cNvSpPr txBox="1"/>
            <p:nvPr/>
          </p:nvSpPr>
          <p:spPr>
            <a:xfrm>
              <a:off x="4252067" y="2725373"/>
              <a:ext cx="751027" cy="369332"/>
            </a:xfrm>
            <a:prstGeom prst="rect">
              <a:avLst/>
            </a:prstGeom>
            <a:noFill/>
          </p:spPr>
          <p:txBody>
            <a:bodyPr wrap="square">
              <a:spAutoFit/>
            </a:bodyPr>
            <a:lstStyle/>
            <a:p>
              <a:r>
                <a:rPr lang="en-US" sz="1800" b="1" err="1">
                  <a:latin typeface="Consolas" panose="020B0609020204030204" pitchFamily="49" charset="0"/>
                  <a:cs typeface="Arial" panose="020B0604020202020204" pitchFamily="34" charset="0"/>
                </a:rPr>
                <a:t>prev</a:t>
              </a:r>
              <a:endParaRPr lang="it-IT"/>
            </a:p>
          </p:txBody>
        </p:sp>
        <p:sp>
          <p:nvSpPr>
            <p:cNvPr id="70" name="CasellaDiTesto 54">
              <a:extLst>
                <a:ext uri="{FF2B5EF4-FFF2-40B4-BE49-F238E27FC236}">
                  <a16:creationId xmlns:a16="http://schemas.microsoft.com/office/drawing/2014/main" id="{6C12DB06-E603-BDB1-6AE7-AE7578D487B4}"/>
                </a:ext>
              </a:extLst>
            </p:cNvPr>
            <p:cNvSpPr txBox="1"/>
            <p:nvPr/>
          </p:nvSpPr>
          <p:spPr>
            <a:xfrm rot="20034405">
              <a:off x="2599681" y="2041348"/>
              <a:ext cx="1479581" cy="369332"/>
            </a:xfrm>
            <a:prstGeom prst="rect">
              <a:avLst/>
            </a:prstGeom>
            <a:noFill/>
          </p:spPr>
          <p:txBody>
            <a:bodyPr wrap="square" rtlCol="0">
              <a:spAutoFit/>
            </a:bodyPr>
            <a:lstStyle/>
            <a:p>
              <a:r>
                <a:rPr lang="it-IT" b="1">
                  <a:latin typeface="Consolas" panose="020B0609020204030204" pitchFamily="49" charset="0"/>
                  <a:cs typeface="Consolas" panose="020B0609020204030204" pitchFamily="49" charset="0"/>
                </a:rPr>
                <a:t>first</a:t>
              </a:r>
            </a:p>
          </p:txBody>
        </p:sp>
        <p:sp>
          <p:nvSpPr>
            <p:cNvPr id="71" name="CasellaDiTesto 35">
              <a:extLst>
                <a:ext uri="{FF2B5EF4-FFF2-40B4-BE49-F238E27FC236}">
                  <a16:creationId xmlns:a16="http://schemas.microsoft.com/office/drawing/2014/main" id="{A51D9823-BDE5-18CB-06A4-01CB6604365A}"/>
                </a:ext>
              </a:extLst>
            </p:cNvPr>
            <p:cNvSpPr txBox="1"/>
            <p:nvPr/>
          </p:nvSpPr>
          <p:spPr>
            <a:xfrm>
              <a:off x="6048034" y="2728212"/>
              <a:ext cx="865013" cy="369332"/>
            </a:xfrm>
            <a:prstGeom prst="rect">
              <a:avLst/>
            </a:prstGeom>
            <a:noFill/>
          </p:spPr>
          <p:txBody>
            <a:bodyPr wrap="square">
              <a:spAutoFit/>
            </a:bodyPr>
            <a:lstStyle/>
            <a:p>
              <a:r>
                <a:rPr lang="en-US" sz="1800" b="1" err="1">
                  <a:latin typeface="Consolas" panose="020B0609020204030204" pitchFamily="49" charset="0"/>
                  <a:cs typeface="Arial" panose="020B0604020202020204" pitchFamily="34" charset="0"/>
                </a:rPr>
                <a:t>prev</a:t>
              </a:r>
              <a:endParaRPr lang="it-IT"/>
            </a:p>
          </p:txBody>
        </p:sp>
        <p:sp>
          <p:nvSpPr>
            <p:cNvPr id="72" name="CasellaDiTesto 36">
              <a:extLst>
                <a:ext uri="{FF2B5EF4-FFF2-40B4-BE49-F238E27FC236}">
                  <a16:creationId xmlns:a16="http://schemas.microsoft.com/office/drawing/2014/main" id="{2841EFD0-AF2C-E08E-7D88-D1E081728525}"/>
                </a:ext>
              </a:extLst>
            </p:cNvPr>
            <p:cNvSpPr txBox="1"/>
            <p:nvPr/>
          </p:nvSpPr>
          <p:spPr>
            <a:xfrm>
              <a:off x="7694035" y="2730752"/>
              <a:ext cx="786192" cy="369332"/>
            </a:xfrm>
            <a:prstGeom prst="rect">
              <a:avLst/>
            </a:prstGeom>
            <a:noFill/>
          </p:spPr>
          <p:txBody>
            <a:bodyPr wrap="square">
              <a:spAutoFit/>
            </a:bodyPr>
            <a:lstStyle/>
            <a:p>
              <a:r>
                <a:rPr lang="en-US" sz="1800" b="1" err="1">
                  <a:latin typeface="Consolas" panose="020B0609020204030204" pitchFamily="49" charset="0"/>
                  <a:cs typeface="Arial" panose="020B0604020202020204" pitchFamily="34" charset="0"/>
                </a:rPr>
                <a:t>prev</a:t>
              </a:r>
              <a:endParaRPr lang="it-IT"/>
            </a:p>
          </p:txBody>
        </p:sp>
        <p:cxnSp>
          <p:nvCxnSpPr>
            <p:cNvPr id="73" name="Connettore 2 50">
              <a:extLst>
                <a:ext uri="{FF2B5EF4-FFF2-40B4-BE49-F238E27FC236}">
                  <a16:creationId xmlns:a16="http://schemas.microsoft.com/office/drawing/2014/main" id="{8474A96C-855F-DED8-37CA-176F50F0C665}"/>
                </a:ext>
              </a:extLst>
            </p:cNvPr>
            <p:cNvCxnSpPr>
              <a:cxnSpLocks/>
            </p:cNvCxnSpPr>
            <p:nvPr/>
          </p:nvCxnSpPr>
          <p:spPr>
            <a:xfrm flipV="1">
              <a:off x="2736492" y="2299572"/>
              <a:ext cx="776095" cy="399714"/>
            </a:xfrm>
            <a:prstGeom prst="straightConnector1">
              <a:avLst/>
            </a:prstGeom>
            <a:ln w="25400">
              <a:solidFill>
                <a:srgbClr val="728FA5"/>
              </a:solidFill>
              <a:tailEnd type="triangle"/>
            </a:ln>
          </p:spPr>
          <p:style>
            <a:lnRef idx="1">
              <a:schemeClr val="accent6"/>
            </a:lnRef>
            <a:fillRef idx="0">
              <a:schemeClr val="accent6"/>
            </a:fillRef>
            <a:effectRef idx="0">
              <a:schemeClr val="accent6"/>
            </a:effectRef>
            <a:fontRef idx="minor">
              <a:schemeClr val="tx1"/>
            </a:fontRef>
          </p:style>
        </p:cxnSp>
        <p:sp>
          <p:nvSpPr>
            <p:cNvPr id="74" name="CasellaDiTesto 57">
              <a:extLst>
                <a:ext uri="{FF2B5EF4-FFF2-40B4-BE49-F238E27FC236}">
                  <a16:creationId xmlns:a16="http://schemas.microsoft.com/office/drawing/2014/main" id="{A49ECA44-85F4-0261-7F53-3405905AD5C9}"/>
                </a:ext>
              </a:extLst>
            </p:cNvPr>
            <p:cNvSpPr txBox="1"/>
            <p:nvPr/>
          </p:nvSpPr>
          <p:spPr>
            <a:xfrm>
              <a:off x="9239399" y="2002203"/>
              <a:ext cx="758144" cy="369332"/>
            </a:xfrm>
            <a:prstGeom prst="rect">
              <a:avLst/>
            </a:prstGeom>
            <a:noFill/>
          </p:spPr>
          <p:txBody>
            <a:bodyPr wrap="square">
              <a:spAutoFit/>
            </a:bodyPr>
            <a:lstStyle/>
            <a:p>
              <a:r>
                <a:rPr lang="en-US" b="1">
                  <a:latin typeface="Consolas" panose="020B0609020204030204" pitchFamily="49" charset="0"/>
                  <a:cs typeface="Arial" panose="020B0604020202020204" pitchFamily="34" charset="0"/>
                </a:rPr>
                <a:t>last</a:t>
              </a:r>
              <a:endParaRPr lang="it-IT"/>
            </a:p>
          </p:txBody>
        </p:sp>
        <p:sp>
          <p:nvSpPr>
            <p:cNvPr id="76" name="Arrow: Curved Down 75">
              <a:extLst>
                <a:ext uri="{FF2B5EF4-FFF2-40B4-BE49-F238E27FC236}">
                  <a16:creationId xmlns:a16="http://schemas.microsoft.com/office/drawing/2014/main" id="{85F4003F-67EA-BB94-C1BA-80DEA59C07AD}"/>
                </a:ext>
              </a:extLst>
            </p:cNvPr>
            <p:cNvSpPr/>
            <p:nvPr/>
          </p:nvSpPr>
          <p:spPr>
            <a:xfrm>
              <a:off x="3761819" y="1486457"/>
              <a:ext cx="1731524" cy="326943"/>
            </a:xfrm>
            <a:prstGeom prst="curvedDownArrow">
              <a:avLst/>
            </a:prstGeom>
            <a:solidFill>
              <a:srgbClr val="728FA5"/>
            </a:solidFill>
            <a:ln>
              <a:solidFill>
                <a:srgbClr val="002060"/>
              </a:solidFill>
              <a:extLst>
                <a:ext uri="{C807C97D-BFC1-408E-A445-0C87EB9F89A2}">
                  <ask:lineSketchStyleProps xmlns:ask="http://schemas.microsoft.com/office/drawing/2018/sketchyshapes" sd="1219033472">
                    <a:custGeom>
                      <a:avLst/>
                      <a:gdLst>
                        <a:gd name="connsiteX0" fmla="*/ 1649788 w 1731524"/>
                        <a:gd name="connsiteY0" fmla="*/ 326943 h 326943"/>
                        <a:gd name="connsiteX1" fmla="*/ 1542508 w 1731524"/>
                        <a:gd name="connsiteY1" fmla="*/ 245207 h 326943"/>
                        <a:gd name="connsiteX2" fmla="*/ 1583375 w 1731524"/>
                        <a:gd name="connsiteY2" fmla="*/ 245207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0" fmla="*/ 845328 w 1731524"/>
                        <a:gd name="connsiteY0" fmla="*/ 422 h 326943"/>
                        <a:gd name="connsiteX1" fmla="*/ 81736 w 1731524"/>
                        <a:gd name="connsiteY1" fmla="*/ 326943 h 326943"/>
                        <a:gd name="connsiteX2" fmla="*/ 0 w 1731524"/>
                        <a:gd name="connsiteY2" fmla="*/ 326943 h 326943"/>
                        <a:gd name="connsiteX3" fmla="*/ 532834 w 1731524"/>
                        <a:gd name="connsiteY3" fmla="*/ 19201 h 326943"/>
                        <a:gd name="connsiteX4" fmla="*/ 845328 w 1731524"/>
                        <a:gd name="connsiteY4" fmla="*/ 422 h 326943"/>
                        <a:gd name="connsiteX0" fmla="*/ 845328 w 1731524"/>
                        <a:gd name="connsiteY0" fmla="*/ 422 h 326943"/>
                        <a:gd name="connsiteX1" fmla="*/ 81736 w 1731524"/>
                        <a:gd name="connsiteY1" fmla="*/ 326943 h 326943"/>
                        <a:gd name="connsiteX2" fmla="*/ 0 w 1731524"/>
                        <a:gd name="connsiteY2" fmla="*/ 326943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8" fmla="*/ 1542508 w 1731524"/>
                        <a:gd name="connsiteY8" fmla="*/ 245207 h 326943"/>
                        <a:gd name="connsiteX9" fmla="*/ 1583375 w 1731524"/>
                        <a:gd name="connsiteY9" fmla="*/ 245207 h 326943"/>
                        <a:gd name="connsiteX10" fmla="*/ 804460 w 1731524"/>
                        <a:gd name="connsiteY10" fmla="*/ 0 h 3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1524" h="326943" stroke="0" extrusionOk="0">
                          <a:moveTo>
                            <a:pt x="1649788" y="326943"/>
                          </a:moveTo>
                          <a:cubicBezTo>
                            <a:pt x="1594793" y="288735"/>
                            <a:pt x="1569728" y="279360"/>
                            <a:pt x="1542508" y="245207"/>
                          </a:cubicBezTo>
                          <a:cubicBezTo>
                            <a:pt x="1554444" y="247821"/>
                            <a:pt x="1576288" y="243583"/>
                            <a:pt x="1583375" y="245207"/>
                          </a:cubicBezTo>
                          <a:cubicBezTo>
                            <a:pt x="1445711" y="145735"/>
                            <a:pt x="1169130" y="11953"/>
                            <a:pt x="804460" y="0"/>
                          </a:cubicBezTo>
                          <a:cubicBezTo>
                            <a:pt x="840621" y="1196"/>
                            <a:pt x="848623" y="377"/>
                            <a:pt x="886196" y="0"/>
                          </a:cubicBezTo>
                          <a:cubicBezTo>
                            <a:pt x="1265853" y="1521"/>
                            <a:pt x="1586386" y="74136"/>
                            <a:pt x="1665111" y="245207"/>
                          </a:cubicBezTo>
                          <a:cubicBezTo>
                            <a:pt x="1678177" y="241800"/>
                            <a:pt x="1696992" y="246955"/>
                            <a:pt x="1705979" y="245207"/>
                          </a:cubicBezTo>
                          <a:cubicBezTo>
                            <a:pt x="1673511" y="277522"/>
                            <a:pt x="1674501" y="294360"/>
                            <a:pt x="1649788" y="326943"/>
                          </a:cubicBezTo>
                          <a:close/>
                        </a:path>
                        <a:path w="1731524" h="326943" fill="darkenLess" stroke="0" extrusionOk="0">
                          <a:moveTo>
                            <a:pt x="845328" y="422"/>
                          </a:moveTo>
                          <a:cubicBezTo>
                            <a:pt x="421219" y="11364"/>
                            <a:pt x="108932" y="159372"/>
                            <a:pt x="81736" y="326943"/>
                          </a:cubicBezTo>
                          <a:cubicBezTo>
                            <a:pt x="52631" y="324130"/>
                            <a:pt x="24042" y="322851"/>
                            <a:pt x="0" y="326943"/>
                          </a:cubicBezTo>
                          <a:cubicBezTo>
                            <a:pt x="3537" y="194205"/>
                            <a:pt x="217055" y="105603"/>
                            <a:pt x="532834" y="19201"/>
                          </a:cubicBezTo>
                          <a:cubicBezTo>
                            <a:pt x="635396" y="8422"/>
                            <a:pt x="748350" y="9517"/>
                            <a:pt x="845328" y="422"/>
                          </a:cubicBezTo>
                          <a:close/>
                        </a:path>
                        <a:path w="1731524" h="326943" fill="none" extrusionOk="0">
                          <a:moveTo>
                            <a:pt x="845328" y="422"/>
                          </a:moveTo>
                          <a:cubicBezTo>
                            <a:pt x="408541" y="27200"/>
                            <a:pt x="62396" y="127172"/>
                            <a:pt x="81736" y="326943"/>
                          </a:cubicBezTo>
                          <a:cubicBezTo>
                            <a:pt x="50022" y="326900"/>
                            <a:pt x="22510" y="323521"/>
                            <a:pt x="0" y="326943"/>
                          </a:cubicBezTo>
                          <a:cubicBezTo>
                            <a:pt x="15549" y="156173"/>
                            <a:pt x="289357" y="15539"/>
                            <a:pt x="804460" y="0"/>
                          </a:cubicBezTo>
                          <a:cubicBezTo>
                            <a:pt x="845083" y="-6682"/>
                            <a:pt x="870095" y="5567"/>
                            <a:pt x="886196" y="0"/>
                          </a:cubicBezTo>
                          <a:cubicBezTo>
                            <a:pt x="1256048" y="-2268"/>
                            <a:pt x="1575933" y="96463"/>
                            <a:pt x="1665111" y="245207"/>
                          </a:cubicBezTo>
                          <a:cubicBezTo>
                            <a:pt x="1680202" y="246486"/>
                            <a:pt x="1687294" y="244263"/>
                            <a:pt x="1705979" y="245207"/>
                          </a:cubicBezTo>
                          <a:cubicBezTo>
                            <a:pt x="1703928" y="259273"/>
                            <a:pt x="1679955" y="294839"/>
                            <a:pt x="1649788" y="326943"/>
                          </a:cubicBezTo>
                          <a:cubicBezTo>
                            <a:pt x="1639596" y="304354"/>
                            <a:pt x="1589296" y="286011"/>
                            <a:pt x="1542508" y="245207"/>
                          </a:cubicBezTo>
                          <a:cubicBezTo>
                            <a:pt x="1559621" y="242777"/>
                            <a:pt x="1573866" y="246730"/>
                            <a:pt x="1583375" y="245207"/>
                          </a:cubicBezTo>
                          <a:cubicBezTo>
                            <a:pt x="1547441" y="102629"/>
                            <a:pt x="1176737" y="5642"/>
                            <a:pt x="804460" y="0"/>
                          </a:cubicBezTo>
                        </a:path>
                        <a:path w="1731524" h="326943" fill="none" stroke="0" extrusionOk="0">
                          <a:moveTo>
                            <a:pt x="845328" y="422"/>
                          </a:moveTo>
                          <a:cubicBezTo>
                            <a:pt x="422226" y="5106"/>
                            <a:pt x="85708" y="134150"/>
                            <a:pt x="81736" y="326943"/>
                          </a:cubicBezTo>
                          <a:cubicBezTo>
                            <a:pt x="50159" y="325338"/>
                            <a:pt x="16648" y="325915"/>
                            <a:pt x="0" y="326943"/>
                          </a:cubicBezTo>
                          <a:cubicBezTo>
                            <a:pt x="-16538" y="145203"/>
                            <a:pt x="340161" y="-40784"/>
                            <a:pt x="804460" y="0"/>
                          </a:cubicBezTo>
                          <a:cubicBezTo>
                            <a:pt x="844638" y="6544"/>
                            <a:pt x="855343" y="-1940"/>
                            <a:pt x="886196" y="0"/>
                          </a:cubicBezTo>
                          <a:cubicBezTo>
                            <a:pt x="1243950" y="16232"/>
                            <a:pt x="1598465" y="119479"/>
                            <a:pt x="1665111" y="245207"/>
                          </a:cubicBezTo>
                          <a:cubicBezTo>
                            <a:pt x="1670989" y="247573"/>
                            <a:pt x="1691392" y="244659"/>
                            <a:pt x="1705979" y="245207"/>
                          </a:cubicBezTo>
                          <a:cubicBezTo>
                            <a:pt x="1688525" y="279687"/>
                            <a:pt x="1661835" y="301688"/>
                            <a:pt x="1649788" y="326943"/>
                          </a:cubicBezTo>
                          <a:cubicBezTo>
                            <a:pt x="1592173" y="297747"/>
                            <a:pt x="1553503" y="262567"/>
                            <a:pt x="1542508" y="245207"/>
                          </a:cubicBezTo>
                          <a:cubicBezTo>
                            <a:pt x="1550205" y="243131"/>
                            <a:pt x="1567396" y="243579"/>
                            <a:pt x="1583375" y="245207"/>
                          </a:cubicBezTo>
                          <a:cubicBezTo>
                            <a:pt x="1528937" y="132943"/>
                            <a:pt x="1164072" y="21801"/>
                            <a:pt x="804460" y="0"/>
                          </a:cubicBezTo>
                        </a:path>
                      </a:pathLst>
                    </a:custGeom>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7" name="Arrow: Curved Down 76">
              <a:extLst>
                <a:ext uri="{FF2B5EF4-FFF2-40B4-BE49-F238E27FC236}">
                  <a16:creationId xmlns:a16="http://schemas.microsoft.com/office/drawing/2014/main" id="{EF9F0754-8A8B-3B4B-28F3-D303B1BAE171}"/>
                </a:ext>
              </a:extLst>
            </p:cNvPr>
            <p:cNvSpPr/>
            <p:nvPr/>
          </p:nvSpPr>
          <p:spPr>
            <a:xfrm>
              <a:off x="5493371" y="1477510"/>
              <a:ext cx="1731524" cy="326943"/>
            </a:xfrm>
            <a:prstGeom prst="curvedDownArrow">
              <a:avLst/>
            </a:prstGeom>
            <a:solidFill>
              <a:srgbClr val="728FA5"/>
            </a:solidFill>
            <a:ln>
              <a:solidFill>
                <a:srgbClr val="002060"/>
              </a:solidFill>
              <a:extLst>
                <a:ext uri="{C807C97D-BFC1-408E-A445-0C87EB9F89A2}">
                  <ask:lineSketchStyleProps xmlns:ask="http://schemas.microsoft.com/office/drawing/2018/sketchyshapes" sd="1219033472">
                    <a:custGeom>
                      <a:avLst/>
                      <a:gdLst>
                        <a:gd name="connsiteX0" fmla="*/ 1649788 w 1731524"/>
                        <a:gd name="connsiteY0" fmla="*/ 326943 h 326943"/>
                        <a:gd name="connsiteX1" fmla="*/ 1542508 w 1731524"/>
                        <a:gd name="connsiteY1" fmla="*/ 245207 h 326943"/>
                        <a:gd name="connsiteX2" fmla="*/ 1583375 w 1731524"/>
                        <a:gd name="connsiteY2" fmla="*/ 245207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0" fmla="*/ 845328 w 1731524"/>
                        <a:gd name="connsiteY0" fmla="*/ 422 h 326943"/>
                        <a:gd name="connsiteX1" fmla="*/ 81736 w 1731524"/>
                        <a:gd name="connsiteY1" fmla="*/ 326943 h 326943"/>
                        <a:gd name="connsiteX2" fmla="*/ 0 w 1731524"/>
                        <a:gd name="connsiteY2" fmla="*/ 326943 h 326943"/>
                        <a:gd name="connsiteX3" fmla="*/ 532834 w 1731524"/>
                        <a:gd name="connsiteY3" fmla="*/ 19201 h 326943"/>
                        <a:gd name="connsiteX4" fmla="*/ 845328 w 1731524"/>
                        <a:gd name="connsiteY4" fmla="*/ 422 h 326943"/>
                        <a:gd name="connsiteX0" fmla="*/ 845328 w 1731524"/>
                        <a:gd name="connsiteY0" fmla="*/ 422 h 326943"/>
                        <a:gd name="connsiteX1" fmla="*/ 81736 w 1731524"/>
                        <a:gd name="connsiteY1" fmla="*/ 326943 h 326943"/>
                        <a:gd name="connsiteX2" fmla="*/ 0 w 1731524"/>
                        <a:gd name="connsiteY2" fmla="*/ 326943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8" fmla="*/ 1542508 w 1731524"/>
                        <a:gd name="connsiteY8" fmla="*/ 245207 h 326943"/>
                        <a:gd name="connsiteX9" fmla="*/ 1583375 w 1731524"/>
                        <a:gd name="connsiteY9" fmla="*/ 245207 h 326943"/>
                        <a:gd name="connsiteX10" fmla="*/ 804460 w 1731524"/>
                        <a:gd name="connsiteY10" fmla="*/ 0 h 3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1524" h="326943" stroke="0" extrusionOk="0">
                          <a:moveTo>
                            <a:pt x="1649788" y="326943"/>
                          </a:moveTo>
                          <a:cubicBezTo>
                            <a:pt x="1594793" y="288735"/>
                            <a:pt x="1569728" y="279360"/>
                            <a:pt x="1542508" y="245207"/>
                          </a:cubicBezTo>
                          <a:cubicBezTo>
                            <a:pt x="1554444" y="247821"/>
                            <a:pt x="1576288" y="243583"/>
                            <a:pt x="1583375" y="245207"/>
                          </a:cubicBezTo>
                          <a:cubicBezTo>
                            <a:pt x="1445711" y="145735"/>
                            <a:pt x="1169130" y="11953"/>
                            <a:pt x="804460" y="0"/>
                          </a:cubicBezTo>
                          <a:cubicBezTo>
                            <a:pt x="840621" y="1196"/>
                            <a:pt x="848623" y="377"/>
                            <a:pt x="886196" y="0"/>
                          </a:cubicBezTo>
                          <a:cubicBezTo>
                            <a:pt x="1265853" y="1521"/>
                            <a:pt x="1586386" y="74136"/>
                            <a:pt x="1665111" y="245207"/>
                          </a:cubicBezTo>
                          <a:cubicBezTo>
                            <a:pt x="1678177" y="241800"/>
                            <a:pt x="1696992" y="246955"/>
                            <a:pt x="1705979" y="245207"/>
                          </a:cubicBezTo>
                          <a:cubicBezTo>
                            <a:pt x="1673511" y="277522"/>
                            <a:pt x="1674501" y="294360"/>
                            <a:pt x="1649788" y="326943"/>
                          </a:cubicBezTo>
                          <a:close/>
                        </a:path>
                        <a:path w="1731524" h="326943" fill="darkenLess" stroke="0" extrusionOk="0">
                          <a:moveTo>
                            <a:pt x="845328" y="422"/>
                          </a:moveTo>
                          <a:cubicBezTo>
                            <a:pt x="421219" y="11364"/>
                            <a:pt x="108932" y="159372"/>
                            <a:pt x="81736" y="326943"/>
                          </a:cubicBezTo>
                          <a:cubicBezTo>
                            <a:pt x="52631" y="324130"/>
                            <a:pt x="24042" y="322851"/>
                            <a:pt x="0" y="326943"/>
                          </a:cubicBezTo>
                          <a:cubicBezTo>
                            <a:pt x="3537" y="194205"/>
                            <a:pt x="217055" y="105603"/>
                            <a:pt x="532834" y="19201"/>
                          </a:cubicBezTo>
                          <a:cubicBezTo>
                            <a:pt x="635396" y="8422"/>
                            <a:pt x="748350" y="9517"/>
                            <a:pt x="845328" y="422"/>
                          </a:cubicBezTo>
                          <a:close/>
                        </a:path>
                        <a:path w="1731524" h="326943" fill="none" extrusionOk="0">
                          <a:moveTo>
                            <a:pt x="845328" y="422"/>
                          </a:moveTo>
                          <a:cubicBezTo>
                            <a:pt x="408541" y="27200"/>
                            <a:pt x="62396" y="127172"/>
                            <a:pt x="81736" y="326943"/>
                          </a:cubicBezTo>
                          <a:cubicBezTo>
                            <a:pt x="50022" y="326900"/>
                            <a:pt x="22510" y="323521"/>
                            <a:pt x="0" y="326943"/>
                          </a:cubicBezTo>
                          <a:cubicBezTo>
                            <a:pt x="15549" y="156173"/>
                            <a:pt x="289357" y="15539"/>
                            <a:pt x="804460" y="0"/>
                          </a:cubicBezTo>
                          <a:cubicBezTo>
                            <a:pt x="845083" y="-6682"/>
                            <a:pt x="870095" y="5567"/>
                            <a:pt x="886196" y="0"/>
                          </a:cubicBezTo>
                          <a:cubicBezTo>
                            <a:pt x="1256048" y="-2268"/>
                            <a:pt x="1575933" y="96463"/>
                            <a:pt x="1665111" y="245207"/>
                          </a:cubicBezTo>
                          <a:cubicBezTo>
                            <a:pt x="1680202" y="246486"/>
                            <a:pt x="1687294" y="244263"/>
                            <a:pt x="1705979" y="245207"/>
                          </a:cubicBezTo>
                          <a:cubicBezTo>
                            <a:pt x="1703928" y="259273"/>
                            <a:pt x="1679955" y="294839"/>
                            <a:pt x="1649788" y="326943"/>
                          </a:cubicBezTo>
                          <a:cubicBezTo>
                            <a:pt x="1639596" y="304354"/>
                            <a:pt x="1589296" y="286011"/>
                            <a:pt x="1542508" y="245207"/>
                          </a:cubicBezTo>
                          <a:cubicBezTo>
                            <a:pt x="1559621" y="242777"/>
                            <a:pt x="1573866" y="246730"/>
                            <a:pt x="1583375" y="245207"/>
                          </a:cubicBezTo>
                          <a:cubicBezTo>
                            <a:pt x="1547441" y="102629"/>
                            <a:pt x="1176737" y="5642"/>
                            <a:pt x="804460" y="0"/>
                          </a:cubicBezTo>
                        </a:path>
                        <a:path w="1731524" h="326943" fill="none" stroke="0" extrusionOk="0">
                          <a:moveTo>
                            <a:pt x="845328" y="422"/>
                          </a:moveTo>
                          <a:cubicBezTo>
                            <a:pt x="422226" y="5106"/>
                            <a:pt x="85708" y="134150"/>
                            <a:pt x="81736" y="326943"/>
                          </a:cubicBezTo>
                          <a:cubicBezTo>
                            <a:pt x="50159" y="325338"/>
                            <a:pt x="16648" y="325915"/>
                            <a:pt x="0" y="326943"/>
                          </a:cubicBezTo>
                          <a:cubicBezTo>
                            <a:pt x="-16538" y="145203"/>
                            <a:pt x="340161" y="-40784"/>
                            <a:pt x="804460" y="0"/>
                          </a:cubicBezTo>
                          <a:cubicBezTo>
                            <a:pt x="844638" y="6544"/>
                            <a:pt x="855343" y="-1940"/>
                            <a:pt x="886196" y="0"/>
                          </a:cubicBezTo>
                          <a:cubicBezTo>
                            <a:pt x="1243950" y="16232"/>
                            <a:pt x="1598465" y="119479"/>
                            <a:pt x="1665111" y="245207"/>
                          </a:cubicBezTo>
                          <a:cubicBezTo>
                            <a:pt x="1670989" y="247573"/>
                            <a:pt x="1691392" y="244659"/>
                            <a:pt x="1705979" y="245207"/>
                          </a:cubicBezTo>
                          <a:cubicBezTo>
                            <a:pt x="1688525" y="279687"/>
                            <a:pt x="1661835" y="301688"/>
                            <a:pt x="1649788" y="326943"/>
                          </a:cubicBezTo>
                          <a:cubicBezTo>
                            <a:pt x="1592173" y="297747"/>
                            <a:pt x="1553503" y="262567"/>
                            <a:pt x="1542508" y="245207"/>
                          </a:cubicBezTo>
                          <a:cubicBezTo>
                            <a:pt x="1550205" y="243131"/>
                            <a:pt x="1567396" y="243579"/>
                            <a:pt x="1583375" y="245207"/>
                          </a:cubicBezTo>
                          <a:cubicBezTo>
                            <a:pt x="1528937" y="132943"/>
                            <a:pt x="1164072" y="21801"/>
                            <a:pt x="804460" y="0"/>
                          </a:cubicBezTo>
                        </a:path>
                      </a:pathLst>
                    </a:custGeom>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8" name="Arrow: Curved Down 77">
              <a:extLst>
                <a:ext uri="{FF2B5EF4-FFF2-40B4-BE49-F238E27FC236}">
                  <a16:creationId xmlns:a16="http://schemas.microsoft.com/office/drawing/2014/main" id="{70875717-C2E9-BBEF-5E2D-D32D4480E924}"/>
                </a:ext>
              </a:extLst>
            </p:cNvPr>
            <p:cNvSpPr/>
            <p:nvPr/>
          </p:nvSpPr>
          <p:spPr>
            <a:xfrm>
              <a:off x="7221369" y="1482816"/>
              <a:ext cx="1731524" cy="326943"/>
            </a:xfrm>
            <a:prstGeom prst="curvedDownArrow">
              <a:avLst/>
            </a:prstGeom>
            <a:solidFill>
              <a:srgbClr val="728FA5"/>
            </a:solidFill>
            <a:ln>
              <a:solidFill>
                <a:srgbClr val="002060"/>
              </a:solidFill>
              <a:extLst>
                <a:ext uri="{C807C97D-BFC1-408E-A445-0C87EB9F89A2}">
                  <ask:lineSketchStyleProps xmlns:ask="http://schemas.microsoft.com/office/drawing/2018/sketchyshapes" sd="1219033472">
                    <a:custGeom>
                      <a:avLst/>
                      <a:gdLst>
                        <a:gd name="connsiteX0" fmla="*/ 1649788 w 1731524"/>
                        <a:gd name="connsiteY0" fmla="*/ 326943 h 326943"/>
                        <a:gd name="connsiteX1" fmla="*/ 1542508 w 1731524"/>
                        <a:gd name="connsiteY1" fmla="*/ 245207 h 326943"/>
                        <a:gd name="connsiteX2" fmla="*/ 1583375 w 1731524"/>
                        <a:gd name="connsiteY2" fmla="*/ 245207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0" fmla="*/ 845328 w 1731524"/>
                        <a:gd name="connsiteY0" fmla="*/ 422 h 326943"/>
                        <a:gd name="connsiteX1" fmla="*/ 81736 w 1731524"/>
                        <a:gd name="connsiteY1" fmla="*/ 326943 h 326943"/>
                        <a:gd name="connsiteX2" fmla="*/ 0 w 1731524"/>
                        <a:gd name="connsiteY2" fmla="*/ 326943 h 326943"/>
                        <a:gd name="connsiteX3" fmla="*/ 532834 w 1731524"/>
                        <a:gd name="connsiteY3" fmla="*/ 19201 h 326943"/>
                        <a:gd name="connsiteX4" fmla="*/ 845328 w 1731524"/>
                        <a:gd name="connsiteY4" fmla="*/ 422 h 326943"/>
                        <a:gd name="connsiteX0" fmla="*/ 845328 w 1731524"/>
                        <a:gd name="connsiteY0" fmla="*/ 422 h 326943"/>
                        <a:gd name="connsiteX1" fmla="*/ 81736 w 1731524"/>
                        <a:gd name="connsiteY1" fmla="*/ 326943 h 326943"/>
                        <a:gd name="connsiteX2" fmla="*/ 0 w 1731524"/>
                        <a:gd name="connsiteY2" fmla="*/ 326943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8" fmla="*/ 1542508 w 1731524"/>
                        <a:gd name="connsiteY8" fmla="*/ 245207 h 326943"/>
                        <a:gd name="connsiteX9" fmla="*/ 1583375 w 1731524"/>
                        <a:gd name="connsiteY9" fmla="*/ 245207 h 326943"/>
                        <a:gd name="connsiteX10" fmla="*/ 804460 w 1731524"/>
                        <a:gd name="connsiteY10" fmla="*/ 0 h 3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1524" h="326943" stroke="0" extrusionOk="0">
                          <a:moveTo>
                            <a:pt x="1649788" y="326943"/>
                          </a:moveTo>
                          <a:cubicBezTo>
                            <a:pt x="1594793" y="288735"/>
                            <a:pt x="1569728" y="279360"/>
                            <a:pt x="1542508" y="245207"/>
                          </a:cubicBezTo>
                          <a:cubicBezTo>
                            <a:pt x="1554444" y="247821"/>
                            <a:pt x="1576288" y="243583"/>
                            <a:pt x="1583375" y="245207"/>
                          </a:cubicBezTo>
                          <a:cubicBezTo>
                            <a:pt x="1445711" y="145735"/>
                            <a:pt x="1169130" y="11953"/>
                            <a:pt x="804460" y="0"/>
                          </a:cubicBezTo>
                          <a:cubicBezTo>
                            <a:pt x="840621" y="1196"/>
                            <a:pt x="848623" y="377"/>
                            <a:pt x="886196" y="0"/>
                          </a:cubicBezTo>
                          <a:cubicBezTo>
                            <a:pt x="1265853" y="1521"/>
                            <a:pt x="1586386" y="74136"/>
                            <a:pt x="1665111" y="245207"/>
                          </a:cubicBezTo>
                          <a:cubicBezTo>
                            <a:pt x="1678177" y="241800"/>
                            <a:pt x="1696992" y="246955"/>
                            <a:pt x="1705979" y="245207"/>
                          </a:cubicBezTo>
                          <a:cubicBezTo>
                            <a:pt x="1673511" y="277522"/>
                            <a:pt x="1674501" y="294360"/>
                            <a:pt x="1649788" y="326943"/>
                          </a:cubicBezTo>
                          <a:close/>
                        </a:path>
                        <a:path w="1731524" h="326943" fill="darkenLess" stroke="0" extrusionOk="0">
                          <a:moveTo>
                            <a:pt x="845328" y="422"/>
                          </a:moveTo>
                          <a:cubicBezTo>
                            <a:pt x="421219" y="11364"/>
                            <a:pt x="108932" y="159372"/>
                            <a:pt x="81736" y="326943"/>
                          </a:cubicBezTo>
                          <a:cubicBezTo>
                            <a:pt x="52631" y="324130"/>
                            <a:pt x="24042" y="322851"/>
                            <a:pt x="0" y="326943"/>
                          </a:cubicBezTo>
                          <a:cubicBezTo>
                            <a:pt x="3537" y="194205"/>
                            <a:pt x="217055" y="105603"/>
                            <a:pt x="532834" y="19201"/>
                          </a:cubicBezTo>
                          <a:cubicBezTo>
                            <a:pt x="635396" y="8422"/>
                            <a:pt x="748350" y="9517"/>
                            <a:pt x="845328" y="422"/>
                          </a:cubicBezTo>
                          <a:close/>
                        </a:path>
                        <a:path w="1731524" h="326943" fill="none" extrusionOk="0">
                          <a:moveTo>
                            <a:pt x="845328" y="422"/>
                          </a:moveTo>
                          <a:cubicBezTo>
                            <a:pt x="408541" y="27200"/>
                            <a:pt x="62396" y="127172"/>
                            <a:pt x="81736" y="326943"/>
                          </a:cubicBezTo>
                          <a:cubicBezTo>
                            <a:pt x="50022" y="326900"/>
                            <a:pt x="22510" y="323521"/>
                            <a:pt x="0" y="326943"/>
                          </a:cubicBezTo>
                          <a:cubicBezTo>
                            <a:pt x="15549" y="156173"/>
                            <a:pt x="289357" y="15539"/>
                            <a:pt x="804460" y="0"/>
                          </a:cubicBezTo>
                          <a:cubicBezTo>
                            <a:pt x="845083" y="-6682"/>
                            <a:pt x="870095" y="5567"/>
                            <a:pt x="886196" y="0"/>
                          </a:cubicBezTo>
                          <a:cubicBezTo>
                            <a:pt x="1256048" y="-2268"/>
                            <a:pt x="1575933" y="96463"/>
                            <a:pt x="1665111" y="245207"/>
                          </a:cubicBezTo>
                          <a:cubicBezTo>
                            <a:pt x="1680202" y="246486"/>
                            <a:pt x="1687294" y="244263"/>
                            <a:pt x="1705979" y="245207"/>
                          </a:cubicBezTo>
                          <a:cubicBezTo>
                            <a:pt x="1703928" y="259273"/>
                            <a:pt x="1679955" y="294839"/>
                            <a:pt x="1649788" y="326943"/>
                          </a:cubicBezTo>
                          <a:cubicBezTo>
                            <a:pt x="1639596" y="304354"/>
                            <a:pt x="1589296" y="286011"/>
                            <a:pt x="1542508" y="245207"/>
                          </a:cubicBezTo>
                          <a:cubicBezTo>
                            <a:pt x="1559621" y="242777"/>
                            <a:pt x="1573866" y="246730"/>
                            <a:pt x="1583375" y="245207"/>
                          </a:cubicBezTo>
                          <a:cubicBezTo>
                            <a:pt x="1547441" y="102629"/>
                            <a:pt x="1176737" y="5642"/>
                            <a:pt x="804460" y="0"/>
                          </a:cubicBezTo>
                        </a:path>
                        <a:path w="1731524" h="326943" fill="none" stroke="0" extrusionOk="0">
                          <a:moveTo>
                            <a:pt x="845328" y="422"/>
                          </a:moveTo>
                          <a:cubicBezTo>
                            <a:pt x="422226" y="5106"/>
                            <a:pt x="85708" y="134150"/>
                            <a:pt x="81736" y="326943"/>
                          </a:cubicBezTo>
                          <a:cubicBezTo>
                            <a:pt x="50159" y="325338"/>
                            <a:pt x="16648" y="325915"/>
                            <a:pt x="0" y="326943"/>
                          </a:cubicBezTo>
                          <a:cubicBezTo>
                            <a:pt x="-16538" y="145203"/>
                            <a:pt x="340161" y="-40784"/>
                            <a:pt x="804460" y="0"/>
                          </a:cubicBezTo>
                          <a:cubicBezTo>
                            <a:pt x="844638" y="6544"/>
                            <a:pt x="855343" y="-1940"/>
                            <a:pt x="886196" y="0"/>
                          </a:cubicBezTo>
                          <a:cubicBezTo>
                            <a:pt x="1243950" y="16232"/>
                            <a:pt x="1598465" y="119479"/>
                            <a:pt x="1665111" y="245207"/>
                          </a:cubicBezTo>
                          <a:cubicBezTo>
                            <a:pt x="1670989" y="247573"/>
                            <a:pt x="1691392" y="244659"/>
                            <a:pt x="1705979" y="245207"/>
                          </a:cubicBezTo>
                          <a:cubicBezTo>
                            <a:pt x="1688525" y="279687"/>
                            <a:pt x="1661835" y="301688"/>
                            <a:pt x="1649788" y="326943"/>
                          </a:cubicBezTo>
                          <a:cubicBezTo>
                            <a:pt x="1592173" y="297747"/>
                            <a:pt x="1553503" y="262567"/>
                            <a:pt x="1542508" y="245207"/>
                          </a:cubicBezTo>
                          <a:cubicBezTo>
                            <a:pt x="1550205" y="243131"/>
                            <a:pt x="1567396" y="243579"/>
                            <a:pt x="1583375" y="245207"/>
                          </a:cubicBezTo>
                          <a:cubicBezTo>
                            <a:pt x="1528937" y="132943"/>
                            <a:pt x="1164072" y="21801"/>
                            <a:pt x="804460" y="0"/>
                          </a:cubicBezTo>
                        </a:path>
                      </a:pathLst>
                    </a:custGeom>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9" name="Arrow: Curved Down 78">
              <a:extLst>
                <a:ext uri="{FF2B5EF4-FFF2-40B4-BE49-F238E27FC236}">
                  <a16:creationId xmlns:a16="http://schemas.microsoft.com/office/drawing/2014/main" id="{43D1C140-541D-7575-5B51-93EC669C6B69}"/>
                </a:ext>
              </a:extLst>
            </p:cNvPr>
            <p:cNvSpPr/>
            <p:nvPr/>
          </p:nvSpPr>
          <p:spPr>
            <a:xfrm rot="10800000">
              <a:off x="3731747" y="2497948"/>
              <a:ext cx="1731524" cy="326943"/>
            </a:xfrm>
            <a:prstGeom prst="curvedDownArrow">
              <a:avLst/>
            </a:prstGeom>
            <a:solidFill>
              <a:srgbClr val="728FA5"/>
            </a:solidFill>
            <a:ln>
              <a:solidFill>
                <a:srgbClr val="002060"/>
              </a:solidFill>
              <a:extLst>
                <a:ext uri="{C807C97D-BFC1-408E-A445-0C87EB9F89A2}">
                  <ask:lineSketchStyleProps xmlns:ask="http://schemas.microsoft.com/office/drawing/2018/sketchyshapes" sd="1219033472">
                    <a:custGeom>
                      <a:avLst/>
                      <a:gdLst>
                        <a:gd name="connsiteX0" fmla="*/ 1649788 w 1731524"/>
                        <a:gd name="connsiteY0" fmla="*/ 326943 h 326943"/>
                        <a:gd name="connsiteX1" fmla="*/ 1542508 w 1731524"/>
                        <a:gd name="connsiteY1" fmla="*/ 245207 h 326943"/>
                        <a:gd name="connsiteX2" fmla="*/ 1583375 w 1731524"/>
                        <a:gd name="connsiteY2" fmla="*/ 245207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0" fmla="*/ 845328 w 1731524"/>
                        <a:gd name="connsiteY0" fmla="*/ 422 h 326943"/>
                        <a:gd name="connsiteX1" fmla="*/ 81736 w 1731524"/>
                        <a:gd name="connsiteY1" fmla="*/ 326943 h 326943"/>
                        <a:gd name="connsiteX2" fmla="*/ 0 w 1731524"/>
                        <a:gd name="connsiteY2" fmla="*/ 326943 h 326943"/>
                        <a:gd name="connsiteX3" fmla="*/ 532834 w 1731524"/>
                        <a:gd name="connsiteY3" fmla="*/ 19201 h 326943"/>
                        <a:gd name="connsiteX4" fmla="*/ 845328 w 1731524"/>
                        <a:gd name="connsiteY4" fmla="*/ 422 h 326943"/>
                        <a:gd name="connsiteX0" fmla="*/ 845328 w 1731524"/>
                        <a:gd name="connsiteY0" fmla="*/ 422 h 326943"/>
                        <a:gd name="connsiteX1" fmla="*/ 81736 w 1731524"/>
                        <a:gd name="connsiteY1" fmla="*/ 326943 h 326943"/>
                        <a:gd name="connsiteX2" fmla="*/ 0 w 1731524"/>
                        <a:gd name="connsiteY2" fmla="*/ 326943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8" fmla="*/ 1542508 w 1731524"/>
                        <a:gd name="connsiteY8" fmla="*/ 245207 h 326943"/>
                        <a:gd name="connsiteX9" fmla="*/ 1583375 w 1731524"/>
                        <a:gd name="connsiteY9" fmla="*/ 245207 h 326943"/>
                        <a:gd name="connsiteX10" fmla="*/ 804460 w 1731524"/>
                        <a:gd name="connsiteY10" fmla="*/ 0 h 3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1524" h="326943" stroke="0" extrusionOk="0">
                          <a:moveTo>
                            <a:pt x="1649788" y="326943"/>
                          </a:moveTo>
                          <a:cubicBezTo>
                            <a:pt x="1594793" y="288735"/>
                            <a:pt x="1569728" y="279360"/>
                            <a:pt x="1542508" y="245207"/>
                          </a:cubicBezTo>
                          <a:cubicBezTo>
                            <a:pt x="1554444" y="247821"/>
                            <a:pt x="1576288" y="243583"/>
                            <a:pt x="1583375" y="245207"/>
                          </a:cubicBezTo>
                          <a:cubicBezTo>
                            <a:pt x="1445711" y="145735"/>
                            <a:pt x="1169130" y="11953"/>
                            <a:pt x="804460" y="0"/>
                          </a:cubicBezTo>
                          <a:cubicBezTo>
                            <a:pt x="840621" y="1196"/>
                            <a:pt x="848623" y="377"/>
                            <a:pt x="886196" y="0"/>
                          </a:cubicBezTo>
                          <a:cubicBezTo>
                            <a:pt x="1265853" y="1521"/>
                            <a:pt x="1586386" y="74136"/>
                            <a:pt x="1665111" y="245207"/>
                          </a:cubicBezTo>
                          <a:cubicBezTo>
                            <a:pt x="1678177" y="241800"/>
                            <a:pt x="1696992" y="246955"/>
                            <a:pt x="1705979" y="245207"/>
                          </a:cubicBezTo>
                          <a:cubicBezTo>
                            <a:pt x="1673511" y="277522"/>
                            <a:pt x="1674501" y="294360"/>
                            <a:pt x="1649788" y="326943"/>
                          </a:cubicBezTo>
                          <a:close/>
                        </a:path>
                        <a:path w="1731524" h="326943" fill="darkenLess" stroke="0" extrusionOk="0">
                          <a:moveTo>
                            <a:pt x="845328" y="422"/>
                          </a:moveTo>
                          <a:cubicBezTo>
                            <a:pt x="421219" y="11364"/>
                            <a:pt x="108932" y="159372"/>
                            <a:pt x="81736" y="326943"/>
                          </a:cubicBezTo>
                          <a:cubicBezTo>
                            <a:pt x="52631" y="324130"/>
                            <a:pt x="24042" y="322851"/>
                            <a:pt x="0" y="326943"/>
                          </a:cubicBezTo>
                          <a:cubicBezTo>
                            <a:pt x="3537" y="194205"/>
                            <a:pt x="217055" y="105603"/>
                            <a:pt x="532834" y="19201"/>
                          </a:cubicBezTo>
                          <a:cubicBezTo>
                            <a:pt x="635396" y="8422"/>
                            <a:pt x="748350" y="9517"/>
                            <a:pt x="845328" y="422"/>
                          </a:cubicBezTo>
                          <a:close/>
                        </a:path>
                        <a:path w="1731524" h="326943" fill="none" extrusionOk="0">
                          <a:moveTo>
                            <a:pt x="845328" y="422"/>
                          </a:moveTo>
                          <a:cubicBezTo>
                            <a:pt x="408541" y="27200"/>
                            <a:pt x="62396" y="127172"/>
                            <a:pt x="81736" y="326943"/>
                          </a:cubicBezTo>
                          <a:cubicBezTo>
                            <a:pt x="50022" y="326900"/>
                            <a:pt x="22510" y="323521"/>
                            <a:pt x="0" y="326943"/>
                          </a:cubicBezTo>
                          <a:cubicBezTo>
                            <a:pt x="15549" y="156173"/>
                            <a:pt x="289357" y="15539"/>
                            <a:pt x="804460" y="0"/>
                          </a:cubicBezTo>
                          <a:cubicBezTo>
                            <a:pt x="845083" y="-6682"/>
                            <a:pt x="870095" y="5567"/>
                            <a:pt x="886196" y="0"/>
                          </a:cubicBezTo>
                          <a:cubicBezTo>
                            <a:pt x="1256048" y="-2268"/>
                            <a:pt x="1575933" y="96463"/>
                            <a:pt x="1665111" y="245207"/>
                          </a:cubicBezTo>
                          <a:cubicBezTo>
                            <a:pt x="1680202" y="246486"/>
                            <a:pt x="1687294" y="244263"/>
                            <a:pt x="1705979" y="245207"/>
                          </a:cubicBezTo>
                          <a:cubicBezTo>
                            <a:pt x="1703928" y="259273"/>
                            <a:pt x="1679955" y="294839"/>
                            <a:pt x="1649788" y="326943"/>
                          </a:cubicBezTo>
                          <a:cubicBezTo>
                            <a:pt x="1639596" y="304354"/>
                            <a:pt x="1589296" y="286011"/>
                            <a:pt x="1542508" y="245207"/>
                          </a:cubicBezTo>
                          <a:cubicBezTo>
                            <a:pt x="1559621" y="242777"/>
                            <a:pt x="1573866" y="246730"/>
                            <a:pt x="1583375" y="245207"/>
                          </a:cubicBezTo>
                          <a:cubicBezTo>
                            <a:pt x="1547441" y="102629"/>
                            <a:pt x="1176737" y="5642"/>
                            <a:pt x="804460" y="0"/>
                          </a:cubicBezTo>
                        </a:path>
                        <a:path w="1731524" h="326943" fill="none" stroke="0" extrusionOk="0">
                          <a:moveTo>
                            <a:pt x="845328" y="422"/>
                          </a:moveTo>
                          <a:cubicBezTo>
                            <a:pt x="422226" y="5106"/>
                            <a:pt x="85708" y="134150"/>
                            <a:pt x="81736" y="326943"/>
                          </a:cubicBezTo>
                          <a:cubicBezTo>
                            <a:pt x="50159" y="325338"/>
                            <a:pt x="16648" y="325915"/>
                            <a:pt x="0" y="326943"/>
                          </a:cubicBezTo>
                          <a:cubicBezTo>
                            <a:pt x="-16538" y="145203"/>
                            <a:pt x="340161" y="-40784"/>
                            <a:pt x="804460" y="0"/>
                          </a:cubicBezTo>
                          <a:cubicBezTo>
                            <a:pt x="844638" y="6544"/>
                            <a:pt x="855343" y="-1940"/>
                            <a:pt x="886196" y="0"/>
                          </a:cubicBezTo>
                          <a:cubicBezTo>
                            <a:pt x="1243950" y="16232"/>
                            <a:pt x="1598465" y="119479"/>
                            <a:pt x="1665111" y="245207"/>
                          </a:cubicBezTo>
                          <a:cubicBezTo>
                            <a:pt x="1670989" y="247573"/>
                            <a:pt x="1691392" y="244659"/>
                            <a:pt x="1705979" y="245207"/>
                          </a:cubicBezTo>
                          <a:cubicBezTo>
                            <a:pt x="1688525" y="279687"/>
                            <a:pt x="1661835" y="301688"/>
                            <a:pt x="1649788" y="326943"/>
                          </a:cubicBezTo>
                          <a:cubicBezTo>
                            <a:pt x="1592173" y="297747"/>
                            <a:pt x="1553503" y="262567"/>
                            <a:pt x="1542508" y="245207"/>
                          </a:cubicBezTo>
                          <a:cubicBezTo>
                            <a:pt x="1550205" y="243131"/>
                            <a:pt x="1567396" y="243579"/>
                            <a:pt x="1583375" y="245207"/>
                          </a:cubicBezTo>
                          <a:cubicBezTo>
                            <a:pt x="1528937" y="132943"/>
                            <a:pt x="1164072" y="21801"/>
                            <a:pt x="804460" y="0"/>
                          </a:cubicBezTo>
                        </a:path>
                      </a:pathLst>
                    </a:custGeom>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0" name="Arrow: Curved Down 79">
              <a:extLst>
                <a:ext uri="{FF2B5EF4-FFF2-40B4-BE49-F238E27FC236}">
                  <a16:creationId xmlns:a16="http://schemas.microsoft.com/office/drawing/2014/main" id="{7E50E309-6489-ACAF-0DB9-C7F528A4C0FA}"/>
                </a:ext>
              </a:extLst>
            </p:cNvPr>
            <p:cNvSpPr/>
            <p:nvPr/>
          </p:nvSpPr>
          <p:spPr>
            <a:xfrm rot="10800000">
              <a:off x="5461328" y="2510946"/>
              <a:ext cx="1731524" cy="326943"/>
            </a:xfrm>
            <a:prstGeom prst="curvedDownArrow">
              <a:avLst/>
            </a:prstGeom>
            <a:solidFill>
              <a:srgbClr val="728FA5"/>
            </a:solidFill>
            <a:ln>
              <a:solidFill>
                <a:srgbClr val="002060"/>
              </a:solidFill>
              <a:extLst>
                <a:ext uri="{C807C97D-BFC1-408E-A445-0C87EB9F89A2}">
                  <ask:lineSketchStyleProps xmlns:ask="http://schemas.microsoft.com/office/drawing/2018/sketchyshapes" sd="1219033472">
                    <a:custGeom>
                      <a:avLst/>
                      <a:gdLst>
                        <a:gd name="connsiteX0" fmla="*/ 1649788 w 1731524"/>
                        <a:gd name="connsiteY0" fmla="*/ 326943 h 326943"/>
                        <a:gd name="connsiteX1" fmla="*/ 1542508 w 1731524"/>
                        <a:gd name="connsiteY1" fmla="*/ 245207 h 326943"/>
                        <a:gd name="connsiteX2" fmla="*/ 1583375 w 1731524"/>
                        <a:gd name="connsiteY2" fmla="*/ 245207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0" fmla="*/ 845328 w 1731524"/>
                        <a:gd name="connsiteY0" fmla="*/ 422 h 326943"/>
                        <a:gd name="connsiteX1" fmla="*/ 81736 w 1731524"/>
                        <a:gd name="connsiteY1" fmla="*/ 326943 h 326943"/>
                        <a:gd name="connsiteX2" fmla="*/ 0 w 1731524"/>
                        <a:gd name="connsiteY2" fmla="*/ 326943 h 326943"/>
                        <a:gd name="connsiteX3" fmla="*/ 532834 w 1731524"/>
                        <a:gd name="connsiteY3" fmla="*/ 19201 h 326943"/>
                        <a:gd name="connsiteX4" fmla="*/ 845328 w 1731524"/>
                        <a:gd name="connsiteY4" fmla="*/ 422 h 326943"/>
                        <a:gd name="connsiteX0" fmla="*/ 845328 w 1731524"/>
                        <a:gd name="connsiteY0" fmla="*/ 422 h 326943"/>
                        <a:gd name="connsiteX1" fmla="*/ 81736 w 1731524"/>
                        <a:gd name="connsiteY1" fmla="*/ 326943 h 326943"/>
                        <a:gd name="connsiteX2" fmla="*/ 0 w 1731524"/>
                        <a:gd name="connsiteY2" fmla="*/ 326943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8" fmla="*/ 1542508 w 1731524"/>
                        <a:gd name="connsiteY8" fmla="*/ 245207 h 326943"/>
                        <a:gd name="connsiteX9" fmla="*/ 1583375 w 1731524"/>
                        <a:gd name="connsiteY9" fmla="*/ 245207 h 326943"/>
                        <a:gd name="connsiteX10" fmla="*/ 804460 w 1731524"/>
                        <a:gd name="connsiteY10" fmla="*/ 0 h 3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1524" h="326943" stroke="0" extrusionOk="0">
                          <a:moveTo>
                            <a:pt x="1649788" y="326943"/>
                          </a:moveTo>
                          <a:cubicBezTo>
                            <a:pt x="1594793" y="288735"/>
                            <a:pt x="1569728" y="279360"/>
                            <a:pt x="1542508" y="245207"/>
                          </a:cubicBezTo>
                          <a:cubicBezTo>
                            <a:pt x="1554444" y="247821"/>
                            <a:pt x="1576288" y="243583"/>
                            <a:pt x="1583375" y="245207"/>
                          </a:cubicBezTo>
                          <a:cubicBezTo>
                            <a:pt x="1445711" y="145735"/>
                            <a:pt x="1169130" y="11953"/>
                            <a:pt x="804460" y="0"/>
                          </a:cubicBezTo>
                          <a:cubicBezTo>
                            <a:pt x="840621" y="1196"/>
                            <a:pt x="848623" y="377"/>
                            <a:pt x="886196" y="0"/>
                          </a:cubicBezTo>
                          <a:cubicBezTo>
                            <a:pt x="1265853" y="1521"/>
                            <a:pt x="1586386" y="74136"/>
                            <a:pt x="1665111" y="245207"/>
                          </a:cubicBezTo>
                          <a:cubicBezTo>
                            <a:pt x="1678177" y="241800"/>
                            <a:pt x="1696992" y="246955"/>
                            <a:pt x="1705979" y="245207"/>
                          </a:cubicBezTo>
                          <a:cubicBezTo>
                            <a:pt x="1673511" y="277522"/>
                            <a:pt x="1674501" y="294360"/>
                            <a:pt x="1649788" y="326943"/>
                          </a:cubicBezTo>
                          <a:close/>
                        </a:path>
                        <a:path w="1731524" h="326943" fill="darkenLess" stroke="0" extrusionOk="0">
                          <a:moveTo>
                            <a:pt x="845328" y="422"/>
                          </a:moveTo>
                          <a:cubicBezTo>
                            <a:pt x="421219" y="11364"/>
                            <a:pt x="108932" y="159372"/>
                            <a:pt x="81736" y="326943"/>
                          </a:cubicBezTo>
                          <a:cubicBezTo>
                            <a:pt x="52631" y="324130"/>
                            <a:pt x="24042" y="322851"/>
                            <a:pt x="0" y="326943"/>
                          </a:cubicBezTo>
                          <a:cubicBezTo>
                            <a:pt x="3537" y="194205"/>
                            <a:pt x="217055" y="105603"/>
                            <a:pt x="532834" y="19201"/>
                          </a:cubicBezTo>
                          <a:cubicBezTo>
                            <a:pt x="635396" y="8422"/>
                            <a:pt x="748350" y="9517"/>
                            <a:pt x="845328" y="422"/>
                          </a:cubicBezTo>
                          <a:close/>
                        </a:path>
                        <a:path w="1731524" h="326943" fill="none" extrusionOk="0">
                          <a:moveTo>
                            <a:pt x="845328" y="422"/>
                          </a:moveTo>
                          <a:cubicBezTo>
                            <a:pt x="408541" y="27200"/>
                            <a:pt x="62396" y="127172"/>
                            <a:pt x="81736" y="326943"/>
                          </a:cubicBezTo>
                          <a:cubicBezTo>
                            <a:pt x="50022" y="326900"/>
                            <a:pt x="22510" y="323521"/>
                            <a:pt x="0" y="326943"/>
                          </a:cubicBezTo>
                          <a:cubicBezTo>
                            <a:pt x="15549" y="156173"/>
                            <a:pt x="289357" y="15539"/>
                            <a:pt x="804460" y="0"/>
                          </a:cubicBezTo>
                          <a:cubicBezTo>
                            <a:pt x="845083" y="-6682"/>
                            <a:pt x="870095" y="5567"/>
                            <a:pt x="886196" y="0"/>
                          </a:cubicBezTo>
                          <a:cubicBezTo>
                            <a:pt x="1256048" y="-2268"/>
                            <a:pt x="1575933" y="96463"/>
                            <a:pt x="1665111" y="245207"/>
                          </a:cubicBezTo>
                          <a:cubicBezTo>
                            <a:pt x="1680202" y="246486"/>
                            <a:pt x="1687294" y="244263"/>
                            <a:pt x="1705979" y="245207"/>
                          </a:cubicBezTo>
                          <a:cubicBezTo>
                            <a:pt x="1703928" y="259273"/>
                            <a:pt x="1679955" y="294839"/>
                            <a:pt x="1649788" y="326943"/>
                          </a:cubicBezTo>
                          <a:cubicBezTo>
                            <a:pt x="1639596" y="304354"/>
                            <a:pt x="1589296" y="286011"/>
                            <a:pt x="1542508" y="245207"/>
                          </a:cubicBezTo>
                          <a:cubicBezTo>
                            <a:pt x="1559621" y="242777"/>
                            <a:pt x="1573866" y="246730"/>
                            <a:pt x="1583375" y="245207"/>
                          </a:cubicBezTo>
                          <a:cubicBezTo>
                            <a:pt x="1547441" y="102629"/>
                            <a:pt x="1176737" y="5642"/>
                            <a:pt x="804460" y="0"/>
                          </a:cubicBezTo>
                        </a:path>
                        <a:path w="1731524" h="326943" fill="none" stroke="0" extrusionOk="0">
                          <a:moveTo>
                            <a:pt x="845328" y="422"/>
                          </a:moveTo>
                          <a:cubicBezTo>
                            <a:pt x="422226" y="5106"/>
                            <a:pt x="85708" y="134150"/>
                            <a:pt x="81736" y="326943"/>
                          </a:cubicBezTo>
                          <a:cubicBezTo>
                            <a:pt x="50159" y="325338"/>
                            <a:pt x="16648" y="325915"/>
                            <a:pt x="0" y="326943"/>
                          </a:cubicBezTo>
                          <a:cubicBezTo>
                            <a:pt x="-16538" y="145203"/>
                            <a:pt x="340161" y="-40784"/>
                            <a:pt x="804460" y="0"/>
                          </a:cubicBezTo>
                          <a:cubicBezTo>
                            <a:pt x="844638" y="6544"/>
                            <a:pt x="855343" y="-1940"/>
                            <a:pt x="886196" y="0"/>
                          </a:cubicBezTo>
                          <a:cubicBezTo>
                            <a:pt x="1243950" y="16232"/>
                            <a:pt x="1598465" y="119479"/>
                            <a:pt x="1665111" y="245207"/>
                          </a:cubicBezTo>
                          <a:cubicBezTo>
                            <a:pt x="1670989" y="247573"/>
                            <a:pt x="1691392" y="244659"/>
                            <a:pt x="1705979" y="245207"/>
                          </a:cubicBezTo>
                          <a:cubicBezTo>
                            <a:pt x="1688525" y="279687"/>
                            <a:pt x="1661835" y="301688"/>
                            <a:pt x="1649788" y="326943"/>
                          </a:cubicBezTo>
                          <a:cubicBezTo>
                            <a:pt x="1592173" y="297747"/>
                            <a:pt x="1553503" y="262567"/>
                            <a:pt x="1542508" y="245207"/>
                          </a:cubicBezTo>
                          <a:cubicBezTo>
                            <a:pt x="1550205" y="243131"/>
                            <a:pt x="1567396" y="243579"/>
                            <a:pt x="1583375" y="245207"/>
                          </a:cubicBezTo>
                          <a:cubicBezTo>
                            <a:pt x="1528937" y="132943"/>
                            <a:pt x="1164072" y="21801"/>
                            <a:pt x="804460" y="0"/>
                          </a:cubicBezTo>
                        </a:path>
                      </a:pathLst>
                    </a:custGeom>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1" name="Arrow: Curved Down 80">
              <a:extLst>
                <a:ext uri="{FF2B5EF4-FFF2-40B4-BE49-F238E27FC236}">
                  <a16:creationId xmlns:a16="http://schemas.microsoft.com/office/drawing/2014/main" id="{1707A7F7-4A2E-BDAA-4B3C-17825A7B28B4}"/>
                </a:ext>
              </a:extLst>
            </p:cNvPr>
            <p:cNvSpPr/>
            <p:nvPr/>
          </p:nvSpPr>
          <p:spPr>
            <a:xfrm rot="10800000">
              <a:off x="7180960" y="2501787"/>
              <a:ext cx="1731524" cy="326943"/>
            </a:xfrm>
            <a:prstGeom prst="curvedDownArrow">
              <a:avLst/>
            </a:prstGeom>
            <a:solidFill>
              <a:srgbClr val="728FA5"/>
            </a:solidFill>
            <a:ln>
              <a:solidFill>
                <a:srgbClr val="002060"/>
              </a:solidFill>
              <a:extLst>
                <a:ext uri="{C807C97D-BFC1-408E-A445-0C87EB9F89A2}">
                  <ask:lineSketchStyleProps xmlns:ask="http://schemas.microsoft.com/office/drawing/2018/sketchyshapes" sd="1219033472">
                    <a:custGeom>
                      <a:avLst/>
                      <a:gdLst>
                        <a:gd name="connsiteX0" fmla="*/ 1649788 w 1731524"/>
                        <a:gd name="connsiteY0" fmla="*/ 326943 h 326943"/>
                        <a:gd name="connsiteX1" fmla="*/ 1542508 w 1731524"/>
                        <a:gd name="connsiteY1" fmla="*/ 245207 h 326943"/>
                        <a:gd name="connsiteX2" fmla="*/ 1583375 w 1731524"/>
                        <a:gd name="connsiteY2" fmla="*/ 245207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0" fmla="*/ 845328 w 1731524"/>
                        <a:gd name="connsiteY0" fmla="*/ 422 h 326943"/>
                        <a:gd name="connsiteX1" fmla="*/ 81736 w 1731524"/>
                        <a:gd name="connsiteY1" fmla="*/ 326943 h 326943"/>
                        <a:gd name="connsiteX2" fmla="*/ 0 w 1731524"/>
                        <a:gd name="connsiteY2" fmla="*/ 326943 h 326943"/>
                        <a:gd name="connsiteX3" fmla="*/ 532834 w 1731524"/>
                        <a:gd name="connsiteY3" fmla="*/ 19201 h 326943"/>
                        <a:gd name="connsiteX4" fmla="*/ 845328 w 1731524"/>
                        <a:gd name="connsiteY4" fmla="*/ 422 h 326943"/>
                        <a:gd name="connsiteX0" fmla="*/ 845328 w 1731524"/>
                        <a:gd name="connsiteY0" fmla="*/ 422 h 326943"/>
                        <a:gd name="connsiteX1" fmla="*/ 81736 w 1731524"/>
                        <a:gd name="connsiteY1" fmla="*/ 326943 h 326943"/>
                        <a:gd name="connsiteX2" fmla="*/ 0 w 1731524"/>
                        <a:gd name="connsiteY2" fmla="*/ 326943 h 326943"/>
                        <a:gd name="connsiteX3" fmla="*/ 804460 w 1731524"/>
                        <a:gd name="connsiteY3" fmla="*/ 0 h 326943"/>
                        <a:gd name="connsiteX4" fmla="*/ 886196 w 1731524"/>
                        <a:gd name="connsiteY4" fmla="*/ 0 h 326943"/>
                        <a:gd name="connsiteX5" fmla="*/ 1665111 w 1731524"/>
                        <a:gd name="connsiteY5" fmla="*/ 245207 h 326943"/>
                        <a:gd name="connsiteX6" fmla="*/ 1705979 w 1731524"/>
                        <a:gd name="connsiteY6" fmla="*/ 245207 h 326943"/>
                        <a:gd name="connsiteX7" fmla="*/ 1649788 w 1731524"/>
                        <a:gd name="connsiteY7" fmla="*/ 326943 h 326943"/>
                        <a:gd name="connsiteX8" fmla="*/ 1542508 w 1731524"/>
                        <a:gd name="connsiteY8" fmla="*/ 245207 h 326943"/>
                        <a:gd name="connsiteX9" fmla="*/ 1583375 w 1731524"/>
                        <a:gd name="connsiteY9" fmla="*/ 245207 h 326943"/>
                        <a:gd name="connsiteX10" fmla="*/ 804460 w 1731524"/>
                        <a:gd name="connsiteY10" fmla="*/ 0 h 3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1524" h="326943" stroke="0" extrusionOk="0">
                          <a:moveTo>
                            <a:pt x="1649788" y="326943"/>
                          </a:moveTo>
                          <a:cubicBezTo>
                            <a:pt x="1594793" y="288735"/>
                            <a:pt x="1569728" y="279360"/>
                            <a:pt x="1542508" y="245207"/>
                          </a:cubicBezTo>
                          <a:cubicBezTo>
                            <a:pt x="1554444" y="247821"/>
                            <a:pt x="1576288" y="243583"/>
                            <a:pt x="1583375" y="245207"/>
                          </a:cubicBezTo>
                          <a:cubicBezTo>
                            <a:pt x="1445711" y="145735"/>
                            <a:pt x="1169130" y="11953"/>
                            <a:pt x="804460" y="0"/>
                          </a:cubicBezTo>
                          <a:cubicBezTo>
                            <a:pt x="840621" y="1196"/>
                            <a:pt x="848623" y="377"/>
                            <a:pt x="886196" y="0"/>
                          </a:cubicBezTo>
                          <a:cubicBezTo>
                            <a:pt x="1265853" y="1521"/>
                            <a:pt x="1586386" y="74136"/>
                            <a:pt x="1665111" y="245207"/>
                          </a:cubicBezTo>
                          <a:cubicBezTo>
                            <a:pt x="1678177" y="241800"/>
                            <a:pt x="1696992" y="246955"/>
                            <a:pt x="1705979" y="245207"/>
                          </a:cubicBezTo>
                          <a:cubicBezTo>
                            <a:pt x="1673511" y="277522"/>
                            <a:pt x="1674501" y="294360"/>
                            <a:pt x="1649788" y="326943"/>
                          </a:cubicBezTo>
                          <a:close/>
                        </a:path>
                        <a:path w="1731524" h="326943" fill="darkenLess" stroke="0" extrusionOk="0">
                          <a:moveTo>
                            <a:pt x="845328" y="422"/>
                          </a:moveTo>
                          <a:cubicBezTo>
                            <a:pt x="421219" y="11364"/>
                            <a:pt x="108932" y="159372"/>
                            <a:pt x="81736" y="326943"/>
                          </a:cubicBezTo>
                          <a:cubicBezTo>
                            <a:pt x="52631" y="324130"/>
                            <a:pt x="24042" y="322851"/>
                            <a:pt x="0" y="326943"/>
                          </a:cubicBezTo>
                          <a:cubicBezTo>
                            <a:pt x="3537" y="194205"/>
                            <a:pt x="217055" y="105603"/>
                            <a:pt x="532834" y="19201"/>
                          </a:cubicBezTo>
                          <a:cubicBezTo>
                            <a:pt x="635396" y="8422"/>
                            <a:pt x="748350" y="9517"/>
                            <a:pt x="845328" y="422"/>
                          </a:cubicBezTo>
                          <a:close/>
                        </a:path>
                        <a:path w="1731524" h="326943" fill="none" extrusionOk="0">
                          <a:moveTo>
                            <a:pt x="845328" y="422"/>
                          </a:moveTo>
                          <a:cubicBezTo>
                            <a:pt x="408541" y="27200"/>
                            <a:pt x="62396" y="127172"/>
                            <a:pt x="81736" y="326943"/>
                          </a:cubicBezTo>
                          <a:cubicBezTo>
                            <a:pt x="50022" y="326900"/>
                            <a:pt x="22510" y="323521"/>
                            <a:pt x="0" y="326943"/>
                          </a:cubicBezTo>
                          <a:cubicBezTo>
                            <a:pt x="15549" y="156173"/>
                            <a:pt x="289357" y="15539"/>
                            <a:pt x="804460" y="0"/>
                          </a:cubicBezTo>
                          <a:cubicBezTo>
                            <a:pt x="845083" y="-6682"/>
                            <a:pt x="870095" y="5567"/>
                            <a:pt x="886196" y="0"/>
                          </a:cubicBezTo>
                          <a:cubicBezTo>
                            <a:pt x="1256048" y="-2268"/>
                            <a:pt x="1575933" y="96463"/>
                            <a:pt x="1665111" y="245207"/>
                          </a:cubicBezTo>
                          <a:cubicBezTo>
                            <a:pt x="1680202" y="246486"/>
                            <a:pt x="1687294" y="244263"/>
                            <a:pt x="1705979" y="245207"/>
                          </a:cubicBezTo>
                          <a:cubicBezTo>
                            <a:pt x="1703928" y="259273"/>
                            <a:pt x="1679955" y="294839"/>
                            <a:pt x="1649788" y="326943"/>
                          </a:cubicBezTo>
                          <a:cubicBezTo>
                            <a:pt x="1639596" y="304354"/>
                            <a:pt x="1589296" y="286011"/>
                            <a:pt x="1542508" y="245207"/>
                          </a:cubicBezTo>
                          <a:cubicBezTo>
                            <a:pt x="1559621" y="242777"/>
                            <a:pt x="1573866" y="246730"/>
                            <a:pt x="1583375" y="245207"/>
                          </a:cubicBezTo>
                          <a:cubicBezTo>
                            <a:pt x="1547441" y="102629"/>
                            <a:pt x="1176737" y="5642"/>
                            <a:pt x="804460" y="0"/>
                          </a:cubicBezTo>
                        </a:path>
                        <a:path w="1731524" h="326943" fill="none" stroke="0" extrusionOk="0">
                          <a:moveTo>
                            <a:pt x="845328" y="422"/>
                          </a:moveTo>
                          <a:cubicBezTo>
                            <a:pt x="422226" y="5106"/>
                            <a:pt x="85708" y="134150"/>
                            <a:pt x="81736" y="326943"/>
                          </a:cubicBezTo>
                          <a:cubicBezTo>
                            <a:pt x="50159" y="325338"/>
                            <a:pt x="16648" y="325915"/>
                            <a:pt x="0" y="326943"/>
                          </a:cubicBezTo>
                          <a:cubicBezTo>
                            <a:pt x="-16538" y="145203"/>
                            <a:pt x="340161" y="-40784"/>
                            <a:pt x="804460" y="0"/>
                          </a:cubicBezTo>
                          <a:cubicBezTo>
                            <a:pt x="844638" y="6544"/>
                            <a:pt x="855343" y="-1940"/>
                            <a:pt x="886196" y="0"/>
                          </a:cubicBezTo>
                          <a:cubicBezTo>
                            <a:pt x="1243950" y="16232"/>
                            <a:pt x="1598465" y="119479"/>
                            <a:pt x="1665111" y="245207"/>
                          </a:cubicBezTo>
                          <a:cubicBezTo>
                            <a:pt x="1670989" y="247573"/>
                            <a:pt x="1691392" y="244659"/>
                            <a:pt x="1705979" y="245207"/>
                          </a:cubicBezTo>
                          <a:cubicBezTo>
                            <a:pt x="1688525" y="279687"/>
                            <a:pt x="1661835" y="301688"/>
                            <a:pt x="1649788" y="326943"/>
                          </a:cubicBezTo>
                          <a:cubicBezTo>
                            <a:pt x="1592173" y="297747"/>
                            <a:pt x="1553503" y="262567"/>
                            <a:pt x="1542508" y="245207"/>
                          </a:cubicBezTo>
                          <a:cubicBezTo>
                            <a:pt x="1550205" y="243131"/>
                            <a:pt x="1567396" y="243579"/>
                            <a:pt x="1583375" y="245207"/>
                          </a:cubicBezTo>
                          <a:cubicBezTo>
                            <a:pt x="1528937" y="132943"/>
                            <a:pt x="1164072" y="21801"/>
                            <a:pt x="804460" y="0"/>
                          </a:cubicBezTo>
                        </a:path>
                      </a:pathLst>
                    </a:custGeom>
                    <ask:type>
                      <ask:lineSketchNon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82" name="Scroll: Horizontal 81">
            <a:extLst>
              <a:ext uri="{FF2B5EF4-FFF2-40B4-BE49-F238E27FC236}">
                <a16:creationId xmlns:a16="http://schemas.microsoft.com/office/drawing/2014/main" id="{96293DE6-BC80-A00C-1AFD-2C3B39A3D2C8}"/>
              </a:ext>
            </a:extLst>
          </p:cNvPr>
          <p:cNvSpPr/>
          <p:nvPr/>
        </p:nvSpPr>
        <p:spPr>
          <a:xfrm>
            <a:off x="250281" y="1370055"/>
            <a:ext cx="11691437" cy="1099520"/>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400" b="1">
                <a:solidFill>
                  <a:schemeClr val="tx1"/>
                </a:solidFill>
                <a:latin typeface="Arial" panose="020B0604020202020204" pitchFamily="34" charset="0"/>
                <a:cs typeface="Arial" panose="020B0604020202020204" pitchFamily="34" charset="0"/>
              </a:rPr>
              <a:t>TRACE (</a:t>
            </a:r>
            <a:r>
              <a:rPr lang="it-IT" sz="2400" b="1" err="1">
                <a:solidFill>
                  <a:schemeClr val="tx1"/>
                </a:solidFill>
                <a:latin typeface="Arial" panose="020B0604020202020204" pitchFamily="34" charset="0"/>
                <a:cs typeface="Arial" panose="020B0604020202020204" pitchFamily="34" charset="0"/>
              </a:rPr>
              <a:t>Alloy</a:t>
            </a:r>
            <a:r>
              <a:rPr lang="it-IT" sz="2400" b="1">
                <a:solidFill>
                  <a:schemeClr val="tx1"/>
                </a:solidFill>
                <a:latin typeface="Arial" panose="020B0604020202020204" pitchFamily="34" charset="0"/>
                <a:cs typeface="Arial" panose="020B0604020202020204" pitchFamily="34" charset="0"/>
              </a:rPr>
              <a:t> 5): </a:t>
            </a:r>
            <a:r>
              <a:rPr lang="it-IT" altLang="it-IT" sz="2400">
                <a:solidFill>
                  <a:schemeClr val="tx1"/>
                </a:solidFill>
                <a:latin typeface="Arial" panose="020B0604020202020204" pitchFamily="34" charset="0"/>
                <a:cs typeface="Arial" panose="020B0604020202020204" pitchFamily="34" charset="0"/>
              </a:rPr>
              <a:t>a </a:t>
            </a:r>
            <a:r>
              <a:rPr lang="it-IT" altLang="it-IT" sz="2400" err="1">
                <a:solidFill>
                  <a:schemeClr val="tx1"/>
                </a:solidFill>
                <a:latin typeface="Arial" panose="020B0604020202020204" pitchFamily="34" charset="0"/>
                <a:cs typeface="Arial" panose="020B0604020202020204" pitchFamily="34" charset="0"/>
              </a:rPr>
              <a:t>fact</a:t>
            </a:r>
            <a:r>
              <a:rPr lang="it-IT" altLang="it-IT" sz="2400">
                <a:solidFill>
                  <a:schemeClr val="tx1"/>
                </a:solidFill>
                <a:latin typeface="Arial" panose="020B0604020202020204" pitchFamily="34" charset="0"/>
                <a:cs typeface="Arial" panose="020B0604020202020204" pitchFamily="34" charset="0"/>
              </a:rPr>
              <a:t> </a:t>
            </a:r>
            <a:r>
              <a:rPr lang="it-IT" altLang="it-IT" sz="2400" err="1">
                <a:solidFill>
                  <a:schemeClr val="tx1"/>
                </a:solidFill>
                <a:latin typeface="Arial" panose="020B0604020202020204" pitchFamily="34" charset="0"/>
                <a:cs typeface="Arial" panose="020B0604020202020204" pitchFamily="34" charset="0"/>
              </a:rPr>
              <a:t>that</a:t>
            </a:r>
            <a:r>
              <a:rPr lang="it-IT" altLang="it-IT" sz="2400">
                <a:solidFill>
                  <a:schemeClr val="tx1"/>
                </a:solidFill>
                <a:latin typeface="Arial" panose="020B0604020202020204" pitchFamily="34" charset="0"/>
                <a:cs typeface="Arial" panose="020B0604020202020204" pitchFamily="34" charset="0"/>
              </a:rPr>
              <a:t> </a:t>
            </a:r>
            <a:r>
              <a:rPr lang="it-IT" altLang="it-IT" sz="2400" err="1">
                <a:solidFill>
                  <a:schemeClr val="tx1"/>
                </a:solidFill>
                <a:latin typeface="Arial" panose="020B0604020202020204" pitchFamily="34" charset="0"/>
                <a:cs typeface="Arial" panose="020B0604020202020204" pitchFamily="34" charset="0"/>
              </a:rPr>
              <a:t>describes</a:t>
            </a:r>
            <a:r>
              <a:rPr lang="it-IT" altLang="it-IT" sz="2400">
                <a:solidFill>
                  <a:schemeClr val="tx1"/>
                </a:solidFill>
                <a:latin typeface="Arial" panose="020B0604020202020204" pitchFamily="34" charset="0"/>
                <a:cs typeface="Arial" panose="020B0604020202020204" pitchFamily="34" charset="0"/>
              </a:rPr>
              <a:t> </a:t>
            </a:r>
            <a:r>
              <a:rPr lang="it-IT" altLang="it-IT" sz="2400" err="1">
                <a:solidFill>
                  <a:schemeClr val="tx1"/>
                </a:solidFill>
                <a:latin typeface="Arial" panose="020B0604020202020204" pitchFamily="34" charset="0"/>
                <a:cs typeface="Arial" panose="020B0604020202020204" pitchFamily="34" charset="0"/>
              </a:rPr>
              <a:t>how</a:t>
            </a:r>
            <a:r>
              <a:rPr lang="it-IT" altLang="it-IT" sz="2400">
                <a:solidFill>
                  <a:schemeClr val="tx1"/>
                </a:solidFill>
                <a:latin typeface="Arial" panose="020B0604020202020204" pitchFamily="34" charset="0"/>
                <a:cs typeface="Arial" panose="020B0604020202020204" pitchFamily="34" charset="0"/>
              </a:rPr>
              <a:t> the system </a:t>
            </a:r>
            <a:r>
              <a:rPr lang="it-IT" altLang="it-IT" sz="2400" err="1">
                <a:solidFill>
                  <a:schemeClr val="tx1"/>
                </a:solidFill>
                <a:latin typeface="Arial" panose="020B0604020202020204" pitchFamily="34" charset="0"/>
                <a:cs typeface="Arial" panose="020B0604020202020204" pitchFamily="34" charset="0"/>
              </a:rPr>
              <a:t>will</a:t>
            </a:r>
            <a:r>
              <a:rPr lang="it-IT" altLang="it-IT" sz="2400">
                <a:solidFill>
                  <a:schemeClr val="tx1"/>
                </a:solidFill>
                <a:latin typeface="Arial" panose="020B0604020202020204" pitchFamily="34" charset="0"/>
                <a:cs typeface="Arial" panose="020B0604020202020204" pitchFamily="34" charset="0"/>
              </a:rPr>
              <a:t> evolve by </a:t>
            </a:r>
            <a:r>
              <a:rPr lang="it-IT" altLang="it-IT" sz="2400" err="1">
                <a:solidFill>
                  <a:schemeClr val="tx1"/>
                </a:solidFill>
                <a:latin typeface="Arial" panose="020B0604020202020204" pitchFamily="34" charset="0"/>
                <a:cs typeface="Arial" panose="020B0604020202020204" pitchFamily="34" charset="0"/>
              </a:rPr>
              <a:t>constraining</a:t>
            </a:r>
            <a:r>
              <a:rPr lang="it-IT" altLang="it-IT" sz="2400">
                <a:solidFill>
                  <a:schemeClr val="tx1"/>
                </a:solidFill>
                <a:latin typeface="Arial" panose="020B0604020202020204" pitchFamily="34" charset="0"/>
                <a:cs typeface="Arial" panose="020B0604020202020204" pitchFamily="34" charset="0"/>
              </a:rPr>
              <a:t> “</a:t>
            </a:r>
            <a:r>
              <a:rPr lang="it-IT" altLang="it-IT" sz="2400" err="1">
                <a:solidFill>
                  <a:schemeClr val="tx1"/>
                </a:solidFill>
                <a:latin typeface="Arial" panose="020B0604020202020204" pitchFamily="34" charset="0"/>
                <a:cs typeface="Arial" panose="020B0604020202020204" pitchFamily="34" charset="0"/>
              </a:rPr>
              <a:t>valid</a:t>
            </a:r>
            <a:r>
              <a:rPr lang="it-IT" altLang="it-IT" sz="2400">
                <a:solidFill>
                  <a:schemeClr val="tx1"/>
                </a:solidFill>
                <a:latin typeface="Arial" panose="020B0604020202020204" pitchFamily="34" charset="0"/>
                <a:cs typeface="Arial" panose="020B0604020202020204" pitchFamily="34" charset="0"/>
              </a:rPr>
              <a:t> models” to </a:t>
            </a:r>
            <a:r>
              <a:rPr lang="it-IT" altLang="it-IT" sz="2400" err="1">
                <a:solidFill>
                  <a:schemeClr val="tx1"/>
                </a:solidFill>
                <a:latin typeface="Arial" panose="020B0604020202020204" pitchFamily="34" charset="0"/>
                <a:cs typeface="Arial" panose="020B0604020202020204" pitchFamily="34" charset="0"/>
              </a:rPr>
              <a:t>ones</a:t>
            </a:r>
            <a:r>
              <a:rPr lang="it-IT" altLang="it-IT" sz="2400">
                <a:solidFill>
                  <a:schemeClr val="tx1"/>
                </a:solidFill>
                <a:latin typeface="Arial" panose="020B0604020202020204" pitchFamily="34" charset="0"/>
                <a:cs typeface="Arial" panose="020B0604020202020204" pitchFamily="34" charset="0"/>
              </a:rPr>
              <a:t> </a:t>
            </a:r>
            <a:r>
              <a:rPr lang="it-IT" altLang="it-IT" sz="2400" err="1">
                <a:solidFill>
                  <a:schemeClr val="tx1"/>
                </a:solidFill>
                <a:latin typeface="Arial" panose="020B0604020202020204" pitchFamily="34" charset="0"/>
                <a:cs typeface="Arial" panose="020B0604020202020204" pitchFamily="34" charset="0"/>
              </a:rPr>
              <a:t>where</a:t>
            </a:r>
            <a:r>
              <a:rPr lang="it-IT" altLang="it-IT" sz="2400">
                <a:solidFill>
                  <a:schemeClr val="tx1"/>
                </a:solidFill>
                <a:latin typeface="Arial" panose="020B0604020202020204" pitchFamily="34" charset="0"/>
                <a:cs typeface="Arial" panose="020B0604020202020204" pitchFamily="34" charset="0"/>
              </a:rPr>
              <a:t> the system </a:t>
            </a:r>
            <a:r>
              <a:rPr lang="it-IT" altLang="it-IT" sz="2400" err="1">
                <a:solidFill>
                  <a:schemeClr val="tx1"/>
                </a:solidFill>
                <a:latin typeface="Arial" panose="020B0604020202020204" pitchFamily="34" charset="0"/>
                <a:cs typeface="Arial" panose="020B0604020202020204" pitchFamily="34" charset="0"/>
              </a:rPr>
              <a:t>evolves</a:t>
            </a:r>
            <a:r>
              <a:rPr lang="it-IT" altLang="it-IT" sz="2400">
                <a:solidFill>
                  <a:schemeClr val="tx1"/>
                </a:solidFill>
                <a:latin typeface="Arial" panose="020B0604020202020204" pitchFamily="34" charset="0"/>
                <a:cs typeface="Arial" panose="020B0604020202020204" pitchFamily="34" charset="0"/>
              </a:rPr>
              <a:t> </a:t>
            </a:r>
            <a:r>
              <a:rPr lang="it-IT" altLang="it-IT" sz="2400" err="1">
                <a:solidFill>
                  <a:schemeClr val="tx1"/>
                </a:solidFill>
                <a:latin typeface="Arial" panose="020B0604020202020204" pitchFamily="34" charset="0"/>
                <a:cs typeface="Arial" panose="020B0604020202020204" pitchFamily="34" charset="0"/>
              </a:rPr>
              <a:t>properly</a:t>
            </a:r>
            <a:endParaRPr lang="en-US" sz="2400">
              <a:solidFill>
                <a:schemeClr val="tx1"/>
              </a:solidFill>
              <a:latin typeface="Arial" panose="020B0604020202020204" pitchFamily="34" charset="0"/>
              <a:cs typeface="Arial" panose="020B0604020202020204" pitchFamily="34" charset="0"/>
            </a:endParaRPr>
          </a:p>
        </p:txBody>
      </p:sp>
      <p:sp>
        <p:nvSpPr>
          <p:cNvPr id="4" name="Titolo 1">
            <a:extLst>
              <a:ext uri="{FF2B5EF4-FFF2-40B4-BE49-F238E27FC236}">
                <a16:creationId xmlns:a16="http://schemas.microsoft.com/office/drawing/2014/main" id="{A157D54D-81E0-4EE6-E742-6DB54F51BEF0}"/>
              </a:ext>
            </a:extLst>
          </p:cNvPr>
          <p:cNvSpPr>
            <a:spLocks noGrp="1"/>
          </p:cNvSpPr>
          <p:nvPr>
            <p:ph type="title"/>
          </p:nvPr>
        </p:nvSpPr>
        <p:spPr>
          <a:xfrm>
            <a:off x="250281" y="106508"/>
            <a:ext cx="3800858" cy="1159501"/>
          </a:xfrm>
        </p:spPr>
        <p:txBody>
          <a:bodyPr>
            <a:normAutofit/>
          </a:bodyPr>
          <a:lstStyle/>
          <a:p>
            <a:r>
              <a:rPr lang="it-IT" sz="2800"/>
              <a:t>DYNAMIC MODELS</a:t>
            </a:r>
          </a:p>
        </p:txBody>
      </p:sp>
      <p:sp>
        <p:nvSpPr>
          <p:cNvPr id="5" name="TextBox 4">
            <a:extLst>
              <a:ext uri="{FF2B5EF4-FFF2-40B4-BE49-F238E27FC236}">
                <a16:creationId xmlns:a16="http://schemas.microsoft.com/office/drawing/2014/main" id="{0A245409-D9C0-519E-3394-7C5EA855741C}"/>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Traces</a:t>
            </a:r>
            <a:endParaRPr lang="en-US" sz="280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60F8FD4-8E73-6A3D-1C27-F98EACF1EC64}"/>
              </a:ext>
            </a:extLst>
          </p:cNvPr>
          <p:cNvSpPr txBox="1"/>
          <p:nvPr/>
        </p:nvSpPr>
        <p:spPr>
          <a:xfrm>
            <a:off x="11490450" y="264563"/>
            <a:ext cx="451269"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180165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6567</Words>
  <Application>Microsoft Office PowerPoint</Application>
  <PresentationFormat>Widescreen</PresentationFormat>
  <Paragraphs>972</Paragraphs>
  <Slides>55</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-apple-system</vt:lpstr>
      <vt:lpstr>Arial</vt:lpstr>
      <vt:lpstr>Calibri</vt:lpstr>
      <vt:lpstr>Consolas</vt:lpstr>
      <vt:lpstr>Droid Serif</vt:lpstr>
      <vt:lpstr>Monotype Corsiva</vt:lpstr>
      <vt:lpstr>Wingdings</vt:lpstr>
      <vt:lpstr>Wingdings,Sans-Serif</vt:lpstr>
      <vt:lpstr>POLI</vt:lpstr>
      <vt:lpstr>ALLOY 6 A MATTER OF TIME</vt:lpstr>
      <vt:lpstr>ALLOY 6</vt:lpstr>
      <vt:lpstr>ALLOY MODELING</vt:lpstr>
      <vt:lpstr>STATIC MODELS</vt:lpstr>
      <vt:lpstr>STATIC MODELS</vt:lpstr>
      <vt:lpstr>DYNAMIC MODELS</vt:lpstr>
      <vt:lpstr>DYNAMIC MODELS</vt:lpstr>
      <vt:lpstr>DYNAMIC MODELS</vt:lpstr>
      <vt:lpstr>DYNAMIC MODELS</vt:lpstr>
      <vt:lpstr>DYNAMIC MODELS</vt:lpstr>
      <vt:lpstr>DYNAMIC MODELS</vt:lpstr>
      <vt:lpstr>DYNAMIC MODELS</vt:lpstr>
      <vt:lpstr>DYNAMIC MODELS</vt:lpstr>
      <vt:lpstr>DYNAMIC MODELS</vt:lpstr>
      <vt:lpstr>DYNAMIC MODELS</vt:lpstr>
      <vt:lpstr>DYNAMIC MODELS</vt:lpstr>
      <vt:lpstr>ALLOY 6</vt:lpstr>
      <vt:lpstr>ALLOY 6</vt:lpstr>
      <vt:lpstr>LINEAR TEMPORAL LOGIC (LTL)</vt:lpstr>
      <vt:lpstr>LINEAR TEMPORAL LOGIC (LTL)</vt:lpstr>
      <vt:lpstr>LINEAR TEMPORAL LOGIC (LTL)</vt:lpstr>
      <vt:lpstr>LINEAR TEMPORAL LOGIC (LTL)</vt:lpstr>
      <vt:lpstr>LINEAR TEMPORAL LOGIC (LTL)</vt:lpstr>
      <vt:lpstr>LINEAR TEMPORAL LOGIC (LTL)</vt:lpstr>
      <vt:lpstr>LINEAR TEMPORAL LOGIC (LTL)</vt:lpstr>
      <vt:lpstr>LINEAR TEMPORAL LOGIC (LTL)</vt:lpstr>
      <vt:lpstr>LINEAR TEMPORAL LOGIC (LTL)</vt:lpstr>
      <vt:lpstr>ALLOY 6</vt:lpstr>
      <vt:lpstr>MUATBLE SIGNATURES AND FIELDS</vt:lpstr>
      <vt:lpstr>ALLOY 6</vt:lpstr>
      <vt:lpstr>TEMPORAL OPERATORS</vt:lpstr>
      <vt:lpstr>Flipped Classroom</vt:lpstr>
      <vt:lpstr>Quiz 1</vt:lpstr>
      <vt:lpstr>DYNAMIC MODELS</vt:lpstr>
      <vt:lpstr>Quiz 2</vt:lpstr>
      <vt:lpstr>PowerPoint Presentation</vt:lpstr>
      <vt:lpstr>Quiz 3</vt:lpstr>
      <vt:lpstr>PowerPoint Presentation</vt:lpstr>
      <vt:lpstr>PowerPoint Presentation</vt:lpstr>
      <vt:lpstr>ALLOY 6</vt:lpstr>
      <vt:lpstr>TIME HORIZON</vt:lpstr>
      <vt:lpstr>TIME HORIZON</vt:lpstr>
      <vt:lpstr>Quiz 4</vt:lpstr>
      <vt:lpstr>TIME HOIZON</vt:lpstr>
      <vt:lpstr>ALLOY 6</vt:lpstr>
      <vt:lpstr>NEW VISUALIZER</vt:lpstr>
      <vt:lpstr>NEW VISUALIZER</vt:lpstr>
      <vt:lpstr>NEW VISUALIZER</vt:lpstr>
      <vt:lpstr>NEW VISUALIZER</vt:lpstr>
      <vt:lpstr>Quiz 5</vt:lpstr>
      <vt:lpstr>NEW VISUALIZER</vt:lpstr>
      <vt:lpstr>PowerPoint Presentation</vt:lpstr>
      <vt:lpstr>ALLOY 6</vt:lpstr>
      <vt:lpstr>CONCURRENCY</vt:lpstr>
      <vt:lpstr>ALLOY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Francesca Pia Panaccione</dc:creator>
  <cp:lastModifiedBy>Francesco Santambrogio</cp:lastModifiedBy>
  <cp:revision>2</cp:revision>
  <dcterms:created xsi:type="dcterms:W3CDTF">2023-03-08T17:14:01Z</dcterms:created>
  <dcterms:modified xsi:type="dcterms:W3CDTF">2023-04-03T07:03:02Z</dcterms:modified>
</cp:coreProperties>
</file>