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94777"/>
  </p:normalViewPr>
  <p:slideViewPr>
    <p:cSldViewPr>
      <p:cViewPr varScale="1">
        <p:scale>
          <a:sx n="98" d="100"/>
          <a:sy n="98" d="100"/>
        </p:scale>
        <p:origin x="2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61E06C-22AE-408D-A3ED-7DF99D88F9D9}" type="datetimeFigureOut">
              <a:rPr lang="es-CO"/>
              <a:pPr>
                <a:defRPr/>
              </a:pPr>
              <a:t>20/05/2019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5A3656-1B77-454D-B5F0-4007457EEB0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6220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0C3E456-3B77-4324-8537-AE3F65F7750B}" type="datetimeFigureOut">
              <a:rPr lang="es-CO"/>
              <a:pPr>
                <a:defRPr/>
              </a:pPr>
              <a:t>20/05/2019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E5893C-9117-41DD-80B5-FC6FC1BC7FC6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5590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51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BACADC-9AD0-4287-8586-947BCF9C6FA0}" type="slidenum">
              <a:rPr lang="es-C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51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BACADC-9AD0-4287-8586-947BCF9C6FA0}" type="slidenum">
              <a:rPr lang="es-C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4251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51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BACADC-9AD0-4287-8586-947BCF9C6FA0}" type="slidenum">
              <a:rPr lang="es-C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51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BACADC-9AD0-4287-8586-947BCF9C6FA0}" type="slidenum">
              <a:rPr lang="es-C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991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7CC2E6-8EE9-43C8-9358-0BE5F503730A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41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A68BB-3160-4C09-921E-D8A7F475963F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64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359AD-9F3D-4A0E-99BC-2728AAF2C421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287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3E63E-75D5-43A8-9A86-669B7A2B5BA9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5811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56822-3741-4F3F-BD57-386F3C9A8798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445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990BF-24F6-47EB-9D5D-86A295766B27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939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F69D-435E-4A5D-9518-115F9B2AA93D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22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CEC4E-02E3-4FA1-9040-0F440BB70DC0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100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DECB8-325A-49C8-9315-6FD776C2185F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8699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857250" y="8572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6" name="5 Marcador de número de diapositiva" descr="&lt;No.&gt;"/>
          <p:cNvSpPr>
            <a:spLocks noGrp="1"/>
          </p:cNvSpPr>
          <p:nvPr>
            <p:ph type="sldNum" sz="quarter" idx="4"/>
          </p:nvPr>
        </p:nvSpPr>
        <p:spPr>
          <a:xfrm>
            <a:off x="142875" y="2143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237C87-9C61-4373-B149-8B19FBDBD83C}" type="slidenum">
              <a:rPr lang="es-CO"/>
              <a:pPr>
                <a:defRPr/>
              </a:pPr>
              <a:t>‹Nº›</a:t>
            </a:fld>
            <a:endParaRPr lang="es-CO" dirty="0"/>
          </a:p>
        </p:txBody>
      </p:sp>
      <p:sp>
        <p:nvSpPr>
          <p:cNvPr id="7" name="6 Rectángulo"/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029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857250" y="21828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ctrTitle"/>
          </p:nvPr>
        </p:nvSpPr>
        <p:spPr>
          <a:xfrm>
            <a:off x="835373" y="2276872"/>
            <a:ext cx="7200900" cy="1795462"/>
          </a:xfrm>
        </p:spPr>
        <p:txBody>
          <a:bodyPr/>
          <a:lstStyle/>
          <a:p>
            <a:pPr algn="ctr" eaLnBrk="1" hangingPunct="1"/>
            <a:r>
              <a:rPr lang="es-CO" altLang="es-CO" sz="2800" dirty="0">
                <a:latin typeface="Arial" charset="0"/>
                <a:cs typeface="Arial" charset="0"/>
              </a:rPr>
              <a:t>TERCER PROYECTO MINERÍA DE DATOS – Redes Neuronales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9863" y="3816404"/>
            <a:ext cx="7632700" cy="1871985"/>
          </a:xfrm>
        </p:spPr>
        <p:txBody>
          <a:bodyPr rtlCol="0">
            <a:normAutofit/>
          </a:bodyPr>
          <a:lstStyle/>
          <a:p>
            <a:pPr marL="273050" indent="-98425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CO" dirty="0"/>
              <a:t>	Estudiantes:</a:t>
            </a:r>
          </a:p>
          <a:p>
            <a:pPr marL="900113" lvl="4" indent="-627063" algn="l" eaLnBrk="1" fontAlgn="auto" hangingPunct="1">
              <a:spcAft>
                <a:spcPts val="0"/>
              </a:spcAft>
              <a:defRPr/>
            </a:pPr>
            <a:r>
              <a:rPr lang="es-CO" dirty="0"/>
              <a:t>Alexander  Vega Carvajal	</a:t>
            </a:r>
            <a:r>
              <a:rPr lang="es-CO"/>
              <a:t>	200814739</a:t>
            </a:r>
            <a:endParaRPr lang="es-CO" dirty="0"/>
          </a:p>
          <a:p>
            <a:pPr marL="900113" lvl="4" indent="-627063" algn="l" eaLnBrk="1" fontAlgn="auto" hangingPunct="1">
              <a:spcAft>
                <a:spcPts val="0"/>
              </a:spcAft>
              <a:defRPr/>
            </a:pPr>
            <a:r>
              <a:rPr lang="es-CO" dirty="0"/>
              <a:t>Andrés Mauricio Obando Acevedo	</a:t>
            </a:r>
            <a:r>
              <a:rPr lang="es-ES" dirty="0"/>
              <a:t>201819251</a:t>
            </a:r>
          </a:p>
          <a:p>
            <a:pPr marL="900113" lvl="4" indent="-627063" algn="l" eaLnBrk="1" fontAlgn="auto" hangingPunct="1">
              <a:spcAft>
                <a:spcPts val="0"/>
              </a:spcAft>
              <a:defRPr/>
            </a:pPr>
            <a:r>
              <a:rPr lang="es-ES" dirty="0"/>
              <a:t>Klaus Hernando Rodríguez Cruz</a:t>
            </a:r>
            <a:r>
              <a:rPr lang="es-CO" dirty="0"/>
              <a:t>	</a:t>
            </a:r>
            <a:r>
              <a:rPr lang="es-ES" dirty="0"/>
              <a:t>201124457</a:t>
            </a:r>
          </a:p>
          <a:p>
            <a:pPr marL="900113" lvl="4" indent="-627063" algn="l" eaLnBrk="1" fontAlgn="auto" hangingPunct="1">
              <a:spcAft>
                <a:spcPts val="0"/>
              </a:spcAft>
              <a:defRPr/>
            </a:pPr>
            <a:r>
              <a:rPr lang="es-CO" dirty="0"/>
              <a:t>Luis Carlos Peña Quintana		201819257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61248" y="6033472"/>
            <a:ext cx="367280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Bogotá D.C.,</a:t>
            </a:r>
            <a:r>
              <a:rPr kumimoji="0" lang="es-CO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 de mayo de 2019</a:t>
            </a:r>
            <a:endParaRPr kumimoji="0" lang="es-CO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90029E-F5BF-44C8-ADE4-03DA3058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68" y="881762"/>
            <a:ext cx="7421959" cy="1528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82F75118-6DFD-4021-B909-295A4F158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08720"/>
            <a:ext cx="8280920" cy="5949280"/>
          </a:xfrm>
        </p:spPr>
        <p:txBody>
          <a:bodyPr/>
          <a:lstStyle/>
          <a:p>
            <a:r>
              <a:rPr lang="es-CO" b="1" dirty="0">
                <a:solidFill>
                  <a:schemeClr val="tx1"/>
                </a:solidFill>
              </a:rPr>
              <a:t>PRE PROCESAMIENTO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tx1"/>
                </a:solidFill>
              </a:rPr>
              <a:t>Uso de un Modelo pre entrenado con un amplio vocabulario: </a:t>
            </a:r>
            <a:r>
              <a:rPr lang="es-CO" sz="1600" b="1" dirty="0" err="1">
                <a:solidFill>
                  <a:schemeClr val="tx1"/>
                </a:solidFill>
              </a:rPr>
              <a:t>FastText</a:t>
            </a:r>
            <a:r>
              <a:rPr lang="es-CO" sz="1600" b="1" dirty="0">
                <a:solidFill>
                  <a:schemeClr val="tx1"/>
                </a:solidFill>
              </a:rPr>
              <a:t> English crawl 300d 2M</a:t>
            </a:r>
            <a:r>
              <a:rPr lang="es-CO" sz="1600" dirty="0">
                <a:solidFill>
                  <a:schemeClr val="tx1"/>
                </a:solidFill>
              </a:rPr>
              <a:t> (aprendizaje de Facebook).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</a:rPr>
              <a:t>Limpieza:</a:t>
            </a:r>
          </a:p>
          <a:p>
            <a:pPr marL="1238250" indent="-342900">
              <a:buFont typeface="Wingdings" panose="05000000000000000000" pitchFamily="2" charset="2"/>
              <a:buChar char="Ø"/>
            </a:pPr>
            <a:r>
              <a:rPr lang="es-CO" sz="1600" dirty="0">
                <a:solidFill>
                  <a:schemeClr val="tx1"/>
                </a:solidFill>
              </a:rPr>
              <a:t>Minúsculas</a:t>
            </a:r>
          </a:p>
          <a:p>
            <a:pPr marL="1238250" indent="-342900">
              <a:buFont typeface="Wingdings" panose="05000000000000000000" pitchFamily="2" charset="2"/>
              <a:buChar char="Ø"/>
            </a:pPr>
            <a:r>
              <a:rPr lang="es-CO" sz="1600" dirty="0">
                <a:solidFill>
                  <a:schemeClr val="tx1"/>
                </a:solidFill>
              </a:rPr>
              <a:t>Contracciones</a:t>
            </a:r>
          </a:p>
          <a:p>
            <a:pPr marL="1238250" indent="-342900">
              <a:buFont typeface="Wingdings" panose="05000000000000000000" pitchFamily="2" charset="2"/>
              <a:buChar char="Ø"/>
            </a:pPr>
            <a:r>
              <a:rPr lang="es-CO" sz="1600" dirty="0">
                <a:solidFill>
                  <a:schemeClr val="tx1"/>
                </a:solidFill>
              </a:rPr>
              <a:t>Puntuación</a:t>
            </a:r>
          </a:p>
          <a:p>
            <a:pPr marL="1238250" indent="-342900">
              <a:buFont typeface="Wingdings" panose="05000000000000000000" pitchFamily="2" charset="2"/>
              <a:buChar char="Ø"/>
            </a:pPr>
            <a:r>
              <a:rPr lang="es-CO" sz="1600" dirty="0">
                <a:solidFill>
                  <a:schemeClr val="tx1"/>
                </a:solidFill>
              </a:rPr>
              <a:t>Caracteres especiales</a:t>
            </a:r>
          </a:p>
          <a:p>
            <a:pPr marL="1238250" indent="-342900">
              <a:buFont typeface="Wingdings" panose="05000000000000000000" pitchFamily="2" charset="2"/>
              <a:buChar char="Ø"/>
            </a:pPr>
            <a:r>
              <a:rPr lang="es-CO" sz="1600" dirty="0">
                <a:solidFill>
                  <a:schemeClr val="tx1"/>
                </a:solidFill>
              </a:rPr>
              <a:t>Eliminación de palabras desconocidas.</a:t>
            </a:r>
          </a:p>
          <a:p>
            <a:pPr marL="1238250" indent="-342900">
              <a:buFont typeface="Wingdings" panose="05000000000000000000" pitchFamily="2" charset="2"/>
              <a:buChar char="Ø"/>
            </a:pPr>
            <a:r>
              <a:rPr lang="es-CO" sz="1600" dirty="0">
                <a:solidFill>
                  <a:schemeClr val="tx1"/>
                </a:solidFill>
              </a:rPr>
              <a:t>Cambiar las groserías desconocidas por “</a:t>
            </a:r>
            <a:r>
              <a:rPr lang="es-CO" sz="1600" dirty="0" err="1">
                <a:solidFill>
                  <a:schemeClr val="tx1"/>
                </a:solidFill>
              </a:rPr>
              <a:t>Fuck</a:t>
            </a:r>
            <a:r>
              <a:rPr lang="es-CO" sz="1600" dirty="0">
                <a:solidFill>
                  <a:schemeClr val="tx1"/>
                </a:solidFill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b="1" dirty="0" err="1">
                <a:solidFill>
                  <a:schemeClr val="tx1"/>
                </a:solidFill>
              </a:rPr>
              <a:t>Tokenización</a:t>
            </a:r>
            <a:r>
              <a:rPr lang="es-CO" sz="1600" b="1" dirty="0">
                <a:solidFill>
                  <a:schemeClr val="tx1"/>
                </a:solidFill>
              </a:rPr>
              <a:t> de </a:t>
            </a:r>
            <a:r>
              <a:rPr lang="es-CO" sz="1600" b="1" dirty="0" err="1">
                <a:solidFill>
                  <a:schemeClr val="tx1"/>
                </a:solidFill>
              </a:rPr>
              <a:t>Keras</a:t>
            </a:r>
            <a:r>
              <a:rPr lang="es-CO" sz="1600" b="1" dirty="0">
                <a:solidFill>
                  <a:schemeClr val="tx1"/>
                </a:solidFill>
              </a:rPr>
              <a:t>: </a:t>
            </a:r>
            <a:r>
              <a:rPr lang="es-CO" sz="1600" dirty="0">
                <a:solidFill>
                  <a:schemeClr val="tx1"/>
                </a:solidFill>
              </a:rPr>
              <a:t>Se truncaron los comentarios a 256 caracteres para estandarizar las entradas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b="1" dirty="0" err="1">
                <a:solidFill>
                  <a:schemeClr val="tx1"/>
                </a:solidFill>
              </a:rPr>
              <a:t>Embedding_Matrix</a:t>
            </a:r>
            <a:r>
              <a:rPr lang="es-CO" sz="1600" b="1" dirty="0">
                <a:solidFill>
                  <a:schemeClr val="tx1"/>
                </a:solidFill>
              </a:rPr>
              <a:t>: </a:t>
            </a:r>
            <a:r>
              <a:rPr lang="es-CO" sz="1600" dirty="0">
                <a:solidFill>
                  <a:schemeClr val="tx1"/>
                </a:solidFill>
              </a:rPr>
              <a:t>La matriz calculará los pesos dependiendo de la aparición de las palabras en el </a:t>
            </a:r>
            <a:r>
              <a:rPr lang="es-CO" sz="1600" dirty="0" err="1">
                <a:solidFill>
                  <a:schemeClr val="tx1"/>
                </a:solidFill>
              </a:rPr>
              <a:t>Embedding</a:t>
            </a:r>
            <a:r>
              <a:rPr lang="es-CO" sz="1600" dirty="0">
                <a:solidFill>
                  <a:schemeClr val="tx1"/>
                </a:solidFill>
              </a:rPr>
              <a:t> (</a:t>
            </a:r>
            <a:r>
              <a:rPr lang="es-CO" sz="1600" dirty="0" err="1">
                <a:solidFill>
                  <a:schemeClr val="tx1"/>
                </a:solidFill>
              </a:rPr>
              <a:t>FastText</a:t>
            </a:r>
            <a:r>
              <a:rPr lang="es-CO" sz="1600" dirty="0">
                <a:solidFill>
                  <a:schemeClr val="tx1"/>
                </a:solidFill>
              </a:rPr>
              <a:t> English crawl 300d 2M)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1600" b="1" dirty="0">
                <a:solidFill>
                  <a:schemeClr val="tx1"/>
                </a:solidFill>
              </a:rPr>
              <a:t>Salida Binaria: </a:t>
            </a:r>
            <a:r>
              <a:rPr lang="es-CO" sz="1600" dirty="0">
                <a:solidFill>
                  <a:schemeClr val="tx1"/>
                </a:solidFill>
              </a:rPr>
              <a:t>Transformación de los valores de salida en binario para facilitar el entrenamiento</a:t>
            </a:r>
            <a:endParaRPr lang="es-CO" dirty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solidFill>
                <a:schemeClr val="tx1"/>
              </a:solidFill>
            </a:endParaRPr>
          </a:p>
          <a:p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0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3EF2273-1AC2-40C9-B6C2-778E3FFB6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584" y="980728"/>
            <a:ext cx="7715304" cy="500066"/>
          </a:xfrm>
        </p:spPr>
        <p:txBody>
          <a:bodyPr/>
          <a:lstStyle/>
          <a:p>
            <a:r>
              <a:rPr lang="es-CO" b="1" dirty="0">
                <a:solidFill>
                  <a:schemeClr val="tx1"/>
                </a:solidFill>
              </a:rPr>
              <a:t>ESTRUCTURA DE LA RED NEURONAL CONSTRUIDA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9F14A0-E45C-4BC2-9BD7-A262077E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68" y="1628800"/>
            <a:ext cx="8280920" cy="32616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0B9772-33C4-4E56-9E4D-C2EEBAA4B728}"/>
              </a:ext>
            </a:extLst>
          </p:cNvPr>
          <p:cNvSpPr txBox="1"/>
          <p:nvPr/>
        </p:nvSpPr>
        <p:spPr>
          <a:xfrm>
            <a:off x="395536" y="5157192"/>
            <a:ext cx="7848872" cy="13419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sz="1400" dirty="0">
                <a:latin typeface="Arial" pitchFamily="34" charset="0"/>
                <a:cs typeface="Arial" pitchFamily="34" charset="0"/>
              </a:rPr>
              <a:t>Total: 8 Capas ( incluyendo los Capas de entrada y de salida)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 Capas Ocultas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sz="1400" dirty="0" err="1">
                <a:latin typeface="Arial" pitchFamily="34" charset="0"/>
                <a:cs typeface="Arial" pitchFamily="34" charset="0"/>
              </a:rPr>
              <a:t>Batch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1400" dirty="0" err="1">
                <a:latin typeface="Arial" pitchFamily="34" charset="0"/>
                <a:cs typeface="Arial" pitchFamily="34" charset="0"/>
              </a:rPr>
              <a:t>size</a:t>
            </a:r>
            <a:r>
              <a:rPr lang="es-CO" sz="1400" dirty="0">
                <a:latin typeface="Arial" pitchFamily="34" charset="0"/>
                <a:cs typeface="Arial" pitchFamily="34" charset="0"/>
              </a:rPr>
              <a:t>: 1024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Número de Épocas: 100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7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82F75118-6DFD-4021-B909-295A4F158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08720"/>
            <a:ext cx="8280920" cy="5949280"/>
          </a:xfrm>
        </p:spPr>
        <p:txBody>
          <a:bodyPr/>
          <a:lstStyle/>
          <a:p>
            <a:r>
              <a:rPr lang="es-CO" b="1" dirty="0">
                <a:solidFill>
                  <a:schemeClr val="tx1"/>
                </a:solidFill>
              </a:rPr>
              <a:t>DESCRIPCIÓN DE LA ESTRUCTURA DE LA RED NEURONAL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b="1" u="sng" dirty="0">
                <a:solidFill>
                  <a:schemeClr val="tx1"/>
                </a:solidFill>
              </a:rPr>
              <a:t>Capa Input: </a:t>
            </a:r>
            <a:r>
              <a:rPr lang="es-CO" sz="1600" dirty="0">
                <a:solidFill>
                  <a:schemeClr val="tx1"/>
                </a:solidFill>
              </a:rPr>
              <a:t>256 caracteres – entradas estandarizadas.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b="1" u="sng" dirty="0">
                <a:solidFill>
                  <a:schemeClr val="tx1"/>
                </a:solidFill>
              </a:rPr>
              <a:t>Capas Ocultas:</a:t>
            </a:r>
          </a:p>
          <a:p>
            <a:pPr marL="685800" indent="-342900">
              <a:buFont typeface="Wingdings" panose="05000000000000000000" pitchFamily="2" charset="2"/>
              <a:buChar char="§"/>
            </a:pPr>
            <a:r>
              <a:rPr lang="es-CO" sz="1600" b="1" dirty="0">
                <a:solidFill>
                  <a:schemeClr val="tx1"/>
                </a:solidFill>
              </a:rPr>
              <a:t>Primera Capa Oculta:  </a:t>
            </a:r>
            <a:r>
              <a:rPr lang="es-CO" sz="1600" dirty="0">
                <a:solidFill>
                  <a:schemeClr val="tx1"/>
                </a:solidFill>
              </a:rPr>
              <a:t>Capa Bidireccional </a:t>
            </a:r>
            <a:r>
              <a:rPr lang="es-CO" sz="1600" dirty="0" err="1">
                <a:solidFill>
                  <a:schemeClr val="tx1"/>
                </a:solidFill>
              </a:rPr>
              <a:t>CuDNNLSTM</a:t>
            </a:r>
            <a:r>
              <a:rPr lang="es-CO" sz="1600" dirty="0">
                <a:solidFill>
                  <a:schemeClr val="tx1"/>
                </a:solidFill>
              </a:rPr>
              <a:t> (Tiene Retroalimentación) – 100 Neuronas.</a:t>
            </a:r>
          </a:p>
          <a:p>
            <a:pPr marL="685800" indent="-342900">
              <a:buFont typeface="Wingdings" panose="05000000000000000000" pitchFamily="2" charset="2"/>
              <a:buChar char="§"/>
            </a:pPr>
            <a:r>
              <a:rPr lang="es-CO" sz="1600" b="1" dirty="0">
                <a:solidFill>
                  <a:schemeClr val="tx1"/>
                </a:solidFill>
              </a:rPr>
              <a:t>Segunda Capa Oculta:  </a:t>
            </a:r>
            <a:r>
              <a:rPr lang="es-CO" sz="1600" dirty="0">
                <a:solidFill>
                  <a:schemeClr val="tx1"/>
                </a:solidFill>
              </a:rPr>
              <a:t>Capa </a:t>
            </a:r>
            <a:r>
              <a:rPr lang="es-CO" sz="1600" dirty="0" err="1">
                <a:solidFill>
                  <a:schemeClr val="tx1"/>
                </a:solidFill>
              </a:rPr>
              <a:t>Convolucional</a:t>
            </a:r>
            <a:r>
              <a:rPr lang="es-CO" sz="1600" dirty="0">
                <a:solidFill>
                  <a:schemeClr val="tx1"/>
                </a:solidFill>
              </a:rPr>
              <a:t> de 1 dimensión – Disminuye la distorsión de las señales de entrada (Suaviza) – 64 Neuronas.</a:t>
            </a:r>
          </a:p>
          <a:p>
            <a:pPr marL="685800" indent="-342900">
              <a:buFont typeface="Wingdings" panose="05000000000000000000" pitchFamily="2" charset="2"/>
              <a:buChar char="§"/>
            </a:pPr>
            <a:r>
              <a:rPr lang="es-CO" sz="1600" b="1" dirty="0">
                <a:solidFill>
                  <a:schemeClr val="tx1"/>
                </a:solidFill>
              </a:rPr>
              <a:t>Tercera Capa Oculta:  </a:t>
            </a:r>
            <a:r>
              <a:rPr lang="es-CO" sz="1600" dirty="0">
                <a:solidFill>
                  <a:schemeClr val="tx1"/>
                </a:solidFill>
              </a:rPr>
              <a:t>Capa Global </a:t>
            </a:r>
            <a:r>
              <a:rPr lang="es-CO" sz="1600" dirty="0" err="1">
                <a:solidFill>
                  <a:schemeClr val="tx1"/>
                </a:solidFill>
              </a:rPr>
              <a:t>Average</a:t>
            </a:r>
            <a:r>
              <a:rPr lang="es-CO" sz="1600" dirty="0">
                <a:solidFill>
                  <a:schemeClr val="tx1"/>
                </a:solidFill>
              </a:rPr>
              <a:t> </a:t>
            </a:r>
            <a:r>
              <a:rPr lang="es-CO" sz="1600" dirty="0" err="1">
                <a:solidFill>
                  <a:schemeClr val="tx1"/>
                </a:solidFill>
              </a:rPr>
              <a:t>Pooling</a:t>
            </a:r>
            <a:r>
              <a:rPr lang="es-CO" sz="1600" dirty="0">
                <a:solidFill>
                  <a:schemeClr val="tx1"/>
                </a:solidFill>
              </a:rPr>
              <a:t> de 1 dimensión.</a:t>
            </a:r>
          </a:p>
          <a:p>
            <a:pPr marL="685800" indent="-342900">
              <a:buFont typeface="Wingdings" panose="05000000000000000000" pitchFamily="2" charset="2"/>
              <a:buChar char="§"/>
            </a:pPr>
            <a:r>
              <a:rPr lang="es-CO" sz="1600" b="1" dirty="0">
                <a:solidFill>
                  <a:schemeClr val="tx1"/>
                </a:solidFill>
              </a:rPr>
              <a:t>Cuarta Capa Oculta: </a:t>
            </a:r>
            <a:r>
              <a:rPr lang="es-CO" sz="1600" dirty="0">
                <a:solidFill>
                  <a:schemeClr val="tx1"/>
                </a:solidFill>
              </a:rPr>
              <a:t>Capa Densa – 128 Neuronas.</a:t>
            </a:r>
          </a:p>
          <a:p>
            <a:pPr marL="685800" indent="-342900">
              <a:buFont typeface="Wingdings" panose="05000000000000000000" pitchFamily="2" charset="2"/>
              <a:buChar char="§"/>
            </a:pPr>
            <a:r>
              <a:rPr lang="es-CO" sz="1600" b="1" dirty="0">
                <a:solidFill>
                  <a:schemeClr val="tx1"/>
                </a:solidFill>
              </a:rPr>
              <a:t>Quinta Capa Oculta: </a:t>
            </a:r>
            <a:r>
              <a:rPr lang="es-CO" sz="1600" dirty="0">
                <a:solidFill>
                  <a:schemeClr val="tx1"/>
                </a:solidFill>
              </a:rPr>
              <a:t>Capa de Activación </a:t>
            </a:r>
            <a:r>
              <a:rPr lang="es-CO" sz="1600" dirty="0" err="1">
                <a:solidFill>
                  <a:schemeClr val="tx1"/>
                </a:solidFill>
              </a:rPr>
              <a:t>Leaky</a:t>
            </a:r>
            <a:r>
              <a:rPr lang="es-CO" sz="1600" dirty="0">
                <a:solidFill>
                  <a:schemeClr val="tx1"/>
                </a:solidFill>
              </a:rPr>
              <a:t> </a:t>
            </a:r>
            <a:r>
              <a:rPr lang="es-CO" sz="1600" dirty="0" err="1">
                <a:solidFill>
                  <a:schemeClr val="tx1"/>
                </a:solidFill>
              </a:rPr>
              <a:t>Relu</a:t>
            </a:r>
            <a:r>
              <a:rPr lang="es-CO" sz="1600" dirty="0">
                <a:solidFill>
                  <a:schemeClr val="tx1"/>
                </a:solidFill>
              </a:rPr>
              <a:t> (rectifica los valores z negativos) – 128 Neuronas.</a:t>
            </a:r>
          </a:p>
          <a:p>
            <a:pPr marL="685800" indent="-342900">
              <a:buFont typeface="Wingdings" panose="05000000000000000000" pitchFamily="2" charset="2"/>
              <a:buChar char="§"/>
            </a:pPr>
            <a:r>
              <a:rPr lang="es-CO" sz="1600" b="1" dirty="0">
                <a:solidFill>
                  <a:schemeClr val="tx1"/>
                </a:solidFill>
              </a:rPr>
              <a:t>Sexta Capa Oculta: </a:t>
            </a:r>
            <a:r>
              <a:rPr lang="es-CO" sz="1600" dirty="0">
                <a:solidFill>
                  <a:schemeClr val="tx1"/>
                </a:solidFill>
              </a:rPr>
              <a:t>Capa de densa con función de activación </a:t>
            </a:r>
            <a:r>
              <a:rPr lang="es-CO" sz="1600" dirty="0" err="1">
                <a:solidFill>
                  <a:schemeClr val="tx1"/>
                </a:solidFill>
              </a:rPr>
              <a:t>Relu</a:t>
            </a:r>
            <a:r>
              <a:rPr lang="es-CO" sz="1600" dirty="0">
                <a:solidFill>
                  <a:schemeClr val="tx1"/>
                </a:solidFill>
              </a:rPr>
              <a:t>- 128 Neuronas.</a:t>
            </a:r>
          </a:p>
          <a:p>
            <a:pPr marL="342900"/>
            <a:endParaRPr lang="es-CO" sz="16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O" b="1" u="sng" dirty="0">
                <a:solidFill>
                  <a:schemeClr val="tx1"/>
                </a:solidFill>
              </a:rPr>
              <a:t>Capas Output: </a:t>
            </a:r>
            <a:r>
              <a:rPr lang="es-CO" sz="1600" dirty="0">
                <a:solidFill>
                  <a:schemeClr val="tx1"/>
                </a:solidFill>
              </a:rPr>
              <a:t>Capa densa con activación Sigmoide -1 valor de salida.</a:t>
            </a:r>
          </a:p>
          <a:p>
            <a:pPr marL="342900"/>
            <a:endParaRPr lang="es-CO" sz="1600" b="1" dirty="0">
              <a:solidFill>
                <a:schemeClr val="tx1"/>
              </a:solidFill>
            </a:endParaRPr>
          </a:p>
          <a:p>
            <a:pPr marL="685800" indent="-342900">
              <a:buFont typeface="Wingdings" panose="05000000000000000000" pitchFamily="2" charset="2"/>
              <a:buChar char="§"/>
            </a:pPr>
            <a:endParaRPr lang="es-CO" sz="1600" dirty="0">
              <a:solidFill>
                <a:schemeClr val="tx1"/>
              </a:solidFill>
            </a:endParaRPr>
          </a:p>
          <a:p>
            <a:pPr marL="685800" indent="-342900">
              <a:buFont typeface="Wingdings" panose="05000000000000000000" pitchFamily="2" charset="2"/>
              <a:buChar char="§"/>
            </a:pPr>
            <a:endParaRPr lang="es-CO" sz="1600" dirty="0">
              <a:solidFill>
                <a:schemeClr val="tx1"/>
              </a:solidFill>
            </a:endParaRPr>
          </a:p>
          <a:p>
            <a:pPr marL="2628900" lvl="5" indent="-342900">
              <a:buFont typeface="Wingdings" panose="05000000000000000000" pitchFamily="2" charset="2"/>
              <a:buChar char="Ø"/>
            </a:pPr>
            <a:endParaRPr lang="es-CO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solidFill>
                <a:schemeClr val="tx1"/>
              </a:solidFill>
            </a:endParaRPr>
          </a:p>
          <a:p>
            <a:endParaRPr lang="es-C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045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284</Words>
  <Application>Microsoft Office PowerPoint</Application>
  <PresentationFormat>Presentación en pantalla (4:3)</PresentationFormat>
  <Paragraphs>49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Tema de Office</vt:lpstr>
      <vt:lpstr>TERCER PROYECTO MINERÍA DE DATOS – Redes Neuronales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Klaus Rodriguez</cp:lastModifiedBy>
  <cp:revision>129</cp:revision>
  <dcterms:created xsi:type="dcterms:W3CDTF">2008-03-11T21:51:34Z</dcterms:created>
  <dcterms:modified xsi:type="dcterms:W3CDTF">2019-05-20T19:54:36Z</dcterms:modified>
</cp:coreProperties>
</file>