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73" r:id="rId16"/>
    <p:sldId id="274" r:id="rId17"/>
    <p:sldId id="275" r:id="rId18"/>
    <p:sldId id="278" r:id="rId19"/>
    <p:sldId id="276" r:id="rId20"/>
    <p:sldId id="277" r:id="rId21"/>
    <p:sldId id="279" r:id="rId22"/>
    <p:sldId id="280" r:id="rId23"/>
    <p:sldId id="286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B19A6-DF0E-D760-1FD5-5F0EE0A678F1}" v="283" dt="2023-06-23T14:08:24.409"/>
    <p1510:client id="{53005959-A286-41C8-B8BF-514AF9CBBC3E}" v="37" dt="2023-06-10T15:32:36.975"/>
    <p1510:client id="{5E876612-2C77-AB00-B56E-8E9E9C6E44BA}" v="116" dt="2023-07-05T10:05:01.666"/>
    <p1510:client id="{63ABC3E8-2219-7034-DA46-2116761720B1}" v="312" dt="2023-07-03T08:58:01.196"/>
    <p1510:client id="{A0A9842C-DB84-CD0C-B5FB-F9F1B89B066F}" v="1285" dt="2023-06-25T10:19:43.153"/>
    <p1510:client id="{BFE0CBF7-3A94-B998-0481-8B888EE824B6}" v="51" dt="2023-07-04T07:50:44.352"/>
    <p1510:client id="{C7F4D632-7E3A-2D8C-0B1C-590AB4D6C83E}" v="195" dt="2023-07-03T20:34:38.215"/>
    <p1510:client id="{D595C7D3-8886-3AE9-D47A-B595DEB47A6D}" v="1016" dt="2023-07-03T07:51:46.913"/>
    <p1510:client id="{F4CA587A-007F-E82E-CB00-D3332385AF6A}" v="11" dt="2023-07-06T15:41:22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9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4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4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3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727YV6Wjo_343uNnytPwVnknmv3LbY0L?usp=shari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1106.1813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1850451_Imbalanced_Histopathological_Breast_Cancer_Image_Classification_with_Convolutional_Neural_Networ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mcbioinformatics.biomedcentral.com/articles/10.1186/1471-2105-14-106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2s.ugr.es/keel/keel-dataset/pdfs/2005-Han-LNCS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stable/auto_examples/over-sampling/plot_comparison_over_sampling.html#sphx-glr-auto-examples-over-sampling-plot-comparison-over-sampling-p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afs/cs/project/jair/pub/volume16/chawla02a-html/node15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de-DE" dirty="0"/>
              <a:t>SMOTE</a:t>
            </a:r>
            <a:endParaRPr lang="it-IT"/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31A16E05-71A5-4BEB-9E57-08F801A77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029" y="2251831"/>
            <a:ext cx="2048397" cy="2354338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S</a:t>
            </a:r>
            <a:r>
              <a:rPr lang="en-US" sz="1600" dirty="0"/>
              <a:t>ynthetic </a:t>
            </a:r>
            <a:r>
              <a:rPr lang="en-US" sz="1600" b="1" dirty="0"/>
              <a:t>M</a:t>
            </a:r>
            <a:r>
              <a:rPr lang="en-US" sz="1600" dirty="0"/>
              <a:t>inority </a:t>
            </a:r>
            <a:r>
              <a:rPr lang="en-US" sz="1600" b="1" dirty="0"/>
              <a:t>O</a:t>
            </a:r>
            <a:r>
              <a:rPr lang="en-US" sz="1600" dirty="0"/>
              <a:t>ver-</a:t>
            </a:r>
            <a:r>
              <a:rPr lang="en-US" sz="1600" b="1" dirty="0"/>
              <a:t>s</a:t>
            </a:r>
            <a:r>
              <a:rPr lang="en-US" sz="1600" dirty="0"/>
              <a:t>ampling </a:t>
            </a:r>
            <a:r>
              <a:rPr lang="en-US" sz="1600" b="1" dirty="0"/>
              <a:t>Te</a:t>
            </a:r>
            <a:r>
              <a:rPr lang="en-US" sz="1600" dirty="0"/>
              <a:t>chnique</a:t>
            </a:r>
            <a:endParaRPr lang="it-IT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BCC502FE-2A33-48B8-80DC-2DB5B10F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D10FB2-1712-417E-8236-C4017D35AE5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8/17/2023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F9A67DB4-2DF1-44AA-8AA1-B9A9D488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Author: Luca </a:t>
            </a:r>
            <a:r>
              <a:rPr lang="en-US" dirty="0" err="1"/>
              <a:t>pernice</a:t>
            </a:r>
            <a:endParaRPr lang="en-US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dirty="0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CC47B-DC8D-E10F-9AB2-4EFFC81B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Generate </a:t>
            </a:r>
            <a:r>
              <a:rPr lang="it-IT" err="1">
                <a:ea typeface="+mj-lt"/>
                <a:cs typeface="+mj-lt"/>
              </a:rPr>
              <a:t>synthetic</a:t>
            </a:r>
            <a:r>
              <a:rPr lang="it-IT" b="0" dirty="0">
                <a:ea typeface="+mj-lt"/>
                <a:cs typeface="+mj-lt"/>
              </a:rPr>
              <a:t> </a:t>
            </a:r>
            <a:r>
              <a:rPr lang="it-IT" dirty="0"/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2C204D-C66F-82F2-F357-AD1B8497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E914405-7A76-184B-9187-98EB30631982}"/>
              </a:ext>
            </a:extLst>
          </p:cNvPr>
          <p:cNvSpPr/>
          <p:nvPr/>
        </p:nvSpPr>
        <p:spPr>
          <a:xfrm>
            <a:off x="3029184" y="27093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C938C41-9E5C-AAE3-0018-9AF17DCE77A0}"/>
              </a:ext>
            </a:extLst>
          </p:cNvPr>
          <p:cNvSpPr/>
          <p:nvPr/>
        </p:nvSpPr>
        <p:spPr>
          <a:xfrm>
            <a:off x="3377258" y="311385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982AEA2-D55A-6333-B5DD-56241D1D1BB4}"/>
              </a:ext>
            </a:extLst>
          </p:cNvPr>
          <p:cNvSpPr/>
          <p:nvPr/>
        </p:nvSpPr>
        <p:spPr>
          <a:xfrm>
            <a:off x="3621851" y="280340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0C2DD3D-E445-C07C-4287-3C582BFEB52F}"/>
              </a:ext>
            </a:extLst>
          </p:cNvPr>
          <p:cNvSpPr/>
          <p:nvPr/>
        </p:nvSpPr>
        <p:spPr>
          <a:xfrm>
            <a:off x="3132665" y="35277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9456863-B19E-3ED5-A77D-A5E6EEB20C6E}"/>
              </a:ext>
            </a:extLst>
          </p:cNvPr>
          <p:cNvSpPr/>
          <p:nvPr/>
        </p:nvSpPr>
        <p:spPr>
          <a:xfrm>
            <a:off x="3857035" y="333962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86A2E63-C9CB-584A-99E8-AE9231D0B8FD}"/>
              </a:ext>
            </a:extLst>
          </p:cNvPr>
          <p:cNvSpPr/>
          <p:nvPr/>
        </p:nvSpPr>
        <p:spPr>
          <a:xfrm>
            <a:off x="3659480" y="377237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37DBC26-1C33-2EDF-903D-D0C446F01490}"/>
              </a:ext>
            </a:extLst>
          </p:cNvPr>
          <p:cNvSpPr/>
          <p:nvPr/>
        </p:nvSpPr>
        <p:spPr>
          <a:xfrm>
            <a:off x="3132665" y="423333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AE29CCD-C47A-1F23-D78E-512310913C85}"/>
              </a:ext>
            </a:extLst>
          </p:cNvPr>
          <p:cNvSpPr/>
          <p:nvPr/>
        </p:nvSpPr>
        <p:spPr>
          <a:xfrm>
            <a:off x="4299184" y="30197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91EB0D8-8226-BA11-9B33-E63F5104223D}"/>
              </a:ext>
            </a:extLst>
          </p:cNvPr>
          <p:cNvSpPr/>
          <p:nvPr/>
        </p:nvSpPr>
        <p:spPr>
          <a:xfrm>
            <a:off x="4158072" y="383822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A6EE692-6DAC-03A6-8D71-532D545CD660}"/>
              </a:ext>
            </a:extLst>
          </p:cNvPr>
          <p:cNvSpPr/>
          <p:nvPr/>
        </p:nvSpPr>
        <p:spPr>
          <a:xfrm>
            <a:off x="4468517" y="416748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CC58536-B2B6-AD89-A418-9798D896ABFA}"/>
              </a:ext>
            </a:extLst>
          </p:cNvPr>
          <p:cNvSpPr/>
          <p:nvPr/>
        </p:nvSpPr>
        <p:spPr>
          <a:xfrm>
            <a:off x="4402665" y="35277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B7B7CA-3B9F-8DD7-031A-0D8F9E434C70}"/>
              </a:ext>
            </a:extLst>
          </p:cNvPr>
          <p:cNvSpPr/>
          <p:nvPr/>
        </p:nvSpPr>
        <p:spPr>
          <a:xfrm>
            <a:off x="3857036" y="444970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FC0A651-E04C-0C09-8F5C-35380FF90D48}"/>
              </a:ext>
            </a:extLst>
          </p:cNvPr>
          <p:cNvSpPr/>
          <p:nvPr/>
        </p:nvSpPr>
        <p:spPr>
          <a:xfrm>
            <a:off x="4252147" y="472251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BB30EFB-CEFA-F186-B8DA-C1FFADA81AEF}"/>
              </a:ext>
            </a:extLst>
          </p:cNvPr>
          <p:cNvSpPr/>
          <p:nvPr/>
        </p:nvSpPr>
        <p:spPr>
          <a:xfrm>
            <a:off x="3574813" y="416748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32172CC-AA84-C512-4805-DC77677EA748}"/>
              </a:ext>
            </a:extLst>
          </p:cNvPr>
          <p:cNvSpPr/>
          <p:nvPr/>
        </p:nvSpPr>
        <p:spPr>
          <a:xfrm>
            <a:off x="3424295" y="469429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AF21285-5DB3-BEAF-8880-3E51B95E97E5}"/>
              </a:ext>
            </a:extLst>
          </p:cNvPr>
          <p:cNvSpPr/>
          <p:nvPr/>
        </p:nvSpPr>
        <p:spPr>
          <a:xfrm>
            <a:off x="4158072" y="423333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74D5A20-FB4F-9116-A405-FC157633738F}"/>
              </a:ext>
            </a:extLst>
          </p:cNvPr>
          <p:cNvSpPr/>
          <p:nvPr/>
        </p:nvSpPr>
        <p:spPr>
          <a:xfrm>
            <a:off x="3320814" y="386644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4433CBB-8DB6-115C-7D28-45CE3B0E0E5C}"/>
              </a:ext>
            </a:extLst>
          </p:cNvPr>
          <p:cNvSpPr/>
          <p:nvPr/>
        </p:nvSpPr>
        <p:spPr>
          <a:xfrm>
            <a:off x="3894665" y="304800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E28AE02-F141-E807-54E6-6DE413180F97}"/>
              </a:ext>
            </a:extLst>
          </p:cNvPr>
          <p:cNvSpPr/>
          <p:nvPr/>
        </p:nvSpPr>
        <p:spPr>
          <a:xfrm>
            <a:off x="4835405" y="377236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A3EA6FC7-EBEB-024E-C34E-8E181647AE64}"/>
              </a:ext>
            </a:extLst>
          </p:cNvPr>
          <p:cNvSpPr/>
          <p:nvPr/>
        </p:nvSpPr>
        <p:spPr>
          <a:xfrm>
            <a:off x="4600221" y="444970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C109C30-5441-3948-1A61-0877A69F728F}"/>
              </a:ext>
            </a:extLst>
          </p:cNvPr>
          <p:cNvSpPr/>
          <p:nvPr/>
        </p:nvSpPr>
        <p:spPr>
          <a:xfrm>
            <a:off x="5032962" y="42333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746C2780-F698-02AD-8739-F33AA40FE98C}"/>
              </a:ext>
            </a:extLst>
          </p:cNvPr>
          <p:cNvSpPr/>
          <p:nvPr/>
        </p:nvSpPr>
        <p:spPr>
          <a:xfrm>
            <a:off x="5202295" y="390407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roce 25">
            <a:extLst>
              <a:ext uri="{FF2B5EF4-FFF2-40B4-BE49-F238E27FC236}">
                <a16:creationId xmlns:a16="http://schemas.microsoft.com/office/drawing/2014/main" id="{F52F0A64-2ED0-A257-1F26-F26933363D75}"/>
              </a:ext>
            </a:extLst>
          </p:cNvPr>
          <p:cNvSpPr/>
          <p:nvPr/>
        </p:nvSpPr>
        <p:spPr>
          <a:xfrm>
            <a:off x="4534369" y="2699925"/>
            <a:ext cx="197555" cy="197555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roce 27">
            <a:extLst>
              <a:ext uri="{FF2B5EF4-FFF2-40B4-BE49-F238E27FC236}">
                <a16:creationId xmlns:a16="http://schemas.microsoft.com/office/drawing/2014/main" id="{F899BE45-D4B6-0590-0263-2E52889073CC}"/>
              </a:ext>
            </a:extLst>
          </p:cNvPr>
          <p:cNvSpPr/>
          <p:nvPr/>
        </p:nvSpPr>
        <p:spPr>
          <a:xfrm>
            <a:off x="4929480" y="3245555"/>
            <a:ext cx="197555" cy="197555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roce 28">
            <a:extLst>
              <a:ext uri="{FF2B5EF4-FFF2-40B4-BE49-F238E27FC236}">
                <a16:creationId xmlns:a16="http://schemas.microsoft.com/office/drawing/2014/main" id="{15641220-9043-57FE-728C-918B066FCAB9}"/>
              </a:ext>
            </a:extLst>
          </p:cNvPr>
          <p:cNvSpPr/>
          <p:nvPr/>
        </p:nvSpPr>
        <p:spPr>
          <a:xfrm>
            <a:off x="5399850" y="3471333"/>
            <a:ext cx="197555" cy="197555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Segno di moltiplicazione 33">
            <a:extLst>
              <a:ext uri="{FF2B5EF4-FFF2-40B4-BE49-F238E27FC236}">
                <a16:creationId xmlns:a16="http://schemas.microsoft.com/office/drawing/2014/main" id="{5FA0F15D-85BF-E8A8-47D9-3A92ADA941E8}"/>
              </a:ext>
            </a:extLst>
          </p:cNvPr>
          <p:cNvSpPr/>
          <p:nvPr/>
        </p:nvSpPr>
        <p:spPr>
          <a:xfrm>
            <a:off x="5164666" y="3311407"/>
            <a:ext cx="197556" cy="235185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Segno di moltiplicazione 36">
            <a:extLst>
              <a:ext uri="{FF2B5EF4-FFF2-40B4-BE49-F238E27FC236}">
                <a16:creationId xmlns:a16="http://schemas.microsoft.com/office/drawing/2014/main" id="{2D0A338B-2AC0-06A2-D343-614EDDCD61F3}"/>
              </a:ext>
            </a:extLst>
          </p:cNvPr>
          <p:cNvSpPr/>
          <p:nvPr/>
        </p:nvSpPr>
        <p:spPr>
          <a:xfrm>
            <a:off x="4636666" y="2897407"/>
            <a:ext cx="197556" cy="235185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Segno di moltiplicazione 40">
            <a:extLst>
              <a:ext uri="{FF2B5EF4-FFF2-40B4-BE49-F238E27FC236}">
                <a16:creationId xmlns:a16="http://schemas.microsoft.com/office/drawing/2014/main" id="{FFA7EDC0-1043-E814-A0DF-D5EE8E0480F7}"/>
              </a:ext>
            </a:extLst>
          </p:cNvPr>
          <p:cNvSpPr/>
          <p:nvPr/>
        </p:nvSpPr>
        <p:spPr>
          <a:xfrm>
            <a:off x="4927066" y="2965807"/>
            <a:ext cx="197556" cy="235185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roce 26">
            <a:extLst>
              <a:ext uri="{FF2B5EF4-FFF2-40B4-BE49-F238E27FC236}">
                <a16:creationId xmlns:a16="http://schemas.microsoft.com/office/drawing/2014/main" id="{6AB36DF0-1272-FE63-9785-8AC4EB3F2BDC}"/>
              </a:ext>
            </a:extLst>
          </p:cNvPr>
          <p:cNvSpPr/>
          <p:nvPr/>
        </p:nvSpPr>
        <p:spPr>
          <a:xfrm>
            <a:off x="4924837" y="2976527"/>
            <a:ext cx="197555" cy="197555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roce 29">
            <a:extLst>
              <a:ext uri="{FF2B5EF4-FFF2-40B4-BE49-F238E27FC236}">
                <a16:creationId xmlns:a16="http://schemas.microsoft.com/office/drawing/2014/main" id="{D040D1C2-124C-6365-B52E-DBB4745A3ABB}"/>
              </a:ext>
            </a:extLst>
          </p:cNvPr>
          <p:cNvSpPr/>
          <p:nvPr/>
        </p:nvSpPr>
        <p:spPr>
          <a:xfrm>
            <a:off x="5166218" y="3331154"/>
            <a:ext cx="197555" cy="197555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roce 30">
            <a:extLst>
              <a:ext uri="{FF2B5EF4-FFF2-40B4-BE49-F238E27FC236}">
                <a16:creationId xmlns:a16="http://schemas.microsoft.com/office/drawing/2014/main" id="{9CFCF279-D813-5DF7-A863-31F784B4F4D4}"/>
              </a:ext>
            </a:extLst>
          </p:cNvPr>
          <p:cNvSpPr/>
          <p:nvPr/>
        </p:nvSpPr>
        <p:spPr>
          <a:xfrm>
            <a:off x="4637850" y="2914210"/>
            <a:ext cx="197555" cy="197555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73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DEA5A-D36E-E6BF-E89C-933743F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b="0" dirty="0"/>
              <a:t>SMOTE(</a:t>
            </a:r>
            <a:r>
              <a:rPr lang="it-IT" b="0" dirty="0" err="1"/>
              <a:t>T,N,k</a:t>
            </a:r>
            <a:r>
              <a:rPr lang="it-IT" b="0" dirty="0"/>
              <a:t>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5A335-311D-61B6-D0C7-02AFFB96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/>
              <a:t>Input: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minority</a:t>
            </a:r>
            <a:r>
              <a:rPr lang="it-IT" dirty="0"/>
              <a:t> class samples T;</a:t>
            </a:r>
          </a:p>
          <a:p>
            <a:pPr marL="0" indent="0">
              <a:buNone/>
            </a:pPr>
            <a:r>
              <a:rPr lang="it-IT" dirty="0"/>
              <a:t>                </a:t>
            </a:r>
            <a:r>
              <a:rPr lang="it-IT" dirty="0" err="1"/>
              <a:t>Amount</a:t>
            </a:r>
            <a:r>
              <a:rPr lang="it-IT" dirty="0"/>
              <a:t> of SMOTE N%;</a:t>
            </a:r>
          </a:p>
          <a:p>
            <a:pPr marL="0" indent="0">
              <a:buNone/>
            </a:pPr>
            <a:r>
              <a:rPr lang="it-IT" dirty="0"/>
              <a:t>               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neighbors</a:t>
            </a:r>
            <a:r>
              <a:rPr lang="it-IT" dirty="0"/>
              <a:t> K.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Output: </a:t>
            </a:r>
            <a:r>
              <a:rPr lang="it-IT" sz="2000" dirty="0"/>
              <a:t>(N/100) • T</a:t>
            </a:r>
            <a:r>
              <a:rPr lang="it-IT" dirty="0"/>
              <a:t>   </a:t>
            </a:r>
            <a:r>
              <a:rPr lang="it-IT" dirty="0" err="1"/>
              <a:t>synthetic</a:t>
            </a:r>
            <a:r>
              <a:rPr lang="it-IT" dirty="0"/>
              <a:t> </a:t>
            </a:r>
            <a:r>
              <a:rPr lang="it-IT" dirty="0" err="1"/>
              <a:t>minority</a:t>
            </a:r>
            <a:r>
              <a:rPr lang="it-IT" dirty="0"/>
              <a:t> class samples</a:t>
            </a:r>
          </a:p>
          <a:p>
            <a:pPr marL="777240" lvl="3" indent="0">
              <a:buNone/>
            </a:pPr>
            <a:r>
              <a:rPr lang="it-IT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422694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DEA5A-D36E-E6BF-E89C-933743F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b="0" dirty="0"/>
              <a:t>SMOTE(</a:t>
            </a:r>
            <a:r>
              <a:rPr lang="it-IT" b="0" dirty="0" err="1"/>
              <a:t>T,N,k</a:t>
            </a:r>
            <a:r>
              <a:rPr lang="it-IT" b="0" dirty="0"/>
              <a:t>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5A335-311D-61B6-D0C7-02AFFB96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638" y="2057400"/>
            <a:ext cx="8915402" cy="4137259"/>
          </a:xfr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#If N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is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less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than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100%,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randomize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the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minority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class samples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as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only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a random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percent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of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them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will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be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SMOTEd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.</a:t>
            </a:r>
            <a:endParaRPr lang="it-IT" sz="1600" dirty="0">
              <a:solidFill>
                <a:schemeClr val="bg2">
                  <a:lumMod val="50000"/>
                </a:schemeClr>
              </a:solidFill>
              <a:latin typeface="Avenir Next LT Pro Light"/>
            </a:endParaRPr>
          </a:p>
          <a:p>
            <a:pPr marL="342900" indent="-342900">
              <a:buAutoNum type="arabicPeriod"/>
            </a:pPr>
            <a:r>
              <a:rPr lang="it-IT" b="1" i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/>
              </a:rPr>
              <a:t>if</a:t>
            </a:r>
            <a:r>
              <a:rPr lang="it-IT" b="1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</a:t>
            </a:r>
            <a:r>
              <a:rPr lang="it-IT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N&lt;100</a:t>
            </a:r>
            <a:endParaRPr lang="it-IT" b="1" i="1" dirty="0">
              <a:solidFill>
                <a:schemeClr val="bg1">
                  <a:lumMod val="95000"/>
                </a:schemeClr>
              </a:solidFill>
              <a:latin typeface="Consolas"/>
            </a:endParaRPr>
          </a:p>
          <a:p>
            <a:pPr marL="342900" indent="-342900">
              <a:buAutoNum type="arabicPeriod"/>
            </a:pPr>
            <a:r>
              <a:rPr lang="it-IT" b="1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    </a:t>
            </a:r>
            <a:r>
              <a:rPr lang="it-IT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Randomize</a:t>
            </a:r>
            <a:r>
              <a:rPr lang="it-IT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the T </a:t>
            </a:r>
            <a:r>
              <a:rPr lang="it-IT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minority</a:t>
            </a:r>
            <a:r>
              <a:rPr lang="it-IT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class samples</a:t>
            </a:r>
            <a:endParaRPr lang="it-IT" b="1" i="1" dirty="0">
              <a:solidFill>
                <a:schemeClr val="bg1">
                  <a:lumMod val="95000"/>
                </a:schemeClr>
              </a:solidFill>
              <a:latin typeface="Consolas"/>
            </a:endParaRPr>
          </a:p>
          <a:p>
            <a:pPr marL="342900" indent="-342900">
              <a:buAutoNum type="arabicPeriod"/>
            </a:pPr>
            <a:r>
              <a:rPr lang="it-IT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    T = (N/100)*T</a:t>
            </a:r>
          </a:p>
          <a:p>
            <a:pPr marL="342900" indent="-342900">
              <a:buAutoNum type="arabicPeriod"/>
            </a:pPr>
            <a:r>
              <a:rPr lang="it-IT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    N = 100</a:t>
            </a:r>
          </a:p>
          <a:p>
            <a:pPr marL="342900" indent="-342900">
              <a:buAutoNum type="arabicPeriod"/>
            </a:pPr>
            <a:r>
              <a:rPr lang="it-IT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N = </a:t>
            </a:r>
            <a:r>
              <a:rPr lang="it-IT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int</a:t>
            </a:r>
            <a:r>
              <a:rPr lang="it-IT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(N/100) 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#The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amount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of SMOTE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is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assumed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to be in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integral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multiplies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of 100</a:t>
            </a:r>
          </a:p>
          <a:p>
            <a:pPr marL="342900" indent="-342900">
              <a:buAutoNum type="arabicPeriod"/>
            </a:pPr>
            <a:endParaRPr lang="it-IT" sz="1600" dirty="0">
              <a:solidFill>
                <a:schemeClr val="bg2">
                  <a:lumMod val="50000"/>
                </a:schemeClr>
              </a:solidFill>
              <a:latin typeface="Consolas"/>
            </a:endParaRPr>
          </a:p>
          <a:p>
            <a:pPr marL="777240" lvl="3" indent="0">
              <a:buNone/>
            </a:pPr>
            <a:r>
              <a:rPr lang="it-IT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0151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DEA5A-D36E-E6BF-E89C-933743F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b="0" dirty="0"/>
              <a:t>SMOTE(</a:t>
            </a:r>
            <a:r>
              <a:rPr lang="it-IT" b="0" dirty="0" err="1"/>
              <a:t>T,N,k</a:t>
            </a:r>
            <a:r>
              <a:rPr lang="it-IT" b="0" dirty="0"/>
              <a:t>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5A335-311D-61B6-D0C7-02AFFB96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638" y="2057400"/>
            <a:ext cx="8915402" cy="4137259"/>
          </a:xfr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7. </a:t>
            </a:r>
            <a:r>
              <a:rPr lang="it-IT" sz="1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k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=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Number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of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nearest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neighbors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8. </a:t>
            </a:r>
            <a:r>
              <a:rPr lang="it-IT" sz="1600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numattrs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=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Number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of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attributes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9. </a:t>
            </a:r>
            <a:r>
              <a:rPr lang="it-IT" sz="1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sample[][]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: array for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original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minority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class samples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10. </a:t>
            </a:r>
            <a:r>
              <a:rPr lang="it-IT" sz="1600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newindex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: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keeps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a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count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of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number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of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synthetic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samples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generated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,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initialized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to 0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11. 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#Compute k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nearest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neighbors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for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each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minority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class sample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only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12. </a:t>
            </a:r>
            <a:r>
              <a:rPr lang="it-IT" sz="1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/>
              </a:rPr>
              <a:t>for 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i &lt;- </a:t>
            </a:r>
            <a:r>
              <a:rPr lang="it-IT" sz="1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/>
              </a:rPr>
              <a:t>to</a:t>
            </a:r>
            <a:r>
              <a:rPr lang="it-IT" sz="1600" b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</a:t>
            </a:r>
            <a:r>
              <a:rPr lang="it-IT" sz="1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T</a:t>
            </a:r>
            <a:r>
              <a:rPr lang="it-IT" sz="1600" b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</a:t>
            </a:r>
            <a:endParaRPr lang="it-IT" sz="1600" i="1" dirty="0">
              <a:solidFill>
                <a:schemeClr val="bg1">
                  <a:lumMod val="9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13.      Compute </a:t>
            </a:r>
            <a:r>
              <a:rPr lang="it-IT" sz="1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k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nearest neighbors for </a:t>
            </a:r>
            <a:r>
              <a:rPr lang="it-IT" sz="1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i, 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and save the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indices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in the</a:t>
            </a:r>
            <a:r>
              <a:rPr lang="it-IT" sz="1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</a:t>
            </a:r>
            <a:r>
              <a:rPr lang="it-IT" sz="1600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nnarray</a:t>
            </a:r>
            <a:r>
              <a:rPr lang="it-IT" sz="1600" b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 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14.      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Populate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(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N,</a:t>
            </a:r>
            <a:r>
              <a:rPr lang="it-IT" sz="1600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i</a:t>
            </a:r>
            <a:r>
              <a:rPr lang="it-IT" sz="1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,</a:t>
            </a:r>
            <a:r>
              <a:rPr lang="it-IT" sz="1600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nnarray</a:t>
            </a:r>
            <a:r>
              <a:rPr lang="it-IT" sz="1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)</a:t>
            </a:r>
            <a:r>
              <a:rPr lang="it-IT" sz="1600" b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  </a:t>
            </a:r>
            <a:endParaRPr lang="it-IT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rgbClr val="F2F2F2"/>
              </a:solidFill>
              <a:latin typeface="Consolas"/>
            </a:endParaRPr>
          </a:p>
          <a:p>
            <a:pPr marL="342900" indent="-342900">
              <a:buAutoNum type="arabicPeriod"/>
            </a:pPr>
            <a:endParaRPr lang="it-IT" sz="1600" dirty="0">
              <a:solidFill>
                <a:srgbClr val="7D866B"/>
              </a:solidFill>
              <a:latin typeface="Consolas"/>
            </a:endParaRPr>
          </a:p>
          <a:p>
            <a:pPr marL="777240" lvl="3" indent="0">
              <a:buNone/>
            </a:pPr>
            <a:r>
              <a:rPr lang="it-IT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95777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DEA5A-D36E-E6BF-E89C-933743F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b="0" dirty="0"/>
              <a:t>SMOTE(</a:t>
            </a:r>
            <a:r>
              <a:rPr lang="it-IT" b="0" dirty="0" err="1"/>
              <a:t>T,N,k</a:t>
            </a:r>
            <a:r>
              <a:rPr lang="it-IT" b="0" dirty="0"/>
              <a:t>) - </a:t>
            </a:r>
            <a:r>
              <a:rPr lang="it-IT" b="0" dirty="0" err="1"/>
              <a:t>Populate</a:t>
            </a:r>
            <a:r>
              <a:rPr lang="it-IT" b="0" dirty="0"/>
              <a:t>(</a:t>
            </a:r>
            <a:r>
              <a:rPr lang="it-IT" b="0" i="1" dirty="0" err="1"/>
              <a:t>N,i,nnarray</a:t>
            </a:r>
            <a:r>
              <a:rPr lang="it-IT" b="0" i="1" dirty="0"/>
              <a:t>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5A335-311D-61B6-D0C7-02AFFB96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638" y="2057400"/>
            <a:ext cx="8915402" cy="4137259"/>
          </a:xfr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15. </a:t>
            </a:r>
            <a:r>
              <a:rPr lang="it-IT" sz="5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#Function to generate the </a:t>
            </a:r>
            <a:r>
              <a:rPr lang="it-IT" sz="5600" dirty="0" err="1">
                <a:solidFill>
                  <a:schemeClr val="bg2">
                    <a:lumMod val="50000"/>
                  </a:schemeClr>
                </a:solidFill>
                <a:latin typeface="Consolas"/>
              </a:rPr>
              <a:t>synthetic</a:t>
            </a:r>
            <a:r>
              <a:rPr lang="it-IT" sz="5600" dirty="0">
                <a:solidFill>
                  <a:schemeClr val="bg2">
                    <a:lumMod val="50000"/>
                  </a:schemeClr>
                </a:solidFill>
                <a:latin typeface="Consolas"/>
              </a:rPr>
              <a:t> samples</a:t>
            </a:r>
          </a:p>
          <a:p>
            <a:pPr marL="0" indent="0">
              <a:buNone/>
            </a:pP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16. </a:t>
            </a:r>
            <a:r>
              <a:rPr lang="it-IT" sz="5600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/>
              </a:rPr>
              <a:t>while</a:t>
            </a:r>
            <a:r>
              <a:rPr lang="it-IT" sz="5600" b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</a:t>
            </a: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N != 0</a:t>
            </a:r>
          </a:p>
          <a:p>
            <a:pPr marL="0" indent="0">
              <a:buNone/>
            </a:pP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17.        Choose a random number between 1 and 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k</a:t>
            </a: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, call it 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nn</a:t>
            </a: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. </a:t>
            </a:r>
            <a:r>
              <a:rPr lang="it-IT" sz="5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This</a:t>
            </a: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step  </a:t>
            </a:r>
            <a:r>
              <a:rPr lang="it-IT" sz="5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chooses</a:t>
            </a:r>
            <a:endParaRPr lang="it-IT" sz="5600" i="1" dirty="0" err="1">
              <a:solidFill>
                <a:schemeClr val="bg1">
                  <a:lumMod val="9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          </a:t>
            </a: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one of the 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k </a:t>
            </a:r>
            <a:r>
              <a:rPr lang="it-IT" sz="5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nearest</a:t>
            </a: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</a:t>
            </a:r>
            <a:r>
              <a:rPr lang="it-IT" sz="5600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neighbors</a:t>
            </a: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of i.</a:t>
            </a:r>
            <a:endParaRPr lang="it-IT" sz="5600" i="1" dirty="0">
              <a:solidFill>
                <a:schemeClr val="bg1">
                  <a:lumMod val="9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18.        </a:t>
            </a:r>
            <a:r>
              <a:rPr lang="it-IT" sz="5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/>
              </a:rPr>
              <a:t>for 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attr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</a:t>
            </a: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&lt;- 1 </a:t>
            </a:r>
            <a:r>
              <a:rPr lang="it-IT" sz="56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/>
              </a:rPr>
              <a:t>to</a:t>
            </a:r>
            <a:r>
              <a:rPr lang="it-IT" sz="5600" b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 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numattrs</a:t>
            </a:r>
            <a:endParaRPr lang="it-IT" sz="5600" b="1" i="1" dirty="0" err="1">
              <a:solidFill>
                <a:schemeClr val="bg1">
                  <a:lumMod val="9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19.              Compute: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 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dif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 = Sample[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nnarray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[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nn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]][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attr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] − Sample[i][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attr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]</a:t>
            </a:r>
            <a:endParaRPr lang="it-IT" sz="5600" i="1" dirty="0">
              <a:solidFill>
                <a:schemeClr val="bg1">
                  <a:lumMod val="9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20.              Compute: 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gap = random 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number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 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between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 0 and 1</a:t>
            </a:r>
            <a:endParaRPr lang="it-IT" sz="5600" i="1" dirty="0">
              <a:solidFill>
                <a:schemeClr val="bg1">
                  <a:lumMod val="9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21.         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     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Synthetic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[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newindex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][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attr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] = Sample[i][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attr</a:t>
            </a: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] + gap ∗ </a:t>
            </a:r>
            <a:r>
              <a:rPr lang="it-IT" sz="5600" i="1" dirty="0" err="1">
                <a:solidFill>
                  <a:schemeClr val="bg1">
                    <a:lumMod val="95000"/>
                  </a:schemeClr>
                </a:solidFill>
                <a:latin typeface="Consolas"/>
                <a:ea typeface="+mn-lt"/>
                <a:cs typeface="+mn-lt"/>
              </a:rPr>
              <a:t>dif</a:t>
            </a:r>
          </a:p>
          <a:p>
            <a:pPr marL="0" indent="0">
              <a:buNone/>
            </a:pP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22.         </a:t>
            </a:r>
            <a:r>
              <a:rPr lang="it-IT" sz="5600" i="1" err="1">
                <a:solidFill>
                  <a:schemeClr val="bg1">
                    <a:lumMod val="95000"/>
                  </a:schemeClr>
                </a:solidFill>
                <a:latin typeface="Consolas"/>
              </a:rPr>
              <a:t>newindex</a:t>
            </a:r>
            <a:r>
              <a:rPr lang="it-IT" sz="56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++</a:t>
            </a:r>
          </a:p>
          <a:p>
            <a:pPr marL="0" indent="0">
              <a:buNone/>
            </a:pP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23.         N = N – 1</a:t>
            </a:r>
          </a:p>
          <a:p>
            <a:pPr marL="0" indent="0">
              <a:buNone/>
            </a:pPr>
            <a:r>
              <a:rPr lang="it-IT" sz="56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24. </a:t>
            </a:r>
            <a:r>
              <a:rPr lang="it-IT" sz="5600" b="1" i="1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/>
              </a:rPr>
              <a:t>Return</a:t>
            </a:r>
            <a:r>
              <a:rPr lang="it-IT" sz="1500" b="1" i="1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/>
              </a:rPr>
              <a:t> </a:t>
            </a:r>
            <a:endParaRPr lang="it-IT" sz="1500" i="1" dirty="0">
              <a:solidFill>
                <a:schemeClr val="tx2">
                  <a:lumMod val="25000"/>
                  <a:lumOff val="7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500" i="1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        </a:t>
            </a:r>
          </a:p>
          <a:p>
            <a:pPr marL="0" indent="0">
              <a:buNone/>
            </a:pPr>
            <a:endParaRPr lang="it-IT" sz="1500" dirty="0">
              <a:solidFill>
                <a:srgbClr val="7D866B"/>
              </a:solidFill>
              <a:latin typeface="Consolas"/>
            </a:endParaRPr>
          </a:p>
          <a:p>
            <a:pPr marL="0" indent="0">
              <a:buNone/>
            </a:pPr>
            <a:endParaRPr lang="it-IT" sz="1600" dirty="0">
              <a:solidFill>
                <a:srgbClr val="F2F2F2"/>
              </a:solidFill>
              <a:latin typeface="Consolas"/>
            </a:endParaRPr>
          </a:p>
          <a:p>
            <a:pPr marL="0" indent="0">
              <a:buNone/>
            </a:pPr>
            <a:endParaRPr lang="it-IT" sz="1600" dirty="0">
              <a:solidFill>
                <a:srgbClr val="F2F2F2"/>
              </a:solidFill>
              <a:latin typeface="Consolas"/>
            </a:endParaRPr>
          </a:p>
          <a:p>
            <a:pPr marL="342900" indent="-342900">
              <a:buAutoNum type="arabicPeriod"/>
            </a:pPr>
            <a:endParaRPr lang="it-IT" sz="1600" dirty="0">
              <a:solidFill>
                <a:srgbClr val="7D866B"/>
              </a:solidFill>
              <a:latin typeface="Consolas"/>
            </a:endParaRPr>
          </a:p>
          <a:p>
            <a:pPr marL="777240" lvl="3" indent="0">
              <a:buNone/>
            </a:pPr>
            <a:r>
              <a:rPr lang="it-IT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37674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umeri della borsa">
            <a:extLst>
              <a:ext uri="{FF2B5EF4-FFF2-40B4-BE49-F238E27FC236}">
                <a16:creationId xmlns:a16="http://schemas.microsoft.com/office/drawing/2014/main" id="{6DA289EA-2571-0AF0-96B9-C15FD7559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3" r="14453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2E68594-44DE-D186-F53B-0A56FA9B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3200" dirty="0">
                <a:solidFill>
                  <a:srgbClr val="C00000"/>
                </a:solidFill>
              </a:rPr>
              <a:t>TEST</a:t>
            </a:r>
            <a:br>
              <a:rPr lang="it-IT" sz="3200" dirty="0">
                <a:solidFill>
                  <a:srgbClr val="C00000"/>
                </a:solidFill>
              </a:rPr>
            </a:br>
            <a:r>
              <a:rPr lang="it-IT" sz="3200" dirty="0"/>
              <a:t>CREDIT CARD FRAUD DETECTION</a:t>
            </a:r>
            <a:br>
              <a:rPr lang="it-IT" sz="3200" dirty="0"/>
            </a:br>
            <a:endParaRPr lang="it-IT" sz="2000" b="0">
              <a:solidFill>
                <a:srgbClr val="339A99"/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315142-A00B-443A-951A-2F238D35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72F30E-CB01-4F82-A2A7-84B9C8E28A00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8/17/2023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730E17C-2354-4000-87C9-31FF6B37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567017F-B060-413D-AE1E-4429A523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6D3D91-8BA7-4CF5-A573-BEB5E87A913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A3C9C9-323F-86F9-2060-D368F4F0E7CE}"/>
              </a:ext>
            </a:extLst>
          </p:cNvPr>
          <p:cNvSpPr txBox="1"/>
          <p:nvPr/>
        </p:nvSpPr>
        <p:spPr>
          <a:xfrm>
            <a:off x="1636889" y="6321778"/>
            <a:ext cx="1458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339A99"/>
                </a:solidFill>
                <a:ea typeface="+mn-lt"/>
                <a:cs typeface="+mn-lt"/>
                <a:hlinkClick r:id="rId3"/>
              </a:rPr>
              <a:t>link colab</a:t>
            </a:r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A362E75-1872-8F08-83FC-044178D85E72}"/>
              </a:ext>
            </a:extLst>
          </p:cNvPr>
          <p:cNvSpPr/>
          <p:nvPr/>
        </p:nvSpPr>
        <p:spPr>
          <a:xfrm>
            <a:off x="225777" y="329259"/>
            <a:ext cx="329259" cy="602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53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3F99-38FD-96FF-2A5C-79169BB2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7480EDC-2260-B128-0635-90D3AFDA716F}"/>
              </a:ext>
            </a:extLst>
          </p:cNvPr>
          <p:cNvSpPr/>
          <p:nvPr/>
        </p:nvSpPr>
        <p:spPr>
          <a:xfrm>
            <a:off x="3555999" y="2408295"/>
            <a:ext cx="517407" cy="2869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F0CD091-9091-06C3-5987-4D58C28BC3C3}"/>
              </a:ext>
            </a:extLst>
          </p:cNvPr>
          <p:cNvSpPr/>
          <p:nvPr/>
        </p:nvSpPr>
        <p:spPr>
          <a:xfrm>
            <a:off x="4703703" y="5221109"/>
            <a:ext cx="517407" cy="564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6D7FAD-62FB-F2F1-2724-D6D93685DC9E}"/>
              </a:ext>
            </a:extLst>
          </p:cNvPr>
          <p:cNvSpPr txBox="1"/>
          <p:nvPr/>
        </p:nvSpPr>
        <p:spPr>
          <a:xfrm>
            <a:off x="3443111" y="5503333"/>
            <a:ext cx="8466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/>
              <a:t>NOT FRAUD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31F025E-B783-E71A-D7C2-DFDD1412849D}"/>
              </a:ext>
            </a:extLst>
          </p:cNvPr>
          <p:cNvSpPr txBox="1"/>
          <p:nvPr/>
        </p:nvSpPr>
        <p:spPr>
          <a:xfrm>
            <a:off x="4619037" y="5503333"/>
            <a:ext cx="8466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/>
              <a:t>FRAUD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C1640C7-EE1C-38FC-CBBF-4105AF0677EF}"/>
              </a:ext>
            </a:extLst>
          </p:cNvPr>
          <p:cNvSpPr txBox="1"/>
          <p:nvPr/>
        </p:nvSpPr>
        <p:spPr>
          <a:xfrm>
            <a:off x="7535333" y="2624666"/>
            <a:ext cx="31326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284315</a:t>
            </a:r>
            <a:r>
              <a:rPr lang="it-IT" dirty="0"/>
              <a:t> NOT FRAUD</a:t>
            </a:r>
          </a:p>
          <a:p>
            <a:endParaRPr lang="it-IT" dirty="0"/>
          </a:p>
          <a:p>
            <a:r>
              <a:rPr lang="it-IT" b="1" dirty="0"/>
              <a:t>492</a:t>
            </a:r>
            <a:r>
              <a:rPr lang="it-IT" dirty="0"/>
              <a:t> FRAUD</a:t>
            </a:r>
          </a:p>
          <a:p>
            <a:endParaRPr lang="it-IT" dirty="0"/>
          </a:p>
          <a:p>
            <a:r>
              <a:rPr lang="it-IT" b="1" dirty="0"/>
              <a:t>30</a:t>
            </a:r>
            <a:r>
              <a:rPr lang="it-IT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55456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1941E7-0E61-ADC3-28A5-EAEB713E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TRAINING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447DAB-6B3B-7033-AEE3-751AEA60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53" y="3177448"/>
            <a:ext cx="8933763" cy="1805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dirty="0"/>
              <a:t>NEURAL NETWORK</a:t>
            </a:r>
          </a:p>
          <a:p>
            <a:pPr marL="0" indent="0">
              <a:buNone/>
            </a:pPr>
            <a:r>
              <a:rPr lang="it-IT" b="1" dirty="0"/>
              <a:t>200000 SAMPLES </a:t>
            </a:r>
            <a:r>
              <a:rPr lang="it-IT" dirty="0"/>
              <a:t>TRAINING SET</a:t>
            </a:r>
            <a:endParaRPr lang="it-IT" b="1" dirty="0"/>
          </a:p>
          <a:p>
            <a:pPr marL="0" indent="0">
              <a:buNone/>
            </a:pPr>
            <a:r>
              <a:rPr lang="it-IT" b="1" dirty="0"/>
              <a:t>20 </a:t>
            </a:r>
            <a:r>
              <a:rPr lang="it-IT" dirty="0"/>
              <a:t>EPOCHS</a:t>
            </a:r>
          </a:p>
          <a:p>
            <a:pPr marL="0" indent="0">
              <a:buNone/>
            </a:pPr>
            <a:r>
              <a:rPr lang="it-IT" b="1" dirty="0"/>
              <a:t>0.000001 </a:t>
            </a:r>
            <a:r>
              <a:rPr lang="it-IT" dirty="0"/>
              <a:t>LEARNING RATE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1CB4F04-B7FB-745D-A765-B842AFE652CF}"/>
              </a:ext>
            </a:extLst>
          </p:cNvPr>
          <p:cNvSpPr/>
          <p:nvPr/>
        </p:nvSpPr>
        <p:spPr>
          <a:xfrm>
            <a:off x="8092524" y="3299166"/>
            <a:ext cx="272814" cy="1119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EB13A2-7ECB-9383-AF86-70CA42F8CF1E}"/>
              </a:ext>
            </a:extLst>
          </p:cNvPr>
          <p:cNvSpPr/>
          <p:nvPr/>
        </p:nvSpPr>
        <p:spPr>
          <a:xfrm>
            <a:off x="8854524" y="2503672"/>
            <a:ext cx="272814" cy="2718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004AF19-BC71-8F8A-C950-DA5DA2AD4A77}"/>
              </a:ext>
            </a:extLst>
          </p:cNvPr>
          <p:cNvSpPr/>
          <p:nvPr/>
        </p:nvSpPr>
        <p:spPr>
          <a:xfrm>
            <a:off x="9616523" y="2503671"/>
            <a:ext cx="272814" cy="27188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02CFE29-73A5-47B8-950C-CF28FECB5BB4}"/>
              </a:ext>
            </a:extLst>
          </p:cNvPr>
          <p:cNvSpPr/>
          <p:nvPr/>
        </p:nvSpPr>
        <p:spPr>
          <a:xfrm>
            <a:off x="10467436" y="3734737"/>
            <a:ext cx="217714" cy="2093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23C740-5A54-427A-9396-81ED4E8C6A2A}"/>
              </a:ext>
            </a:extLst>
          </p:cNvPr>
          <p:cNvSpPr txBox="1"/>
          <p:nvPr/>
        </p:nvSpPr>
        <p:spPr>
          <a:xfrm>
            <a:off x="8052929" y="4597801"/>
            <a:ext cx="4353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dirty="0"/>
              <a:t>30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B29A207-C5A4-A473-0ADF-784DC3D60B9D}"/>
              </a:ext>
            </a:extLst>
          </p:cNvPr>
          <p:cNvSpPr txBox="1"/>
          <p:nvPr/>
        </p:nvSpPr>
        <p:spPr>
          <a:xfrm>
            <a:off x="8776266" y="5436198"/>
            <a:ext cx="5359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dirty="0"/>
              <a:t>128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20ED7D-D0DC-C3B5-BB65-4051FFE9424C}"/>
              </a:ext>
            </a:extLst>
          </p:cNvPr>
          <p:cNvSpPr txBox="1"/>
          <p:nvPr/>
        </p:nvSpPr>
        <p:spPr>
          <a:xfrm>
            <a:off x="9529892" y="5436197"/>
            <a:ext cx="5359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dirty="0"/>
              <a:t>128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D9C597-3298-3087-FA0B-C6B56E4C0333}"/>
              </a:ext>
            </a:extLst>
          </p:cNvPr>
          <p:cNvSpPr txBox="1"/>
          <p:nvPr/>
        </p:nvSpPr>
        <p:spPr>
          <a:xfrm>
            <a:off x="10361807" y="4052935"/>
            <a:ext cx="7703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dirty="0"/>
              <a:t>OUT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E0A151-D995-40F9-D8DD-C2060B8AABFA}"/>
              </a:ext>
            </a:extLst>
          </p:cNvPr>
          <p:cNvSpPr txBox="1"/>
          <p:nvPr/>
        </p:nvSpPr>
        <p:spPr>
          <a:xfrm>
            <a:off x="9873816" y="3474549"/>
            <a:ext cx="18421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100" dirty="0"/>
              <a:t>RELU</a:t>
            </a:r>
            <a:endParaRPr lang="it-IT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762A3470-C604-7ACF-E718-D98D963C1A8C}"/>
              </a:ext>
            </a:extLst>
          </p:cNvPr>
          <p:cNvSpPr/>
          <p:nvPr/>
        </p:nvSpPr>
        <p:spPr>
          <a:xfrm>
            <a:off x="8482987" y="3754915"/>
            <a:ext cx="257060" cy="1652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7A1A3A03-3620-DD57-9A90-D0D323FEB5D1}"/>
              </a:ext>
            </a:extLst>
          </p:cNvPr>
          <p:cNvSpPr/>
          <p:nvPr/>
        </p:nvSpPr>
        <p:spPr>
          <a:xfrm>
            <a:off x="9309251" y="3754914"/>
            <a:ext cx="257060" cy="1652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E68152C-0E76-2846-4D9C-088ECA5732F1}"/>
              </a:ext>
            </a:extLst>
          </p:cNvPr>
          <p:cNvSpPr txBox="1"/>
          <p:nvPr/>
        </p:nvSpPr>
        <p:spPr>
          <a:xfrm>
            <a:off x="9111817" y="3474550"/>
            <a:ext cx="18421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100" dirty="0"/>
              <a:t>RELU</a:t>
            </a:r>
            <a:endParaRPr lang="it-IT" dirty="0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2EA7D38D-5405-ADDE-398F-61EA6F324DD1}"/>
              </a:ext>
            </a:extLst>
          </p:cNvPr>
          <p:cNvSpPr/>
          <p:nvPr/>
        </p:nvSpPr>
        <p:spPr>
          <a:xfrm>
            <a:off x="10107973" y="3754913"/>
            <a:ext cx="257060" cy="16525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01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2E96C3-9BF3-8126-42CF-EDF2376A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TRAIN </a:t>
            </a:r>
            <a:br>
              <a:rPr lang="en-US" dirty="0"/>
            </a:br>
            <a:r>
              <a:rPr lang="en-US" dirty="0"/>
              <a:t>DATASET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81B289F-E1AE-B028-CB25-D2EE56655A00}"/>
              </a:ext>
            </a:extLst>
          </p:cNvPr>
          <p:cNvSpPr txBox="1">
            <a:spLocks/>
          </p:cNvSpPr>
          <p:nvPr/>
        </p:nvSpPr>
        <p:spPr>
          <a:xfrm>
            <a:off x="7022630" y="1673795"/>
            <a:ext cx="4914899" cy="2315885"/>
          </a:xfr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 FRAUD</a:t>
            </a:r>
            <a:r>
              <a:rPr lang="en-US" dirty="0"/>
              <a:t> 199615</a:t>
            </a:r>
          </a:p>
          <a:p>
            <a:pPr marL="0" indent="0">
              <a:buNone/>
            </a:pPr>
            <a:r>
              <a:rPr lang="en-US" b="1" dirty="0"/>
              <a:t>FRAUD</a:t>
            </a:r>
            <a:r>
              <a:rPr lang="en-US" dirty="0"/>
              <a:t> 385</a:t>
            </a:r>
          </a:p>
        </p:txBody>
      </p:sp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2DD3222-08D1-4334-9F0A-9AFB9C7C753E}" type="datetime1">
              <a:rPr lang="en-US" smtClean="0"/>
              <a:pPr>
                <a:spcAft>
                  <a:spcPts val="600"/>
                </a:spcAft>
              </a:pPr>
              <a:t>8/17/2023</a:t>
            </a:fld>
            <a:endParaRPr lang="en-US"/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BEC9B7-5073-8F9C-2B43-D415C58804EE}"/>
              </a:ext>
            </a:extLst>
          </p:cNvPr>
          <p:cNvSpPr/>
          <p:nvPr/>
        </p:nvSpPr>
        <p:spPr>
          <a:xfrm>
            <a:off x="225777" y="329259"/>
            <a:ext cx="329259" cy="602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88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E3C7A-A571-DD37-F1A8-C60F696E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RESULTS </a:t>
            </a:r>
            <a:br>
              <a:rPr lang="it-IT" dirty="0"/>
            </a:br>
            <a:r>
              <a:rPr lang="it-IT" sz="1800" dirty="0"/>
              <a:t>TEST SET</a:t>
            </a:r>
          </a:p>
        </p:txBody>
      </p:sp>
      <p:pic>
        <p:nvPicPr>
          <p:cNvPr id="4" name="Immagine 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AE6BBADE-8288-6004-C1C2-FDEC572BB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27" r="16206" b="228"/>
          <a:stretch/>
        </p:blipFill>
        <p:spPr>
          <a:xfrm>
            <a:off x="3538538" y="2059281"/>
            <a:ext cx="4285990" cy="4114742"/>
          </a:xfrm>
        </p:spPr>
      </p:pic>
    </p:spTree>
    <p:extLst>
      <p:ext uri="{BB962C8B-B14F-4D97-AF65-F5344CB8AC3E}">
        <p14:creationId xmlns:p14="http://schemas.microsoft.com/office/powerpoint/2010/main" val="236817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C5925E-B726-48EA-B822-118478A2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86" y="460661"/>
            <a:ext cx="9040687" cy="1136072"/>
          </a:xfrm>
        </p:spPr>
        <p:txBody>
          <a:bodyPr>
            <a:normAutofit/>
          </a:bodyPr>
          <a:lstStyle/>
          <a:p>
            <a:r>
              <a:rPr lang="en-US" b="0" dirty="0"/>
              <a:t>SMOTE: Synthetic Minority Over-sampling Technique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A638E8-5267-4376-B209-48B25BA2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48405"/>
            <a:ext cx="4045429" cy="3418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https://arxiv.org/pdf/1106.1813.pdf</a:t>
            </a:r>
          </a:p>
          <a:p>
            <a:pPr marL="0" indent="0">
              <a:buNone/>
            </a:pPr>
            <a:r>
              <a:rPr lang="en-US" dirty="0"/>
              <a:t>Chawla, Bowyer, Hall &amp; </a:t>
            </a:r>
            <a:r>
              <a:rPr lang="en-US" dirty="0" err="1"/>
              <a:t>Kegelmeyer</a:t>
            </a:r>
          </a:p>
        </p:txBody>
      </p:sp>
      <p:pic>
        <p:nvPicPr>
          <p:cNvPr id="18" name="Pictur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96022F-C801-6F9B-A315-DECC8D636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80" b="16680"/>
          <a:stretch/>
        </p:blipFill>
        <p:spPr>
          <a:xfrm>
            <a:off x="6895694" y="2465943"/>
            <a:ext cx="3385754" cy="3446809"/>
          </a:xfrm>
          <a:prstGeom prst="rect">
            <a:avLst/>
          </a:prstGeom>
          <a:noFill/>
        </p:spPr>
      </p:pic>
      <p:sp>
        <p:nvSpPr>
          <p:cNvPr id="12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33939-6381-4C51-B8C3-114001C7100E}" type="datetime1">
              <a:rPr lang="en-US" smtClean="0"/>
              <a:pPr>
                <a:spcAft>
                  <a:spcPts val="600"/>
                </a:spcAft>
              </a:pPr>
              <a:t>8/17/2023</a:t>
            </a:fld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E2D6726-C178-45EE-AD99-CA46EEFC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6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DC64C55-3DB7-978E-C4D6-081BAFD9F446}"/>
              </a:ext>
            </a:extLst>
          </p:cNvPr>
          <p:cNvSpPr/>
          <p:nvPr/>
        </p:nvSpPr>
        <p:spPr>
          <a:xfrm>
            <a:off x="282222" y="301036"/>
            <a:ext cx="254000" cy="733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22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60071-F6E7-C86F-C6F9-A40B3733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200"/>
              <a:t>SMOTE OVERSAMPLING</a:t>
            </a:r>
            <a:br>
              <a:rPr lang="it-IT" sz="2200"/>
            </a:br>
            <a:r>
              <a:rPr lang="it-IT" sz="2200" b="0"/>
              <a:t>(OF TRAIN DATASET ONLY)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9AE793-3C54-7D16-61ED-88D65CEC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08" y="1927795"/>
            <a:ext cx="4914899" cy="1450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dirty="0"/>
              <a:t>K</a:t>
            </a:r>
            <a:r>
              <a:rPr lang="it-IT" dirty="0"/>
              <a:t> = 5</a:t>
            </a:r>
          </a:p>
          <a:p>
            <a:pPr marL="0" indent="0">
              <a:buNone/>
            </a:pPr>
            <a:r>
              <a:rPr lang="it-IT" b="1" dirty="0"/>
              <a:t>NOT FRAUD</a:t>
            </a:r>
            <a:r>
              <a:rPr lang="it-IT" dirty="0"/>
              <a:t> 199615</a:t>
            </a:r>
          </a:p>
          <a:p>
            <a:pPr marL="0" indent="0">
              <a:buNone/>
            </a:pPr>
            <a:r>
              <a:rPr lang="it-IT" b="1" dirty="0"/>
              <a:t>FRAUD</a:t>
            </a:r>
            <a:r>
              <a:rPr lang="it-IT" dirty="0"/>
              <a:t> 199615       ( 199230 </a:t>
            </a:r>
            <a:r>
              <a:rPr lang="it-IT" b="1" dirty="0"/>
              <a:t>SYNTHETIC</a:t>
            </a:r>
            <a:r>
              <a:rPr lang="it-IT" dirty="0"/>
              <a:t> 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2DD3222-08D1-4334-9F0A-9AFB9C7C753E}" type="datetime1">
              <a:rPr lang="en-US" smtClean="0"/>
              <a:pPr>
                <a:spcAft>
                  <a:spcPts val="600"/>
                </a:spcAft>
              </a:pPr>
              <a:t>8/17/2023</a:t>
            </a:fld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35E81FE-5D65-04A4-1497-AE39D1C75C2A}"/>
              </a:ext>
            </a:extLst>
          </p:cNvPr>
          <p:cNvSpPr/>
          <p:nvPr/>
        </p:nvSpPr>
        <p:spPr>
          <a:xfrm>
            <a:off x="225777" y="329259"/>
            <a:ext cx="329259" cy="602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80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E3C7A-A571-DD37-F1A8-C60F696E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RESULTS SMOTE </a:t>
            </a:r>
            <a:br>
              <a:rPr lang="it-IT" dirty="0"/>
            </a:br>
            <a:r>
              <a:rPr lang="it-IT" sz="1800" dirty="0"/>
              <a:t>TEST SET</a:t>
            </a:r>
          </a:p>
        </p:txBody>
      </p:sp>
      <p:pic>
        <p:nvPicPr>
          <p:cNvPr id="7" name="Immagine 7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26FC2CAF-479C-1F2A-DE3E-C16F1097E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27" r="16759" b="228"/>
          <a:stretch/>
        </p:blipFill>
        <p:spPr>
          <a:xfrm>
            <a:off x="3538538" y="2059281"/>
            <a:ext cx="4257730" cy="4114742"/>
          </a:xfrm>
        </p:spPr>
      </p:pic>
    </p:spTree>
    <p:extLst>
      <p:ext uri="{BB962C8B-B14F-4D97-AF65-F5344CB8AC3E}">
        <p14:creationId xmlns:p14="http://schemas.microsoft.com/office/powerpoint/2010/main" val="593039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7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44E06308-2434-9247-100B-E54DB0FFD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27" r="16759" b="228"/>
          <a:stretch/>
        </p:blipFill>
        <p:spPr>
          <a:xfrm>
            <a:off x="6417205" y="2068688"/>
            <a:ext cx="4257730" cy="4114742"/>
          </a:xfrm>
          <a:prstGeom prst="rect">
            <a:avLst/>
          </a:prstGeom>
        </p:spPr>
      </p:pic>
      <p:pic>
        <p:nvPicPr>
          <p:cNvPr id="7" name="Immagine 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C04FF114-F295-9AD3-5573-0EFFAB11E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7" r="16206" b="228"/>
          <a:stretch/>
        </p:blipFill>
        <p:spPr>
          <a:xfrm>
            <a:off x="1045575" y="2078096"/>
            <a:ext cx="4285990" cy="4114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54AE12-2080-D3FD-C051-47DDD27AA029}"/>
              </a:ext>
            </a:extLst>
          </p:cNvPr>
          <p:cNvSpPr txBox="1"/>
          <p:nvPr/>
        </p:nvSpPr>
        <p:spPr>
          <a:xfrm>
            <a:off x="2408296" y="1420518"/>
            <a:ext cx="26152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NO SMOTE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586F78-39C1-A58F-C586-449EB723CFF8}"/>
              </a:ext>
            </a:extLst>
          </p:cNvPr>
          <p:cNvSpPr txBox="1"/>
          <p:nvPr/>
        </p:nvSpPr>
        <p:spPr>
          <a:xfrm>
            <a:off x="8062147" y="1420518"/>
            <a:ext cx="26152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39317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3D803-6C51-DFFC-256B-47CA266E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OTHER APPLICATIONS</a:t>
            </a:r>
          </a:p>
        </p:txBody>
      </p:sp>
      <p:pic>
        <p:nvPicPr>
          <p:cNvPr id="4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6C3ECB9A-9F9B-F30B-C5A1-04AFDE99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63" y="2349617"/>
            <a:ext cx="6238875" cy="3552825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971E16-7F4C-3F79-0A00-D14CBB7E39F6}"/>
              </a:ext>
            </a:extLst>
          </p:cNvPr>
          <p:cNvSpPr txBox="1"/>
          <p:nvPr/>
        </p:nvSpPr>
        <p:spPr>
          <a:xfrm>
            <a:off x="4205111" y="6114814"/>
            <a:ext cx="38005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111111"/>
                </a:solidFill>
                <a:hlinkClick r:id="rId3"/>
              </a:rPr>
              <a:t>I</a:t>
            </a:r>
            <a:r>
              <a:rPr lang="it-IT" sz="1200" dirty="0">
                <a:solidFill>
                  <a:srgbClr val="111111"/>
                </a:solidFill>
                <a:hlinkClick r:id="rId3"/>
              </a:rPr>
              <a:t>mbalanced Histopathological Breast Cancer Image Classification with Convolutional Neural Network</a:t>
            </a:r>
            <a:endParaRPr lang="it-IT" sz="1200" dirty="0"/>
          </a:p>
          <a:p>
            <a:pPr algn="l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6D31EB2-FCC0-0006-C4AB-8C1F40024C52}"/>
              </a:ext>
            </a:extLst>
          </p:cNvPr>
          <p:cNvSpPr/>
          <p:nvPr/>
        </p:nvSpPr>
        <p:spPr>
          <a:xfrm>
            <a:off x="6067777" y="4195703"/>
            <a:ext cx="3292593" cy="170274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29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401DD0-AF5E-CCED-7CB5-DA831B6C2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385" y="2057400"/>
            <a:ext cx="5247615" cy="2743200"/>
          </a:xfrm>
        </p:spPr>
        <p:txBody>
          <a:bodyPr anchor="ctr">
            <a:normAutofit/>
          </a:bodyPr>
          <a:lstStyle/>
          <a:p>
            <a:r>
              <a:rPr lang="it-IT" sz="3200"/>
              <a:t>WHEN SMOTE DOESN'T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BF97EA-FCA3-5B9E-35F7-2519FD999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2057399"/>
            <a:ext cx="3276600" cy="2743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1600" b="1" dirty="0"/>
              <a:t>HIGH-DIMENSIONAL</a:t>
            </a:r>
            <a:r>
              <a:rPr lang="it-IT" sz="1600" dirty="0"/>
              <a:t> DATA</a:t>
            </a:r>
          </a:p>
          <a:p>
            <a:r>
              <a:rPr lang="it-IT" sz="800" dirty="0">
                <a:hlinkClick r:id="rId2"/>
              </a:rPr>
              <a:t>https://bmcbioinformatics.biomedcentral.com/articles/10.1186/1471-2105-14-106</a:t>
            </a:r>
            <a:endParaRPr lang="it-IT" sz="80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36942C3-91AC-4FA1-824B-F446C870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94667F-F5DA-4ADA-AB1C-802A3D63AF7E}" type="datetime1">
              <a:rPr lang="en-US" smtClean="0"/>
              <a:pPr>
                <a:spcAft>
                  <a:spcPts val="600"/>
                </a:spcAft>
              </a:pPr>
              <a:t>8/17/2023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79A80B-1023-417F-B179-0D473ECE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8EC9005-5705-4BF3-9E28-A32B388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D058B6-B63B-7122-5DA2-A1D1AAD082D2}"/>
              </a:ext>
            </a:extLst>
          </p:cNvPr>
          <p:cNvSpPr/>
          <p:nvPr/>
        </p:nvSpPr>
        <p:spPr>
          <a:xfrm>
            <a:off x="225777" y="329259"/>
            <a:ext cx="329259" cy="602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57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50F46-8DEA-5A13-D47C-BAC8E9F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700"/>
              <a:t>THEORETICAL PROPERTIES OF SMOTE</a:t>
            </a:r>
            <a:br>
              <a:rPr lang="it-IT" sz="3700"/>
            </a:br>
            <a:r>
              <a:rPr lang="it-IT" sz="3700"/>
              <a:t>FOT HIGH-DIMENSIONAL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B5E00-61C9-4C55-9A27-F0EAEAD0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SMOTE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 the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(SMOTE-</a:t>
            </a:r>
            <a:r>
              <a:rPr lang="it-IT" dirty="0" err="1"/>
              <a:t>augmented</a:t>
            </a:r>
            <a:r>
              <a:rPr lang="it-IT" dirty="0"/>
              <a:t>) </a:t>
            </a:r>
            <a:r>
              <a:rPr lang="it-IT" dirty="0" err="1"/>
              <a:t>minority</a:t>
            </a:r>
            <a:r>
              <a:rPr lang="it-IT" dirty="0"/>
              <a:t> class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decreases</a:t>
            </a:r>
            <a:r>
              <a:rPr lang="it-IT" dirty="0"/>
              <a:t> </a:t>
            </a:r>
            <a:r>
              <a:rPr lang="it-IT" dirty="0" err="1"/>
              <a:t>it's</a:t>
            </a:r>
            <a:r>
              <a:rPr lang="it-IT" dirty="0"/>
              <a:t> </a:t>
            </a:r>
            <a:r>
              <a:rPr lang="it-IT" dirty="0" err="1"/>
              <a:t>variability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8C60573-8BA9-4F06-8BC5-309D58F96E5C}" type="datetime1">
              <a:rPr lang="en-US" smtClean="0"/>
              <a:pPr>
                <a:spcAft>
                  <a:spcPts val="600"/>
                </a:spcAft>
              </a:pPr>
              <a:t>8/17/2023</a:t>
            </a:fld>
            <a:endParaRPr lang="en-US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FAFC009-A956-0F43-7271-580A39E8C17B}"/>
              </a:ext>
            </a:extLst>
          </p:cNvPr>
          <p:cNvSpPr/>
          <p:nvPr/>
        </p:nvSpPr>
        <p:spPr>
          <a:xfrm>
            <a:off x="225777" y="329259"/>
            <a:ext cx="329259" cy="602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347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50F46-8DEA-5A13-D47C-BAC8E9F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700"/>
              <a:t>THEORETICAL PROPERTIES OF SMOTE</a:t>
            </a:r>
            <a:br>
              <a:rPr lang="it-IT" sz="3700"/>
            </a:br>
            <a:r>
              <a:rPr lang="it-IT" sz="3700"/>
              <a:t>FOT HIGH-DIMENSIONAL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B5E00-61C9-4C55-9A27-F0EAEAD0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SMOTE </a:t>
            </a:r>
            <a:r>
              <a:rPr lang="it-IT" dirty="0" err="1"/>
              <a:t>introduces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some samples,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variables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8C60573-8BA9-4F06-8BC5-309D58F96E5C}" type="datetime1">
              <a:rPr lang="en-US" smtClean="0"/>
              <a:pPr>
                <a:spcAft>
                  <a:spcPts val="600"/>
                </a:spcAft>
              </a:pPr>
              <a:t>8/17/2023</a:t>
            </a:fld>
            <a:endParaRPr lang="en-US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6801A63-5BDF-48E5-F539-63E1F8D8DF53}"/>
              </a:ext>
            </a:extLst>
          </p:cNvPr>
          <p:cNvSpPr/>
          <p:nvPr/>
        </p:nvSpPr>
        <p:spPr>
          <a:xfrm>
            <a:off x="225777" y="329259"/>
            <a:ext cx="329259" cy="602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555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50F46-8DEA-5A13-D47C-BAC8E9F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700"/>
              <a:t>THEORETICAL PROPERTIES OF SMOTE</a:t>
            </a:r>
            <a:br>
              <a:rPr lang="it-IT" sz="3700"/>
            </a:br>
            <a:r>
              <a:rPr lang="it-IT" sz="3700"/>
              <a:t>FOT HIGH-DIMENSIONAL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B5E00-61C9-4C55-9A27-F0EAEAD0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SMOTE </a:t>
            </a:r>
            <a:r>
              <a:rPr lang="it-IT" dirty="0" err="1"/>
              <a:t>modifies</a:t>
            </a:r>
            <a:r>
              <a:rPr lang="it-IT" dirty="0"/>
              <a:t> the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test samples and the (SMOTE-</a:t>
            </a:r>
            <a:r>
              <a:rPr lang="it-IT" dirty="0" err="1"/>
              <a:t>augmented</a:t>
            </a:r>
            <a:r>
              <a:rPr lang="it-IT" dirty="0"/>
              <a:t>) </a:t>
            </a:r>
            <a:r>
              <a:rPr lang="it-IT" dirty="0" err="1"/>
              <a:t>minority</a:t>
            </a:r>
            <a:r>
              <a:rPr lang="it-IT" dirty="0"/>
              <a:t> class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8C60573-8BA9-4F06-8BC5-309D58F96E5C}" type="datetime1">
              <a:rPr lang="en-US" smtClean="0"/>
              <a:pPr>
                <a:spcAft>
                  <a:spcPts val="600"/>
                </a:spcAft>
              </a:pPr>
              <a:t>8/17/2023</a:t>
            </a:fld>
            <a:endParaRPr lang="en-US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915520-F67F-C4A8-01D0-F6A1E68DC936}"/>
              </a:ext>
            </a:extLst>
          </p:cNvPr>
          <p:cNvSpPr/>
          <p:nvPr/>
        </p:nvSpPr>
        <p:spPr>
          <a:xfrm>
            <a:off x="225777" y="329259"/>
            <a:ext cx="329259" cy="602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20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3BBFA-2F30-E624-F99C-1BC99644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E46E5-E8B9-07DA-8A9C-6AD3B25E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ea typeface="+mn-lt"/>
                <a:cs typeface="+mn-lt"/>
              </a:rPr>
              <a:t>SMOTE </a:t>
            </a:r>
            <a:r>
              <a:rPr lang="it-IT" b="1" err="1">
                <a:ea typeface="+mn-lt"/>
                <a:cs typeface="+mn-lt"/>
              </a:rPr>
              <a:t>has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hardly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any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effect</a:t>
            </a:r>
            <a:r>
              <a:rPr lang="it-IT" b="1" dirty="0">
                <a:ea typeface="+mn-lt"/>
                <a:cs typeface="+mn-lt"/>
              </a:rPr>
              <a:t> on </a:t>
            </a:r>
            <a:r>
              <a:rPr lang="it-IT" b="1" err="1">
                <a:ea typeface="+mn-lt"/>
                <a:cs typeface="+mn-lt"/>
              </a:rPr>
              <a:t>most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classifiers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trained</a:t>
            </a:r>
            <a:r>
              <a:rPr lang="it-IT" b="1" dirty="0">
                <a:ea typeface="+mn-lt"/>
                <a:cs typeface="+mn-lt"/>
              </a:rPr>
              <a:t> on high-</a:t>
            </a:r>
            <a:r>
              <a:rPr lang="it-IT" b="1" err="1">
                <a:ea typeface="+mn-lt"/>
                <a:cs typeface="+mn-lt"/>
              </a:rPr>
              <a:t>dimensional</a:t>
            </a:r>
            <a:r>
              <a:rPr lang="it-IT" b="1" dirty="0">
                <a:ea typeface="+mn-lt"/>
                <a:cs typeface="+mn-lt"/>
              </a:rPr>
              <a:t> data;</a:t>
            </a:r>
          </a:p>
          <a:p>
            <a:r>
              <a:rPr lang="it-IT" dirty="0" err="1">
                <a:ea typeface="+mn-lt"/>
                <a:cs typeface="+mn-lt"/>
              </a:rPr>
              <a:t>Undersampling</a:t>
            </a:r>
            <a:r>
              <a:rPr lang="it-IT" dirty="0">
                <a:ea typeface="+mn-lt"/>
                <a:cs typeface="+mn-lt"/>
              </a:rPr>
              <a:t> or, for some </a:t>
            </a:r>
            <a:r>
              <a:rPr lang="it-IT" dirty="0" err="1">
                <a:ea typeface="+mn-lt"/>
                <a:cs typeface="+mn-lt"/>
              </a:rPr>
              <a:t>classifiers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cut</a:t>
            </a:r>
            <a:r>
              <a:rPr lang="it-IT" dirty="0">
                <a:ea typeface="+mn-lt"/>
                <a:cs typeface="+mn-lt"/>
              </a:rPr>
              <a:t>-off </a:t>
            </a:r>
            <a:r>
              <a:rPr lang="it-IT" dirty="0" err="1">
                <a:ea typeface="+mn-lt"/>
                <a:cs typeface="+mn-lt"/>
              </a:rPr>
              <a:t>adjustment</a:t>
            </a:r>
            <a:r>
              <a:rPr lang="it-IT" dirty="0">
                <a:ea typeface="+mn-lt"/>
                <a:cs typeface="+mn-lt"/>
              </a:rPr>
              <a:t> are </a:t>
            </a:r>
            <a:r>
              <a:rPr lang="it-IT" dirty="0" err="1">
                <a:ea typeface="+mn-lt"/>
                <a:cs typeface="+mn-lt"/>
              </a:rPr>
              <a:t>preferable</a:t>
            </a:r>
            <a:r>
              <a:rPr lang="it-IT" dirty="0">
                <a:ea typeface="+mn-lt"/>
                <a:cs typeface="+mn-lt"/>
              </a:rPr>
              <a:t> to SMOTE for high-</a:t>
            </a:r>
            <a:r>
              <a:rPr lang="it-IT" dirty="0" err="1">
                <a:ea typeface="+mn-lt"/>
                <a:cs typeface="+mn-lt"/>
              </a:rPr>
              <a:t>dimensional</a:t>
            </a:r>
            <a:r>
              <a:rPr lang="it-IT" dirty="0">
                <a:ea typeface="+mn-lt"/>
                <a:cs typeface="+mn-lt"/>
              </a:rPr>
              <a:t> class-</a:t>
            </a:r>
            <a:r>
              <a:rPr lang="it-IT" dirty="0" err="1">
                <a:ea typeface="+mn-lt"/>
                <a:cs typeface="+mn-lt"/>
              </a:rPr>
              <a:t>prediction</a:t>
            </a:r>
            <a:r>
              <a:rPr lang="it-IT" dirty="0">
                <a:ea typeface="+mn-lt"/>
                <a:cs typeface="+mn-lt"/>
              </a:rPr>
              <a:t> tasks.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7549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4F8E8-8156-653D-E058-39B44027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685800"/>
            <a:ext cx="6888285" cy="3428999"/>
          </a:xfrm>
        </p:spPr>
        <p:txBody>
          <a:bodyPr anchor="b">
            <a:normAutofit/>
          </a:bodyPr>
          <a:lstStyle/>
          <a:p>
            <a:r>
              <a:rPr lang="it-IT" dirty="0"/>
              <a:t>SOME SMOTE VARIANTS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36942C3-91AC-4FA1-824B-F446C870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CF60505-36E2-43AF-9206-A47B7B656A2B}" type="datetime1">
              <a:rPr lang="en-US" smtClean="0"/>
              <a:pPr>
                <a:spcAft>
                  <a:spcPts val="600"/>
                </a:spcAft>
              </a:pPr>
              <a:t>8/17/2023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EC9005-5705-4BF3-9E28-A32B388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62EA594-0FA1-264B-F724-662CA5153DF1}"/>
              </a:ext>
            </a:extLst>
          </p:cNvPr>
          <p:cNvSpPr/>
          <p:nvPr/>
        </p:nvSpPr>
        <p:spPr>
          <a:xfrm>
            <a:off x="225777" y="329259"/>
            <a:ext cx="329259" cy="602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57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CFC13-FF7E-A8DB-BCD7-6CFB332B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Imbalanced</a:t>
            </a:r>
            <a:r>
              <a:rPr lang="it-IT" dirty="0"/>
              <a:t>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DFC854-9D26-EA9F-34EE-E57FE186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5349995" cy="4137259"/>
          </a:xfrm>
        </p:spPr>
        <p:txBody>
          <a:bodyPr/>
          <a:lstStyle/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1B3B667-38A9-04AD-FE4A-44931E0D0A7A}"/>
              </a:ext>
            </a:extLst>
          </p:cNvPr>
          <p:cNvSpPr/>
          <p:nvPr/>
        </p:nvSpPr>
        <p:spPr>
          <a:xfrm>
            <a:off x="3555999" y="2662295"/>
            <a:ext cx="517407" cy="2615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4CFDD0-2078-99EE-6CB4-887C9A5180FC}"/>
              </a:ext>
            </a:extLst>
          </p:cNvPr>
          <p:cNvSpPr/>
          <p:nvPr/>
        </p:nvSpPr>
        <p:spPr>
          <a:xfrm>
            <a:off x="4703703" y="4920072"/>
            <a:ext cx="517407" cy="3574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59BDEE-2983-4EF5-3680-8712FC535B73}"/>
              </a:ext>
            </a:extLst>
          </p:cNvPr>
          <p:cNvSpPr txBox="1"/>
          <p:nvPr/>
        </p:nvSpPr>
        <p:spPr>
          <a:xfrm>
            <a:off x="3349037" y="5540963"/>
            <a:ext cx="968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Class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2DBF1D-634F-4D1C-3047-4A38143AA30E}"/>
              </a:ext>
            </a:extLst>
          </p:cNvPr>
          <p:cNvSpPr txBox="1"/>
          <p:nvPr/>
        </p:nvSpPr>
        <p:spPr>
          <a:xfrm>
            <a:off x="4477926" y="5540963"/>
            <a:ext cx="968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Class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47A674-FF08-B732-E12C-9430A1B636C3}"/>
              </a:ext>
            </a:extLst>
          </p:cNvPr>
          <p:cNvSpPr txBox="1"/>
          <p:nvPr/>
        </p:nvSpPr>
        <p:spPr>
          <a:xfrm>
            <a:off x="7676444" y="2690518"/>
            <a:ext cx="327377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dirty="0"/>
              <a:t>"The cost of </a:t>
            </a:r>
            <a:r>
              <a:rPr lang="it-IT" i="1" dirty="0" err="1"/>
              <a:t>misclassifying</a:t>
            </a:r>
            <a:r>
              <a:rPr lang="it-IT" i="1" dirty="0"/>
              <a:t> an </a:t>
            </a:r>
            <a:r>
              <a:rPr lang="it-IT" i="1" dirty="0" err="1"/>
              <a:t>abnormal</a:t>
            </a:r>
            <a:r>
              <a:rPr lang="it-IT" i="1" dirty="0"/>
              <a:t> (</a:t>
            </a:r>
            <a:r>
              <a:rPr lang="it-IT" i="1" dirty="0" err="1"/>
              <a:t>interesting</a:t>
            </a:r>
            <a:r>
              <a:rPr lang="it-IT" i="1" dirty="0"/>
              <a:t>) </a:t>
            </a:r>
            <a:r>
              <a:rPr lang="it-IT" i="1" dirty="0" err="1"/>
              <a:t>example</a:t>
            </a:r>
            <a:r>
              <a:rPr lang="it-IT" i="1" dirty="0"/>
              <a:t> </a:t>
            </a:r>
            <a:r>
              <a:rPr lang="it-IT" i="1" dirty="0" err="1"/>
              <a:t>as</a:t>
            </a:r>
            <a:r>
              <a:rPr lang="it-IT" i="1" dirty="0"/>
              <a:t> a </a:t>
            </a:r>
            <a:r>
              <a:rPr lang="it-IT" i="1" dirty="0" err="1"/>
              <a:t>normal</a:t>
            </a:r>
            <a:r>
              <a:rPr lang="it-IT" i="1" dirty="0"/>
              <a:t> </a:t>
            </a:r>
            <a:r>
              <a:rPr lang="it-IT" i="1" dirty="0" err="1"/>
              <a:t>example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</a:t>
            </a:r>
            <a:r>
              <a:rPr lang="it-IT" i="1" dirty="0" err="1"/>
              <a:t>often</a:t>
            </a:r>
            <a:r>
              <a:rPr lang="it-IT" i="1" dirty="0"/>
              <a:t> </a:t>
            </a:r>
            <a:r>
              <a:rPr lang="it-IT" i="1" dirty="0" err="1"/>
              <a:t>much</a:t>
            </a:r>
            <a:r>
              <a:rPr lang="it-IT" i="1" dirty="0"/>
              <a:t> </a:t>
            </a:r>
            <a:r>
              <a:rPr lang="it-IT" i="1" dirty="0" err="1"/>
              <a:t>higher</a:t>
            </a:r>
            <a:r>
              <a:rPr lang="it-IT" i="1" dirty="0"/>
              <a:t> </a:t>
            </a:r>
            <a:r>
              <a:rPr lang="it-IT" i="1" dirty="0" err="1"/>
              <a:t>than</a:t>
            </a:r>
            <a:r>
              <a:rPr lang="it-IT" i="1" dirty="0"/>
              <a:t> the cost of the reverse </a:t>
            </a:r>
            <a:r>
              <a:rPr lang="it-IT" i="1" dirty="0" err="1"/>
              <a:t>error</a:t>
            </a:r>
            <a:r>
              <a:rPr lang="it-IT" i="1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9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D3C7-7B0D-FD37-CDFF-F4E49D1A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BORDERLINE-SMOTE</a:t>
            </a:r>
          </a:p>
        </p:txBody>
      </p:sp>
      <p:pic>
        <p:nvPicPr>
          <p:cNvPr id="4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B5F0CF2-2D82-B748-90FB-8588446FA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2142509"/>
            <a:ext cx="8915402" cy="3967041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6444F18-3ADE-CDBB-AA4B-1677B52E2D82}"/>
              </a:ext>
            </a:extLst>
          </p:cNvPr>
          <p:cNvSpPr txBox="1"/>
          <p:nvPr/>
        </p:nvSpPr>
        <p:spPr>
          <a:xfrm>
            <a:off x="3759868" y="5965658"/>
            <a:ext cx="59055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dirty="0">
                <a:ea typeface="+mn-lt"/>
                <a:cs typeface="+mn-lt"/>
                <a:hlinkClick r:id="rId3"/>
              </a:rPr>
              <a:t>https://sci2s.ugr.es/keel/keel-dataset/pdfs/2005-Han-LNCS.pdf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458735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D9E95E-2CBC-2D12-63D9-12AC2BE7F32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b="6250"/>
          <a:stretch/>
        </p:blipFill>
        <p:spPr>
          <a:xfrm>
            <a:off x="4876800" y="-2"/>
            <a:ext cx="7214937" cy="6657477"/>
          </a:xfr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A0BD668-6600-AB1D-1748-36237CC46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r>
              <a:rPr lang="it-IT" sz="3200"/>
              <a:t>ADASYN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CC502FE-2A33-48B8-80DC-2DB5B10F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9D10FB2-1712-417E-8236-C4017D35AE56}" type="datetime1">
              <a:rPr lang="en-US" smtClean="0"/>
              <a:pPr>
                <a:spcAft>
                  <a:spcPts val="600"/>
                </a:spcAft>
              </a:pPr>
              <a:t>8/17/2023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C1A5F6F-14E3-4A18-9AD2-ED95DC7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501F92-B7DB-9C7D-5166-9922ACEB13A5}"/>
              </a:ext>
            </a:extLst>
          </p:cNvPr>
          <p:cNvSpPr/>
          <p:nvPr/>
        </p:nvSpPr>
        <p:spPr>
          <a:xfrm>
            <a:off x="225777" y="329259"/>
            <a:ext cx="329259" cy="602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976D60A-DFAD-4924-8450-92E902CA94FE}"/>
              </a:ext>
            </a:extLst>
          </p:cNvPr>
          <p:cNvSpPr txBox="1"/>
          <p:nvPr/>
        </p:nvSpPr>
        <p:spPr>
          <a:xfrm>
            <a:off x="1634289" y="4201026"/>
            <a:ext cx="216568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dirty="0">
                <a:ea typeface="+mn-lt"/>
                <a:cs typeface="+mn-lt"/>
                <a:hlinkClick r:id="rId3"/>
              </a:rPr>
              <a:t>https://imbalanced-learn.org/stable/auto_examples/over-sampling/plot_comparison_over_sampling.html#sphx-glr-auto-examples-over-sampling-plot-comparison-over-sampling-py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52228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1D664-7B8A-9C73-20BD-9AEA97E7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SMOTE-NC</a:t>
            </a:r>
          </a:p>
        </p:txBody>
      </p:sp>
      <p:pic>
        <p:nvPicPr>
          <p:cNvPr id="4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F450646-3F51-2C84-ED59-C7C0C5326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3083743"/>
            <a:ext cx="8915402" cy="2084572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AFDFD7-7D8C-AB49-E979-5D902D59E947}"/>
              </a:ext>
            </a:extLst>
          </p:cNvPr>
          <p:cNvSpPr txBox="1"/>
          <p:nvPr/>
        </p:nvSpPr>
        <p:spPr>
          <a:xfrm>
            <a:off x="3659605" y="5614736"/>
            <a:ext cx="4872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dirty="0">
                <a:ea typeface="+mn-lt"/>
                <a:cs typeface="+mn-lt"/>
                <a:hlinkClick r:id="rId3"/>
              </a:rPr>
              <a:t>https://www.cs.cmu.edu/afs/cs/project/jair/pub/volume16/chawla02a-html/node15.html</a:t>
            </a:r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345729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CFC13-FF7E-A8DB-BCD7-6CFB332B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Under - sampling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DFC854-9D26-EA9F-34EE-E57FE186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Loss of information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1B3B667-38A9-04AD-FE4A-44931E0D0A7A}"/>
              </a:ext>
            </a:extLst>
          </p:cNvPr>
          <p:cNvSpPr/>
          <p:nvPr/>
        </p:nvSpPr>
        <p:spPr>
          <a:xfrm>
            <a:off x="3555999" y="4920072"/>
            <a:ext cx="517407" cy="357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4CFDD0-2078-99EE-6CB4-887C9A5180FC}"/>
              </a:ext>
            </a:extLst>
          </p:cNvPr>
          <p:cNvSpPr/>
          <p:nvPr/>
        </p:nvSpPr>
        <p:spPr>
          <a:xfrm>
            <a:off x="4703703" y="4920072"/>
            <a:ext cx="517407" cy="3574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59BDEE-2983-4EF5-3680-8712FC535B73}"/>
              </a:ext>
            </a:extLst>
          </p:cNvPr>
          <p:cNvSpPr txBox="1"/>
          <p:nvPr/>
        </p:nvSpPr>
        <p:spPr>
          <a:xfrm>
            <a:off x="3349037" y="5540963"/>
            <a:ext cx="968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Class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2DBF1D-634F-4D1C-3047-4A38143AA30E}"/>
              </a:ext>
            </a:extLst>
          </p:cNvPr>
          <p:cNvSpPr txBox="1"/>
          <p:nvPr/>
        </p:nvSpPr>
        <p:spPr>
          <a:xfrm>
            <a:off x="4477926" y="5540963"/>
            <a:ext cx="968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200660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CFC13-FF7E-A8DB-BCD7-6CFB332B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 - sampling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DFC854-9D26-EA9F-34EE-E57FE186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/>
              <a:t>Overfitting</a:t>
            </a:r>
            <a:r>
              <a:rPr lang="it-IT" dirty="0"/>
              <a:t> (with 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1B3B667-38A9-04AD-FE4A-44931E0D0A7A}"/>
              </a:ext>
            </a:extLst>
          </p:cNvPr>
          <p:cNvSpPr/>
          <p:nvPr/>
        </p:nvSpPr>
        <p:spPr>
          <a:xfrm>
            <a:off x="3555999" y="2662295"/>
            <a:ext cx="517407" cy="26152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4CFDD0-2078-99EE-6CB4-887C9A5180FC}"/>
              </a:ext>
            </a:extLst>
          </p:cNvPr>
          <p:cNvSpPr/>
          <p:nvPr/>
        </p:nvSpPr>
        <p:spPr>
          <a:xfrm>
            <a:off x="4703703" y="4920072"/>
            <a:ext cx="517407" cy="3574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59BDEE-2983-4EF5-3680-8712FC535B73}"/>
              </a:ext>
            </a:extLst>
          </p:cNvPr>
          <p:cNvSpPr txBox="1"/>
          <p:nvPr/>
        </p:nvSpPr>
        <p:spPr>
          <a:xfrm>
            <a:off x="3349037" y="5540963"/>
            <a:ext cx="968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Class 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2DBF1D-634F-4D1C-3047-4A38143AA30E}"/>
              </a:ext>
            </a:extLst>
          </p:cNvPr>
          <p:cNvSpPr txBox="1"/>
          <p:nvPr/>
        </p:nvSpPr>
        <p:spPr>
          <a:xfrm>
            <a:off x="4477926" y="5540963"/>
            <a:ext cx="968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Class 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61149F-F995-CC6F-9ABC-4467F2305879}"/>
              </a:ext>
            </a:extLst>
          </p:cNvPr>
          <p:cNvSpPr/>
          <p:nvPr/>
        </p:nvSpPr>
        <p:spPr>
          <a:xfrm>
            <a:off x="4703702" y="4479397"/>
            <a:ext cx="517407" cy="3574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7E11EAB-4333-6EB8-4092-99E3728D8719}"/>
              </a:ext>
            </a:extLst>
          </p:cNvPr>
          <p:cNvSpPr/>
          <p:nvPr/>
        </p:nvSpPr>
        <p:spPr>
          <a:xfrm>
            <a:off x="4703703" y="4047903"/>
            <a:ext cx="517407" cy="3574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8EADD45-964A-4229-E8D1-46B934B15084}"/>
              </a:ext>
            </a:extLst>
          </p:cNvPr>
          <p:cNvSpPr/>
          <p:nvPr/>
        </p:nvSpPr>
        <p:spPr>
          <a:xfrm>
            <a:off x="4703702" y="3588867"/>
            <a:ext cx="517407" cy="3574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A227D68-DCFE-91BB-1D80-1F0790D78007}"/>
              </a:ext>
            </a:extLst>
          </p:cNvPr>
          <p:cNvSpPr/>
          <p:nvPr/>
        </p:nvSpPr>
        <p:spPr>
          <a:xfrm>
            <a:off x="4703703" y="3129830"/>
            <a:ext cx="517407" cy="3574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C38BE1E-EC1B-8B1F-FB6C-4AD5024B36C4}"/>
              </a:ext>
            </a:extLst>
          </p:cNvPr>
          <p:cNvSpPr/>
          <p:nvPr/>
        </p:nvSpPr>
        <p:spPr>
          <a:xfrm>
            <a:off x="4694521" y="2661613"/>
            <a:ext cx="517407" cy="3574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46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903D3-0355-24F7-5FC2-B7889385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DECISION REGION</a:t>
            </a:r>
            <a:br>
              <a:rPr lang="it-IT" dirty="0"/>
            </a:br>
            <a:r>
              <a:rPr lang="it-IT" sz="1800" dirty="0"/>
              <a:t>AFTER BUILDING A DECISION TREE</a:t>
            </a:r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EE9004A-FFFC-FC4B-790B-8704785115C2}"/>
              </a:ext>
            </a:extLst>
          </p:cNvPr>
          <p:cNvSpPr/>
          <p:nvPr/>
        </p:nvSpPr>
        <p:spPr>
          <a:xfrm>
            <a:off x="3029184" y="27093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C159BF9-1F5D-D728-395F-8F2245CEB4E8}"/>
              </a:ext>
            </a:extLst>
          </p:cNvPr>
          <p:cNvSpPr/>
          <p:nvPr/>
        </p:nvSpPr>
        <p:spPr>
          <a:xfrm>
            <a:off x="3162769" y="31157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E4FC88E-D272-B157-BDA0-C59F56AC2310}"/>
              </a:ext>
            </a:extLst>
          </p:cNvPr>
          <p:cNvSpPr/>
          <p:nvPr/>
        </p:nvSpPr>
        <p:spPr>
          <a:xfrm>
            <a:off x="3698991" y="289936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4038AB3-48B0-36BF-375D-56344380DE1A}"/>
              </a:ext>
            </a:extLst>
          </p:cNvPr>
          <p:cNvSpPr/>
          <p:nvPr/>
        </p:nvSpPr>
        <p:spPr>
          <a:xfrm>
            <a:off x="3736621" y="34261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1AB74A9-C37C-5740-12E2-CEC3ED482508}"/>
              </a:ext>
            </a:extLst>
          </p:cNvPr>
          <p:cNvSpPr/>
          <p:nvPr/>
        </p:nvSpPr>
        <p:spPr>
          <a:xfrm>
            <a:off x="2833510" y="355788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1719FBD-22AD-BD9E-A87A-ECBEF5788968}"/>
              </a:ext>
            </a:extLst>
          </p:cNvPr>
          <p:cNvSpPr/>
          <p:nvPr/>
        </p:nvSpPr>
        <p:spPr>
          <a:xfrm>
            <a:off x="3360325" y="352025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A08A94D2-50E9-B0C8-7514-8EBAC8ED0216}"/>
              </a:ext>
            </a:extLst>
          </p:cNvPr>
          <p:cNvSpPr/>
          <p:nvPr/>
        </p:nvSpPr>
        <p:spPr>
          <a:xfrm>
            <a:off x="2777065" y="299343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E02C36D-91BE-4579-F3B1-A6AB743DB4E7}"/>
              </a:ext>
            </a:extLst>
          </p:cNvPr>
          <p:cNvSpPr/>
          <p:nvPr/>
        </p:nvSpPr>
        <p:spPr>
          <a:xfrm>
            <a:off x="4047065" y="323802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F1A3A212-5710-5239-7CDB-8F9BCF45CC10}"/>
              </a:ext>
            </a:extLst>
          </p:cNvPr>
          <p:cNvSpPr/>
          <p:nvPr/>
        </p:nvSpPr>
        <p:spPr>
          <a:xfrm>
            <a:off x="4075288" y="385891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C051413-2EAC-B9B5-E5CB-010CEB186FBF}"/>
              </a:ext>
            </a:extLst>
          </p:cNvPr>
          <p:cNvSpPr/>
          <p:nvPr/>
        </p:nvSpPr>
        <p:spPr>
          <a:xfrm>
            <a:off x="3162769" y="39341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A86542DF-E46C-3582-3F76-CC6B440035A8}"/>
              </a:ext>
            </a:extLst>
          </p:cNvPr>
          <p:cNvSpPr/>
          <p:nvPr/>
        </p:nvSpPr>
        <p:spPr>
          <a:xfrm>
            <a:off x="4178769" y="271121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6E3BB6B6-9F2A-B819-87DF-DB623C17B8CF}"/>
              </a:ext>
            </a:extLst>
          </p:cNvPr>
          <p:cNvSpPr/>
          <p:nvPr/>
        </p:nvSpPr>
        <p:spPr>
          <a:xfrm>
            <a:off x="4555065" y="31157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595D6444-32A9-8B09-15DA-A9D9058CA3D8}"/>
              </a:ext>
            </a:extLst>
          </p:cNvPr>
          <p:cNvSpPr/>
          <p:nvPr/>
        </p:nvSpPr>
        <p:spPr>
          <a:xfrm>
            <a:off x="2673584" y="399062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A8929E9-3B3B-EB73-751E-D1DD87489872}"/>
              </a:ext>
            </a:extLst>
          </p:cNvPr>
          <p:cNvSpPr/>
          <p:nvPr/>
        </p:nvSpPr>
        <p:spPr>
          <a:xfrm>
            <a:off x="4508028" y="361432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55162FDC-F76D-7B6A-CFC1-B250EA751D25}"/>
              </a:ext>
            </a:extLst>
          </p:cNvPr>
          <p:cNvSpPr/>
          <p:nvPr/>
        </p:nvSpPr>
        <p:spPr>
          <a:xfrm>
            <a:off x="3698991" y="429165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8A4A3B20-061F-1553-6895-028DFA464CD8}"/>
              </a:ext>
            </a:extLst>
          </p:cNvPr>
          <p:cNvSpPr/>
          <p:nvPr/>
        </p:nvSpPr>
        <p:spPr>
          <a:xfrm>
            <a:off x="4884325" y="271121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77A68BE5-F8DA-C766-2E2C-E25CFB0BFEB8}"/>
              </a:ext>
            </a:extLst>
          </p:cNvPr>
          <p:cNvSpPr/>
          <p:nvPr/>
        </p:nvSpPr>
        <p:spPr>
          <a:xfrm>
            <a:off x="2428991" y="34261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C4664D4-4587-E5D5-4680-A718E9A7A701}"/>
              </a:ext>
            </a:extLst>
          </p:cNvPr>
          <p:cNvSpPr/>
          <p:nvPr/>
        </p:nvSpPr>
        <p:spPr>
          <a:xfrm>
            <a:off x="3125140" y="43857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DCC42511-EC8B-C48E-8667-1EA56CBDECFA}"/>
              </a:ext>
            </a:extLst>
          </p:cNvPr>
          <p:cNvSpPr/>
          <p:nvPr/>
        </p:nvSpPr>
        <p:spPr>
          <a:xfrm>
            <a:off x="4357510" y="422580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0AA3B01-233B-62A7-0F54-9D9EB0090CE3}"/>
              </a:ext>
            </a:extLst>
          </p:cNvPr>
          <p:cNvSpPr/>
          <p:nvPr/>
        </p:nvSpPr>
        <p:spPr>
          <a:xfrm>
            <a:off x="3736621" y="380247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2A78B5D6-903B-8DC1-B498-B2E25958C501}"/>
              </a:ext>
            </a:extLst>
          </p:cNvPr>
          <p:cNvSpPr/>
          <p:nvPr/>
        </p:nvSpPr>
        <p:spPr>
          <a:xfrm>
            <a:off x="2739436" y="485610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B9F766D4-64F2-0E11-8AC2-1BC18FDB4D03}"/>
              </a:ext>
            </a:extLst>
          </p:cNvPr>
          <p:cNvSpPr/>
          <p:nvPr/>
        </p:nvSpPr>
        <p:spPr>
          <a:xfrm>
            <a:off x="1826917" y="271121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826D0799-203C-F82E-862F-7F8AD1E3C397}"/>
              </a:ext>
            </a:extLst>
          </p:cNvPr>
          <p:cNvSpPr/>
          <p:nvPr/>
        </p:nvSpPr>
        <p:spPr>
          <a:xfrm>
            <a:off x="2353732" y="267358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6C5FAAC-8AC9-C744-4230-85BCE9024BB1}"/>
              </a:ext>
            </a:extLst>
          </p:cNvPr>
          <p:cNvSpPr/>
          <p:nvPr/>
        </p:nvSpPr>
        <p:spPr>
          <a:xfrm>
            <a:off x="2156176" y="308751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C625CE06-15B1-D0C0-DB91-8F37885A3867}"/>
              </a:ext>
            </a:extLst>
          </p:cNvPr>
          <p:cNvSpPr/>
          <p:nvPr/>
        </p:nvSpPr>
        <p:spPr>
          <a:xfrm>
            <a:off x="1666991" y="314395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53B0F449-3A59-BA1B-7A57-316C6AC5B2CB}"/>
              </a:ext>
            </a:extLst>
          </p:cNvPr>
          <p:cNvSpPr/>
          <p:nvPr/>
        </p:nvSpPr>
        <p:spPr>
          <a:xfrm>
            <a:off x="2118547" y="353906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CC17CF7F-B661-3C78-35D4-19A0FB0933BA}"/>
              </a:ext>
            </a:extLst>
          </p:cNvPr>
          <p:cNvSpPr/>
          <p:nvPr/>
        </p:nvSpPr>
        <p:spPr>
          <a:xfrm>
            <a:off x="1732843" y="400943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822E170A-56DE-B703-A82D-29F3CB1C3F19}"/>
              </a:ext>
            </a:extLst>
          </p:cNvPr>
          <p:cNvSpPr/>
          <p:nvPr/>
        </p:nvSpPr>
        <p:spPr>
          <a:xfrm>
            <a:off x="2071510" y="435751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B38FF19-F6CC-022E-6A47-384C1E50ACA1}"/>
              </a:ext>
            </a:extLst>
          </p:cNvPr>
          <p:cNvSpPr/>
          <p:nvPr/>
        </p:nvSpPr>
        <p:spPr>
          <a:xfrm>
            <a:off x="2598325" y="431988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E44C5740-AE07-0E46-80DA-CA799EA25394}"/>
              </a:ext>
            </a:extLst>
          </p:cNvPr>
          <p:cNvSpPr/>
          <p:nvPr/>
        </p:nvSpPr>
        <p:spPr>
          <a:xfrm>
            <a:off x="2400769" y="473380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1D2D096A-DE71-BCEB-C39C-BEDE594C6F1C}"/>
              </a:ext>
            </a:extLst>
          </p:cNvPr>
          <p:cNvSpPr/>
          <p:nvPr/>
        </p:nvSpPr>
        <p:spPr>
          <a:xfrm>
            <a:off x="1911584" y="479025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1EE5B0BF-00FF-68F5-AF41-985F92A35B12}"/>
              </a:ext>
            </a:extLst>
          </p:cNvPr>
          <p:cNvSpPr/>
          <p:nvPr/>
        </p:nvSpPr>
        <p:spPr>
          <a:xfrm>
            <a:off x="2363140" y="518536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C84E213-E51C-017B-109B-7BB173F0EDC5}"/>
              </a:ext>
            </a:extLst>
          </p:cNvPr>
          <p:cNvSpPr/>
          <p:nvPr/>
        </p:nvSpPr>
        <p:spPr>
          <a:xfrm>
            <a:off x="1977436" y="565573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42A6BC8E-CC65-EA25-00EC-51861BE9CD07}"/>
              </a:ext>
            </a:extLst>
          </p:cNvPr>
          <p:cNvSpPr/>
          <p:nvPr/>
        </p:nvSpPr>
        <p:spPr>
          <a:xfrm>
            <a:off x="1826448" y="346851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251F4DF1-FA2E-A13F-EE5A-B989CB5EBC69}"/>
              </a:ext>
            </a:extLst>
          </p:cNvPr>
          <p:cNvSpPr/>
          <p:nvPr/>
        </p:nvSpPr>
        <p:spPr>
          <a:xfrm>
            <a:off x="3350917" y="452684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A8927D16-C785-62AD-93BE-8357D631B020}"/>
              </a:ext>
            </a:extLst>
          </p:cNvPr>
          <p:cNvSpPr/>
          <p:nvPr/>
        </p:nvSpPr>
        <p:spPr>
          <a:xfrm>
            <a:off x="3924769" y="483728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71CF1C26-4825-6C53-40C1-04D189665D78}"/>
              </a:ext>
            </a:extLst>
          </p:cNvPr>
          <p:cNvSpPr/>
          <p:nvPr/>
        </p:nvSpPr>
        <p:spPr>
          <a:xfrm>
            <a:off x="3021658" y="496899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A2043188-7005-885C-0A0D-048811C6D9BF}"/>
              </a:ext>
            </a:extLst>
          </p:cNvPr>
          <p:cNvSpPr/>
          <p:nvPr/>
        </p:nvSpPr>
        <p:spPr>
          <a:xfrm>
            <a:off x="3548473" y="493136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CF739454-0823-0A6D-2F6E-2D50CA5ACAD0}"/>
              </a:ext>
            </a:extLst>
          </p:cNvPr>
          <p:cNvSpPr/>
          <p:nvPr/>
        </p:nvSpPr>
        <p:spPr>
          <a:xfrm>
            <a:off x="4263436" y="527002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237D0D10-1957-A800-BE98-EB6A6BB87E4B}"/>
              </a:ext>
            </a:extLst>
          </p:cNvPr>
          <p:cNvSpPr/>
          <p:nvPr/>
        </p:nvSpPr>
        <p:spPr>
          <a:xfrm>
            <a:off x="3350917" y="534528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8CFEFAFD-CD12-8334-3699-FA821109A6D7}"/>
              </a:ext>
            </a:extLst>
          </p:cNvPr>
          <p:cNvSpPr/>
          <p:nvPr/>
        </p:nvSpPr>
        <p:spPr>
          <a:xfrm>
            <a:off x="3887139" y="570277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EFEC50E0-0152-5B40-76F0-9DE6F41BE1CA}"/>
              </a:ext>
            </a:extLst>
          </p:cNvPr>
          <p:cNvSpPr/>
          <p:nvPr/>
        </p:nvSpPr>
        <p:spPr>
          <a:xfrm>
            <a:off x="2183929" y="309221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D0DF3B38-165D-15E3-87F6-F8A15F2108EF}"/>
              </a:ext>
            </a:extLst>
          </p:cNvPr>
          <p:cNvSpPr/>
          <p:nvPr/>
        </p:nvSpPr>
        <p:spPr>
          <a:xfrm>
            <a:off x="3708398" y="415054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755B5BE-D709-FA9E-3D57-056D6F5349C3}"/>
              </a:ext>
            </a:extLst>
          </p:cNvPr>
          <p:cNvSpPr/>
          <p:nvPr/>
        </p:nvSpPr>
        <p:spPr>
          <a:xfrm>
            <a:off x="4282250" y="446099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78DECD6-EE7E-8DA0-30D1-530FD2380B8A}"/>
              </a:ext>
            </a:extLst>
          </p:cNvPr>
          <p:cNvSpPr/>
          <p:nvPr/>
        </p:nvSpPr>
        <p:spPr>
          <a:xfrm>
            <a:off x="3379139" y="459269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870A7E61-4B11-B4E3-17DC-6E3A2FF95F4C}"/>
              </a:ext>
            </a:extLst>
          </p:cNvPr>
          <p:cNvSpPr/>
          <p:nvPr/>
        </p:nvSpPr>
        <p:spPr>
          <a:xfrm>
            <a:off x="3905954" y="455506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40C9FBBE-B99E-DFAA-374D-87FDFC2EEC18}"/>
              </a:ext>
            </a:extLst>
          </p:cNvPr>
          <p:cNvSpPr/>
          <p:nvPr/>
        </p:nvSpPr>
        <p:spPr>
          <a:xfrm>
            <a:off x="4620917" y="48937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B63C753A-7C5C-3490-0172-3507256594A9}"/>
              </a:ext>
            </a:extLst>
          </p:cNvPr>
          <p:cNvSpPr/>
          <p:nvPr/>
        </p:nvSpPr>
        <p:spPr>
          <a:xfrm>
            <a:off x="3708398" y="496899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4DD2FA9C-3972-5696-6136-49281114198C}"/>
              </a:ext>
            </a:extLst>
          </p:cNvPr>
          <p:cNvSpPr/>
          <p:nvPr/>
        </p:nvSpPr>
        <p:spPr>
          <a:xfrm>
            <a:off x="4244620" y="532647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0AE64898-D0E5-E7CC-8CBE-00FBD17B3BD6}"/>
              </a:ext>
            </a:extLst>
          </p:cNvPr>
          <p:cNvSpPr/>
          <p:nvPr/>
        </p:nvSpPr>
        <p:spPr>
          <a:xfrm>
            <a:off x="2626077" y="27911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0AEF1107-48BC-F707-A800-37E233239AEA}"/>
              </a:ext>
            </a:extLst>
          </p:cNvPr>
          <p:cNvSpPr/>
          <p:nvPr/>
        </p:nvSpPr>
        <p:spPr>
          <a:xfrm>
            <a:off x="4150546" y="384951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0B7EF26E-32E0-3465-ECA5-33FDDBDFB32D}"/>
              </a:ext>
            </a:extLst>
          </p:cNvPr>
          <p:cNvSpPr/>
          <p:nvPr/>
        </p:nvSpPr>
        <p:spPr>
          <a:xfrm>
            <a:off x="4724398" y="415995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5E6C21E5-7682-7D0E-2E7F-221BF2826DFB}"/>
              </a:ext>
            </a:extLst>
          </p:cNvPr>
          <p:cNvSpPr/>
          <p:nvPr/>
        </p:nvSpPr>
        <p:spPr>
          <a:xfrm>
            <a:off x="3821287" y="429165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58022F68-AD78-09B5-B256-8DD84F31BFDA}"/>
              </a:ext>
            </a:extLst>
          </p:cNvPr>
          <p:cNvSpPr/>
          <p:nvPr/>
        </p:nvSpPr>
        <p:spPr>
          <a:xfrm>
            <a:off x="4348102" y="425402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FD304E22-CE76-CDE5-BE0D-CDE183941A11}"/>
              </a:ext>
            </a:extLst>
          </p:cNvPr>
          <p:cNvSpPr/>
          <p:nvPr/>
        </p:nvSpPr>
        <p:spPr>
          <a:xfrm>
            <a:off x="5063065" y="459269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5541F4F5-E3E9-55D2-E1C4-AAA106839F4F}"/>
              </a:ext>
            </a:extLst>
          </p:cNvPr>
          <p:cNvSpPr/>
          <p:nvPr/>
        </p:nvSpPr>
        <p:spPr>
          <a:xfrm>
            <a:off x="4150546" y="466795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FD0177B-D7E3-F663-9768-11296645A33A}"/>
              </a:ext>
            </a:extLst>
          </p:cNvPr>
          <p:cNvSpPr/>
          <p:nvPr/>
        </p:nvSpPr>
        <p:spPr>
          <a:xfrm>
            <a:off x="4686768" y="502543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DEC358C7-A567-2AC6-8238-EF46E11573F8}"/>
              </a:ext>
            </a:extLst>
          </p:cNvPr>
          <p:cNvSpPr/>
          <p:nvPr/>
        </p:nvSpPr>
        <p:spPr>
          <a:xfrm>
            <a:off x="2334917" y="321921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F7CDDCF-383E-1D7E-B364-B45B2CACCC14}"/>
              </a:ext>
            </a:extLst>
          </p:cNvPr>
          <p:cNvSpPr/>
          <p:nvPr/>
        </p:nvSpPr>
        <p:spPr>
          <a:xfrm>
            <a:off x="2664176" y="359551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E27F0C99-6CFD-CECA-610E-17250A944561}"/>
              </a:ext>
            </a:extLst>
          </p:cNvPr>
          <p:cNvSpPr/>
          <p:nvPr/>
        </p:nvSpPr>
        <p:spPr>
          <a:xfrm>
            <a:off x="2174991" y="365195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4143D124-1F3B-FC75-EC02-BD22D9E23135}"/>
              </a:ext>
            </a:extLst>
          </p:cNvPr>
          <p:cNvSpPr/>
          <p:nvPr/>
        </p:nvSpPr>
        <p:spPr>
          <a:xfrm>
            <a:off x="2626547" y="404706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51FDF910-E7C5-1E77-2ED7-0C30361E43DF}"/>
              </a:ext>
            </a:extLst>
          </p:cNvPr>
          <p:cNvSpPr/>
          <p:nvPr/>
        </p:nvSpPr>
        <p:spPr>
          <a:xfrm>
            <a:off x="2240843" y="451743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A924A4D3-773A-FB7B-BBA5-3D66C52969E3}"/>
              </a:ext>
            </a:extLst>
          </p:cNvPr>
          <p:cNvSpPr/>
          <p:nvPr/>
        </p:nvSpPr>
        <p:spPr>
          <a:xfrm>
            <a:off x="2099732" y="398121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628470E4-58CB-FD01-23D6-BD89321BB541}"/>
              </a:ext>
            </a:extLst>
          </p:cNvPr>
          <p:cNvSpPr/>
          <p:nvPr/>
        </p:nvSpPr>
        <p:spPr>
          <a:xfrm>
            <a:off x="2476028" y="336032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C264ABFF-6700-A94C-C7B7-C03FFF018613}"/>
              </a:ext>
            </a:extLst>
          </p:cNvPr>
          <p:cNvSpPr/>
          <p:nvPr/>
        </p:nvSpPr>
        <p:spPr>
          <a:xfrm>
            <a:off x="2805287" y="373662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2C08A1A9-76F1-4078-32C0-166CF53F965E}"/>
              </a:ext>
            </a:extLst>
          </p:cNvPr>
          <p:cNvSpPr/>
          <p:nvPr/>
        </p:nvSpPr>
        <p:spPr>
          <a:xfrm>
            <a:off x="2316102" y="379306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1EB06762-2298-B5DC-4F01-C2F52B7F5284}"/>
              </a:ext>
            </a:extLst>
          </p:cNvPr>
          <p:cNvSpPr/>
          <p:nvPr/>
        </p:nvSpPr>
        <p:spPr>
          <a:xfrm>
            <a:off x="2767658" y="41881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36D3151-1632-F71C-C819-ED0EA3ECD273}"/>
              </a:ext>
            </a:extLst>
          </p:cNvPr>
          <p:cNvSpPr/>
          <p:nvPr/>
        </p:nvSpPr>
        <p:spPr>
          <a:xfrm>
            <a:off x="2381954" y="465854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B5C4056D-5430-0FDF-E140-D46F75425927}"/>
              </a:ext>
            </a:extLst>
          </p:cNvPr>
          <p:cNvSpPr/>
          <p:nvPr/>
        </p:nvSpPr>
        <p:spPr>
          <a:xfrm>
            <a:off x="2240843" y="412232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5B02CC0C-DA64-C1BD-70AB-D1A53C420E06}"/>
              </a:ext>
            </a:extLst>
          </p:cNvPr>
          <p:cNvSpPr/>
          <p:nvPr/>
        </p:nvSpPr>
        <p:spPr>
          <a:xfrm>
            <a:off x="3322695" y="275825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7F03BED3-D6ED-6107-ADDD-2BD756333B96}"/>
              </a:ext>
            </a:extLst>
          </p:cNvPr>
          <p:cNvSpPr/>
          <p:nvPr/>
        </p:nvSpPr>
        <p:spPr>
          <a:xfrm>
            <a:off x="3651954" y="313454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70438806-4089-AC20-DB61-BA9301151023}"/>
              </a:ext>
            </a:extLst>
          </p:cNvPr>
          <p:cNvSpPr/>
          <p:nvPr/>
        </p:nvSpPr>
        <p:spPr>
          <a:xfrm>
            <a:off x="3162769" y="319099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1D647C51-C306-5C8D-C414-A17186C1B6E3}"/>
              </a:ext>
            </a:extLst>
          </p:cNvPr>
          <p:cNvSpPr/>
          <p:nvPr/>
        </p:nvSpPr>
        <p:spPr>
          <a:xfrm>
            <a:off x="3614325" y="358610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59D72446-478D-1D02-ECB0-012B476902BA}"/>
              </a:ext>
            </a:extLst>
          </p:cNvPr>
          <p:cNvSpPr/>
          <p:nvPr/>
        </p:nvSpPr>
        <p:spPr>
          <a:xfrm>
            <a:off x="3228621" y="405647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BC1B117B-CF5C-4B07-48C7-0C2D93FCCC83}"/>
              </a:ext>
            </a:extLst>
          </p:cNvPr>
          <p:cNvSpPr/>
          <p:nvPr/>
        </p:nvSpPr>
        <p:spPr>
          <a:xfrm>
            <a:off x="3087510" y="352025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2D6A04B6-DFF5-6487-733C-2620CB069C17}"/>
              </a:ext>
            </a:extLst>
          </p:cNvPr>
          <p:cNvSpPr/>
          <p:nvPr/>
        </p:nvSpPr>
        <p:spPr>
          <a:xfrm>
            <a:off x="2899361" y="424462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59CBDB31-691A-8204-1BA3-C589FF68A8A6}"/>
              </a:ext>
            </a:extLst>
          </p:cNvPr>
          <p:cNvSpPr/>
          <p:nvPr/>
        </p:nvSpPr>
        <p:spPr>
          <a:xfrm>
            <a:off x="3228620" y="462091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1B30853D-573B-650D-C11D-473BDB503F9A}"/>
              </a:ext>
            </a:extLst>
          </p:cNvPr>
          <p:cNvSpPr/>
          <p:nvPr/>
        </p:nvSpPr>
        <p:spPr>
          <a:xfrm>
            <a:off x="2739435" y="467736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53C80B5A-E4D1-4869-6231-67E22EB0EB1A}"/>
              </a:ext>
            </a:extLst>
          </p:cNvPr>
          <p:cNvSpPr/>
          <p:nvPr/>
        </p:nvSpPr>
        <p:spPr>
          <a:xfrm>
            <a:off x="3190991" y="507247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53F68C23-5AF8-F56E-A59D-9932C2343B5F}"/>
              </a:ext>
            </a:extLst>
          </p:cNvPr>
          <p:cNvSpPr/>
          <p:nvPr/>
        </p:nvSpPr>
        <p:spPr>
          <a:xfrm>
            <a:off x="2805287" y="554284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1B464F3-2C4B-6FB1-3F2A-9C6E50F40780}"/>
              </a:ext>
            </a:extLst>
          </p:cNvPr>
          <p:cNvSpPr/>
          <p:nvPr/>
        </p:nvSpPr>
        <p:spPr>
          <a:xfrm>
            <a:off x="2664176" y="500662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BC2DC776-53C6-7C74-0411-142E83418DA3}"/>
              </a:ext>
            </a:extLst>
          </p:cNvPr>
          <p:cNvSpPr/>
          <p:nvPr/>
        </p:nvSpPr>
        <p:spPr>
          <a:xfrm>
            <a:off x="4047065" y="277706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3150F0F9-AB9F-394A-05EB-0E3C561C910E}"/>
              </a:ext>
            </a:extLst>
          </p:cNvPr>
          <p:cNvSpPr/>
          <p:nvPr/>
        </p:nvSpPr>
        <p:spPr>
          <a:xfrm>
            <a:off x="4376324" y="315336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F61D080F-0F04-40CE-0B0A-C1BCD67A195C}"/>
              </a:ext>
            </a:extLst>
          </p:cNvPr>
          <p:cNvSpPr/>
          <p:nvPr/>
        </p:nvSpPr>
        <p:spPr>
          <a:xfrm>
            <a:off x="3887139" y="320980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1480AAA1-CE27-8DD0-B73A-AE546C3D21C1}"/>
              </a:ext>
            </a:extLst>
          </p:cNvPr>
          <p:cNvSpPr/>
          <p:nvPr/>
        </p:nvSpPr>
        <p:spPr>
          <a:xfrm>
            <a:off x="4338695" y="360491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C70A7840-3BF7-7944-37AA-3A0E671C0A0E}"/>
              </a:ext>
            </a:extLst>
          </p:cNvPr>
          <p:cNvSpPr/>
          <p:nvPr/>
        </p:nvSpPr>
        <p:spPr>
          <a:xfrm>
            <a:off x="3952991" y="407528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1916E8D9-5E77-C2CC-882F-335B1FEB7228}"/>
              </a:ext>
            </a:extLst>
          </p:cNvPr>
          <p:cNvSpPr/>
          <p:nvPr/>
        </p:nvSpPr>
        <p:spPr>
          <a:xfrm>
            <a:off x="3811880" y="353906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A3F3B5EF-FCC3-BDDB-558E-F62633DE6AA9}"/>
              </a:ext>
            </a:extLst>
          </p:cNvPr>
          <p:cNvSpPr/>
          <p:nvPr/>
        </p:nvSpPr>
        <p:spPr>
          <a:xfrm>
            <a:off x="3115731" y="348262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CEB73FE6-5D51-778D-E7BD-C2F8762B35BF}"/>
              </a:ext>
            </a:extLst>
          </p:cNvPr>
          <p:cNvSpPr/>
          <p:nvPr/>
        </p:nvSpPr>
        <p:spPr>
          <a:xfrm>
            <a:off x="3444990" y="385891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4807E8DB-C6E2-514E-7A9F-4F03F1E6043E}"/>
              </a:ext>
            </a:extLst>
          </p:cNvPr>
          <p:cNvSpPr/>
          <p:nvPr/>
        </p:nvSpPr>
        <p:spPr>
          <a:xfrm>
            <a:off x="2955805" y="391536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403329CA-EF78-F9B9-1DDD-3357E447605E}"/>
              </a:ext>
            </a:extLst>
          </p:cNvPr>
          <p:cNvSpPr/>
          <p:nvPr/>
        </p:nvSpPr>
        <p:spPr>
          <a:xfrm>
            <a:off x="3407361" y="431047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7B3F1F33-C1DE-24CF-E1FC-6FA53B1A31A0}"/>
              </a:ext>
            </a:extLst>
          </p:cNvPr>
          <p:cNvSpPr/>
          <p:nvPr/>
        </p:nvSpPr>
        <p:spPr>
          <a:xfrm>
            <a:off x="3021657" y="478084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99393C08-785C-F662-3795-28C2E4CE8C41}"/>
              </a:ext>
            </a:extLst>
          </p:cNvPr>
          <p:cNvSpPr/>
          <p:nvPr/>
        </p:nvSpPr>
        <p:spPr>
          <a:xfrm>
            <a:off x="2880546" y="424462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CC084388-EF21-678F-22D2-FBE69C5E3F7E}"/>
              </a:ext>
            </a:extLst>
          </p:cNvPr>
          <p:cNvSpPr/>
          <p:nvPr/>
        </p:nvSpPr>
        <p:spPr>
          <a:xfrm>
            <a:off x="2334916" y="423521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ADCED3A4-5FA7-BFC1-44D6-53E35F2399AE}"/>
              </a:ext>
            </a:extLst>
          </p:cNvPr>
          <p:cNvSpPr/>
          <p:nvPr/>
        </p:nvSpPr>
        <p:spPr>
          <a:xfrm>
            <a:off x="2664175" y="461150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C1659FF5-6AA9-93F8-0A85-F4236F312F6E}"/>
              </a:ext>
            </a:extLst>
          </p:cNvPr>
          <p:cNvSpPr/>
          <p:nvPr/>
        </p:nvSpPr>
        <p:spPr>
          <a:xfrm>
            <a:off x="2174990" y="466795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28E0D3B0-EBB0-998F-BBFB-834B98F7A516}"/>
              </a:ext>
            </a:extLst>
          </p:cNvPr>
          <p:cNvSpPr/>
          <p:nvPr/>
        </p:nvSpPr>
        <p:spPr>
          <a:xfrm>
            <a:off x="2626546" y="506306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9417E13A-0793-7D97-C30D-AEEBB349B206}"/>
              </a:ext>
            </a:extLst>
          </p:cNvPr>
          <p:cNvSpPr/>
          <p:nvPr/>
        </p:nvSpPr>
        <p:spPr>
          <a:xfrm>
            <a:off x="2240842" y="553343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6F4CED6D-43AE-F31B-74A6-C6E9ECAA50F9}"/>
              </a:ext>
            </a:extLst>
          </p:cNvPr>
          <p:cNvSpPr/>
          <p:nvPr/>
        </p:nvSpPr>
        <p:spPr>
          <a:xfrm>
            <a:off x="2099731" y="499721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F2D82C3D-5FD7-EF9A-FC1F-5D1FE59F760E}"/>
              </a:ext>
            </a:extLst>
          </p:cNvPr>
          <p:cNvSpPr/>
          <p:nvPr/>
        </p:nvSpPr>
        <p:spPr>
          <a:xfrm>
            <a:off x="4225805" y="422580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019770AF-5D14-3D90-C24B-D144781FB935}"/>
              </a:ext>
            </a:extLst>
          </p:cNvPr>
          <p:cNvSpPr/>
          <p:nvPr/>
        </p:nvSpPr>
        <p:spPr>
          <a:xfrm>
            <a:off x="4555064" y="460210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CD6E1AB0-A73D-9997-EA02-A0F5012CEDDF}"/>
              </a:ext>
            </a:extLst>
          </p:cNvPr>
          <p:cNvSpPr/>
          <p:nvPr/>
        </p:nvSpPr>
        <p:spPr>
          <a:xfrm>
            <a:off x="4065879" y="465854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9E29270F-F2BD-87A9-B6EE-B3918CAC1914}"/>
              </a:ext>
            </a:extLst>
          </p:cNvPr>
          <p:cNvSpPr/>
          <p:nvPr/>
        </p:nvSpPr>
        <p:spPr>
          <a:xfrm>
            <a:off x="4517435" y="505365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FD474EBF-2F2A-A9D7-E1E3-B97D9CB05030}"/>
              </a:ext>
            </a:extLst>
          </p:cNvPr>
          <p:cNvSpPr/>
          <p:nvPr/>
        </p:nvSpPr>
        <p:spPr>
          <a:xfrm>
            <a:off x="4131731" y="552402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C131D129-EFD9-8774-961C-C08EEFCAE504}"/>
              </a:ext>
            </a:extLst>
          </p:cNvPr>
          <p:cNvSpPr/>
          <p:nvPr/>
        </p:nvSpPr>
        <p:spPr>
          <a:xfrm>
            <a:off x="3990620" y="498780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31F5E7C2-4D77-FCE7-8B8D-B316FEC8A70B}"/>
              </a:ext>
            </a:extLst>
          </p:cNvPr>
          <p:cNvSpPr/>
          <p:nvPr/>
        </p:nvSpPr>
        <p:spPr>
          <a:xfrm>
            <a:off x="3012249" y="273943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2A4396A8-664D-DDB1-2BE5-55DEEC0C73EB}"/>
              </a:ext>
            </a:extLst>
          </p:cNvPr>
          <p:cNvSpPr/>
          <p:nvPr/>
        </p:nvSpPr>
        <p:spPr>
          <a:xfrm>
            <a:off x="3341508" y="311573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CEAE1218-240E-6E18-7F89-30C86EE031C7}"/>
              </a:ext>
            </a:extLst>
          </p:cNvPr>
          <p:cNvSpPr/>
          <p:nvPr/>
        </p:nvSpPr>
        <p:spPr>
          <a:xfrm>
            <a:off x="2852323" y="317217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9D907728-E8C5-9A7F-C36D-42178F051B2E}"/>
              </a:ext>
            </a:extLst>
          </p:cNvPr>
          <p:cNvSpPr/>
          <p:nvPr/>
        </p:nvSpPr>
        <p:spPr>
          <a:xfrm>
            <a:off x="3303879" y="356728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71700890-BA11-7937-9C21-A3F631D7973C}"/>
              </a:ext>
            </a:extLst>
          </p:cNvPr>
          <p:cNvSpPr/>
          <p:nvPr/>
        </p:nvSpPr>
        <p:spPr>
          <a:xfrm>
            <a:off x="2918175" y="403765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8EDE7141-EE09-6AF0-8153-476CCD58FDB0}"/>
              </a:ext>
            </a:extLst>
          </p:cNvPr>
          <p:cNvSpPr/>
          <p:nvPr/>
        </p:nvSpPr>
        <p:spPr>
          <a:xfrm>
            <a:off x="2777064" y="350143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Ovale 136">
            <a:extLst>
              <a:ext uri="{FF2B5EF4-FFF2-40B4-BE49-F238E27FC236}">
                <a16:creationId xmlns:a16="http://schemas.microsoft.com/office/drawing/2014/main" id="{D18D0150-5FBC-0447-1274-6C0237AEA958}"/>
              </a:ext>
            </a:extLst>
          </p:cNvPr>
          <p:cNvSpPr/>
          <p:nvPr/>
        </p:nvSpPr>
        <p:spPr>
          <a:xfrm>
            <a:off x="4103510" y="335091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Ovale 137">
            <a:extLst>
              <a:ext uri="{FF2B5EF4-FFF2-40B4-BE49-F238E27FC236}">
                <a16:creationId xmlns:a16="http://schemas.microsoft.com/office/drawing/2014/main" id="{B14FBE5D-680F-8D80-0AAA-D4708BC90E15}"/>
              </a:ext>
            </a:extLst>
          </p:cNvPr>
          <p:cNvSpPr/>
          <p:nvPr/>
        </p:nvSpPr>
        <p:spPr>
          <a:xfrm>
            <a:off x="4432768" y="372721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Ovale 138">
            <a:extLst>
              <a:ext uri="{FF2B5EF4-FFF2-40B4-BE49-F238E27FC236}">
                <a16:creationId xmlns:a16="http://schemas.microsoft.com/office/drawing/2014/main" id="{E056175B-31E6-D2C3-EE7A-ADA583C135F7}"/>
              </a:ext>
            </a:extLst>
          </p:cNvPr>
          <p:cNvSpPr/>
          <p:nvPr/>
        </p:nvSpPr>
        <p:spPr>
          <a:xfrm>
            <a:off x="3943583" y="378365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Ovale 139">
            <a:extLst>
              <a:ext uri="{FF2B5EF4-FFF2-40B4-BE49-F238E27FC236}">
                <a16:creationId xmlns:a16="http://schemas.microsoft.com/office/drawing/2014/main" id="{3977B2B2-CBBE-9D07-AD43-D8F12840DB09}"/>
              </a:ext>
            </a:extLst>
          </p:cNvPr>
          <p:cNvSpPr/>
          <p:nvPr/>
        </p:nvSpPr>
        <p:spPr>
          <a:xfrm>
            <a:off x="4395140" y="417877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Ovale 140">
            <a:extLst>
              <a:ext uri="{FF2B5EF4-FFF2-40B4-BE49-F238E27FC236}">
                <a16:creationId xmlns:a16="http://schemas.microsoft.com/office/drawing/2014/main" id="{1156B281-AF18-62C9-FB0A-2437636F853B}"/>
              </a:ext>
            </a:extLst>
          </p:cNvPr>
          <p:cNvSpPr/>
          <p:nvPr/>
        </p:nvSpPr>
        <p:spPr>
          <a:xfrm>
            <a:off x="4009436" y="464914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Ovale 141">
            <a:extLst>
              <a:ext uri="{FF2B5EF4-FFF2-40B4-BE49-F238E27FC236}">
                <a16:creationId xmlns:a16="http://schemas.microsoft.com/office/drawing/2014/main" id="{2DD4B1BB-96D6-B214-251C-788E79D32F8B}"/>
              </a:ext>
            </a:extLst>
          </p:cNvPr>
          <p:cNvSpPr/>
          <p:nvPr/>
        </p:nvSpPr>
        <p:spPr>
          <a:xfrm>
            <a:off x="3868325" y="411291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Croce 143">
            <a:extLst>
              <a:ext uri="{FF2B5EF4-FFF2-40B4-BE49-F238E27FC236}">
                <a16:creationId xmlns:a16="http://schemas.microsoft.com/office/drawing/2014/main" id="{0EB656CC-D66B-4000-80ED-06DDF99065F2}"/>
              </a:ext>
            </a:extLst>
          </p:cNvPr>
          <p:cNvSpPr/>
          <p:nvPr/>
        </p:nvSpPr>
        <p:spPr>
          <a:xfrm>
            <a:off x="3429059" y="4152453"/>
            <a:ext cx="272814" cy="272814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61E0BAE1-FD93-7CA1-0638-616382B8B2E4}"/>
              </a:ext>
            </a:extLst>
          </p:cNvPr>
          <p:cNvCxnSpPr/>
          <p:nvPr/>
        </p:nvCxnSpPr>
        <p:spPr>
          <a:xfrm>
            <a:off x="1565394" y="5935134"/>
            <a:ext cx="4150547" cy="1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982C10F4-3149-48B9-29FC-7A175E2F9028}"/>
              </a:ext>
            </a:extLst>
          </p:cNvPr>
          <p:cNvCxnSpPr>
            <a:cxnSpLocks/>
          </p:cNvCxnSpPr>
          <p:nvPr/>
        </p:nvCxnSpPr>
        <p:spPr>
          <a:xfrm flipH="1" flipV="1">
            <a:off x="1539053" y="2409238"/>
            <a:ext cx="16934" cy="352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5298E41D-24F1-FF07-05DC-A91CC6723EEC}"/>
              </a:ext>
            </a:extLst>
          </p:cNvPr>
          <p:cNvSpPr txBox="1"/>
          <p:nvPr/>
        </p:nvSpPr>
        <p:spPr>
          <a:xfrm>
            <a:off x="2775184" y="6105407"/>
            <a:ext cx="157103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/>
              <a:t>FEATURE 1</a:t>
            </a:r>
            <a:endParaRPr lang="it-IT" dirty="0"/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FE4EB21E-52D2-2591-6FE8-39961E30ED52}"/>
              </a:ext>
            </a:extLst>
          </p:cNvPr>
          <p:cNvSpPr txBox="1"/>
          <p:nvPr/>
        </p:nvSpPr>
        <p:spPr>
          <a:xfrm>
            <a:off x="809036" y="4129851"/>
            <a:ext cx="158985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/>
              <a:t>FEATURE 2</a:t>
            </a:r>
            <a:endParaRPr lang="it-IT" dirty="0"/>
          </a:p>
        </p:txBody>
      </p: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E08D217D-2071-ECE0-1AC7-19AFA844534D}"/>
              </a:ext>
            </a:extLst>
          </p:cNvPr>
          <p:cNvSpPr/>
          <p:nvPr/>
        </p:nvSpPr>
        <p:spPr>
          <a:xfrm>
            <a:off x="2210739" y="3048001"/>
            <a:ext cx="2417703" cy="21448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DEAE82E2-3741-69EC-C5A7-CAB4DD4BF5B8}"/>
              </a:ext>
            </a:extLst>
          </p:cNvPr>
          <p:cNvSpPr txBox="1"/>
          <p:nvPr/>
        </p:nvSpPr>
        <p:spPr>
          <a:xfrm>
            <a:off x="7601185" y="2709333"/>
            <a:ext cx="21448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/>
              <a:t>Before</a:t>
            </a:r>
            <a:r>
              <a:rPr lang="it-IT" dirty="0"/>
              <a:t> </a:t>
            </a:r>
          </a:p>
          <a:p>
            <a:r>
              <a:rPr lang="it-IT" dirty="0"/>
              <a:t>Over-sampling with </a:t>
            </a:r>
            <a:r>
              <a:rPr lang="it-IT" dirty="0" err="1"/>
              <a:t>replacement</a:t>
            </a:r>
            <a:endParaRPr lang="it-IT"/>
          </a:p>
        </p:txBody>
      </p:sp>
      <p:sp>
        <p:nvSpPr>
          <p:cNvPr id="153" name="Croce 152">
            <a:extLst>
              <a:ext uri="{FF2B5EF4-FFF2-40B4-BE49-F238E27FC236}">
                <a16:creationId xmlns:a16="http://schemas.microsoft.com/office/drawing/2014/main" id="{F054C60E-6E78-AAB8-A1F1-2D93E334203E}"/>
              </a:ext>
            </a:extLst>
          </p:cNvPr>
          <p:cNvSpPr/>
          <p:nvPr/>
        </p:nvSpPr>
        <p:spPr>
          <a:xfrm>
            <a:off x="4078170" y="3907860"/>
            <a:ext cx="272814" cy="272814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Croce 153">
            <a:extLst>
              <a:ext uri="{FF2B5EF4-FFF2-40B4-BE49-F238E27FC236}">
                <a16:creationId xmlns:a16="http://schemas.microsoft.com/office/drawing/2014/main" id="{32A7164C-E368-79BE-C45F-8D7184B691C9}"/>
              </a:ext>
            </a:extLst>
          </p:cNvPr>
          <p:cNvSpPr/>
          <p:nvPr/>
        </p:nvSpPr>
        <p:spPr>
          <a:xfrm>
            <a:off x="5329355" y="2270971"/>
            <a:ext cx="272814" cy="272814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roce 2">
            <a:extLst>
              <a:ext uri="{FF2B5EF4-FFF2-40B4-BE49-F238E27FC236}">
                <a16:creationId xmlns:a16="http://schemas.microsoft.com/office/drawing/2014/main" id="{715AA519-4687-9FEE-396E-1F2FE1708D49}"/>
              </a:ext>
            </a:extLst>
          </p:cNvPr>
          <p:cNvSpPr/>
          <p:nvPr/>
        </p:nvSpPr>
        <p:spPr>
          <a:xfrm>
            <a:off x="5658614" y="2609638"/>
            <a:ext cx="272814" cy="272814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roce 3">
            <a:extLst>
              <a:ext uri="{FF2B5EF4-FFF2-40B4-BE49-F238E27FC236}">
                <a16:creationId xmlns:a16="http://schemas.microsoft.com/office/drawing/2014/main" id="{F5FA028A-EEBB-E723-AC26-32ADC484DC9E}"/>
              </a:ext>
            </a:extLst>
          </p:cNvPr>
          <p:cNvSpPr/>
          <p:nvPr/>
        </p:nvSpPr>
        <p:spPr>
          <a:xfrm>
            <a:off x="5197651" y="2995341"/>
            <a:ext cx="272814" cy="272814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CD7940-02BD-8174-D827-B5BA39802457}"/>
              </a:ext>
            </a:extLst>
          </p:cNvPr>
          <p:cNvSpPr txBox="1"/>
          <p:nvPr/>
        </p:nvSpPr>
        <p:spPr>
          <a:xfrm>
            <a:off x="5926667" y="4769555"/>
            <a:ext cx="214488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MAJORITY CLASS DECISION REGION</a:t>
            </a:r>
          </a:p>
          <a:p>
            <a:r>
              <a:rPr lang="it-IT" sz="1400" dirty="0" err="1"/>
              <a:t>Contains</a:t>
            </a:r>
            <a:r>
              <a:rPr lang="it-IT" sz="1400" dirty="0"/>
              <a:t> 2 false </a:t>
            </a:r>
            <a:r>
              <a:rPr lang="it-IT" sz="1400" dirty="0" err="1"/>
              <a:t>negatives</a:t>
            </a:r>
            <a:endParaRPr lang="it-IT" sz="1400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0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903D3-0355-24F7-5FC2-B7889385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DECISION REGION</a:t>
            </a:r>
            <a:br>
              <a:rPr lang="it-IT" dirty="0"/>
            </a:br>
            <a:r>
              <a:rPr lang="it-IT" sz="1800" dirty="0"/>
              <a:t>AFTER BUILDING A DECISION TREE</a:t>
            </a:r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EE9004A-FFFC-FC4B-790B-8704785115C2}"/>
              </a:ext>
            </a:extLst>
          </p:cNvPr>
          <p:cNvSpPr/>
          <p:nvPr/>
        </p:nvSpPr>
        <p:spPr>
          <a:xfrm>
            <a:off x="3029184" y="27093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C159BF9-1F5D-D728-395F-8F2245CEB4E8}"/>
              </a:ext>
            </a:extLst>
          </p:cNvPr>
          <p:cNvSpPr/>
          <p:nvPr/>
        </p:nvSpPr>
        <p:spPr>
          <a:xfrm>
            <a:off x="3162769" y="31157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E4FC88E-D272-B157-BDA0-C59F56AC2310}"/>
              </a:ext>
            </a:extLst>
          </p:cNvPr>
          <p:cNvSpPr/>
          <p:nvPr/>
        </p:nvSpPr>
        <p:spPr>
          <a:xfrm>
            <a:off x="3698991" y="289936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4038AB3-48B0-36BF-375D-56344380DE1A}"/>
              </a:ext>
            </a:extLst>
          </p:cNvPr>
          <p:cNvSpPr/>
          <p:nvPr/>
        </p:nvSpPr>
        <p:spPr>
          <a:xfrm>
            <a:off x="3736621" y="34261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1AB74A9-C37C-5740-12E2-CEC3ED482508}"/>
              </a:ext>
            </a:extLst>
          </p:cNvPr>
          <p:cNvSpPr/>
          <p:nvPr/>
        </p:nvSpPr>
        <p:spPr>
          <a:xfrm>
            <a:off x="2833510" y="355788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1719FBD-22AD-BD9E-A87A-ECBEF5788968}"/>
              </a:ext>
            </a:extLst>
          </p:cNvPr>
          <p:cNvSpPr/>
          <p:nvPr/>
        </p:nvSpPr>
        <p:spPr>
          <a:xfrm>
            <a:off x="3360325" y="352025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A08A94D2-50E9-B0C8-7514-8EBAC8ED0216}"/>
              </a:ext>
            </a:extLst>
          </p:cNvPr>
          <p:cNvSpPr/>
          <p:nvPr/>
        </p:nvSpPr>
        <p:spPr>
          <a:xfrm>
            <a:off x="2777065" y="299343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E02C36D-91BE-4579-F3B1-A6AB743DB4E7}"/>
              </a:ext>
            </a:extLst>
          </p:cNvPr>
          <p:cNvSpPr/>
          <p:nvPr/>
        </p:nvSpPr>
        <p:spPr>
          <a:xfrm>
            <a:off x="4047065" y="323802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F1A3A212-5710-5239-7CDB-8F9BCF45CC10}"/>
              </a:ext>
            </a:extLst>
          </p:cNvPr>
          <p:cNvSpPr/>
          <p:nvPr/>
        </p:nvSpPr>
        <p:spPr>
          <a:xfrm>
            <a:off x="4075288" y="385891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7C051413-2EAC-B9B5-E5CB-010CEB186FBF}"/>
              </a:ext>
            </a:extLst>
          </p:cNvPr>
          <p:cNvSpPr/>
          <p:nvPr/>
        </p:nvSpPr>
        <p:spPr>
          <a:xfrm>
            <a:off x="3162769" y="39341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A86542DF-E46C-3582-3F76-CC6B440035A8}"/>
              </a:ext>
            </a:extLst>
          </p:cNvPr>
          <p:cNvSpPr/>
          <p:nvPr/>
        </p:nvSpPr>
        <p:spPr>
          <a:xfrm>
            <a:off x="4178769" y="271121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6E3BB6B6-9F2A-B819-87DF-DB623C17B8CF}"/>
              </a:ext>
            </a:extLst>
          </p:cNvPr>
          <p:cNvSpPr/>
          <p:nvPr/>
        </p:nvSpPr>
        <p:spPr>
          <a:xfrm>
            <a:off x="4555065" y="31157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595D6444-32A9-8B09-15DA-A9D9058CA3D8}"/>
              </a:ext>
            </a:extLst>
          </p:cNvPr>
          <p:cNvSpPr/>
          <p:nvPr/>
        </p:nvSpPr>
        <p:spPr>
          <a:xfrm>
            <a:off x="2673584" y="399062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A8929E9-3B3B-EB73-751E-D1DD87489872}"/>
              </a:ext>
            </a:extLst>
          </p:cNvPr>
          <p:cNvSpPr/>
          <p:nvPr/>
        </p:nvSpPr>
        <p:spPr>
          <a:xfrm>
            <a:off x="4508028" y="361432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55162FDC-F76D-7B6A-CFC1-B250EA751D25}"/>
              </a:ext>
            </a:extLst>
          </p:cNvPr>
          <p:cNvSpPr/>
          <p:nvPr/>
        </p:nvSpPr>
        <p:spPr>
          <a:xfrm>
            <a:off x="3698991" y="429165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8A4A3B20-061F-1553-6895-028DFA464CD8}"/>
              </a:ext>
            </a:extLst>
          </p:cNvPr>
          <p:cNvSpPr/>
          <p:nvPr/>
        </p:nvSpPr>
        <p:spPr>
          <a:xfrm>
            <a:off x="4884325" y="271121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77A68BE5-F8DA-C766-2E2C-E25CFB0BFEB8}"/>
              </a:ext>
            </a:extLst>
          </p:cNvPr>
          <p:cNvSpPr/>
          <p:nvPr/>
        </p:nvSpPr>
        <p:spPr>
          <a:xfrm>
            <a:off x="2428991" y="34261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C4664D4-4587-E5D5-4680-A718E9A7A701}"/>
              </a:ext>
            </a:extLst>
          </p:cNvPr>
          <p:cNvSpPr/>
          <p:nvPr/>
        </p:nvSpPr>
        <p:spPr>
          <a:xfrm>
            <a:off x="3125140" y="43857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DCC42511-EC8B-C48E-8667-1EA56CBDECFA}"/>
              </a:ext>
            </a:extLst>
          </p:cNvPr>
          <p:cNvSpPr/>
          <p:nvPr/>
        </p:nvSpPr>
        <p:spPr>
          <a:xfrm>
            <a:off x="4357510" y="422580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0AA3B01-233B-62A7-0F54-9D9EB0090CE3}"/>
              </a:ext>
            </a:extLst>
          </p:cNvPr>
          <p:cNvSpPr/>
          <p:nvPr/>
        </p:nvSpPr>
        <p:spPr>
          <a:xfrm>
            <a:off x="3736621" y="380247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2A78B5D6-903B-8DC1-B498-B2E25958C501}"/>
              </a:ext>
            </a:extLst>
          </p:cNvPr>
          <p:cNvSpPr/>
          <p:nvPr/>
        </p:nvSpPr>
        <p:spPr>
          <a:xfrm>
            <a:off x="2739436" y="485610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B9F766D4-64F2-0E11-8AC2-1BC18FDB4D03}"/>
              </a:ext>
            </a:extLst>
          </p:cNvPr>
          <p:cNvSpPr/>
          <p:nvPr/>
        </p:nvSpPr>
        <p:spPr>
          <a:xfrm>
            <a:off x="1826917" y="271121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826D0799-203C-F82E-862F-7F8AD1E3C397}"/>
              </a:ext>
            </a:extLst>
          </p:cNvPr>
          <p:cNvSpPr/>
          <p:nvPr/>
        </p:nvSpPr>
        <p:spPr>
          <a:xfrm>
            <a:off x="2353732" y="267358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6C5FAAC-8AC9-C744-4230-85BCE9024BB1}"/>
              </a:ext>
            </a:extLst>
          </p:cNvPr>
          <p:cNvSpPr/>
          <p:nvPr/>
        </p:nvSpPr>
        <p:spPr>
          <a:xfrm>
            <a:off x="2156176" y="308751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C625CE06-15B1-D0C0-DB91-8F37885A3867}"/>
              </a:ext>
            </a:extLst>
          </p:cNvPr>
          <p:cNvSpPr/>
          <p:nvPr/>
        </p:nvSpPr>
        <p:spPr>
          <a:xfrm>
            <a:off x="1666991" y="314395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53B0F449-3A59-BA1B-7A57-316C6AC5B2CB}"/>
              </a:ext>
            </a:extLst>
          </p:cNvPr>
          <p:cNvSpPr/>
          <p:nvPr/>
        </p:nvSpPr>
        <p:spPr>
          <a:xfrm>
            <a:off x="2118547" y="353906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CC17CF7F-B661-3C78-35D4-19A0FB0933BA}"/>
              </a:ext>
            </a:extLst>
          </p:cNvPr>
          <p:cNvSpPr/>
          <p:nvPr/>
        </p:nvSpPr>
        <p:spPr>
          <a:xfrm>
            <a:off x="1732843" y="400943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822E170A-56DE-B703-A82D-29F3CB1C3F19}"/>
              </a:ext>
            </a:extLst>
          </p:cNvPr>
          <p:cNvSpPr/>
          <p:nvPr/>
        </p:nvSpPr>
        <p:spPr>
          <a:xfrm>
            <a:off x="2071510" y="435751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B38FF19-F6CC-022E-6A47-384C1E50ACA1}"/>
              </a:ext>
            </a:extLst>
          </p:cNvPr>
          <p:cNvSpPr/>
          <p:nvPr/>
        </p:nvSpPr>
        <p:spPr>
          <a:xfrm>
            <a:off x="2598325" y="431988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E44C5740-AE07-0E46-80DA-CA799EA25394}"/>
              </a:ext>
            </a:extLst>
          </p:cNvPr>
          <p:cNvSpPr/>
          <p:nvPr/>
        </p:nvSpPr>
        <p:spPr>
          <a:xfrm>
            <a:off x="2400769" y="473380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1D2D096A-DE71-BCEB-C39C-BEDE594C6F1C}"/>
              </a:ext>
            </a:extLst>
          </p:cNvPr>
          <p:cNvSpPr/>
          <p:nvPr/>
        </p:nvSpPr>
        <p:spPr>
          <a:xfrm>
            <a:off x="1911584" y="479025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1EE5B0BF-00FF-68F5-AF41-985F92A35B12}"/>
              </a:ext>
            </a:extLst>
          </p:cNvPr>
          <p:cNvSpPr/>
          <p:nvPr/>
        </p:nvSpPr>
        <p:spPr>
          <a:xfrm>
            <a:off x="2363140" y="518536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C84E213-E51C-017B-109B-7BB173F0EDC5}"/>
              </a:ext>
            </a:extLst>
          </p:cNvPr>
          <p:cNvSpPr/>
          <p:nvPr/>
        </p:nvSpPr>
        <p:spPr>
          <a:xfrm>
            <a:off x="1977436" y="565573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42A6BC8E-CC65-EA25-00EC-51861BE9CD07}"/>
              </a:ext>
            </a:extLst>
          </p:cNvPr>
          <p:cNvSpPr/>
          <p:nvPr/>
        </p:nvSpPr>
        <p:spPr>
          <a:xfrm>
            <a:off x="1826448" y="346851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251F4DF1-FA2E-A13F-EE5A-B989CB5EBC69}"/>
              </a:ext>
            </a:extLst>
          </p:cNvPr>
          <p:cNvSpPr/>
          <p:nvPr/>
        </p:nvSpPr>
        <p:spPr>
          <a:xfrm>
            <a:off x="3350917" y="452684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A8927D16-C785-62AD-93BE-8357D631B020}"/>
              </a:ext>
            </a:extLst>
          </p:cNvPr>
          <p:cNvSpPr/>
          <p:nvPr/>
        </p:nvSpPr>
        <p:spPr>
          <a:xfrm>
            <a:off x="3924769" y="483728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71CF1C26-4825-6C53-40C1-04D189665D78}"/>
              </a:ext>
            </a:extLst>
          </p:cNvPr>
          <p:cNvSpPr/>
          <p:nvPr/>
        </p:nvSpPr>
        <p:spPr>
          <a:xfrm>
            <a:off x="3021658" y="496899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A2043188-7005-885C-0A0D-048811C6D9BF}"/>
              </a:ext>
            </a:extLst>
          </p:cNvPr>
          <p:cNvSpPr/>
          <p:nvPr/>
        </p:nvSpPr>
        <p:spPr>
          <a:xfrm>
            <a:off x="3548473" y="493136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CF739454-0823-0A6D-2F6E-2D50CA5ACAD0}"/>
              </a:ext>
            </a:extLst>
          </p:cNvPr>
          <p:cNvSpPr/>
          <p:nvPr/>
        </p:nvSpPr>
        <p:spPr>
          <a:xfrm>
            <a:off x="4263436" y="527002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237D0D10-1957-A800-BE98-EB6A6BB87E4B}"/>
              </a:ext>
            </a:extLst>
          </p:cNvPr>
          <p:cNvSpPr/>
          <p:nvPr/>
        </p:nvSpPr>
        <p:spPr>
          <a:xfrm>
            <a:off x="3350917" y="534528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8CFEFAFD-CD12-8334-3699-FA821109A6D7}"/>
              </a:ext>
            </a:extLst>
          </p:cNvPr>
          <p:cNvSpPr/>
          <p:nvPr/>
        </p:nvSpPr>
        <p:spPr>
          <a:xfrm>
            <a:off x="3887139" y="570277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EFEC50E0-0152-5B40-76F0-9DE6F41BE1CA}"/>
              </a:ext>
            </a:extLst>
          </p:cNvPr>
          <p:cNvSpPr/>
          <p:nvPr/>
        </p:nvSpPr>
        <p:spPr>
          <a:xfrm>
            <a:off x="2183929" y="309221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D0DF3B38-165D-15E3-87F6-F8A15F2108EF}"/>
              </a:ext>
            </a:extLst>
          </p:cNvPr>
          <p:cNvSpPr/>
          <p:nvPr/>
        </p:nvSpPr>
        <p:spPr>
          <a:xfrm>
            <a:off x="3708398" y="415054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755B5BE-D709-FA9E-3D57-056D6F5349C3}"/>
              </a:ext>
            </a:extLst>
          </p:cNvPr>
          <p:cNvSpPr/>
          <p:nvPr/>
        </p:nvSpPr>
        <p:spPr>
          <a:xfrm>
            <a:off x="4282250" y="446099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78DECD6-EE7E-8DA0-30D1-530FD2380B8A}"/>
              </a:ext>
            </a:extLst>
          </p:cNvPr>
          <p:cNvSpPr/>
          <p:nvPr/>
        </p:nvSpPr>
        <p:spPr>
          <a:xfrm>
            <a:off x="3379139" y="459269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870A7E61-4B11-B4E3-17DC-6E3A2FF95F4C}"/>
              </a:ext>
            </a:extLst>
          </p:cNvPr>
          <p:cNvSpPr/>
          <p:nvPr/>
        </p:nvSpPr>
        <p:spPr>
          <a:xfrm>
            <a:off x="3905954" y="455506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40C9FBBE-B99E-DFAA-374D-87FDFC2EEC18}"/>
              </a:ext>
            </a:extLst>
          </p:cNvPr>
          <p:cNvSpPr/>
          <p:nvPr/>
        </p:nvSpPr>
        <p:spPr>
          <a:xfrm>
            <a:off x="4620917" y="48937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B63C753A-7C5C-3490-0172-3507256594A9}"/>
              </a:ext>
            </a:extLst>
          </p:cNvPr>
          <p:cNvSpPr/>
          <p:nvPr/>
        </p:nvSpPr>
        <p:spPr>
          <a:xfrm>
            <a:off x="3708398" y="496899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4DD2FA9C-3972-5696-6136-49281114198C}"/>
              </a:ext>
            </a:extLst>
          </p:cNvPr>
          <p:cNvSpPr/>
          <p:nvPr/>
        </p:nvSpPr>
        <p:spPr>
          <a:xfrm>
            <a:off x="4244620" y="532647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0AE64898-D0E5-E7CC-8CBE-00FBD17B3BD6}"/>
              </a:ext>
            </a:extLst>
          </p:cNvPr>
          <p:cNvSpPr/>
          <p:nvPr/>
        </p:nvSpPr>
        <p:spPr>
          <a:xfrm>
            <a:off x="2626077" y="27911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0AEF1107-48BC-F707-A800-37E233239AEA}"/>
              </a:ext>
            </a:extLst>
          </p:cNvPr>
          <p:cNvSpPr/>
          <p:nvPr/>
        </p:nvSpPr>
        <p:spPr>
          <a:xfrm>
            <a:off x="4150546" y="384951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0B7EF26E-32E0-3465-ECA5-33FDDBDFB32D}"/>
              </a:ext>
            </a:extLst>
          </p:cNvPr>
          <p:cNvSpPr/>
          <p:nvPr/>
        </p:nvSpPr>
        <p:spPr>
          <a:xfrm>
            <a:off x="4724398" y="415995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5E6C21E5-7682-7D0E-2E7F-221BF2826DFB}"/>
              </a:ext>
            </a:extLst>
          </p:cNvPr>
          <p:cNvSpPr/>
          <p:nvPr/>
        </p:nvSpPr>
        <p:spPr>
          <a:xfrm>
            <a:off x="3821287" y="429165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58022F68-AD78-09B5-B256-8DD84F31BFDA}"/>
              </a:ext>
            </a:extLst>
          </p:cNvPr>
          <p:cNvSpPr/>
          <p:nvPr/>
        </p:nvSpPr>
        <p:spPr>
          <a:xfrm>
            <a:off x="4348102" y="425402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FD304E22-CE76-CDE5-BE0D-CDE183941A11}"/>
              </a:ext>
            </a:extLst>
          </p:cNvPr>
          <p:cNvSpPr/>
          <p:nvPr/>
        </p:nvSpPr>
        <p:spPr>
          <a:xfrm>
            <a:off x="5063065" y="459269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5541F4F5-E3E9-55D2-E1C4-AAA106839F4F}"/>
              </a:ext>
            </a:extLst>
          </p:cNvPr>
          <p:cNvSpPr/>
          <p:nvPr/>
        </p:nvSpPr>
        <p:spPr>
          <a:xfrm>
            <a:off x="4150546" y="466795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1FD0177B-D7E3-F663-9768-11296645A33A}"/>
              </a:ext>
            </a:extLst>
          </p:cNvPr>
          <p:cNvSpPr/>
          <p:nvPr/>
        </p:nvSpPr>
        <p:spPr>
          <a:xfrm>
            <a:off x="4686768" y="502543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DEC358C7-A567-2AC6-8238-EF46E11573F8}"/>
              </a:ext>
            </a:extLst>
          </p:cNvPr>
          <p:cNvSpPr/>
          <p:nvPr/>
        </p:nvSpPr>
        <p:spPr>
          <a:xfrm>
            <a:off x="2334917" y="321921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F7CDDCF-383E-1D7E-B364-B45B2CACCC14}"/>
              </a:ext>
            </a:extLst>
          </p:cNvPr>
          <p:cNvSpPr/>
          <p:nvPr/>
        </p:nvSpPr>
        <p:spPr>
          <a:xfrm>
            <a:off x="2664176" y="359551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E27F0C99-6CFD-CECA-610E-17250A944561}"/>
              </a:ext>
            </a:extLst>
          </p:cNvPr>
          <p:cNvSpPr/>
          <p:nvPr/>
        </p:nvSpPr>
        <p:spPr>
          <a:xfrm>
            <a:off x="2174991" y="365195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4143D124-1F3B-FC75-EC02-BD22D9E23135}"/>
              </a:ext>
            </a:extLst>
          </p:cNvPr>
          <p:cNvSpPr/>
          <p:nvPr/>
        </p:nvSpPr>
        <p:spPr>
          <a:xfrm>
            <a:off x="2626547" y="404706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51FDF910-E7C5-1E77-2ED7-0C30361E43DF}"/>
              </a:ext>
            </a:extLst>
          </p:cNvPr>
          <p:cNvSpPr/>
          <p:nvPr/>
        </p:nvSpPr>
        <p:spPr>
          <a:xfrm>
            <a:off x="2240843" y="451743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A924A4D3-773A-FB7B-BBA5-3D66C52969E3}"/>
              </a:ext>
            </a:extLst>
          </p:cNvPr>
          <p:cNvSpPr/>
          <p:nvPr/>
        </p:nvSpPr>
        <p:spPr>
          <a:xfrm>
            <a:off x="2099732" y="398121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628470E4-58CB-FD01-23D6-BD89321BB541}"/>
              </a:ext>
            </a:extLst>
          </p:cNvPr>
          <p:cNvSpPr/>
          <p:nvPr/>
        </p:nvSpPr>
        <p:spPr>
          <a:xfrm>
            <a:off x="2476028" y="336032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C264ABFF-6700-A94C-C7B7-C03FFF018613}"/>
              </a:ext>
            </a:extLst>
          </p:cNvPr>
          <p:cNvSpPr/>
          <p:nvPr/>
        </p:nvSpPr>
        <p:spPr>
          <a:xfrm>
            <a:off x="2805287" y="373662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2C08A1A9-76F1-4078-32C0-166CF53F965E}"/>
              </a:ext>
            </a:extLst>
          </p:cNvPr>
          <p:cNvSpPr/>
          <p:nvPr/>
        </p:nvSpPr>
        <p:spPr>
          <a:xfrm>
            <a:off x="2316102" y="379306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1EB06762-2298-B5DC-4F01-C2F52B7F5284}"/>
              </a:ext>
            </a:extLst>
          </p:cNvPr>
          <p:cNvSpPr/>
          <p:nvPr/>
        </p:nvSpPr>
        <p:spPr>
          <a:xfrm>
            <a:off x="2767658" y="41881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436D3151-1632-F71C-C819-ED0EA3ECD273}"/>
              </a:ext>
            </a:extLst>
          </p:cNvPr>
          <p:cNvSpPr/>
          <p:nvPr/>
        </p:nvSpPr>
        <p:spPr>
          <a:xfrm>
            <a:off x="2381954" y="465854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B5C4056D-5430-0FDF-E140-D46F75425927}"/>
              </a:ext>
            </a:extLst>
          </p:cNvPr>
          <p:cNvSpPr/>
          <p:nvPr/>
        </p:nvSpPr>
        <p:spPr>
          <a:xfrm>
            <a:off x="2240843" y="412232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5B02CC0C-DA64-C1BD-70AB-D1A53C420E06}"/>
              </a:ext>
            </a:extLst>
          </p:cNvPr>
          <p:cNvSpPr/>
          <p:nvPr/>
        </p:nvSpPr>
        <p:spPr>
          <a:xfrm>
            <a:off x="3322695" y="275825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7F03BED3-D6ED-6107-ADDD-2BD756333B96}"/>
              </a:ext>
            </a:extLst>
          </p:cNvPr>
          <p:cNvSpPr/>
          <p:nvPr/>
        </p:nvSpPr>
        <p:spPr>
          <a:xfrm>
            <a:off x="3651954" y="313454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70438806-4089-AC20-DB61-BA9301151023}"/>
              </a:ext>
            </a:extLst>
          </p:cNvPr>
          <p:cNvSpPr/>
          <p:nvPr/>
        </p:nvSpPr>
        <p:spPr>
          <a:xfrm>
            <a:off x="3162769" y="319099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1D647C51-C306-5C8D-C414-A17186C1B6E3}"/>
              </a:ext>
            </a:extLst>
          </p:cNvPr>
          <p:cNvSpPr/>
          <p:nvPr/>
        </p:nvSpPr>
        <p:spPr>
          <a:xfrm>
            <a:off x="3614325" y="358610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59D72446-478D-1D02-ECB0-012B476902BA}"/>
              </a:ext>
            </a:extLst>
          </p:cNvPr>
          <p:cNvSpPr/>
          <p:nvPr/>
        </p:nvSpPr>
        <p:spPr>
          <a:xfrm>
            <a:off x="3228621" y="405647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BC1B117B-CF5C-4B07-48C7-0C2D93FCCC83}"/>
              </a:ext>
            </a:extLst>
          </p:cNvPr>
          <p:cNvSpPr/>
          <p:nvPr/>
        </p:nvSpPr>
        <p:spPr>
          <a:xfrm>
            <a:off x="3087510" y="352025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2D6A04B6-DFF5-6487-733C-2620CB069C17}"/>
              </a:ext>
            </a:extLst>
          </p:cNvPr>
          <p:cNvSpPr/>
          <p:nvPr/>
        </p:nvSpPr>
        <p:spPr>
          <a:xfrm>
            <a:off x="2899361" y="424462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59CBDB31-691A-8204-1BA3-C589FF68A8A6}"/>
              </a:ext>
            </a:extLst>
          </p:cNvPr>
          <p:cNvSpPr/>
          <p:nvPr/>
        </p:nvSpPr>
        <p:spPr>
          <a:xfrm>
            <a:off x="3228620" y="462091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1B30853D-573B-650D-C11D-473BDB503F9A}"/>
              </a:ext>
            </a:extLst>
          </p:cNvPr>
          <p:cNvSpPr/>
          <p:nvPr/>
        </p:nvSpPr>
        <p:spPr>
          <a:xfrm>
            <a:off x="2739435" y="467736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53C80B5A-E4D1-4869-6231-67E22EB0EB1A}"/>
              </a:ext>
            </a:extLst>
          </p:cNvPr>
          <p:cNvSpPr/>
          <p:nvPr/>
        </p:nvSpPr>
        <p:spPr>
          <a:xfrm>
            <a:off x="3190991" y="507247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53F68C23-5AF8-F56E-A59D-9932C2343B5F}"/>
              </a:ext>
            </a:extLst>
          </p:cNvPr>
          <p:cNvSpPr/>
          <p:nvPr/>
        </p:nvSpPr>
        <p:spPr>
          <a:xfrm>
            <a:off x="2805287" y="554284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1B464F3-2C4B-6FB1-3F2A-9C6E50F40780}"/>
              </a:ext>
            </a:extLst>
          </p:cNvPr>
          <p:cNvSpPr/>
          <p:nvPr/>
        </p:nvSpPr>
        <p:spPr>
          <a:xfrm>
            <a:off x="2664176" y="500662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BC2DC776-53C6-7C74-0411-142E83418DA3}"/>
              </a:ext>
            </a:extLst>
          </p:cNvPr>
          <p:cNvSpPr/>
          <p:nvPr/>
        </p:nvSpPr>
        <p:spPr>
          <a:xfrm>
            <a:off x="4047065" y="277706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3150F0F9-AB9F-394A-05EB-0E3C561C910E}"/>
              </a:ext>
            </a:extLst>
          </p:cNvPr>
          <p:cNvSpPr/>
          <p:nvPr/>
        </p:nvSpPr>
        <p:spPr>
          <a:xfrm>
            <a:off x="4376324" y="315336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F61D080F-0F04-40CE-0B0A-C1BCD67A195C}"/>
              </a:ext>
            </a:extLst>
          </p:cNvPr>
          <p:cNvSpPr/>
          <p:nvPr/>
        </p:nvSpPr>
        <p:spPr>
          <a:xfrm>
            <a:off x="3887139" y="320980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1480AAA1-CE27-8DD0-B73A-AE546C3D21C1}"/>
              </a:ext>
            </a:extLst>
          </p:cNvPr>
          <p:cNvSpPr/>
          <p:nvPr/>
        </p:nvSpPr>
        <p:spPr>
          <a:xfrm>
            <a:off x="4338695" y="360491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C70A7840-3BF7-7944-37AA-3A0E671C0A0E}"/>
              </a:ext>
            </a:extLst>
          </p:cNvPr>
          <p:cNvSpPr/>
          <p:nvPr/>
        </p:nvSpPr>
        <p:spPr>
          <a:xfrm>
            <a:off x="3952991" y="407528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1916E8D9-5E77-C2CC-882F-335B1FEB7228}"/>
              </a:ext>
            </a:extLst>
          </p:cNvPr>
          <p:cNvSpPr/>
          <p:nvPr/>
        </p:nvSpPr>
        <p:spPr>
          <a:xfrm>
            <a:off x="3811880" y="353906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A3F3B5EF-FCC3-BDDB-558E-F62633DE6AA9}"/>
              </a:ext>
            </a:extLst>
          </p:cNvPr>
          <p:cNvSpPr/>
          <p:nvPr/>
        </p:nvSpPr>
        <p:spPr>
          <a:xfrm>
            <a:off x="3115731" y="348262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CEB73FE6-5D51-778D-E7BD-C2F8762B35BF}"/>
              </a:ext>
            </a:extLst>
          </p:cNvPr>
          <p:cNvSpPr/>
          <p:nvPr/>
        </p:nvSpPr>
        <p:spPr>
          <a:xfrm>
            <a:off x="3444990" y="385891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4807E8DB-C6E2-514E-7A9F-4F03F1E6043E}"/>
              </a:ext>
            </a:extLst>
          </p:cNvPr>
          <p:cNvSpPr/>
          <p:nvPr/>
        </p:nvSpPr>
        <p:spPr>
          <a:xfrm>
            <a:off x="2955805" y="391536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Ovale 115">
            <a:extLst>
              <a:ext uri="{FF2B5EF4-FFF2-40B4-BE49-F238E27FC236}">
                <a16:creationId xmlns:a16="http://schemas.microsoft.com/office/drawing/2014/main" id="{403329CA-EF78-F9B9-1DDD-3357E447605E}"/>
              </a:ext>
            </a:extLst>
          </p:cNvPr>
          <p:cNvSpPr/>
          <p:nvPr/>
        </p:nvSpPr>
        <p:spPr>
          <a:xfrm>
            <a:off x="3407361" y="431047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7B3F1F33-C1DE-24CF-E1FC-6FA53B1A31A0}"/>
              </a:ext>
            </a:extLst>
          </p:cNvPr>
          <p:cNvSpPr/>
          <p:nvPr/>
        </p:nvSpPr>
        <p:spPr>
          <a:xfrm>
            <a:off x="3021657" y="478084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>
            <a:extLst>
              <a:ext uri="{FF2B5EF4-FFF2-40B4-BE49-F238E27FC236}">
                <a16:creationId xmlns:a16="http://schemas.microsoft.com/office/drawing/2014/main" id="{99393C08-785C-F662-3795-28C2E4CE8C41}"/>
              </a:ext>
            </a:extLst>
          </p:cNvPr>
          <p:cNvSpPr/>
          <p:nvPr/>
        </p:nvSpPr>
        <p:spPr>
          <a:xfrm>
            <a:off x="2880546" y="424462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CC084388-EF21-678F-22D2-FBE69C5E3F7E}"/>
              </a:ext>
            </a:extLst>
          </p:cNvPr>
          <p:cNvSpPr/>
          <p:nvPr/>
        </p:nvSpPr>
        <p:spPr>
          <a:xfrm>
            <a:off x="2334916" y="423521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ADCED3A4-5FA7-BFC1-44D6-53E35F2399AE}"/>
              </a:ext>
            </a:extLst>
          </p:cNvPr>
          <p:cNvSpPr/>
          <p:nvPr/>
        </p:nvSpPr>
        <p:spPr>
          <a:xfrm>
            <a:off x="2664175" y="461150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C1659FF5-6AA9-93F8-0A85-F4236F312F6E}"/>
              </a:ext>
            </a:extLst>
          </p:cNvPr>
          <p:cNvSpPr/>
          <p:nvPr/>
        </p:nvSpPr>
        <p:spPr>
          <a:xfrm>
            <a:off x="2174990" y="466795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28E0D3B0-EBB0-998F-BBFB-834B98F7A516}"/>
              </a:ext>
            </a:extLst>
          </p:cNvPr>
          <p:cNvSpPr/>
          <p:nvPr/>
        </p:nvSpPr>
        <p:spPr>
          <a:xfrm>
            <a:off x="2626546" y="506306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Ovale 122">
            <a:extLst>
              <a:ext uri="{FF2B5EF4-FFF2-40B4-BE49-F238E27FC236}">
                <a16:creationId xmlns:a16="http://schemas.microsoft.com/office/drawing/2014/main" id="{9417E13A-0793-7D97-C30D-AEEBB349B206}"/>
              </a:ext>
            </a:extLst>
          </p:cNvPr>
          <p:cNvSpPr/>
          <p:nvPr/>
        </p:nvSpPr>
        <p:spPr>
          <a:xfrm>
            <a:off x="2240842" y="553343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6F4CED6D-43AE-F31B-74A6-C6E9ECAA50F9}"/>
              </a:ext>
            </a:extLst>
          </p:cNvPr>
          <p:cNvSpPr/>
          <p:nvPr/>
        </p:nvSpPr>
        <p:spPr>
          <a:xfrm>
            <a:off x="2099731" y="499721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F2D82C3D-5FD7-EF9A-FC1F-5D1FE59F760E}"/>
              </a:ext>
            </a:extLst>
          </p:cNvPr>
          <p:cNvSpPr/>
          <p:nvPr/>
        </p:nvSpPr>
        <p:spPr>
          <a:xfrm>
            <a:off x="4225805" y="422580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019770AF-5D14-3D90-C24B-D144781FB935}"/>
              </a:ext>
            </a:extLst>
          </p:cNvPr>
          <p:cNvSpPr/>
          <p:nvPr/>
        </p:nvSpPr>
        <p:spPr>
          <a:xfrm>
            <a:off x="4555064" y="460210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>
            <a:extLst>
              <a:ext uri="{FF2B5EF4-FFF2-40B4-BE49-F238E27FC236}">
                <a16:creationId xmlns:a16="http://schemas.microsoft.com/office/drawing/2014/main" id="{CD6E1AB0-A73D-9997-EA02-A0F5012CEDDF}"/>
              </a:ext>
            </a:extLst>
          </p:cNvPr>
          <p:cNvSpPr/>
          <p:nvPr/>
        </p:nvSpPr>
        <p:spPr>
          <a:xfrm>
            <a:off x="4065879" y="465854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9E29270F-F2BD-87A9-B6EE-B3918CAC1914}"/>
              </a:ext>
            </a:extLst>
          </p:cNvPr>
          <p:cNvSpPr/>
          <p:nvPr/>
        </p:nvSpPr>
        <p:spPr>
          <a:xfrm>
            <a:off x="4517435" y="505365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FD474EBF-2F2A-A9D7-E1E3-B97D9CB05030}"/>
              </a:ext>
            </a:extLst>
          </p:cNvPr>
          <p:cNvSpPr/>
          <p:nvPr/>
        </p:nvSpPr>
        <p:spPr>
          <a:xfrm>
            <a:off x="4131731" y="552402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C131D129-EFD9-8774-961C-C08EEFCAE504}"/>
              </a:ext>
            </a:extLst>
          </p:cNvPr>
          <p:cNvSpPr/>
          <p:nvPr/>
        </p:nvSpPr>
        <p:spPr>
          <a:xfrm>
            <a:off x="3990620" y="498780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31F5E7C2-4D77-FCE7-8B8D-B316FEC8A70B}"/>
              </a:ext>
            </a:extLst>
          </p:cNvPr>
          <p:cNvSpPr/>
          <p:nvPr/>
        </p:nvSpPr>
        <p:spPr>
          <a:xfrm>
            <a:off x="3012249" y="273943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2A4396A8-664D-DDB1-2BE5-55DEEC0C73EB}"/>
              </a:ext>
            </a:extLst>
          </p:cNvPr>
          <p:cNvSpPr/>
          <p:nvPr/>
        </p:nvSpPr>
        <p:spPr>
          <a:xfrm>
            <a:off x="3341508" y="311573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CEAE1218-240E-6E18-7F89-30C86EE031C7}"/>
              </a:ext>
            </a:extLst>
          </p:cNvPr>
          <p:cNvSpPr/>
          <p:nvPr/>
        </p:nvSpPr>
        <p:spPr>
          <a:xfrm>
            <a:off x="2852323" y="3172176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9D907728-E8C5-9A7F-C36D-42178F051B2E}"/>
              </a:ext>
            </a:extLst>
          </p:cNvPr>
          <p:cNvSpPr/>
          <p:nvPr/>
        </p:nvSpPr>
        <p:spPr>
          <a:xfrm>
            <a:off x="3303879" y="356728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Ovale 134">
            <a:extLst>
              <a:ext uri="{FF2B5EF4-FFF2-40B4-BE49-F238E27FC236}">
                <a16:creationId xmlns:a16="http://schemas.microsoft.com/office/drawing/2014/main" id="{71700890-BA11-7937-9C21-A3F631D7973C}"/>
              </a:ext>
            </a:extLst>
          </p:cNvPr>
          <p:cNvSpPr/>
          <p:nvPr/>
        </p:nvSpPr>
        <p:spPr>
          <a:xfrm>
            <a:off x="2918175" y="403765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Ovale 135">
            <a:extLst>
              <a:ext uri="{FF2B5EF4-FFF2-40B4-BE49-F238E27FC236}">
                <a16:creationId xmlns:a16="http://schemas.microsoft.com/office/drawing/2014/main" id="{8EDE7141-EE09-6AF0-8153-476CCD58FDB0}"/>
              </a:ext>
            </a:extLst>
          </p:cNvPr>
          <p:cNvSpPr/>
          <p:nvPr/>
        </p:nvSpPr>
        <p:spPr>
          <a:xfrm>
            <a:off x="2777064" y="350143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Ovale 136">
            <a:extLst>
              <a:ext uri="{FF2B5EF4-FFF2-40B4-BE49-F238E27FC236}">
                <a16:creationId xmlns:a16="http://schemas.microsoft.com/office/drawing/2014/main" id="{D18D0150-5FBC-0447-1274-6C0237AEA958}"/>
              </a:ext>
            </a:extLst>
          </p:cNvPr>
          <p:cNvSpPr/>
          <p:nvPr/>
        </p:nvSpPr>
        <p:spPr>
          <a:xfrm>
            <a:off x="4103510" y="335091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Ovale 137">
            <a:extLst>
              <a:ext uri="{FF2B5EF4-FFF2-40B4-BE49-F238E27FC236}">
                <a16:creationId xmlns:a16="http://schemas.microsoft.com/office/drawing/2014/main" id="{B14FBE5D-680F-8D80-0AAA-D4708BC90E15}"/>
              </a:ext>
            </a:extLst>
          </p:cNvPr>
          <p:cNvSpPr/>
          <p:nvPr/>
        </p:nvSpPr>
        <p:spPr>
          <a:xfrm>
            <a:off x="4432768" y="372721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Ovale 138">
            <a:extLst>
              <a:ext uri="{FF2B5EF4-FFF2-40B4-BE49-F238E27FC236}">
                <a16:creationId xmlns:a16="http://schemas.microsoft.com/office/drawing/2014/main" id="{E056175B-31E6-D2C3-EE7A-ADA583C135F7}"/>
              </a:ext>
            </a:extLst>
          </p:cNvPr>
          <p:cNvSpPr/>
          <p:nvPr/>
        </p:nvSpPr>
        <p:spPr>
          <a:xfrm>
            <a:off x="3943583" y="378365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Ovale 139">
            <a:extLst>
              <a:ext uri="{FF2B5EF4-FFF2-40B4-BE49-F238E27FC236}">
                <a16:creationId xmlns:a16="http://schemas.microsoft.com/office/drawing/2014/main" id="{3977B2B2-CBBE-9D07-AD43-D8F12840DB09}"/>
              </a:ext>
            </a:extLst>
          </p:cNvPr>
          <p:cNvSpPr/>
          <p:nvPr/>
        </p:nvSpPr>
        <p:spPr>
          <a:xfrm>
            <a:off x="4395140" y="417877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Ovale 140">
            <a:extLst>
              <a:ext uri="{FF2B5EF4-FFF2-40B4-BE49-F238E27FC236}">
                <a16:creationId xmlns:a16="http://schemas.microsoft.com/office/drawing/2014/main" id="{1156B281-AF18-62C9-FB0A-2437636F853B}"/>
              </a:ext>
            </a:extLst>
          </p:cNvPr>
          <p:cNvSpPr/>
          <p:nvPr/>
        </p:nvSpPr>
        <p:spPr>
          <a:xfrm>
            <a:off x="4009436" y="464914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Ovale 141">
            <a:extLst>
              <a:ext uri="{FF2B5EF4-FFF2-40B4-BE49-F238E27FC236}">
                <a16:creationId xmlns:a16="http://schemas.microsoft.com/office/drawing/2014/main" id="{2DD4B1BB-96D6-B214-251C-788E79D32F8B}"/>
              </a:ext>
            </a:extLst>
          </p:cNvPr>
          <p:cNvSpPr/>
          <p:nvPr/>
        </p:nvSpPr>
        <p:spPr>
          <a:xfrm>
            <a:off x="3868325" y="411291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Croce 143">
            <a:extLst>
              <a:ext uri="{FF2B5EF4-FFF2-40B4-BE49-F238E27FC236}">
                <a16:creationId xmlns:a16="http://schemas.microsoft.com/office/drawing/2014/main" id="{0EB656CC-D66B-4000-80ED-06DDF99065F2}"/>
              </a:ext>
            </a:extLst>
          </p:cNvPr>
          <p:cNvSpPr/>
          <p:nvPr/>
        </p:nvSpPr>
        <p:spPr>
          <a:xfrm>
            <a:off x="3429059" y="4152453"/>
            <a:ext cx="272814" cy="272814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61E0BAE1-FD93-7CA1-0638-616382B8B2E4}"/>
              </a:ext>
            </a:extLst>
          </p:cNvPr>
          <p:cNvCxnSpPr/>
          <p:nvPr/>
        </p:nvCxnSpPr>
        <p:spPr>
          <a:xfrm>
            <a:off x="1565394" y="5935134"/>
            <a:ext cx="4150547" cy="1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982C10F4-3149-48B9-29FC-7A175E2F9028}"/>
              </a:ext>
            </a:extLst>
          </p:cNvPr>
          <p:cNvCxnSpPr>
            <a:cxnSpLocks/>
          </p:cNvCxnSpPr>
          <p:nvPr/>
        </p:nvCxnSpPr>
        <p:spPr>
          <a:xfrm flipH="1" flipV="1">
            <a:off x="1539053" y="2409238"/>
            <a:ext cx="16934" cy="3525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5298E41D-24F1-FF07-05DC-A91CC6723EEC}"/>
              </a:ext>
            </a:extLst>
          </p:cNvPr>
          <p:cNvSpPr txBox="1"/>
          <p:nvPr/>
        </p:nvSpPr>
        <p:spPr>
          <a:xfrm>
            <a:off x="2775184" y="6105407"/>
            <a:ext cx="157103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/>
              <a:t>FEATURE 1</a:t>
            </a:r>
            <a:endParaRPr lang="it-IT" dirty="0"/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FE4EB21E-52D2-2591-6FE8-39961E30ED52}"/>
              </a:ext>
            </a:extLst>
          </p:cNvPr>
          <p:cNvSpPr txBox="1"/>
          <p:nvPr/>
        </p:nvSpPr>
        <p:spPr>
          <a:xfrm>
            <a:off x="809036" y="4129851"/>
            <a:ext cx="158985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/>
              <a:t>FEATURE 2</a:t>
            </a:r>
            <a:endParaRPr lang="it-IT" dirty="0"/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DEAE82E2-3741-69EC-C5A7-CAB4DD4BF5B8}"/>
              </a:ext>
            </a:extLst>
          </p:cNvPr>
          <p:cNvSpPr txBox="1"/>
          <p:nvPr/>
        </p:nvSpPr>
        <p:spPr>
          <a:xfrm>
            <a:off x="7601185" y="2709333"/>
            <a:ext cx="21448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After</a:t>
            </a:r>
          </a:p>
          <a:p>
            <a:r>
              <a:rPr lang="it-IT" dirty="0"/>
              <a:t>Over-sampling with </a:t>
            </a:r>
            <a:r>
              <a:rPr lang="it-IT" dirty="0" err="1"/>
              <a:t>replacement</a:t>
            </a:r>
            <a:endParaRPr lang="it-IT"/>
          </a:p>
        </p:txBody>
      </p:sp>
      <p:sp>
        <p:nvSpPr>
          <p:cNvPr id="153" name="Croce 152">
            <a:extLst>
              <a:ext uri="{FF2B5EF4-FFF2-40B4-BE49-F238E27FC236}">
                <a16:creationId xmlns:a16="http://schemas.microsoft.com/office/drawing/2014/main" id="{F054C60E-6E78-AAB8-A1F1-2D93E334203E}"/>
              </a:ext>
            </a:extLst>
          </p:cNvPr>
          <p:cNvSpPr/>
          <p:nvPr/>
        </p:nvSpPr>
        <p:spPr>
          <a:xfrm>
            <a:off x="4078170" y="3907860"/>
            <a:ext cx="272814" cy="272814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Croce 153">
            <a:extLst>
              <a:ext uri="{FF2B5EF4-FFF2-40B4-BE49-F238E27FC236}">
                <a16:creationId xmlns:a16="http://schemas.microsoft.com/office/drawing/2014/main" id="{32A7164C-E368-79BE-C45F-8D7184B691C9}"/>
              </a:ext>
            </a:extLst>
          </p:cNvPr>
          <p:cNvSpPr/>
          <p:nvPr/>
        </p:nvSpPr>
        <p:spPr>
          <a:xfrm>
            <a:off x="5329355" y="2270971"/>
            <a:ext cx="272814" cy="272814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roce 2">
            <a:extLst>
              <a:ext uri="{FF2B5EF4-FFF2-40B4-BE49-F238E27FC236}">
                <a16:creationId xmlns:a16="http://schemas.microsoft.com/office/drawing/2014/main" id="{715AA519-4687-9FEE-396E-1F2FE1708D49}"/>
              </a:ext>
            </a:extLst>
          </p:cNvPr>
          <p:cNvSpPr/>
          <p:nvPr/>
        </p:nvSpPr>
        <p:spPr>
          <a:xfrm>
            <a:off x="5658614" y="2609638"/>
            <a:ext cx="272814" cy="272814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roce 3">
            <a:extLst>
              <a:ext uri="{FF2B5EF4-FFF2-40B4-BE49-F238E27FC236}">
                <a16:creationId xmlns:a16="http://schemas.microsoft.com/office/drawing/2014/main" id="{F5FA028A-EEBB-E723-AC26-32ADC484DC9E}"/>
              </a:ext>
            </a:extLst>
          </p:cNvPr>
          <p:cNvSpPr/>
          <p:nvPr/>
        </p:nvSpPr>
        <p:spPr>
          <a:xfrm>
            <a:off x="5197651" y="2995341"/>
            <a:ext cx="272814" cy="272814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7B4F90F-3D95-8B98-206C-B7475E0116E0}"/>
              </a:ext>
            </a:extLst>
          </p:cNvPr>
          <p:cNvSpPr/>
          <p:nvPr/>
        </p:nvSpPr>
        <p:spPr>
          <a:xfrm>
            <a:off x="3358443" y="4101630"/>
            <a:ext cx="442148" cy="4045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solidFill>
                <a:srgbClr val="2C845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7B4F90F-3D95-8B98-206C-B7475E0116E0}"/>
              </a:ext>
            </a:extLst>
          </p:cNvPr>
          <p:cNvSpPr/>
          <p:nvPr/>
        </p:nvSpPr>
        <p:spPr>
          <a:xfrm>
            <a:off x="3990503" y="3839986"/>
            <a:ext cx="442148" cy="4045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solidFill>
                <a:srgbClr val="2C845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6A283B-B5BC-5DE2-8565-5295DB4E1109}"/>
              </a:ext>
            </a:extLst>
          </p:cNvPr>
          <p:cNvSpPr txBox="1"/>
          <p:nvPr/>
        </p:nvSpPr>
        <p:spPr>
          <a:xfrm>
            <a:off x="4724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dirty="0">
              <a:solidFill>
                <a:srgbClr val="FF0000"/>
              </a:solidFill>
              <a:cs typeface="Segoe UI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11CFFE-FA54-10F3-76C0-1E091D9659C7}"/>
              </a:ext>
            </a:extLst>
          </p:cNvPr>
          <p:cNvSpPr txBox="1"/>
          <p:nvPr/>
        </p:nvSpPr>
        <p:spPr>
          <a:xfrm>
            <a:off x="5926667" y="4769555"/>
            <a:ext cx="21448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NEW MINORITY CLASS DECISION REGIONS</a:t>
            </a:r>
          </a:p>
          <a:p>
            <a:endParaRPr lang="it-IT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7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C5925E-B726-48EA-B822-118478A2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723899"/>
            <a:ext cx="3736181" cy="5448301"/>
          </a:xfrm>
        </p:spPr>
        <p:txBody>
          <a:bodyPr anchor="b">
            <a:normAutofit/>
          </a:bodyPr>
          <a:lstStyle/>
          <a:p>
            <a:r>
              <a:rPr lang="en-US" sz="2400" dirty="0"/>
              <a:t>SOLUTION: </a:t>
            </a:r>
            <a:br>
              <a:rPr lang="en-US" sz="2400" dirty="0"/>
            </a:br>
            <a:r>
              <a:rPr lang="en-US" sz="2400" dirty="0"/>
              <a:t>ADD PERTURBATION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E62A9E-4644-C6CB-430F-353725A4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792" y="1371599"/>
            <a:ext cx="8413789" cy="48006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i="1"/>
              <a:t>"</a:t>
            </a:r>
            <a:r>
              <a:rPr lang="it-IT" i="1" err="1"/>
              <a:t>If</a:t>
            </a:r>
            <a:r>
              <a:rPr lang="it-IT" i="1"/>
              <a:t> </a:t>
            </a:r>
            <a:r>
              <a:rPr lang="it-IT" i="1" err="1"/>
              <a:t>we</a:t>
            </a:r>
            <a:r>
              <a:rPr lang="it-IT" i="1"/>
              <a:t> replicate the </a:t>
            </a:r>
            <a:r>
              <a:rPr lang="it-IT" i="1" err="1"/>
              <a:t>minority</a:t>
            </a:r>
            <a:r>
              <a:rPr lang="it-IT" i="1"/>
              <a:t> class, the </a:t>
            </a:r>
            <a:r>
              <a:rPr lang="it-IT" i="1" err="1"/>
              <a:t>decision</a:t>
            </a:r>
            <a:r>
              <a:rPr lang="it-IT" i="1"/>
              <a:t> </a:t>
            </a:r>
            <a:r>
              <a:rPr lang="it-IT" i="1" err="1"/>
              <a:t>region</a:t>
            </a:r>
            <a:r>
              <a:rPr lang="it-IT" i="1"/>
              <a:t> for the </a:t>
            </a:r>
            <a:r>
              <a:rPr lang="it-IT" i="1" err="1"/>
              <a:t>minority</a:t>
            </a:r>
            <a:r>
              <a:rPr lang="it-IT" i="1"/>
              <a:t> class </a:t>
            </a:r>
            <a:r>
              <a:rPr lang="it-IT" i="1" err="1"/>
              <a:t>becomes</a:t>
            </a:r>
            <a:r>
              <a:rPr lang="it-IT" i="1"/>
              <a:t> </a:t>
            </a:r>
            <a:r>
              <a:rPr lang="it-IT" i="1" err="1"/>
              <a:t>very</a:t>
            </a:r>
            <a:r>
              <a:rPr lang="it-IT" i="1"/>
              <a:t> </a:t>
            </a:r>
            <a:r>
              <a:rPr lang="it-IT" i="1" err="1"/>
              <a:t>specific</a:t>
            </a:r>
            <a:r>
              <a:rPr lang="it-IT" i="1"/>
              <a:t> and </a:t>
            </a:r>
            <a:r>
              <a:rPr lang="it-IT" i="1" err="1"/>
              <a:t>will</a:t>
            </a:r>
            <a:r>
              <a:rPr lang="it-IT" i="1"/>
              <a:t> cause new </a:t>
            </a:r>
            <a:r>
              <a:rPr lang="it-IT" i="1" err="1"/>
              <a:t>splits</a:t>
            </a:r>
            <a:r>
              <a:rPr lang="it-IT" i="1"/>
              <a:t> in the </a:t>
            </a:r>
            <a:r>
              <a:rPr lang="it-IT" i="1" err="1"/>
              <a:t>decision</a:t>
            </a:r>
            <a:r>
              <a:rPr lang="it-IT" i="1"/>
              <a:t> </a:t>
            </a:r>
            <a:r>
              <a:rPr lang="it-IT" i="1" err="1"/>
              <a:t>tree</a:t>
            </a:r>
            <a:r>
              <a:rPr lang="it-IT" i="1"/>
              <a:t>. </a:t>
            </a:r>
            <a:r>
              <a:rPr lang="it-IT" i="1" err="1"/>
              <a:t>This</a:t>
            </a:r>
            <a:r>
              <a:rPr lang="it-IT" i="1"/>
              <a:t> </a:t>
            </a:r>
            <a:r>
              <a:rPr lang="it-IT" i="1" err="1"/>
              <a:t>will</a:t>
            </a:r>
            <a:r>
              <a:rPr lang="it-IT" i="1"/>
              <a:t> lead to more terminal </a:t>
            </a:r>
            <a:r>
              <a:rPr lang="it-IT" i="1" err="1"/>
              <a:t>nodes</a:t>
            </a:r>
            <a:r>
              <a:rPr lang="it-IT" i="1"/>
              <a:t> (</a:t>
            </a:r>
            <a:r>
              <a:rPr lang="it-IT" i="1" err="1"/>
              <a:t>leaves</a:t>
            </a:r>
            <a:r>
              <a:rPr lang="it-IT" i="1"/>
              <a:t>) </a:t>
            </a:r>
            <a:r>
              <a:rPr lang="it-IT" i="1" err="1"/>
              <a:t>as</a:t>
            </a:r>
            <a:r>
              <a:rPr lang="it-IT" i="1"/>
              <a:t> the learning </a:t>
            </a:r>
            <a:r>
              <a:rPr lang="it-IT" i="1" err="1"/>
              <a:t>algorithm</a:t>
            </a:r>
            <a:r>
              <a:rPr lang="it-IT" i="1"/>
              <a:t> </a:t>
            </a:r>
            <a:r>
              <a:rPr lang="it-IT" i="1" err="1"/>
              <a:t>tries</a:t>
            </a:r>
            <a:r>
              <a:rPr lang="it-IT" i="1"/>
              <a:t> to </a:t>
            </a:r>
            <a:r>
              <a:rPr lang="it-IT" i="1" err="1"/>
              <a:t>learn</a:t>
            </a:r>
            <a:r>
              <a:rPr lang="it-IT" i="1"/>
              <a:t> more and more </a:t>
            </a:r>
            <a:r>
              <a:rPr lang="it-IT" i="1" err="1"/>
              <a:t>specific</a:t>
            </a:r>
            <a:r>
              <a:rPr lang="it-IT" i="1"/>
              <a:t> </a:t>
            </a:r>
            <a:r>
              <a:rPr lang="it-IT" i="1" err="1"/>
              <a:t>regions</a:t>
            </a:r>
            <a:r>
              <a:rPr lang="it-IT" i="1"/>
              <a:t> of the </a:t>
            </a:r>
            <a:r>
              <a:rPr lang="it-IT" i="1" err="1"/>
              <a:t>minority</a:t>
            </a:r>
            <a:r>
              <a:rPr lang="it-IT" i="1"/>
              <a:t> class; in </a:t>
            </a:r>
            <a:r>
              <a:rPr lang="it-IT" i="1" err="1"/>
              <a:t>essence</a:t>
            </a:r>
            <a:r>
              <a:rPr lang="it-IT" i="1"/>
              <a:t>, </a:t>
            </a:r>
            <a:r>
              <a:rPr lang="it-IT" i="1" err="1"/>
              <a:t>overfitting</a:t>
            </a:r>
            <a:r>
              <a:rPr lang="it-IT" i="1"/>
              <a:t>."</a:t>
            </a:r>
            <a:endParaRPr lang="it-IT" i="1" dirty="0"/>
          </a:p>
        </p:txBody>
      </p:sp>
      <p:sp>
        <p:nvSpPr>
          <p:cNvPr id="10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2733939-6381-4C51-B8C3-114001C7100E}" type="datetime1">
              <a:rPr lang="en-US" smtClean="0"/>
              <a:pPr>
                <a:spcAft>
                  <a:spcPts val="600"/>
                </a:spcAft>
              </a:pPr>
              <a:t>8/17/2023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E2D6726-C178-45EE-AD99-CA46EEFC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2879309-3A00-080F-C154-459318634056}"/>
              </a:ext>
            </a:extLst>
          </p:cNvPr>
          <p:cNvSpPr/>
          <p:nvPr/>
        </p:nvSpPr>
        <p:spPr>
          <a:xfrm>
            <a:off x="183614" y="284602"/>
            <a:ext cx="514120" cy="761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30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CC47B-DC8D-E10F-9AB2-4EFFC81B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Generate </a:t>
            </a:r>
            <a:r>
              <a:rPr lang="it-IT" err="1">
                <a:ea typeface="+mj-lt"/>
                <a:cs typeface="+mj-lt"/>
              </a:rPr>
              <a:t>synthetic</a:t>
            </a:r>
            <a:r>
              <a:rPr lang="it-IT" b="0" dirty="0">
                <a:ea typeface="+mj-lt"/>
                <a:cs typeface="+mj-lt"/>
              </a:rPr>
              <a:t> </a:t>
            </a:r>
            <a:r>
              <a:rPr lang="it-IT" dirty="0"/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2C204D-C66F-82F2-F357-AD1B8497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E914405-7A76-184B-9187-98EB30631982}"/>
              </a:ext>
            </a:extLst>
          </p:cNvPr>
          <p:cNvSpPr/>
          <p:nvPr/>
        </p:nvSpPr>
        <p:spPr>
          <a:xfrm>
            <a:off x="3029184" y="27093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C938C41-9E5C-AAE3-0018-9AF17DCE77A0}"/>
              </a:ext>
            </a:extLst>
          </p:cNvPr>
          <p:cNvSpPr/>
          <p:nvPr/>
        </p:nvSpPr>
        <p:spPr>
          <a:xfrm>
            <a:off x="3377258" y="311385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982AEA2-D55A-6333-B5DD-56241D1D1BB4}"/>
              </a:ext>
            </a:extLst>
          </p:cNvPr>
          <p:cNvSpPr/>
          <p:nvPr/>
        </p:nvSpPr>
        <p:spPr>
          <a:xfrm>
            <a:off x="3621851" y="280340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0C2DD3D-E445-C07C-4287-3C582BFEB52F}"/>
              </a:ext>
            </a:extLst>
          </p:cNvPr>
          <p:cNvSpPr/>
          <p:nvPr/>
        </p:nvSpPr>
        <p:spPr>
          <a:xfrm>
            <a:off x="3132665" y="35277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9456863-B19E-3ED5-A77D-A5E6EEB20C6E}"/>
              </a:ext>
            </a:extLst>
          </p:cNvPr>
          <p:cNvSpPr/>
          <p:nvPr/>
        </p:nvSpPr>
        <p:spPr>
          <a:xfrm>
            <a:off x="3857035" y="333962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86A2E63-C9CB-584A-99E8-AE9231D0B8FD}"/>
              </a:ext>
            </a:extLst>
          </p:cNvPr>
          <p:cNvSpPr/>
          <p:nvPr/>
        </p:nvSpPr>
        <p:spPr>
          <a:xfrm>
            <a:off x="3659480" y="377237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37DBC26-1C33-2EDF-903D-D0C446F01490}"/>
              </a:ext>
            </a:extLst>
          </p:cNvPr>
          <p:cNvSpPr/>
          <p:nvPr/>
        </p:nvSpPr>
        <p:spPr>
          <a:xfrm>
            <a:off x="3132665" y="423333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AE29CCD-C47A-1F23-D78E-512310913C85}"/>
              </a:ext>
            </a:extLst>
          </p:cNvPr>
          <p:cNvSpPr/>
          <p:nvPr/>
        </p:nvSpPr>
        <p:spPr>
          <a:xfrm>
            <a:off x="4299184" y="30197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91EB0D8-8226-BA11-9B33-E63F5104223D}"/>
              </a:ext>
            </a:extLst>
          </p:cNvPr>
          <p:cNvSpPr/>
          <p:nvPr/>
        </p:nvSpPr>
        <p:spPr>
          <a:xfrm>
            <a:off x="4158072" y="383822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A6EE692-6DAC-03A6-8D71-532D545CD660}"/>
              </a:ext>
            </a:extLst>
          </p:cNvPr>
          <p:cNvSpPr/>
          <p:nvPr/>
        </p:nvSpPr>
        <p:spPr>
          <a:xfrm>
            <a:off x="4468517" y="416748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CC58536-B2B6-AD89-A418-9798D896ABFA}"/>
              </a:ext>
            </a:extLst>
          </p:cNvPr>
          <p:cNvSpPr/>
          <p:nvPr/>
        </p:nvSpPr>
        <p:spPr>
          <a:xfrm>
            <a:off x="4402665" y="3527777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B7B7CA-3B9F-8DD7-031A-0D8F9E434C70}"/>
              </a:ext>
            </a:extLst>
          </p:cNvPr>
          <p:cNvSpPr/>
          <p:nvPr/>
        </p:nvSpPr>
        <p:spPr>
          <a:xfrm>
            <a:off x="3857036" y="444970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FC0A651-E04C-0C09-8F5C-35380FF90D48}"/>
              </a:ext>
            </a:extLst>
          </p:cNvPr>
          <p:cNvSpPr/>
          <p:nvPr/>
        </p:nvSpPr>
        <p:spPr>
          <a:xfrm>
            <a:off x="4252147" y="4722518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BB30EFB-CEFA-F186-B8DA-C1FFADA81AEF}"/>
              </a:ext>
            </a:extLst>
          </p:cNvPr>
          <p:cNvSpPr/>
          <p:nvPr/>
        </p:nvSpPr>
        <p:spPr>
          <a:xfrm>
            <a:off x="3574813" y="4167481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32172CC-AA84-C512-4805-DC77677EA748}"/>
              </a:ext>
            </a:extLst>
          </p:cNvPr>
          <p:cNvSpPr/>
          <p:nvPr/>
        </p:nvSpPr>
        <p:spPr>
          <a:xfrm>
            <a:off x="3424295" y="4694295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AF21285-5DB3-BEAF-8880-3E51B95E97E5}"/>
              </a:ext>
            </a:extLst>
          </p:cNvPr>
          <p:cNvSpPr/>
          <p:nvPr/>
        </p:nvSpPr>
        <p:spPr>
          <a:xfrm>
            <a:off x="4158072" y="4233332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74D5A20-FB4F-9116-A405-FC157633738F}"/>
              </a:ext>
            </a:extLst>
          </p:cNvPr>
          <p:cNvSpPr/>
          <p:nvPr/>
        </p:nvSpPr>
        <p:spPr>
          <a:xfrm>
            <a:off x="3320814" y="3866444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14433CBB-8DB6-115C-7D28-45CE3B0E0E5C}"/>
              </a:ext>
            </a:extLst>
          </p:cNvPr>
          <p:cNvSpPr/>
          <p:nvPr/>
        </p:nvSpPr>
        <p:spPr>
          <a:xfrm>
            <a:off x="3894665" y="3048000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E28AE02-F141-E807-54E6-6DE413180F97}"/>
              </a:ext>
            </a:extLst>
          </p:cNvPr>
          <p:cNvSpPr/>
          <p:nvPr/>
        </p:nvSpPr>
        <p:spPr>
          <a:xfrm>
            <a:off x="4835405" y="3772369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A3EA6FC7-EBEB-024E-C34E-8E181647AE64}"/>
              </a:ext>
            </a:extLst>
          </p:cNvPr>
          <p:cNvSpPr/>
          <p:nvPr/>
        </p:nvSpPr>
        <p:spPr>
          <a:xfrm>
            <a:off x="4600221" y="444970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C109C30-5441-3948-1A61-0877A69F728F}"/>
              </a:ext>
            </a:extLst>
          </p:cNvPr>
          <p:cNvSpPr/>
          <p:nvPr/>
        </p:nvSpPr>
        <p:spPr>
          <a:xfrm>
            <a:off x="5032962" y="423333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746C2780-F698-02AD-8739-F33AA40FE98C}"/>
              </a:ext>
            </a:extLst>
          </p:cNvPr>
          <p:cNvSpPr/>
          <p:nvPr/>
        </p:nvSpPr>
        <p:spPr>
          <a:xfrm>
            <a:off x="5202295" y="3904073"/>
            <a:ext cx="197555" cy="18814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roce 25">
            <a:extLst>
              <a:ext uri="{FF2B5EF4-FFF2-40B4-BE49-F238E27FC236}">
                <a16:creationId xmlns:a16="http://schemas.microsoft.com/office/drawing/2014/main" id="{F52F0A64-2ED0-A257-1F26-F26933363D75}"/>
              </a:ext>
            </a:extLst>
          </p:cNvPr>
          <p:cNvSpPr/>
          <p:nvPr/>
        </p:nvSpPr>
        <p:spPr>
          <a:xfrm>
            <a:off x="4534369" y="2699925"/>
            <a:ext cx="197555" cy="197555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roce 27">
            <a:extLst>
              <a:ext uri="{FF2B5EF4-FFF2-40B4-BE49-F238E27FC236}">
                <a16:creationId xmlns:a16="http://schemas.microsoft.com/office/drawing/2014/main" id="{F899BE45-D4B6-0590-0263-2E52889073CC}"/>
              </a:ext>
            </a:extLst>
          </p:cNvPr>
          <p:cNvSpPr/>
          <p:nvPr/>
        </p:nvSpPr>
        <p:spPr>
          <a:xfrm>
            <a:off x="4929480" y="3245555"/>
            <a:ext cx="197555" cy="197555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roce 28">
            <a:extLst>
              <a:ext uri="{FF2B5EF4-FFF2-40B4-BE49-F238E27FC236}">
                <a16:creationId xmlns:a16="http://schemas.microsoft.com/office/drawing/2014/main" id="{15641220-9043-57FE-728C-918B066FCAB9}"/>
              </a:ext>
            </a:extLst>
          </p:cNvPr>
          <p:cNvSpPr/>
          <p:nvPr/>
        </p:nvSpPr>
        <p:spPr>
          <a:xfrm>
            <a:off x="5399850" y="3471333"/>
            <a:ext cx="197555" cy="197555"/>
          </a:xfrm>
          <a:prstGeom prst="pl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9422A09-50DD-E380-2D4A-67551678DFE1}"/>
              </a:ext>
            </a:extLst>
          </p:cNvPr>
          <p:cNvCxnSpPr/>
          <p:nvPr/>
        </p:nvCxnSpPr>
        <p:spPr>
          <a:xfrm>
            <a:off x="5064946" y="3329283"/>
            <a:ext cx="387587" cy="1806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gno di moltiplicazione 33">
            <a:extLst>
              <a:ext uri="{FF2B5EF4-FFF2-40B4-BE49-F238E27FC236}">
                <a16:creationId xmlns:a16="http://schemas.microsoft.com/office/drawing/2014/main" id="{5FA0F15D-85BF-E8A8-47D9-3A92ADA941E8}"/>
              </a:ext>
            </a:extLst>
          </p:cNvPr>
          <p:cNvSpPr/>
          <p:nvPr/>
        </p:nvSpPr>
        <p:spPr>
          <a:xfrm>
            <a:off x="5164666" y="3311407"/>
            <a:ext cx="197556" cy="235185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D51A017-8881-47E4-F1FE-D63BAE58F116}"/>
              </a:ext>
            </a:extLst>
          </p:cNvPr>
          <p:cNvCxnSpPr/>
          <p:nvPr/>
        </p:nvCxnSpPr>
        <p:spPr>
          <a:xfrm>
            <a:off x="4612181" y="2858636"/>
            <a:ext cx="369587" cy="4386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gno di moltiplicazione 36">
            <a:extLst>
              <a:ext uri="{FF2B5EF4-FFF2-40B4-BE49-F238E27FC236}">
                <a16:creationId xmlns:a16="http://schemas.microsoft.com/office/drawing/2014/main" id="{2D0A338B-2AC0-06A2-D343-614EDDCD61F3}"/>
              </a:ext>
            </a:extLst>
          </p:cNvPr>
          <p:cNvSpPr/>
          <p:nvPr/>
        </p:nvSpPr>
        <p:spPr>
          <a:xfrm>
            <a:off x="4636666" y="2897407"/>
            <a:ext cx="197556" cy="235185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B7B7F4D-7D69-994A-6E90-37512E0833D4}"/>
              </a:ext>
            </a:extLst>
          </p:cNvPr>
          <p:cNvCxnSpPr/>
          <p:nvPr/>
        </p:nvCxnSpPr>
        <p:spPr>
          <a:xfrm>
            <a:off x="4704581" y="2801036"/>
            <a:ext cx="753587" cy="6486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gno di moltiplicazione 40">
            <a:extLst>
              <a:ext uri="{FF2B5EF4-FFF2-40B4-BE49-F238E27FC236}">
                <a16:creationId xmlns:a16="http://schemas.microsoft.com/office/drawing/2014/main" id="{FFA7EDC0-1043-E814-A0DF-D5EE8E0480F7}"/>
              </a:ext>
            </a:extLst>
          </p:cNvPr>
          <p:cNvSpPr/>
          <p:nvPr/>
        </p:nvSpPr>
        <p:spPr>
          <a:xfrm>
            <a:off x="4927066" y="2965807"/>
            <a:ext cx="197556" cy="235185"/>
          </a:xfrm>
          <a:prstGeom prst="mathMultipl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0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1" grpId="0" animBg="1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2F3F0"/>
      </a:lt2>
      <a:accent1>
        <a:srgbClr val="864DC3"/>
      </a:accent1>
      <a:accent2>
        <a:srgbClr val="483FB3"/>
      </a:accent2>
      <a:accent3>
        <a:srgbClr val="4D76C3"/>
      </a:accent3>
      <a:accent4>
        <a:srgbClr val="3B95B1"/>
      </a:accent4>
      <a:accent5>
        <a:srgbClr val="4BBFAB"/>
      </a:accent5>
      <a:accent6>
        <a:srgbClr val="3BB16B"/>
      </a:accent6>
      <a:hlink>
        <a:srgbClr val="339A9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EncaseVTI</vt:lpstr>
      <vt:lpstr>SMOTE</vt:lpstr>
      <vt:lpstr>SMOTE: Synthetic Minority Over-sampling Technique</vt:lpstr>
      <vt:lpstr>Imbalanced dataset</vt:lpstr>
      <vt:lpstr>Under - sampling</vt:lpstr>
      <vt:lpstr>Over - sampling</vt:lpstr>
      <vt:lpstr>DECISION REGION AFTER BUILDING A DECISION TREE</vt:lpstr>
      <vt:lpstr>DECISION REGION AFTER BUILDING A DECISION TREE</vt:lpstr>
      <vt:lpstr>SOLUTION:  ADD PERTURBATION</vt:lpstr>
      <vt:lpstr>Generate synthetic data</vt:lpstr>
      <vt:lpstr>Generate synthetic data</vt:lpstr>
      <vt:lpstr>Algorithm SMOTE(T,N,k)</vt:lpstr>
      <vt:lpstr>Algorithm SMOTE(T,N,k)</vt:lpstr>
      <vt:lpstr>Algorithm SMOTE(T,N,k)</vt:lpstr>
      <vt:lpstr>Algorithm SMOTE(T,N,k) - Populate(N,i,nnarray)</vt:lpstr>
      <vt:lpstr>TEST CREDIT CARD FRAUD DETECTION </vt:lpstr>
      <vt:lpstr>DATASET</vt:lpstr>
      <vt:lpstr>MODEL TRAINING</vt:lpstr>
      <vt:lpstr>TRAIN  DATASET</vt:lpstr>
      <vt:lpstr>RESULTS  TEST SET</vt:lpstr>
      <vt:lpstr>SMOTE OVERSAMPLING (OF TRAIN DATASET ONLY)</vt:lpstr>
      <vt:lpstr>RESULTS SMOTE  TEST SET</vt:lpstr>
      <vt:lpstr>Presentazione standard di PowerPoint</vt:lpstr>
      <vt:lpstr>OTHER APPLICATIONS</vt:lpstr>
      <vt:lpstr>WHEN SMOTE DOESN'T WORK</vt:lpstr>
      <vt:lpstr>THEORETICAL PROPERTIES OF SMOTE FOT HIGH-DIMENSIONAL DATA</vt:lpstr>
      <vt:lpstr>THEORETICAL PROPERTIES OF SMOTE FOT HIGH-DIMENSIONAL DATA</vt:lpstr>
      <vt:lpstr>THEORETICAL PROPERTIES OF SMOTE FOT HIGH-DIMENSIONAL DATA</vt:lpstr>
      <vt:lpstr>Presentazione standard di PowerPoint</vt:lpstr>
      <vt:lpstr>SOME SMOTE VARIANTS</vt:lpstr>
      <vt:lpstr>BORDERLINE-SMOTE</vt:lpstr>
      <vt:lpstr>ADASYN</vt:lpstr>
      <vt:lpstr>SMOTE-NC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1045</cp:revision>
  <dcterms:created xsi:type="dcterms:W3CDTF">2023-06-10T15:23:26Z</dcterms:created>
  <dcterms:modified xsi:type="dcterms:W3CDTF">2023-08-17T13:56:46Z</dcterms:modified>
</cp:coreProperties>
</file>