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6"/>
  </p:notesMasterIdLst>
  <p:sldIdLst>
    <p:sldId id="256" r:id="rId5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841"/>
    <a:srgbClr val="72777D"/>
    <a:srgbClr val="F4F4F4"/>
    <a:srgbClr val="EEC207"/>
    <a:srgbClr val="ECC005"/>
    <a:srgbClr val="EDC106"/>
    <a:srgbClr val="9C6930"/>
    <a:srgbClr val="9F6C35"/>
    <a:srgbClr val="9D6B30"/>
    <a:srgbClr val="9D6A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49" autoAdjust="0"/>
  </p:normalViewPr>
  <p:slideViewPr>
    <p:cSldViewPr snapToGrid="0">
      <p:cViewPr varScale="1">
        <p:scale>
          <a:sx n="17" d="100"/>
          <a:sy n="17" d="100"/>
        </p:scale>
        <p:origin x="318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52C7C-FC92-415B-A95D-8960482A6223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F8F48-2D5A-4126-BB9D-E0527FD3EA1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9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F8F48-2D5A-4126-BB9D-E0527FD3EA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09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0EB4-374C-4449-B3DC-AC40B75C978F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4975-8070-4D05-9C50-7BCD6E55170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57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0EB4-374C-4449-B3DC-AC40B75C978F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4975-8070-4D05-9C50-7BCD6E55170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6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0EB4-374C-4449-B3DC-AC40B75C978F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4975-8070-4D05-9C50-7BCD6E55170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7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0EB4-374C-4449-B3DC-AC40B75C978F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4975-8070-4D05-9C50-7BCD6E55170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5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0EB4-374C-4449-B3DC-AC40B75C978F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4975-8070-4D05-9C50-7BCD6E55170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2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0EB4-374C-4449-B3DC-AC40B75C978F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4975-8070-4D05-9C50-7BCD6E55170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9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0EB4-374C-4449-B3DC-AC40B75C978F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4975-8070-4D05-9C50-7BCD6E55170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8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0EB4-374C-4449-B3DC-AC40B75C978F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4975-8070-4D05-9C50-7BCD6E55170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1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0EB4-374C-4449-B3DC-AC40B75C978F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4975-8070-4D05-9C50-7BCD6E55170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5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0EB4-374C-4449-B3DC-AC40B75C978F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4975-8070-4D05-9C50-7BCD6E55170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8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0EB4-374C-4449-B3DC-AC40B75C978F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4975-8070-4D05-9C50-7BCD6E55170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6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10EB4-374C-4449-B3DC-AC40B75C978F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84975-8070-4D05-9C50-7BCD6E55170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0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CD9EBB5E-17A1-42B5-9081-4835F190C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7" y="44151"/>
            <a:ext cx="30263833" cy="42789551"/>
          </a:xfrm>
          <a:prstGeom prst="rect">
            <a:avLst/>
          </a:prstGeom>
          <a:noFill/>
        </p:spPr>
      </p:pic>
      <p:sp>
        <p:nvSpPr>
          <p:cNvPr id="28" name="AutoShape 8" descr="Símbolo Díodo Retificador">
            <a:extLst>
              <a:ext uri="{FF2B5EF4-FFF2-40B4-BE49-F238E27FC236}">
                <a16:creationId xmlns:a16="http://schemas.microsoft.com/office/drawing/2014/main" id="{20BDF74E-5EA0-4790-BBC9-65A896EF8B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60091" y="21324366"/>
            <a:ext cx="229122" cy="22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32" name="Imagem 31" descr="Texto&#10;&#10;Descrição gerada automaticamente">
            <a:extLst>
              <a:ext uri="{FF2B5EF4-FFF2-40B4-BE49-F238E27FC236}">
                <a16:creationId xmlns:a16="http://schemas.microsoft.com/office/drawing/2014/main" id="{53E0641B-5D6D-48F5-924E-17F0B5285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8687" y="40535736"/>
            <a:ext cx="5274619" cy="2259295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840C60CB-2E2B-403B-AFC9-B692647D4830}"/>
              </a:ext>
            </a:extLst>
          </p:cNvPr>
          <p:cNvSpPr txBox="1"/>
          <p:nvPr/>
        </p:nvSpPr>
        <p:spPr>
          <a:xfrm>
            <a:off x="1138159" y="383986"/>
            <a:ext cx="1783583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9900" dirty="0" err="1">
                <a:ln w="0">
                  <a:noFill/>
                </a:ln>
                <a:solidFill>
                  <a:srgbClr val="3038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Inductive</a:t>
            </a:r>
            <a:r>
              <a:rPr lang="pt-PT" sz="19900" dirty="0">
                <a:ln w="0">
                  <a:noFill/>
                </a:ln>
                <a:solidFill>
                  <a:srgbClr val="3038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Sensor</a:t>
            </a:r>
            <a:endParaRPr lang="pt-PT" sz="2800" dirty="0">
              <a:ln w="0">
                <a:noFill/>
              </a:ln>
              <a:solidFill>
                <a:srgbClr val="30384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F9D62FA-7AC3-43BD-BB9D-74B52F0B280C}"/>
              </a:ext>
            </a:extLst>
          </p:cNvPr>
          <p:cNvSpPr txBox="1"/>
          <p:nvPr/>
        </p:nvSpPr>
        <p:spPr>
          <a:xfrm>
            <a:off x="1904868" y="6186993"/>
            <a:ext cx="11698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 err="1">
                <a:ln w="0">
                  <a:noFill/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pt-PT" sz="7200" dirty="0">
                <a:ln w="0">
                  <a:noFill/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PT" sz="7200" dirty="0" err="1">
                <a:ln w="0">
                  <a:noFill/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</a:t>
            </a:r>
            <a:r>
              <a:rPr lang="pt-PT" sz="7200" dirty="0">
                <a:ln w="0">
                  <a:noFill/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PT" sz="7200" dirty="0" err="1">
                <a:ln w="0">
                  <a:noFill/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</a:t>
            </a:r>
            <a:r>
              <a:rPr lang="pt-PT" sz="7200" dirty="0">
                <a:ln w="0">
                  <a:noFill/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PT" sz="7200" dirty="0" err="1">
                <a:ln w="0">
                  <a:noFill/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Inductive</a:t>
            </a:r>
            <a:r>
              <a:rPr lang="pt-PT" sz="7200" dirty="0">
                <a:ln w="0">
                  <a:noFill/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sensor?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C70AB18-7F45-4E99-BE3C-1B25DBB4C40A}"/>
              </a:ext>
            </a:extLst>
          </p:cNvPr>
          <p:cNvSpPr txBox="1"/>
          <p:nvPr/>
        </p:nvSpPr>
        <p:spPr>
          <a:xfrm>
            <a:off x="2324873" y="8053626"/>
            <a:ext cx="112789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277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 Inductive sensor is to measure position. They use a contactless principle which gives them longer life and makes them highly reliable because they don’t get </a:t>
            </a:r>
            <a:r>
              <a:rPr lang="en-US" sz="4000" dirty="0" err="1">
                <a:solidFill>
                  <a:srgbClr val="7277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worned</a:t>
            </a:r>
            <a:r>
              <a:rPr lang="en-US" sz="4000" dirty="0">
                <a:solidFill>
                  <a:srgbClr val="7277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out.</a:t>
            </a:r>
            <a:br>
              <a:rPr lang="pt-PT" sz="4000" dirty="0">
                <a:solidFill>
                  <a:srgbClr val="72777D"/>
                </a:solidFill>
              </a:rPr>
            </a:br>
            <a:endParaRPr lang="pt-PT" sz="4000" dirty="0">
              <a:solidFill>
                <a:srgbClr val="72777D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725979E-AFB6-40E8-8F31-C45F36563022}"/>
              </a:ext>
            </a:extLst>
          </p:cNvPr>
          <p:cNvSpPr txBox="1"/>
          <p:nvPr/>
        </p:nvSpPr>
        <p:spPr>
          <a:xfrm>
            <a:off x="18693974" y="7972296"/>
            <a:ext cx="7322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20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9D6B3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algn="ctr"/>
            <a:r>
              <a:rPr lang="pt-PT" dirty="0" err="1">
                <a:ln w="0">
                  <a:noFill/>
                </a:ln>
                <a:solidFill>
                  <a:srgbClr val="C00000"/>
                </a:solidFill>
              </a:rPr>
              <a:t>Working</a:t>
            </a:r>
            <a:r>
              <a:rPr lang="pt-PT" dirty="0">
                <a:ln w="0">
                  <a:noFill/>
                </a:ln>
                <a:solidFill>
                  <a:srgbClr val="C00000"/>
                </a:solidFill>
              </a:rPr>
              <a:t> </a:t>
            </a:r>
            <a:r>
              <a:rPr lang="pt-PT" dirty="0" err="1">
                <a:ln w="0">
                  <a:noFill/>
                </a:ln>
                <a:solidFill>
                  <a:srgbClr val="C00000"/>
                </a:solidFill>
              </a:rPr>
              <a:t>Principle</a:t>
            </a:r>
            <a:endParaRPr lang="pt-PT" dirty="0">
              <a:ln w="0">
                <a:noFill/>
              </a:ln>
              <a:solidFill>
                <a:srgbClr val="C00000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DA1FA68-51D5-4CB8-8244-B73EAB94BBE2}"/>
              </a:ext>
            </a:extLst>
          </p:cNvPr>
          <p:cNvSpPr txBox="1"/>
          <p:nvPr/>
        </p:nvSpPr>
        <p:spPr>
          <a:xfrm>
            <a:off x="16671391" y="9824467"/>
            <a:ext cx="123322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2777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Inductive sensors use currents induced by magnetic fields to detect nearby metal objects. The inductive sensor uses a coil  to generate a high frequency magnetic field. If there is a metal object near the changing magnetic field, current will flow in the object.</a:t>
            </a:r>
            <a:br>
              <a:rPr lang="pt-PT" sz="4000" dirty="0">
                <a:solidFill>
                  <a:srgbClr val="72777D"/>
                </a:solidFill>
              </a:rPr>
            </a:br>
            <a:endParaRPr lang="pt-PT" sz="4000" dirty="0">
              <a:solidFill>
                <a:srgbClr val="72777D"/>
              </a:solidFill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E27BE39-8E0A-4D32-B448-50808D2BCD1F}"/>
              </a:ext>
            </a:extLst>
          </p:cNvPr>
          <p:cNvSpPr txBox="1"/>
          <p:nvPr/>
        </p:nvSpPr>
        <p:spPr>
          <a:xfrm>
            <a:off x="5580030" y="17675234"/>
            <a:ext cx="476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 err="1">
                <a:ln w="0">
                  <a:noFill/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Applications</a:t>
            </a:r>
            <a:endParaRPr lang="pt-PT" sz="7200" dirty="0">
              <a:ln w="0">
                <a:noFill/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544FD21F-E6C3-43E0-9B3B-946A04508427}"/>
              </a:ext>
            </a:extLst>
          </p:cNvPr>
          <p:cNvSpPr txBox="1"/>
          <p:nvPr/>
        </p:nvSpPr>
        <p:spPr>
          <a:xfrm>
            <a:off x="1837599" y="19378664"/>
            <a:ext cx="117993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72777D"/>
                </a:solidFill>
              </a:rPr>
              <a:t>These sensors have industries, military, robotics, rail, aerospace applications:</a:t>
            </a:r>
          </a:p>
          <a:p>
            <a:pPr marL="571500" indent="-5715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72777D"/>
                </a:solidFill>
              </a:rPr>
              <a:t>- Position Detection on a Mechanical Moving Part;</a:t>
            </a:r>
          </a:p>
          <a:p>
            <a:pPr marL="571500" indent="-5715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72777D"/>
                </a:solidFill>
              </a:rPr>
              <a:t>- Gear Tooth Detection for Motion Monitoring;</a:t>
            </a:r>
          </a:p>
          <a:p>
            <a:pPr marL="571500" indent="-5715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72777D"/>
                </a:solidFill>
              </a:rPr>
              <a:t>- Valve Position Control during Processing.</a:t>
            </a:r>
          </a:p>
          <a:p>
            <a:pPr marL="571500" indent="-5715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72777D"/>
                </a:solidFill>
              </a:rPr>
              <a:t>This sensors are also used in the most hostile places do to it's durable and hard metallic construction.</a:t>
            </a:r>
            <a:endParaRPr lang="pt-PT" sz="4000" dirty="0">
              <a:solidFill>
                <a:srgbClr val="72777D"/>
              </a:solidFill>
            </a:endParaRPr>
          </a:p>
        </p:txBody>
      </p:sp>
      <p:pic>
        <p:nvPicPr>
          <p:cNvPr id="2050" name="Picture 2" descr="Inductive Proximity Switch w/ Sensor">
            <a:extLst>
              <a:ext uri="{FF2B5EF4-FFF2-40B4-BE49-F238E27FC236}">
                <a16:creationId xmlns:a16="http://schemas.microsoft.com/office/drawing/2014/main" id="{CB398260-75FA-41F0-B76E-06EEB777D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364" y="15071034"/>
            <a:ext cx="13618188" cy="53977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5CA840F-C6E4-49F6-A165-CA3BBF083FCD}"/>
              </a:ext>
            </a:extLst>
          </p:cNvPr>
          <p:cNvSpPr txBox="1"/>
          <p:nvPr/>
        </p:nvSpPr>
        <p:spPr>
          <a:xfrm>
            <a:off x="19003728" y="23405437"/>
            <a:ext cx="6703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 err="1">
                <a:ln w="0">
                  <a:noFill/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Protection</a:t>
            </a:r>
            <a:r>
              <a:rPr lang="pt-PT" sz="7200" dirty="0">
                <a:ln w="0">
                  <a:noFill/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PT" sz="7200" dirty="0" err="1">
                <a:ln w="0">
                  <a:noFill/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</a:t>
            </a:r>
            <a:endParaRPr lang="pt-PT" sz="7200" dirty="0">
              <a:ln w="0">
                <a:noFill/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A777823-6779-4248-8D6A-31EBB60C64A1}"/>
              </a:ext>
            </a:extLst>
          </p:cNvPr>
          <p:cNvSpPr txBox="1"/>
          <p:nvPr/>
        </p:nvSpPr>
        <p:spPr>
          <a:xfrm>
            <a:off x="16671391" y="25095451"/>
            <a:ext cx="123322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solidFill>
                  <a:srgbClr val="72777D"/>
                </a:solidFill>
              </a:rPr>
              <a:t>In Inductive sensors </a:t>
            </a:r>
            <a:r>
              <a:rPr lang="pt-PT" sz="4000" dirty="0" err="1">
                <a:solidFill>
                  <a:srgbClr val="72777D"/>
                </a:solidFill>
              </a:rPr>
              <a:t>have</a:t>
            </a:r>
            <a:r>
              <a:rPr lang="pt-PT" sz="4000" dirty="0">
                <a:solidFill>
                  <a:srgbClr val="72777D"/>
                </a:solidFill>
              </a:rPr>
              <a:t> </a:t>
            </a:r>
            <a:r>
              <a:rPr lang="pt-PT" sz="4000" dirty="0" err="1">
                <a:solidFill>
                  <a:srgbClr val="72777D"/>
                </a:solidFill>
              </a:rPr>
              <a:t>all</a:t>
            </a:r>
            <a:r>
              <a:rPr lang="pt-PT" sz="4000" dirty="0">
                <a:solidFill>
                  <a:srgbClr val="72777D"/>
                </a:solidFill>
              </a:rPr>
              <a:t> </a:t>
            </a:r>
            <a:r>
              <a:rPr lang="pt-PT" sz="4000" dirty="0" err="1">
                <a:solidFill>
                  <a:srgbClr val="72777D"/>
                </a:solidFill>
              </a:rPr>
              <a:t>types</a:t>
            </a:r>
            <a:r>
              <a:rPr lang="pt-PT" sz="4000" dirty="0">
                <a:solidFill>
                  <a:srgbClr val="72777D"/>
                </a:solidFill>
              </a:rPr>
              <a:t> </a:t>
            </a:r>
            <a:r>
              <a:rPr lang="pt-PT" sz="4000" dirty="0" err="1">
                <a:solidFill>
                  <a:srgbClr val="72777D"/>
                </a:solidFill>
              </a:rPr>
              <a:t>of</a:t>
            </a:r>
            <a:r>
              <a:rPr lang="pt-PT" sz="4000" dirty="0">
                <a:solidFill>
                  <a:srgbClr val="72777D"/>
                </a:solidFill>
              </a:rPr>
              <a:t> </a:t>
            </a:r>
            <a:r>
              <a:rPr lang="pt-PT" sz="4000" dirty="0" err="1">
                <a:solidFill>
                  <a:srgbClr val="72777D"/>
                </a:solidFill>
              </a:rPr>
              <a:t>protection</a:t>
            </a:r>
            <a:r>
              <a:rPr lang="pt-PT" sz="4000" dirty="0">
                <a:solidFill>
                  <a:srgbClr val="72777D"/>
                </a:solidFill>
              </a:rPr>
              <a:t> classes, </a:t>
            </a:r>
            <a:r>
              <a:rPr lang="pt-PT" sz="4000" dirty="0" err="1">
                <a:solidFill>
                  <a:srgbClr val="72777D"/>
                </a:solidFill>
              </a:rPr>
              <a:t>from</a:t>
            </a:r>
            <a:r>
              <a:rPr lang="pt-PT" sz="4000" dirty="0">
                <a:solidFill>
                  <a:srgbClr val="72777D"/>
                </a:solidFill>
              </a:rPr>
              <a:t> IP50 to IP69K.</a:t>
            </a:r>
          </a:p>
          <a:p>
            <a:r>
              <a:rPr lang="pt-PT" sz="4000" dirty="0" err="1">
                <a:solidFill>
                  <a:srgbClr val="72777D"/>
                </a:solidFill>
              </a:rPr>
              <a:t>Dust-tight</a:t>
            </a:r>
            <a:r>
              <a:rPr lang="pt-PT" sz="4000" dirty="0">
                <a:solidFill>
                  <a:srgbClr val="72777D"/>
                </a:solidFill>
              </a:rPr>
              <a:t>, </a:t>
            </a:r>
            <a:r>
              <a:rPr lang="pt-PT" sz="4000" dirty="0" err="1">
                <a:solidFill>
                  <a:srgbClr val="72777D"/>
                </a:solidFill>
              </a:rPr>
              <a:t>water</a:t>
            </a:r>
            <a:r>
              <a:rPr lang="pt-PT" sz="4000" dirty="0">
                <a:solidFill>
                  <a:srgbClr val="72777D"/>
                </a:solidFill>
              </a:rPr>
              <a:t> </a:t>
            </a:r>
            <a:r>
              <a:rPr lang="pt-PT" sz="4000" dirty="0" err="1">
                <a:solidFill>
                  <a:srgbClr val="72777D"/>
                </a:solidFill>
              </a:rPr>
              <a:t>and</a:t>
            </a:r>
            <a:r>
              <a:rPr lang="pt-PT" sz="4000" dirty="0">
                <a:solidFill>
                  <a:srgbClr val="72777D"/>
                </a:solidFill>
              </a:rPr>
              <a:t> </a:t>
            </a:r>
            <a:r>
              <a:rPr lang="pt-PT" sz="4000" dirty="0" err="1">
                <a:solidFill>
                  <a:srgbClr val="72777D"/>
                </a:solidFill>
              </a:rPr>
              <a:t>water</a:t>
            </a:r>
            <a:r>
              <a:rPr lang="pt-PT" sz="4000" dirty="0">
                <a:solidFill>
                  <a:srgbClr val="72777D"/>
                </a:solidFill>
              </a:rPr>
              <a:t> jets are </a:t>
            </a:r>
            <a:r>
              <a:rPr lang="pt-PT" sz="4000" dirty="0" err="1">
                <a:solidFill>
                  <a:srgbClr val="72777D"/>
                </a:solidFill>
              </a:rPr>
              <a:t>the</a:t>
            </a:r>
            <a:r>
              <a:rPr lang="pt-PT" sz="4000" dirty="0">
                <a:solidFill>
                  <a:srgbClr val="72777D"/>
                </a:solidFill>
              </a:rPr>
              <a:t> </a:t>
            </a:r>
            <a:r>
              <a:rPr lang="pt-PT" sz="4000" dirty="0" err="1">
                <a:solidFill>
                  <a:srgbClr val="72777D"/>
                </a:solidFill>
              </a:rPr>
              <a:t>main</a:t>
            </a:r>
            <a:r>
              <a:rPr lang="pt-PT" sz="4000" dirty="0">
                <a:solidFill>
                  <a:srgbClr val="72777D"/>
                </a:solidFill>
              </a:rPr>
              <a:t> </a:t>
            </a:r>
            <a:r>
              <a:rPr lang="pt-PT" sz="4000" dirty="0" err="1">
                <a:solidFill>
                  <a:srgbClr val="72777D"/>
                </a:solidFill>
              </a:rPr>
              <a:t>protection</a:t>
            </a:r>
            <a:r>
              <a:rPr lang="pt-PT" sz="4000" dirty="0">
                <a:solidFill>
                  <a:srgbClr val="72777D"/>
                </a:solidFill>
              </a:rPr>
              <a:t> </a:t>
            </a:r>
            <a:r>
              <a:rPr lang="pt-PT" sz="4000" dirty="0" err="1">
                <a:solidFill>
                  <a:srgbClr val="72777D"/>
                </a:solidFill>
              </a:rPr>
              <a:t>this</a:t>
            </a:r>
            <a:r>
              <a:rPr lang="pt-PT" sz="4000" dirty="0">
                <a:solidFill>
                  <a:srgbClr val="72777D"/>
                </a:solidFill>
              </a:rPr>
              <a:t> sensors </a:t>
            </a:r>
            <a:r>
              <a:rPr lang="pt-PT" sz="4000" dirty="0" err="1">
                <a:solidFill>
                  <a:srgbClr val="72777D"/>
                </a:solidFill>
              </a:rPr>
              <a:t>have</a:t>
            </a:r>
            <a:r>
              <a:rPr lang="pt-PT" sz="4000" dirty="0">
                <a:solidFill>
                  <a:srgbClr val="72777D"/>
                </a:solidFill>
              </a:rPr>
              <a:t>.</a:t>
            </a:r>
            <a:endParaRPr lang="pt-PT" sz="40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C021A07-4EEE-49DF-87F6-6D159AD60FEE}"/>
              </a:ext>
            </a:extLst>
          </p:cNvPr>
          <p:cNvSpPr txBox="1"/>
          <p:nvPr/>
        </p:nvSpPr>
        <p:spPr>
          <a:xfrm>
            <a:off x="3559259" y="30616287"/>
            <a:ext cx="8618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 err="1">
                <a:ln w="0">
                  <a:noFill/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pt-PT" sz="7200" dirty="0">
                <a:ln w="0">
                  <a:noFill/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PT" sz="7200" dirty="0" err="1">
                <a:ln w="0">
                  <a:noFill/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Inductive</a:t>
            </a:r>
            <a:r>
              <a:rPr lang="pt-PT" sz="7200" dirty="0">
                <a:ln w="0">
                  <a:noFill/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PT" sz="7200" dirty="0" err="1">
                <a:ln w="0">
                  <a:noFill/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Family</a:t>
            </a:r>
            <a:endParaRPr lang="pt-PT" sz="7200" dirty="0">
              <a:ln w="0">
                <a:noFill/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B8E7DC0-9A82-4684-B9CC-6F11259DAB3C}"/>
              </a:ext>
            </a:extLst>
          </p:cNvPr>
          <p:cNvSpPr txBox="1"/>
          <p:nvPr/>
        </p:nvSpPr>
        <p:spPr>
          <a:xfrm>
            <a:off x="2439172" y="32482920"/>
            <a:ext cx="112789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err="1">
                <a:solidFill>
                  <a:srgbClr val="72777D"/>
                </a:solidFill>
              </a:rPr>
              <a:t>There</a:t>
            </a:r>
            <a:r>
              <a:rPr lang="pt-PT" sz="4000" dirty="0">
                <a:solidFill>
                  <a:srgbClr val="72777D"/>
                </a:solidFill>
              </a:rPr>
              <a:t> are 3 </a:t>
            </a:r>
            <a:r>
              <a:rPr lang="pt-PT" sz="4000" dirty="0" err="1">
                <a:solidFill>
                  <a:srgbClr val="72777D"/>
                </a:solidFill>
              </a:rPr>
              <a:t>main</a:t>
            </a:r>
            <a:r>
              <a:rPr lang="pt-PT" sz="4000" dirty="0">
                <a:solidFill>
                  <a:srgbClr val="72777D"/>
                </a:solidFill>
              </a:rPr>
              <a:t> </a:t>
            </a:r>
            <a:r>
              <a:rPr lang="pt-PT" sz="4000" dirty="0" err="1">
                <a:solidFill>
                  <a:srgbClr val="72777D"/>
                </a:solidFill>
              </a:rPr>
              <a:t>branches</a:t>
            </a:r>
            <a:r>
              <a:rPr lang="pt-PT" sz="4000" dirty="0">
                <a:solidFill>
                  <a:srgbClr val="72777D"/>
                </a:solidFill>
              </a:rPr>
              <a:t> </a:t>
            </a:r>
            <a:r>
              <a:rPr lang="pt-PT" sz="4000" dirty="0" err="1">
                <a:solidFill>
                  <a:srgbClr val="72777D"/>
                </a:solidFill>
              </a:rPr>
              <a:t>of</a:t>
            </a:r>
            <a:r>
              <a:rPr lang="pt-PT" sz="4000" dirty="0">
                <a:solidFill>
                  <a:srgbClr val="72777D"/>
                </a:solidFill>
              </a:rPr>
              <a:t> </a:t>
            </a:r>
            <a:r>
              <a:rPr lang="pt-PT" sz="4000" dirty="0" err="1">
                <a:solidFill>
                  <a:srgbClr val="72777D"/>
                </a:solidFill>
              </a:rPr>
              <a:t>inductive</a:t>
            </a:r>
            <a:r>
              <a:rPr lang="pt-PT" sz="4000" dirty="0">
                <a:solidFill>
                  <a:srgbClr val="72777D"/>
                </a:solidFill>
              </a:rPr>
              <a:t> </a:t>
            </a:r>
            <a:r>
              <a:rPr lang="pt-PT" sz="4000" dirty="0" err="1">
                <a:solidFill>
                  <a:srgbClr val="72777D"/>
                </a:solidFill>
              </a:rPr>
              <a:t>sensors</a:t>
            </a:r>
            <a:r>
              <a:rPr lang="pt-PT" sz="4000" dirty="0">
                <a:solidFill>
                  <a:srgbClr val="72777D"/>
                </a:solidFill>
              </a:rPr>
              <a:t>:</a:t>
            </a:r>
          </a:p>
          <a:p>
            <a:r>
              <a:rPr lang="pt-PT" sz="4000" dirty="0">
                <a:solidFill>
                  <a:srgbClr val="72777D"/>
                </a:solidFill>
              </a:rPr>
              <a:t> - </a:t>
            </a:r>
            <a:r>
              <a:rPr lang="pt-PT" sz="4000" dirty="0" err="1">
                <a:solidFill>
                  <a:srgbClr val="72777D"/>
                </a:solidFill>
              </a:rPr>
              <a:t>High</a:t>
            </a:r>
            <a:r>
              <a:rPr lang="pt-PT" sz="4000" dirty="0">
                <a:solidFill>
                  <a:srgbClr val="72777D"/>
                </a:solidFill>
              </a:rPr>
              <a:t> </a:t>
            </a:r>
            <a:r>
              <a:rPr lang="pt-PT" sz="4000" dirty="0" err="1">
                <a:solidFill>
                  <a:srgbClr val="72777D"/>
                </a:solidFill>
              </a:rPr>
              <a:t>frequency</a:t>
            </a:r>
            <a:r>
              <a:rPr lang="pt-PT" sz="4000" dirty="0">
                <a:solidFill>
                  <a:srgbClr val="72777D"/>
                </a:solidFill>
              </a:rPr>
              <a:t> </a:t>
            </a:r>
            <a:r>
              <a:rPr lang="pt-PT" sz="4000" dirty="0" err="1">
                <a:solidFill>
                  <a:srgbClr val="72777D"/>
                </a:solidFill>
              </a:rPr>
              <a:t>oscilation</a:t>
            </a:r>
            <a:r>
              <a:rPr lang="pt-PT" sz="4000" dirty="0">
                <a:solidFill>
                  <a:srgbClr val="72777D"/>
                </a:solidFill>
              </a:rPr>
              <a:t> </a:t>
            </a:r>
            <a:r>
              <a:rPr lang="pt-PT" sz="4000" dirty="0" err="1">
                <a:solidFill>
                  <a:srgbClr val="72777D"/>
                </a:solidFill>
              </a:rPr>
              <a:t>type</a:t>
            </a:r>
            <a:r>
              <a:rPr lang="pt-PT" sz="4000" dirty="0">
                <a:solidFill>
                  <a:srgbClr val="72777D"/>
                </a:solidFill>
              </a:rPr>
              <a:t> (electro </a:t>
            </a:r>
            <a:r>
              <a:rPr lang="pt-PT" sz="4000" dirty="0" err="1">
                <a:solidFill>
                  <a:srgbClr val="72777D"/>
                </a:solidFill>
              </a:rPr>
              <a:t>magnectic</a:t>
            </a:r>
            <a:r>
              <a:rPr lang="pt-PT" sz="4000" dirty="0">
                <a:solidFill>
                  <a:srgbClr val="72777D"/>
                </a:solidFill>
              </a:rPr>
              <a:t> </a:t>
            </a:r>
            <a:r>
              <a:rPr lang="pt-PT" sz="4000" dirty="0" err="1">
                <a:solidFill>
                  <a:srgbClr val="72777D"/>
                </a:solidFill>
              </a:rPr>
              <a:t>induction</a:t>
            </a:r>
            <a:r>
              <a:rPr lang="pt-PT" sz="4000" dirty="0">
                <a:solidFill>
                  <a:srgbClr val="72777D"/>
                </a:solidFill>
              </a:rPr>
              <a:t>);</a:t>
            </a:r>
          </a:p>
          <a:p>
            <a:r>
              <a:rPr lang="pt-PT" sz="4000" dirty="0">
                <a:solidFill>
                  <a:srgbClr val="72777D"/>
                </a:solidFill>
              </a:rPr>
              <a:t> - </a:t>
            </a:r>
            <a:r>
              <a:rPr lang="pt-PT" sz="4000" dirty="0" err="1">
                <a:solidFill>
                  <a:srgbClr val="72777D"/>
                </a:solidFill>
              </a:rPr>
              <a:t>Magnetic</a:t>
            </a:r>
            <a:r>
              <a:rPr lang="pt-PT" sz="4000" dirty="0">
                <a:solidFill>
                  <a:srgbClr val="72777D"/>
                </a:solidFill>
              </a:rPr>
              <a:t> </a:t>
            </a:r>
            <a:r>
              <a:rPr lang="pt-PT" sz="4000" dirty="0" err="1">
                <a:solidFill>
                  <a:srgbClr val="72777D"/>
                </a:solidFill>
              </a:rPr>
              <a:t>type</a:t>
            </a:r>
            <a:r>
              <a:rPr lang="pt-PT" sz="4000" dirty="0">
                <a:solidFill>
                  <a:srgbClr val="72777D"/>
                </a:solidFill>
              </a:rPr>
              <a:t> (</a:t>
            </a:r>
            <a:r>
              <a:rPr lang="pt-PT" sz="4000" dirty="0" err="1">
                <a:solidFill>
                  <a:srgbClr val="72777D"/>
                </a:solidFill>
              </a:rPr>
              <a:t>magnet</a:t>
            </a:r>
            <a:r>
              <a:rPr lang="pt-PT" sz="4000" dirty="0">
                <a:solidFill>
                  <a:srgbClr val="72777D"/>
                </a:solidFill>
              </a:rPr>
              <a:t>);</a:t>
            </a:r>
          </a:p>
          <a:p>
            <a:r>
              <a:rPr lang="pt-PT" sz="4000" dirty="0">
                <a:solidFill>
                  <a:srgbClr val="72777D"/>
                </a:solidFill>
              </a:rPr>
              <a:t> - </a:t>
            </a:r>
            <a:r>
              <a:rPr lang="pt-PT" sz="4000" dirty="0" err="1">
                <a:solidFill>
                  <a:srgbClr val="72777D"/>
                </a:solidFill>
              </a:rPr>
              <a:t>Capacitance</a:t>
            </a:r>
            <a:r>
              <a:rPr lang="pt-PT" sz="4000" dirty="0">
                <a:solidFill>
                  <a:srgbClr val="72777D"/>
                </a:solidFill>
              </a:rPr>
              <a:t> </a:t>
            </a:r>
            <a:r>
              <a:rPr lang="pt-PT" sz="4000" dirty="0" err="1">
                <a:solidFill>
                  <a:srgbClr val="72777D"/>
                </a:solidFill>
              </a:rPr>
              <a:t>type</a:t>
            </a:r>
            <a:r>
              <a:rPr lang="pt-PT" sz="4000" dirty="0">
                <a:solidFill>
                  <a:srgbClr val="72777D"/>
                </a:solidFill>
              </a:rPr>
              <a:t> (</a:t>
            </a:r>
            <a:r>
              <a:rPr lang="pt-PT" sz="4000" dirty="0" err="1">
                <a:solidFill>
                  <a:srgbClr val="72777D"/>
                </a:solidFill>
              </a:rPr>
              <a:t>change</a:t>
            </a:r>
            <a:r>
              <a:rPr lang="pt-PT" sz="4000" dirty="0">
                <a:solidFill>
                  <a:srgbClr val="72777D"/>
                </a:solidFill>
              </a:rPr>
              <a:t> in </a:t>
            </a:r>
            <a:r>
              <a:rPr lang="pt-PT" sz="4000" dirty="0" err="1">
                <a:solidFill>
                  <a:srgbClr val="72777D"/>
                </a:solidFill>
              </a:rPr>
              <a:t>capacitance</a:t>
            </a:r>
            <a:r>
              <a:rPr lang="pt-PT" sz="4000" dirty="0">
                <a:solidFill>
                  <a:srgbClr val="72777D"/>
                </a:solidFill>
              </a:rPr>
              <a:t>).</a:t>
            </a:r>
            <a:endParaRPr lang="pt-PT" sz="4000" dirty="0"/>
          </a:p>
        </p:txBody>
      </p:sp>
      <p:pic>
        <p:nvPicPr>
          <p:cNvPr id="1026" name="Picture 2" descr="IP Codes in accordance with IEC 60529 - Adapa - adaptive moulds">
            <a:extLst>
              <a:ext uri="{FF2B5EF4-FFF2-40B4-BE49-F238E27FC236}">
                <a16:creationId xmlns:a16="http://schemas.microsoft.com/office/drawing/2014/main" id="{C8F8FF4D-A637-4197-A689-EA18E6355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9410" y="28339734"/>
            <a:ext cx="7892093" cy="6276786"/>
          </a:xfrm>
          <a:prstGeom prst="rect">
            <a:avLst/>
          </a:prstGeom>
          <a:noFill/>
        </p:spPr>
      </p:pic>
      <p:pic>
        <p:nvPicPr>
          <p:cNvPr id="3" name="Picture 2" descr="Uma imagem com texto&#10;&#10;Descrição gerada automaticamente">
            <a:extLst>
              <a:ext uri="{FF2B5EF4-FFF2-40B4-BE49-F238E27FC236}">
                <a16:creationId xmlns:a16="http://schemas.microsoft.com/office/drawing/2014/main" id="{2A02E8A5-FC01-4ADF-8C15-EDC66F728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2938" y="40006192"/>
            <a:ext cx="5274619" cy="3092610"/>
          </a:xfrm>
          <a:prstGeom prst="rect">
            <a:avLst/>
          </a:prstGeom>
          <a:noFill/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4FC98DB-5CBC-49A4-8819-192675D0A5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872" y="11746186"/>
            <a:ext cx="11799340" cy="361059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A3873B3-6CD4-47D0-B840-39153D3F77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6849" y="25254948"/>
            <a:ext cx="12200839" cy="255272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2CAB8B1-D17A-4CB5-81AC-28DC1350A7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2103" y="-70410"/>
            <a:ext cx="5975911" cy="597591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3EFF9F5-326E-4FF5-BD84-DF98AF70D0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80" y="37194045"/>
            <a:ext cx="49720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73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43A52009069D4196F3601CF4F26840" ma:contentTypeVersion="4" ma:contentTypeDescription="Create a new document." ma:contentTypeScope="" ma:versionID="ea055452361940c08c26c6e6d878c6d3">
  <xsd:schema xmlns:xsd="http://www.w3.org/2001/XMLSchema" xmlns:xs="http://www.w3.org/2001/XMLSchema" xmlns:p="http://schemas.microsoft.com/office/2006/metadata/properties" xmlns:ns3="c5c7693e-7a9a-4194-82be-0fe4d2dac9f2" targetNamespace="http://schemas.microsoft.com/office/2006/metadata/properties" ma:root="true" ma:fieldsID="3301eebf008166712e6d29e71e08d6ed" ns3:_="">
    <xsd:import namespace="c5c7693e-7a9a-4194-82be-0fe4d2dac9f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c7693e-7a9a-4194-82be-0fe4d2dac9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AF12D9-612C-4D15-8461-318F0887AC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113F05-0CB3-408D-8953-1AA8711817FD}">
  <ds:schemaRefs>
    <ds:schemaRef ds:uri="http://purl.org/dc/dcmitype/"/>
    <ds:schemaRef ds:uri="http://schemas.microsoft.com/office/2006/metadata/properties"/>
    <ds:schemaRef ds:uri="c5c7693e-7a9a-4194-82be-0fe4d2dac9f2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5D0ACC8-41EB-4C77-992C-7342EA0E62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c7693e-7a9a-4194-82be-0fe4d2dac9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3267</TotalTime>
  <Words>218</Words>
  <Application>Microsoft Office PowerPoint</Application>
  <PresentationFormat>Personalizados</PresentationFormat>
  <Paragraphs>20</Paragraphs>
  <Slides>1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Filipe Almeida</dc:creator>
  <cp:lastModifiedBy>Filipe Matos Castro de Almeida</cp:lastModifiedBy>
  <cp:revision>81</cp:revision>
  <dcterms:created xsi:type="dcterms:W3CDTF">2020-11-11T10:17:14Z</dcterms:created>
  <dcterms:modified xsi:type="dcterms:W3CDTF">2021-07-13T09:13:12Z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0x010100A143A52009069D4196F3601CF4F26840</vt:lpwstr>
  </property>
</Properties>
</file>