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522" r:id="rId5"/>
    <p:sldId id="517" r:id="rId6"/>
    <p:sldId id="519" r:id="rId7"/>
    <p:sldId id="518" r:id="rId8"/>
    <p:sldId id="520" r:id="rId9"/>
    <p:sldId id="523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5" r:id="rId18"/>
    <p:sldId id="536" r:id="rId19"/>
    <p:sldId id="530" r:id="rId20"/>
    <p:sldId id="531" r:id="rId21"/>
    <p:sldId id="532" r:id="rId22"/>
    <p:sldId id="533" r:id="rId23"/>
    <p:sldId id="534" r:id="rId2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E78996"/>
    <a:srgbClr val="DEC8EE"/>
    <a:srgbClr val="E3EC90"/>
    <a:srgbClr val="F5F8D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28831-89DC-4EE0-8B72-7CCFC53B2C00}" v="2" dt="2024-04-12T16:18:01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35C28831-89DC-4EE0-8B72-7CCFC53B2C00}"/>
    <pc:docChg chg="custSel delSld modSld">
      <pc:chgData name="Antonio B." userId="9219f2d1b2873455" providerId="LiveId" clId="{35C28831-89DC-4EE0-8B72-7CCFC53B2C00}" dt="2024-04-12T16:18:01.137" v="298" actId="20577"/>
      <pc:docMkLst>
        <pc:docMk/>
      </pc:docMkLst>
      <pc:sldChg chg="del">
        <pc:chgData name="Antonio B." userId="9219f2d1b2873455" providerId="LiveId" clId="{35C28831-89DC-4EE0-8B72-7CCFC53B2C00}" dt="2024-04-12T10:36:33.430" v="0" actId="47"/>
        <pc:sldMkLst>
          <pc:docMk/>
          <pc:sldMk cId="948660417" sldId="485"/>
        </pc:sldMkLst>
      </pc:sldChg>
      <pc:sldChg chg="del">
        <pc:chgData name="Antonio B." userId="9219f2d1b2873455" providerId="LiveId" clId="{35C28831-89DC-4EE0-8B72-7CCFC53B2C00}" dt="2024-04-12T10:36:34.332" v="1" actId="47"/>
        <pc:sldMkLst>
          <pc:docMk/>
          <pc:sldMk cId="2448403497" sldId="487"/>
        </pc:sldMkLst>
      </pc:sldChg>
      <pc:sldChg chg="del">
        <pc:chgData name="Antonio B." userId="9219f2d1b2873455" providerId="LiveId" clId="{35C28831-89DC-4EE0-8B72-7CCFC53B2C00}" dt="2024-04-12T10:36:40.999" v="2" actId="47"/>
        <pc:sldMkLst>
          <pc:docMk/>
          <pc:sldMk cId="17990714" sldId="488"/>
        </pc:sldMkLst>
      </pc:sldChg>
      <pc:sldChg chg="del">
        <pc:chgData name="Antonio B." userId="9219f2d1b2873455" providerId="LiveId" clId="{35C28831-89DC-4EE0-8B72-7CCFC53B2C00}" dt="2024-04-12T10:36:41.761" v="3" actId="47"/>
        <pc:sldMkLst>
          <pc:docMk/>
          <pc:sldMk cId="116847540" sldId="489"/>
        </pc:sldMkLst>
      </pc:sldChg>
      <pc:sldChg chg="del">
        <pc:chgData name="Antonio B." userId="9219f2d1b2873455" providerId="LiveId" clId="{35C28831-89DC-4EE0-8B72-7CCFC53B2C00}" dt="2024-04-12T10:36:42.316" v="4" actId="47"/>
        <pc:sldMkLst>
          <pc:docMk/>
          <pc:sldMk cId="2835593073" sldId="490"/>
        </pc:sldMkLst>
      </pc:sldChg>
      <pc:sldChg chg="del">
        <pc:chgData name="Antonio B." userId="9219f2d1b2873455" providerId="LiveId" clId="{35C28831-89DC-4EE0-8B72-7CCFC53B2C00}" dt="2024-04-12T10:36:42.466" v="5" actId="47"/>
        <pc:sldMkLst>
          <pc:docMk/>
          <pc:sldMk cId="276278970" sldId="491"/>
        </pc:sldMkLst>
      </pc:sldChg>
      <pc:sldChg chg="del">
        <pc:chgData name="Antonio B." userId="9219f2d1b2873455" providerId="LiveId" clId="{35C28831-89DC-4EE0-8B72-7CCFC53B2C00}" dt="2024-04-12T10:36:42.963" v="6" actId="47"/>
        <pc:sldMkLst>
          <pc:docMk/>
          <pc:sldMk cId="2036510696" sldId="492"/>
        </pc:sldMkLst>
      </pc:sldChg>
      <pc:sldChg chg="del">
        <pc:chgData name="Antonio B." userId="9219f2d1b2873455" providerId="LiveId" clId="{35C28831-89DC-4EE0-8B72-7CCFC53B2C00}" dt="2024-04-12T10:36:44.352" v="8" actId="47"/>
        <pc:sldMkLst>
          <pc:docMk/>
          <pc:sldMk cId="1774565604" sldId="493"/>
        </pc:sldMkLst>
      </pc:sldChg>
      <pc:sldChg chg="del">
        <pc:chgData name="Antonio B." userId="9219f2d1b2873455" providerId="LiveId" clId="{35C28831-89DC-4EE0-8B72-7CCFC53B2C00}" dt="2024-04-12T10:36:44.705" v="9" actId="47"/>
        <pc:sldMkLst>
          <pc:docMk/>
          <pc:sldMk cId="2868508083" sldId="494"/>
        </pc:sldMkLst>
      </pc:sldChg>
      <pc:sldChg chg="del">
        <pc:chgData name="Antonio B." userId="9219f2d1b2873455" providerId="LiveId" clId="{35C28831-89DC-4EE0-8B72-7CCFC53B2C00}" dt="2024-04-12T10:36:45.058" v="10" actId="47"/>
        <pc:sldMkLst>
          <pc:docMk/>
          <pc:sldMk cId="3090286884" sldId="495"/>
        </pc:sldMkLst>
      </pc:sldChg>
      <pc:sldChg chg="del">
        <pc:chgData name="Antonio B." userId="9219f2d1b2873455" providerId="LiveId" clId="{35C28831-89DC-4EE0-8B72-7CCFC53B2C00}" dt="2024-04-12T10:36:45.640" v="11" actId="47"/>
        <pc:sldMkLst>
          <pc:docMk/>
          <pc:sldMk cId="2692210736" sldId="496"/>
        </pc:sldMkLst>
      </pc:sldChg>
      <pc:sldChg chg="del">
        <pc:chgData name="Antonio B." userId="9219f2d1b2873455" providerId="LiveId" clId="{35C28831-89DC-4EE0-8B72-7CCFC53B2C00}" dt="2024-04-12T10:36:46.293" v="12" actId="47"/>
        <pc:sldMkLst>
          <pc:docMk/>
          <pc:sldMk cId="3122440687" sldId="501"/>
        </pc:sldMkLst>
      </pc:sldChg>
      <pc:sldChg chg="del">
        <pc:chgData name="Antonio B." userId="9219f2d1b2873455" providerId="LiveId" clId="{35C28831-89DC-4EE0-8B72-7CCFC53B2C00}" dt="2024-04-12T10:36:47.525" v="13" actId="47"/>
        <pc:sldMkLst>
          <pc:docMk/>
          <pc:sldMk cId="1738330060" sldId="502"/>
        </pc:sldMkLst>
      </pc:sldChg>
      <pc:sldChg chg="del">
        <pc:chgData name="Antonio B." userId="9219f2d1b2873455" providerId="LiveId" clId="{35C28831-89DC-4EE0-8B72-7CCFC53B2C00}" dt="2024-04-12T10:36:48.107" v="14" actId="47"/>
        <pc:sldMkLst>
          <pc:docMk/>
          <pc:sldMk cId="3387678046" sldId="503"/>
        </pc:sldMkLst>
      </pc:sldChg>
      <pc:sldChg chg="del">
        <pc:chgData name="Antonio B." userId="9219f2d1b2873455" providerId="LiveId" clId="{35C28831-89DC-4EE0-8B72-7CCFC53B2C00}" dt="2024-04-12T10:36:48.924" v="15" actId="47"/>
        <pc:sldMkLst>
          <pc:docMk/>
          <pc:sldMk cId="3442076313" sldId="504"/>
        </pc:sldMkLst>
      </pc:sldChg>
      <pc:sldChg chg="del">
        <pc:chgData name="Antonio B." userId="9219f2d1b2873455" providerId="LiveId" clId="{35C28831-89DC-4EE0-8B72-7CCFC53B2C00}" dt="2024-04-12T10:36:49.497" v="16" actId="47"/>
        <pc:sldMkLst>
          <pc:docMk/>
          <pc:sldMk cId="3394026919" sldId="505"/>
        </pc:sldMkLst>
      </pc:sldChg>
      <pc:sldChg chg="del">
        <pc:chgData name="Antonio B." userId="9219f2d1b2873455" providerId="LiveId" clId="{35C28831-89DC-4EE0-8B72-7CCFC53B2C00}" dt="2024-04-12T10:36:50.303" v="17" actId="47"/>
        <pc:sldMkLst>
          <pc:docMk/>
          <pc:sldMk cId="3079444770" sldId="506"/>
        </pc:sldMkLst>
      </pc:sldChg>
      <pc:sldChg chg="del">
        <pc:chgData name="Antonio B." userId="9219f2d1b2873455" providerId="LiveId" clId="{35C28831-89DC-4EE0-8B72-7CCFC53B2C00}" dt="2024-04-12T10:36:50.736" v="18" actId="47"/>
        <pc:sldMkLst>
          <pc:docMk/>
          <pc:sldMk cId="1451805418" sldId="507"/>
        </pc:sldMkLst>
      </pc:sldChg>
      <pc:sldChg chg="del">
        <pc:chgData name="Antonio B." userId="9219f2d1b2873455" providerId="LiveId" clId="{35C28831-89DC-4EE0-8B72-7CCFC53B2C00}" dt="2024-04-12T10:36:51.229" v="19" actId="47"/>
        <pc:sldMkLst>
          <pc:docMk/>
          <pc:sldMk cId="504819588" sldId="508"/>
        </pc:sldMkLst>
      </pc:sldChg>
      <pc:sldChg chg="del">
        <pc:chgData name="Antonio B." userId="9219f2d1b2873455" providerId="LiveId" clId="{35C28831-89DC-4EE0-8B72-7CCFC53B2C00}" dt="2024-04-12T10:36:51.499" v="20" actId="47"/>
        <pc:sldMkLst>
          <pc:docMk/>
          <pc:sldMk cId="564835163" sldId="509"/>
        </pc:sldMkLst>
      </pc:sldChg>
      <pc:sldChg chg="del">
        <pc:chgData name="Antonio B." userId="9219f2d1b2873455" providerId="LiveId" clId="{35C28831-89DC-4EE0-8B72-7CCFC53B2C00}" dt="2024-04-12T10:36:51.648" v="21" actId="47"/>
        <pc:sldMkLst>
          <pc:docMk/>
          <pc:sldMk cId="2649795788" sldId="510"/>
        </pc:sldMkLst>
      </pc:sldChg>
      <pc:sldChg chg="del">
        <pc:chgData name="Antonio B." userId="9219f2d1b2873455" providerId="LiveId" clId="{35C28831-89DC-4EE0-8B72-7CCFC53B2C00}" dt="2024-04-12T10:36:51.895" v="22" actId="47"/>
        <pc:sldMkLst>
          <pc:docMk/>
          <pc:sldMk cId="3906521488" sldId="511"/>
        </pc:sldMkLst>
      </pc:sldChg>
      <pc:sldChg chg="del">
        <pc:chgData name="Antonio B." userId="9219f2d1b2873455" providerId="LiveId" clId="{35C28831-89DC-4EE0-8B72-7CCFC53B2C00}" dt="2024-04-12T10:36:52.132" v="23" actId="47"/>
        <pc:sldMkLst>
          <pc:docMk/>
          <pc:sldMk cId="2178116996" sldId="512"/>
        </pc:sldMkLst>
      </pc:sldChg>
      <pc:sldChg chg="del">
        <pc:chgData name="Antonio B." userId="9219f2d1b2873455" providerId="LiveId" clId="{35C28831-89DC-4EE0-8B72-7CCFC53B2C00}" dt="2024-04-12T10:36:54.439" v="24" actId="47"/>
        <pc:sldMkLst>
          <pc:docMk/>
          <pc:sldMk cId="2426247515" sldId="513"/>
        </pc:sldMkLst>
      </pc:sldChg>
      <pc:sldChg chg="del">
        <pc:chgData name="Antonio B." userId="9219f2d1b2873455" providerId="LiveId" clId="{35C28831-89DC-4EE0-8B72-7CCFC53B2C00}" dt="2024-04-12T10:36:54.866" v="25" actId="47"/>
        <pc:sldMkLst>
          <pc:docMk/>
          <pc:sldMk cId="3255603734" sldId="514"/>
        </pc:sldMkLst>
      </pc:sldChg>
      <pc:sldChg chg="del">
        <pc:chgData name="Antonio B." userId="9219f2d1b2873455" providerId="LiveId" clId="{35C28831-89DC-4EE0-8B72-7CCFC53B2C00}" dt="2024-04-12T10:36:55.020" v="26" actId="47"/>
        <pc:sldMkLst>
          <pc:docMk/>
          <pc:sldMk cId="3173037291" sldId="515"/>
        </pc:sldMkLst>
      </pc:sldChg>
      <pc:sldChg chg="del">
        <pc:chgData name="Antonio B." userId="9219f2d1b2873455" providerId="LiveId" clId="{35C28831-89DC-4EE0-8B72-7CCFC53B2C00}" dt="2024-04-12T10:36:55.638" v="27" actId="47"/>
        <pc:sldMkLst>
          <pc:docMk/>
          <pc:sldMk cId="1465844670" sldId="516"/>
        </pc:sldMkLst>
      </pc:sldChg>
      <pc:sldChg chg="modSp">
        <pc:chgData name="Antonio B." userId="9219f2d1b2873455" providerId="LiveId" clId="{35C28831-89DC-4EE0-8B72-7CCFC53B2C00}" dt="2024-04-12T16:18:01.137" v="298" actId="20577"/>
        <pc:sldMkLst>
          <pc:docMk/>
          <pc:sldMk cId="1184494155" sldId="519"/>
        </pc:sldMkLst>
        <pc:spChg chg="mod">
          <ac:chgData name="Antonio B." userId="9219f2d1b2873455" providerId="LiveId" clId="{35C28831-89DC-4EE0-8B72-7CCFC53B2C00}" dt="2024-04-12T16:18:01.137" v="298" actId="20577"/>
          <ac:spMkLst>
            <pc:docMk/>
            <pc:sldMk cId="1184494155" sldId="519"/>
            <ac:spMk id="5" creationId="{00000000-0000-0000-0000-000000000000}"/>
          </ac:spMkLst>
        </pc:spChg>
      </pc:sldChg>
      <pc:sldChg chg="modNotesTx">
        <pc:chgData name="Antonio B." userId="9219f2d1b2873455" providerId="LiveId" clId="{35C28831-89DC-4EE0-8B72-7CCFC53B2C00}" dt="2024-04-12T11:04:34.901" v="296" actId="20577"/>
        <pc:sldMkLst>
          <pc:docMk/>
          <pc:sldMk cId="1772173672" sldId="536"/>
        </pc:sldMkLst>
      </pc:sldChg>
      <pc:sldChg chg="del">
        <pc:chgData name="Antonio B." userId="9219f2d1b2873455" providerId="LiveId" clId="{35C28831-89DC-4EE0-8B72-7CCFC53B2C00}" dt="2024-04-12T10:36:43.856" v="7" actId="47"/>
        <pc:sldMkLst>
          <pc:docMk/>
          <pc:sldMk cId="1204787096" sldId="537"/>
        </pc:sldMkLst>
      </pc:sldChg>
    </pc:docChg>
  </pc:docChgLst>
  <pc:docChgLst>
    <pc:chgData name="LUCA PISANI" userId="S::luca.pisani@studenti.unina.it::35a3512d-b683-45ed-a8a9-9d8057bcad37" providerId="AD" clId="Web-{1530FBCC-D36F-AB22-7920-0AAF8FDA1970}"/>
    <pc:docChg chg="modSld">
      <pc:chgData name="LUCA PISANI" userId="S::luca.pisani@studenti.unina.it::35a3512d-b683-45ed-a8a9-9d8057bcad37" providerId="AD" clId="Web-{1530FBCC-D36F-AB22-7920-0AAF8FDA1970}" dt="2024-04-08T09:26:06.540" v="0" actId="1076"/>
      <pc:docMkLst>
        <pc:docMk/>
      </pc:docMkLst>
      <pc:sldChg chg="modSp">
        <pc:chgData name="LUCA PISANI" userId="S::luca.pisani@studenti.unina.it::35a3512d-b683-45ed-a8a9-9d8057bcad37" providerId="AD" clId="Web-{1530FBCC-D36F-AB22-7920-0AAF8FDA1970}" dt="2024-04-08T09:26:06.540" v="0" actId="1076"/>
        <pc:sldMkLst>
          <pc:docMk/>
          <pc:sldMk cId="3442076313" sldId="504"/>
        </pc:sldMkLst>
        <pc:spChg chg="mod">
          <ac:chgData name="LUCA PISANI" userId="S::luca.pisani@studenti.unina.it::35a3512d-b683-45ed-a8a9-9d8057bcad37" providerId="AD" clId="Web-{1530FBCC-D36F-AB22-7920-0AAF8FDA1970}" dt="2024-04-08T09:26:06.540" v="0" actId="1076"/>
          <ac:spMkLst>
            <pc:docMk/>
            <pc:sldMk cId="3442076313" sldId="504"/>
            <ac:spMk id="77" creationId="{00000000-0000-0000-0000-000000000000}"/>
          </ac:spMkLst>
        </pc:spChg>
      </pc:sldChg>
    </pc:docChg>
  </pc:docChgLst>
  <pc:docChgLst>
    <pc:chgData name="FRANCESCO BRUNELLO" userId="S::f.brunello@studenti.unina.it::6946fe83-e9ce-49de-a377-3d5369701c02" providerId="AD" clId="Web-{37282271-6CD5-F907-C420-1224C239AED2}"/>
    <pc:docChg chg="addSld">
      <pc:chgData name="FRANCESCO BRUNELLO" userId="S::f.brunello@studenti.unina.it::6946fe83-e9ce-49de-a377-3d5369701c02" providerId="AD" clId="Web-{37282271-6CD5-F907-C420-1224C239AED2}" dt="2024-04-11T10:57:38.373" v="0"/>
      <pc:docMkLst>
        <pc:docMk/>
      </pc:docMkLst>
      <pc:sldChg chg="new">
        <pc:chgData name="FRANCESCO BRUNELLO" userId="S::f.brunello@studenti.unina.it::6946fe83-e9ce-49de-a377-3d5369701c02" providerId="AD" clId="Web-{37282271-6CD5-F907-C420-1224C239AED2}" dt="2024-04-11T10:57:38.373" v="0"/>
        <pc:sldMkLst>
          <pc:docMk/>
          <pc:sldMk cId="1204787096" sldId="53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Esempio di problema di cammino minimo con costi anche negativi</a:t>
          </a:r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0BBA5D79-F8FE-4DE6-AF4D-5B3BA3A79537}" type="presOf" srcId="{356923AF-E9F9-4C6B-8481-AEE8E01EDC0B}" destId="{66F7F858-86AF-48DE-ADDE-942D08CB8225}" srcOrd="0" destOrd="0" presId="urn:microsoft.com/office/officeart/2005/8/layout/vList2"/>
    <dgm:cxn modelId="{D3B70FB1-7676-4FC4-B8ED-3B5F40F3625A}" type="presOf" srcId="{8E7C16D6-04DF-4C0C-9744-269A247B5791}" destId="{F9792456-B4FD-495F-8E03-5DAB9542BD30}" srcOrd="0" destOrd="0" presId="urn:microsoft.com/office/officeart/2005/8/layout/vList2"/>
    <dgm:cxn modelId="{DC7366CE-2E40-4FB6-9F76-0AF280C4E81E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325C8227-FEFF-41C2-8D13-72E6DAFEF4B6}" type="presOf" srcId="{356923AF-E9F9-4C6B-8481-AEE8E01EDC0B}" destId="{66F7F858-86AF-48DE-ADDE-942D08CB8225}" srcOrd="0" destOrd="0" presId="urn:microsoft.com/office/officeart/2005/8/layout/vList2"/>
    <dgm:cxn modelId="{933D2894-1EFD-44BF-9E99-15C6ACF5FF60}" type="presOf" srcId="{8E7C16D6-04DF-4C0C-9744-269A247B5791}" destId="{F9792456-B4FD-495F-8E03-5DAB9542BD30}" srcOrd="0" destOrd="0" presId="urn:microsoft.com/office/officeart/2005/8/layout/vList2"/>
    <dgm:cxn modelId="{D56D1694-0AAE-43F8-9EB6-37174D948E8B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458A5955-F71C-4A32-B5A4-8F2F84F3B9CC}" type="presOf" srcId="{8E7C16D6-04DF-4C0C-9744-269A247B5791}" destId="{F9792456-B4FD-495F-8E03-5DAB9542BD30}" srcOrd="0" destOrd="0" presId="urn:microsoft.com/office/officeart/2005/8/layout/vList2"/>
    <dgm:cxn modelId="{65D583EF-BEC3-44A7-AC65-D1236D757E8C}" type="presOf" srcId="{356923AF-E9F9-4C6B-8481-AEE8E01EDC0B}" destId="{66F7F858-86AF-48DE-ADDE-942D08CB8225}" srcOrd="0" destOrd="0" presId="urn:microsoft.com/office/officeart/2005/8/layout/vList2"/>
    <dgm:cxn modelId="{F36A3B93-AA7D-4BEA-9CC9-BDBAA9B3BBD0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59720A73-CAE0-41F4-8027-24760505D55F}" type="presOf" srcId="{8E7C16D6-04DF-4C0C-9744-269A247B5791}" destId="{F9792456-B4FD-495F-8E03-5DAB9542BD30}" srcOrd="0" destOrd="0" presId="urn:microsoft.com/office/officeart/2005/8/layout/vList2"/>
    <dgm:cxn modelId="{F49D68F6-CC60-4480-8502-E010E08FB20F}" type="presOf" srcId="{356923AF-E9F9-4C6B-8481-AEE8E01EDC0B}" destId="{66F7F858-86AF-48DE-ADDE-942D08CB8225}" srcOrd="0" destOrd="0" presId="urn:microsoft.com/office/officeart/2005/8/layout/vList2"/>
    <dgm:cxn modelId="{599BF681-43E1-4543-8F48-539B4AB86B81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88D56766-8BCC-4396-856B-2ED4B9CA3EDA}" type="presOf" srcId="{356923AF-E9F9-4C6B-8481-AEE8E01EDC0B}" destId="{66F7F858-86AF-48DE-ADDE-942D08CB8225}" srcOrd="0" destOrd="0" presId="urn:microsoft.com/office/officeart/2005/8/layout/vList2"/>
    <dgm:cxn modelId="{BA0B3F86-A8E3-4281-9E1E-6BA085B31BD5}" type="presOf" srcId="{8E7C16D6-04DF-4C0C-9744-269A247B5791}" destId="{F9792456-B4FD-495F-8E03-5DAB9542BD30}" srcOrd="0" destOrd="0" presId="urn:microsoft.com/office/officeart/2005/8/layout/vList2"/>
    <dgm:cxn modelId="{540FF26A-803E-461B-915C-CDF429F36225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F4EBB987-2884-449D-826E-6C52D1A33379}" type="presOf" srcId="{8E7C16D6-04DF-4C0C-9744-269A247B5791}" destId="{F9792456-B4FD-495F-8E03-5DAB9542BD30}" srcOrd="0" destOrd="0" presId="urn:microsoft.com/office/officeart/2005/8/layout/vList2"/>
    <dgm:cxn modelId="{9BEB0BB6-C1F9-4EBB-8907-C6E8C14D5A22}" type="presOf" srcId="{356923AF-E9F9-4C6B-8481-AEE8E01EDC0B}" destId="{66F7F858-86AF-48DE-ADDE-942D08CB8225}" srcOrd="0" destOrd="0" presId="urn:microsoft.com/office/officeart/2005/8/layout/vList2"/>
    <dgm:cxn modelId="{4466B73C-EB60-4ABE-8EAD-1213F9EF77A6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Algoritmi </a:t>
          </a:r>
          <a:r>
            <a:rPr lang="it-IT" i="1" err="1"/>
            <a:t>label</a:t>
          </a:r>
          <a:r>
            <a:rPr lang="it-IT" i="1"/>
            <a:t> </a:t>
          </a:r>
          <a:r>
            <a:rPr lang="it-IT" i="1" err="1"/>
            <a:t>correcting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E095B623-2BA5-4210-8CC5-1675E55A2792}" type="presOf" srcId="{356923AF-E9F9-4C6B-8481-AEE8E01EDC0B}" destId="{66F7F858-86AF-48DE-ADDE-942D08CB8225}" srcOrd="0" destOrd="0" presId="urn:microsoft.com/office/officeart/2005/8/layout/vList2"/>
    <dgm:cxn modelId="{27085238-2AA3-4A37-8A1B-519F048C8DF4}" type="presOf" srcId="{8E7C16D6-04DF-4C0C-9744-269A247B5791}" destId="{F9792456-B4FD-495F-8E03-5DAB9542BD30}" srcOrd="0" destOrd="0" presId="urn:microsoft.com/office/officeart/2005/8/layout/vList2"/>
    <dgm:cxn modelId="{958550DB-DA90-48DA-A757-CAEC6F84EA6E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Algoritmi </a:t>
          </a:r>
          <a:r>
            <a:rPr lang="it-IT" i="1" err="1"/>
            <a:t>label</a:t>
          </a:r>
          <a:r>
            <a:rPr lang="it-IT" i="1"/>
            <a:t> </a:t>
          </a:r>
          <a:r>
            <a:rPr lang="it-IT" i="1" err="1"/>
            <a:t>correcting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711A5F14-5CB4-41A2-B486-25F11E27064E}" type="presOf" srcId="{8E7C16D6-04DF-4C0C-9744-269A247B5791}" destId="{F9792456-B4FD-495F-8E03-5DAB9542BD30}" srcOrd="0" destOrd="0" presId="urn:microsoft.com/office/officeart/2005/8/layout/vList2"/>
    <dgm:cxn modelId="{57C1FD40-C452-449B-A8BE-E25E01653BB8}" type="presOf" srcId="{356923AF-E9F9-4C6B-8481-AEE8E01EDC0B}" destId="{66F7F858-86AF-48DE-ADDE-942D08CB8225}" srcOrd="0" destOrd="0" presId="urn:microsoft.com/office/officeart/2005/8/layout/vList2"/>
    <dgm:cxn modelId="{C6C0BDC7-54D7-46AE-BD8C-F7C40FB181CF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Algoritmi </a:t>
          </a:r>
          <a:r>
            <a:rPr lang="it-IT" i="1" err="1"/>
            <a:t>label</a:t>
          </a:r>
          <a:r>
            <a:rPr lang="it-IT" i="1"/>
            <a:t> </a:t>
          </a:r>
          <a:r>
            <a:rPr lang="it-IT" i="1" err="1"/>
            <a:t>correcting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78E52537-7FDA-4A2E-8462-33BF473747C5}" type="presOf" srcId="{8E7C16D6-04DF-4C0C-9744-269A247B5791}" destId="{F9792456-B4FD-495F-8E03-5DAB9542BD30}" srcOrd="0" destOrd="0" presId="urn:microsoft.com/office/officeart/2005/8/layout/vList2"/>
    <dgm:cxn modelId="{66765C8F-E85B-42ED-9668-3DF5C2D78011}" type="presOf" srcId="{356923AF-E9F9-4C6B-8481-AEE8E01EDC0B}" destId="{66F7F858-86AF-48DE-ADDE-942D08CB8225}" srcOrd="0" destOrd="0" presId="urn:microsoft.com/office/officeart/2005/8/layout/vList2"/>
    <dgm:cxn modelId="{0D53B69F-5ED9-4F70-B115-2B323DF392FE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Algoritmi </a:t>
          </a:r>
          <a:r>
            <a:rPr lang="it-IT" i="1" err="1"/>
            <a:t>label</a:t>
          </a:r>
          <a:r>
            <a:rPr lang="it-IT" i="1"/>
            <a:t> </a:t>
          </a:r>
          <a:r>
            <a:rPr lang="it-IT" i="1" err="1"/>
            <a:t>correcting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FBDEC83C-EC04-4319-95F7-3429C9744A71}" type="presOf" srcId="{8E7C16D6-04DF-4C0C-9744-269A247B5791}" destId="{F9792456-B4FD-495F-8E03-5DAB9542BD30}" srcOrd="0" destOrd="0" presId="urn:microsoft.com/office/officeart/2005/8/layout/vList2"/>
    <dgm:cxn modelId="{510673D6-A046-4422-8047-C7F7BAD37973}" type="presOf" srcId="{356923AF-E9F9-4C6B-8481-AEE8E01EDC0B}" destId="{66F7F858-86AF-48DE-ADDE-942D08CB8225}" srcOrd="0" destOrd="0" presId="urn:microsoft.com/office/officeart/2005/8/layout/vList2"/>
    <dgm:cxn modelId="{6D7A568B-F08B-4BFC-ABCD-E31EFF460146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1359A0C-967B-4B46-83AE-4BFA8C8E11A5}" type="presOf" srcId="{356923AF-E9F9-4C6B-8481-AEE8E01EDC0B}" destId="{66F7F858-86AF-48DE-ADDE-942D08CB8225}" srcOrd="0" destOrd="0" presId="urn:microsoft.com/office/officeart/2005/8/layout/vList2"/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670CE158-CA8B-4551-90E5-8E0608D1BD83}" type="presOf" srcId="{8E7C16D6-04DF-4C0C-9744-269A247B5791}" destId="{F9792456-B4FD-495F-8E03-5DAB9542BD30}" srcOrd="0" destOrd="0" presId="urn:microsoft.com/office/officeart/2005/8/layout/vList2"/>
    <dgm:cxn modelId="{D9412A46-AB78-4D37-AA70-12F7275CBAD9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052971-A7F3-4C75-93C0-3168041A63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D8A1C1-541C-4D05-A8A2-EEF05C27749E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t-IT"/>
            <a:t>L’algoritmo termina al massimo dopo </a:t>
          </a:r>
          <a:r>
            <a:rPr lang="it-IT" b="1" i="1"/>
            <a:t>n -1 </a:t>
          </a:r>
          <a:r>
            <a:rPr lang="it-IT"/>
            <a:t>iterazioni dove </a:t>
          </a:r>
          <a:r>
            <a:rPr lang="it-IT" b="1" i="1"/>
            <a:t>n = |V|</a:t>
          </a:r>
          <a:endParaRPr lang="en-US"/>
        </a:p>
      </dgm:t>
    </dgm:pt>
    <dgm:pt modelId="{DE5EA6F1-0467-4029-8534-B6DDC4A21F30}" type="parTrans" cxnId="{C2B44C6C-1874-4EB8-AEF6-265D97ED4913}">
      <dgm:prSet/>
      <dgm:spPr/>
      <dgm:t>
        <a:bodyPr/>
        <a:lstStyle/>
        <a:p>
          <a:endParaRPr lang="en-US"/>
        </a:p>
      </dgm:t>
    </dgm:pt>
    <dgm:pt modelId="{3F9413A7-68E0-4DFC-B6B5-B1EDE8499AF3}" type="sibTrans" cxnId="{C2B44C6C-1874-4EB8-AEF6-265D97ED4913}">
      <dgm:prSet/>
      <dgm:spPr/>
      <dgm:t>
        <a:bodyPr/>
        <a:lstStyle/>
        <a:p>
          <a:endParaRPr lang="en-US"/>
        </a:p>
      </dgm:t>
    </dgm:pt>
    <dgm:pt modelId="{46177D79-2B80-43A2-B397-898B2D450688}" type="pres">
      <dgm:prSet presAssocID="{16052971-A7F3-4C75-93C0-3168041A635B}" presName="linear" presStyleCnt="0">
        <dgm:presLayoutVars>
          <dgm:animLvl val="lvl"/>
          <dgm:resizeHandles val="exact"/>
        </dgm:presLayoutVars>
      </dgm:prSet>
      <dgm:spPr/>
    </dgm:pt>
    <dgm:pt modelId="{93EABCA7-94C5-4529-9064-70D830738754}" type="pres">
      <dgm:prSet presAssocID="{38D8A1C1-541C-4D05-A8A2-EEF05C27749E}" presName="parentText" presStyleLbl="node1" presStyleIdx="0" presStyleCnt="1" custLinFactNeighborX="985">
        <dgm:presLayoutVars>
          <dgm:chMax val="0"/>
          <dgm:bulletEnabled val="1"/>
        </dgm:presLayoutVars>
      </dgm:prSet>
      <dgm:spPr/>
    </dgm:pt>
  </dgm:ptLst>
  <dgm:cxnLst>
    <dgm:cxn modelId="{D281950D-73C2-4836-9C4B-E88A2FB8F743}" type="presOf" srcId="{38D8A1C1-541C-4D05-A8A2-EEF05C27749E}" destId="{93EABCA7-94C5-4529-9064-70D830738754}" srcOrd="0" destOrd="0" presId="urn:microsoft.com/office/officeart/2005/8/layout/vList2"/>
    <dgm:cxn modelId="{35FE5E5E-8FED-4EC2-A196-15869B755834}" type="presOf" srcId="{16052971-A7F3-4C75-93C0-3168041A635B}" destId="{46177D79-2B80-43A2-B397-898B2D450688}" srcOrd="0" destOrd="0" presId="urn:microsoft.com/office/officeart/2005/8/layout/vList2"/>
    <dgm:cxn modelId="{C2B44C6C-1874-4EB8-AEF6-265D97ED4913}" srcId="{16052971-A7F3-4C75-93C0-3168041A635B}" destId="{38D8A1C1-541C-4D05-A8A2-EEF05C27749E}" srcOrd="0" destOrd="0" parTransId="{DE5EA6F1-0467-4029-8534-B6DDC4A21F30}" sibTransId="{3F9413A7-68E0-4DFC-B6B5-B1EDE8499AF3}"/>
    <dgm:cxn modelId="{5AFE33BA-E9F8-4394-A7B3-0D438E41EBDB}" type="presParOf" srcId="{46177D79-2B80-43A2-B397-898B2D450688}" destId="{93EABCA7-94C5-4529-9064-70D830738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4756CE15-03E6-453C-A2EC-F34D93B728A1}" type="presOf" srcId="{8E7C16D6-04DF-4C0C-9744-269A247B5791}" destId="{F9792456-B4FD-495F-8E03-5DAB9542BD30}" srcOrd="0" destOrd="0" presId="urn:microsoft.com/office/officeart/2005/8/layout/vList2"/>
    <dgm:cxn modelId="{3D6F1373-B255-419F-A863-F99CD4AE40D9}" type="presOf" srcId="{356923AF-E9F9-4C6B-8481-AEE8E01EDC0B}" destId="{66F7F858-86AF-48DE-ADDE-942D08CB8225}" srcOrd="0" destOrd="0" presId="urn:microsoft.com/office/officeart/2005/8/layout/vList2"/>
    <dgm:cxn modelId="{B395EDCE-933C-438B-A2E4-D84A4F92AD77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/>
            <a:t>Algoritmo di </a:t>
          </a:r>
          <a:r>
            <a:rPr lang="it-IT" err="1"/>
            <a:t>Bellman</a:t>
          </a:r>
          <a:r>
            <a:rPr lang="it-IT"/>
            <a:t>-Ford</a:t>
          </a:r>
          <a:endParaRPr lang="en-US" i="1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EBB6FC19-15D8-4595-94F9-3C9C42A87007}" type="presOf" srcId="{8E7C16D6-04DF-4C0C-9744-269A247B5791}" destId="{F9792456-B4FD-495F-8E03-5DAB9542BD30}" srcOrd="0" destOrd="0" presId="urn:microsoft.com/office/officeart/2005/8/layout/vList2"/>
    <dgm:cxn modelId="{1EBF0446-5B1A-4282-86F2-E77D774ABD2B}" type="presOf" srcId="{356923AF-E9F9-4C6B-8481-AEE8E01EDC0B}" destId="{66F7F858-86AF-48DE-ADDE-942D08CB8225}" srcOrd="0" destOrd="0" presId="urn:microsoft.com/office/officeart/2005/8/layout/vList2"/>
    <dgm:cxn modelId="{636D24D8-06DC-4B05-A181-6BD143773F48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Esempio di problema di cammino minimo con costi anche negativi</a:t>
          </a:r>
          <a:endParaRPr lang="en-US" sz="1800" kern="1200"/>
        </a:p>
      </dsp:txBody>
      <dsp:txXfrm>
        <a:off x="20561" y="25860"/>
        <a:ext cx="8317065" cy="3800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Algoritmi </a:t>
          </a:r>
          <a:r>
            <a:rPr lang="it-IT" sz="1800" i="1" kern="1200" err="1"/>
            <a:t>label</a:t>
          </a:r>
          <a:r>
            <a:rPr lang="it-IT" sz="1800" i="1" kern="1200"/>
            <a:t> </a:t>
          </a:r>
          <a:r>
            <a:rPr lang="it-IT" sz="1800" i="1" kern="1200" err="1"/>
            <a:t>correcting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Algoritmi </a:t>
          </a:r>
          <a:r>
            <a:rPr lang="it-IT" sz="1800" i="1" kern="1200" err="1"/>
            <a:t>label</a:t>
          </a:r>
          <a:r>
            <a:rPr lang="it-IT" sz="1800" i="1" kern="1200"/>
            <a:t> </a:t>
          </a:r>
          <a:r>
            <a:rPr lang="it-IT" sz="1800" i="1" kern="1200" err="1"/>
            <a:t>correcting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Algoritmi </a:t>
          </a:r>
          <a:r>
            <a:rPr lang="it-IT" sz="1800" i="1" kern="1200" err="1"/>
            <a:t>label</a:t>
          </a:r>
          <a:r>
            <a:rPr lang="it-IT" sz="1800" i="1" kern="1200"/>
            <a:t> </a:t>
          </a:r>
          <a:r>
            <a:rPr lang="it-IT" sz="1800" i="1" kern="1200" err="1"/>
            <a:t>correcting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Algoritmi </a:t>
          </a:r>
          <a:r>
            <a:rPr lang="it-IT" sz="1800" i="1" kern="1200" err="1"/>
            <a:t>label</a:t>
          </a:r>
          <a:r>
            <a:rPr lang="it-IT" sz="1800" i="1" kern="1200"/>
            <a:t> </a:t>
          </a:r>
          <a:r>
            <a:rPr lang="it-IT" sz="1800" i="1" kern="1200" err="1"/>
            <a:t>correcting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BCA7-94C5-4529-9064-70D830738754}">
      <dsp:nvSpPr>
        <dsp:cNvPr id="0" name=""/>
        <dsp:cNvSpPr/>
      </dsp:nvSpPr>
      <dsp:spPr>
        <a:xfrm>
          <a:off x="0" y="8532"/>
          <a:ext cx="7311727" cy="4446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L’algoritmo termina al massimo dopo </a:t>
          </a:r>
          <a:r>
            <a:rPr lang="it-IT" sz="1900" b="1" i="1" kern="1200"/>
            <a:t>n -1 </a:t>
          </a:r>
          <a:r>
            <a:rPr lang="it-IT" sz="1900" kern="1200"/>
            <a:t>iterazioni dove </a:t>
          </a:r>
          <a:r>
            <a:rPr lang="it-IT" sz="1900" b="1" i="1" kern="1200"/>
            <a:t>n = |V|</a:t>
          </a:r>
          <a:endParaRPr lang="en-US" sz="1900" kern="1200"/>
        </a:p>
      </dsp:txBody>
      <dsp:txXfrm>
        <a:off x="21704" y="30236"/>
        <a:ext cx="7268319" cy="401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5299"/>
          <a:ext cx="8358187" cy="421200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Algoritmo di </a:t>
          </a:r>
          <a:r>
            <a:rPr lang="it-IT" sz="1800" kern="1200" err="1"/>
            <a:t>Bellman</a:t>
          </a:r>
          <a:r>
            <a:rPr lang="it-IT" sz="1800" kern="1200"/>
            <a:t>-Ford</a:t>
          </a:r>
          <a:endParaRPr lang="en-US" sz="1800" i="1" kern="1200"/>
        </a:p>
      </dsp:txBody>
      <dsp:txXfrm>
        <a:off x="20561" y="25860"/>
        <a:ext cx="8317065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954DE0-20A5-4E65-A678-CDB62450E7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53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31B1-FA17-4757-9691-BAE4697A55E1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09C7-7F5E-4BF1-8FC3-951A92C0E3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90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Entro in loop perché pigreco4 != pigreco5.</a:t>
            </a:r>
          </a:p>
          <a:p>
            <a:endParaRPr lang="it-IT" dirty="0"/>
          </a:p>
          <a:p>
            <a:r>
              <a:rPr lang="it-IT" dirty="0"/>
              <a:t>Per capire se ci sia un loop in un grafo senza costi, basta che assegno a tutti gli archi un costo pari a -1: se c’è un loop, </a:t>
            </a:r>
            <a:r>
              <a:rPr lang="it-IT" dirty="0" err="1"/>
              <a:t>Bellman</a:t>
            </a:r>
            <a:r>
              <a:rPr lang="it-IT" dirty="0"/>
              <a:t>-Ford </a:t>
            </a:r>
            <a:r>
              <a:rPr lang="it-IT"/>
              <a:t>lo individuerà!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009C7-7F5E-4BF1-8FC3-951A92C0E30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19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847F-1B33-4CD2-AB5E-47A056183C7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A9FD-3285-4C11-9CEA-BF1E8AA3D8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2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7FAD-77DB-47CB-8EA8-5203D8D8C8F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EB35-6837-4D83-BCF7-9F49AD803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44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6D72-3A8D-47B0-A029-65437FC6C2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9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71CF-638A-492A-A124-3083ACB132E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5B89-9F64-4454-8B4A-8B39FE91400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3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AFFC-FF2A-4F1C-AB7F-DE725CA38D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8AC0-F31B-48D1-8BA6-D0F155D1A72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D51A-022A-4475-9FE2-B4D657CAA24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7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47C-C077-432B-9557-9451C14335F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D5F1C-5208-430C-9E5A-0305344FD2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9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AC8C-8EE9-4FFB-AB52-85F764A7A2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B8A829-C5C8-4124-A047-F95DE7C70DC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19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16.png"/><Relationship Id="rId12" Type="http://schemas.openxmlformats.org/officeDocument/2006/relationships/image" Target="../media/image19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openxmlformats.org/officeDocument/2006/relationships/image" Target="../media/image189.png"/><Relationship Id="rId5" Type="http://schemas.openxmlformats.org/officeDocument/2006/relationships/diagramColors" Target="../diagrams/colors11.xml"/><Relationship Id="rId15" Type="http://schemas.openxmlformats.org/officeDocument/2006/relationships/image" Target="../media/image198.png"/><Relationship Id="rId10" Type="http://schemas.openxmlformats.org/officeDocument/2006/relationships/image" Target="../media/image188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96.png"/><Relationship Id="rId14" Type="http://schemas.openxmlformats.org/officeDocument/2006/relationships/image" Target="../media/image1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19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16.png"/><Relationship Id="rId12" Type="http://schemas.openxmlformats.org/officeDocument/2006/relationships/image" Target="../media/image19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openxmlformats.org/officeDocument/2006/relationships/image" Target="../media/image194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93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88.png"/><Relationship Id="rId1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16.png"/><Relationship Id="rId12" Type="http://schemas.openxmlformats.org/officeDocument/2006/relationships/image" Target="../media/image198.png"/><Relationship Id="rId2" Type="http://schemas.openxmlformats.org/officeDocument/2006/relationships/diagramData" Target="../diagrams/data13.xml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openxmlformats.org/officeDocument/2006/relationships/image" Target="../media/image197.png"/><Relationship Id="rId5" Type="http://schemas.openxmlformats.org/officeDocument/2006/relationships/diagramColors" Target="../diagrams/colors13.xml"/><Relationship Id="rId15" Type="http://schemas.openxmlformats.org/officeDocument/2006/relationships/image" Target="../media/image203.png"/><Relationship Id="rId10" Type="http://schemas.openxmlformats.org/officeDocument/2006/relationships/image" Target="../media/image194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93.png"/><Relationship Id="rId14" Type="http://schemas.openxmlformats.org/officeDocument/2006/relationships/image" Target="../media/image2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4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16.png"/><Relationship Id="rId12" Type="http://schemas.openxmlformats.org/officeDocument/2006/relationships/image" Target="../media/image20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openxmlformats.org/officeDocument/2006/relationships/image" Target="../media/image200.pn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98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16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16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9.png"/><Relationship Id="rId12" Type="http://schemas.openxmlformats.org/officeDocument/2006/relationships/image" Target="../media/image16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6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6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diagramData" Target="../diagrams/data8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78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16.png"/><Relationship Id="rId12" Type="http://schemas.openxmlformats.org/officeDocument/2006/relationships/image" Target="../media/image18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88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187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6.png"/><Relationship Id="rId12" Type="http://schemas.openxmlformats.org/officeDocument/2006/relationships/image" Target="../media/image18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image" Target="../media/image188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94.png"/><Relationship Id="rId10" Type="http://schemas.openxmlformats.org/officeDocument/2006/relationships/image" Target="../media/image187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92.png"/><Relationship Id="rId14" Type="http://schemas.openxmlformats.org/officeDocument/2006/relationships/image" Target="../media/image1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2672422301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395536" y="1412776"/>
                <a:ext cx="8352928" cy="281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proprietario di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TIR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nel suo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viaggio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da una città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origine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ad una città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destinazione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è libero di spostare containers da una città all’altra. </a:t>
                </a:r>
              </a:p>
              <a:p>
                <a:pPr algn="just"/>
                <a:endParaRPr lang="it-IT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viaggio dalla città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città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porta un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profitto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euro se c’è un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container da trasportare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provoca una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perdita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euro se il TIR viaggia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scarico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algn="just"/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algn="just"/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Assumendo profitti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&lt;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perdite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&gt;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percorso più vantaggioso tra le due città corrisponde ad un </a:t>
                </a:r>
                <a:r>
                  <a:rPr 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minimo</a:t>
                </a: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in cui le lunghezze (i pesi) degli archi sono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8352928" cy="2815771"/>
              </a:xfrm>
              <a:prstGeom prst="rect">
                <a:avLst/>
              </a:prstGeom>
              <a:blipFill>
                <a:blip r:embed="rId7"/>
                <a:stretch>
                  <a:fillRect l="-438" r="-365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/>
          <p:cNvGrpSpPr/>
          <p:nvPr/>
        </p:nvGrpSpPr>
        <p:grpSpPr>
          <a:xfrm>
            <a:off x="323529" y="4509120"/>
            <a:ext cx="8496944" cy="576064"/>
            <a:chOff x="0" y="692"/>
            <a:chExt cx="8064897" cy="791395"/>
          </a:xfrm>
        </p:grpSpPr>
        <p:sp>
          <p:nvSpPr>
            <p:cNvPr id="6" name="Rettangolo arrotondato 5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l" defTabSz="577850" rtl="0">
                <a:lnSpc>
                  <a:spcPts val="19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risolvere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questo problema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non è possibile utilizzare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 algoritmo </a:t>
              </a:r>
              <a:r>
                <a:rPr lang="it-IT" sz="1600" i="1" kern="120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label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it-IT" sz="1600" i="1" kern="120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</a:t>
              </a:r>
              <a:endParaRPr lang="en-US" sz="1600" kern="12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3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455328451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2: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−1=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=2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6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4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−2</m:t>
                    </m:r>
                    <m:r>
                      <a:rPr lang="it-IT" sz="180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6</m:t>
                        </m:r>
                      </m:e>
                    </m:d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3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/>
              <p:cNvSpPr/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1" name="Rettango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/>
              <p:cNvSpPr/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2" name="Rettango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/>
              <p:cNvSpPr txBox="1"/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[0,2]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[−2,3]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blipFill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1" grpId="0"/>
      <p:bldP spid="62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759268807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3: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5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6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−1=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−3;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5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=6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/>
              <p:cNvSpPr txBox="1"/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[0,2]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[−2,3]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[−3,6]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42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413698769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4: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5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+3=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=5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/>
              <p:cNvSpPr txBox="1"/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[0,2]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082334"/>
                <a:ext cx="655949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[−2,3]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[−3,6]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755576" y="494116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5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−1;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=5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941168"/>
                <a:ext cx="7992888" cy="432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2627784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[0,5]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655949" cy="338554"/>
              </a:xfrm>
              <a:prstGeom prst="rect">
                <a:avLst/>
              </a:prstGeom>
              <a:blipFill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4283968" y="2082334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[−1,5]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082334"/>
                <a:ext cx="809837" cy="338554"/>
              </a:xfrm>
              <a:prstGeom prst="rect">
                <a:avLst/>
              </a:prstGeom>
              <a:blipFill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ttore 2 67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41" grpId="0"/>
      <p:bldP spid="64" grpId="0"/>
      <p:bldP spid="57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170936886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5: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𝒅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5</m:t>
                        </m:r>
                      </m:sup>
                    </m:sSup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𝒅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STOP</a:t>
                </a: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 t="-4225" b="-9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[−2,3]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809837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[−3,6]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19" y="1268760"/>
                <a:ext cx="809837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2627784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[0,5]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268760"/>
                <a:ext cx="655949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4283968" y="2082334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[−1,5]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082334"/>
                <a:ext cx="809837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ttore 2 67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Cammini minimi</a:t>
            </a:r>
          </a:p>
        </p:txBody>
      </p:sp>
      <p:sp>
        <p:nvSpPr>
          <p:cNvPr id="22531" name="Rectangle 16"/>
          <p:cNvSpPr>
            <a:spLocks noChangeArrowheads="1"/>
          </p:cNvSpPr>
          <p:nvPr/>
        </p:nvSpPr>
        <p:spPr bwMode="auto">
          <a:xfrm>
            <a:off x="285750" y="5492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Algoritmo di Bellman-Ford, 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2024063" y="1882775"/>
            <a:ext cx="211137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3035300" y="2640013"/>
            <a:ext cx="212725" cy="2333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4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3033713" y="1895475"/>
            <a:ext cx="212725" cy="2317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3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035300" y="1149350"/>
            <a:ext cx="212725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2</a:t>
            </a:r>
          </a:p>
        </p:txBody>
      </p:sp>
      <p:cxnSp>
        <p:nvCxnSpPr>
          <p:cNvPr id="9" name="Connettore 2 8"/>
          <p:cNvCxnSpPr>
            <a:stCxn id="5" idx="7"/>
            <a:endCxn id="8" idx="2"/>
          </p:cNvCxnSpPr>
          <p:nvPr/>
        </p:nvCxnSpPr>
        <p:spPr bwMode="auto">
          <a:xfrm flipV="1">
            <a:off x="2205038" y="1265238"/>
            <a:ext cx="830262" cy="650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5" idx="6"/>
            <a:endCxn id="7" idx="2"/>
          </p:cNvCxnSpPr>
          <p:nvPr/>
        </p:nvCxnSpPr>
        <p:spPr bwMode="auto">
          <a:xfrm>
            <a:off x="2235200" y="1998663"/>
            <a:ext cx="798513" cy="12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 bwMode="auto">
          <a:xfrm>
            <a:off x="4791075" y="1149350"/>
            <a:ext cx="212725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5</a:t>
            </a:r>
          </a:p>
        </p:txBody>
      </p:sp>
      <p:sp>
        <p:nvSpPr>
          <p:cNvPr id="22539" name="CasellaDiTesto 42"/>
          <p:cNvSpPr txBox="1">
            <a:spLocks noChangeArrowheads="1"/>
          </p:cNvSpPr>
          <p:nvPr/>
        </p:nvSpPr>
        <p:spPr bwMode="auto">
          <a:xfrm>
            <a:off x="2916238" y="1568450"/>
            <a:ext cx="4778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4791075" y="2640013"/>
            <a:ext cx="212725" cy="2333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6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5856288" y="1895475"/>
            <a:ext cx="212725" cy="2317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7</a:t>
            </a:r>
          </a:p>
        </p:txBody>
      </p:sp>
      <p:cxnSp>
        <p:nvCxnSpPr>
          <p:cNvPr id="15" name="Connettore 2 14"/>
          <p:cNvCxnSpPr>
            <a:stCxn id="5" idx="5"/>
            <a:endCxn id="6" idx="2"/>
          </p:cNvCxnSpPr>
          <p:nvPr/>
        </p:nvCxnSpPr>
        <p:spPr bwMode="auto">
          <a:xfrm>
            <a:off x="2205038" y="2081213"/>
            <a:ext cx="830262" cy="674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6"/>
            <a:endCxn id="14" idx="2"/>
          </p:cNvCxnSpPr>
          <p:nvPr/>
        </p:nvCxnSpPr>
        <p:spPr bwMode="auto">
          <a:xfrm>
            <a:off x="3246438" y="2011363"/>
            <a:ext cx="26098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0"/>
            <a:endCxn id="8" idx="4"/>
          </p:cNvCxnSpPr>
          <p:nvPr/>
        </p:nvCxnSpPr>
        <p:spPr bwMode="auto">
          <a:xfrm flipV="1">
            <a:off x="3140075" y="1382713"/>
            <a:ext cx="1588" cy="512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0"/>
            <a:endCxn id="7" idx="4"/>
          </p:cNvCxnSpPr>
          <p:nvPr/>
        </p:nvCxnSpPr>
        <p:spPr bwMode="auto">
          <a:xfrm flipH="1" flipV="1">
            <a:off x="3140075" y="2127250"/>
            <a:ext cx="1588" cy="512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6"/>
            <a:endCxn id="13" idx="2"/>
          </p:cNvCxnSpPr>
          <p:nvPr/>
        </p:nvCxnSpPr>
        <p:spPr bwMode="auto">
          <a:xfrm>
            <a:off x="3248025" y="2755900"/>
            <a:ext cx="15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1" idx="4"/>
            <a:endCxn id="13" idx="0"/>
          </p:cNvCxnSpPr>
          <p:nvPr/>
        </p:nvCxnSpPr>
        <p:spPr bwMode="auto">
          <a:xfrm flipH="1">
            <a:off x="4897438" y="1382713"/>
            <a:ext cx="0" cy="1257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8" idx="6"/>
            <a:endCxn id="11" idx="2"/>
          </p:cNvCxnSpPr>
          <p:nvPr/>
        </p:nvCxnSpPr>
        <p:spPr bwMode="auto">
          <a:xfrm flipV="1">
            <a:off x="3248025" y="1265238"/>
            <a:ext cx="15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7" idx="7"/>
            <a:endCxn id="11" idx="3"/>
          </p:cNvCxnSpPr>
          <p:nvPr/>
        </p:nvCxnSpPr>
        <p:spPr bwMode="auto">
          <a:xfrm flipV="1">
            <a:off x="3214688" y="1347788"/>
            <a:ext cx="1608137" cy="581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4" idx="3"/>
          </p:cNvCxnSpPr>
          <p:nvPr/>
        </p:nvCxnSpPr>
        <p:spPr bwMode="auto">
          <a:xfrm flipV="1">
            <a:off x="5003800" y="2093913"/>
            <a:ext cx="884238" cy="6619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6"/>
            <a:endCxn id="14" idx="1"/>
          </p:cNvCxnSpPr>
          <p:nvPr/>
        </p:nvCxnSpPr>
        <p:spPr bwMode="auto">
          <a:xfrm>
            <a:off x="5003800" y="1265238"/>
            <a:ext cx="884238" cy="665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2" name="CasellaDiTesto 42"/>
          <p:cNvSpPr txBox="1">
            <a:spLocks noChangeArrowheads="1"/>
          </p:cNvSpPr>
          <p:nvPr/>
        </p:nvSpPr>
        <p:spPr bwMode="auto">
          <a:xfrm>
            <a:off x="2343150" y="1341438"/>
            <a:ext cx="479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22553" name="CasellaDiTesto 42"/>
          <p:cNvSpPr txBox="1">
            <a:spLocks noChangeArrowheads="1"/>
          </p:cNvSpPr>
          <p:nvPr/>
        </p:nvSpPr>
        <p:spPr bwMode="auto">
          <a:xfrm>
            <a:off x="2503488" y="1773238"/>
            <a:ext cx="4778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2554" name="CasellaDiTesto 42"/>
          <p:cNvSpPr txBox="1">
            <a:spLocks noChangeArrowheads="1"/>
          </p:cNvSpPr>
          <p:nvPr/>
        </p:nvSpPr>
        <p:spPr bwMode="auto">
          <a:xfrm>
            <a:off x="2343150" y="2301875"/>
            <a:ext cx="479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22555" name="CasellaDiTesto 42"/>
          <p:cNvSpPr txBox="1">
            <a:spLocks noChangeArrowheads="1"/>
          </p:cNvSpPr>
          <p:nvPr/>
        </p:nvSpPr>
        <p:spPr bwMode="auto">
          <a:xfrm>
            <a:off x="2916238" y="2347913"/>
            <a:ext cx="4778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22556" name="CasellaDiTesto 42"/>
          <p:cNvSpPr txBox="1">
            <a:spLocks noChangeArrowheads="1"/>
          </p:cNvSpPr>
          <p:nvPr/>
        </p:nvSpPr>
        <p:spPr bwMode="auto">
          <a:xfrm>
            <a:off x="3833813" y="2492375"/>
            <a:ext cx="4778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22557" name="CasellaDiTesto 42"/>
          <p:cNvSpPr txBox="1">
            <a:spLocks noChangeArrowheads="1"/>
          </p:cNvSpPr>
          <p:nvPr/>
        </p:nvSpPr>
        <p:spPr bwMode="auto">
          <a:xfrm>
            <a:off x="3886200" y="1989138"/>
            <a:ext cx="479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22558" name="CasellaDiTesto 42"/>
          <p:cNvSpPr txBox="1">
            <a:spLocks noChangeArrowheads="1"/>
          </p:cNvSpPr>
          <p:nvPr/>
        </p:nvSpPr>
        <p:spPr bwMode="auto">
          <a:xfrm>
            <a:off x="4046538" y="1501775"/>
            <a:ext cx="4778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2559" name="CasellaDiTesto 42"/>
          <p:cNvSpPr txBox="1">
            <a:spLocks noChangeArrowheads="1"/>
          </p:cNvSpPr>
          <p:nvPr/>
        </p:nvSpPr>
        <p:spPr bwMode="auto">
          <a:xfrm>
            <a:off x="3673475" y="981075"/>
            <a:ext cx="479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22560" name="CasellaDiTesto 42"/>
          <p:cNvSpPr txBox="1">
            <a:spLocks noChangeArrowheads="1"/>
          </p:cNvSpPr>
          <p:nvPr/>
        </p:nvSpPr>
        <p:spPr bwMode="auto">
          <a:xfrm>
            <a:off x="4643438" y="1555750"/>
            <a:ext cx="47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22561" name="CasellaDiTesto 42"/>
          <p:cNvSpPr txBox="1">
            <a:spLocks noChangeArrowheads="1"/>
          </p:cNvSpPr>
          <p:nvPr/>
        </p:nvSpPr>
        <p:spPr bwMode="auto">
          <a:xfrm>
            <a:off x="5429250" y="1428750"/>
            <a:ext cx="47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22562" name="CasellaDiTesto 42"/>
          <p:cNvSpPr txBox="1">
            <a:spLocks noChangeArrowheads="1"/>
          </p:cNvSpPr>
          <p:nvPr/>
        </p:nvSpPr>
        <p:spPr bwMode="auto">
          <a:xfrm>
            <a:off x="5483225" y="2347913"/>
            <a:ext cx="47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1857375" y="1052513"/>
            <a:ext cx="4248150" cy="18716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8" name="Rettangolo 3"/>
          <p:cNvSpPr>
            <a:spLocks noChangeArrowheads="1"/>
          </p:cNvSpPr>
          <p:nvPr/>
        </p:nvSpPr>
        <p:spPr bwMode="auto">
          <a:xfrm>
            <a:off x="323850" y="3348038"/>
            <a:ext cx="957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1°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39" name="Rettangolo 3"/>
          <p:cNvSpPr>
            <a:spLocks noChangeArrowheads="1"/>
          </p:cNvSpPr>
          <p:nvPr/>
        </p:nvSpPr>
        <p:spPr bwMode="auto">
          <a:xfrm>
            <a:off x="323850" y="3827463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2°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0" name="Rettangolo 3"/>
          <p:cNvSpPr>
            <a:spLocks noChangeArrowheads="1"/>
          </p:cNvSpPr>
          <p:nvPr/>
        </p:nvSpPr>
        <p:spPr bwMode="auto">
          <a:xfrm>
            <a:off x="323850" y="4270375"/>
            <a:ext cx="957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3°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1" name="Rettangolo 3"/>
          <p:cNvSpPr>
            <a:spLocks noChangeArrowheads="1"/>
          </p:cNvSpPr>
          <p:nvPr/>
        </p:nvSpPr>
        <p:spPr bwMode="auto">
          <a:xfrm>
            <a:off x="323850" y="4694238"/>
            <a:ext cx="957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4°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2" name="Rettangolo 3"/>
          <p:cNvSpPr>
            <a:spLocks noChangeArrowheads="1"/>
          </p:cNvSpPr>
          <p:nvPr/>
        </p:nvSpPr>
        <p:spPr bwMode="auto">
          <a:xfrm>
            <a:off x="323850" y="5084763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5°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3" name="Rettangolo 3"/>
          <p:cNvSpPr>
            <a:spLocks noChangeArrowheads="1"/>
          </p:cNvSpPr>
          <p:nvPr/>
        </p:nvSpPr>
        <p:spPr bwMode="auto">
          <a:xfrm>
            <a:off x="323850" y="5629275"/>
            <a:ext cx="957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6°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1697038" y="3308350"/>
          <a:ext cx="56118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254000" progId="Equation.DSMT4">
                  <p:embed/>
                </p:oleObj>
              </mc:Choice>
              <mc:Fallback>
                <p:oleObj name="Equation" r:id="rId2" imgW="3060700" imgH="254000" progId="Equation.DSMT4">
                  <p:embed/>
                  <p:pic>
                    <p:nvPicPr>
                      <p:cNvPr id="378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308350"/>
                        <a:ext cx="56118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1692275" y="3789363"/>
          <a:ext cx="5310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254000" progId="Equation.DSMT4">
                  <p:embed/>
                </p:oleObj>
              </mc:Choice>
              <mc:Fallback>
                <p:oleObj name="Equation" r:id="rId4" imgW="2895600" imgH="254000" progId="Equation.DSMT4">
                  <p:embed/>
                  <p:pic>
                    <p:nvPicPr>
                      <p:cNvPr id="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53101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1692275" y="4221163"/>
          <a:ext cx="5310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" imgH="254000" progId="Equation.DSMT4">
                  <p:embed/>
                </p:oleObj>
              </mc:Choice>
              <mc:Fallback>
                <p:oleObj name="Equation" r:id="rId6" imgW="2895600" imgH="254000" progId="Equation.DSMT4">
                  <p:embed/>
                  <p:pic>
                    <p:nvPicPr>
                      <p:cNvPr id="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53101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"/>
          <p:cNvGraphicFramePr>
            <a:graphicFrameLocks noChangeAspect="1"/>
          </p:cNvGraphicFramePr>
          <p:nvPr/>
        </p:nvGraphicFramePr>
        <p:xfrm>
          <a:off x="1692275" y="4652963"/>
          <a:ext cx="51927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2100" imgH="254000" progId="Equation.DSMT4">
                  <p:embed/>
                </p:oleObj>
              </mc:Choice>
              <mc:Fallback>
                <p:oleObj name="Equation" r:id="rId8" imgW="2832100" imgH="254000" progId="Equation.DSMT4">
                  <p:embed/>
                  <p:pic>
                    <p:nvPicPr>
                      <p:cNvPr id="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51927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"/>
          <p:cNvGraphicFramePr>
            <a:graphicFrameLocks noChangeAspect="1"/>
          </p:cNvGraphicFramePr>
          <p:nvPr/>
        </p:nvGraphicFramePr>
        <p:xfrm>
          <a:off x="1751013" y="5106988"/>
          <a:ext cx="51927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32100" imgH="254000" progId="Equation.DSMT4">
                  <p:embed/>
                </p:oleObj>
              </mc:Choice>
              <mc:Fallback>
                <p:oleObj name="Equation" r:id="rId10" imgW="2832100" imgH="254000" progId="Equation.DSMT4">
                  <p:embed/>
                  <p:pic>
                    <p:nvPicPr>
                      <p:cNvPr id="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106988"/>
                        <a:ext cx="51927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1"/>
          <p:cNvGraphicFramePr>
            <a:graphicFrameLocks noChangeAspect="1"/>
          </p:cNvGraphicFramePr>
          <p:nvPr/>
        </p:nvGraphicFramePr>
        <p:xfrm>
          <a:off x="1682750" y="6067425"/>
          <a:ext cx="20256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900" imgH="203200" progId="Equation.DSMT4">
                  <p:embed/>
                </p:oleObj>
              </mc:Choice>
              <mc:Fallback>
                <p:oleObj name="Equation" r:id="rId12" imgW="1104900" imgH="203200" progId="Equation.DSMT4">
                  <p:embed/>
                  <p:pic>
                    <p:nvPicPr>
                      <p:cNvPr id="5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6067425"/>
                        <a:ext cx="20256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8036" y="5629275"/>
            <a:ext cx="5275931" cy="430887"/>
          </a:xfrm>
          <a:prstGeom prst="rect">
            <a:avLst/>
          </a:prstGeom>
          <a:blipFill rotWithShape="1">
            <a:blip r:embed="rId14" cstate="print"/>
            <a:stretch>
              <a:fillRect t="-8451" b="-26761"/>
            </a:stretch>
          </a:blipFill>
        </p:spPr>
        <p:txBody>
          <a:bodyPr/>
          <a:lstStyle/>
          <a:p>
            <a:pPr>
              <a:defRPr/>
            </a:pPr>
            <a:r>
              <a:rPr lang="it-IT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9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Cammini minimi</a:t>
            </a:r>
          </a:p>
        </p:txBody>
      </p:sp>
      <p:sp>
        <p:nvSpPr>
          <p:cNvPr id="23555" name="Rectangle 16"/>
          <p:cNvSpPr>
            <a:spLocks noChangeArrowheads="1"/>
          </p:cNvSpPr>
          <p:nvPr/>
        </p:nvSpPr>
        <p:spPr bwMode="auto">
          <a:xfrm>
            <a:off x="285750" y="5492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Algoritmo di Bellman-Ford, 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Ovale 3"/>
          <p:cNvSpPr/>
          <p:nvPr/>
        </p:nvSpPr>
        <p:spPr bwMode="auto">
          <a:xfrm>
            <a:off x="2455863" y="1882775"/>
            <a:ext cx="212725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1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3467100" y="2640013"/>
            <a:ext cx="212725" cy="2333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3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3467100" y="1149350"/>
            <a:ext cx="212725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2</a:t>
            </a:r>
          </a:p>
        </p:txBody>
      </p:sp>
      <p:cxnSp>
        <p:nvCxnSpPr>
          <p:cNvPr id="8" name="Connettore 2 7"/>
          <p:cNvCxnSpPr>
            <a:stCxn id="4" idx="7"/>
            <a:endCxn id="7" idx="2"/>
          </p:cNvCxnSpPr>
          <p:nvPr/>
        </p:nvCxnSpPr>
        <p:spPr bwMode="auto">
          <a:xfrm flipV="1">
            <a:off x="2636838" y="1265238"/>
            <a:ext cx="830262" cy="650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 bwMode="auto">
          <a:xfrm>
            <a:off x="5224463" y="1149350"/>
            <a:ext cx="211137" cy="2333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5224463" y="2640013"/>
            <a:ext cx="211137" cy="2333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5</a:t>
            </a:r>
          </a:p>
        </p:txBody>
      </p:sp>
      <p:cxnSp>
        <p:nvCxnSpPr>
          <p:cNvPr id="14" name="Connettore 2 13"/>
          <p:cNvCxnSpPr>
            <a:stCxn id="4" idx="5"/>
            <a:endCxn id="5" idx="2"/>
          </p:cNvCxnSpPr>
          <p:nvPr/>
        </p:nvCxnSpPr>
        <p:spPr bwMode="auto">
          <a:xfrm>
            <a:off x="2636838" y="2081213"/>
            <a:ext cx="830262" cy="674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5" idx="0"/>
            <a:endCxn id="7" idx="4"/>
          </p:cNvCxnSpPr>
          <p:nvPr/>
        </p:nvCxnSpPr>
        <p:spPr bwMode="auto">
          <a:xfrm flipV="1">
            <a:off x="3573463" y="1382713"/>
            <a:ext cx="0" cy="1257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2" idx="2"/>
            <a:endCxn id="5" idx="6"/>
          </p:cNvCxnSpPr>
          <p:nvPr/>
        </p:nvCxnSpPr>
        <p:spPr bwMode="auto">
          <a:xfrm flipH="1">
            <a:off x="3679825" y="2757488"/>
            <a:ext cx="1544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0" idx="4"/>
            <a:endCxn id="12" idx="0"/>
          </p:cNvCxnSpPr>
          <p:nvPr/>
        </p:nvCxnSpPr>
        <p:spPr bwMode="auto">
          <a:xfrm flipH="1">
            <a:off x="5329238" y="1382713"/>
            <a:ext cx="0" cy="1257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7" idx="6"/>
            <a:endCxn id="10" idx="2"/>
          </p:cNvCxnSpPr>
          <p:nvPr/>
        </p:nvCxnSpPr>
        <p:spPr bwMode="auto">
          <a:xfrm flipV="1">
            <a:off x="3679825" y="1265238"/>
            <a:ext cx="1544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CasellaDiTesto 42"/>
          <p:cNvSpPr txBox="1">
            <a:spLocks noChangeArrowheads="1"/>
          </p:cNvSpPr>
          <p:nvPr/>
        </p:nvSpPr>
        <p:spPr bwMode="auto">
          <a:xfrm>
            <a:off x="2774950" y="1341438"/>
            <a:ext cx="479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3568" name="CasellaDiTesto 42"/>
          <p:cNvSpPr txBox="1">
            <a:spLocks noChangeArrowheads="1"/>
          </p:cNvSpPr>
          <p:nvPr/>
        </p:nvSpPr>
        <p:spPr bwMode="auto">
          <a:xfrm>
            <a:off x="2774950" y="2301875"/>
            <a:ext cx="479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23569" name="CasellaDiTesto 42"/>
          <p:cNvSpPr txBox="1">
            <a:spLocks noChangeArrowheads="1"/>
          </p:cNvSpPr>
          <p:nvPr/>
        </p:nvSpPr>
        <p:spPr bwMode="auto">
          <a:xfrm>
            <a:off x="3300413" y="1916113"/>
            <a:ext cx="479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3570" name="CasellaDiTesto 42"/>
          <p:cNvSpPr txBox="1">
            <a:spLocks noChangeArrowheads="1"/>
          </p:cNvSpPr>
          <p:nvPr/>
        </p:nvSpPr>
        <p:spPr bwMode="auto">
          <a:xfrm>
            <a:off x="4265613" y="2492375"/>
            <a:ext cx="479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-1</a:t>
            </a:r>
          </a:p>
        </p:txBody>
      </p:sp>
      <p:sp>
        <p:nvSpPr>
          <p:cNvPr id="23571" name="CasellaDiTesto 42"/>
          <p:cNvSpPr txBox="1">
            <a:spLocks noChangeArrowheads="1"/>
          </p:cNvSpPr>
          <p:nvPr/>
        </p:nvSpPr>
        <p:spPr bwMode="auto">
          <a:xfrm>
            <a:off x="4308475" y="1320800"/>
            <a:ext cx="479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3572" name="CasellaDiTesto 42"/>
          <p:cNvSpPr txBox="1">
            <a:spLocks noChangeArrowheads="1"/>
          </p:cNvSpPr>
          <p:nvPr/>
        </p:nvSpPr>
        <p:spPr bwMode="auto">
          <a:xfrm>
            <a:off x="5316538" y="1897063"/>
            <a:ext cx="479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-4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2339975" y="1052513"/>
            <a:ext cx="3527425" cy="18732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2" name="Rettangolo 3"/>
          <p:cNvSpPr>
            <a:spLocks noChangeArrowheads="1"/>
          </p:cNvSpPr>
          <p:nvPr/>
        </p:nvSpPr>
        <p:spPr bwMode="auto">
          <a:xfrm>
            <a:off x="323850" y="3179763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1°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3" name="Rettangolo 3"/>
          <p:cNvSpPr>
            <a:spLocks noChangeArrowheads="1"/>
          </p:cNvSpPr>
          <p:nvPr/>
        </p:nvSpPr>
        <p:spPr bwMode="auto">
          <a:xfrm>
            <a:off x="323850" y="3660775"/>
            <a:ext cx="957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2°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4" name="Rettangolo 3"/>
          <p:cNvSpPr>
            <a:spLocks noChangeArrowheads="1"/>
          </p:cNvSpPr>
          <p:nvPr/>
        </p:nvSpPr>
        <p:spPr bwMode="auto">
          <a:xfrm>
            <a:off x="323850" y="4102100"/>
            <a:ext cx="957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3°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5" name="Rettangolo 3"/>
          <p:cNvSpPr>
            <a:spLocks noChangeArrowheads="1"/>
          </p:cNvSpPr>
          <p:nvPr/>
        </p:nvSpPr>
        <p:spPr bwMode="auto">
          <a:xfrm>
            <a:off x="323850" y="4525963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4°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sp>
        <p:nvSpPr>
          <p:cNvPr id="46" name="Rettangolo 3"/>
          <p:cNvSpPr>
            <a:spLocks noChangeArrowheads="1"/>
          </p:cNvSpPr>
          <p:nvPr/>
        </p:nvSpPr>
        <p:spPr bwMode="auto">
          <a:xfrm>
            <a:off x="323850" y="4918075"/>
            <a:ext cx="957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5° iter.:</a:t>
            </a:r>
            <a:endParaRPr lang="it-IT" altLang="it-IT" sz="1800">
              <a:solidFill>
                <a:srgbClr val="C00000"/>
              </a:solidFill>
            </a:endParaRPr>
          </a:p>
        </p:txBody>
      </p:sp>
      <p:graphicFrame>
        <p:nvGraphicFramePr>
          <p:cNvPr id="47" name="Object 2"/>
          <p:cNvGraphicFramePr>
            <a:graphicFrameLocks noChangeAspect="1"/>
          </p:cNvGraphicFramePr>
          <p:nvPr/>
        </p:nvGraphicFramePr>
        <p:xfrm>
          <a:off x="2301875" y="3141663"/>
          <a:ext cx="44021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300" imgH="254000" progId="Equation.DSMT4">
                  <p:embed/>
                </p:oleObj>
              </mc:Choice>
              <mc:Fallback>
                <p:oleObj name="Equation" r:id="rId3" imgW="2400300" imgH="254000" progId="Equation.DSMT4">
                  <p:embed/>
                  <p:pic>
                    <p:nvPicPr>
                      <p:cNvPr id="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141663"/>
                        <a:ext cx="44021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2268538" y="3622675"/>
          <a:ext cx="42386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400" imgH="254000" progId="Equation.DSMT4">
                  <p:embed/>
                </p:oleObj>
              </mc:Choice>
              <mc:Fallback>
                <p:oleObj name="Equation" r:id="rId5" imgW="2311400" imgH="254000" progId="Equation.DSMT4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22675"/>
                        <a:ext cx="42386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2268538" y="4054475"/>
          <a:ext cx="4029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100" imgH="254000" progId="Equation.DSMT4">
                  <p:embed/>
                </p:oleObj>
              </mc:Choice>
              <mc:Fallback>
                <p:oleObj name="Equation" r:id="rId7" imgW="2197100" imgH="254000" progId="Equation.DSMT4">
                  <p:embed/>
                  <p:pic>
                    <p:nvPicPr>
                      <p:cNvPr id="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54475"/>
                        <a:ext cx="40290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"/>
          <p:cNvGraphicFramePr>
            <a:graphicFrameLocks noChangeAspect="1"/>
          </p:cNvGraphicFramePr>
          <p:nvPr/>
        </p:nvGraphicFramePr>
        <p:xfrm>
          <a:off x="2262188" y="4486275"/>
          <a:ext cx="4051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09800" imgH="254000" progId="Equation.DSMT4">
                  <p:embed/>
                </p:oleObj>
              </mc:Choice>
              <mc:Fallback>
                <p:oleObj name="Equation" r:id="rId9" imgW="2209800" imgH="254000" progId="Equation.DSMT4">
                  <p:embed/>
                  <p:pic>
                    <p:nvPicPr>
                      <p:cNvPr id="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486275"/>
                        <a:ext cx="4051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2320925" y="4940300"/>
          <a:ext cx="4051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09800" imgH="254000" progId="Equation.DSMT4">
                  <p:embed/>
                </p:oleObj>
              </mc:Choice>
              <mc:Fallback>
                <p:oleObj name="Equation" r:id="rId11" imgW="2209800" imgH="254000" progId="Equation.DSMT4">
                  <p:embed/>
                  <p:pic>
                    <p:nvPicPr>
                      <p:cNvPr id="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940300"/>
                        <a:ext cx="4051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o 71"/>
          <p:cNvGrpSpPr>
            <a:grpSpLocks/>
          </p:cNvGrpSpPr>
          <p:nvPr/>
        </p:nvGrpSpPr>
        <p:grpSpPr bwMode="auto">
          <a:xfrm>
            <a:off x="5840413" y="4965700"/>
            <a:ext cx="2979737" cy="1724025"/>
            <a:chOff x="5840418" y="4966399"/>
            <a:chExt cx="2979616" cy="1723371"/>
          </a:xfrm>
        </p:grpSpPr>
        <p:sp>
          <p:nvSpPr>
            <p:cNvPr id="53" name="Ovale 52"/>
            <p:cNvSpPr/>
            <p:nvPr/>
          </p:nvSpPr>
          <p:spPr bwMode="auto">
            <a:xfrm>
              <a:off x="5840418" y="5699546"/>
              <a:ext cx="211128" cy="23168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/>
                <a:t>1</a:t>
              </a:r>
            </a:p>
          </p:txBody>
        </p:sp>
        <p:sp>
          <p:nvSpPr>
            <p:cNvPr id="54" name="Ovale 53"/>
            <p:cNvSpPr/>
            <p:nvPr/>
          </p:nvSpPr>
          <p:spPr bwMode="auto">
            <a:xfrm>
              <a:off x="6851614" y="6456497"/>
              <a:ext cx="212716" cy="2332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/>
                <a:t>3</a:t>
              </a:r>
            </a:p>
          </p:txBody>
        </p:sp>
        <p:sp>
          <p:nvSpPr>
            <p:cNvPr id="55" name="Ovale 54"/>
            <p:cNvSpPr/>
            <p:nvPr/>
          </p:nvSpPr>
          <p:spPr bwMode="auto">
            <a:xfrm>
              <a:off x="6851614" y="4966399"/>
              <a:ext cx="212716" cy="23327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/>
                <a:t>2</a:t>
              </a:r>
            </a:p>
          </p:txBody>
        </p:sp>
        <p:sp>
          <p:nvSpPr>
            <p:cNvPr id="57" name="Ovale 56"/>
            <p:cNvSpPr/>
            <p:nvPr/>
          </p:nvSpPr>
          <p:spPr bwMode="auto">
            <a:xfrm>
              <a:off x="8608906" y="4966399"/>
              <a:ext cx="211128" cy="23327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/>
                <a:t>4</a:t>
              </a:r>
            </a:p>
          </p:txBody>
        </p:sp>
        <p:sp>
          <p:nvSpPr>
            <p:cNvPr id="58" name="Ovale 57"/>
            <p:cNvSpPr/>
            <p:nvPr/>
          </p:nvSpPr>
          <p:spPr bwMode="auto">
            <a:xfrm>
              <a:off x="8608906" y="6456497"/>
              <a:ext cx="211128" cy="2332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/>
                <a:t>5</a:t>
              </a:r>
            </a:p>
          </p:txBody>
        </p:sp>
        <p:cxnSp>
          <p:nvCxnSpPr>
            <p:cNvPr id="60" name="Connettore 2 59"/>
            <p:cNvCxnSpPr>
              <a:stCxn id="54" idx="0"/>
              <a:endCxn id="55" idx="4"/>
            </p:cNvCxnSpPr>
            <p:nvPr/>
          </p:nvCxnSpPr>
          <p:spPr bwMode="auto">
            <a:xfrm flipV="1">
              <a:off x="6957973" y="5199673"/>
              <a:ext cx="0" cy="125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>
              <a:stCxn id="58" idx="2"/>
              <a:endCxn id="54" idx="6"/>
            </p:cNvCxnSpPr>
            <p:nvPr/>
          </p:nvCxnSpPr>
          <p:spPr bwMode="auto">
            <a:xfrm flipH="1">
              <a:off x="7064330" y="6573927"/>
              <a:ext cx="15445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2 61"/>
            <p:cNvCxnSpPr>
              <a:stCxn id="57" idx="4"/>
              <a:endCxn id="58" idx="0"/>
            </p:cNvCxnSpPr>
            <p:nvPr/>
          </p:nvCxnSpPr>
          <p:spPr bwMode="auto">
            <a:xfrm flipH="1">
              <a:off x="8713676" y="5199673"/>
              <a:ext cx="0" cy="125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2 62"/>
            <p:cNvCxnSpPr>
              <a:stCxn id="55" idx="6"/>
              <a:endCxn id="57" idx="2"/>
            </p:cNvCxnSpPr>
            <p:nvPr/>
          </p:nvCxnSpPr>
          <p:spPr bwMode="auto">
            <a:xfrm flipV="1">
              <a:off x="7064330" y="5082243"/>
              <a:ext cx="15445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893" name="Object 7"/>
          <p:cNvGraphicFramePr>
            <a:graphicFrameLocks noChangeAspect="1"/>
          </p:cNvGraphicFramePr>
          <p:nvPr/>
        </p:nvGraphicFramePr>
        <p:xfrm>
          <a:off x="71438" y="5638800"/>
          <a:ext cx="55800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8000" imgH="203200" progId="Equation.DSMT4">
                  <p:embed/>
                </p:oleObj>
              </mc:Choice>
              <mc:Fallback>
                <p:oleObj name="Equation" r:id="rId13" imgW="3048000" imgH="203200" progId="Equation.DSMT4">
                  <p:embed/>
                  <p:pic>
                    <p:nvPicPr>
                      <p:cNvPr id="378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638800"/>
                        <a:ext cx="55800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1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51520" y="764729"/>
            <a:ext cx="8496944" cy="136812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8" y="83720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Definizione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problema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dei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cammini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minimi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>
                <a:solidFill>
                  <a:srgbClr val="C00000"/>
                </a:solidFill>
                <a:cs typeface="Arial" charset="0"/>
              </a:rPr>
              <a:t>da </a:t>
            </a:r>
            <a:r>
              <a:rPr lang="en-US" altLang="it-IT" sz="2000" i="1" err="1">
                <a:solidFill>
                  <a:srgbClr val="C00000"/>
                </a:solidFill>
                <a:cs typeface="Arial" charset="0"/>
              </a:rPr>
              <a:t>tutti</a:t>
            </a:r>
            <a:r>
              <a:rPr lang="en-US" altLang="it-IT" sz="2000" i="1">
                <a:solidFill>
                  <a:srgbClr val="C00000"/>
                </a:solidFill>
                <a:cs typeface="Arial" charset="0"/>
              </a:rPr>
              <a:t> a </a:t>
            </a:r>
            <a:r>
              <a:rPr lang="en-US" altLang="it-IT" sz="2000" i="1" err="1">
                <a:solidFill>
                  <a:srgbClr val="C00000"/>
                </a:solidFill>
                <a:cs typeface="Arial" charset="0"/>
              </a:rPr>
              <a:t>tutti</a:t>
            </a:r>
            <a:endParaRPr lang="en-US" altLang="it-IT" sz="2000" i="1">
              <a:solidFill>
                <a:srgbClr val="C00000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0"/>
              <p:cNvSpPr txBox="1">
                <a:spLocks noGrp="1"/>
              </p:cNvSpPr>
              <p:nvPr/>
            </p:nvSpPr>
            <p:spPr bwMode="auto">
              <a:xfrm>
                <a:off x="539552" y="1268760"/>
                <a:ext cx="8143751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Tx/>
                  <a:buNone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Dato un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grafo orientato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𝐺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</m:t>
                    </m:r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𝑉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vogliamo determinare il valore del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cammino minimo 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per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ogni coppia di nodi 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del grafo.  </a:t>
                </a:r>
              </a:p>
            </p:txBody>
          </p:sp>
        </mc:Choice>
        <mc:Fallback xmlns="">
          <p:sp>
            <p:nvSpPr>
              <p:cNvPr id="5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8143751" cy="576064"/>
              </a:xfrm>
              <a:prstGeom prst="rect">
                <a:avLst/>
              </a:prstGeom>
              <a:blipFill>
                <a:blip r:embed="rId2"/>
                <a:stretch>
                  <a:fillRect l="-449" r="-449" b="-3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20346" y="26371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possibili approcci risolutivi: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467544" y="3140968"/>
                <a:ext cx="8215759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Per ogni nodo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</m:oMath>
                </a14:m>
                <a:r>
                  <a:rPr lang="it-IT" altLang="en-US" sz="16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del grafo calcoliamo l’albero dei cammini minimi utilizzando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</m:oMath>
                </a14:m>
                <a:r>
                  <a:rPr lang="it-IT" altLang="en-US" sz="16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come nodo sorgente (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𝑠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</m:oMath>
                </a14:m>
                <a:r>
                  <a:rPr lang="it-IT" altLang="en-US" sz="16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(Approccio </a:t>
                </a:r>
                <a:r>
                  <a:rPr lang="it-IT" altLang="en-US" sz="1600" i="1" err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repeated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err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shortest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err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path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err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algorithm</a:t>
                </a:r>
                <a:r>
                  <a:rPr lang="it-IT" altLang="en-US" sz="16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140968"/>
                <a:ext cx="8215759" cy="432048"/>
              </a:xfrm>
              <a:prstGeom prst="rect">
                <a:avLst/>
              </a:prstGeom>
              <a:blipFill>
                <a:blip r:embed="rId3"/>
                <a:stretch>
                  <a:fillRect l="-297" r="-1114" b="-77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140"/>
          <p:cNvSpPr txBox="1">
            <a:spLocks noGrp="1"/>
          </p:cNvSpPr>
          <p:nvPr/>
        </p:nvSpPr>
        <p:spPr bwMode="auto">
          <a:xfrm>
            <a:off x="467544" y="4005064"/>
            <a:ext cx="82157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Si utilizza una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generalizzazione degli algoritmi 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label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correcting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(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all-pairs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label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correcting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sz="1600" i="1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algorithm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)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539552" y="5085184"/>
            <a:ext cx="8208912" cy="648072"/>
            <a:chOff x="0" y="692"/>
            <a:chExt cx="8064897" cy="791395"/>
          </a:xfrm>
        </p:grpSpPr>
        <p:sp>
          <p:nvSpPr>
            <p:cNvPr id="10" name="Rettangolo arrotondato 9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l" defTabSz="577850" rtl="0">
                <a:lnSpc>
                  <a:spcPts val="19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Il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primo approccio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è maggiormente indicato nel caso di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grafi sparsi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il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secondo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nel caso di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grafi densi</a:t>
              </a:r>
              <a:r>
                <a:rPr lang="it-IT" sz="1600" i="1" kern="12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n-US" sz="1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43563" y="1341016"/>
            <a:ext cx="854891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Condizione di </a:t>
            </a:r>
            <a:r>
              <a:rPr lang="it-IT" altLang="it-IT" sz="18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ottimalità</a:t>
            </a: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>
                <a:spLocks noChangeArrowheads="1"/>
              </p:cNvSpPr>
              <p:nvPr/>
            </p:nvSpPr>
            <p:spPr bwMode="auto">
              <a:xfrm>
                <a:off x="400795" y="1772816"/>
                <a:ext cx="8347669" cy="912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grafo orientato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ogni coppia di nodi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sia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la lunghezza di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percorso orientato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5" y="1772816"/>
                <a:ext cx="8347669" cy="912622"/>
              </a:xfrm>
              <a:prstGeom prst="rect">
                <a:avLst/>
              </a:prstGeom>
              <a:blipFill>
                <a:blip r:embed="rId2"/>
                <a:stretch>
                  <a:fillRect l="-438" r="-365" b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195736" y="4181018"/>
                <a:ext cx="45753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181018"/>
                <a:ext cx="4575355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8" name="Rettangolo arrotondato 7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/>
            </a:prstGeom>
            <a:solidFill>
              <a:srgbClr val="B889D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kern="1200"/>
                <a:t>Algoritmi </a:t>
              </a:r>
              <a:r>
                <a:rPr lang="it-IT" sz="1800" i="1" kern="1200" err="1"/>
                <a:t>all-pairs</a:t>
              </a:r>
              <a:r>
                <a:rPr lang="it-IT" sz="1800" i="1" kern="1200"/>
                <a:t> </a:t>
              </a:r>
              <a:r>
                <a:rPr lang="it-IT" sz="1800" i="1" kern="1200" err="1"/>
                <a:t>label</a:t>
              </a:r>
              <a:r>
                <a:rPr lang="it-IT" sz="1800" i="1" kern="1200"/>
                <a:t> </a:t>
              </a:r>
              <a:r>
                <a:rPr lang="it-IT" sz="1800" i="1" kern="1200" err="1"/>
                <a:t>correcting</a:t>
              </a:r>
              <a:endParaRPr lang="en-US" sz="1800" i="1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>
                <a:spLocks noChangeArrowheads="1"/>
              </p:cNvSpPr>
              <p:nvPr/>
            </p:nvSpPr>
            <p:spPr bwMode="auto">
              <a:xfrm>
                <a:off x="400796" y="2731184"/>
                <a:ext cx="8347669" cy="128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può dimostrare che i valori delle etichette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rappresentano le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lunghezze dei cammini minimi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 ogni coppia di nodi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se e solo se esse soddisfano la condizione:</a:t>
                </a: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6" y="2731184"/>
                <a:ext cx="8347669" cy="1283172"/>
              </a:xfrm>
              <a:prstGeom prst="rect">
                <a:avLst/>
              </a:prstGeom>
              <a:blipFill>
                <a:blip r:embed="rId4"/>
                <a:stretch>
                  <a:fillRect l="-438" r="-365" b="-18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arrotondato 10"/>
          <p:cNvSpPr/>
          <p:nvPr/>
        </p:nvSpPr>
        <p:spPr>
          <a:xfrm>
            <a:off x="323528" y="4329112"/>
            <a:ext cx="8496944" cy="136812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4" name="Rettangolo arrotondato 3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/>
            </a:prstGeom>
            <a:solidFill>
              <a:srgbClr val="B889D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kern="1200"/>
                <a:t>Algoritmo </a:t>
              </a:r>
              <a:r>
                <a:rPr lang="it-IT" i="1"/>
                <a:t>Floyd - </a:t>
              </a:r>
              <a:r>
                <a:rPr lang="it-IT" i="1" err="1"/>
                <a:t>Warshall</a:t>
              </a:r>
              <a:endParaRPr lang="en-US" sz="1800" i="1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400795" y="1436258"/>
                <a:ext cx="8347669" cy="92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generica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l’algoritmo di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Floyd – </a:t>
                </a:r>
                <a:r>
                  <a:rPr lang="it-IT" alt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Warshall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considera una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matrice di etichette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 tentativo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]∈</m:t>
                    </m:r>
                    <m:sSup>
                      <m:sSup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tali che:</a:t>
                </a: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5" y="1436258"/>
                <a:ext cx="8347669" cy="921278"/>
              </a:xfrm>
              <a:prstGeom prst="rect">
                <a:avLst/>
              </a:prstGeom>
              <a:blipFill>
                <a:blip r:embed="rId2"/>
                <a:stretch>
                  <a:fillRect l="-438" r="-365" b="-6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395536" y="2276872"/>
                <a:ext cx="8347669" cy="930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i="1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il costo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minimo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che va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dal nodo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 nodo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col vincolo che può utilizzare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come nodi intermedi 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solo i nodi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1, 2, …, </m:t>
                    </m:r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276872"/>
                <a:ext cx="8347669" cy="930768"/>
              </a:xfrm>
              <a:prstGeom prst="rect">
                <a:avLst/>
              </a:prstGeom>
              <a:blipFill>
                <a:blip r:embed="rId3"/>
                <a:stretch>
                  <a:fillRect l="-657" r="-365" b="-1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395536" y="3196381"/>
                <a:ext cx="8347669" cy="867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termina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dopo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iterazioni e la matrice delle etichette contiene 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valori dei cammini minimi tra tutte le coppie di nodi del grafo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196381"/>
                <a:ext cx="8347669" cy="867673"/>
              </a:xfrm>
              <a:prstGeom prst="rect">
                <a:avLst/>
              </a:prstGeom>
              <a:blipFill>
                <a:blip r:embed="rId4"/>
                <a:stretch>
                  <a:fillRect l="-438" r="-365" b="-20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>
                <a:spLocks noChangeArrowheads="1"/>
              </p:cNvSpPr>
              <p:nvPr/>
            </p:nvSpPr>
            <p:spPr bwMode="auto">
              <a:xfrm>
                <a:off x="395536" y="4437112"/>
                <a:ext cx="8347669" cy="448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(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+1)−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𝑒𝑠𝑖𝑚𝑎</m:t>
                    </m:r>
                  </m:oMath>
                </a14:m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iterazione, i valori delle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etichette</a:t>
                </a:r>
                <a:r>
                  <a:rPr lang="it-IT" alt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sono dati da:</a:t>
                </a: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437112"/>
                <a:ext cx="8347669" cy="448136"/>
              </a:xfrm>
              <a:prstGeom prst="rect">
                <a:avLst/>
              </a:prstGeom>
              <a:blipFill>
                <a:blip r:embed="rId5"/>
                <a:stretch>
                  <a:fillRect l="-438" b="-15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27584" y="5013176"/>
                <a:ext cx="7487242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; </m:t>
                        </m:r>
                        <m:sSup>
                          <m:sSupPr>
                            <m:ctrlP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7487242" cy="439736"/>
              </a:xfrm>
              <a:prstGeom prst="rect">
                <a:avLst/>
              </a:prstGeom>
              <a:blipFill>
                <a:blip r:embed="rId6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70173" y="1553441"/>
            <a:ext cx="8280920" cy="3600400"/>
          </a:xfrm>
          <a:prstGeom prst="roundRect">
            <a:avLst/>
          </a:prstGeom>
          <a:gradFill>
            <a:gsLst>
              <a:gs pos="99000">
                <a:srgbClr val="DEC8EE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  <a:spcBef>
                <a:spcPts val="0"/>
              </a:spcBef>
              <a:buNone/>
            </a:pPr>
            <a:endParaRPr lang="it-IT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755577" y="1772816"/>
                <a:ext cx="784887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0.  </a:t>
                </a:r>
                <a:r>
                  <a:rPr 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]= 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per </a:t>
                </a:r>
                <a:r>
                  <a:rPr lang="en-US" sz="1600" i="1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</a:t>
                </a:r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  (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en-US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]=+∞</m:t>
                    </m:r>
                  </m:oMath>
                </a14:m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</a:t>
                </a:r>
                <a:r>
                  <a:rPr lang="en-US" sz="1600" i="1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</a:t>
                </a:r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)∉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</a:t>
                </a:r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</a:t>
                </a:r>
                <a:r>
                  <a:rPr lang="en-US" sz="1600" i="1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</a:t>
                </a:r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endParaRPr lang="en-US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en-US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1772816"/>
                <a:ext cx="7848871" cy="432048"/>
              </a:xfrm>
              <a:prstGeom prst="rect">
                <a:avLst/>
              </a:prstGeom>
              <a:blipFill>
                <a:blip r:embed="rId2"/>
                <a:stretch>
                  <a:fillRect l="-466" b="-20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755577" y="4077072"/>
                <a:ext cx="85689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2.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Pone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</m:t>
                    </m:r>
                  </m:oMath>
                </a14:m>
                <a:endParaRPr lang="en-US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4077072"/>
                <a:ext cx="8568951" cy="432048"/>
              </a:xfrm>
              <a:prstGeom prst="rect">
                <a:avLst/>
              </a:prstGeom>
              <a:blipFill>
                <a:blip r:embed="rId3"/>
                <a:stretch>
                  <a:fillRect l="-427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10" name="Rettangolo arrotondato 9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/>
            </a:prstGeom>
            <a:solidFill>
              <a:srgbClr val="B889D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kern="1200"/>
                <a:t>Algoritmo </a:t>
              </a:r>
              <a:r>
                <a:rPr lang="it-IT" i="1"/>
                <a:t>Floyd - </a:t>
              </a:r>
              <a:r>
                <a:rPr lang="it-IT" i="1" err="1"/>
                <a:t>Warshall</a:t>
              </a:r>
              <a:endParaRPr lang="en-US" sz="1800" i="1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755577" y="3212976"/>
                <a:ext cx="7776864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1.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 ogni coppia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]∈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se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&gt;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[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</m:t>
                    </m:r>
                  </m:oMath>
                </a14:m>
                <a:r>
                  <a:rPr lang="it-IT" sz="18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allora pone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18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3212976"/>
                <a:ext cx="7776864" cy="432048"/>
              </a:xfrm>
              <a:prstGeom prst="rect">
                <a:avLst/>
              </a:prstGeom>
              <a:blipFill>
                <a:blip r:embed="rId4"/>
                <a:stretch>
                  <a:fillRect l="-470" b="-77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755576" y="4509120"/>
                <a:ext cx="85689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3.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allora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STOP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altrimenti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GOTO </a:t>
                </a:r>
                <a:r>
                  <a:rPr lang="it-IT" sz="1600" i="1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1.</a:t>
                </a:r>
                <a:endParaRPr lang="en-US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09120"/>
                <a:ext cx="8568951" cy="432048"/>
              </a:xfrm>
              <a:prstGeom prst="rect">
                <a:avLst/>
              </a:prstGeom>
              <a:blipFill>
                <a:blip r:embed="rId5"/>
                <a:stretch>
                  <a:fillRect l="-427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/>
          <p:cNvGrpSpPr/>
          <p:nvPr/>
        </p:nvGrpSpPr>
        <p:grpSpPr>
          <a:xfrm>
            <a:off x="539552" y="5589240"/>
            <a:ext cx="8208912" cy="359347"/>
            <a:chOff x="0" y="692"/>
            <a:chExt cx="8064897" cy="791395"/>
          </a:xfrm>
        </p:grpSpPr>
        <p:sp>
          <p:nvSpPr>
            <p:cNvPr id="15" name="Rettangolo arrotondato 14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tangolo 15"/>
                <p:cNvSpPr/>
                <p:nvPr/>
              </p:nvSpPr>
              <p:spPr>
                <a:xfrm>
                  <a:off x="38633" y="39325"/>
                  <a:ext cx="8026264" cy="7141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49530" rIns="49530" bIns="49530" numCol="1" spcCol="1270" anchor="ctr" anchorCtr="0">
                  <a:noAutofit/>
                </a:bodyPr>
                <a:lstStyle/>
                <a:p>
                  <a:pPr lvl="0" algn="l" defTabSz="577850" rtl="0">
                    <a:lnSpc>
                      <a:spcPts val="19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1400" i="1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La complessità computazione dell’algoritmo di Floyd-</a:t>
                  </a:r>
                  <a:r>
                    <a:rPr lang="it-IT" sz="1400" i="1" kern="1200" err="1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Warshall</a:t>
                  </a:r>
                  <a:r>
                    <a:rPr lang="it-IT" sz="1400" i="1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è </a:t>
                  </a:r>
                  <a14:m>
                    <m:oMath xmlns:m="http://schemas.openxmlformats.org/officeDocument/2006/math">
                      <m:r>
                        <a:rPr lang="it-IT" sz="1600" b="0" i="1" kern="120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𝑂</m:t>
                      </m:r>
                      <m:d>
                        <m:dPr>
                          <m:ctrlPr>
                            <a:rPr lang="it-IT" sz="1600" b="0" i="1" kern="1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kern="1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kern="12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sz="1600" b="0" i="1" kern="12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400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6" name="Rettango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3" y="39325"/>
                  <a:ext cx="8026264" cy="714129"/>
                </a:xfrm>
                <a:prstGeom prst="rect">
                  <a:avLst/>
                </a:prstGeom>
                <a:blipFill>
                  <a:blip r:embed="rId6"/>
                  <a:stretch>
                    <a:fillRect l="-746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64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165397984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28625" y="1268760"/>
            <a:ext cx="8320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Gli algoritmi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correcting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calcolano l’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albero dei cammini minimi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 grafi ciclici e con costi degli archi anche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negativi</a:t>
            </a:r>
            <a:r>
              <a:rPr lang="it-IT" altLang="it-IT" sz="1600" b="1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altLang="it-IT" sz="1600" i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il grafo non deve contenere cicli di costo totale negativo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28376" y="2708920"/>
            <a:ext cx="8320088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algoritmi etichettanti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 i </a:t>
            </a:r>
            <a:r>
              <a:rPr lang="it-IT" altLang="it-IT" sz="1600" i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600" i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in cui:</a:t>
            </a:r>
            <a:endParaRPr lang="it-IT" alt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28376" y="3161108"/>
            <a:ext cx="8320088" cy="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etichette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dei nodi sono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temporanee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tutta la durata della computazione</a:t>
            </a:r>
            <a:endParaRPr lang="it-IT" alt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28376" y="3943904"/>
            <a:ext cx="8320088" cy="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termine dell’algoritmo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etichette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rappresentano le distanze minime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diventano definitive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alt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4" name="Rettangolo arrotondato 3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/>
            </a:prstGeom>
            <a:solidFill>
              <a:srgbClr val="B889D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kern="1200"/>
                <a:t>Algoritmo </a:t>
              </a:r>
              <a:r>
                <a:rPr lang="it-IT" i="1"/>
                <a:t>Floyd - </a:t>
              </a:r>
              <a:r>
                <a:rPr lang="it-IT" i="1" err="1"/>
                <a:t>Warshall</a:t>
              </a:r>
              <a:endParaRPr lang="en-US" sz="1800" i="1" kern="1200"/>
            </a:p>
          </p:txBody>
        </p:sp>
      </p:grp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Ovale 46"/>
          <p:cNvSpPr/>
          <p:nvPr/>
        </p:nvSpPr>
        <p:spPr>
          <a:xfrm>
            <a:off x="925741" y="3192663"/>
            <a:ext cx="549915" cy="51695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789837" y="2328567"/>
            <a:ext cx="549915" cy="51695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1789837" y="4056759"/>
            <a:ext cx="549915" cy="51695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e 49"/>
          <p:cNvSpPr/>
          <p:nvPr/>
        </p:nvSpPr>
        <p:spPr>
          <a:xfrm>
            <a:off x="3518029" y="2341467"/>
            <a:ext cx="549915" cy="51695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e 50"/>
          <p:cNvSpPr/>
          <p:nvPr/>
        </p:nvSpPr>
        <p:spPr>
          <a:xfrm>
            <a:off x="3518029" y="4056759"/>
            <a:ext cx="549915" cy="51695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Connettore 2 51"/>
          <p:cNvCxnSpPr>
            <a:stCxn id="47" idx="7"/>
            <a:endCxn id="48" idx="3"/>
          </p:cNvCxnSpPr>
          <p:nvPr/>
        </p:nvCxnSpPr>
        <p:spPr>
          <a:xfrm flipV="1">
            <a:off x="1395123" y="2769817"/>
            <a:ext cx="475247" cy="49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8" idx="6"/>
            <a:endCxn id="50" idx="2"/>
          </p:cNvCxnSpPr>
          <p:nvPr/>
        </p:nvCxnSpPr>
        <p:spPr>
          <a:xfrm>
            <a:off x="2339752" y="2587045"/>
            <a:ext cx="1178277" cy="12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7" idx="5"/>
            <a:endCxn id="49" idx="1"/>
          </p:cNvCxnSpPr>
          <p:nvPr/>
        </p:nvCxnSpPr>
        <p:spPr>
          <a:xfrm>
            <a:off x="1395123" y="3633913"/>
            <a:ext cx="475247" cy="49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51" idx="1"/>
            <a:endCxn id="48" idx="5"/>
          </p:cNvCxnSpPr>
          <p:nvPr/>
        </p:nvCxnSpPr>
        <p:spPr>
          <a:xfrm flipH="1" flipV="1">
            <a:off x="2259219" y="2769817"/>
            <a:ext cx="1339343" cy="1362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49" idx="6"/>
          </p:cNvCxnSpPr>
          <p:nvPr/>
        </p:nvCxnSpPr>
        <p:spPr>
          <a:xfrm>
            <a:off x="2339752" y="4315237"/>
            <a:ext cx="1178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Figura a mano libera 1027"/>
          <p:cNvSpPr/>
          <p:nvPr/>
        </p:nvSpPr>
        <p:spPr>
          <a:xfrm>
            <a:off x="3518029" y="2831401"/>
            <a:ext cx="198223" cy="1241659"/>
          </a:xfrm>
          <a:custGeom>
            <a:avLst/>
            <a:gdLst>
              <a:gd name="connsiteX0" fmla="*/ 318105 w 318105"/>
              <a:gd name="connsiteY0" fmla="*/ 1241659 h 1241659"/>
              <a:gd name="connsiteX1" fmla="*/ 471 w 318105"/>
              <a:gd name="connsiteY1" fmla="*/ 596766 h 1241659"/>
              <a:gd name="connsiteX2" fmla="*/ 241103 w 318105"/>
              <a:gd name="connsiteY2" fmla="*/ 0 h 1241659"/>
              <a:gd name="connsiteX3" fmla="*/ 241103 w 318105"/>
              <a:gd name="connsiteY3" fmla="*/ 0 h 124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05" h="1241659">
                <a:moveTo>
                  <a:pt x="318105" y="1241659"/>
                </a:moveTo>
                <a:cubicBezTo>
                  <a:pt x="165705" y="1022684"/>
                  <a:pt x="13305" y="803709"/>
                  <a:pt x="471" y="596766"/>
                </a:cubicBezTo>
                <a:cubicBezTo>
                  <a:pt x="-12363" y="389823"/>
                  <a:pt x="241103" y="0"/>
                  <a:pt x="241103" y="0"/>
                </a:cubicBezTo>
                <a:lnTo>
                  <a:pt x="241103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igura a mano libera 68"/>
          <p:cNvSpPr/>
          <p:nvPr/>
        </p:nvSpPr>
        <p:spPr>
          <a:xfrm flipH="1" flipV="1">
            <a:off x="3930462" y="2831401"/>
            <a:ext cx="137479" cy="1225358"/>
          </a:xfrm>
          <a:custGeom>
            <a:avLst/>
            <a:gdLst>
              <a:gd name="connsiteX0" fmla="*/ 318105 w 318105"/>
              <a:gd name="connsiteY0" fmla="*/ 1241659 h 1241659"/>
              <a:gd name="connsiteX1" fmla="*/ 471 w 318105"/>
              <a:gd name="connsiteY1" fmla="*/ 596766 h 1241659"/>
              <a:gd name="connsiteX2" fmla="*/ 241103 w 318105"/>
              <a:gd name="connsiteY2" fmla="*/ 0 h 1241659"/>
              <a:gd name="connsiteX3" fmla="*/ 241103 w 318105"/>
              <a:gd name="connsiteY3" fmla="*/ 0 h 124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05" h="1241659">
                <a:moveTo>
                  <a:pt x="318105" y="1241659"/>
                </a:moveTo>
                <a:cubicBezTo>
                  <a:pt x="165705" y="1022684"/>
                  <a:pt x="13305" y="803709"/>
                  <a:pt x="471" y="596766"/>
                </a:cubicBezTo>
                <a:cubicBezTo>
                  <a:pt x="-12363" y="389823"/>
                  <a:pt x="241103" y="0"/>
                  <a:pt x="241103" y="0"/>
                </a:cubicBezTo>
                <a:lnTo>
                  <a:pt x="241103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sellaDiTesto 69"/>
          <p:cNvSpPr txBox="1"/>
          <p:nvPr/>
        </p:nvSpPr>
        <p:spPr>
          <a:xfrm>
            <a:off x="2680511" y="2341467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p:sp>
        <p:nvSpPr>
          <p:cNvPr id="71" name="CasellaDiTesto 70"/>
          <p:cNvSpPr txBox="1"/>
          <p:nvPr/>
        </p:nvSpPr>
        <p:spPr>
          <a:xfrm>
            <a:off x="2771800" y="3144588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p:sp>
        <p:nvSpPr>
          <p:cNvPr id="72" name="CasellaDiTesto 71"/>
          <p:cNvSpPr txBox="1"/>
          <p:nvPr/>
        </p:nvSpPr>
        <p:spPr>
          <a:xfrm>
            <a:off x="4048663" y="336061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p:sp>
        <p:nvSpPr>
          <p:cNvPr id="73" name="CasellaDiTesto 72"/>
          <p:cNvSpPr txBox="1"/>
          <p:nvPr/>
        </p:nvSpPr>
        <p:spPr>
          <a:xfrm>
            <a:off x="3472599" y="3277571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74" name="CasellaDiTesto 73"/>
          <p:cNvSpPr txBox="1"/>
          <p:nvPr/>
        </p:nvSpPr>
        <p:spPr>
          <a:xfrm>
            <a:off x="1403648" y="284552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75" name="CasellaDiTesto 74"/>
          <p:cNvSpPr txBox="1"/>
          <p:nvPr/>
        </p:nvSpPr>
        <p:spPr>
          <a:xfrm>
            <a:off x="1547664" y="364864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76" name="CasellaDiTesto 75"/>
          <p:cNvSpPr txBox="1"/>
          <p:nvPr/>
        </p:nvSpPr>
        <p:spPr>
          <a:xfrm>
            <a:off x="2752519" y="408069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1032" name="Figura a mano libera 1031"/>
          <p:cNvSpPr/>
          <p:nvPr/>
        </p:nvSpPr>
        <p:spPr>
          <a:xfrm>
            <a:off x="1307864" y="3740084"/>
            <a:ext cx="2302510" cy="1068101"/>
          </a:xfrm>
          <a:custGeom>
            <a:avLst/>
            <a:gdLst>
              <a:gd name="connsiteX0" fmla="*/ 2302510 w 2302510"/>
              <a:gd name="connsiteY0" fmla="*/ 785363 h 1068101"/>
              <a:gd name="connsiteX1" fmla="*/ 541087 w 2302510"/>
              <a:gd name="connsiteY1" fmla="*/ 1035620 h 1068101"/>
              <a:gd name="connsiteX2" fmla="*/ 69449 w 2302510"/>
              <a:gd name="connsiteY2" fmla="*/ 140471 h 1068101"/>
              <a:gd name="connsiteX3" fmla="*/ 11697 w 2302510"/>
              <a:gd name="connsiteY3" fmla="*/ 15342 h 10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2510" h="1068101">
                <a:moveTo>
                  <a:pt x="2302510" y="785363"/>
                </a:moveTo>
                <a:cubicBezTo>
                  <a:pt x="1607887" y="964232"/>
                  <a:pt x="913264" y="1143102"/>
                  <a:pt x="541087" y="1035620"/>
                </a:cubicBezTo>
                <a:cubicBezTo>
                  <a:pt x="168910" y="928138"/>
                  <a:pt x="157681" y="310517"/>
                  <a:pt x="69449" y="140471"/>
                </a:cubicBezTo>
                <a:cubicBezTo>
                  <a:pt x="-18783" y="-29575"/>
                  <a:pt x="-3543" y="-7117"/>
                  <a:pt x="11697" y="1534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sellaDiTesto 80"/>
          <p:cNvSpPr txBox="1"/>
          <p:nvPr/>
        </p:nvSpPr>
        <p:spPr>
          <a:xfrm>
            <a:off x="2555776" y="4512740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0</a:t>
            </a:r>
            <a:endParaRPr lang="en-US" sz="1200" b="1"/>
          </a:p>
        </p:txBody>
      </p:sp>
      <p:sp>
        <p:nvSpPr>
          <p:cNvPr id="82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Inizializzazione: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Shape 140"/>
          <p:cNvSpPr txBox="1">
            <a:spLocks noGrp="1"/>
          </p:cNvSpPr>
          <p:nvPr/>
        </p:nvSpPr>
        <p:spPr bwMode="auto">
          <a:xfrm>
            <a:off x="5076056" y="2708920"/>
            <a:ext cx="33123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Matrice delle distanze iniziale</a:t>
            </a:r>
            <a:endParaRPr lang="it-IT" altLang="en-US" sz="1600" i="1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graphicFrame>
        <p:nvGraphicFramePr>
          <p:cNvPr id="124" name="Tabel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16859"/>
              </p:ext>
            </p:extLst>
          </p:nvPr>
        </p:nvGraphicFramePr>
        <p:xfrm>
          <a:off x="5393696" y="3627465"/>
          <a:ext cx="2922720" cy="2321815"/>
        </p:xfrm>
        <a:graphic>
          <a:graphicData uri="http://schemas.openxmlformats.org/drawingml/2006/table">
            <a:tbl>
              <a:tblPr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tblPr>
              <a:tblGrid>
                <a:gridCol w="58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CasellaDiTesto 124"/>
          <p:cNvSpPr txBox="1"/>
          <p:nvPr/>
        </p:nvSpPr>
        <p:spPr>
          <a:xfrm>
            <a:off x="5508104" y="36847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26" name="CasellaDiTesto 125"/>
          <p:cNvSpPr txBox="1"/>
          <p:nvPr/>
        </p:nvSpPr>
        <p:spPr>
          <a:xfrm>
            <a:off x="6084168" y="413825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27" name="CasellaDiTesto 126"/>
          <p:cNvSpPr txBox="1"/>
          <p:nvPr/>
        </p:nvSpPr>
        <p:spPr>
          <a:xfrm>
            <a:off x="6732240" y="462082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28" name="CasellaDiTesto 127"/>
          <p:cNvSpPr txBox="1"/>
          <p:nvPr/>
        </p:nvSpPr>
        <p:spPr>
          <a:xfrm>
            <a:off x="7308304" y="505286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29" name="CasellaDiTesto 128"/>
          <p:cNvSpPr txBox="1"/>
          <p:nvPr/>
        </p:nvSpPr>
        <p:spPr>
          <a:xfrm>
            <a:off x="7884368" y="55569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30" name="CasellaDiTesto 129"/>
          <p:cNvSpPr txBox="1"/>
          <p:nvPr/>
        </p:nvSpPr>
        <p:spPr>
          <a:xfrm>
            <a:off x="5508104" y="55569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0</a:t>
            </a:r>
            <a:endParaRPr lang="en-US" sz="1600"/>
          </a:p>
        </p:txBody>
      </p:sp>
      <p:sp>
        <p:nvSpPr>
          <p:cNvPr id="131" name="CasellaDiTesto 130"/>
          <p:cNvSpPr txBox="1"/>
          <p:nvPr/>
        </p:nvSpPr>
        <p:spPr>
          <a:xfrm>
            <a:off x="6084168" y="36847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32" name="CasellaDiTesto 131"/>
          <p:cNvSpPr txBox="1"/>
          <p:nvPr/>
        </p:nvSpPr>
        <p:spPr>
          <a:xfrm>
            <a:off x="6732240" y="36847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3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/>
              <p:cNvSpPr txBox="1"/>
              <p:nvPr/>
            </p:nvSpPr>
            <p:spPr>
              <a:xfrm>
                <a:off x="7236296" y="3644647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644647"/>
                <a:ext cx="288032" cy="400110"/>
              </a:xfrm>
              <a:prstGeom prst="rect">
                <a:avLst/>
              </a:prstGeom>
              <a:blipFill>
                <a:blip r:embed="rId2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/>
              <p:cNvSpPr txBox="1"/>
              <p:nvPr/>
            </p:nvSpPr>
            <p:spPr>
              <a:xfrm>
                <a:off x="7812360" y="3644647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4" name="CasellaDiTes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644647"/>
                <a:ext cx="288032" cy="400110"/>
              </a:xfrm>
              <a:prstGeom prst="rect">
                <a:avLst/>
              </a:prstGeom>
              <a:blipFill>
                <a:blip r:embed="rId2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134"/>
              <p:cNvSpPr txBox="1"/>
              <p:nvPr/>
            </p:nvSpPr>
            <p:spPr>
              <a:xfrm>
                <a:off x="5508104" y="4116765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5" name="CasellaDiTes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16765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/>
              <p:cNvSpPr txBox="1"/>
              <p:nvPr/>
            </p:nvSpPr>
            <p:spPr>
              <a:xfrm>
                <a:off x="6660232" y="4116765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6" name="CasellaDiTes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16765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sellaDiTesto 136"/>
              <p:cNvSpPr txBox="1"/>
              <p:nvPr/>
            </p:nvSpPr>
            <p:spPr>
              <a:xfrm>
                <a:off x="7884368" y="4116765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7" name="CasellaDiTes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116765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CasellaDiTesto 137"/>
          <p:cNvSpPr txBox="1"/>
          <p:nvPr/>
        </p:nvSpPr>
        <p:spPr>
          <a:xfrm>
            <a:off x="7308304" y="418877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p:sp>
        <p:nvSpPr>
          <p:cNvPr id="139" name="CasellaDiTesto 138"/>
          <p:cNvSpPr txBox="1"/>
          <p:nvPr/>
        </p:nvSpPr>
        <p:spPr>
          <a:xfrm>
            <a:off x="7884368" y="462082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/>
              <p:cNvSpPr txBox="1"/>
              <p:nvPr/>
            </p:nvSpPr>
            <p:spPr>
              <a:xfrm>
                <a:off x="5508104" y="4580751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0" name="CasellaDiTes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580751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/>
              <p:cNvSpPr txBox="1"/>
              <p:nvPr/>
            </p:nvSpPr>
            <p:spPr>
              <a:xfrm>
                <a:off x="6084168" y="4580751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1" name="CasellaDiTesto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580751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sellaDiTesto 141"/>
              <p:cNvSpPr txBox="1"/>
              <p:nvPr/>
            </p:nvSpPr>
            <p:spPr>
              <a:xfrm>
                <a:off x="7236296" y="4580751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2" name="CasellaDiTes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580751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sellaDiTesto 142"/>
              <p:cNvSpPr txBox="1"/>
              <p:nvPr/>
            </p:nvSpPr>
            <p:spPr>
              <a:xfrm>
                <a:off x="5508104" y="5012799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3" name="CasellaDiTesto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12799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143"/>
              <p:cNvSpPr txBox="1"/>
              <p:nvPr/>
            </p:nvSpPr>
            <p:spPr>
              <a:xfrm>
                <a:off x="6084168" y="5012799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4" name="CasellaDiTes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012799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sellaDiTesto 144"/>
              <p:cNvSpPr txBox="1"/>
              <p:nvPr/>
            </p:nvSpPr>
            <p:spPr>
              <a:xfrm>
                <a:off x="6660232" y="5012799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5" name="CasellaDiTes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12799"/>
                <a:ext cx="288032" cy="400110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CasellaDiTesto 145"/>
          <p:cNvSpPr txBox="1"/>
          <p:nvPr/>
        </p:nvSpPr>
        <p:spPr>
          <a:xfrm>
            <a:off x="7884368" y="505286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p:sp>
        <p:nvSpPr>
          <p:cNvPr id="147" name="CasellaDiTesto 146"/>
          <p:cNvSpPr txBox="1"/>
          <p:nvPr/>
        </p:nvSpPr>
        <p:spPr>
          <a:xfrm>
            <a:off x="7308304" y="557841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48" name="CasellaDiTesto 147"/>
          <p:cNvSpPr txBox="1"/>
          <p:nvPr/>
        </p:nvSpPr>
        <p:spPr>
          <a:xfrm>
            <a:off x="6084168" y="55569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148"/>
              <p:cNvSpPr txBox="1"/>
              <p:nvPr/>
            </p:nvSpPr>
            <p:spPr>
              <a:xfrm>
                <a:off x="6660232" y="5484917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9" name="CasellaDiTes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484917"/>
                <a:ext cx="288032" cy="400110"/>
              </a:xfrm>
              <a:prstGeom prst="rect">
                <a:avLst/>
              </a:prstGeom>
              <a:blipFill>
                <a:blip r:embed="rId4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CasellaDiTesto 149"/>
          <p:cNvSpPr txBox="1"/>
          <p:nvPr/>
        </p:nvSpPr>
        <p:spPr>
          <a:xfrm>
            <a:off x="5508104" y="327415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p:sp>
        <p:nvSpPr>
          <p:cNvPr id="151" name="CasellaDiTesto 150"/>
          <p:cNvSpPr txBox="1"/>
          <p:nvPr/>
        </p:nvSpPr>
        <p:spPr>
          <a:xfrm>
            <a:off x="5076056" y="36847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p:sp>
        <p:nvSpPr>
          <p:cNvPr id="152" name="CasellaDiTesto 151"/>
          <p:cNvSpPr txBox="1"/>
          <p:nvPr/>
        </p:nvSpPr>
        <p:spPr>
          <a:xfrm>
            <a:off x="5076056" y="413825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53" name="CasellaDiTesto 152"/>
          <p:cNvSpPr txBox="1"/>
          <p:nvPr/>
        </p:nvSpPr>
        <p:spPr>
          <a:xfrm>
            <a:off x="6084168" y="327415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54" name="CasellaDiTesto 153"/>
          <p:cNvSpPr txBox="1"/>
          <p:nvPr/>
        </p:nvSpPr>
        <p:spPr>
          <a:xfrm>
            <a:off x="5076056" y="464230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3</a:t>
            </a:r>
            <a:endParaRPr lang="en-US" sz="1600"/>
          </a:p>
        </p:txBody>
      </p:sp>
      <p:sp>
        <p:nvSpPr>
          <p:cNvPr id="155" name="CasellaDiTesto 154"/>
          <p:cNvSpPr txBox="1"/>
          <p:nvPr/>
        </p:nvSpPr>
        <p:spPr>
          <a:xfrm>
            <a:off x="6660232" y="327415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3</a:t>
            </a:r>
            <a:endParaRPr lang="en-US" sz="1600"/>
          </a:p>
        </p:txBody>
      </p:sp>
      <p:sp>
        <p:nvSpPr>
          <p:cNvPr id="156" name="CasellaDiTesto 155"/>
          <p:cNvSpPr txBox="1"/>
          <p:nvPr/>
        </p:nvSpPr>
        <p:spPr>
          <a:xfrm>
            <a:off x="5076056" y="505286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p:sp>
        <p:nvSpPr>
          <p:cNvPr id="157" name="CasellaDiTesto 156"/>
          <p:cNvSpPr txBox="1"/>
          <p:nvPr/>
        </p:nvSpPr>
        <p:spPr>
          <a:xfrm>
            <a:off x="5076056" y="55569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5</a:t>
            </a:r>
            <a:endParaRPr lang="en-US" sz="1600"/>
          </a:p>
        </p:txBody>
      </p:sp>
      <p:sp>
        <p:nvSpPr>
          <p:cNvPr id="158" name="CasellaDiTesto 157"/>
          <p:cNvSpPr txBox="1"/>
          <p:nvPr/>
        </p:nvSpPr>
        <p:spPr>
          <a:xfrm>
            <a:off x="7236296" y="327415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p:sp>
        <p:nvSpPr>
          <p:cNvPr id="159" name="CasellaDiTesto 158"/>
          <p:cNvSpPr txBox="1"/>
          <p:nvPr/>
        </p:nvSpPr>
        <p:spPr>
          <a:xfrm>
            <a:off x="7884368" y="327415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5</a:t>
            </a:r>
            <a:endParaRPr lang="en-US" sz="1600"/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1: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Shape 140"/>
          <p:cNvSpPr txBox="1">
            <a:spLocks noGrp="1"/>
          </p:cNvSpPr>
          <p:nvPr/>
        </p:nvSpPr>
        <p:spPr bwMode="auto"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Aggiornamento della matrice delle distanze, considerando i percorsi che passano attraverso il </a:t>
            </a:r>
            <a:r>
              <a:rPr lang="it-IT" altLang="en-US" sz="1600" i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 1</a:t>
            </a:r>
          </a:p>
        </p:txBody>
      </p:sp>
      <p:sp>
        <p:nvSpPr>
          <p:cNvPr id="162" name="Ovale 161"/>
          <p:cNvSpPr/>
          <p:nvPr/>
        </p:nvSpPr>
        <p:spPr>
          <a:xfrm>
            <a:off x="6588224" y="5517232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sellaDiTesto 162"/>
          <p:cNvSpPr txBox="1"/>
          <p:nvPr/>
        </p:nvSpPr>
        <p:spPr>
          <a:xfrm>
            <a:off x="6732240" y="553871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3</a:t>
            </a:r>
            <a:endParaRPr lang="en-US" sz="1600"/>
          </a:p>
        </p:txBody>
      </p:sp>
      <p:sp>
        <p:nvSpPr>
          <p:cNvPr id="164" name="Figura a mano libera 163"/>
          <p:cNvSpPr/>
          <p:nvPr/>
        </p:nvSpPr>
        <p:spPr>
          <a:xfrm>
            <a:off x="2290813" y="3892759"/>
            <a:ext cx="1251284" cy="318794"/>
          </a:xfrm>
          <a:custGeom>
            <a:avLst/>
            <a:gdLst>
              <a:gd name="connsiteX0" fmla="*/ 1251284 w 1251284"/>
              <a:gd name="connsiteY0" fmla="*/ 318794 h 318794"/>
              <a:gd name="connsiteX1" fmla="*/ 693019 w 1251284"/>
              <a:gd name="connsiteY1" fmla="*/ 1160 h 318794"/>
              <a:gd name="connsiteX2" fmla="*/ 0 w 1251284"/>
              <a:gd name="connsiteY2" fmla="*/ 232167 h 31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318794">
                <a:moveTo>
                  <a:pt x="1251284" y="318794"/>
                </a:moveTo>
                <a:cubicBezTo>
                  <a:pt x="1076425" y="167196"/>
                  <a:pt x="901566" y="15598"/>
                  <a:pt x="693019" y="1160"/>
                </a:cubicBezTo>
                <a:cubicBezTo>
                  <a:pt x="484472" y="-13278"/>
                  <a:pt x="242236" y="109444"/>
                  <a:pt x="0" y="232167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/>
          <p:cNvSpPr txBox="1"/>
          <p:nvPr/>
        </p:nvSpPr>
        <p:spPr>
          <a:xfrm>
            <a:off x="2771800" y="3872081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3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166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2: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Shape 140"/>
          <p:cNvSpPr txBox="1">
            <a:spLocks noGrp="1"/>
          </p:cNvSpPr>
          <p:nvPr/>
        </p:nvSpPr>
        <p:spPr bwMode="auto"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Aggiornamento della matrice delle distanze, considerando i percorsi che passano attraverso il </a:t>
            </a:r>
            <a:r>
              <a:rPr lang="it-IT" altLang="en-US" sz="1600" i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 2</a:t>
            </a:r>
          </a:p>
        </p:txBody>
      </p:sp>
      <p:sp>
        <p:nvSpPr>
          <p:cNvPr id="168" name="Ovale 167"/>
          <p:cNvSpPr/>
          <p:nvPr/>
        </p:nvSpPr>
        <p:spPr>
          <a:xfrm>
            <a:off x="7164288" y="3645024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asellaDiTesto 168"/>
          <p:cNvSpPr txBox="1"/>
          <p:nvPr/>
        </p:nvSpPr>
        <p:spPr>
          <a:xfrm>
            <a:off x="7308304" y="366651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3</a:t>
            </a:r>
            <a:endParaRPr lang="en-US" sz="1600"/>
          </a:p>
        </p:txBody>
      </p:sp>
      <p:sp>
        <p:nvSpPr>
          <p:cNvPr id="170" name="Figura a mano libera 169"/>
          <p:cNvSpPr/>
          <p:nvPr/>
        </p:nvSpPr>
        <p:spPr>
          <a:xfrm>
            <a:off x="1120000" y="2123160"/>
            <a:ext cx="2441347" cy="1116481"/>
          </a:xfrm>
          <a:custGeom>
            <a:avLst/>
            <a:gdLst>
              <a:gd name="connsiteX0" fmla="*/ 63907 w 2441347"/>
              <a:gd name="connsiteY0" fmla="*/ 1077740 h 1116481"/>
              <a:gd name="connsiteX1" fmla="*/ 63907 w 2441347"/>
              <a:gd name="connsiteY1" fmla="*/ 991113 h 1116481"/>
              <a:gd name="connsiteX2" fmla="*/ 728051 w 2441347"/>
              <a:gd name="connsiteY2" fmla="*/ 38212 h 1116481"/>
              <a:gd name="connsiteX3" fmla="*/ 2441347 w 2441347"/>
              <a:gd name="connsiteY3" fmla="*/ 278844 h 111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347" h="1116481">
                <a:moveTo>
                  <a:pt x="63907" y="1077740"/>
                </a:moveTo>
                <a:cubicBezTo>
                  <a:pt x="8561" y="1121054"/>
                  <a:pt x="-46784" y="1164368"/>
                  <a:pt x="63907" y="991113"/>
                </a:cubicBezTo>
                <a:cubicBezTo>
                  <a:pt x="174598" y="817858"/>
                  <a:pt x="331811" y="156923"/>
                  <a:pt x="728051" y="38212"/>
                </a:cubicBezTo>
                <a:cubicBezTo>
                  <a:pt x="1124291" y="-80499"/>
                  <a:pt x="1782819" y="99172"/>
                  <a:pt x="2441347" y="278844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asellaDiTesto 170"/>
          <p:cNvSpPr txBox="1"/>
          <p:nvPr/>
        </p:nvSpPr>
        <p:spPr>
          <a:xfrm>
            <a:off x="2339752" y="192786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3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172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3: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Shape 140"/>
          <p:cNvSpPr txBox="1">
            <a:spLocks noGrp="1"/>
          </p:cNvSpPr>
          <p:nvPr/>
        </p:nvSpPr>
        <p:spPr bwMode="auto"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Aggiornamento della matrice delle distanze, considerando i percorsi che passano attraverso il </a:t>
            </a:r>
            <a:r>
              <a:rPr lang="it-IT" altLang="en-US" sz="1600" i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 3</a:t>
            </a:r>
          </a:p>
        </p:txBody>
      </p:sp>
      <p:sp>
        <p:nvSpPr>
          <p:cNvPr id="174" name="Ovale 173"/>
          <p:cNvSpPr/>
          <p:nvPr/>
        </p:nvSpPr>
        <p:spPr>
          <a:xfrm>
            <a:off x="7740352" y="3645024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7884368" y="366651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7</a:t>
            </a:r>
            <a:endParaRPr lang="en-US" sz="1600"/>
          </a:p>
        </p:txBody>
      </p:sp>
      <p:sp>
        <p:nvSpPr>
          <p:cNvPr id="176" name="Figura a mano libera 175"/>
          <p:cNvSpPr/>
          <p:nvPr/>
        </p:nvSpPr>
        <p:spPr>
          <a:xfrm>
            <a:off x="1132573" y="3662913"/>
            <a:ext cx="2563528" cy="1468270"/>
          </a:xfrm>
          <a:custGeom>
            <a:avLst/>
            <a:gdLst>
              <a:gd name="connsiteX0" fmla="*/ 3208 w 2563528"/>
              <a:gd name="connsiteY0" fmla="*/ 0 h 1468270"/>
              <a:gd name="connsiteX1" fmla="*/ 320842 w 2563528"/>
              <a:gd name="connsiteY1" fmla="*/ 1241659 h 1468270"/>
              <a:gd name="connsiteX2" fmla="*/ 2024513 w 2563528"/>
              <a:gd name="connsiteY2" fmla="*/ 1443789 h 1468270"/>
              <a:gd name="connsiteX3" fmla="*/ 2563528 w 2563528"/>
              <a:gd name="connsiteY3" fmla="*/ 933651 h 146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3528" h="1468270">
                <a:moveTo>
                  <a:pt x="3208" y="0"/>
                </a:moveTo>
                <a:cubicBezTo>
                  <a:pt x="-6417" y="500514"/>
                  <a:pt x="-16042" y="1001028"/>
                  <a:pt x="320842" y="1241659"/>
                </a:cubicBezTo>
                <a:cubicBezTo>
                  <a:pt x="657726" y="1482290"/>
                  <a:pt x="1650732" y="1495124"/>
                  <a:pt x="2024513" y="1443789"/>
                </a:cubicBezTo>
                <a:cubicBezTo>
                  <a:pt x="2398294" y="1392454"/>
                  <a:pt x="2480911" y="1163052"/>
                  <a:pt x="2563528" y="933651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asellaDiTesto 176"/>
          <p:cNvSpPr txBox="1"/>
          <p:nvPr/>
        </p:nvSpPr>
        <p:spPr>
          <a:xfrm>
            <a:off x="2492152" y="4891226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7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178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4: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Shape 140"/>
          <p:cNvSpPr txBox="1">
            <a:spLocks noGrp="1"/>
          </p:cNvSpPr>
          <p:nvPr/>
        </p:nvSpPr>
        <p:spPr bwMode="auto"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Aggiornamento della matrice delle distanze, considerando i percorsi che passano attraverso il </a:t>
            </a:r>
            <a:r>
              <a:rPr lang="it-IT" altLang="en-US" sz="1600" i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 4</a:t>
            </a:r>
          </a:p>
        </p:txBody>
      </p:sp>
      <p:sp>
        <p:nvSpPr>
          <p:cNvPr id="180" name="Ovale 179"/>
          <p:cNvSpPr/>
          <p:nvPr/>
        </p:nvSpPr>
        <p:spPr>
          <a:xfrm>
            <a:off x="7740352" y="3645024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e 180"/>
          <p:cNvSpPr/>
          <p:nvPr/>
        </p:nvSpPr>
        <p:spPr>
          <a:xfrm>
            <a:off x="7740352" y="4109387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asellaDiTesto 181"/>
          <p:cNvSpPr txBox="1"/>
          <p:nvPr/>
        </p:nvSpPr>
        <p:spPr>
          <a:xfrm>
            <a:off x="7884368" y="366651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p:sp>
        <p:nvSpPr>
          <p:cNvPr id="183" name="CasellaDiTesto 182"/>
          <p:cNvSpPr txBox="1"/>
          <p:nvPr/>
        </p:nvSpPr>
        <p:spPr>
          <a:xfrm>
            <a:off x="2492152" y="48801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4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184" name="CasellaDiTesto 183"/>
          <p:cNvSpPr txBox="1"/>
          <p:nvPr/>
        </p:nvSpPr>
        <p:spPr>
          <a:xfrm>
            <a:off x="7884368" y="414908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85" name="Figura a mano libera 184"/>
          <p:cNvSpPr/>
          <p:nvPr/>
        </p:nvSpPr>
        <p:spPr>
          <a:xfrm>
            <a:off x="2329314" y="2671511"/>
            <a:ext cx="1289785" cy="1414914"/>
          </a:xfrm>
          <a:custGeom>
            <a:avLst/>
            <a:gdLst>
              <a:gd name="connsiteX0" fmla="*/ 0 w 1289785"/>
              <a:gd name="connsiteY0" fmla="*/ 0 h 1414914"/>
              <a:gd name="connsiteX1" fmla="*/ 789271 w 1289785"/>
              <a:gd name="connsiteY1" fmla="*/ 423511 h 1414914"/>
              <a:gd name="connsiteX2" fmla="*/ 1289785 w 1289785"/>
              <a:gd name="connsiteY2" fmla="*/ 1414914 h 14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785" h="1414914">
                <a:moveTo>
                  <a:pt x="0" y="0"/>
                </a:moveTo>
                <a:cubicBezTo>
                  <a:pt x="287153" y="93846"/>
                  <a:pt x="574307" y="187692"/>
                  <a:pt x="789271" y="423511"/>
                </a:cubicBezTo>
                <a:cubicBezTo>
                  <a:pt x="1004235" y="659330"/>
                  <a:pt x="1147010" y="1037122"/>
                  <a:pt x="1289785" y="1414914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sellaDiTesto 185"/>
          <p:cNvSpPr txBox="1"/>
          <p:nvPr/>
        </p:nvSpPr>
        <p:spPr>
          <a:xfrm>
            <a:off x="2896535" y="2730986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2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187" name="Rectangle 16"/>
          <p:cNvSpPr>
            <a:spLocks noChangeArrowheads="1"/>
          </p:cNvSpPr>
          <p:nvPr/>
        </p:nvSpPr>
        <p:spPr bwMode="auto"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5: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Shape 140"/>
          <p:cNvSpPr txBox="1">
            <a:spLocks noGrp="1"/>
          </p:cNvSpPr>
          <p:nvPr/>
        </p:nvSpPr>
        <p:spPr bwMode="auto"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Aggiornamento della matrice delle distanze, considerando i percorsi che passano attraverso il </a:t>
            </a:r>
            <a:r>
              <a:rPr lang="it-IT" altLang="en-US" sz="1600" i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 5</a:t>
            </a:r>
          </a:p>
        </p:txBody>
      </p:sp>
      <p:sp>
        <p:nvSpPr>
          <p:cNvPr id="189" name="Ovale 188"/>
          <p:cNvSpPr/>
          <p:nvPr/>
        </p:nvSpPr>
        <p:spPr>
          <a:xfrm>
            <a:off x="5364088" y="4181395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e 189"/>
          <p:cNvSpPr/>
          <p:nvPr/>
        </p:nvSpPr>
        <p:spPr>
          <a:xfrm>
            <a:off x="6012160" y="5045491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e 190"/>
          <p:cNvSpPr/>
          <p:nvPr/>
        </p:nvSpPr>
        <p:spPr>
          <a:xfrm>
            <a:off x="5364088" y="4613443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e 191"/>
          <p:cNvSpPr/>
          <p:nvPr/>
        </p:nvSpPr>
        <p:spPr>
          <a:xfrm>
            <a:off x="6588224" y="4149080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e 192"/>
          <p:cNvSpPr/>
          <p:nvPr/>
        </p:nvSpPr>
        <p:spPr>
          <a:xfrm>
            <a:off x="5364088" y="5085184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e 193"/>
          <p:cNvSpPr/>
          <p:nvPr/>
        </p:nvSpPr>
        <p:spPr>
          <a:xfrm>
            <a:off x="6012160" y="4613443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e 194"/>
          <p:cNvSpPr/>
          <p:nvPr/>
        </p:nvSpPr>
        <p:spPr>
          <a:xfrm>
            <a:off x="6588224" y="5085184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e 195"/>
          <p:cNvSpPr/>
          <p:nvPr/>
        </p:nvSpPr>
        <p:spPr>
          <a:xfrm>
            <a:off x="7164288" y="4581128"/>
            <a:ext cx="576064" cy="39973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asellaDiTesto 196"/>
          <p:cNvSpPr txBox="1"/>
          <p:nvPr/>
        </p:nvSpPr>
        <p:spPr>
          <a:xfrm>
            <a:off x="5508104" y="414908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198" name="Figura a mano libera 197"/>
          <p:cNvSpPr/>
          <p:nvPr/>
        </p:nvSpPr>
        <p:spPr>
          <a:xfrm>
            <a:off x="1443789" y="2844766"/>
            <a:ext cx="539015" cy="490888"/>
          </a:xfrm>
          <a:custGeom>
            <a:avLst/>
            <a:gdLst>
              <a:gd name="connsiteX0" fmla="*/ 539015 w 539015"/>
              <a:gd name="connsiteY0" fmla="*/ 0 h 490888"/>
              <a:gd name="connsiteX1" fmla="*/ 327259 w 539015"/>
              <a:gd name="connsiteY1" fmla="*/ 356134 h 490888"/>
              <a:gd name="connsiteX2" fmla="*/ 0 w 539015"/>
              <a:gd name="connsiteY2" fmla="*/ 490888 h 4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015" h="490888">
                <a:moveTo>
                  <a:pt x="539015" y="0"/>
                </a:moveTo>
                <a:cubicBezTo>
                  <a:pt x="478055" y="137159"/>
                  <a:pt x="417095" y="274319"/>
                  <a:pt x="327259" y="356134"/>
                </a:cubicBezTo>
                <a:cubicBezTo>
                  <a:pt x="237423" y="437949"/>
                  <a:pt x="0" y="490888"/>
                  <a:pt x="0" y="490888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asellaDiTesto 198"/>
          <p:cNvSpPr txBox="1"/>
          <p:nvPr/>
        </p:nvSpPr>
        <p:spPr>
          <a:xfrm>
            <a:off x="1763688" y="3019018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2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00" name="CasellaDiTesto 199"/>
          <p:cNvSpPr txBox="1"/>
          <p:nvPr/>
        </p:nvSpPr>
        <p:spPr>
          <a:xfrm>
            <a:off x="6732240" y="417056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5</a:t>
            </a:r>
            <a:endParaRPr lang="en-US" sz="1600"/>
          </a:p>
        </p:txBody>
      </p:sp>
      <p:cxnSp>
        <p:nvCxnSpPr>
          <p:cNvPr id="201" name="Connettore 2 200"/>
          <p:cNvCxnSpPr/>
          <p:nvPr/>
        </p:nvCxnSpPr>
        <p:spPr>
          <a:xfrm>
            <a:off x="2064795" y="2845523"/>
            <a:ext cx="0" cy="1211236"/>
          </a:xfrm>
          <a:prstGeom prst="straightConnector1">
            <a:avLst/>
          </a:prstGeom>
          <a:ln w="158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sellaDiTesto 201"/>
          <p:cNvSpPr txBox="1"/>
          <p:nvPr/>
        </p:nvSpPr>
        <p:spPr>
          <a:xfrm>
            <a:off x="2032439" y="3171418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5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5508104" y="465313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p:sp>
        <p:nvSpPr>
          <p:cNvPr id="204" name="Figura a mano libera 203"/>
          <p:cNvSpPr/>
          <p:nvPr/>
        </p:nvSpPr>
        <p:spPr>
          <a:xfrm>
            <a:off x="1453415" y="3526542"/>
            <a:ext cx="529389" cy="569508"/>
          </a:xfrm>
          <a:custGeom>
            <a:avLst/>
            <a:gdLst>
              <a:gd name="connsiteX0" fmla="*/ 529389 w 529389"/>
              <a:gd name="connsiteY0" fmla="*/ 569508 h 569508"/>
              <a:gd name="connsiteX1" fmla="*/ 404261 w 529389"/>
              <a:gd name="connsiteY1" fmla="*/ 88245 h 569508"/>
              <a:gd name="connsiteX2" fmla="*/ 0 w 529389"/>
              <a:gd name="connsiteY2" fmla="*/ 1617 h 56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389" h="569508">
                <a:moveTo>
                  <a:pt x="529389" y="569508"/>
                </a:moveTo>
                <a:cubicBezTo>
                  <a:pt x="510940" y="376200"/>
                  <a:pt x="492492" y="182893"/>
                  <a:pt x="404261" y="88245"/>
                </a:cubicBezTo>
                <a:cubicBezTo>
                  <a:pt x="316029" y="-6404"/>
                  <a:pt x="158014" y="-2394"/>
                  <a:pt x="0" y="1617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asellaDiTesto 204"/>
          <p:cNvSpPr txBox="1"/>
          <p:nvPr/>
        </p:nvSpPr>
        <p:spPr>
          <a:xfrm>
            <a:off x="1691680" y="3379058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4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06" name="CasellaDiTesto 205"/>
          <p:cNvSpPr txBox="1"/>
          <p:nvPr/>
        </p:nvSpPr>
        <p:spPr>
          <a:xfrm>
            <a:off x="6156176" y="465313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5</a:t>
            </a:r>
            <a:endParaRPr lang="en-US" sz="1600"/>
          </a:p>
        </p:txBody>
      </p:sp>
      <p:sp>
        <p:nvSpPr>
          <p:cNvPr id="207" name="Figura a mano libera 206"/>
          <p:cNvSpPr/>
          <p:nvPr/>
        </p:nvSpPr>
        <p:spPr>
          <a:xfrm>
            <a:off x="2146434" y="2815890"/>
            <a:ext cx="240785" cy="1280160"/>
          </a:xfrm>
          <a:custGeom>
            <a:avLst/>
            <a:gdLst>
              <a:gd name="connsiteX0" fmla="*/ 0 w 240785"/>
              <a:gd name="connsiteY0" fmla="*/ 1280160 h 1280160"/>
              <a:gd name="connsiteX1" fmla="*/ 240631 w 240785"/>
              <a:gd name="connsiteY1" fmla="*/ 654518 h 1280160"/>
              <a:gd name="connsiteX2" fmla="*/ 28875 w 240785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85" h="1280160">
                <a:moveTo>
                  <a:pt x="0" y="1280160"/>
                </a:moveTo>
                <a:cubicBezTo>
                  <a:pt x="117909" y="1074019"/>
                  <a:pt x="235819" y="867878"/>
                  <a:pt x="240631" y="654518"/>
                </a:cubicBezTo>
                <a:cubicBezTo>
                  <a:pt x="245443" y="441158"/>
                  <a:pt x="137159" y="220579"/>
                  <a:pt x="28875" y="0"/>
                </a:cubicBezTo>
              </a:path>
            </a:pathLst>
          </a:custGeom>
          <a:noFill/>
          <a:ln w="222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asellaDiTesto 207"/>
          <p:cNvSpPr txBox="1"/>
          <p:nvPr/>
        </p:nvSpPr>
        <p:spPr>
          <a:xfrm>
            <a:off x="2320471" y="3152001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5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09" name="CasellaDiTesto 208"/>
          <p:cNvSpPr txBox="1"/>
          <p:nvPr/>
        </p:nvSpPr>
        <p:spPr>
          <a:xfrm>
            <a:off x="7308304" y="460261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6</a:t>
            </a:r>
            <a:endParaRPr lang="en-US" sz="1600"/>
          </a:p>
        </p:txBody>
      </p:sp>
      <p:cxnSp>
        <p:nvCxnSpPr>
          <p:cNvPr id="210" name="Connettore 2 209"/>
          <p:cNvCxnSpPr/>
          <p:nvPr/>
        </p:nvCxnSpPr>
        <p:spPr>
          <a:xfrm flipV="1">
            <a:off x="2222099" y="2782717"/>
            <a:ext cx="1376463" cy="1297975"/>
          </a:xfrm>
          <a:prstGeom prst="straightConnector1">
            <a:avLst/>
          </a:prstGeom>
          <a:ln w="158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/>
          <p:cNvSpPr txBox="1"/>
          <p:nvPr/>
        </p:nvSpPr>
        <p:spPr>
          <a:xfrm>
            <a:off x="3184567" y="2791961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6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12" name="CasellaDiTesto 211"/>
          <p:cNvSpPr txBox="1"/>
          <p:nvPr/>
        </p:nvSpPr>
        <p:spPr>
          <a:xfrm>
            <a:off x="5508104" y="508518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1</a:t>
            </a:r>
            <a:endParaRPr lang="en-US" sz="1600"/>
          </a:p>
        </p:txBody>
      </p:sp>
      <p:sp>
        <p:nvSpPr>
          <p:cNvPr id="213" name="Figura a mano libera 212"/>
          <p:cNvSpPr/>
          <p:nvPr/>
        </p:nvSpPr>
        <p:spPr>
          <a:xfrm>
            <a:off x="997657" y="1882206"/>
            <a:ext cx="2785071" cy="1318694"/>
          </a:xfrm>
          <a:custGeom>
            <a:avLst/>
            <a:gdLst>
              <a:gd name="connsiteX0" fmla="*/ 2785071 w 2785071"/>
              <a:gd name="connsiteY0" fmla="*/ 462046 h 1318694"/>
              <a:gd name="connsiteX1" fmla="*/ 1456785 w 2785071"/>
              <a:gd name="connsiteY1" fmla="*/ 33 h 1318694"/>
              <a:gd name="connsiteX2" fmla="*/ 186250 w 2785071"/>
              <a:gd name="connsiteY2" fmla="*/ 442795 h 1318694"/>
              <a:gd name="connsiteX3" fmla="*/ 32246 w 2785071"/>
              <a:gd name="connsiteY3" fmla="*/ 1318694 h 131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071" h="1318694">
                <a:moveTo>
                  <a:pt x="2785071" y="462046"/>
                </a:moveTo>
                <a:cubicBezTo>
                  <a:pt x="2337496" y="232643"/>
                  <a:pt x="1889922" y="3241"/>
                  <a:pt x="1456785" y="33"/>
                </a:cubicBezTo>
                <a:cubicBezTo>
                  <a:pt x="1023648" y="-3175"/>
                  <a:pt x="423673" y="223018"/>
                  <a:pt x="186250" y="442795"/>
                </a:cubicBezTo>
                <a:cubicBezTo>
                  <a:pt x="-51173" y="662572"/>
                  <a:pt x="-9464" y="990633"/>
                  <a:pt x="32246" y="1318694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asellaDiTesto 213"/>
          <p:cNvSpPr txBox="1"/>
          <p:nvPr/>
        </p:nvSpPr>
        <p:spPr>
          <a:xfrm>
            <a:off x="971600" y="244295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1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15" name="CasellaDiTesto 214"/>
          <p:cNvSpPr txBox="1"/>
          <p:nvPr/>
        </p:nvSpPr>
        <p:spPr>
          <a:xfrm>
            <a:off x="6156176" y="508518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2</a:t>
            </a:r>
            <a:endParaRPr lang="en-US" sz="1600"/>
          </a:p>
        </p:txBody>
      </p:sp>
      <p:sp>
        <p:nvSpPr>
          <p:cNvPr id="216" name="Figura a mano libera 215"/>
          <p:cNvSpPr/>
          <p:nvPr/>
        </p:nvSpPr>
        <p:spPr>
          <a:xfrm>
            <a:off x="2281187" y="2290944"/>
            <a:ext cx="1270535" cy="226563"/>
          </a:xfrm>
          <a:custGeom>
            <a:avLst/>
            <a:gdLst>
              <a:gd name="connsiteX0" fmla="*/ 1270535 w 1270535"/>
              <a:gd name="connsiteY0" fmla="*/ 226563 h 226563"/>
              <a:gd name="connsiteX1" fmla="*/ 346510 w 1270535"/>
              <a:gd name="connsiteY1" fmla="*/ 5182 h 226563"/>
              <a:gd name="connsiteX2" fmla="*/ 0 w 1270535"/>
              <a:gd name="connsiteY2" fmla="*/ 91809 h 22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535" h="226563">
                <a:moveTo>
                  <a:pt x="1270535" y="226563"/>
                </a:moveTo>
                <a:cubicBezTo>
                  <a:pt x="914400" y="127102"/>
                  <a:pt x="558266" y="27641"/>
                  <a:pt x="346510" y="5182"/>
                </a:cubicBezTo>
                <a:cubicBezTo>
                  <a:pt x="134754" y="-17277"/>
                  <a:pt x="67377" y="37266"/>
                  <a:pt x="0" y="9180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asellaDiTesto 216"/>
          <p:cNvSpPr txBox="1"/>
          <p:nvPr/>
        </p:nvSpPr>
        <p:spPr>
          <a:xfrm>
            <a:off x="2392479" y="2226930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2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18" name="CasellaDiTesto 217"/>
          <p:cNvSpPr txBox="1"/>
          <p:nvPr/>
        </p:nvSpPr>
        <p:spPr>
          <a:xfrm>
            <a:off x="6732240" y="508518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4</a:t>
            </a:r>
            <a:endParaRPr lang="en-US" sz="1600"/>
          </a:p>
        </p:txBody>
      </p:sp>
      <p:sp>
        <p:nvSpPr>
          <p:cNvPr id="219" name="Figura a mano libera 218"/>
          <p:cNvSpPr/>
          <p:nvPr/>
        </p:nvSpPr>
        <p:spPr>
          <a:xfrm>
            <a:off x="1971371" y="2729262"/>
            <a:ext cx="2504376" cy="2682857"/>
          </a:xfrm>
          <a:custGeom>
            <a:avLst/>
            <a:gdLst>
              <a:gd name="connsiteX0" fmla="*/ 2071240 w 2504376"/>
              <a:gd name="connsiteY0" fmla="*/ 0 h 2682857"/>
              <a:gd name="connsiteX1" fmla="*/ 2504376 w 2504376"/>
              <a:gd name="connsiteY1" fmla="*/ 885525 h 2682857"/>
              <a:gd name="connsiteX2" fmla="*/ 2071240 w 2504376"/>
              <a:gd name="connsiteY2" fmla="*/ 2338939 h 2682857"/>
              <a:gd name="connsiteX3" fmla="*/ 280941 w 2504376"/>
              <a:gd name="connsiteY3" fmla="*/ 2656573 h 2682857"/>
              <a:gd name="connsiteX4" fmla="*/ 30684 w 2504376"/>
              <a:gd name="connsiteY4" fmla="*/ 1857676 h 268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376" h="2682857">
                <a:moveTo>
                  <a:pt x="2071240" y="0"/>
                </a:moveTo>
                <a:cubicBezTo>
                  <a:pt x="2287808" y="247851"/>
                  <a:pt x="2504376" y="495702"/>
                  <a:pt x="2504376" y="885525"/>
                </a:cubicBezTo>
                <a:cubicBezTo>
                  <a:pt x="2504376" y="1275348"/>
                  <a:pt x="2441812" y="2043764"/>
                  <a:pt x="2071240" y="2338939"/>
                </a:cubicBezTo>
                <a:cubicBezTo>
                  <a:pt x="1700668" y="2634114"/>
                  <a:pt x="621034" y="2736784"/>
                  <a:pt x="280941" y="2656573"/>
                </a:cubicBezTo>
                <a:cubicBezTo>
                  <a:pt x="-59152" y="2576362"/>
                  <a:pt x="-14234" y="2217019"/>
                  <a:pt x="30684" y="1857676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asellaDiTesto 219"/>
          <p:cNvSpPr txBox="1"/>
          <p:nvPr/>
        </p:nvSpPr>
        <p:spPr>
          <a:xfrm>
            <a:off x="2492152" y="53842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rgbClr val="C00000"/>
                </a:solidFill>
              </a:rPr>
              <a:t>4</a:t>
            </a:r>
            <a:endParaRPr 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 animBg="1"/>
      <p:bldP spid="48" grpId="0" animBg="1"/>
      <p:bldP spid="49" grpId="0" animBg="1"/>
      <p:bldP spid="50" grpId="0" animBg="1"/>
      <p:bldP spid="51" grpId="0" animBg="1"/>
      <p:bldP spid="102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1032" grpId="0" animBg="1"/>
      <p:bldP spid="81" grpId="0"/>
      <p:bldP spid="82" grpId="0"/>
      <p:bldP spid="82" grpId="1"/>
      <p:bldP spid="83" grpId="0"/>
      <p:bldP spid="83" grpId="1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9" grpId="0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7" grpId="0"/>
      <p:bldP spid="148" grpId="0"/>
      <p:bldP spid="149" grpId="0"/>
      <p:bldP spid="149" grpId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0" grpId="1"/>
      <p:bldP spid="161" grpId="0"/>
      <p:bldP spid="161" grpId="1"/>
      <p:bldP spid="162" grpId="0" animBg="1"/>
      <p:bldP spid="162" grpId="1" animBg="1"/>
      <p:bldP spid="162" grpId="2" animBg="1"/>
      <p:bldP spid="163" grpId="0"/>
      <p:bldP spid="164" grpId="0" animBg="1"/>
      <p:bldP spid="165" grpId="0"/>
      <p:bldP spid="166" grpId="0"/>
      <p:bldP spid="166" grpId="1"/>
      <p:bldP spid="167" grpId="0"/>
      <p:bldP spid="167" grpId="1"/>
      <p:bldP spid="168" grpId="0" animBg="1"/>
      <p:bldP spid="168" grpId="1" animBg="1"/>
      <p:bldP spid="169" grpId="0"/>
      <p:bldP spid="170" grpId="0" animBg="1"/>
      <p:bldP spid="171" grpId="0"/>
      <p:bldP spid="172" grpId="0"/>
      <p:bldP spid="172" grpId="1"/>
      <p:bldP spid="173" grpId="0"/>
      <p:bldP spid="173" grpId="1"/>
      <p:bldP spid="174" grpId="0" animBg="1"/>
      <p:bldP spid="174" grpId="1" animBg="1"/>
      <p:bldP spid="175" grpId="0"/>
      <p:bldP spid="175" grpId="1"/>
      <p:bldP spid="176" grpId="0" animBg="1"/>
      <p:bldP spid="177" grpId="0"/>
      <p:bldP spid="177" grpId="1"/>
      <p:bldP spid="178" grpId="0"/>
      <p:bldP spid="178" grpId="1"/>
      <p:bldP spid="179" grpId="0"/>
      <p:bldP spid="179" grpId="1"/>
      <p:bldP spid="180" grpId="0" animBg="1"/>
      <p:bldP spid="180" grpId="1" animBg="1"/>
      <p:bldP spid="181" grpId="0" animBg="1"/>
      <p:bldP spid="181" grpId="1" animBg="1"/>
      <p:bldP spid="182" grpId="0"/>
      <p:bldP spid="183" grpId="0"/>
      <p:bldP spid="184" grpId="0"/>
      <p:bldP spid="185" grpId="0" animBg="1"/>
      <p:bldP spid="186" grpId="0"/>
      <p:bldP spid="187" grpId="0"/>
      <p:bldP spid="188" grpId="0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/>
      <p:bldP spid="198" grpId="0" animBg="1"/>
      <p:bldP spid="199" grpId="0"/>
      <p:bldP spid="200" grpId="0"/>
      <p:bldP spid="202" grpId="0"/>
      <p:bldP spid="203" grpId="0"/>
      <p:bldP spid="204" grpId="0" animBg="1"/>
      <p:bldP spid="205" grpId="0"/>
      <p:bldP spid="206" grpId="0"/>
      <p:bldP spid="207" grpId="0" animBg="1"/>
      <p:bldP spid="208" grpId="0"/>
      <p:bldP spid="209" grpId="0"/>
      <p:bldP spid="211" grpId="0"/>
      <p:bldP spid="212" grpId="0"/>
      <p:bldP spid="213" grpId="0" animBg="1"/>
      <p:bldP spid="214" grpId="0"/>
      <p:bldP spid="215" grpId="0"/>
      <p:bldP spid="216" grpId="0" animBg="1"/>
      <p:bldP spid="217" grpId="0"/>
      <p:bldP spid="218" grpId="0"/>
      <p:bldP spid="219" grpId="0" animBg="1"/>
      <p:bldP spid="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168254949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7" y="1196752"/>
            <a:ext cx="854891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Condizione di </a:t>
            </a:r>
            <a:r>
              <a:rPr lang="it-IT" altLang="it-IT" sz="18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ottimalità</a:t>
            </a: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00795" y="1484784"/>
                <a:ext cx="8347669" cy="87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grafo orientato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un insieme di etichette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che, per ogni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indica 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lunghezza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 un percorso dal nodo sorgente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.</m:t>
                    </m:r>
                  </m:oMath>
                </a14:m>
                <a:endParaRPr lang="it-IT" altLang="it-IT" sz="18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5" y="1484784"/>
                <a:ext cx="8347669" cy="870110"/>
              </a:xfrm>
              <a:prstGeom prst="rect">
                <a:avLst/>
              </a:prstGeom>
              <a:blipFill>
                <a:blip r:embed="rId7"/>
                <a:stretch>
                  <a:fillRect l="-438" b="-77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400796" y="2309971"/>
                <a:ext cx="8347669" cy="91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può dimostrare che le etichette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rappresentano le lunghezze dei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cammini minimi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se e solo se esse soddisfano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condizione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6" y="2309971"/>
                <a:ext cx="8347669" cy="913840"/>
              </a:xfrm>
              <a:prstGeom prst="rect">
                <a:avLst/>
              </a:prstGeom>
              <a:blipFill>
                <a:blip r:embed="rId8"/>
                <a:stretch>
                  <a:fillRect l="-438" r="-365" b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843808" y="3253378"/>
                <a:ext cx="372441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)∈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53378"/>
                <a:ext cx="3724418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/>
          <p:cNvSpPr/>
          <p:nvPr/>
        </p:nvSpPr>
        <p:spPr bwMode="auto">
          <a:xfrm>
            <a:off x="755650" y="5235575"/>
            <a:ext cx="312738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1</a:t>
            </a:r>
          </a:p>
        </p:txBody>
      </p:sp>
      <p:sp>
        <p:nvSpPr>
          <p:cNvPr id="10" name="Ovale 5"/>
          <p:cNvSpPr/>
          <p:nvPr/>
        </p:nvSpPr>
        <p:spPr bwMode="auto">
          <a:xfrm>
            <a:off x="3811588" y="4451350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4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2243138" y="60991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3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2243138" y="4451350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2</a:t>
            </a:r>
          </a:p>
        </p:txBody>
      </p:sp>
      <p:cxnSp>
        <p:nvCxnSpPr>
          <p:cNvPr id="13" name="Connettore 2 12"/>
          <p:cNvCxnSpPr>
            <a:stCxn id="9" idx="7"/>
            <a:endCxn id="12" idx="2"/>
          </p:cNvCxnSpPr>
          <p:nvPr/>
        </p:nvCxnSpPr>
        <p:spPr bwMode="auto">
          <a:xfrm flipV="1">
            <a:off x="1022350" y="4646613"/>
            <a:ext cx="1220788" cy="646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9" idx="5"/>
            <a:endCxn id="11" idx="2"/>
          </p:cNvCxnSpPr>
          <p:nvPr/>
        </p:nvCxnSpPr>
        <p:spPr bwMode="auto">
          <a:xfrm>
            <a:off x="1022350" y="5572125"/>
            <a:ext cx="1220788" cy="7239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7"/>
          </p:cNvCxnSpPr>
          <p:nvPr/>
        </p:nvCxnSpPr>
        <p:spPr bwMode="auto">
          <a:xfrm flipV="1">
            <a:off x="2509838" y="4784725"/>
            <a:ext cx="1346200" cy="13716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2" idx="6"/>
          </p:cNvCxnSpPr>
          <p:nvPr/>
        </p:nvCxnSpPr>
        <p:spPr bwMode="auto">
          <a:xfrm>
            <a:off x="2555875" y="4646613"/>
            <a:ext cx="125571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 bwMode="auto">
          <a:xfrm>
            <a:off x="3811588" y="60991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5</a:t>
            </a:r>
          </a:p>
        </p:txBody>
      </p:sp>
      <p:cxnSp>
        <p:nvCxnSpPr>
          <p:cNvPr id="18" name="Connettore 2 17"/>
          <p:cNvCxnSpPr>
            <a:stCxn id="11" idx="6"/>
            <a:endCxn id="17" idx="2"/>
          </p:cNvCxnSpPr>
          <p:nvPr/>
        </p:nvCxnSpPr>
        <p:spPr bwMode="auto">
          <a:xfrm>
            <a:off x="2555875" y="6296025"/>
            <a:ext cx="125571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2" idx="4"/>
            <a:endCxn id="11" idx="0"/>
          </p:cNvCxnSpPr>
          <p:nvPr/>
        </p:nvCxnSpPr>
        <p:spPr bwMode="auto">
          <a:xfrm>
            <a:off x="2398713" y="4845050"/>
            <a:ext cx="1587" cy="12541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endCxn id="17" idx="0"/>
          </p:cNvCxnSpPr>
          <p:nvPr/>
        </p:nvCxnSpPr>
        <p:spPr bwMode="auto">
          <a:xfrm>
            <a:off x="3967163" y="4845050"/>
            <a:ext cx="0" cy="125412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1224152" y="4686076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22</a:t>
            </a:r>
          </a:p>
        </p:txBody>
      </p:sp>
      <p:sp>
        <p:nvSpPr>
          <p:cNvPr id="22" name="CasellaDiTesto 43"/>
          <p:cNvSpPr txBox="1">
            <a:spLocks noChangeArrowheads="1"/>
          </p:cNvSpPr>
          <p:nvPr/>
        </p:nvSpPr>
        <p:spPr bwMode="auto">
          <a:xfrm>
            <a:off x="1145934" y="586317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51</a:t>
            </a:r>
          </a:p>
        </p:txBody>
      </p:sp>
      <p:sp>
        <p:nvSpPr>
          <p:cNvPr id="23" name="CasellaDiTesto 44"/>
          <p:cNvSpPr txBox="1">
            <a:spLocks noChangeArrowheads="1"/>
          </p:cNvSpPr>
          <p:nvPr/>
        </p:nvSpPr>
        <p:spPr bwMode="auto">
          <a:xfrm>
            <a:off x="2086078" y="5213874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14</a:t>
            </a:r>
          </a:p>
        </p:txBody>
      </p:sp>
      <p:sp>
        <p:nvSpPr>
          <p:cNvPr id="24" name="CasellaDiTesto 45"/>
          <p:cNvSpPr txBox="1">
            <a:spLocks noChangeArrowheads="1"/>
          </p:cNvSpPr>
          <p:nvPr/>
        </p:nvSpPr>
        <p:spPr bwMode="auto">
          <a:xfrm>
            <a:off x="2791347" y="4293708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29</a:t>
            </a:r>
          </a:p>
        </p:txBody>
      </p:sp>
      <p:sp>
        <p:nvSpPr>
          <p:cNvPr id="25" name="CasellaDiTesto 46"/>
          <p:cNvSpPr txBox="1">
            <a:spLocks noChangeArrowheads="1"/>
          </p:cNvSpPr>
          <p:nvPr/>
        </p:nvSpPr>
        <p:spPr bwMode="auto">
          <a:xfrm>
            <a:off x="2791347" y="6334018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sp>
        <p:nvSpPr>
          <p:cNvPr id="26" name="CasellaDiTesto 47"/>
          <p:cNvSpPr txBox="1">
            <a:spLocks noChangeArrowheads="1"/>
          </p:cNvSpPr>
          <p:nvPr/>
        </p:nvSpPr>
        <p:spPr bwMode="auto">
          <a:xfrm>
            <a:off x="2869700" y="5213751"/>
            <a:ext cx="705177" cy="33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38</a:t>
            </a:r>
          </a:p>
        </p:txBody>
      </p:sp>
      <p:sp>
        <p:nvSpPr>
          <p:cNvPr id="27" name="CasellaDiTesto 48"/>
          <p:cNvSpPr txBox="1">
            <a:spLocks noChangeArrowheads="1"/>
          </p:cNvSpPr>
          <p:nvPr/>
        </p:nvSpPr>
        <p:spPr bwMode="auto">
          <a:xfrm>
            <a:off x="3966642" y="513539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26</a:t>
            </a:r>
          </a:p>
        </p:txBody>
      </p:sp>
      <p:sp>
        <p:nvSpPr>
          <p:cNvPr id="28" name="Ovale 27"/>
          <p:cNvSpPr/>
          <p:nvPr/>
        </p:nvSpPr>
        <p:spPr bwMode="auto">
          <a:xfrm>
            <a:off x="4906963" y="52355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6</a:t>
            </a:r>
          </a:p>
        </p:txBody>
      </p:sp>
      <p:cxnSp>
        <p:nvCxnSpPr>
          <p:cNvPr id="29" name="Connettore 2 28"/>
          <p:cNvCxnSpPr>
            <a:stCxn id="10" idx="6"/>
            <a:endCxn id="28" idx="1"/>
          </p:cNvCxnSpPr>
          <p:nvPr/>
        </p:nvCxnSpPr>
        <p:spPr bwMode="auto">
          <a:xfrm>
            <a:off x="4124325" y="4648200"/>
            <a:ext cx="828437" cy="64503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7" idx="6"/>
            <a:endCxn id="28" idx="3"/>
          </p:cNvCxnSpPr>
          <p:nvPr/>
        </p:nvCxnSpPr>
        <p:spPr bwMode="auto">
          <a:xfrm flipV="1">
            <a:off x="4124325" y="5570538"/>
            <a:ext cx="828675" cy="72548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48"/>
          <p:cNvSpPr txBox="1">
            <a:spLocks noChangeArrowheads="1"/>
          </p:cNvSpPr>
          <p:nvPr/>
        </p:nvSpPr>
        <p:spPr bwMode="auto">
          <a:xfrm>
            <a:off x="4358426" y="466435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21</a:t>
            </a:r>
          </a:p>
        </p:txBody>
      </p:sp>
      <p:sp>
        <p:nvSpPr>
          <p:cNvPr id="32" name="CasellaDiTesto 48"/>
          <p:cNvSpPr txBox="1">
            <a:spLocks noChangeArrowheads="1"/>
          </p:cNvSpPr>
          <p:nvPr/>
        </p:nvSpPr>
        <p:spPr bwMode="auto">
          <a:xfrm>
            <a:off x="4436783" y="5941795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33" name="CasellaDiTesto 42"/>
          <p:cNvSpPr txBox="1">
            <a:spLocks noChangeArrowheads="1"/>
          </p:cNvSpPr>
          <p:nvPr/>
        </p:nvSpPr>
        <p:spPr bwMode="auto">
          <a:xfrm>
            <a:off x="2138631" y="4149725"/>
            <a:ext cx="705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[22]</a:t>
            </a:r>
          </a:p>
        </p:txBody>
      </p:sp>
      <p:sp>
        <p:nvSpPr>
          <p:cNvPr id="34" name="CasellaDiTesto 42"/>
          <p:cNvSpPr txBox="1">
            <a:spLocks noChangeArrowheads="1"/>
          </p:cNvSpPr>
          <p:nvPr/>
        </p:nvSpPr>
        <p:spPr bwMode="auto">
          <a:xfrm>
            <a:off x="2051844" y="6453456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  </a:t>
            </a:r>
            <a:r>
              <a:rPr lang="it-IT" altLang="it-IT" sz="1400">
                <a:solidFill>
                  <a:srgbClr val="C00000"/>
                </a:solidFill>
              </a:rPr>
              <a:t>[36]</a:t>
            </a:r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3723022" y="4149725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[51]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3708091" y="6453456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[48]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5235248" y="5229599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[72]</a:t>
            </a:r>
          </a:p>
        </p:txBody>
      </p:sp>
      <p:sp>
        <p:nvSpPr>
          <p:cNvPr id="39" name="Ovale 38"/>
          <p:cNvSpPr/>
          <p:nvPr/>
        </p:nvSpPr>
        <p:spPr>
          <a:xfrm>
            <a:off x="5868145" y="5805264"/>
            <a:ext cx="2952006" cy="6477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683568" y="4921423"/>
            <a:ext cx="705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[0]</a:t>
            </a:r>
          </a:p>
        </p:txBody>
      </p:sp>
      <p:sp>
        <p:nvSpPr>
          <p:cNvPr id="41" name="Rettangolo 37"/>
          <p:cNvSpPr>
            <a:spLocks noChangeArrowheads="1"/>
          </p:cNvSpPr>
          <p:nvPr/>
        </p:nvSpPr>
        <p:spPr bwMode="auto">
          <a:xfrm>
            <a:off x="558800" y="3851275"/>
            <a:ext cx="5198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Esempio di soluzione ammissibile </a:t>
            </a:r>
            <a:r>
              <a:rPr lang="it-IT" altLang="it-IT" sz="1800" b="1" i="1">
                <a:solidFill>
                  <a:srgbClr val="C00000"/>
                </a:solidFill>
              </a:rPr>
              <a:t>non ottima</a:t>
            </a:r>
            <a:endParaRPr lang="it-IT" altLang="it-IT" sz="18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5940152" y="4415393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+51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15393"/>
                <a:ext cx="28210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5940152" y="4931876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3,4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+38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31876"/>
                <a:ext cx="28210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5940152" y="5435932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+26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35932"/>
                <a:ext cx="28210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5940152" y="5939988"/>
                <a:ext cx="26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5,6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&gt;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939988"/>
                <a:ext cx="26928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554446945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7" y="1196752"/>
            <a:ext cx="854891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Condizione di </a:t>
            </a:r>
            <a:r>
              <a:rPr lang="it-IT" altLang="it-IT" sz="18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ottimalità</a:t>
            </a: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00795" y="1484784"/>
                <a:ext cx="83476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grafo orientato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un insieme di etichette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che, per ogni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indica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lunghezza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 un percorso dal nodo sorgente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.</m:t>
                    </m:r>
                  </m:oMath>
                </a14:m>
                <a:endParaRPr lang="it-IT" altLang="it-IT" sz="18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5" y="1484784"/>
                <a:ext cx="8347669" cy="923330"/>
              </a:xfrm>
              <a:prstGeom prst="rect">
                <a:avLst/>
              </a:prstGeom>
              <a:blipFill>
                <a:blip r:embed="rId7"/>
                <a:stretch>
                  <a:fillRect l="-438" b="-13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400796" y="2309971"/>
                <a:ext cx="8347669" cy="91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può dimostrare che le etichette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rappresentano le lunghezze dei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cammini minimi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dal nodo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se e solo se esse soddisfano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condizione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96" y="2309971"/>
                <a:ext cx="8347669" cy="913840"/>
              </a:xfrm>
              <a:prstGeom prst="rect">
                <a:avLst/>
              </a:prstGeom>
              <a:blipFill>
                <a:blip r:embed="rId8"/>
                <a:stretch>
                  <a:fillRect l="-438" r="-365" b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843808" y="3253378"/>
                <a:ext cx="372441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)∈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53378"/>
                <a:ext cx="3724418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/>
          <p:cNvSpPr/>
          <p:nvPr/>
        </p:nvSpPr>
        <p:spPr bwMode="auto">
          <a:xfrm>
            <a:off x="755650" y="5235575"/>
            <a:ext cx="312738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1</a:t>
            </a:r>
          </a:p>
        </p:txBody>
      </p:sp>
      <p:sp>
        <p:nvSpPr>
          <p:cNvPr id="10" name="Ovale 5"/>
          <p:cNvSpPr/>
          <p:nvPr/>
        </p:nvSpPr>
        <p:spPr bwMode="auto">
          <a:xfrm>
            <a:off x="3811588" y="4451350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4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2243138" y="60991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3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2243138" y="4451350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2</a:t>
            </a:r>
          </a:p>
        </p:txBody>
      </p:sp>
      <p:cxnSp>
        <p:nvCxnSpPr>
          <p:cNvPr id="13" name="Connettore 2 12"/>
          <p:cNvCxnSpPr>
            <a:stCxn id="9" idx="7"/>
            <a:endCxn id="12" idx="2"/>
          </p:cNvCxnSpPr>
          <p:nvPr/>
        </p:nvCxnSpPr>
        <p:spPr bwMode="auto">
          <a:xfrm flipV="1">
            <a:off x="1022350" y="4646613"/>
            <a:ext cx="1220788" cy="6461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9" idx="5"/>
            <a:endCxn id="11" idx="2"/>
          </p:cNvCxnSpPr>
          <p:nvPr/>
        </p:nvCxnSpPr>
        <p:spPr bwMode="auto">
          <a:xfrm>
            <a:off x="1022350" y="5572125"/>
            <a:ext cx="1220788" cy="7239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7"/>
          </p:cNvCxnSpPr>
          <p:nvPr/>
        </p:nvCxnSpPr>
        <p:spPr bwMode="auto">
          <a:xfrm flipV="1">
            <a:off x="2509838" y="4784725"/>
            <a:ext cx="1346200" cy="13716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2" idx="6"/>
          </p:cNvCxnSpPr>
          <p:nvPr/>
        </p:nvCxnSpPr>
        <p:spPr bwMode="auto">
          <a:xfrm>
            <a:off x="2555875" y="4646613"/>
            <a:ext cx="125571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 bwMode="auto">
          <a:xfrm>
            <a:off x="3811588" y="60991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5</a:t>
            </a:r>
          </a:p>
        </p:txBody>
      </p:sp>
      <p:cxnSp>
        <p:nvCxnSpPr>
          <p:cNvPr id="18" name="Connettore 2 17"/>
          <p:cNvCxnSpPr>
            <a:stCxn id="11" idx="6"/>
            <a:endCxn id="17" idx="2"/>
          </p:cNvCxnSpPr>
          <p:nvPr/>
        </p:nvCxnSpPr>
        <p:spPr bwMode="auto">
          <a:xfrm>
            <a:off x="2555875" y="6296025"/>
            <a:ext cx="125571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2" idx="4"/>
            <a:endCxn id="11" idx="0"/>
          </p:cNvCxnSpPr>
          <p:nvPr/>
        </p:nvCxnSpPr>
        <p:spPr bwMode="auto">
          <a:xfrm>
            <a:off x="2398713" y="4845050"/>
            <a:ext cx="1587" cy="12541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endCxn id="17" idx="0"/>
          </p:cNvCxnSpPr>
          <p:nvPr/>
        </p:nvCxnSpPr>
        <p:spPr bwMode="auto">
          <a:xfrm>
            <a:off x="3967163" y="4845050"/>
            <a:ext cx="0" cy="125412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1224152" y="4686076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22</a:t>
            </a:r>
          </a:p>
        </p:txBody>
      </p:sp>
      <p:sp>
        <p:nvSpPr>
          <p:cNvPr id="22" name="CasellaDiTesto 43"/>
          <p:cNvSpPr txBox="1">
            <a:spLocks noChangeArrowheads="1"/>
          </p:cNvSpPr>
          <p:nvPr/>
        </p:nvSpPr>
        <p:spPr bwMode="auto">
          <a:xfrm>
            <a:off x="1145934" y="586317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51</a:t>
            </a:r>
          </a:p>
        </p:txBody>
      </p:sp>
      <p:sp>
        <p:nvSpPr>
          <p:cNvPr id="23" name="CasellaDiTesto 44"/>
          <p:cNvSpPr txBox="1">
            <a:spLocks noChangeArrowheads="1"/>
          </p:cNvSpPr>
          <p:nvPr/>
        </p:nvSpPr>
        <p:spPr bwMode="auto">
          <a:xfrm>
            <a:off x="2086078" y="5213874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14</a:t>
            </a:r>
          </a:p>
        </p:txBody>
      </p:sp>
      <p:sp>
        <p:nvSpPr>
          <p:cNvPr id="24" name="CasellaDiTesto 45"/>
          <p:cNvSpPr txBox="1">
            <a:spLocks noChangeArrowheads="1"/>
          </p:cNvSpPr>
          <p:nvPr/>
        </p:nvSpPr>
        <p:spPr bwMode="auto">
          <a:xfrm>
            <a:off x="2791347" y="4293708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29</a:t>
            </a:r>
          </a:p>
        </p:txBody>
      </p:sp>
      <p:sp>
        <p:nvSpPr>
          <p:cNvPr id="25" name="CasellaDiTesto 46"/>
          <p:cNvSpPr txBox="1">
            <a:spLocks noChangeArrowheads="1"/>
          </p:cNvSpPr>
          <p:nvPr/>
        </p:nvSpPr>
        <p:spPr bwMode="auto">
          <a:xfrm>
            <a:off x="2791347" y="6334018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sp>
        <p:nvSpPr>
          <p:cNvPr id="26" name="CasellaDiTesto 47"/>
          <p:cNvSpPr txBox="1">
            <a:spLocks noChangeArrowheads="1"/>
          </p:cNvSpPr>
          <p:nvPr/>
        </p:nvSpPr>
        <p:spPr bwMode="auto">
          <a:xfrm>
            <a:off x="2869700" y="5213751"/>
            <a:ext cx="705177" cy="33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38</a:t>
            </a:r>
          </a:p>
        </p:txBody>
      </p:sp>
      <p:sp>
        <p:nvSpPr>
          <p:cNvPr id="27" name="CasellaDiTesto 48"/>
          <p:cNvSpPr txBox="1">
            <a:spLocks noChangeArrowheads="1"/>
          </p:cNvSpPr>
          <p:nvPr/>
        </p:nvSpPr>
        <p:spPr bwMode="auto">
          <a:xfrm>
            <a:off x="3966642" y="513539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26</a:t>
            </a:r>
          </a:p>
        </p:txBody>
      </p:sp>
      <p:sp>
        <p:nvSpPr>
          <p:cNvPr id="28" name="Ovale 27"/>
          <p:cNvSpPr/>
          <p:nvPr/>
        </p:nvSpPr>
        <p:spPr bwMode="auto">
          <a:xfrm>
            <a:off x="4906963" y="5235575"/>
            <a:ext cx="312737" cy="393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6</a:t>
            </a:r>
          </a:p>
        </p:txBody>
      </p:sp>
      <p:cxnSp>
        <p:nvCxnSpPr>
          <p:cNvPr id="30" name="Connettore 2 29"/>
          <p:cNvCxnSpPr>
            <a:stCxn id="17" idx="6"/>
            <a:endCxn id="28" idx="3"/>
          </p:cNvCxnSpPr>
          <p:nvPr/>
        </p:nvCxnSpPr>
        <p:spPr bwMode="auto">
          <a:xfrm flipV="1">
            <a:off x="4124325" y="5570538"/>
            <a:ext cx="828675" cy="72548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48"/>
          <p:cNvSpPr txBox="1">
            <a:spLocks noChangeArrowheads="1"/>
          </p:cNvSpPr>
          <p:nvPr/>
        </p:nvSpPr>
        <p:spPr bwMode="auto">
          <a:xfrm>
            <a:off x="4358426" y="4664359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21</a:t>
            </a:r>
          </a:p>
        </p:txBody>
      </p:sp>
      <p:sp>
        <p:nvSpPr>
          <p:cNvPr id="32" name="CasellaDiTesto 48"/>
          <p:cNvSpPr txBox="1">
            <a:spLocks noChangeArrowheads="1"/>
          </p:cNvSpPr>
          <p:nvPr/>
        </p:nvSpPr>
        <p:spPr bwMode="auto">
          <a:xfrm>
            <a:off x="4436783" y="5941795"/>
            <a:ext cx="705177" cy="3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33" name="CasellaDiTesto 42"/>
          <p:cNvSpPr txBox="1">
            <a:spLocks noChangeArrowheads="1"/>
          </p:cNvSpPr>
          <p:nvPr/>
        </p:nvSpPr>
        <p:spPr bwMode="auto">
          <a:xfrm>
            <a:off x="2138631" y="4149725"/>
            <a:ext cx="705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[22]</a:t>
            </a:r>
          </a:p>
        </p:txBody>
      </p:sp>
      <p:sp>
        <p:nvSpPr>
          <p:cNvPr id="34" name="CasellaDiTesto 42"/>
          <p:cNvSpPr txBox="1">
            <a:spLocks noChangeArrowheads="1"/>
          </p:cNvSpPr>
          <p:nvPr/>
        </p:nvSpPr>
        <p:spPr bwMode="auto">
          <a:xfrm>
            <a:off x="2051844" y="6453456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  </a:t>
            </a:r>
            <a:r>
              <a:rPr lang="it-IT" altLang="it-IT" sz="1400">
                <a:solidFill>
                  <a:srgbClr val="C00000"/>
                </a:solidFill>
              </a:rPr>
              <a:t>[36]</a:t>
            </a:r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3723022" y="4149725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[51]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3708091" y="6453456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[48]</a:t>
            </a:r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683568" y="4921423"/>
            <a:ext cx="705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[0]</a:t>
            </a:r>
          </a:p>
        </p:txBody>
      </p:sp>
      <p:sp>
        <p:nvSpPr>
          <p:cNvPr id="41" name="Rettangolo 37"/>
          <p:cNvSpPr>
            <a:spLocks noChangeArrowheads="1"/>
          </p:cNvSpPr>
          <p:nvPr/>
        </p:nvSpPr>
        <p:spPr bwMode="auto">
          <a:xfrm>
            <a:off x="558800" y="3851275"/>
            <a:ext cx="4685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Esempio di soluzione ammissibile </a:t>
            </a:r>
            <a:r>
              <a:rPr lang="it-IT" altLang="it-IT" sz="1800" b="1" i="1">
                <a:solidFill>
                  <a:srgbClr val="C00000"/>
                </a:solidFill>
              </a:rPr>
              <a:t>ottima</a:t>
            </a:r>
            <a:endParaRPr lang="it-IT" altLang="it-IT" sz="18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5940152" y="4415393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+51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15393"/>
                <a:ext cx="28210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5940152" y="4931876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3,4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+38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31876"/>
                <a:ext cx="28210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5940152" y="5435932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+26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35932"/>
                <a:ext cx="28210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5940152" y="5939988"/>
                <a:ext cx="282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4,6</m:t>
                          </m:r>
                        </m:e>
                      </m:d>
                      <m:r>
                        <a:rPr lang="it-IT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&lt;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+21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939988"/>
                <a:ext cx="28210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2 45"/>
          <p:cNvCxnSpPr>
            <a:stCxn id="17" idx="6"/>
            <a:endCxn id="28" idx="3"/>
          </p:cNvCxnSpPr>
          <p:nvPr/>
        </p:nvCxnSpPr>
        <p:spPr bwMode="auto">
          <a:xfrm flipV="1">
            <a:off x="4124325" y="5571619"/>
            <a:ext cx="828437" cy="72440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10" idx="6"/>
            <a:endCxn id="28" idx="1"/>
          </p:cNvCxnSpPr>
          <p:nvPr/>
        </p:nvCxnSpPr>
        <p:spPr bwMode="auto">
          <a:xfrm>
            <a:off x="4124325" y="4648200"/>
            <a:ext cx="828437" cy="64503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5220072" y="5229200"/>
            <a:ext cx="705177" cy="3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C00000"/>
                </a:solidFill>
              </a:rPr>
              <a:t>[53]</a:t>
            </a:r>
          </a:p>
        </p:txBody>
      </p:sp>
    </p:spTree>
    <p:extLst>
      <p:ext uri="{BB962C8B-B14F-4D97-AF65-F5344CB8AC3E}">
        <p14:creationId xmlns:p14="http://schemas.microsoft.com/office/powerpoint/2010/main" val="3093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3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2047798022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467544" y="1556792"/>
            <a:ext cx="8280920" cy="3600400"/>
          </a:xfrm>
          <a:prstGeom prst="roundRect">
            <a:avLst/>
          </a:prstGeom>
          <a:gradFill>
            <a:gsLst>
              <a:gs pos="99000">
                <a:srgbClr val="DEC8EE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755576" y="2204864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0.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𝑆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 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s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=−1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;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𝑆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=+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∞     ∀ 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204864"/>
                <a:ext cx="7992888" cy="432048"/>
              </a:xfrm>
              <a:prstGeom prst="rect">
                <a:avLst/>
              </a:prstGeom>
              <a:blipFill>
                <a:blip r:embed="rId7"/>
                <a:stretch>
                  <a:fillRect l="-458" t="-5634" b="-83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755577" y="2996952"/>
                <a:ext cx="7776864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1.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per tutti gli archi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vale la condizione di </a:t>
                </a:r>
                <a:r>
                  <a:rPr lang="it-IT" sz="1600" i="1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ottimalità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STOP soluzione ottima</a:t>
                </a:r>
                <a:endParaRPr lang="en-US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2996952"/>
                <a:ext cx="7776864" cy="432048"/>
              </a:xfrm>
              <a:prstGeom prst="rect">
                <a:avLst/>
              </a:prstGeom>
              <a:blipFill>
                <a:blip r:embed="rId8"/>
                <a:stretch>
                  <a:fillRect l="-470" b="-77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755577" y="3789040"/>
                <a:ext cx="784887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2.  </a:t>
                </a:r>
                <a:r>
                  <a:rPr lang="it-IT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un </a:t>
                </a:r>
                <a:r>
                  <a:rPr lang="en-US" sz="1600" i="1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arco</a:t>
                </a:r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 </a:t>
                </a:r>
                <a:r>
                  <a:rPr lang="en-US" sz="1600" i="1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</a:t>
                </a:r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quale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&gt;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600" i="1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allora</a:t>
                </a:r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pone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      </m:t>
                    </m:r>
                  </m:oMath>
                </a14:m>
                <a:endParaRPr lang="it-IT" sz="1600" b="0" i="1">
                  <a:solidFill>
                    <a:schemeClr val="tx1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b="0">
                    <a:solidFill>
                      <a:schemeClr val="tx1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𝑝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endParaRPr lang="en-US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3789040"/>
                <a:ext cx="7848871" cy="432048"/>
              </a:xfrm>
              <a:prstGeom prst="rect">
                <a:avLst/>
              </a:prstGeom>
              <a:blipFill>
                <a:blip r:embed="rId9"/>
                <a:stretch>
                  <a:fillRect l="-466" b="-8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55577" y="4581128"/>
            <a:ext cx="85689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3.  </a:t>
            </a:r>
            <a:r>
              <a:rPr 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TO Step1</a:t>
            </a:r>
            <a:endParaRPr lang="en-US" sz="16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35198" y="1628800"/>
            <a:ext cx="76381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Generico algoritmo </a:t>
            </a:r>
            <a:r>
              <a:rPr lang="it-IT" altLang="it-IT" sz="18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altLang="it-IT" sz="18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correcting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611559" y="5517232"/>
            <a:ext cx="7992889" cy="791395"/>
            <a:chOff x="0" y="692"/>
            <a:chExt cx="8064897" cy="791395"/>
          </a:xfrm>
        </p:grpSpPr>
        <p:sp>
          <p:nvSpPr>
            <p:cNvPr id="11" name="Rettangolo arrotondato 10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l" defTabSz="577850" rtl="0">
                <a:lnSpc>
                  <a:spcPts val="19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 diversi algoritmi </a:t>
              </a:r>
              <a:r>
                <a:rPr lang="it-IT" sz="1600" i="1" kern="120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label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it-IT" sz="1600" i="1" kern="120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correcting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variano a seconda dell’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ordine con cui ispezionano gli archi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per verificare la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condizione di </a:t>
              </a:r>
              <a:r>
                <a:rPr lang="it-IT" sz="1600" i="1" kern="120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ottimalità</a:t>
              </a:r>
              <a:endParaRPr lang="en-US" sz="1600" kern="12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325674544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00795" y="1484784"/>
            <a:ext cx="83476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primo passo individua i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cammini minimi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 il nodo sorgente e gli altri nodi con il vincolo che i cammini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contengano al più 1 arco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(archi del grafo)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536" y="2453987"/>
            <a:ext cx="8347669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secondo passo si trovano i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cammini minimi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 il nodo sorgente e gli altri nodi con il vincolo che i cammini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contengano al più 2 archi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395536" y="3429000"/>
            <a:ext cx="8568952" cy="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il procedimento sino al valore massimo di archi possibili in un cammino (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408801704"/>
              </p:ext>
            </p:extLst>
          </p:nvPr>
        </p:nvGraphicFramePr>
        <p:xfrm>
          <a:off x="716657" y="4683125"/>
          <a:ext cx="731172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718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200298298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467544" y="1340768"/>
            <a:ext cx="8280920" cy="3600400"/>
          </a:xfrm>
          <a:prstGeom prst="roundRect">
            <a:avLst/>
          </a:prstGeom>
          <a:gradFill>
            <a:gsLst>
              <a:gs pos="99000">
                <a:srgbClr val="DEC8EE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683568" y="1484784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0.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s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=−1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;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=+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∞     ∀ 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84784"/>
                <a:ext cx="7992888" cy="432048"/>
              </a:xfrm>
              <a:prstGeom prst="rect">
                <a:avLst/>
              </a:prstGeom>
              <a:blipFill>
                <a:blip r:embed="rId7"/>
                <a:stretch>
                  <a:fillRect l="-381" t="-5714" b="-1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755576" y="5085184"/>
                <a:ext cx="1080120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𝑗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1080120" cy="412934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/>
          <p:cNvCxnSpPr/>
          <p:nvPr/>
        </p:nvCxnSpPr>
        <p:spPr>
          <a:xfrm>
            <a:off x="1619672" y="5301208"/>
            <a:ext cx="432048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2051720" y="5085184"/>
            <a:ext cx="648072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Etichetta del nodo j all’iterazione k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755576" y="5522892"/>
                <a:ext cx="3168352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𝐵𝑆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={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∈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𝑉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:∃(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𝑗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)∈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𝐴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}</m:t>
                      </m:r>
                    </m:oMath>
                  </m:oMathPara>
                </a14:m>
                <a:endParaRPr lang="en-US" sz="20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22892"/>
                <a:ext cx="3168352" cy="412934"/>
              </a:xfrm>
              <a:prstGeom prst="rect">
                <a:avLst/>
              </a:prstGeom>
              <a:blipFill>
                <a:blip r:embed="rId9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/>
          <p:cNvCxnSpPr/>
          <p:nvPr/>
        </p:nvCxnSpPr>
        <p:spPr>
          <a:xfrm>
            <a:off x="3923928" y="5719802"/>
            <a:ext cx="432048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4355976" y="5503778"/>
                <a:ext cx="4104456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0"/>
                  </a:spcBef>
                </a:pPr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Insieme dei nodi che possono precedere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</m:oMath>
                </a14:m>
                <a:r>
                  <a:rPr 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nel grafo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</m:oMath>
                </a14:m>
                <a:endParaRPr lang="en-US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503778"/>
                <a:ext cx="4104456" cy="733534"/>
              </a:xfrm>
              <a:prstGeom prst="rect">
                <a:avLst/>
              </a:prstGeom>
              <a:blipFill>
                <a:blip r:embed="rId10"/>
                <a:stretch>
                  <a:fillRect l="-89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683568" y="1916832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1.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nodo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600" b="0" i="1" smtClean="0"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0" i="1" smtClean="0"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16832"/>
                <a:ext cx="7992888" cy="432048"/>
              </a:xfrm>
              <a:prstGeom prst="rect">
                <a:avLst/>
              </a:prstGeom>
              <a:blipFill>
                <a:blip r:embed="rId11"/>
                <a:stretch>
                  <a:fillRect l="-381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683568" y="2276872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𝑢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𝑎𝑟𝑔𝑚𝑖𝑛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∈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𝐵𝑆</m:t>
                        </m:r>
                        <m:d>
                          <m:d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276872"/>
                <a:ext cx="7992888" cy="432048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83568" y="2636912"/>
                <a:ext cx="8568952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&gt;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𝑢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𝑢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𝑝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altrimenti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6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636912"/>
                <a:ext cx="8568952" cy="432048"/>
              </a:xfrm>
              <a:prstGeom prst="rect">
                <a:avLst/>
              </a:prstGeom>
              <a:blipFill>
                <a:blip r:embed="rId13"/>
                <a:stretch>
                  <a:fillRect b="-9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83568" y="3429000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2.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𝒅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𝒅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𝑘</m:t>
                        </m:r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allora</a:t>
                </a:r>
                <a:r>
                  <a:rPr 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STOP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soluzione ottima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429000"/>
                <a:ext cx="7992888" cy="432048"/>
              </a:xfrm>
              <a:prstGeom prst="rect">
                <a:avLst/>
              </a:prstGeom>
              <a:blipFill>
                <a:blip r:embed="rId14"/>
                <a:stretch>
                  <a:fillRect l="-381" b="-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683568" y="386104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3.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allora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STOP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ciclo orientato di costo negativo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61048"/>
                <a:ext cx="7992888" cy="432048"/>
              </a:xfrm>
              <a:prstGeom prst="rect">
                <a:avLst/>
              </a:prstGeom>
              <a:blipFill>
                <a:blip r:embed="rId15"/>
                <a:stretch>
                  <a:fillRect l="-381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683568" y="4365104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 3. 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</m:t>
                    </m:r>
                  </m:oMath>
                </a14:m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GO TO </a:t>
                </a:r>
                <a:r>
                  <a:rPr lang="it-IT" sz="1600" i="1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Step</a:t>
                </a:r>
                <a:r>
                  <a:rPr 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365104"/>
                <a:ext cx="7992888" cy="432048"/>
              </a:xfrm>
              <a:prstGeom prst="rect">
                <a:avLst/>
              </a:prstGeom>
              <a:blipFill>
                <a:blip r:embed="rId16"/>
                <a:stretch>
                  <a:fillRect l="-381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/>
          <p:cNvGrpSpPr/>
          <p:nvPr/>
        </p:nvGrpSpPr>
        <p:grpSpPr>
          <a:xfrm>
            <a:off x="539552" y="6310013"/>
            <a:ext cx="8208912" cy="359347"/>
            <a:chOff x="0" y="692"/>
            <a:chExt cx="8064897" cy="791395"/>
          </a:xfrm>
        </p:grpSpPr>
        <p:sp>
          <p:nvSpPr>
            <p:cNvPr id="23" name="Rettangolo arrotondato 22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tangolo 23"/>
                <p:cNvSpPr/>
                <p:nvPr/>
              </p:nvSpPr>
              <p:spPr>
                <a:xfrm>
                  <a:off x="38633" y="39325"/>
                  <a:ext cx="8026264" cy="7141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49530" rIns="49530" bIns="49530" numCol="1" spcCol="1270" anchor="ctr" anchorCtr="0">
                  <a:noAutofit/>
                </a:bodyPr>
                <a:lstStyle/>
                <a:p>
                  <a:pPr lvl="0" algn="l" defTabSz="577850" rtl="0">
                    <a:lnSpc>
                      <a:spcPts val="19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1400" i="1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La complessità computazione dell’algoritmo di </a:t>
                  </a:r>
                  <a:r>
                    <a:rPr lang="it-IT" sz="1400" i="1" kern="1200" err="1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Bellman</a:t>
                  </a:r>
                  <a:r>
                    <a:rPr lang="it-IT" sz="1400" i="1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-Ford è </a:t>
                  </a:r>
                  <a14:m>
                    <m:oMath xmlns:m="http://schemas.openxmlformats.org/officeDocument/2006/math">
                      <m:r>
                        <a:rPr lang="it-IT" sz="1600" b="0" i="1" kern="120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𝑂</m:t>
                      </m:r>
                      <m:d>
                        <m:dPr>
                          <m:ctrlPr>
                            <a:rPr lang="it-IT" sz="1600" b="0" i="1" kern="1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600" b="0" i="1" kern="1200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𝑛𝑚</m:t>
                          </m:r>
                        </m:e>
                      </m:d>
                    </m:oMath>
                  </a14:m>
                  <a:r>
                    <a:rPr lang="en-US" sz="1400" kern="12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24" name="Rettango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3" y="39325"/>
                  <a:ext cx="8026264" cy="714129"/>
                </a:xfrm>
                <a:prstGeom prst="rect">
                  <a:avLst/>
                </a:prstGeom>
                <a:blipFill>
                  <a:blip r:embed="rId17"/>
                  <a:stretch>
                    <a:fillRect l="-746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48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942384364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197188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Inizializzazioni: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=−1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=+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∞   ∀ 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𝑉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∖</m:t>
                    </m:r>
                    <m:r>
                      <m:rPr>
                        <m:lit/>
                      </m:rP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{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1}</m:t>
                    </m:r>
                  </m:oMath>
                </a14:m>
                <a:r>
                  <a:rPr lang="it-IT" sz="1800" i="1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blipFill>
                <a:blip r:embed="rId9"/>
                <a:stretch>
                  <a:fillRect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2575858" y="126876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58" y="1268760"/>
                <a:ext cx="715260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/>
              <p:cNvSpPr/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1" name="Rettango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/>
              <p:cNvSpPr/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2" name="Rettango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tangolo 62"/>
              <p:cNvSpPr/>
              <p:nvPr/>
            </p:nvSpPr>
            <p:spPr>
              <a:xfrm>
                <a:off x="2585861" y="378904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3" name="Rettango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61" y="3789040"/>
                <a:ext cx="715259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42" grpId="0"/>
      <p:bldP spid="61" grpId="0"/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794152183"/>
              </p:ext>
            </p:extLst>
          </p:nvPr>
        </p:nvGraphicFramePr>
        <p:xfrm>
          <a:off x="395288" y="692150"/>
          <a:ext cx="8358187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Cammino Minimo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Esempio: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2"/>
            <a:endCxn id="7" idx="6"/>
          </p:cNvCxnSpPr>
          <p:nvPr/>
        </p:nvCxnSpPr>
        <p:spPr>
          <a:xfrm flipH="1">
            <a:off x="3249707" y="1887278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7" idx="5"/>
            <a:endCxn id="9" idx="1"/>
          </p:cNvCxnSpPr>
          <p:nvPr/>
        </p:nvCxnSpPr>
        <p:spPr>
          <a:xfrm>
            <a:off x="3169174" y="2070050"/>
            <a:ext cx="1365492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0"/>
            <a:endCxn id="7" idx="4"/>
          </p:cNvCxnSpPr>
          <p:nvPr/>
        </p:nvCxnSpPr>
        <p:spPr>
          <a:xfrm flipV="1">
            <a:off x="2974750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9" idx="3"/>
            <a:endCxn id="8" idx="7"/>
          </p:cNvCxnSpPr>
          <p:nvPr/>
        </p:nvCxnSpPr>
        <p:spPr>
          <a:xfrm flipH="1">
            <a:off x="3169174" y="2875038"/>
            <a:ext cx="1365492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8" idx="6"/>
            <a:endCxn id="11" idx="2"/>
          </p:cNvCxnSpPr>
          <p:nvPr/>
        </p:nvCxnSpPr>
        <p:spPr>
          <a:xfrm>
            <a:off x="3249707" y="3556362"/>
            <a:ext cx="2932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9" idx="5"/>
            <a:endCxn id="11" idx="1"/>
          </p:cNvCxnSpPr>
          <p:nvPr/>
        </p:nvCxnSpPr>
        <p:spPr>
          <a:xfrm>
            <a:off x="4923515" y="2875038"/>
            <a:ext cx="1339343" cy="49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0" idx="3"/>
            <a:endCxn id="9" idx="7"/>
          </p:cNvCxnSpPr>
          <p:nvPr/>
        </p:nvCxnSpPr>
        <p:spPr>
          <a:xfrm flipH="1">
            <a:off x="4923515" y="2070050"/>
            <a:ext cx="1339343" cy="439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10" idx="4"/>
          </p:cNvCxnSpPr>
          <p:nvPr/>
        </p:nvCxnSpPr>
        <p:spPr>
          <a:xfrm flipV="1">
            <a:off x="6457283" y="2145756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1</a:t>
            </a:r>
            <a:endParaRPr 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[0,−1]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4" y="2082334"/>
                <a:ext cx="84401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3</a:t>
            </a:r>
            <a:endParaRPr lang="en-US" sz="1200" b="1"/>
          </a:p>
        </p:txBody>
      </p:sp>
      <p:sp>
        <p:nvSpPr>
          <p:cNvPr id="46" name="CasellaDiTesto 4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7" name="CasellaDiTesto 4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-1</a:t>
            </a:r>
            <a:endParaRPr lang="en-US" sz="1200" b="1"/>
          </a:p>
        </p:txBody>
      </p:sp>
      <p:sp>
        <p:nvSpPr>
          <p:cNvPr id="48" name="CasellaDiTesto 4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49" name="CasellaDiTesto 4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0" name="CasellaDiTesto 4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4</a:t>
            </a:r>
            <a:endParaRPr lang="en-US" sz="1200" b="1"/>
          </a:p>
        </p:txBody>
      </p:sp>
      <p:sp>
        <p:nvSpPr>
          <p:cNvPr id="52" name="CasellaDiTesto 51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3" name="CasellaDiTesto 52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2</a:t>
            </a:r>
            <a:endParaRPr lang="en-US" sz="1200" b="1"/>
          </a:p>
        </p:txBody>
      </p:sp>
      <p:sp>
        <p:nvSpPr>
          <p:cNvPr id="54" name="CasellaDiTesto 53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- 4</a:t>
            </a:r>
            <a:endParaRPr lang="en-US" sz="1200" b="1"/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Iterazione 1 (cammini minimi con al più un arco):</a:t>
            </a:r>
            <a:endParaRPr lang="en-US" altLang="it-IT" sz="1800" i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</m:d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1;</m:t>
                    </m:r>
                  </m:oMath>
                </a14:m>
                <a:r>
                  <a:rPr 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e>
                    </m:d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581128"/>
                <a:ext cx="7992888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800" b="0" i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it-IT" sz="180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;</m:t>
                    </m:r>
                    <m:r>
                      <m:rPr>
                        <m:nor/>
                      </m:rPr>
                      <a:rPr lang="it-IT" sz="1800" dirty="0">
                        <a:solidFill>
                          <a:srgbClr val="C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 sz="1800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it-IT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800" b="0" i="0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e>
                    </m:d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r>
                  <a:rPr lang="it-IT" sz="1800" i="1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ts val="2500"/>
                  </a:lnSpc>
                  <a:spcBef>
                    <a:spcPts val="0"/>
                  </a:spcBef>
                  <a:buNone/>
                </a:pPr>
                <a:r>
                  <a:rPr lang="it-IT" sz="1800" b="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 </a:t>
                </a:r>
                <a:endParaRPr 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013176"/>
                <a:ext cx="7992888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2575858" y="1268760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58" y="1268760"/>
                <a:ext cx="715260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79" y="1268760"/>
                <a:ext cx="715259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/>
              <p:cNvSpPr/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1" name="Rettango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27" y="2070050"/>
                <a:ext cx="71525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/>
              <p:cNvSpPr/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2" name="Rettango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5" y="3789040"/>
                <a:ext cx="71525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tangolo 62"/>
              <p:cNvSpPr/>
              <p:nvPr/>
            </p:nvSpPr>
            <p:spPr>
              <a:xfrm>
                <a:off x="2585861" y="3789040"/>
                <a:ext cx="7152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[+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3" name="Rettango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61" y="3789040"/>
                <a:ext cx="715259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07" y="1268760"/>
                <a:ext cx="655949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[2,1]</m:t>
                      </m:r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655949" cy="338554"/>
              </a:xfrm>
              <a:prstGeom prst="rect">
                <a:avLst/>
              </a:prstGeom>
              <a:blipFill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>
            <a:stCxn id="6" idx="7"/>
            <a:endCxn id="7" idx="2"/>
          </p:cNvCxnSpPr>
          <p:nvPr/>
        </p:nvCxnSpPr>
        <p:spPr>
          <a:xfrm flipV="1">
            <a:off x="1729014" y="1887278"/>
            <a:ext cx="970778" cy="609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6" idx="5"/>
            <a:endCxn id="8" idx="2"/>
          </p:cNvCxnSpPr>
          <p:nvPr/>
        </p:nvCxnSpPr>
        <p:spPr>
          <a:xfrm>
            <a:off x="1729014" y="2862138"/>
            <a:ext cx="970778" cy="6942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0" grpId="0"/>
      <p:bldP spid="63" grpId="0"/>
      <p:bldP spid="41" grpId="0"/>
      <p:bldP spid="51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EDFD9-20B5-416C-B20A-1A78DA8479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90CE1-63D0-4196-A1F1-E80A1AEEDF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59B01-013E-462F-B9E4-505F728E3A96}">
  <ds:schemaRefs>
    <ds:schemaRef ds:uri="2db36bdd-87bf-402d-acad-8a948c6431f8"/>
    <ds:schemaRef ds:uri="78d2541a-0243-4856-a1e8-b580752034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2206</Words>
  <Application>Microsoft Office PowerPoint</Application>
  <PresentationFormat>Presentazione su schermo (4:3)</PresentationFormat>
  <Paragraphs>468</Paragraphs>
  <Slides>20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Aptos</vt:lpstr>
      <vt:lpstr>Arial</vt:lpstr>
      <vt:lpstr>Cambria Math</vt:lpstr>
      <vt:lpstr>Symbol</vt:lpstr>
      <vt:lpstr>Verdana</vt:lpstr>
      <vt:lpstr>Wingdings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1</cp:revision>
  <dcterms:created xsi:type="dcterms:W3CDTF">2005-08-29T14:43:45Z</dcterms:created>
  <dcterms:modified xsi:type="dcterms:W3CDTF">2024-04-12T16:18:04Z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