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70" r:id="rId5"/>
    <p:sldId id="474" r:id="rId6"/>
    <p:sldId id="475" r:id="rId7"/>
    <p:sldId id="476" r:id="rId8"/>
    <p:sldId id="477" r:id="rId9"/>
    <p:sldId id="478" r:id="rId10"/>
    <p:sldId id="462" r:id="rId11"/>
    <p:sldId id="463" r:id="rId12"/>
    <p:sldId id="465" r:id="rId13"/>
    <p:sldId id="464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CDAB7-59A5-4E72-AB93-2EA078B2E224}" v="46" dt="2024-05-13T13:01:49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Stile medio 3 - 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MATARAZZO" userId="S::ale.matarazzo@studenti.unina.it::5e979095-be50-4342-b8e2-6623b24237df" providerId="AD" clId="Web-{8C1C214D-A7B0-4901-ED42-46414F97EA81}"/>
    <pc:docChg chg="addSld">
      <pc:chgData name="ALESSIO MATARAZZO" userId="S::ale.matarazzo@studenti.unina.it::5e979095-be50-4342-b8e2-6623b24237df" providerId="AD" clId="Web-{8C1C214D-A7B0-4901-ED42-46414F97EA81}" dt="2024-05-10T09:47:39.347" v="0"/>
      <pc:docMkLst>
        <pc:docMk/>
      </pc:docMkLst>
      <pc:sldChg chg="new">
        <pc:chgData name="ALESSIO MATARAZZO" userId="S::ale.matarazzo@studenti.unina.it::5e979095-be50-4342-b8e2-6623b24237df" providerId="AD" clId="Web-{8C1C214D-A7B0-4901-ED42-46414F97EA81}" dt="2024-05-10T09:47:39.347" v="0"/>
        <pc:sldMkLst>
          <pc:docMk/>
          <pc:sldMk cId="402735897" sldId="486"/>
        </pc:sldMkLst>
      </pc:sldChg>
    </pc:docChg>
  </pc:docChgLst>
  <pc:docChgLst>
    <pc:chgData name="Antonio B." userId="9219f2d1b2873455" providerId="LiveId" clId="{F7BCDAB7-59A5-4E72-AB93-2EA078B2E224}"/>
    <pc:docChg chg="custSel delSld modSld">
      <pc:chgData name="Antonio B." userId="9219f2d1b2873455" providerId="LiveId" clId="{F7BCDAB7-59A5-4E72-AB93-2EA078B2E224}" dt="2024-05-13T13:01:49.775" v="262" actId="20577"/>
      <pc:docMkLst>
        <pc:docMk/>
      </pc:docMkLst>
      <pc:sldChg chg="del">
        <pc:chgData name="Antonio B." userId="9219f2d1b2873455" providerId="LiveId" clId="{F7BCDAB7-59A5-4E72-AB93-2EA078B2E224}" dt="2024-05-13T08:28:54.827" v="225" actId="47"/>
        <pc:sldMkLst>
          <pc:docMk/>
          <pc:sldMk cId="2434860135" sldId="256"/>
        </pc:sldMkLst>
      </pc:sldChg>
      <pc:sldChg chg="del">
        <pc:chgData name="Antonio B." userId="9219f2d1b2873455" providerId="LiveId" clId="{F7BCDAB7-59A5-4E72-AB93-2EA078B2E224}" dt="2024-05-13T08:28:55.158" v="226" actId="47"/>
        <pc:sldMkLst>
          <pc:docMk/>
          <pc:sldMk cId="1634269034" sldId="259"/>
        </pc:sldMkLst>
      </pc:sldChg>
      <pc:sldChg chg="del">
        <pc:chgData name="Antonio B." userId="9219f2d1b2873455" providerId="LiveId" clId="{F7BCDAB7-59A5-4E72-AB93-2EA078B2E224}" dt="2024-05-13T08:28:55.844" v="227" actId="47"/>
        <pc:sldMkLst>
          <pc:docMk/>
          <pc:sldMk cId="2199430041" sldId="260"/>
        </pc:sldMkLst>
      </pc:sldChg>
      <pc:sldChg chg="del">
        <pc:chgData name="Antonio B." userId="9219f2d1b2873455" providerId="LiveId" clId="{F7BCDAB7-59A5-4E72-AB93-2EA078B2E224}" dt="2024-05-13T08:28:56.467" v="228" actId="47"/>
        <pc:sldMkLst>
          <pc:docMk/>
          <pc:sldMk cId="3468021568" sldId="262"/>
        </pc:sldMkLst>
      </pc:sldChg>
      <pc:sldChg chg="del">
        <pc:chgData name="Antonio B." userId="9219f2d1b2873455" providerId="LiveId" clId="{F7BCDAB7-59A5-4E72-AB93-2EA078B2E224}" dt="2024-05-13T06:47:38.899" v="0" actId="47"/>
        <pc:sldMkLst>
          <pc:docMk/>
          <pc:sldMk cId="0" sldId="351"/>
        </pc:sldMkLst>
      </pc:sldChg>
      <pc:sldChg chg="del">
        <pc:chgData name="Antonio B." userId="9219f2d1b2873455" providerId="LiveId" clId="{F7BCDAB7-59A5-4E72-AB93-2EA078B2E224}" dt="2024-05-13T06:47:39.753" v="3" actId="47"/>
        <pc:sldMkLst>
          <pc:docMk/>
          <pc:sldMk cId="0" sldId="352"/>
        </pc:sldMkLst>
      </pc:sldChg>
      <pc:sldChg chg="del">
        <pc:chgData name="Antonio B." userId="9219f2d1b2873455" providerId="LiveId" clId="{F7BCDAB7-59A5-4E72-AB93-2EA078B2E224}" dt="2024-05-13T06:47:40.626" v="15" actId="47"/>
        <pc:sldMkLst>
          <pc:docMk/>
          <pc:sldMk cId="0" sldId="353"/>
        </pc:sldMkLst>
      </pc:sldChg>
      <pc:sldChg chg="del">
        <pc:chgData name="Antonio B." userId="9219f2d1b2873455" providerId="LiveId" clId="{F7BCDAB7-59A5-4E72-AB93-2EA078B2E224}" dt="2024-05-13T06:47:42.757" v="34" actId="47"/>
        <pc:sldMkLst>
          <pc:docMk/>
          <pc:sldMk cId="0" sldId="355"/>
        </pc:sldMkLst>
      </pc:sldChg>
      <pc:sldChg chg="del">
        <pc:chgData name="Antonio B." userId="9219f2d1b2873455" providerId="LiveId" clId="{F7BCDAB7-59A5-4E72-AB93-2EA078B2E224}" dt="2024-05-13T06:47:43.390" v="38" actId="47"/>
        <pc:sldMkLst>
          <pc:docMk/>
          <pc:sldMk cId="0" sldId="358"/>
        </pc:sldMkLst>
      </pc:sldChg>
      <pc:sldChg chg="del">
        <pc:chgData name="Antonio B." userId="9219f2d1b2873455" providerId="LiveId" clId="{F7BCDAB7-59A5-4E72-AB93-2EA078B2E224}" dt="2024-05-13T06:47:45.118" v="41" actId="47"/>
        <pc:sldMkLst>
          <pc:docMk/>
          <pc:sldMk cId="2985388456" sldId="367"/>
        </pc:sldMkLst>
      </pc:sldChg>
      <pc:sldChg chg="del">
        <pc:chgData name="Antonio B." userId="9219f2d1b2873455" providerId="LiveId" clId="{F7BCDAB7-59A5-4E72-AB93-2EA078B2E224}" dt="2024-05-13T06:47:43.538" v="39" actId="47"/>
        <pc:sldMkLst>
          <pc:docMk/>
          <pc:sldMk cId="3696451474" sldId="368"/>
        </pc:sldMkLst>
      </pc:sldChg>
      <pc:sldChg chg="del">
        <pc:chgData name="Antonio B." userId="9219f2d1b2873455" providerId="LiveId" clId="{F7BCDAB7-59A5-4E72-AB93-2EA078B2E224}" dt="2024-05-13T06:47:45.190" v="44" actId="47"/>
        <pc:sldMkLst>
          <pc:docMk/>
          <pc:sldMk cId="1573470133" sldId="369"/>
        </pc:sldMkLst>
      </pc:sldChg>
      <pc:sldChg chg="del">
        <pc:chgData name="Antonio B." userId="9219f2d1b2873455" providerId="LiveId" clId="{F7BCDAB7-59A5-4E72-AB93-2EA078B2E224}" dt="2024-05-13T06:47:45.220" v="45" actId="47"/>
        <pc:sldMkLst>
          <pc:docMk/>
          <pc:sldMk cId="2921976494" sldId="370"/>
        </pc:sldMkLst>
      </pc:sldChg>
      <pc:sldChg chg="del">
        <pc:chgData name="Antonio B." userId="9219f2d1b2873455" providerId="LiveId" clId="{F7BCDAB7-59A5-4E72-AB93-2EA078B2E224}" dt="2024-05-13T06:47:45.247" v="46" actId="47"/>
        <pc:sldMkLst>
          <pc:docMk/>
          <pc:sldMk cId="569784823" sldId="371"/>
        </pc:sldMkLst>
      </pc:sldChg>
      <pc:sldChg chg="del">
        <pc:chgData name="Antonio B." userId="9219f2d1b2873455" providerId="LiveId" clId="{F7BCDAB7-59A5-4E72-AB93-2EA078B2E224}" dt="2024-05-13T06:47:45.277" v="47" actId="47"/>
        <pc:sldMkLst>
          <pc:docMk/>
          <pc:sldMk cId="332794152" sldId="372"/>
        </pc:sldMkLst>
      </pc:sldChg>
      <pc:sldChg chg="del">
        <pc:chgData name="Antonio B." userId="9219f2d1b2873455" providerId="LiveId" clId="{F7BCDAB7-59A5-4E72-AB93-2EA078B2E224}" dt="2024-05-13T06:47:45.940" v="48" actId="47"/>
        <pc:sldMkLst>
          <pc:docMk/>
          <pc:sldMk cId="626909906" sldId="373"/>
        </pc:sldMkLst>
      </pc:sldChg>
      <pc:sldChg chg="del">
        <pc:chgData name="Antonio B." userId="9219f2d1b2873455" providerId="LiveId" clId="{F7BCDAB7-59A5-4E72-AB93-2EA078B2E224}" dt="2024-05-13T06:47:46.076" v="49" actId="47"/>
        <pc:sldMkLst>
          <pc:docMk/>
          <pc:sldMk cId="3586278449" sldId="374"/>
        </pc:sldMkLst>
      </pc:sldChg>
      <pc:sldChg chg="del">
        <pc:chgData name="Antonio B." userId="9219f2d1b2873455" providerId="LiveId" clId="{F7BCDAB7-59A5-4E72-AB93-2EA078B2E224}" dt="2024-05-13T06:47:46.266" v="50" actId="47"/>
        <pc:sldMkLst>
          <pc:docMk/>
          <pc:sldMk cId="3863327862" sldId="375"/>
        </pc:sldMkLst>
      </pc:sldChg>
      <pc:sldChg chg="del">
        <pc:chgData name="Antonio B." userId="9219f2d1b2873455" providerId="LiveId" clId="{F7BCDAB7-59A5-4E72-AB93-2EA078B2E224}" dt="2024-05-13T06:47:46.465" v="51" actId="47"/>
        <pc:sldMkLst>
          <pc:docMk/>
          <pc:sldMk cId="917283005" sldId="376"/>
        </pc:sldMkLst>
      </pc:sldChg>
      <pc:sldChg chg="del">
        <pc:chgData name="Antonio B." userId="9219f2d1b2873455" providerId="LiveId" clId="{F7BCDAB7-59A5-4E72-AB93-2EA078B2E224}" dt="2024-05-13T06:47:47.128" v="52" actId="47"/>
        <pc:sldMkLst>
          <pc:docMk/>
          <pc:sldMk cId="1623898687" sldId="377"/>
        </pc:sldMkLst>
      </pc:sldChg>
      <pc:sldChg chg="del">
        <pc:chgData name="Antonio B." userId="9219f2d1b2873455" providerId="LiveId" clId="{F7BCDAB7-59A5-4E72-AB93-2EA078B2E224}" dt="2024-05-13T06:47:47.496" v="53" actId="47"/>
        <pc:sldMkLst>
          <pc:docMk/>
          <pc:sldMk cId="1130328605" sldId="378"/>
        </pc:sldMkLst>
      </pc:sldChg>
      <pc:sldChg chg="del">
        <pc:chgData name="Antonio B." userId="9219f2d1b2873455" providerId="LiveId" clId="{F7BCDAB7-59A5-4E72-AB93-2EA078B2E224}" dt="2024-05-13T06:47:40.815" v="21" actId="47"/>
        <pc:sldMkLst>
          <pc:docMk/>
          <pc:sldMk cId="0" sldId="379"/>
        </pc:sldMkLst>
      </pc:sldChg>
      <pc:sldChg chg="del">
        <pc:chgData name="Antonio B." userId="9219f2d1b2873455" providerId="LiveId" clId="{F7BCDAB7-59A5-4E72-AB93-2EA078B2E224}" dt="2024-05-13T06:47:40.903" v="24" actId="47"/>
        <pc:sldMkLst>
          <pc:docMk/>
          <pc:sldMk cId="0" sldId="389"/>
        </pc:sldMkLst>
      </pc:sldChg>
      <pc:sldChg chg="del">
        <pc:chgData name="Antonio B." userId="9219f2d1b2873455" providerId="LiveId" clId="{F7BCDAB7-59A5-4E72-AB93-2EA078B2E224}" dt="2024-05-13T06:47:40.938" v="25" actId="47"/>
        <pc:sldMkLst>
          <pc:docMk/>
          <pc:sldMk cId="0" sldId="390"/>
        </pc:sldMkLst>
      </pc:sldChg>
      <pc:sldChg chg="del">
        <pc:chgData name="Antonio B." userId="9219f2d1b2873455" providerId="LiveId" clId="{F7BCDAB7-59A5-4E72-AB93-2EA078B2E224}" dt="2024-05-13T06:47:40.956" v="26" actId="47"/>
        <pc:sldMkLst>
          <pc:docMk/>
          <pc:sldMk cId="0" sldId="391"/>
        </pc:sldMkLst>
      </pc:sldChg>
      <pc:sldChg chg="del">
        <pc:chgData name="Antonio B." userId="9219f2d1b2873455" providerId="LiveId" clId="{F7BCDAB7-59A5-4E72-AB93-2EA078B2E224}" dt="2024-05-13T06:47:40.996" v="27" actId="47"/>
        <pc:sldMkLst>
          <pc:docMk/>
          <pc:sldMk cId="0" sldId="392"/>
        </pc:sldMkLst>
      </pc:sldChg>
      <pc:sldChg chg="del">
        <pc:chgData name="Antonio B." userId="9219f2d1b2873455" providerId="LiveId" clId="{F7BCDAB7-59A5-4E72-AB93-2EA078B2E224}" dt="2024-05-13T08:28:54.128" v="223" actId="47"/>
        <pc:sldMkLst>
          <pc:docMk/>
          <pc:sldMk cId="4163885899" sldId="415"/>
        </pc:sldMkLst>
      </pc:sldChg>
      <pc:sldChg chg="del">
        <pc:chgData name="Antonio B." userId="9219f2d1b2873455" providerId="LiveId" clId="{F7BCDAB7-59A5-4E72-AB93-2EA078B2E224}" dt="2024-05-13T06:47:40.840" v="22" actId="47"/>
        <pc:sldMkLst>
          <pc:docMk/>
          <pc:sldMk cId="0" sldId="418"/>
        </pc:sldMkLst>
      </pc:sldChg>
      <pc:sldChg chg="del">
        <pc:chgData name="Antonio B." userId="9219f2d1b2873455" providerId="LiveId" clId="{F7BCDAB7-59A5-4E72-AB93-2EA078B2E224}" dt="2024-05-13T06:47:40.868" v="23" actId="47"/>
        <pc:sldMkLst>
          <pc:docMk/>
          <pc:sldMk cId="0" sldId="419"/>
        </pc:sldMkLst>
      </pc:sldChg>
      <pc:sldChg chg="del">
        <pc:chgData name="Antonio B." userId="9219f2d1b2873455" providerId="LiveId" clId="{F7BCDAB7-59A5-4E72-AB93-2EA078B2E224}" dt="2024-05-13T06:47:40.672" v="16" actId="47"/>
        <pc:sldMkLst>
          <pc:docMk/>
          <pc:sldMk cId="793899438" sldId="420"/>
        </pc:sldMkLst>
      </pc:sldChg>
      <pc:sldChg chg="del">
        <pc:chgData name="Antonio B." userId="9219f2d1b2873455" providerId="LiveId" clId="{F7BCDAB7-59A5-4E72-AB93-2EA078B2E224}" dt="2024-05-13T06:47:39.380" v="1" actId="47"/>
        <pc:sldMkLst>
          <pc:docMk/>
          <pc:sldMk cId="3114595780" sldId="426"/>
        </pc:sldMkLst>
      </pc:sldChg>
      <pc:sldChg chg="del">
        <pc:chgData name="Antonio B." userId="9219f2d1b2873455" providerId="LiveId" clId="{F7BCDAB7-59A5-4E72-AB93-2EA078B2E224}" dt="2024-05-13T06:47:39.620" v="2" actId="47"/>
        <pc:sldMkLst>
          <pc:docMk/>
          <pc:sldMk cId="0" sldId="427"/>
        </pc:sldMkLst>
      </pc:sldChg>
      <pc:sldChg chg="del">
        <pc:chgData name="Antonio B." userId="9219f2d1b2873455" providerId="LiveId" clId="{F7BCDAB7-59A5-4E72-AB93-2EA078B2E224}" dt="2024-05-13T06:47:40.233" v="4" actId="47"/>
        <pc:sldMkLst>
          <pc:docMk/>
          <pc:sldMk cId="79551407" sldId="428"/>
        </pc:sldMkLst>
      </pc:sldChg>
      <pc:sldChg chg="del">
        <pc:chgData name="Antonio B." userId="9219f2d1b2873455" providerId="LiveId" clId="{F7BCDAB7-59A5-4E72-AB93-2EA078B2E224}" dt="2024-05-13T06:47:40.265" v="5" actId="47"/>
        <pc:sldMkLst>
          <pc:docMk/>
          <pc:sldMk cId="3622109233" sldId="429"/>
        </pc:sldMkLst>
      </pc:sldChg>
      <pc:sldChg chg="del">
        <pc:chgData name="Antonio B." userId="9219f2d1b2873455" providerId="LiveId" clId="{F7BCDAB7-59A5-4E72-AB93-2EA078B2E224}" dt="2024-05-13T06:47:40.391" v="6" actId="47"/>
        <pc:sldMkLst>
          <pc:docMk/>
          <pc:sldMk cId="1050012229" sldId="430"/>
        </pc:sldMkLst>
      </pc:sldChg>
      <pc:sldChg chg="del">
        <pc:chgData name="Antonio B." userId="9219f2d1b2873455" providerId="LiveId" clId="{F7BCDAB7-59A5-4E72-AB93-2EA078B2E224}" dt="2024-05-13T06:47:40.425" v="7" actId="47"/>
        <pc:sldMkLst>
          <pc:docMk/>
          <pc:sldMk cId="3848574624" sldId="431"/>
        </pc:sldMkLst>
      </pc:sldChg>
      <pc:sldChg chg="del">
        <pc:chgData name="Antonio B." userId="9219f2d1b2873455" providerId="LiveId" clId="{F7BCDAB7-59A5-4E72-AB93-2EA078B2E224}" dt="2024-05-13T06:47:40.439" v="8" actId="47"/>
        <pc:sldMkLst>
          <pc:docMk/>
          <pc:sldMk cId="456685990" sldId="432"/>
        </pc:sldMkLst>
      </pc:sldChg>
      <pc:sldChg chg="del">
        <pc:chgData name="Antonio B." userId="9219f2d1b2873455" providerId="LiveId" clId="{F7BCDAB7-59A5-4E72-AB93-2EA078B2E224}" dt="2024-05-13T06:47:40.453" v="9" actId="47"/>
        <pc:sldMkLst>
          <pc:docMk/>
          <pc:sldMk cId="1711010917" sldId="433"/>
        </pc:sldMkLst>
      </pc:sldChg>
      <pc:sldChg chg="del">
        <pc:chgData name="Antonio B." userId="9219f2d1b2873455" providerId="LiveId" clId="{F7BCDAB7-59A5-4E72-AB93-2EA078B2E224}" dt="2024-05-13T06:47:40.481" v="10" actId="47"/>
        <pc:sldMkLst>
          <pc:docMk/>
          <pc:sldMk cId="2638670586" sldId="434"/>
        </pc:sldMkLst>
      </pc:sldChg>
      <pc:sldChg chg="del">
        <pc:chgData name="Antonio B." userId="9219f2d1b2873455" providerId="LiveId" clId="{F7BCDAB7-59A5-4E72-AB93-2EA078B2E224}" dt="2024-05-13T06:47:40.525" v="11" actId="47"/>
        <pc:sldMkLst>
          <pc:docMk/>
          <pc:sldMk cId="4171703086" sldId="435"/>
        </pc:sldMkLst>
      </pc:sldChg>
      <pc:sldChg chg="del">
        <pc:chgData name="Antonio B." userId="9219f2d1b2873455" providerId="LiveId" clId="{F7BCDAB7-59A5-4E72-AB93-2EA078B2E224}" dt="2024-05-13T06:47:40.536" v="12" actId="47"/>
        <pc:sldMkLst>
          <pc:docMk/>
          <pc:sldMk cId="2034801799" sldId="436"/>
        </pc:sldMkLst>
      </pc:sldChg>
      <pc:sldChg chg="del">
        <pc:chgData name="Antonio B." userId="9219f2d1b2873455" providerId="LiveId" clId="{F7BCDAB7-59A5-4E72-AB93-2EA078B2E224}" dt="2024-05-13T06:47:40.560" v="13" actId="47"/>
        <pc:sldMkLst>
          <pc:docMk/>
          <pc:sldMk cId="3096015786" sldId="437"/>
        </pc:sldMkLst>
      </pc:sldChg>
      <pc:sldChg chg="del">
        <pc:chgData name="Antonio B." userId="9219f2d1b2873455" providerId="LiveId" clId="{F7BCDAB7-59A5-4E72-AB93-2EA078B2E224}" dt="2024-05-13T06:47:42.226" v="32" actId="47"/>
        <pc:sldMkLst>
          <pc:docMk/>
          <pc:sldMk cId="896271235" sldId="438"/>
        </pc:sldMkLst>
      </pc:sldChg>
      <pc:sldChg chg="del">
        <pc:chgData name="Antonio B." userId="9219f2d1b2873455" providerId="LiveId" clId="{F7BCDAB7-59A5-4E72-AB93-2EA078B2E224}" dt="2024-05-13T06:47:42.621" v="33" actId="47"/>
        <pc:sldMkLst>
          <pc:docMk/>
          <pc:sldMk cId="3273892949" sldId="439"/>
        </pc:sldMkLst>
      </pc:sldChg>
      <pc:sldChg chg="del">
        <pc:chgData name="Antonio B." userId="9219f2d1b2873455" providerId="LiveId" clId="{F7BCDAB7-59A5-4E72-AB93-2EA078B2E224}" dt="2024-05-13T06:47:42.861" v="35" actId="47"/>
        <pc:sldMkLst>
          <pc:docMk/>
          <pc:sldMk cId="3044148465" sldId="441"/>
        </pc:sldMkLst>
      </pc:sldChg>
      <pc:sldChg chg="del">
        <pc:chgData name="Antonio B." userId="9219f2d1b2873455" providerId="LiveId" clId="{F7BCDAB7-59A5-4E72-AB93-2EA078B2E224}" dt="2024-05-13T06:47:43.039" v="36" actId="47"/>
        <pc:sldMkLst>
          <pc:docMk/>
          <pc:sldMk cId="3435507341" sldId="443"/>
        </pc:sldMkLst>
      </pc:sldChg>
      <pc:sldChg chg="del">
        <pc:chgData name="Antonio B." userId="9219f2d1b2873455" providerId="LiveId" clId="{F7BCDAB7-59A5-4E72-AB93-2EA078B2E224}" dt="2024-05-13T06:47:43.188" v="37" actId="47"/>
        <pc:sldMkLst>
          <pc:docMk/>
          <pc:sldMk cId="226800054" sldId="444"/>
        </pc:sldMkLst>
      </pc:sldChg>
      <pc:sldChg chg="del">
        <pc:chgData name="Antonio B." userId="9219f2d1b2873455" providerId="LiveId" clId="{F7BCDAB7-59A5-4E72-AB93-2EA078B2E224}" dt="2024-05-13T06:47:45.129" v="42" actId="47"/>
        <pc:sldMkLst>
          <pc:docMk/>
          <pc:sldMk cId="2256830320" sldId="445"/>
        </pc:sldMkLst>
      </pc:sldChg>
      <pc:sldChg chg="del">
        <pc:chgData name="Antonio B." userId="9219f2d1b2873455" providerId="LiveId" clId="{F7BCDAB7-59A5-4E72-AB93-2EA078B2E224}" dt="2024-05-13T06:47:48.557" v="54" actId="47"/>
        <pc:sldMkLst>
          <pc:docMk/>
          <pc:sldMk cId="1221743187" sldId="446"/>
        </pc:sldMkLst>
      </pc:sldChg>
      <pc:sldChg chg="del">
        <pc:chgData name="Antonio B." userId="9219f2d1b2873455" providerId="LiveId" clId="{F7BCDAB7-59A5-4E72-AB93-2EA078B2E224}" dt="2024-05-13T06:53:32.658" v="55" actId="47"/>
        <pc:sldMkLst>
          <pc:docMk/>
          <pc:sldMk cId="2743399253" sldId="447"/>
        </pc:sldMkLst>
      </pc:sldChg>
      <pc:sldChg chg="del">
        <pc:chgData name="Antonio B." userId="9219f2d1b2873455" providerId="LiveId" clId="{F7BCDAB7-59A5-4E72-AB93-2EA078B2E224}" dt="2024-05-13T06:53:33.037" v="56" actId="47"/>
        <pc:sldMkLst>
          <pc:docMk/>
          <pc:sldMk cId="922244689" sldId="448"/>
        </pc:sldMkLst>
      </pc:sldChg>
      <pc:sldChg chg="del">
        <pc:chgData name="Antonio B." userId="9219f2d1b2873455" providerId="LiveId" clId="{F7BCDAB7-59A5-4E72-AB93-2EA078B2E224}" dt="2024-05-13T06:53:33.884" v="57" actId="47"/>
        <pc:sldMkLst>
          <pc:docMk/>
          <pc:sldMk cId="158578850" sldId="449"/>
        </pc:sldMkLst>
      </pc:sldChg>
      <pc:sldChg chg="del">
        <pc:chgData name="Antonio B." userId="9219f2d1b2873455" providerId="LiveId" clId="{F7BCDAB7-59A5-4E72-AB93-2EA078B2E224}" dt="2024-05-13T06:47:40.684" v="17" actId="47"/>
        <pc:sldMkLst>
          <pc:docMk/>
          <pc:sldMk cId="0" sldId="455"/>
        </pc:sldMkLst>
      </pc:sldChg>
      <pc:sldChg chg="del">
        <pc:chgData name="Antonio B." userId="9219f2d1b2873455" providerId="LiveId" clId="{F7BCDAB7-59A5-4E72-AB93-2EA078B2E224}" dt="2024-05-13T06:47:40.717" v="18" actId="47"/>
        <pc:sldMkLst>
          <pc:docMk/>
          <pc:sldMk cId="0" sldId="456"/>
        </pc:sldMkLst>
      </pc:sldChg>
      <pc:sldChg chg="del">
        <pc:chgData name="Antonio B." userId="9219f2d1b2873455" providerId="LiveId" clId="{F7BCDAB7-59A5-4E72-AB93-2EA078B2E224}" dt="2024-05-13T06:47:40.749" v="19" actId="47"/>
        <pc:sldMkLst>
          <pc:docMk/>
          <pc:sldMk cId="0" sldId="457"/>
        </pc:sldMkLst>
      </pc:sldChg>
      <pc:sldChg chg="del">
        <pc:chgData name="Antonio B." userId="9219f2d1b2873455" providerId="LiveId" clId="{F7BCDAB7-59A5-4E72-AB93-2EA078B2E224}" dt="2024-05-13T06:47:40.779" v="20" actId="47"/>
        <pc:sldMkLst>
          <pc:docMk/>
          <pc:sldMk cId="0" sldId="458"/>
        </pc:sldMkLst>
      </pc:sldChg>
      <pc:sldChg chg="del">
        <pc:chgData name="Antonio B." userId="9219f2d1b2873455" providerId="LiveId" clId="{F7BCDAB7-59A5-4E72-AB93-2EA078B2E224}" dt="2024-05-13T06:47:40.594" v="14" actId="47"/>
        <pc:sldMkLst>
          <pc:docMk/>
          <pc:sldMk cId="2407467893" sldId="459"/>
        </pc:sldMkLst>
      </pc:sldChg>
      <pc:sldChg chg="del">
        <pc:chgData name="Antonio B." userId="9219f2d1b2873455" providerId="LiveId" clId="{F7BCDAB7-59A5-4E72-AB93-2EA078B2E224}" dt="2024-05-13T06:47:45.143" v="43" actId="47"/>
        <pc:sldMkLst>
          <pc:docMk/>
          <pc:sldMk cId="2431945123" sldId="460"/>
        </pc:sldMkLst>
      </pc:sldChg>
      <pc:sldChg chg="modSp">
        <pc:chgData name="Antonio B." userId="9219f2d1b2873455" providerId="LiveId" clId="{F7BCDAB7-59A5-4E72-AB93-2EA078B2E224}" dt="2024-05-13T09:17:58.687" v="240" actId="20577"/>
        <pc:sldMkLst>
          <pc:docMk/>
          <pc:sldMk cId="440106671" sldId="463"/>
        </pc:sldMkLst>
        <pc:spChg chg="mod">
          <ac:chgData name="Antonio B." userId="9219f2d1b2873455" providerId="LiveId" clId="{F7BCDAB7-59A5-4E72-AB93-2EA078B2E224}" dt="2024-05-13T09:17:58.687" v="240" actId="20577"/>
          <ac:spMkLst>
            <pc:docMk/>
            <pc:sldMk cId="440106671" sldId="463"/>
            <ac:spMk id="9" creationId="{9C027E46-3F0C-401F-B7F9-6999F78C3E28}"/>
          </ac:spMkLst>
        </pc:spChg>
        <pc:spChg chg="mod">
          <ac:chgData name="Antonio B." userId="9219f2d1b2873455" providerId="LiveId" clId="{F7BCDAB7-59A5-4E72-AB93-2EA078B2E224}" dt="2024-05-13T08:18:45.055" v="220" actId="20577"/>
          <ac:spMkLst>
            <pc:docMk/>
            <pc:sldMk cId="440106671" sldId="463"/>
            <ac:spMk id="48" creationId="{0616E006-8409-456A-B5FA-052EB75C1928}"/>
          </ac:spMkLst>
        </pc:spChg>
      </pc:sldChg>
      <pc:sldChg chg="modSp mod">
        <pc:chgData name="Antonio B." userId="9219f2d1b2873455" providerId="LiveId" clId="{F7BCDAB7-59A5-4E72-AB93-2EA078B2E224}" dt="2024-05-13T09:22:03.357" v="258" actId="20577"/>
        <pc:sldMkLst>
          <pc:docMk/>
          <pc:sldMk cId="811732535" sldId="464"/>
        </pc:sldMkLst>
        <pc:spChg chg="mod">
          <ac:chgData name="Antonio B." userId="9219f2d1b2873455" providerId="LiveId" clId="{F7BCDAB7-59A5-4E72-AB93-2EA078B2E224}" dt="2024-05-13T09:22:03.357" v="258" actId="20577"/>
          <ac:spMkLst>
            <pc:docMk/>
            <pc:sldMk cId="811732535" sldId="464"/>
            <ac:spMk id="11" creationId="{F1E1C2EF-652C-4165-8953-7853EFA4B8C4}"/>
          </ac:spMkLst>
        </pc:spChg>
      </pc:sldChg>
      <pc:sldChg chg="del">
        <pc:chgData name="Antonio B." userId="9219f2d1b2873455" providerId="LiveId" clId="{F7BCDAB7-59A5-4E72-AB93-2EA078B2E224}" dt="2024-05-13T08:28:53.363" v="222" actId="47"/>
        <pc:sldMkLst>
          <pc:docMk/>
          <pc:sldMk cId="3373167748" sldId="468"/>
        </pc:sldMkLst>
      </pc:sldChg>
      <pc:sldChg chg="modSp">
        <pc:chgData name="Antonio B." userId="9219f2d1b2873455" providerId="LiveId" clId="{F7BCDAB7-59A5-4E72-AB93-2EA078B2E224}" dt="2024-05-13T13:01:49.775" v="262" actId="20577"/>
        <pc:sldMkLst>
          <pc:docMk/>
          <pc:sldMk cId="2086773224" sldId="470"/>
        </pc:sldMkLst>
        <pc:spChg chg="mod">
          <ac:chgData name="Antonio B." userId="9219f2d1b2873455" providerId="LiveId" clId="{F7BCDAB7-59A5-4E72-AB93-2EA078B2E224}" dt="2024-05-13T13:01:49.775" v="262" actId="20577"/>
          <ac:spMkLst>
            <pc:docMk/>
            <pc:sldMk cId="2086773224" sldId="470"/>
            <ac:spMk id="14" creationId="{D65BD4F7-AB14-36E5-4911-03DEF7A89811}"/>
          </ac:spMkLst>
        </pc:spChg>
      </pc:sldChg>
      <pc:sldChg chg="modSp">
        <pc:chgData name="Antonio B." userId="9219f2d1b2873455" providerId="LiveId" clId="{F7BCDAB7-59A5-4E72-AB93-2EA078B2E224}" dt="2024-05-13T07:00:57.097" v="62" actId="20577"/>
        <pc:sldMkLst>
          <pc:docMk/>
          <pc:sldMk cId="1247093621" sldId="475"/>
        </pc:sldMkLst>
        <pc:spChg chg="mod">
          <ac:chgData name="Antonio B." userId="9219f2d1b2873455" providerId="LiveId" clId="{F7BCDAB7-59A5-4E72-AB93-2EA078B2E224}" dt="2024-05-13T07:00:57.097" v="62" actId="20577"/>
          <ac:spMkLst>
            <pc:docMk/>
            <pc:sldMk cId="1247093621" sldId="475"/>
            <ac:spMk id="17" creationId="{18EF512A-898E-780F-7603-6CD3FAA0D8A2}"/>
          </ac:spMkLst>
        </pc:spChg>
      </pc:sldChg>
      <pc:sldChg chg="modNotesTx">
        <pc:chgData name="Antonio B." userId="9219f2d1b2873455" providerId="LiveId" clId="{F7BCDAB7-59A5-4E72-AB93-2EA078B2E224}" dt="2024-05-13T07:06:16.366" v="212" actId="20577"/>
        <pc:sldMkLst>
          <pc:docMk/>
          <pc:sldMk cId="499152467" sldId="477"/>
        </pc:sldMkLst>
      </pc:sldChg>
      <pc:sldChg chg="del">
        <pc:chgData name="Antonio B." userId="9219f2d1b2873455" providerId="LiveId" clId="{F7BCDAB7-59A5-4E72-AB93-2EA078B2E224}" dt="2024-05-13T06:47:41.994" v="30" actId="47"/>
        <pc:sldMkLst>
          <pc:docMk/>
          <pc:sldMk cId="2119732845" sldId="479"/>
        </pc:sldMkLst>
      </pc:sldChg>
      <pc:sldChg chg="del">
        <pc:chgData name="Antonio B." userId="9219f2d1b2873455" providerId="LiveId" clId="{F7BCDAB7-59A5-4E72-AB93-2EA078B2E224}" dt="2024-05-13T06:47:42.106" v="31" actId="47"/>
        <pc:sldMkLst>
          <pc:docMk/>
          <pc:sldMk cId="2043546277" sldId="480"/>
        </pc:sldMkLst>
      </pc:sldChg>
      <pc:sldChg chg="del">
        <pc:chgData name="Antonio B." userId="9219f2d1b2873455" providerId="LiveId" clId="{F7BCDAB7-59A5-4E72-AB93-2EA078B2E224}" dt="2024-05-13T06:47:41.600" v="28" actId="47"/>
        <pc:sldMkLst>
          <pc:docMk/>
          <pc:sldMk cId="670649699" sldId="481"/>
        </pc:sldMkLst>
      </pc:sldChg>
      <pc:sldChg chg="del">
        <pc:chgData name="Antonio B." userId="9219f2d1b2873455" providerId="LiveId" clId="{F7BCDAB7-59A5-4E72-AB93-2EA078B2E224}" dt="2024-05-13T06:47:41.839" v="29" actId="47"/>
        <pc:sldMkLst>
          <pc:docMk/>
          <pc:sldMk cId="2939955402" sldId="482"/>
        </pc:sldMkLst>
      </pc:sldChg>
      <pc:sldChg chg="del">
        <pc:chgData name="Antonio B." userId="9219f2d1b2873455" providerId="LiveId" clId="{F7BCDAB7-59A5-4E72-AB93-2EA078B2E224}" dt="2024-05-13T08:28:54.533" v="224" actId="47"/>
        <pc:sldMkLst>
          <pc:docMk/>
          <pc:sldMk cId="1498388378" sldId="484"/>
        </pc:sldMkLst>
      </pc:sldChg>
      <pc:sldChg chg="del">
        <pc:chgData name="Antonio B." userId="9219f2d1b2873455" providerId="LiveId" clId="{F7BCDAB7-59A5-4E72-AB93-2EA078B2E224}" dt="2024-05-13T08:28:52.763" v="221" actId="47"/>
        <pc:sldMkLst>
          <pc:docMk/>
          <pc:sldMk cId="3955482886" sldId="485"/>
        </pc:sldMkLst>
      </pc:sldChg>
      <pc:sldChg chg="del">
        <pc:chgData name="Antonio B." userId="9219f2d1b2873455" providerId="LiveId" clId="{F7BCDAB7-59A5-4E72-AB93-2EA078B2E224}" dt="2024-05-13T06:47:44.615" v="40" actId="47"/>
        <pc:sldMkLst>
          <pc:docMk/>
          <pc:sldMk cId="402735897" sldId="486"/>
        </pc:sldMkLst>
      </pc:sldChg>
    </pc:docChg>
  </pc:docChgLst>
  <pc:docChgLst>
    <pc:chgData name="ALESSIO GIORDANO" userId="S::alessio.giordano2@studenti.unina.it::1b3f26a8-342c-49a0-9290-a9eabd2f50da" providerId="AD" clId="Web-{859F7705-AB77-B419-9D23-F26E00CB0D8E}"/>
    <pc:docChg chg="addSld">
      <pc:chgData name="ALESSIO GIORDANO" userId="S::alessio.giordano2@studenti.unina.it::1b3f26a8-342c-49a0-9290-a9eabd2f50da" providerId="AD" clId="Web-{859F7705-AB77-B419-9D23-F26E00CB0D8E}" dt="2024-05-09T23:26:34.838" v="0"/>
      <pc:docMkLst>
        <pc:docMk/>
      </pc:docMkLst>
      <pc:sldChg chg="new">
        <pc:chgData name="ALESSIO GIORDANO" userId="S::alessio.giordano2@studenti.unina.it::1b3f26a8-342c-49a0-9290-a9eabd2f50da" providerId="AD" clId="Web-{859F7705-AB77-B419-9D23-F26E00CB0D8E}" dt="2024-05-09T23:26:34.838" v="0"/>
        <pc:sldMkLst>
          <pc:docMk/>
          <pc:sldMk cId="3955482886" sldId="485"/>
        </pc:sldMkLst>
      </pc:sldChg>
    </pc:docChg>
  </pc:docChgLst>
  <pc:docChgLst>
    <pc:chgData name="ROBERTA GRANATA" userId="S::roberta.granata3@studenti.unina.it::b7f8afb7-7eb6-4d3b-a969-7e851dbd72f0" providerId="AD" clId="Web-{30CD36A8-D7AA-354C-344D-40129AC7BF3A}"/>
    <pc:docChg chg="modSld">
      <pc:chgData name="ROBERTA GRANATA" userId="S::roberta.granata3@studenti.unina.it::b7f8afb7-7eb6-4d3b-a969-7e851dbd72f0" providerId="AD" clId="Web-{30CD36A8-D7AA-354C-344D-40129AC7BF3A}" dt="2024-05-09T10:45:40.293" v="0" actId="1076"/>
      <pc:docMkLst>
        <pc:docMk/>
      </pc:docMkLst>
      <pc:sldChg chg="modSp">
        <pc:chgData name="ROBERTA GRANATA" userId="S::roberta.granata3@studenti.unina.it::b7f8afb7-7eb6-4d3b-a969-7e851dbd72f0" providerId="AD" clId="Web-{30CD36A8-D7AA-354C-344D-40129AC7BF3A}" dt="2024-05-09T10:45:40.293" v="0" actId="1076"/>
        <pc:sldMkLst>
          <pc:docMk/>
          <pc:sldMk cId="0" sldId="427"/>
        </pc:sldMkLst>
        <pc:spChg chg="mod">
          <ac:chgData name="ROBERTA GRANATA" userId="S::roberta.granata3@studenti.unina.it::b7f8afb7-7eb6-4d3b-a969-7e851dbd72f0" providerId="AD" clId="Web-{30CD36A8-D7AA-354C-344D-40129AC7BF3A}" dt="2024-05-09T10:45:40.293" v="0" actId="1076"/>
          <ac:spMkLst>
            <pc:docMk/>
            <pc:sldMk cId="0" sldId="427"/>
            <ac:spMk id="61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8F0A-151F-4F16-8BE6-A1EADA32E347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00300-F122-469F-9337-A2233C4CB8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Ovviamente l’arco 2,3 aggiunto da me deve avere un costo minore della somma degli archi 2,5 e 5,3 (DISUGUAGLIANZA TRIANGOLARE)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00300-F122-469F-9337-A2233C4CB8C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72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6BEE0-A6F8-4228-885C-FDBA0E6F7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498454-545B-4207-8B6F-60721CF7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FCF859-E35A-484B-9825-A99DE27A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6E212-DC46-45E9-9191-BBD24168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F2ED58-8FAD-4305-B507-337AC83E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4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D98E-9059-4172-B306-06A20878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80CC00-61FE-4BA7-B77F-239AE556C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D5891-8A79-4B4C-8241-C7EF3B3E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2EB56-7399-4005-AD92-3989216F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5A7A59-A7D8-45E3-BB21-2DC613CF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9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C23D4E-0DD7-4019-9394-2313D6BBE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31E445-E6CF-4A00-8D44-90F43E0AD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F8D8C-3FE9-4299-B2B7-F0AA9DA1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B810E-59D9-4D73-8657-AA5293E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A41754-B006-4297-B7F3-64838CAE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70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31D30-B54B-409F-ABA6-9AA05DBC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F20301-2231-4596-BF8D-EFDE644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C534A2-D30D-4A94-9FD6-EA428C4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D9656-A8A7-459C-9CB6-51AEEA82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2F261-3234-47C8-B550-5D763EB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51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69658-111A-477A-86C2-7FBB3532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1B78B3-DF76-4F9B-95E7-D22885EE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540C08-3E57-44D8-9209-4C4BAEF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0A66B-A48A-4F4D-8FB0-E5FAC23F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1BADD-183A-4D49-B502-1F9AB611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89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037D3-989F-4147-B590-8910AB61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C14C33-2708-41F7-822E-3A5124B38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3C859E-C46D-49EA-9859-D2FF33C2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117D9-BA84-45E0-BD82-99926F0F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CA0390-064B-4831-AC83-1A408C0A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4D75C7-390D-435F-80EE-26BE550D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1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20CB6A-BD4E-43C3-9112-4DCE4E73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CC53AA-CBDF-4E0C-9B0C-AFB72ED9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E34221-B8DC-4DE5-855E-87EAD9E2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105153B-5BCD-4A1A-A4F3-8327BE80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CA54C1-52C8-46C5-87DF-29F1E74F6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37BE8C-EA15-47A7-83EE-23A87112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4F4149-E989-4EEA-9047-C7239108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1D52F32-7EFD-45A6-A532-9D342F0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91F83-1F56-4856-9057-EE2538A3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4B040B-7DA4-48C7-A68B-DB96044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1B1B35-66E9-4D7E-835D-4104B544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E0AD0E-08EF-4B35-AD8C-3BE9CF23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DA73-A3D7-4F49-ABB7-B2499D4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4D9319-7C9F-4928-BEDB-B60CA09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F38ADE-7914-401D-B63D-6AD80216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24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7DE4A-88B7-4045-BFD1-90CDE92E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31ECD2-AD98-4C8E-B34D-60A3548D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1BDF4A-E9B0-4496-AA84-5455562D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F447CD-6141-4833-8892-B98834C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DA5A9B-E719-4D30-B57C-BAB9E313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42E83B-02EA-4BAC-9C1D-4113241E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52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D1906-EF6B-4DA2-B0E7-2CC4462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3A76503-4580-4803-A8F9-F02CFE47B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B951AF-C843-4127-B51B-4C0EEA28B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091A6B-CF5A-4784-BA62-0B66B740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036952-3280-42FE-BAE7-F7CDB9DC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35FD46-EFA7-40FC-A1E9-E29ED5B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80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BE5302-BCD4-46F1-A62D-1CB0B83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CBE4BF-ED09-4923-B272-CF222584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A9FE7-35F9-4CA4-8A5A-EE129616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05B7-3732-4EEF-A336-C9754720A8AF}" type="datetimeFigureOut">
              <a:rPr lang="it-IT" smtClean="0"/>
              <a:t>13/05/2024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577CA0-9866-43FF-AAD5-15328520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07BE4-0F0A-4252-8650-46B96FFCC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20F0-0411-4B09-8B77-421A81E483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31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24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9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5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6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29D6EDDE-4C68-40D1-9F5E-F789BB8C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93" y="3527653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(2-approssimato):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61F89DA-C515-4E43-9E71-D12F58E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398" y="1176023"/>
                <a:ext cx="11195881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sz="2000"/>
                  <a:t>Dato un grafo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>
                    <a:solidFill>
                      <a:srgbClr val="C00000"/>
                    </a:solidFill>
                  </a:rPr>
                  <a:t> </a:t>
                </a:r>
                <a:r>
                  <a:rPr lang="it-IT" sz="2000"/>
                  <a:t>non orientato, completo, con costo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r>
                  <a:rPr lang="it-IT" sz="2000"/>
                  <a:t> associato ad ogni arco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it-IT" altLang="it-IT" sz="200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61F89DA-C515-4E43-9E71-D12F58E81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398" y="1176023"/>
                <a:ext cx="11195881" cy="391197"/>
              </a:xfrm>
              <a:prstGeom prst="rect">
                <a:avLst/>
              </a:prstGeom>
              <a:blipFill>
                <a:blip r:embed="rId2"/>
                <a:stretch>
                  <a:fillRect l="-490" t="-10938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2ED12007-A05F-4325-BEDC-1868B5F7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98" y="4110919"/>
            <a:ext cx="10746222" cy="10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lnSpc>
                <a:spcPts val="25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it-IT" altLang="it-IT" sz="2000"/>
              <a:t>L’algoritmo di </a:t>
            </a:r>
            <a:r>
              <a:rPr lang="it-IT" altLang="it-IT" sz="2000" i="1" err="1">
                <a:solidFill>
                  <a:schemeClr val="accent1"/>
                </a:solidFill>
              </a:rPr>
              <a:t>Christofides</a:t>
            </a:r>
            <a:r>
              <a:rPr lang="it-IT" altLang="it-IT" sz="2000" i="1">
                <a:solidFill>
                  <a:schemeClr val="accent1"/>
                </a:solidFill>
              </a:rPr>
              <a:t> </a:t>
            </a:r>
            <a:r>
              <a:rPr lang="it-IT" altLang="it-IT" sz="2000"/>
              <a:t>per </a:t>
            </a:r>
            <a:r>
              <a:rPr lang="it-IT" altLang="it-IT" sz="2000" i="1">
                <a:solidFill>
                  <a:schemeClr val="accent1"/>
                </a:solidFill>
              </a:rPr>
              <a:t>grafi su cui vale la diseguaglianza triangolare </a:t>
            </a:r>
            <a:r>
              <a:rPr lang="it-IT" altLang="it-IT" sz="2000"/>
              <a:t>è un algoritmo </a:t>
            </a:r>
            <a:r>
              <a:rPr lang="it-IT" altLang="it-IT" sz="2000" i="1">
                <a:solidFill>
                  <a:schemeClr val="accent1"/>
                </a:solidFill>
              </a:rPr>
              <a:t>2-approssimato</a:t>
            </a:r>
            <a:r>
              <a:rPr lang="it-IT" altLang="it-IT" sz="2000"/>
              <a:t> ovvero fornisce una soluzione che vale non più del doppio della soluzione ottima</a:t>
            </a:r>
            <a:endParaRPr lang="it-IT" altLang="it-IT" sz="2000" b="1" i="1">
              <a:solidFill>
                <a:srgbClr val="0070C0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18BDC7-CFE2-C6A0-3F2E-839BCD69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ADB8D2F8-80EB-B148-6B8E-951AAA9F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59" y="65168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Disuguaglianza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triangolare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65BD4F7-AB14-36E5-4911-03DEF7A8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398" y="1684023"/>
                <a:ext cx="11195881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sz="2000" dirty="0"/>
                  <a:t>Su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it-IT" sz="2000"/>
                  <a:t>vale la </a:t>
                </a:r>
                <a:r>
                  <a:rPr lang="it-IT" sz="2000" b="1" dirty="0">
                    <a:solidFill>
                      <a:schemeClr val="accent1"/>
                    </a:solidFill>
                  </a:rPr>
                  <a:t>disuguaglianza triangolare </a:t>
                </a:r>
                <a:r>
                  <a:rPr lang="it-IT" sz="2000" dirty="0"/>
                  <a:t>se, per ogni tripla di nodi </a:t>
                </a:r>
                <a14:m>
                  <m:oMath xmlns:m="http://schemas.openxmlformats.org/officeDocument/2006/math">
                    <m:r>
                      <a:rPr lang="it-IT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2000" dirty="0"/>
                  <a:t>, si ha:  </a:t>
                </a:r>
                <a:endParaRPr lang="it-IT" altLang="it-IT" sz="2000" b="1" dirty="0"/>
              </a:p>
            </p:txBody>
          </p:sp>
        </mc:Choice>
        <mc:Fallback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65BD4F7-AB14-36E5-4911-03DEF7A89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398" y="1684023"/>
                <a:ext cx="11195881" cy="391197"/>
              </a:xfrm>
              <a:prstGeom prst="rect">
                <a:avLst/>
              </a:prstGeom>
              <a:blipFill>
                <a:blip r:embed="rId3"/>
                <a:stretch>
                  <a:fillRect l="-490" t="-9375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04B41B-FE01-6E95-3985-8FFF77981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85" y="2486025"/>
            <a:ext cx="5391150" cy="3619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9AC0C3A-C41B-D2D6-2A94-A0DAC440D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87" y="2144395"/>
            <a:ext cx="21050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9D027A-01CA-40FE-BC8D-0491E2DFC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Una generalizzazione del problema del TSP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F2E94D7-BD8B-47EE-967A-23AB7E9F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99" y="583188"/>
            <a:ext cx="111708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The orienteering problem,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formulazione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 con un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numero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polinomiale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vincoli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 (</a:t>
            </a:r>
            <a:r>
              <a:rPr lang="it-IT" sz="1800">
                <a:solidFill>
                  <a:srgbClr val="7030A0"/>
                </a:solidFill>
                <a:cs typeface="Arial" charset="0"/>
              </a:rPr>
              <a:t>Muller, Tucker e </a:t>
            </a:r>
            <a:r>
              <a:rPr lang="it-IT" sz="1800" err="1">
                <a:solidFill>
                  <a:srgbClr val="7030A0"/>
                </a:solidFill>
                <a:cs typeface="Arial" charset="0"/>
              </a:rPr>
              <a:t>Zemlin</a:t>
            </a:r>
            <a:r>
              <a:rPr lang="it-IT" sz="1800">
                <a:solidFill>
                  <a:srgbClr val="7030A0"/>
                </a:solidFill>
                <a:cs typeface="Arial" charset="0"/>
              </a:rPr>
              <a:t> MTZ)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73C66CE-B782-4135-AF2F-AD464A9EB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437" y="1027276"/>
                <a:ext cx="11200773" cy="1347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>
                    <a:solidFill>
                      <a:srgbClr val="0066FF"/>
                    </a:solidFill>
                  </a:rPr>
                  <a:t>Variabili decisionali</a:t>
                </a:r>
                <a:r>
                  <a:rPr lang="it-IT" altLang="it-IT" sz="1600"/>
                  <a:t>: 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:r>
                  <a:rPr lang="it-IT" altLang="it-IT" sz="1800" i="1">
                    <a:solidFill>
                      <a:srgbClr val="C00000"/>
                    </a:solidFill>
                  </a:rPr>
                  <a:t>x</a:t>
                </a:r>
                <a:r>
                  <a:rPr lang="it-IT" altLang="it-IT" sz="1800" i="1" baseline="-25000" err="1">
                    <a:solidFill>
                      <a:srgbClr val="C00000"/>
                    </a:solidFill>
                  </a:rPr>
                  <a:t>ij</a:t>
                </a:r>
                <a:r>
                  <a:rPr lang="it-IT" altLang="it-IT" sz="1800" i="1">
                    <a:solidFill>
                      <a:srgbClr val="C00000"/>
                    </a:solidFill>
                  </a:rPr>
                  <a:t> = 1 </a:t>
                </a:r>
                <a:r>
                  <a:rPr lang="it-IT" altLang="it-IT" sz="1600" i="1"/>
                  <a:t>se l’arco </a:t>
                </a:r>
                <a14:m>
                  <m:oMath xmlns:m="http://schemas.openxmlformats.org/officeDocument/2006/math"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8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az-Cyrl-AZ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alt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i="1"/>
                  <a:t>appartiene al percorso seguito dal concorrente, </a:t>
                </a:r>
                <a:r>
                  <a:rPr lang="it-IT" altLang="it-IT" sz="1600" i="1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600" i="1"/>
                  <a:t>altrimenti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altLang="it-IT" sz="20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800">
                    <a:solidFill>
                      <a:srgbClr val="0070C0"/>
                    </a:solidFill>
                  </a:rPr>
                  <a:t> </a:t>
                </a:r>
                <a:r>
                  <a:rPr lang="it-IT" sz="1800" i="1"/>
                  <a:t>se il nodo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800" i="1">
                    <a:solidFill>
                      <a:srgbClr val="C00000"/>
                    </a:solidFill>
                  </a:rPr>
                  <a:t> </a:t>
                </a:r>
                <a:r>
                  <a:rPr lang="it-IT" sz="1800" i="1"/>
                  <a:t>è visitato,</a:t>
                </a:r>
                <a:r>
                  <a:rPr lang="it-IT" sz="1800">
                    <a:solidFill>
                      <a:srgbClr val="0070C0"/>
                    </a:solidFill>
                  </a:rPr>
                  <a:t> </a:t>
                </a:r>
                <a:r>
                  <a:rPr lang="it-IT" altLang="it-IT" sz="180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800" i="1"/>
                  <a:t>altrimenti</a:t>
                </a:r>
                <a:r>
                  <a:rPr lang="it-IT" sz="1800" i="1"/>
                  <a:t> </a:t>
                </a:r>
                <a:endParaRPr lang="it-IT" altLang="it-IT" sz="1800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600">
                    <a:solidFill>
                      <a:srgbClr val="0070C0"/>
                    </a:solidFill>
                  </a:rPr>
                  <a:t> </a:t>
                </a:r>
                <a:r>
                  <a:rPr lang="it-IT" sz="1600">
                    <a:solidFill>
                      <a:srgbClr val="0070C0"/>
                    </a:solidFill>
                  </a:rPr>
                  <a:t>ordine di visita del vertice i nella soluzione (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altLang="it-IT" sz="160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73C66CE-B782-4135-AF2F-AD464A9EB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437" y="1027276"/>
                <a:ext cx="11200773" cy="1347164"/>
              </a:xfrm>
              <a:prstGeom prst="rect">
                <a:avLst/>
              </a:prstGeom>
              <a:blipFill>
                <a:blip r:embed="rId2"/>
                <a:stretch>
                  <a:fillRect l="-218" b="-49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C91F72ED-D52B-476B-BAA1-CAFF7B3C5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6" y="2287254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>
                <a:solidFill>
                  <a:srgbClr val="0066FF"/>
                </a:solidFill>
              </a:rPr>
              <a:t>Funzione obiettivo: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F5514521-3626-4C65-AB51-ADF397552513}"/>
                  </a:ext>
                </a:extLst>
              </p:cNvPr>
              <p:cNvSpPr txBox="1"/>
              <p:nvPr/>
            </p:nvSpPr>
            <p:spPr bwMode="auto">
              <a:xfrm>
                <a:off x="1458913" y="2681288"/>
                <a:ext cx="1436687" cy="646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F5514521-3626-4C65-AB51-ADF397552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913" y="2681288"/>
                <a:ext cx="1436687" cy="646112"/>
              </a:xfrm>
              <a:prstGeom prst="rect">
                <a:avLst/>
              </a:prstGeom>
              <a:blipFill>
                <a:blip r:embed="rId3"/>
                <a:stretch>
                  <a:fillRect l="-9322" t="-110377" r="-45339" b="-15377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7BD8E9F4-EB04-43FF-88DC-B1A34012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24" y="3242871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>
                <a:solidFill>
                  <a:srgbClr val="0066FF"/>
                </a:solidFill>
              </a:rPr>
              <a:t>Vincoli: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F1E1C2EF-652C-4165-8953-7853EFA4B8C4}"/>
                  </a:ext>
                </a:extLst>
              </p:cNvPr>
              <p:cNvSpPr txBox="1"/>
              <p:nvPr/>
            </p:nvSpPr>
            <p:spPr bwMode="auto">
              <a:xfrm>
                <a:off x="1060450" y="3689350"/>
                <a:ext cx="3235325" cy="2778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:(1,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1}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𝑇𝑀𝑎𝑥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F1E1C2EF-652C-4165-8953-7853EFA4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450" y="3689350"/>
                <a:ext cx="3235325" cy="2778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50D9FF8F-D8BB-4596-8C07-5A175D35E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33414"/>
              </p:ext>
            </p:extLst>
          </p:nvPr>
        </p:nvGraphicFramePr>
        <p:xfrm>
          <a:off x="5687410" y="3766831"/>
          <a:ext cx="8350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228600" progId="Equation.DSMT4">
                  <p:embed/>
                </p:oleObj>
              </mc:Choice>
              <mc:Fallback>
                <p:oleObj name="Equation" r:id="rId5" imgW="393480" imgH="22860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50D9FF8F-D8BB-4596-8C07-5A175D35E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410" y="3766831"/>
                        <a:ext cx="8350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763A9D5C-43B0-406A-BC13-28BE1A674A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21730"/>
              </p:ext>
            </p:extLst>
          </p:nvPr>
        </p:nvGraphicFramePr>
        <p:xfrm>
          <a:off x="5687410" y="4878392"/>
          <a:ext cx="5842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5800" imgH="279360" progId="Equation.DSMT4">
                  <p:embed/>
                </p:oleObj>
              </mc:Choice>
              <mc:Fallback>
                <p:oleObj name="Equation" r:id="rId7" imgW="2755800" imgH="279360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763A9D5C-43B0-406A-BC13-28BE1A674A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410" y="4878392"/>
                        <a:ext cx="58420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B6B492B3-67D6-47E1-9D95-EE49F6A74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52185"/>
              </p:ext>
            </p:extLst>
          </p:nvPr>
        </p:nvGraphicFramePr>
        <p:xfrm>
          <a:off x="5687410" y="4321818"/>
          <a:ext cx="3690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9880" imgH="228600" progId="Equation.DSMT4">
                  <p:embed/>
                </p:oleObj>
              </mc:Choice>
              <mc:Fallback>
                <p:oleObj name="Equation" r:id="rId9" imgW="1739880" imgH="2286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B6B492B3-67D6-47E1-9D95-EE49F6A74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410" y="4321818"/>
                        <a:ext cx="36909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3FCE9E50-2261-47FF-8C4E-12AC4DE7CE3A}"/>
              </a:ext>
            </a:extLst>
          </p:cNvPr>
          <p:cNvSpPr/>
          <p:nvPr/>
        </p:nvSpPr>
        <p:spPr>
          <a:xfrm>
            <a:off x="6777970" y="3635395"/>
            <a:ext cx="4751440" cy="697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400" i="1">
                <a:solidFill>
                  <a:srgbClr val="C00000"/>
                </a:solidFill>
              </a:rPr>
              <a:t>Al nodo 1 assegniamo la prima posizione (nodo di partenza)</a:t>
            </a:r>
          </a:p>
        </p:txBody>
      </p:sp>
    </p:spTree>
    <p:extLst>
      <p:ext uri="{BB962C8B-B14F-4D97-AF65-F5344CB8AC3E}">
        <p14:creationId xmlns:p14="http://schemas.microsoft.com/office/powerpoint/2010/main" val="8117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29D6EDDE-4C68-40D1-9F5E-F789BB8C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0" y="76703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(2-approssimato):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18BDC7-CFE2-C6A0-3F2E-839BCD69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D5DFD39-0521-6F92-6A5B-1A436525D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243" y="2103489"/>
                <a:ext cx="9200457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1.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Trova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l’albero ricoprente di costo minimo </a:t>
                </a:r>
                <a14:m>
                  <m:oMath xmlns:m="http://schemas.openxmlformats.org/officeDocument/2006/math"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altLang="it-IT" sz="2000" i="1"/>
                  <a:t> di </a:t>
                </a:r>
                <a14:m>
                  <m:oMath xmlns:m="http://schemas.openxmlformats.org/officeDocument/2006/math"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alt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 sz="2000" i="1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D5DFD39-0521-6F92-6A5B-1A436525D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243" y="2103489"/>
                <a:ext cx="9200457" cy="391197"/>
              </a:xfrm>
              <a:prstGeom prst="rect">
                <a:avLst/>
              </a:prstGeom>
              <a:blipFill>
                <a:blip r:embed="rId2"/>
                <a:stretch>
                  <a:fillRect l="-596" t="-9375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6178F6B-93E1-4011-0BEE-32BA5C9A3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2582727"/>
                <a:ext cx="9200457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2.</a:t>
                </a:r>
                <a:r>
                  <a:rPr lang="it-IT" altLang="it-IT" sz="2000"/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Raddoppia </a:t>
                </a:r>
                <a:r>
                  <a:rPr lang="it-IT" altLang="it-IT" sz="2000" i="1"/>
                  <a:t>ogni arco di 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it-IT" altLang="it-IT" sz="200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26178F6B-93E1-4011-0BEE-32BA5C9A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2582727"/>
                <a:ext cx="9200457" cy="391197"/>
              </a:xfrm>
              <a:prstGeom prst="rect">
                <a:avLst/>
              </a:prstGeom>
              <a:blipFill>
                <a:blip r:embed="rId3"/>
                <a:stretch>
                  <a:fillRect l="-596" t="-10938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54AA452-C05B-BA9B-188D-C1BBDB859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242" y="3061965"/>
                <a:ext cx="10892535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3.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Costruisce un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ciclo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i="1">
                    <a:solidFill>
                      <a:srgbClr val="0070C0"/>
                    </a:solidFill>
                  </a:rPr>
                  <a:t>che attraversa tutti i nodi </a:t>
                </a:r>
                <a:r>
                  <a:rPr lang="it-IT" altLang="it-IT" sz="2000" i="1"/>
                  <a:t>di questo grafo (</a:t>
                </a:r>
                <a:r>
                  <a:rPr lang="it-IT" altLang="it-IT" sz="2000" i="1">
                    <a:solidFill>
                      <a:srgbClr val="C00000"/>
                    </a:solidFill>
                  </a:rPr>
                  <a:t>circuito Euleriano</a:t>
                </a:r>
                <a:r>
                  <a:rPr lang="it-IT" altLang="it-IT" sz="2000" i="1"/>
                  <a:t>)</a:t>
                </a:r>
                <a:endParaRPr lang="it-IT" altLang="it-IT" sz="200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54AA452-C05B-BA9B-188D-C1BBDB859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242" y="3061965"/>
                <a:ext cx="10892535" cy="391197"/>
              </a:xfrm>
              <a:prstGeom prst="rect">
                <a:avLst/>
              </a:prstGeom>
              <a:blipFill>
                <a:blip r:embed="rId4"/>
                <a:stretch>
                  <a:fillRect l="-504" t="-10938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975E45EB-FBD4-9DF7-005D-8321BC224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4020441"/>
                <a:ext cx="10767132" cy="711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5.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Costruisce una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permutazione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altLang="it-IT" sz="2000" i="1">
                    <a:solidFill>
                      <a:srgbClr val="0070C0"/>
                    </a:solidFill>
                  </a:rPr>
                  <a:t> dei nodi</a:t>
                </a:r>
                <a:r>
                  <a:rPr lang="it-IT" altLang="it-IT" sz="2000" i="1"/>
                  <a:t> di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V</a:t>
                </a:r>
                <a:r>
                  <a:rPr lang="it-IT" altLang="it-IT" sz="2000" i="1"/>
                  <a:t> sequenziando i nodi nell’ordine della loro prima apparizione in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975E45EB-FBD4-9DF7-005D-8321BC224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4020441"/>
                <a:ext cx="10767132" cy="711798"/>
              </a:xfrm>
              <a:prstGeom prst="rect">
                <a:avLst/>
              </a:prstGeom>
              <a:blipFill>
                <a:blip r:embed="rId5"/>
                <a:stretch>
                  <a:fillRect l="-510" t="-6897" b="-1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D62A087-E11B-012B-B7FD-3630845A0F0B}"/>
                  </a:ext>
                </a:extLst>
              </p:cNvPr>
              <p:cNvSpPr txBox="1"/>
              <p:nvPr/>
            </p:nvSpPr>
            <p:spPr>
              <a:xfrm>
                <a:off x="768242" y="1309616"/>
                <a:ext cx="9838798" cy="71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500"/>
                  </a:lnSpc>
                  <a:spcBef>
                    <a:spcPct val="0"/>
                  </a:spcBef>
                </a:pPr>
                <a:r>
                  <a:rPr lang="it-IT" sz="2000">
                    <a:latin typeface="Arial" charset="0"/>
                  </a:rPr>
                  <a:t>Dato un grafo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it-IT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800" b="1">
                    <a:solidFill>
                      <a:srgbClr val="C00000"/>
                    </a:solidFill>
                  </a:rPr>
                  <a:t> </a:t>
                </a:r>
                <a:r>
                  <a:rPr lang="it-IT" sz="2000">
                    <a:latin typeface="Arial" charset="0"/>
                  </a:rPr>
                  <a:t>non orientato, su cui vale la diseguaglianza triangolare, calcola una soluzione ammissibile eseguendo i seguenti passi: </a:t>
                </a:r>
                <a:endParaRPr lang="it-IT" altLang="it-IT" sz="2000">
                  <a:latin typeface="Arial" charset="0"/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D62A087-E11B-012B-B7FD-3630845A0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2" y="1309616"/>
                <a:ext cx="9838798" cy="711798"/>
              </a:xfrm>
              <a:prstGeom prst="rect">
                <a:avLst/>
              </a:prstGeom>
              <a:blipFill>
                <a:blip r:embed="rId6"/>
                <a:stretch>
                  <a:fillRect l="-620" t="-5983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28BAEF2-90C6-1758-9C2C-6D6E02B24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3535237"/>
                <a:ext cx="10892535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4.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Sceglie un nodo iniziale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</a:t>
                </a:r>
                <a:r>
                  <a:rPr lang="it-IT" altLang="it-IT" sz="2000" i="1"/>
                  <a:t> in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i="1"/>
                  <a:t>e visita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lang="it-IT" altLang="it-IT" sz="2000" i="1"/>
                  <a:t> a partire da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</a:t>
                </a: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28BAEF2-90C6-1758-9C2C-6D6E02B24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3535237"/>
                <a:ext cx="10892535" cy="391197"/>
              </a:xfrm>
              <a:prstGeom prst="rect">
                <a:avLst/>
              </a:prstGeom>
              <a:blipFill>
                <a:blip r:embed="rId7"/>
                <a:stretch>
                  <a:fillRect l="-504" t="-12500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6C6F4209-95D3-FE98-1F3C-EE2960BCC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4825376"/>
                <a:ext cx="10767132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6.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Restituisce il ciclo hamiltoniano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H </a:t>
                </a:r>
                <a:r>
                  <a:rPr lang="it-IT" altLang="it-IT" sz="2000" i="1"/>
                  <a:t>associato a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altLang="it-IT" sz="2000" i="1"/>
                  <a:t> </a:t>
                </a:r>
                <a:endParaRPr lang="it-IT" altLang="it-IT" sz="2000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6C6F4209-95D3-FE98-1F3C-EE2960BCC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4825376"/>
                <a:ext cx="10767132" cy="391197"/>
              </a:xfrm>
              <a:prstGeom prst="rect">
                <a:avLst/>
              </a:prstGeom>
              <a:blipFill>
                <a:blip r:embed="rId8"/>
                <a:stretch>
                  <a:fillRect l="-510" t="-12500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19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29D6EDDE-4C68-40D1-9F5E-F789BB8C4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0" y="76703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,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esempio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918BDC7-CFE2-C6A0-3F2E-839BCD69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89CD40-B049-5477-ECA3-41EF89B1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0" y="1300163"/>
            <a:ext cx="3295650" cy="28956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0EFF83E-C42C-78F8-D020-1F17E798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47" y="3564883"/>
            <a:ext cx="3162300" cy="28860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CB4B8B0-E757-394B-D30D-5C3ED3E3B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77" y="3560394"/>
            <a:ext cx="3267075" cy="2924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EF512A-898E-780F-7603-6CD3FAA0D8A2}"/>
                  </a:ext>
                </a:extLst>
              </p:cNvPr>
              <p:cNvSpPr txBox="1"/>
              <p:nvPr/>
            </p:nvSpPr>
            <p:spPr>
              <a:xfrm>
                <a:off x="4678384" y="1684617"/>
                <a:ext cx="6096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altLang="it-IT" sz="1800" b="1" dirty="0">
                    <a:solidFill>
                      <a:srgbClr val="7030A0"/>
                    </a:solidFill>
                  </a:rPr>
                  <a:t>Step 1.</a:t>
                </a:r>
                <a:r>
                  <a:rPr lang="it-IT" altLang="it-IT" sz="1800" dirty="0"/>
                  <a:t> </a:t>
                </a:r>
                <a:r>
                  <a:rPr lang="it-IT" altLang="it-IT" sz="1800" i="1" dirty="0"/>
                  <a:t>Trova </a:t>
                </a:r>
                <a:r>
                  <a:rPr lang="it-IT" altLang="it-IT" sz="1800" i="1" dirty="0">
                    <a:solidFill>
                      <a:srgbClr val="0070C0"/>
                    </a:solidFill>
                  </a:rPr>
                  <a:t>l’albero ricoprente di costo minimo </a:t>
                </a:r>
                <a14:m>
                  <m:oMath xmlns:m="http://schemas.openxmlformats.org/officeDocument/2006/math">
                    <m:r>
                      <a:rPr lang="it-IT" altLang="it-IT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altLang="it-IT" sz="1800" i="1" dirty="0"/>
                  <a:t> applicando l’algoritmo di </a:t>
                </a:r>
                <a:r>
                  <a:rPr lang="it-IT" altLang="it-IT" sz="1800" i="1" dirty="0" err="1"/>
                  <a:t>Kruskal</a:t>
                </a:r>
                <a:r>
                  <a:rPr lang="it-IT" altLang="it-IT" sz="1800" i="1" dirty="0"/>
                  <a:t>.  </a:t>
                </a:r>
              </a:p>
              <a:p>
                <a:r>
                  <a:rPr lang="it-IT" i="1" dirty="0"/>
                  <a:t>Sceglie gli archi in ordine crescente di costo, saltando quelli che chiudono ciclo. Una volta inseriti in questo modo n-1 archi si è costruito l’albero ricoprente di costo minimo.</a:t>
                </a:r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18EF512A-898E-780F-7603-6CD3FAA0D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384" y="1684617"/>
                <a:ext cx="6096000" cy="1477328"/>
              </a:xfrm>
              <a:prstGeom prst="rect">
                <a:avLst/>
              </a:prstGeom>
              <a:blipFill>
                <a:blip r:embed="rId5"/>
                <a:stretch>
                  <a:fillRect l="-800" t="-2058" r="-200" b="-53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0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7CDF966-908B-DCB7-F2BA-56E0BFE3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0" y="76703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,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esempio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0D3160-C162-60D2-D2B9-1FAF3D21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A099E0D-A789-F018-F8C8-C1739D754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766" y="1441904"/>
                <a:ext cx="9200457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2.</a:t>
                </a:r>
                <a:r>
                  <a:rPr lang="it-IT" altLang="it-IT" sz="2000"/>
                  <a:t>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Raddoppia </a:t>
                </a:r>
                <a:r>
                  <a:rPr lang="it-IT" altLang="it-IT" sz="2000" i="1"/>
                  <a:t>ogni arco di 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it-IT" altLang="it-IT" sz="200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A099E0D-A789-F018-F8C8-C1739D754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766" y="1441904"/>
                <a:ext cx="9200457" cy="391197"/>
              </a:xfrm>
              <a:prstGeom prst="rect">
                <a:avLst/>
              </a:prstGeom>
              <a:blipFill>
                <a:blip r:embed="rId2"/>
                <a:stretch>
                  <a:fillRect l="-596" t="-10938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3D3DBDD-8C5E-CFA6-DC97-BAA62FB1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94" y="1975031"/>
            <a:ext cx="2676525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3DDFDB8-1C57-2560-B1A3-369F66480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5339" y="1458831"/>
                <a:ext cx="5440969" cy="1032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3.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Costruisce un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ciclo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i="1">
                    <a:solidFill>
                      <a:srgbClr val="0070C0"/>
                    </a:solidFill>
                  </a:rPr>
                  <a:t>che attraversa tutti i nodi </a:t>
                </a:r>
                <a:r>
                  <a:rPr lang="it-IT" altLang="it-IT" sz="2000" i="1"/>
                  <a:t>di questo grafo (</a:t>
                </a:r>
                <a:r>
                  <a:rPr lang="it-IT" altLang="it-IT" sz="2000" i="1">
                    <a:solidFill>
                      <a:srgbClr val="C00000"/>
                    </a:solidFill>
                  </a:rPr>
                  <a:t>circuito Euleriano</a:t>
                </a:r>
                <a:r>
                  <a:rPr lang="it-IT" altLang="it-IT" sz="2000" i="1"/>
                  <a:t>)</a:t>
                </a:r>
                <a:endParaRPr lang="it-IT" altLang="it-IT" sz="200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3DDFDB8-1C57-2560-B1A3-369F66480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5339" y="1458831"/>
                <a:ext cx="5440969" cy="1032399"/>
              </a:xfrm>
              <a:prstGeom prst="rect">
                <a:avLst/>
              </a:prstGeom>
              <a:blipFill>
                <a:blip r:embed="rId4"/>
                <a:stretch>
                  <a:fillRect l="-1009" t="-4118" r="-1345" b="-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4549261-07D9-193D-E5EE-D7F7011A4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147" y="2609296"/>
            <a:ext cx="1724025" cy="25431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A86CF6-91E1-95ED-79C2-4A9BEE54A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646" y="3279103"/>
            <a:ext cx="1811384" cy="131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F1C62C19-E05B-0696-7043-4BA4D6A7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0" y="76703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,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esempio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3F0DCCD-872C-F291-77BF-2392DFCC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891F76E-9A3D-23BB-26B0-AEAE107F7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2165517"/>
                <a:ext cx="4444709" cy="1352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5.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Costruisce una </a:t>
                </a:r>
                <a:r>
                  <a:rPr lang="it-IT" altLang="it-IT" sz="2000" i="1">
                    <a:solidFill>
                      <a:srgbClr val="0070C0"/>
                    </a:solidFill>
                  </a:rPr>
                  <a:t>permutazione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altLang="it-IT" sz="2000" i="1">
                    <a:solidFill>
                      <a:srgbClr val="0070C0"/>
                    </a:solidFill>
                  </a:rPr>
                  <a:t> dei nodi</a:t>
                </a:r>
                <a:r>
                  <a:rPr lang="it-IT" altLang="it-IT" sz="2000" i="1"/>
                  <a:t> di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V</a:t>
                </a:r>
                <a:r>
                  <a:rPr lang="it-IT" altLang="it-IT" sz="2000" i="1"/>
                  <a:t> sequenziando i nodi nell’ordine della loro prima apparizione in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4891F76E-9A3D-23BB-26B0-AEAE107F7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2165517"/>
                <a:ext cx="4444709" cy="1352999"/>
              </a:xfrm>
              <a:prstGeom prst="rect">
                <a:avLst/>
              </a:prstGeom>
              <a:blipFill>
                <a:blip r:embed="rId3"/>
                <a:stretch>
                  <a:fillRect l="-1235" t="-2703" b="-72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7DEBB336-E03F-5D14-180B-DC6A15C23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5" y="1401633"/>
                <a:ext cx="4914972" cy="711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4.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Sceglie un nodo iniziale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</a:t>
                </a:r>
                <a:r>
                  <a:rPr lang="it-IT" altLang="it-IT" sz="2000" i="1"/>
                  <a:t> in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it-IT" alt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i="1"/>
                  <a:t>e visita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lang="it-IT" altLang="it-IT" sz="2000" i="1"/>
                  <a:t> a partire da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u</a:t>
                </a: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7DEBB336-E03F-5D14-180B-DC6A15C23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5" y="1401633"/>
                <a:ext cx="4914972" cy="711798"/>
              </a:xfrm>
              <a:prstGeom prst="rect">
                <a:avLst/>
              </a:prstGeom>
              <a:blipFill>
                <a:blip r:embed="rId4"/>
                <a:stretch>
                  <a:fillRect l="-1117" t="-6838" b="-14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36EE52C2-602E-38D5-8A02-FC877687C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873" y="982936"/>
            <a:ext cx="2259463" cy="265819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FFD7F2-454C-A74B-614B-CDA4D29A6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36" y="1701943"/>
            <a:ext cx="4032075" cy="709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7F3BD4F-DEA8-0BDA-FD4A-13F6E639B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434" y="3911111"/>
                <a:ext cx="10767132" cy="391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lang="it-IT" altLang="it-IT" sz="2000" b="1">
                    <a:solidFill>
                      <a:srgbClr val="7030A0"/>
                    </a:solidFill>
                  </a:rPr>
                  <a:t>Step 6.</a:t>
                </a:r>
                <a:r>
                  <a:rPr lang="it-IT" altLang="it-IT" sz="2000"/>
                  <a:t> </a:t>
                </a:r>
                <a:r>
                  <a:rPr lang="it-IT" altLang="it-IT" sz="2000" i="1"/>
                  <a:t>Restituisce il ciclo hamiltoniano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H </a:t>
                </a:r>
                <a:r>
                  <a:rPr lang="it-IT" altLang="it-IT" sz="2000" i="1"/>
                  <a:t>associato a </a:t>
                </a:r>
                <a14:m>
                  <m:oMath xmlns:m="http://schemas.openxmlformats.org/officeDocument/2006/math">
                    <m:r>
                      <a:rPr lang="it-IT" altLang="it-IT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it-IT" altLang="it-IT" sz="2000" i="1"/>
                  <a:t> </a:t>
                </a:r>
                <a:endParaRPr lang="it-IT" altLang="it-IT" sz="2000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7F3BD4F-DEA8-0BDA-FD4A-13F6E639B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34" y="3911111"/>
                <a:ext cx="10767132" cy="391197"/>
              </a:xfrm>
              <a:prstGeom prst="rect">
                <a:avLst/>
              </a:prstGeom>
              <a:blipFill>
                <a:blip r:embed="rId7"/>
                <a:stretch>
                  <a:fillRect l="-510" t="-12500" b="-281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41D9E228-5E5B-4D6D-82F2-7A12C589FE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824" y="4375757"/>
            <a:ext cx="1619285" cy="230748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6E62D3F-7004-6515-0D6D-48715C9AE7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3457" y="4445822"/>
            <a:ext cx="2362337" cy="2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EE6880C1-D7A1-11D7-2ECF-FC2AADD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0" y="691620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Algoritmo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 di </a:t>
            </a:r>
            <a:r>
              <a:rPr lang="en-US" altLang="it-IT" sz="2400" err="1">
                <a:solidFill>
                  <a:srgbClr val="7030A0"/>
                </a:solidFill>
                <a:cs typeface="Arial" charset="0"/>
              </a:rPr>
              <a:t>Christofides</a:t>
            </a:r>
            <a:r>
              <a:rPr lang="en-US" altLang="it-IT" sz="24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24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02B245-1430-6C0B-BEE6-A2F17AE9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2" y="18008"/>
            <a:ext cx="8886511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Problema del Commesso Viaggiatore asimmetrico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0F7523-908A-29D3-A474-0C39504F4FDF}"/>
                  </a:ext>
                </a:extLst>
              </p:cNvPr>
              <p:cNvSpPr txBox="1"/>
              <p:nvPr/>
            </p:nvSpPr>
            <p:spPr>
              <a:xfrm>
                <a:off x="768242" y="1234200"/>
                <a:ext cx="9838798" cy="71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ts val="2500"/>
                  </a:lnSpc>
                  <a:spcBef>
                    <a:spcPct val="0"/>
                  </a:spcBef>
                </a:pPr>
                <a:r>
                  <a:rPr lang="it-IT" sz="2000" i="1">
                    <a:latin typeface="Arial" charset="0"/>
                  </a:rPr>
                  <a:t>Poiché </a:t>
                </a:r>
                <a:r>
                  <a:rPr lang="it-IT" sz="2000" i="1">
                    <a:solidFill>
                      <a:srgbClr val="0070C0"/>
                    </a:solidFill>
                    <a:latin typeface="Arial" charset="0"/>
                  </a:rPr>
                  <a:t>vale la disequazione triangolare</a:t>
                </a:r>
                <a:r>
                  <a:rPr lang="it-IT" sz="2000" i="1">
                    <a:latin typeface="Arial" charset="0"/>
                  </a:rPr>
                  <a:t>, nel </a:t>
                </a:r>
                <a:r>
                  <a:rPr lang="it-IT" sz="2000" i="1">
                    <a:solidFill>
                      <a:srgbClr val="0070C0"/>
                    </a:solidFill>
                    <a:latin typeface="Arial" charset="0"/>
                  </a:rPr>
                  <a:t>passaggio dal circuito Euleriano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lang="it-IT" sz="2000" i="1">
                    <a:latin typeface="Arial" charset="0"/>
                  </a:rPr>
                  <a:t> </a:t>
                </a:r>
                <a:r>
                  <a:rPr lang="it-IT" sz="2000" i="1">
                    <a:solidFill>
                      <a:srgbClr val="0070C0"/>
                    </a:solidFill>
                    <a:latin typeface="Arial" charset="0"/>
                  </a:rPr>
                  <a:t>al circuito Hamiltoniano </a:t>
                </a:r>
                <a:r>
                  <a:rPr lang="it-IT" altLang="it-IT" sz="2000" i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H</a:t>
                </a:r>
                <a:r>
                  <a:rPr lang="it-IT" sz="2000" i="1">
                    <a:latin typeface="Arial" charset="0"/>
                  </a:rPr>
                  <a:t>, seguo delle </a:t>
                </a:r>
                <a:r>
                  <a:rPr lang="it-IT" sz="2000" i="1">
                    <a:solidFill>
                      <a:srgbClr val="0070C0"/>
                    </a:solidFill>
                    <a:latin typeface="Arial" charset="0"/>
                  </a:rPr>
                  <a:t>«scorciatoie» </a:t>
                </a:r>
                <a:r>
                  <a:rPr lang="it-IT" sz="2000" i="1">
                    <a:latin typeface="Arial" charset="0"/>
                  </a:rPr>
                  <a:t>per cui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it-IT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 sz="2000" b="1" i="1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0F7523-908A-29D3-A474-0C39504F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2" y="1234200"/>
                <a:ext cx="9838798" cy="711798"/>
              </a:xfrm>
              <a:prstGeom prst="rect">
                <a:avLst/>
              </a:prstGeom>
              <a:blipFill>
                <a:blip r:embed="rId2"/>
                <a:stretch>
                  <a:fillRect l="-620" t="-5983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6A76728-CACC-DC31-76B4-827E8DD1B2C3}"/>
              </a:ext>
            </a:extLst>
          </p:cNvPr>
          <p:cNvSpPr/>
          <p:nvPr/>
        </p:nvSpPr>
        <p:spPr>
          <a:xfrm>
            <a:off x="705394" y="1234200"/>
            <a:ext cx="10267406" cy="841401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564CC25-9E61-8245-2C11-5064E76B9869}"/>
                  </a:ext>
                </a:extLst>
              </p:cNvPr>
              <p:cNvSpPr txBox="1"/>
              <p:nvPr/>
            </p:nvSpPr>
            <p:spPr>
              <a:xfrm>
                <a:off x="705394" y="2269339"/>
                <a:ext cx="10785880" cy="73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>
                    <a:latin typeface="Arial" charset="0"/>
                  </a:rPr>
                  <a:t>Sia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rgbClr val="C00000"/>
                    </a:solidFill>
                    <a:latin typeface="Arial" charset="0"/>
                  </a:rPr>
                  <a:t> </a:t>
                </a:r>
                <a:r>
                  <a:rPr lang="it-IT">
                    <a:latin typeface="Arial" charset="0"/>
                  </a:rPr>
                  <a:t>la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soluzione ottima</a:t>
                </a:r>
                <a:r>
                  <a:rPr lang="it-IT">
                    <a:latin typeface="Arial" charset="0"/>
                  </a:rPr>
                  <a:t> del problema e sia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>
                    <a:latin typeface="Arial" charset="0"/>
                  </a:rPr>
                  <a:t> un </a:t>
                </a:r>
                <a:r>
                  <a:rPr lang="it-IT" i="1">
                    <a:solidFill>
                      <a:srgbClr val="0070C0"/>
                    </a:solidFill>
                    <a:latin typeface="Arial" charset="0"/>
                  </a:rPr>
                  <a:t>generico percorso ottenuto 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>
                    <a:solidFill>
                      <a:srgbClr val="C00000"/>
                    </a:solidFill>
                    <a:latin typeface="Arial" charset="0"/>
                  </a:rPr>
                  <a:t>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eliminando un arco</a:t>
                </a:r>
                <a:r>
                  <a:rPr lang="it-IT">
                    <a:latin typeface="Arial" charset="0"/>
                  </a:rPr>
                  <a:t>. Essendo i costi sugli archi non negativi,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564CC25-9E61-8245-2C11-5064E76B9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2269339"/>
                <a:ext cx="10785880" cy="733534"/>
              </a:xfrm>
              <a:prstGeom prst="rect">
                <a:avLst/>
              </a:prstGeom>
              <a:blipFill>
                <a:blip r:embed="rId3"/>
                <a:stretch>
                  <a:fillRect l="-396" t="-165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51F326-D3EA-B8BA-1CCE-C138E4D56600}"/>
                  </a:ext>
                </a:extLst>
              </p:cNvPr>
              <p:cNvSpPr txBox="1"/>
              <p:nvPr/>
            </p:nvSpPr>
            <p:spPr>
              <a:xfrm>
                <a:off x="705394" y="3072189"/>
                <a:ext cx="10785880" cy="71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>
                    <a:latin typeface="Arial" charset="0"/>
                  </a:rPr>
                  <a:t>E’ facile provare che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it-IT">
                    <a:latin typeface="Arial" charset="0"/>
                  </a:rPr>
                  <a:t> è un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albero ricoprente </a:t>
                </a:r>
                <a:r>
                  <a:rPr lang="it-IT">
                    <a:latin typeface="Arial" charset="0"/>
                  </a:rPr>
                  <a:t>per cui il suo costo è maggiore o uguale al costo dell’albero ricoprente di costo minimo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>
                    <a:latin typeface="Arial" charset="0"/>
                  </a:rPr>
                  <a:t> e quindi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≥ </m:t>
                    </m:r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 sz="2000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D51F326-D3EA-B8BA-1CCE-C138E4D5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3072189"/>
                <a:ext cx="10785880" cy="711798"/>
              </a:xfrm>
              <a:prstGeom prst="rect">
                <a:avLst/>
              </a:prstGeom>
              <a:blipFill>
                <a:blip r:embed="rId4"/>
                <a:stretch>
                  <a:fillRect l="-396" t="-2564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6E9C4B-1D19-E007-C967-AE2546A8029F}"/>
                  </a:ext>
                </a:extLst>
              </p:cNvPr>
              <p:cNvSpPr txBox="1"/>
              <p:nvPr/>
            </p:nvSpPr>
            <p:spPr>
              <a:xfrm>
                <a:off x="705394" y="3875039"/>
                <a:ext cx="10964990" cy="389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>
                    <a:latin typeface="Arial" charset="0"/>
                  </a:rPr>
                  <a:t>Il circuito euleriano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>
                    <a:latin typeface="Arial" charset="0"/>
                  </a:rPr>
                  <a:t>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è ottenuto raddoppiando gli archi dell’albero minimo </a:t>
                </a:r>
                <a:r>
                  <a:rPr lang="it-IT">
                    <a:latin typeface="Arial" charset="0"/>
                  </a:rPr>
                  <a:t>per cui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2 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>
                  <a:latin typeface="Arial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46E9C4B-1D19-E007-C967-AE2546A8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3875039"/>
                <a:ext cx="10964990" cy="389787"/>
              </a:xfrm>
              <a:prstGeom prst="rect">
                <a:avLst/>
              </a:prstGeom>
              <a:blipFill>
                <a:blip r:embed="rId5"/>
                <a:stretch>
                  <a:fillRect l="-389" t="-468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074A53D-347E-BEDF-2EC8-D6B56B08A90E}"/>
                  </a:ext>
                </a:extLst>
              </p:cNvPr>
              <p:cNvSpPr txBox="1"/>
              <p:nvPr/>
            </p:nvSpPr>
            <p:spPr>
              <a:xfrm>
                <a:off x="705394" y="4351453"/>
                <a:ext cx="10525069" cy="71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ct val="0"/>
                  </a:spcBef>
                  <a:buFont typeface="Wingdings" panose="05000000000000000000" pitchFamily="2" charset="2"/>
                  <a:buChar char="ü"/>
                </a:pPr>
                <a:r>
                  <a:rPr lang="it-IT">
                    <a:latin typeface="Arial" charset="0"/>
                  </a:rPr>
                  <a:t>La soluzione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it-IT">
                    <a:latin typeface="Arial" charset="0"/>
                  </a:rPr>
                  <a:t> restituita dall’algoritmo di </a:t>
                </a:r>
                <a:r>
                  <a:rPr lang="it-IT" err="1">
                    <a:latin typeface="Arial" charset="0"/>
                  </a:rPr>
                  <a:t>Christofides</a:t>
                </a:r>
                <a:r>
                  <a:rPr lang="it-IT">
                    <a:latin typeface="Arial" charset="0"/>
                  </a:rPr>
                  <a:t>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è ottenuta da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>
                    <a:latin typeface="Arial" charset="0"/>
                  </a:rPr>
                  <a:t> </a:t>
                </a:r>
                <a:r>
                  <a:rPr lang="it-IT">
                    <a:solidFill>
                      <a:srgbClr val="0070C0"/>
                    </a:solidFill>
                    <a:latin typeface="Arial" charset="0"/>
                  </a:rPr>
                  <a:t>eliminando archi </a:t>
                </a:r>
                <a:r>
                  <a:rPr lang="it-IT">
                    <a:latin typeface="Arial" charset="0"/>
                  </a:rPr>
                  <a:t>per cui </a:t>
                </a:r>
                <a14:m>
                  <m:oMath xmlns:m="http://schemas.openxmlformats.org/officeDocument/2006/math"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&lt;= 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074A53D-347E-BEDF-2EC8-D6B56B08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4351453"/>
                <a:ext cx="10525069" cy="711798"/>
              </a:xfrm>
              <a:prstGeom prst="rect">
                <a:avLst/>
              </a:prstGeom>
              <a:blipFill>
                <a:blip r:embed="rId6"/>
                <a:stretch>
                  <a:fillRect l="-406" t="-2564"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3A4BD3-04AD-44E8-C3A1-E5330A5CA162}"/>
              </a:ext>
            </a:extLst>
          </p:cNvPr>
          <p:cNvSpPr txBox="1"/>
          <p:nvPr/>
        </p:nvSpPr>
        <p:spPr>
          <a:xfrm>
            <a:off x="700726" y="5183790"/>
            <a:ext cx="10785880" cy="70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it-IT" i="1">
                <a:solidFill>
                  <a:schemeClr val="tx2"/>
                </a:solidFill>
                <a:latin typeface="Arial" charset="0"/>
              </a:rPr>
              <a:t>In conclusione: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endParaRPr lang="it-IT" altLang="it-IT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263EC1-7E2A-0FD3-D87E-EF97FAD40B97}"/>
                  </a:ext>
                </a:extLst>
              </p:cNvPr>
              <p:cNvSpPr txBox="1"/>
              <p:nvPr/>
            </p:nvSpPr>
            <p:spPr>
              <a:xfrm>
                <a:off x="1199561" y="5778441"/>
                <a:ext cx="3787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it-IT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it-IT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&lt;= </m:t>
                    </m:r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it-IT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it-IT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it-IT" b="1"/>
                  <a:t> </a:t>
                </a:r>
                <a14:m>
                  <m:oMath xmlns:m="http://schemas.openxmlformats.org/officeDocument/2006/math"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it-IT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8263EC1-7E2A-0FD3-D87E-EF97FAD4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1" y="5778441"/>
                <a:ext cx="378721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9F2E6B-6108-C747-387C-BCE9DD440C62}"/>
              </a:ext>
            </a:extLst>
          </p:cNvPr>
          <p:cNvSpPr txBox="1"/>
          <p:nvPr/>
        </p:nvSpPr>
        <p:spPr>
          <a:xfrm>
            <a:off x="5144307" y="5587133"/>
            <a:ext cx="6184770" cy="102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0"/>
              </a:spcBef>
            </a:pPr>
            <a:r>
              <a:rPr lang="it-IT">
                <a:latin typeface="Arial" charset="0"/>
              </a:rPr>
              <a:t>Ovvero il valore della soluzione restituita dall’algoritmo è al massimo il doppio del valore della soluzione ottima</a:t>
            </a:r>
          </a:p>
          <a:p>
            <a:pPr>
              <a:lnSpc>
                <a:spcPts val="2500"/>
              </a:lnSpc>
              <a:spcBef>
                <a:spcPct val="0"/>
              </a:spcBef>
            </a:pPr>
            <a:endParaRPr lang="it-IT" altLang="it-IT">
              <a:latin typeface="Arial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4CE672A-8D21-7F62-FE15-76A046C236A1}"/>
              </a:ext>
            </a:extLst>
          </p:cNvPr>
          <p:cNvSpPr/>
          <p:nvPr/>
        </p:nvSpPr>
        <p:spPr>
          <a:xfrm>
            <a:off x="862922" y="5610456"/>
            <a:ext cx="10623683" cy="841401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62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744654-21C7-4DF7-8C8C-8B1DD22A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Una generalizzazione del problema del TSP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1337108-7015-4EA1-9B8D-358888742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79" y="732965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2000">
                <a:solidFill>
                  <a:srgbClr val="7030A0"/>
                </a:solidFill>
                <a:cs typeface="Arial" charset="0"/>
              </a:rPr>
              <a:t>The orienteering problem:</a:t>
            </a:r>
            <a:endParaRPr lang="en-US" altLang="it-IT" sz="2000" i="1">
              <a:solidFill>
                <a:srgbClr val="7030A0"/>
              </a:solidFill>
              <a:cs typeface="Arial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DC7106-1DE4-4881-A665-9FC60FF25B0B}"/>
              </a:ext>
            </a:extLst>
          </p:cNvPr>
          <p:cNvSpPr txBox="1"/>
          <p:nvPr/>
        </p:nvSpPr>
        <p:spPr>
          <a:xfrm>
            <a:off x="965200" y="1164765"/>
            <a:ext cx="10261600" cy="3186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it-IT" sz="1600" b="1" i="1">
                <a:solidFill>
                  <a:srgbClr val="0070C0"/>
                </a:solidFill>
                <a:latin typeface="Times New Roman" panose="02020603050405020304" pitchFamily="18" charset="0"/>
              </a:rPr>
              <a:t>Orienteering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is</a:t>
            </a:r>
            <a:r>
              <a:rPr lang="it-IT" sz="1600" i="1">
                <a:latin typeface="Times New Roman" panose="02020603050405020304" pitchFamily="18" charset="0"/>
              </a:rPr>
              <a:t> an outdoor sport </a:t>
            </a:r>
            <a:r>
              <a:rPr lang="it-IT" sz="1600" i="1" err="1">
                <a:latin typeface="Times New Roman" panose="02020603050405020304" pitchFamily="18" charset="0"/>
              </a:rPr>
              <a:t>usually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played</a:t>
            </a:r>
            <a:r>
              <a:rPr lang="it-IT" sz="1600" i="1">
                <a:latin typeface="Times New Roman" panose="02020603050405020304" pitchFamily="18" charset="0"/>
              </a:rPr>
              <a:t> in a </a:t>
            </a:r>
            <a:r>
              <a:rPr lang="it-IT" sz="1600" i="1" err="1">
                <a:latin typeface="Times New Roman" panose="02020603050405020304" pitchFamily="18" charset="0"/>
              </a:rPr>
              <a:t>mountainous</a:t>
            </a:r>
            <a:r>
              <a:rPr lang="it-IT" sz="1600" i="1">
                <a:latin typeface="Times New Roman" panose="02020603050405020304" pitchFamily="18" charset="0"/>
              </a:rPr>
              <a:t> or </a:t>
            </a:r>
            <a:r>
              <a:rPr lang="it-IT" sz="1600" i="1" err="1">
                <a:latin typeface="Times New Roman" panose="02020603050405020304" pitchFamily="18" charset="0"/>
              </a:rPr>
              <a:t>heavily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forested</a:t>
            </a:r>
            <a:r>
              <a:rPr lang="it-IT" sz="1600" i="1">
                <a:latin typeface="Times New Roman" panose="02020603050405020304" pitchFamily="18" charset="0"/>
              </a:rPr>
              <a:t> area. </a:t>
            </a:r>
            <a:r>
              <a:rPr lang="it-IT" sz="1600" i="1" err="1">
                <a:latin typeface="Times New Roman" panose="02020603050405020304" pitchFamily="18" charset="0"/>
              </a:rPr>
              <a:t>Armed</a:t>
            </a:r>
            <a:r>
              <a:rPr lang="it-IT" sz="1600" i="1">
                <a:latin typeface="Times New Roman" panose="02020603050405020304" pitchFamily="18" charset="0"/>
              </a:rPr>
              <a:t> with </a:t>
            </a:r>
            <a:r>
              <a:rPr lang="it-IT" sz="1600" i="1" err="1">
                <a:latin typeface="Times New Roman" panose="02020603050405020304" pitchFamily="18" charset="0"/>
              </a:rPr>
              <a:t>compass</a:t>
            </a:r>
            <a:r>
              <a:rPr lang="it-IT" sz="1600" i="1">
                <a:latin typeface="Times New Roman" panose="02020603050405020304" pitchFamily="18" charset="0"/>
              </a:rPr>
              <a:t> and </a:t>
            </a:r>
            <a:r>
              <a:rPr lang="it-IT" sz="1600" i="1" err="1">
                <a:latin typeface="Times New Roman" panose="02020603050405020304" pitchFamily="18" charset="0"/>
              </a:rPr>
              <a:t>map</a:t>
            </a:r>
            <a:r>
              <a:rPr lang="it-IT" sz="1600" i="1">
                <a:latin typeface="Times New Roman" panose="02020603050405020304" pitchFamily="18" charset="0"/>
              </a:rPr>
              <a:t>, 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competitors start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a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specified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control point</a:t>
            </a:r>
            <a:r>
              <a:rPr lang="it-IT" sz="1600" i="1">
                <a:latin typeface="Times New Roman" panose="02020603050405020304" pitchFamily="18" charset="0"/>
              </a:rPr>
              <a:t>,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try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to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visit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many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other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control points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possible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within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a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prescribed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time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limit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, and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return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to the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specified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control point</a:t>
            </a:r>
            <a:r>
              <a:rPr lang="it-IT" sz="1600" i="1">
                <a:latin typeface="Times New Roman" panose="02020603050405020304" pitchFamily="18" charset="0"/>
              </a:rPr>
              <a:t>. </a:t>
            </a:r>
            <a:endParaRPr lang="it-IT" sz="1050" i="1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Each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control point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has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an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associated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score</a:t>
            </a:r>
            <a:r>
              <a:rPr lang="it-IT" sz="1600" i="1">
                <a:latin typeface="Times New Roman" panose="02020603050405020304" pitchFamily="18" charset="0"/>
              </a:rPr>
              <a:t>, so </a:t>
            </a:r>
            <a:r>
              <a:rPr lang="it-IT" sz="1600" i="1" err="1">
                <a:latin typeface="Times New Roman" panose="02020603050405020304" pitchFamily="18" charset="0"/>
              </a:rPr>
              <a:t>that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the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objective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of orienteering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is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to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maximize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the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total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score</a:t>
            </a:r>
            <a:r>
              <a:rPr lang="it-IT" sz="1600" i="1">
                <a:latin typeface="Times New Roman" panose="02020603050405020304" pitchFamily="18" charset="0"/>
              </a:rPr>
              <a:t>. </a:t>
            </a:r>
            <a:endParaRPr lang="it-IT" sz="500" i="1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Competitors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who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arrive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the finish point after time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has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expired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are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disqualified</a:t>
            </a:r>
            <a:r>
              <a:rPr lang="it-IT" sz="1600" i="1">
                <a:latin typeface="Times New Roman" panose="02020603050405020304" pitchFamily="18" charset="0"/>
              </a:rPr>
              <a:t>, and 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the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eligible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competitor with the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highest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score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is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declared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the winner</a:t>
            </a:r>
            <a:r>
              <a:rPr lang="it-IT" sz="1600" i="1">
                <a:latin typeface="Times New Roman" panose="02020603050405020304" pitchFamily="18" charset="0"/>
              </a:rPr>
              <a:t>. </a:t>
            </a:r>
            <a:endParaRPr lang="it-IT" sz="600" i="1">
              <a:latin typeface="Times New Roman" panose="02020603050405020304" pitchFamily="18" charset="0"/>
            </a:endParaRPr>
          </a:p>
          <a:p>
            <a:pPr marL="342900" indent="-342900">
              <a:lnSpc>
                <a:spcPts val="2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it-IT" sz="1600" i="1" err="1">
                <a:latin typeface="Times New Roman" panose="02020603050405020304" pitchFamily="18" charset="0"/>
              </a:rPr>
              <a:t>Since</a:t>
            </a:r>
            <a:r>
              <a:rPr lang="it-IT" sz="1600" i="1">
                <a:latin typeface="Times New Roman" panose="02020603050405020304" pitchFamily="18" charset="0"/>
              </a:rPr>
              <a:t> time </a:t>
            </a:r>
            <a:r>
              <a:rPr lang="it-IT" sz="1600" i="1" err="1">
                <a:latin typeface="Times New Roman" panose="02020603050405020304" pitchFamily="18" charset="0"/>
              </a:rPr>
              <a:t>is</a:t>
            </a:r>
            <a:r>
              <a:rPr lang="it-IT" sz="1600" i="1">
                <a:latin typeface="Times New Roman" panose="02020603050405020304" pitchFamily="18" charset="0"/>
              </a:rPr>
              <a:t> limited, 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competitors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may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not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be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able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to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visit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solidFill>
                  <a:srgbClr val="0070C0"/>
                </a:solidFill>
                <a:latin typeface="Times New Roman" panose="02020603050405020304" pitchFamily="18" charset="0"/>
              </a:rPr>
              <a:t>all</a:t>
            </a:r>
            <a:r>
              <a:rPr lang="it-IT" sz="1600" i="1">
                <a:solidFill>
                  <a:srgbClr val="0070C0"/>
                </a:solidFill>
                <a:latin typeface="Times New Roman" panose="02020603050405020304" pitchFamily="18" charset="0"/>
              </a:rPr>
              <a:t> control points</a:t>
            </a:r>
            <a:r>
              <a:rPr lang="it-IT" sz="1600" i="1">
                <a:latin typeface="Times New Roman" panose="02020603050405020304" pitchFamily="18" charset="0"/>
              </a:rPr>
              <a:t>. The competitors </a:t>
            </a:r>
            <a:r>
              <a:rPr lang="it-IT" sz="1600" i="1" err="1">
                <a:latin typeface="Times New Roman" panose="02020603050405020304" pitchFamily="18" charset="0"/>
              </a:rPr>
              <a:t>have</a:t>
            </a:r>
            <a:r>
              <a:rPr lang="it-IT" sz="1600" i="1">
                <a:latin typeface="Times New Roman" panose="02020603050405020304" pitchFamily="18" charset="0"/>
              </a:rPr>
              <a:t> to </a:t>
            </a:r>
            <a:r>
              <a:rPr lang="it-IT" sz="1600" i="1" err="1">
                <a:latin typeface="Times New Roman" panose="02020603050405020304" pitchFamily="18" charset="0"/>
              </a:rPr>
              <a:t>select</a:t>
            </a:r>
            <a:r>
              <a:rPr lang="it-IT" sz="1600" i="1">
                <a:latin typeface="Times New Roman" panose="02020603050405020304" pitchFamily="18" charset="0"/>
              </a:rPr>
              <a:t> a subset of control points to </a:t>
            </a:r>
            <a:r>
              <a:rPr lang="it-IT" sz="1600" i="1" err="1">
                <a:latin typeface="Times New Roman" panose="02020603050405020304" pitchFamily="18" charset="0"/>
              </a:rPr>
              <a:t>visit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that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will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maximize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their</a:t>
            </a:r>
            <a:r>
              <a:rPr lang="it-IT" sz="1600" i="1">
                <a:latin typeface="Times New Roman" panose="02020603050405020304" pitchFamily="18" charset="0"/>
              </a:rPr>
              <a:t> </a:t>
            </a:r>
            <a:r>
              <a:rPr lang="it-IT" sz="1600" i="1" err="1">
                <a:latin typeface="Times New Roman" panose="02020603050405020304" pitchFamily="18" charset="0"/>
              </a:rPr>
              <a:t>total</a:t>
            </a:r>
            <a:r>
              <a:rPr lang="it-IT" sz="1600" i="1">
                <a:latin typeface="Times New Roman" panose="02020603050405020304" pitchFamily="18" charset="0"/>
              </a:rPr>
              <a:t> score </a:t>
            </a:r>
            <a:r>
              <a:rPr lang="it-IT" sz="1600" i="1" err="1">
                <a:latin typeface="Times New Roman" panose="02020603050405020304" pitchFamily="18" charset="0"/>
              </a:rPr>
              <a:t>subject</a:t>
            </a:r>
            <a:r>
              <a:rPr lang="it-IT" sz="1600" i="1">
                <a:latin typeface="Times New Roman" panose="02020603050405020304" pitchFamily="18" charset="0"/>
              </a:rPr>
              <a:t> to the time </a:t>
            </a:r>
            <a:r>
              <a:rPr lang="it-IT" sz="1600" i="1" err="1">
                <a:latin typeface="Times New Roman" panose="02020603050405020304" pitchFamily="18" charset="0"/>
              </a:rPr>
              <a:t>restriction</a:t>
            </a:r>
            <a:r>
              <a:rPr lang="it-IT" sz="1600" i="1"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1473635-C5F7-49D5-854E-35FBC494467D}"/>
                  </a:ext>
                </a:extLst>
              </p:cNvPr>
              <p:cNvSpPr txBox="1"/>
              <p:nvPr/>
            </p:nvSpPr>
            <p:spPr>
              <a:xfrm>
                <a:off x="803079" y="4656456"/>
                <a:ext cx="11036824" cy="14196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As </a:t>
                </a:r>
                <a:r>
                  <a:rPr lang="en-US" sz="1600" i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the distance and travel time between any pair of control points are determined by the geography</a:t>
                </a: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we will assume that these are known quantities. Thus, the problem can be formulated in the following way.</a:t>
                </a:r>
              </a:p>
              <a:p>
                <a:pPr marL="285750" indent="-285750">
                  <a:lnSpc>
                    <a:spcPts val="2600"/>
                  </a:lnSpc>
                  <a:buFont typeface="Wingdings" panose="05000000000000000000" pitchFamily="2" charset="2"/>
                  <a:buChar char="Ø"/>
                </a:pP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i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nodes </a:t>
                </a: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in the Euclidean plane </a:t>
                </a:r>
                <a:r>
                  <a:rPr lang="en-US" sz="1600" i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each with a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i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  find a route of maximum score through these nodes beginning and ending at the control point (1) of length (or duration) no greater than </a:t>
                </a:r>
                <a:r>
                  <a:rPr lang="en-US" sz="1600" i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TMAX</a:t>
                </a:r>
                <a:r>
                  <a:rPr lang="en-US" sz="16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 </a:t>
                </a:r>
                <a:endParaRPr lang="it-IT" sz="16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1473635-C5F7-49D5-854E-35FBC494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9" y="4656456"/>
                <a:ext cx="11036824" cy="1419619"/>
              </a:xfrm>
              <a:prstGeom prst="rect">
                <a:avLst/>
              </a:prstGeom>
              <a:blipFill>
                <a:blip r:embed="rId2"/>
                <a:stretch>
                  <a:fillRect l="-331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9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BF2C44-E1FB-4FCE-89D4-5C3C7CA1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Una generalizzazione del problema del TSP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99AD5A7-769F-4C15-A62A-EB54658A3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79" y="551656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The orienteering problem,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formulazione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1800" i="1">
              <a:solidFill>
                <a:srgbClr val="7030A0"/>
              </a:solidFill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A31CB0D-A4DA-4798-9F8F-58A726223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437" y="861733"/>
                <a:ext cx="11200773" cy="1026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63538" indent="-36353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820738" indent="-36353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Wingdings" pitchFamily="2" charset="2"/>
                  <a:buChar char="q"/>
                </a:pPr>
                <a:r>
                  <a:rPr lang="it-IT" altLang="it-IT" sz="1600">
                    <a:solidFill>
                      <a:srgbClr val="0066FF"/>
                    </a:solidFill>
                  </a:rPr>
                  <a:t>Variabili decisionali</a:t>
                </a:r>
                <a:r>
                  <a:rPr lang="it-IT" altLang="it-IT" sz="1600"/>
                  <a:t>: 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:r>
                  <a:rPr lang="it-IT" altLang="it-IT" sz="1800" i="1" err="1">
                    <a:solidFill>
                      <a:srgbClr val="C00000"/>
                    </a:solidFill>
                  </a:rPr>
                  <a:t>x</a:t>
                </a:r>
                <a:r>
                  <a:rPr lang="it-IT" altLang="it-IT" sz="1800" i="1" baseline="-25000" err="1">
                    <a:solidFill>
                      <a:srgbClr val="C00000"/>
                    </a:solidFill>
                  </a:rPr>
                  <a:t>ij</a:t>
                </a:r>
                <a:r>
                  <a:rPr lang="it-IT" altLang="it-IT" sz="1800" i="1">
                    <a:solidFill>
                      <a:srgbClr val="C00000"/>
                    </a:solidFill>
                  </a:rPr>
                  <a:t> = 1</a:t>
                </a:r>
                <a:r>
                  <a:rPr lang="it-IT" altLang="it-IT" sz="16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600" i="1"/>
                  <a:t>se l’arco </a:t>
                </a:r>
                <a14:m>
                  <m:oMath xmlns:m="http://schemas.openxmlformats.org/officeDocument/2006/math">
                    <m:r>
                      <a:rPr lang="it-IT" altLang="it-IT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altLang="it-IT" sz="1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altLang="it-IT" sz="1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az-Cyrl-AZ" altLang="it-IT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altLang="it-IT" sz="1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1600" i="1"/>
                  <a:t>appartiene al percorso seguito dal concorrente, </a:t>
                </a:r>
                <a:r>
                  <a:rPr lang="it-IT" altLang="it-IT" sz="160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600" i="1"/>
                  <a:t>altrimenti</a:t>
                </a:r>
              </a:p>
              <a:p>
                <a:pPr lvl="1" algn="just" eaLnBrk="1" hangingPunct="1">
                  <a:lnSpc>
                    <a:spcPts val="2500"/>
                  </a:lnSpc>
                  <a:spcBef>
                    <a:spcPct val="0"/>
                  </a:spcBef>
                  <a:buFont typeface="Arial" charset="0"/>
                  <a:buChar char="─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altLang="it-IT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it-IT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altLang="it-IT" sz="1800" i="1">
                    <a:solidFill>
                      <a:srgbClr val="C00000"/>
                    </a:solidFill>
                  </a:rPr>
                  <a:t> </a:t>
                </a:r>
                <a:r>
                  <a:rPr lang="it-IT" altLang="it-IT" sz="1600">
                    <a:solidFill>
                      <a:srgbClr val="0070C0"/>
                    </a:solidFill>
                  </a:rPr>
                  <a:t> </a:t>
                </a:r>
                <a:r>
                  <a:rPr lang="it-IT" sz="1600" i="1"/>
                  <a:t>se il nodo </a:t>
                </a:r>
                <a14:m>
                  <m:oMath xmlns:m="http://schemas.openxmlformats.org/officeDocument/2006/math"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it-IT" sz="1600" i="1">
                    <a:solidFill>
                      <a:srgbClr val="C00000"/>
                    </a:solidFill>
                  </a:rPr>
                  <a:t> </a:t>
                </a:r>
                <a:r>
                  <a:rPr lang="it-IT" sz="1600" i="1"/>
                  <a:t>è visitato,</a:t>
                </a:r>
                <a:r>
                  <a:rPr lang="it-IT" sz="1600">
                    <a:solidFill>
                      <a:srgbClr val="0070C0"/>
                    </a:solidFill>
                  </a:rPr>
                  <a:t> </a:t>
                </a:r>
                <a:r>
                  <a:rPr lang="it-IT" altLang="it-IT" sz="1600">
                    <a:solidFill>
                      <a:srgbClr val="C00000"/>
                    </a:solidFill>
                  </a:rPr>
                  <a:t>0 </a:t>
                </a:r>
                <a:r>
                  <a:rPr lang="it-IT" altLang="it-IT" sz="1600" i="1"/>
                  <a:t>altrimenti</a:t>
                </a:r>
                <a:r>
                  <a:rPr lang="it-IT" sz="1600" i="1"/>
                  <a:t> </a:t>
                </a:r>
                <a:endParaRPr lang="it-IT" altLang="it-IT" sz="1600" i="1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A31CB0D-A4DA-4798-9F8F-58A726223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437" y="861733"/>
                <a:ext cx="11200773" cy="1026563"/>
              </a:xfrm>
              <a:prstGeom prst="rect">
                <a:avLst/>
              </a:prstGeom>
              <a:blipFill>
                <a:blip r:embed="rId2"/>
                <a:stretch>
                  <a:fillRect l="-218" b="-65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54222304-10DF-428D-BACC-FFDADA27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36" y="1908870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>
                <a:solidFill>
                  <a:srgbClr val="0066FF"/>
                </a:solidFill>
              </a:rPr>
              <a:t>Funzione obiettivo: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EC4FAB7-B2BA-434A-A650-6815163F7117}"/>
                  </a:ext>
                </a:extLst>
              </p:cNvPr>
              <p:cNvSpPr txBox="1"/>
              <p:nvPr/>
            </p:nvSpPr>
            <p:spPr bwMode="auto">
              <a:xfrm>
                <a:off x="1458913" y="2398713"/>
                <a:ext cx="2021270" cy="697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3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3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it-IT" sz="3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it-IT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it-IT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3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3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BEC4FAB7-B2BA-434A-A650-6815163F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913" y="2398713"/>
                <a:ext cx="2021270" cy="6972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9C027E46-3F0C-401F-B7F9-6999F78C3E28}"/>
                  </a:ext>
                </a:extLst>
              </p:cNvPr>
              <p:cNvSpPr txBox="1"/>
              <p:nvPr/>
            </p:nvSpPr>
            <p:spPr bwMode="auto">
              <a:xfrm>
                <a:off x="954088" y="3478213"/>
                <a:ext cx="3638232" cy="32337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:(1,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1}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m:rPr>
                          <m:nor/>
                        </m:rP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𝑇𝑀𝑎𝑥</m:t>
                      </m:r>
                    </m:oMath>
                    <m:oMath xmlns:m="http://schemas.openxmlformats.org/officeDocument/2006/math"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𝑣𝑖𝑛𝑐𝑜𝑙𝑖</m:t>
                      </m:r>
                      <m: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𝑒𝑛𝑧𝑎</m:t>
                      </m:r>
                      <m: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𝑠𝑜𝑡𝑡𝑜𝑔𝑖𝑟𝑖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9C027E46-3F0C-401F-B7F9-6999F78C3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88" y="3478213"/>
                <a:ext cx="3638232" cy="3233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6A40EC3F-61F7-4BAF-BD7C-36905F2D0747}"/>
              </a:ext>
            </a:extLst>
          </p:cNvPr>
          <p:cNvSpPr/>
          <p:nvPr/>
        </p:nvSpPr>
        <p:spPr>
          <a:xfrm>
            <a:off x="4128940" y="3486447"/>
            <a:ext cx="383671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</a:rPr>
              <a:t>Il nodo origine deve avere un arco uscente ed uno entrante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07BF21C-BE6A-4580-8787-C0BBDE35DC94}"/>
              </a:ext>
            </a:extLst>
          </p:cNvPr>
          <p:cNvSpPr/>
          <p:nvPr/>
        </p:nvSpPr>
        <p:spPr>
          <a:xfrm>
            <a:off x="4433487" y="4204665"/>
            <a:ext cx="386798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</a:rPr>
              <a:t>Per ogni altro nodo, se selezioniamo un arco entrante dobbiamo selezionare anche un arco uscente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B9F4F16-3E64-41BB-A95B-1466A456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24" y="2966972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>
                <a:solidFill>
                  <a:srgbClr val="0066FF"/>
                </a:solidFill>
              </a:rPr>
              <a:t>Vincoli: 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8DE5258D-A05A-482F-8385-89A35D6F0A05}"/>
              </a:ext>
            </a:extLst>
          </p:cNvPr>
          <p:cNvGrpSpPr/>
          <p:nvPr/>
        </p:nvGrpSpPr>
        <p:grpSpPr>
          <a:xfrm>
            <a:off x="8438322" y="1998985"/>
            <a:ext cx="3395757" cy="3594785"/>
            <a:chOff x="8438322" y="292975"/>
            <a:chExt cx="3395757" cy="3594785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6344FBE2-0E7C-4BC8-836B-59C1CDCB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1818" y="742950"/>
              <a:ext cx="457200" cy="533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t-IT"/>
                <a:t>1</a:t>
              </a:r>
              <a:endParaRPr lang="it-IT" altLang="it-IT"/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89F87DB8-FB2B-4AB8-BB44-6B3AA3BD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6418" y="742950"/>
              <a:ext cx="457200" cy="533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t-IT"/>
                <a:t>2</a:t>
              </a:r>
              <a:endParaRPr lang="it-IT" altLang="it-IT"/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E8F2F22B-6286-4034-AF99-7478E525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8343" y="3028950"/>
              <a:ext cx="457200" cy="533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t-IT"/>
                <a:t>3</a:t>
              </a:r>
              <a:endParaRPr lang="it-IT" altLang="it-IT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81C0CA8D-C58E-41F9-ADEA-807ECA107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218" y="2952750"/>
              <a:ext cx="457200" cy="5334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it-IT"/>
                <a:t>4</a:t>
              </a:r>
              <a:endParaRPr lang="it-IT" altLang="it-IT"/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2CDBBC5-C9F9-47C5-A170-EEE9CCAAE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168" y="29297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8</a:t>
              </a:r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FAF1C718-7F19-43D9-8EA1-CC6EA35B5AC8}"/>
                </a:ext>
              </a:extLst>
            </p:cNvPr>
            <p:cNvSpPr/>
            <p:nvPr/>
          </p:nvSpPr>
          <p:spPr>
            <a:xfrm>
              <a:off x="9112469" y="606860"/>
              <a:ext cx="2159876" cy="220830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0B4DD4EE-307E-41BF-83C3-9A49D1E368EC}"/>
                </a:ext>
              </a:extLst>
            </p:cNvPr>
            <p:cNvSpPr/>
            <p:nvPr/>
          </p:nvSpPr>
          <p:spPr>
            <a:xfrm rot="10518141">
              <a:off x="9134157" y="983518"/>
              <a:ext cx="2159876" cy="220830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7949DD5D-D070-43C6-88E7-D14193B5C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8993" y="1887717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/>
                <a:t>2</a:t>
              </a:r>
              <a:endParaRPr lang="it-IT" altLang="it-IT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0E19445B-533F-4AC4-A5FA-9DF936767796}"/>
                </a:ext>
              </a:extLst>
            </p:cNvPr>
            <p:cNvSpPr/>
            <p:nvPr/>
          </p:nvSpPr>
          <p:spPr>
            <a:xfrm>
              <a:off x="9268038" y="2957758"/>
              <a:ext cx="1882180" cy="178687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F42E50E7-15AE-4F56-A374-B7A7618ECB00}"/>
                </a:ext>
              </a:extLst>
            </p:cNvPr>
            <p:cNvSpPr/>
            <p:nvPr/>
          </p:nvSpPr>
          <p:spPr>
            <a:xfrm rot="10518141">
              <a:off x="9273749" y="3351822"/>
              <a:ext cx="1875858" cy="216412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 w="15875">
              <a:solidFill>
                <a:srgbClr val="0070C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BC16B042-EF4B-478F-B894-1426406CB90D}"/>
                </a:ext>
              </a:extLst>
            </p:cNvPr>
            <p:cNvSpPr/>
            <p:nvPr/>
          </p:nvSpPr>
          <p:spPr>
            <a:xfrm rot="16406450">
              <a:off x="10351559" y="1997966"/>
              <a:ext cx="1751033" cy="149926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CEF83864-EA07-4004-8A85-CF3F9A978E0F}"/>
                </a:ext>
              </a:extLst>
            </p:cNvPr>
            <p:cNvSpPr/>
            <p:nvPr/>
          </p:nvSpPr>
          <p:spPr>
            <a:xfrm rot="5324591">
              <a:off x="10745852" y="1961824"/>
              <a:ext cx="1800486" cy="289746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EC5DFB46-3480-4C08-A5E9-DC9F0330AFC4}"/>
                </a:ext>
              </a:extLst>
            </p:cNvPr>
            <p:cNvSpPr/>
            <p:nvPr/>
          </p:nvSpPr>
          <p:spPr>
            <a:xfrm rot="16406450">
              <a:off x="7970612" y="2013103"/>
              <a:ext cx="1750652" cy="282390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7BAE4B08-C339-4F54-983F-D51D249CB0AA}"/>
                </a:ext>
              </a:extLst>
            </p:cNvPr>
            <p:cNvSpPr/>
            <p:nvPr/>
          </p:nvSpPr>
          <p:spPr>
            <a:xfrm rot="5324591">
              <a:off x="8294507" y="2078517"/>
              <a:ext cx="1723650" cy="136537"/>
            </a:xfrm>
            <a:custGeom>
              <a:avLst/>
              <a:gdLst>
                <a:gd name="connsiteX0" fmla="*/ 0 w 2159876"/>
                <a:gd name="connsiteY0" fmla="*/ 220830 h 220830"/>
                <a:gd name="connsiteX1" fmla="*/ 1040524 w 2159876"/>
                <a:gd name="connsiteY1" fmla="*/ 112 h 220830"/>
                <a:gd name="connsiteX2" fmla="*/ 2159876 w 2159876"/>
                <a:gd name="connsiteY2" fmla="*/ 197181 h 2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876" h="220830">
                  <a:moveTo>
                    <a:pt x="0" y="220830"/>
                  </a:moveTo>
                  <a:cubicBezTo>
                    <a:pt x="340272" y="112441"/>
                    <a:pt x="680545" y="4053"/>
                    <a:pt x="1040524" y="112"/>
                  </a:cubicBezTo>
                  <a:cubicBezTo>
                    <a:pt x="1400503" y="-3829"/>
                    <a:pt x="1780189" y="96676"/>
                    <a:pt x="2159876" y="19718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8DEFF623-8EB3-4E5C-8CBD-253004E61DBF}"/>
                </a:ext>
              </a:extLst>
            </p:cNvPr>
            <p:cNvSpPr/>
            <p:nvPr/>
          </p:nvSpPr>
          <p:spPr>
            <a:xfrm>
              <a:off x="9191134" y="1036948"/>
              <a:ext cx="2026763" cy="2007910"/>
            </a:xfrm>
            <a:custGeom>
              <a:avLst/>
              <a:gdLst>
                <a:gd name="connsiteX0" fmla="*/ 0 w 2026763"/>
                <a:gd name="connsiteY0" fmla="*/ 2007910 h 2007910"/>
                <a:gd name="connsiteX1" fmla="*/ 1065229 w 2026763"/>
                <a:gd name="connsiteY1" fmla="*/ 641023 h 2007910"/>
                <a:gd name="connsiteX2" fmla="*/ 2026763 w 2026763"/>
                <a:gd name="connsiteY2" fmla="*/ 0 h 2007910"/>
                <a:gd name="connsiteX3" fmla="*/ 2026763 w 2026763"/>
                <a:gd name="connsiteY3" fmla="*/ 0 h 200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6763" h="2007910">
                  <a:moveTo>
                    <a:pt x="0" y="2007910"/>
                  </a:moveTo>
                  <a:cubicBezTo>
                    <a:pt x="363717" y="1491792"/>
                    <a:pt x="727435" y="975675"/>
                    <a:pt x="1065229" y="641023"/>
                  </a:cubicBezTo>
                  <a:cubicBezTo>
                    <a:pt x="1403023" y="306371"/>
                    <a:pt x="2026763" y="0"/>
                    <a:pt x="2026763" y="0"/>
                  </a:cubicBezTo>
                  <a:lnTo>
                    <a:pt x="2026763" y="0"/>
                  </a:lnTo>
                </a:path>
              </a:pathLst>
            </a:custGeom>
            <a:noFill/>
            <a:ln w="25400">
              <a:solidFill>
                <a:srgbClr val="C00000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7C0A7CA2-3EBF-4668-A03F-B55DACA58953}"/>
                </a:ext>
              </a:extLst>
            </p:cNvPr>
            <p:cNvSpPr/>
            <p:nvPr/>
          </p:nvSpPr>
          <p:spPr>
            <a:xfrm>
              <a:off x="9266548" y="1159497"/>
              <a:ext cx="1998483" cy="1913641"/>
            </a:xfrm>
            <a:custGeom>
              <a:avLst/>
              <a:gdLst>
                <a:gd name="connsiteX0" fmla="*/ 1998483 w 1998483"/>
                <a:gd name="connsiteY0" fmla="*/ 0 h 1913641"/>
                <a:gd name="connsiteX1" fmla="*/ 1112363 w 1998483"/>
                <a:gd name="connsiteY1" fmla="*/ 1244338 h 1913641"/>
                <a:gd name="connsiteX2" fmla="*/ 0 w 1998483"/>
                <a:gd name="connsiteY2" fmla="*/ 1913641 h 191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98483" h="1913641">
                  <a:moveTo>
                    <a:pt x="1998483" y="0"/>
                  </a:moveTo>
                  <a:cubicBezTo>
                    <a:pt x="1721963" y="462699"/>
                    <a:pt x="1445443" y="925398"/>
                    <a:pt x="1112363" y="1244338"/>
                  </a:cubicBezTo>
                  <a:cubicBezTo>
                    <a:pt x="779283" y="1563278"/>
                    <a:pt x="389641" y="1738459"/>
                    <a:pt x="0" y="1913641"/>
                  </a:cubicBezTo>
                </a:path>
              </a:pathLst>
            </a:custGeom>
            <a:noFill/>
            <a:ln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A0726A85-96AF-47B6-9502-87B2E2D75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8322" y="198946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5</a:t>
              </a:r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AA5EDE8F-9661-4A9E-9366-DF9AB93C4248}"/>
                </a:ext>
              </a:extLst>
            </p:cNvPr>
            <p:cNvSpPr/>
            <p:nvPr/>
          </p:nvSpPr>
          <p:spPr>
            <a:xfrm>
              <a:off x="9106293" y="1225485"/>
              <a:ext cx="2055043" cy="1819373"/>
            </a:xfrm>
            <a:custGeom>
              <a:avLst/>
              <a:gdLst>
                <a:gd name="connsiteX0" fmla="*/ 0 w 2055043"/>
                <a:gd name="connsiteY0" fmla="*/ 0 h 1819373"/>
                <a:gd name="connsiteX1" fmla="*/ 810705 w 2055043"/>
                <a:gd name="connsiteY1" fmla="*/ 1263191 h 1819373"/>
                <a:gd name="connsiteX2" fmla="*/ 2055043 w 2055043"/>
                <a:gd name="connsiteY2" fmla="*/ 1819373 h 181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5043" h="1819373">
                  <a:moveTo>
                    <a:pt x="0" y="0"/>
                  </a:moveTo>
                  <a:cubicBezTo>
                    <a:pt x="234099" y="479981"/>
                    <a:pt x="468198" y="959962"/>
                    <a:pt x="810705" y="1263191"/>
                  </a:cubicBezTo>
                  <a:cubicBezTo>
                    <a:pt x="1153212" y="1566420"/>
                    <a:pt x="1604127" y="1692896"/>
                    <a:pt x="2055043" y="1819373"/>
                  </a:cubicBezTo>
                </a:path>
              </a:pathLst>
            </a:custGeom>
            <a:noFill/>
            <a:ln>
              <a:head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D372558-DA14-4C32-9A8B-9D579AC904D1}"/>
                </a:ext>
              </a:extLst>
            </p:cNvPr>
            <p:cNvSpPr/>
            <p:nvPr/>
          </p:nvSpPr>
          <p:spPr>
            <a:xfrm>
              <a:off x="9144000" y="1168924"/>
              <a:ext cx="2083324" cy="1809946"/>
            </a:xfrm>
            <a:custGeom>
              <a:avLst/>
              <a:gdLst>
                <a:gd name="connsiteX0" fmla="*/ 0 w 2083324"/>
                <a:gd name="connsiteY0" fmla="*/ 0 h 1809946"/>
                <a:gd name="connsiteX1" fmla="*/ 1470581 w 2083324"/>
                <a:gd name="connsiteY1" fmla="*/ 725864 h 1809946"/>
                <a:gd name="connsiteX2" fmla="*/ 2083324 w 2083324"/>
                <a:gd name="connsiteY2" fmla="*/ 1809946 h 1809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3324" h="1809946">
                  <a:moveTo>
                    <a:pt x="0" y="0"/>
                  </a:moveTo>
                  <a:cubicBezTo>
                    <a:pt x="561680" y="212103"/>
                    <a:pt x="1123360" y="424206"/>
                    <a:pt x="1470581" y="725864"/>
                  </a:cubicBezTo>
                  <a:cubicBezTo>
                    <a:pt x="1817802" y="1027522"/>
                    <a:pt x="1950563" y="1418734"/>
                    <a:pt x="2083324" y="1809946"/>
                  </a:cubicBezTo>
                </a:path>
              </a:pathLst>
            </a:custGeom>
            <a:noFill/>
            <a:ln w="15875">
              <a:solidFill>
                <a:schemeClr val="accent5">
                  <a:lumMod val="75000"/>
                </a:schemeClr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D1C86683-78C9-4942-A625-1437398DA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596" y="1389989"/>
              <a:ext cx="256686" cy="38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it-IT"/>
                <a:t>2</a:t>
              </a:r>
              <a:endParaRPr lang="it-IT" altLang="it-IT"/>
            </a:p>
          </p:txBody>
        </p:sp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3FA0D7AB-ADCB-4B16-84BB-B30587CF7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1116" y="900696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/>
                <a:t>2</a:t>
              </a:r>
              <a:endParaRPr lang="it-IT" altLang="it-IT"/>
            </a:p>
          </p:txBody>
        </p:sp>
        <p:sp>
          <p:nvSpPr>
            <p:cNvPr id="35" name="Text Box 16">
              <a:extLst>
                <a:ext uri="{FF2B5EF4-FFF2-40B4-BE49-F238E27FC236}">
                  <a16:creationId xmlns:a16="http://schemas.microsoft.com/office/drawing/2014/main" id="{992688F9-45B4-4DE2-8DF9-72C742D76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490" y="1622463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/>
                <a:t>4</a:t>
              </a:r>
              <a:endParaRPr lang="it-IT" altLang="it-IT"/>
            </a:p>
          </p:txBody>
        </p:sp>
        <p:sp>
          <p:nvSpPr>
            <p:cNvPr id="36" name="Text Box 16">
              <a:extLst>
                <a:ext uri="{FF2B5EF4-FFF2-40B4-BE49-F238E27FC236}">
                  <a16:creationId xmlns:a16="http://schemas.microsoft.com/office/drawing/2014/main" id="{8549318E-3B90-4936-B039-B88BE5159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7037" y="3518428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/>
                <a:t>1</a:t>
              </a:r>
              <a:endParaRPr lang="it-IT" altLang="it-IT"/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id="{3C82A9A8-9B8A-4F00-A4DB-1EA80B62E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4250" y="2368888"/>
              <a:ext cx="256686" cy="382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it-IT"/>
                <a:t>2</a:t>
              </a:r>
              <a:endParaRPr lang="it-IT" altLang="it-IT"/>
            </a:p>
          </p:txBody>
        </p:sp>
        <p:sp>
          <p:nvSpPr>
            <p:cNvPr id="38" name="Text Box 16">
              <a:extLst>
                <a:ext uri="{FF2B5EF4-FFF2-40B4-BE49-F238E27FC236}">
                  <a16:creationId xmlns:a16="http://schemas.microsoft.com/office/drawing/2014/main" id="{D9F661A3-D86D-48C8-8BA1-9BD1AE5E2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4292" y="2885232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5</a:t>
              </a:r>
            </a:p>
          </p:txBody>
        </p:sp>
        <p:sp>
          <p:nvSpPr>
            <p:cNvPr id="39" name="Text Box 16">
              <a:extLst>
                <a:ext uri="{FF2B5EF4-FFF2-40B4-BE49-F238E27FC236}">
                  <a16:creationId xmlns:a16="http://schemas.microsoft.com/office/drawing/2014/main" id="{01E2AEAA-9CA4-4D2C-9E0C-5E765BFF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2393" y="1950505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5</a:t>
              </a:r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D65610FC-B347-4160-A406-4AF2072B8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8754" y="1841462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7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5DCBEC1D-815E-4522-88C1-286DB9211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4202" y="2200454"/>
              <a:ext cx="30168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/>
                <a:t>5</a:t>
              </a:r>
            </a:p>
          </p:txBody>
        </p:sp>
      </p:grpSp>
      <p:sp>
        <p:nvSpPr>
          <p:cNvPr id="42" name="Text Box 16">
            <a:extLst>
              <a:ext uri="{FF2B5EF4-FFF2-40B4-BE49-F238E27FC236}">
                <a16:creationId xmlns:a16="http://schemas.microsoft.com/office/drawing/2014/main" id="{83B0CC50-40E9-4428-B9A1-C2CF77385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125" y="2094934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(0)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8C5FAEC1-5555-44E7-A0FF-97F389CF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8389" y="2102588"/>
            <a:ext cx="559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(10)</a:t>
            </a:r>
          </a:p>
        </p:txBody>
      </p:sp>
      <p:sp>
        <p:nvSpPr>
          <p:cNvPr id="44" name="Text Box 16">
            <a:extLst>
              <a:ext uri="{FF2B5EF4-FFF2-40B4-BE49-F238E27FC236}">
                <a16:creationId xmlns:a16="http://schemas.microsoft.com/office/drawing/2014/main" id="{5A8F2641-0AF5-40B5-B502-5ADE8868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236" y="4861357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(5)</a:t>
            </a: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F83946E4-8B52-4EB2-96C0-15EBD8BD8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574" y="4767679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(2)</a:t>
            </a:r>
          </a:p>
        </p:txBody>
      </p:sp>
      <p:sp>
        <p:nvSpPr>
          <p:cNvPr id="46" name="Text Box 16">
            <a:extLst>
              <a:ext uri="{FF2B5EF4-FFF2-40B4-BE49-F238E27FC236}">
                <a16:creationId xmlns:a16="http://schemas.microsoft.com/office/drawing/2014/main" id="{418FE52E-9A4E-454A-AE35-B0DBFE19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247" y="5571537"/>
            <a:ext cx="1085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i="1">
                <a:solidFill>
                  <a:srgbClr val="C00000"/>
                </a:solidFill>
              </a:rPr>
              <a:t>TMAX = 7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9D042332-35D3-4BDE-8E23-8A06539FD126}"/>
              </a:ext>
            </a:extLst>
          </p:cNvPr>
          <p:cNvSpPr/>
          <p:nvPr/>
        </p:nvSpPr>
        <p:spPr>
          <a:xfrm>
            <a:off x="3558365" y="5637088"/>
            <a:ext cx="4520406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>
                <a:solidFill>
                  <a:srgbClr val="C00000"/>
                </a:solidFill>
              </a:rPr>
              <a:t>Il circuito percorso non può avere una durata maggiore di TMAX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616E006-8409-456A-B5FA-052EB75C1928}"/>
              </a:ext>
            </a:extLst>
          </p:cNvPr>
          <p:cNvSpPr/>
          <p:nvPr/>
        </p:nvSpPr>
        <p:spPr>
          <a:xfrm>
            <a:off x="3915850" y="4916744"/>
            <a:ext cx="3867980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200" i="1" dirty="0">
                <a:solidFill>
                  <a:srgbClr val="C00000"/>
                </a:solidFill>
              </a:rPr>
              <a:t>Il generico nodo j è visitato se ha un arco entrante</a:t>
            </a:r>
          </a:p>
        </p:txBody>
      </p:sp>
    </p:spTree>
    <p:extLst>
      <p:ext uri="{BB962C8B-B14F-4D97-AF65-F5344CB8AC3E}">
        <p14:creationId xmlns:p14="http://schemas.microsoft.com/office/powerpoint/2010/main" val="4401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1EC03A6-270A-4303-BEE7-FECABEB65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72" y="928463"/>
            <a:ext cx="828675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it-IT" altLang="it-IT" sz="1600">
                <a:solidFill>
                  <a:srgbClr val="0066FF"/>
                </a:solidFill>
              </a:rPr>
              <a:t>Vincoli di assenza di </a:t>
            </a:r>
            <a:r>
              <a:rPr lang="it-IT" altLang="it-IT" sz="1600" err="1">
                <a:solidFill>
                  <a:srgbClr val="0066FF"/>
                </a:solidFill>
              </a:rPr>
              <a:t>sottogiri</a:t>
            </a:r>
            <a:r>
              <a:rPr lang="it-IT" altLang="it-IT" sz="1600"/>
              <a:t>: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13B07CE-9D84-4FF0-B70D-B79EA6F68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63" y="1431701"/>
            <a:ext cx="10821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Sono vincoli che devono tagliare fuori dall’insieme delle soluzioni ammissibili, soluzioni del tipo: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77D5EFE-FE35-4600-A9AA-3FD73B2B6380}"/>
              </a:ext>
            </a:extLst>
          </p:cNvPr>
          <p:cNvSpPr/>
          <p:nvPr/>
        </p:nvSpPr>
        <p:spPr bwMode="auto">
          <a:xfrm>
            <a:off x="1283783" y="2714411"/>
            <a:ext cx="282575" cy="3333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1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B559CC3-589B-4A37-9FC3-CC279CB5B05F}"/>
              </a:ext>
            </a:extLst>
          </p:cNvPr>
          <p:cNvSpPr/>
          <p:nvPr/>
        </p:nvSpPr>
        <p:spPr bwMode="auto">
          <a:xfrm>
            <a:off x="2507746" y="3446249"/>
            <a:ext cx="282575" cy="3349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3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17AF115-4055-47BC-8959-26F901743019}"/>
              </a:ext>
            </a:extLst>
          </p:cNvPr>
          <p:cNvSpPr/>
          <p:nvPr/>
        </p:nvSpPr>
        <p:spPr bwMode="auto">
          <a:xfrm>
            <a:off x="2507746" y="2047661"/>
            <a:ext cx="282575" cy="333375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2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CCCA4CB-E872-4771-B19E-2F430525EAAF}"/>
              </a:ext>
            </a:extLst>
          </p:cNvPr>
          <p:cNvCxnSpPr>
            <a:stCxn id="7" idx="7"/>
            <a:endCxn id="9" idx="2"/>
          </p:cNvCxnSpPr>
          <p:nvPr/>
        </p:nvCxnSpPr>
        <p:spPr bwMode="auto">
          <a:xfrm flipV="1">
            <a:off x="1525083" y="2214349"/>
            <a:ext cx="982663" cy="5492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B91BEB4-050F-469A-A0B6-15686251800B}"/>
              </a:ext>
            </a:extLst>
          </p:cNvPr>
          <p:cNvCxnSpPr>
            <a:stCxn id="8" idx="2"/>
            <a:endCxn id="7" idx="5"/>
          </p:cNvCxnSpPr>
          <p:nvPr/>
        </p:nvCxnSpPr>
        <p:spPr bwMode="auto">
          <a:xfrm flipH="1" flipV="1">
            <a:off x="1525083" y="2998574"/>
            <a:ext cx="982663" cy="615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7CDF6316-0357-4ECB-BC6B-B4DD21F1889B}"/>
              </a:ext>
            </a:extLst>
          </p:cNvPr>
          <p:cNvSpPr/>
          <p:nvPr/>
        </p:nvSpPr>
        <p:spPr bwMode="auto">
          <a:xfrm>
            <a:off x="3593596" y="2800136"/>
            <a:ext cx="282575" cy="3333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4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D07E949-F715-4F43-A979-35939EBB3F29}"/>
              </a:ext>
            </a:extLst>
          </p:cNvPr>
          <p:cNvSpPr/>
          <p:nvPr/>
        </p:nvSpPr>
        <p:spPr bwMode="auto">
          <a:xfrm>
            <a:off x="4746121" y="2152436"/>
            <a:ext cx="282575" cy="3333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5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AB229D1-F7A8-40EE-9BD0-3F0BEA0EB936}"/>
              </a:ext>
            </a:extLst>
          </p:cNvPr>
          <p:cNvSpPr/>
          <p:nvPr/>
        </p:nvSpPr>
        <p:spPr bwMode="auto">
          <a:xfrm>
            <a:off x="4746121" y="3447836"/>
            <a:ext cx="282575" cy="3333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6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D231E18-012A-4DE2-925F-9FDB6DF76DF3}"/>
              </a:ext>
            </a:extLst>
          </p:cNvPr>
          <p:cNvSpPr/>
          <p:nvPr/>
        </p:nvSpPr>
        <p:spPr bwMode="auto">
          <a:xfrm>
            <a:off x="5892296" y="2800136"/>
            <a:ext cx="282575" cy="33337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it-IT"/>
              <a:t>7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B6E769E-2371-4C07-8663-5E907AC73F98}"/>
              </a:ext>
            </a:extLst>
          </p:cNvPr>
          <p:cNvCxnSpPr>
            <a:stCxn id="9" idx="4"/>
            <a:endCxn id="8" idx="0"/>
          </p:cNvCxnSpPr>
          <p:nvPr/>
        </p:nvCxnSpPr>
        <p:spPr bwMode="auto">
          <a:xfrm>
            <a:off x="2649034" y="2381036"/>
            <a:ext cx="0" cy="10652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3BB4FF1-E351-4578-9F8E-BD68CCCFEFB8}"/>
              </a:ext>
            </a:extLst>
          </p:cNvPr>
          <p:cNvCxnSpPr>
            <a:stCxn id="12" idx="5"/>
            <a:endCxn id="14" idx="2"/>
          </p:cNvCxnSpPr>
          <p:nvPr/>
        </p:nvCxnSpPr>
        <p:spPr bwMode="auto">
          <a:xfrm>
            <a:off x="3834896" y="3084299"/>
            <a:ext cx="911225" cy="530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D98C9AF-892A-44CC-8AD5-EBCAC5E45D25}"/>
              </a:ext>
            </a:extLst>
          </p:cNvPr>
          <p:cNvCxnSpPr>
            <a:stCxn id="14" idx="6"/>
            <a:endCxn id="15" idx="3"/>
          </p:cNvCxnSpPr>
          <p:nvPr/>
        </p:nvCxnSpPr>
        <p:spPr bwMode="auto">
          <a:xfrm flipV="1">
            <a:off x="5028696" y="3084299"/>
            <a:ext cx="904875" cy="530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8F3A0FD-C77B-4DC1-8190-19FDAD0D276A}"/>
              </a:ext>
            </a:extLst>
          </p:cNvPr>
          <p:cNvCxnSpPr>
            <a:cxnSpLocks/>
            <a:stCxn id="15" idx="2"/>
            <a:endCxn id="12" idx="6"/>
          </p:cNvCxnSpPr>
          <p:nvPr/>
        </p:nvCxnSpPr>
        <p:spPr bwMode="auto">
          <a:xfrm flipH="1">
            <a:off x="3876171" y="2966824"/>
            <a:ext cx="20161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831929E9-72FB-494D-B2FE-922E051C9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415151"/>
              </p:ext>
            </p:extLst>
          </p:nvPr>
        </p:nvGraphicFramePr>
        <p:xfrm>
          <a:off x="1286754" y="4237038"/>
          <a:ext cx="54610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457200" progId="Equation.DSMT4">
                  <p:embed/>
                </p:oleObj>
              </mc:Choice>
              <mc:Fallback>
                <p:oleObj name="Equation" r:id="rId2" imgW="2895480" imgH="457200" progId="Equation.DSMT4">
                  <p:embed/>
                  <p:pic>
                    <p:nvPicPr>
                      <p:cNvPr id="21" name="Object 2">
                        <a:extLst>
                          <a:ext uri="{FF2B5EF4-FFF2-40B4-BE49-F238E27FC236}">
                            <a16:creationId xmlns:a16="http://schemas.microsoft.com/office/drawing/2014/main" id="{831929E9-72FB-494D-B2FE-922E051C9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754" y="4237038"/>
                        <a:ext cx="54610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tangolo 21">
            <a:extLst>
              <a:ext uri="{FF2B5EF4-FFF2-40B4-BE49-F238E27FC236}">
                <a16:creationId xmlns:a16="http://schemas.microsoft.com/office/drawing/2014/main" id="{E93B6FF4-6713-4430-9548-0DEB9FF699A5}"/>
              </a:ext>
            </a:extLst>
          </p:cNvPr>
          <p:cNvSpPr/>
          <p:nvPr/>
        </p:nvSpPr>
        <p:spPr>
          <a:xfrm>
            <a:off x="8049766" y="4236597"/>
            <a:ext cx="2314575" cy="42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it-IT" sz="1600" i="1">
                <a:solidFill>
                  <a:srgbClr val="C00000"/>
                </a:solidFill>
              </a:rPr>
              <a:t>Eliminazione del sottogiro sull’insieme S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5D4A923F-7E34-415C-86CB-694CC2F2FAF4}"/>
              </a:ext>
            </a:extLst>
          </p:cNvPr>
          <p:cNvCxnSpPr/>
          <p:nvPr/>
        </p:nvCxnSpPr>
        <p:spPr>
          <a:xfrm>
            <a:off x="6978203" y="4477897"/>
            <a:ext cx="927100" cy="15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79D8FA17-1757-41BE-AF8B-03B98AE9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49" y="5572747"/>
            <a:ext cx="96596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i="1">
                <a:solidFill>
                  <a:srgbClr val="C00000"/>
                </a:solidFill>
              </a:rPr>
              <a:t>Nella formulazione completa abbiamo un vincolo per ogni possibile sottoinsieme di V che non contiene il nodo origine (sul nodo origine si deve chiudere un ciclo)</a:t>
            </a:r>
          </a:p>
        </p:txBody>
      </p:sp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C3759333-15C7-467F-A5B2-5E82CCA23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0152"/>
              </p:ext>
            </p:extLst>
          </p:nvPr>
        </p:nvGraphicFramePr>
        <p:xfrm>
          <a:off x="7175500" y="2823231"/>
          <a:ext cx="4144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241200" progId="Equation.DSMT4">
                  <p:embed/>
                </p:oleObj>
              </mc:Choice>
              <mc:Fallback>
                <p:oleObj name="Equation" r:id="rId4" imgW="2197080" imgH="241200" progId="Equation.DSMT4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C3759333-15C7-467F-A5B2-5E82CCA23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823231"/>
                        <a:ext cx="41449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>
            <a:extLst>
              <a:ext uri="{FF2B5EF4-FFF2-40B4-BE49-F238E27FC236}">
                <a16:creationId xmlns:a16="http://schemas.microsoft.com/office/drawing/2014/main" id="{EB480945-CA8C-48A8-B855-F3E2DF72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40" y="-26988"/>
            <a:ext cx="822960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it-IT" altLang="it-IT" sz="2800">
                <a:solidFill>
                  <a:schemeClr val="accent1">
                    <a:lumMod val="75000"/>
                  </a:schemeClr>
                </a:solidFill>
              </a:rPr>
              <a:t>Una generalizzazione del problema del TSP</a:t>
            </a: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D5270CA1-BE90-457C-989C-3FE162A4F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79" y="583188"/>
            <a:ext cx="83581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The orienteering problem, </a:t>
            </a:r>
            <a:r>
              <a:rPr lang="en-US" altLang="it-IT" sz="1800" err="1">
                <a:solidFill>
                  <a:srgbClr val="7030A0"/>
                </a:solidFill>
                <a:cs typeface="Arial" charset="0"/>
              </a:rPr>
              <a:t>formulazione</a:t>
            </a:r>
            <a:r>
              <a:rPr lang="en-US" altLang="it-IT" sz="1800">
                <a:solidFill>
                  <a:srgbClr val="7030A0"/>
                </a:solidFill>
                <a:cs typeface="Arial" charset="0"/>
              </a:rPr>
              <a:t>:</a:t>
            </a:r>
            <a:endParaRPr lang="en-US" altLang="it-IT" sz="1800" i="1">
              <a:solidFill>
                <a:srgbClr val="7030A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/>
      <p:bldP spid="2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58DA679D9A384DB46C4B32DB0BFFE6" ma:contentTypeVersion="10" ma:contentTypeDescription="Create a new document." ma:contentTypeScope="" ma:versionID="c1767fe3a0f331e81154e31ef66bf72b">
  <xsd:schema xmlns:xsd="http://www.w3.org/2001/XMLSchema" xmlns:xs="http://www.w3.org/2001/XMLSchema" xmlns:p="http://schemas.microsoft.com/office/2006/metadata/properties" xmlns:ns2="78d2541a-0243-4856-a1e8-b58075203417" xmlns:ns3="2db36bdd-87bf-402d-acad-8a948c6431f8" targetNamespace="http://schemas.microsoft.com/office/2006/metadata/properties" ma:root="true" ma:fieldsID="a5db45ce4f233a26fbcc3373ebd9105e" ns2:_="" ns3:_="">
    <xsd:import namespace="78d2541a-0243-4856-a1e8-b58075203417"/>
    <xsd:import namespace="2db36bdd-87bf-402d-acad-8a948c6431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2541a-0243-4856-a1e8-b580752034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b36bdd-87bf-402d-acad-8a948c643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E536F6-6A10-4512-AD4E-A4EA2289A5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2541a-0243-4856-a1e8-b58075203417"/>
    <ds:schemaRef ds:uri="2db36bdd-87bf-402d-acad-8a948c6431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7D620A-863E-4C10-89F7-D36A6A874E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17DC97-4871-47BB-B6EB-B35A058A6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1216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Tema di Office</vt:lpstr>
      <vt:lpstr>Equation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 2 A.A. 2020/21</dc:title>
  <dc:creator>MAURIZIO BOCCIA</dc:creator>
  <cp:lastModifiedBy>Antonio B.</cp:lastModifiedBy>
  <cp:revision>3</cp:revision>
  <dcterms:created xsi:type="dcterms:W3CDTF">2020-11-18T18:08:38Z</dcterms:created>
  <dcterms:modified xsi:type="dcterms:W3CDTF">2024-05-13T13:01:52Z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0x0101000258DA679D9A384DB46C4B32DB0BFFE6</vt:lpwstr>
  </property>
</Properties>
</file>