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27" r:id="rId5"/>
    <p:sldId id="405" r:id="rId6"/>
    <p:sldId id="406" r:id="rId7"/>
    <p:sldId id="407" r:id="rId8"/>
    <p:sldId id="404" r:id="rId9"/>
    <p:sldId id="408" r:id="rId10"/>
    <p:sldId id="409" r:id="rId11"/>
    <p:sldId id="410" r:id="rId12"/>
    <p:sldId id="411" r:id="rId13"/>
    <p:sldId id="41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587A4-AEF8-44F2-BE81-AE4721A7B2F4}" v="7" dt="2024-05-13T09:42:3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36" autoAdjust="0"/>
  </p:normalViewPr>
  <p:slideViewPr>
    <p:cSldViewPr snapToGrid="0">
      <p:cViewPr varScale="1">
        <p:scale>
          <a:sx n="106" d="100"/>
          <a:sy n="106" d="100"/>
        </p:scale>
        <p:origin x="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6C0587A4-AEF8-44F2-BE81-AE4721A7B2F4}"/>
    <pc:docChg chg="custSel addSld delSld modSld">
      <pc:chgData name="Antonio B." userId="9219f2d1b2873455" providerId="LiveId" clId="{6C0587A4-AEF8-44F2-BE81-AE4721A7B2F4}" dt="2024-05-13T09:54:05.632" v="51" actId="47"/>
      <pc:docMkLst>
        <pc:docMk/>
      </pc:docMkLst>
      <pc:sldChg chg="modSp modNotesTx">
        <pc:chgData name="Antonio B." userId="9219f2d1b2873455" providerId="LiveId" clId="{6C0587A4-AEF8-44F2-BE81-AE4721A7B2F4}" dt="2024-05-13T07:31:02.462" v="44" actId="20577"/>
        <pc:sldMkLst>
          <pc:docMk/>
          <pc:sldMk cId="0" sldId="404"/>
        </pc:sldMkLst>
        <pc:spChg chg="mod">
          <ac:chgData name="Antonio B." userId="9219f2d1b2873455" providerId="LiveId" clId="{6C0587A4-AEF8-44F2-BE81-AE4721A7B2F4}" dt="2024-05-13T07:31:02.462" v="44" actId="20577"/>
          <ac:spMkLst>
            <pc:docMk/>
            <pc:sldMk cId="0" sldId="404"/>
            <ac:spMk id="9" creationId="{00000000-0000-0000-0000-000000000000}"/>
          </ac:spMkLst>
        </pc:spChg>
      </pc:sldChg>
      <pc:sldChg chg="addSp delSp modSp mod delAnim modAnim">
        <pc:chgData name="Antonio B." userId="9219f2d1b2873455" providerId="LiveId" clId="{6C0587A4-AEF8-44F2-BE81-AE4721A7B2F4}" dt="2024-05-13T09:42:34.594" v="49" actId="20577"/>
        <pc:sldMkLst>
          <pc:docMk/>
          <pc:sldMk cId="0" sldId="411"/>
        </pc:sldMkLst>
        <pc:spChg chg="mod">
          <ac:chgData name="Antonio B." userId="9219f2d1b2873455" providerId="LiveId" clId="{6C0587A4-AEF8-44F2-BE81-AE4721A7B2F4}" dt="2024-05-13T09:42:34.594" v="49" actId="20577"/>
          <ac:spMkLst>
            <pc:docMk/>
            <pc:sldMk cId="0" sldId="411"/>
            <ac:spMk id="5" creationId="{00000000-0000-0000-0000-000000000000}"/>
          </ac:spMkLst>
        </pc:spChg>
        <pc:spChg chg="add mod">
          <ac:chgData name="Antonio B." userId="9219f2d1b2873455" providerId="LiveId" clId="{6C0587A4-AEF8-44F2-BE81-AE4721A7B2F4}" dt="2024-05-13T07:43:33.325" v="48" actId="20577"/>
          <ac:spMkLst>
            <pc:docMk/>
            <pc:sldMk cId="0" sldId="411"/>
            <ac:spMk id="47" creationId="{00000000-0000-0000-0000-000000000000}"/>
          </ac:spMkLst>
        </pc:spChg>
        <pc:graphicFrameChg chg="del mod replId">
          <ac:chgData name="Antonio B." userId="9219f2d1b2873455" providerId="LiveId" clId="{6C0587A4-AEF8-44F2-BE81-AE4721A7B2F4}" dt="2024-05-13T07:43:28.295" v="46"/>
          <ac:graphicFrameMkLst>
            <pc:docMk/>
            <pc:sldMk cId="0" sldId="411"/>
            <ac:graphicFrameMk id="2" creationId="{00000000-0000-0000-0000-000000000000}"/>
          </ac:graphicFrameMkLst>
        </pc:graphicFrameChg>
      </pc:sldChg>
      <pc:sldChg chg="new del">
        <pc:chgData name="Antonio B." userId="9219f2d1b2873455" providerId="LiveId" clId="{6C0587A4-AEF8-44F2-BE81-AE4721A7B2F4}" dt="2024-05-13T09:54:05.632" v="51" actId="47"/>
        <pc:sldMkLst>
          <pc:docMk/>
          <pc:sldMk cId="3516655997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C504-E02C-4DAF-8AD3-2F8EFFF7A294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E49B-BE42-44EE-90C9-92568457E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29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Tk=temperatura all’iterazione «k»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E49B-BE42-44EE-90C9-92568457EC5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91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32F2E-1871-4EAF-8701-0B2A9E10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38"/>
            <a:ext cx="10515600" cy="2431084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Metodi euristici: Algoritmi Naturali</a:t>
            </a:r>
            <a:br>
              <a:rPr lang="it-IT" b="1" dirty="0"/>
            </a:br>
            <a:br>
              <a:rPr lang="it-IT" b="1" dirty="0"/>
            </a:br>
            <a:r>
              <a:rPr lang="it-IT" sz="5400" b="1" dirty="0" err="1"/>
              <a:t>Simulated</a:t>
            </a:r>
            <a:r>
              <a:rPr lang="it-IT" sz="5400" b="1" dirty="0"/>
              <a:t> </a:t>
            </a:r>
            <a:r>
              <a:rPr lang="it-IT" sz="5400" b="1" dirty="0" err="1"/>
              <a:t>Annealing</a:t>
            </a:r>
            <a:r>
              <a:rPr lang="it-IT" sz="5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099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ttangolo 3"/>
          <p:cNvSpPr>
            <a:spLocks noChangeArrowheads="1"/>
          </p:cNvSpPr>
          <p:nvPr/>
        </p:nvSpPr>
        <p:spPr bwMode="auto">
          <a:xfrm>
            <a:off x="396241" y="639695"/>
            <a:ext cx="749998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dirty="0">
                <a:solidFill>
                  <a:srgbClr val="0066FF"/>
                </a:solidFill>
              </a:rPr>
              <a:t>Scelta della legge di decremento di T</a:t>
            </a:r>
            <a:endParaRPr lang="it-IT" altLang="en-US" sz="1800" i="1" baseline="-25000" dirty="0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43910" y="1000059"/>
            <a:ext cx="10901856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La regola più frequentemente utilizzata per decrementare il parametro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b="1" i="1" dirty="0">
                <a:solidFill>
                  <a:srgbClr val="0070C0"/>
                </a:solidFill>
              </a:rPr>
              <a:t>T </a:t>
            </a:r>
            <a:r>
              <a:rPr lang="it-IT" altLang="en-US" sz="1800" dirty="0"/>
              <a:t>dalla generica iterazione </a:t>
            </a:r>
            <a:r>
              <a:rPr lang="it-IT" altLang="en-US" sz="1800" b="1" i="1" dirty="0">
                <a:solidFill>
                  <a:srgbClr val="0070C0"/>
                </a:solidFill>
              </a:rPr>
              <a:t>k</a:t>
            </a:r>
            <a:r>
              <a:rPr lang="it-IT" altLang="en-US" sz="1800" dirty="0"/>
              <a:t> alla successiva </a:t>
            </a:r>
            <a:r>
              <a:rPr lang="it-IT" altLang="en-US" sz="1800" b="1" i="1" dirty="0">
                <a:solidFill>
                  <a:srgbClr val="0070C0"/>
                </a:solidFill>
              </a:rPr>
              <a:t>k+1</a:t>
            </a:r>
            <a:r>
              <a:rPr lang="it-IT" altLang="en-US" sz="1800" dirty="0"/>
              <a:t> è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k+1</a:t>
            </a:r>
            <a:r>
              <a:rPr lang="it-IT" altLang="en-US" sz="1800" b="1" i="1" dirty="0">
                <a:solidFill>
                  <a:srgbClr val="0070C0"/>
                </a:solidFill>
              </a:rPr>
              <a:t> = </a:t>
            </a:r>
            <a:r>
              <a:rPr lang="el-GR" altLang="en-US" sz="1800" b="1" i="1" dirty="0">
                <a:solidFill>
                  <a:srgbClr val="0070C0"/>
                </a:solidFill>
              </a:rPr>
              <a:t>α</a:t>
            </a:r>
            <a:r>
              <a:rPr lang="it-IT" altLang="en-US" sz="1800" b="1" i="1" dirty="0">
                <a:solidFill>
                  <a:srgbClr val="0070C0"/>
                </a:solidFill>
              </a:rPr>
              <a:t>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b="1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con </a:t>
            </a:r>
            <a:r>
              <a:rPr lang="el-GR" altLang="en-US" sz="1800" b="1" i="1" dirty="0">
                <a:solidFill>
                  <a:srgbClr val="0070C0"/>
                </a:solidFill>
              </a:rPr>
              <a:t>α</a:t>
            </a:r>
            <a:r>
              <a:rPr lang="it-IT" altLang="en-US" sz="1800" b="1" i="1" dirty="0">
                <a:solidFill>
                  <a:srgbClr val="0070C0"/>
                </a:solidFill>
              </a:rPr>
              <a:t> &lt; 1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42322" y="1901758"/>
            <a:ext cx="10462009" cy="129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/>
              <a:t>I valori di </a:t>
            </a:r>
            <a:r>
              <a:rPr lang="it-IT" b="1" i="1" dirty="0" err="1">
                <a:solidFill>
                  <a:srgbClr val="0070C0"/>
                </a:solidFill>
              </a:rPr>
              <a:t>L</a:t>
            </a:r>
            <a:r>
              <a:rPr lang="it-IT" b="1" i="1" baseline="-25000" dirty="0" err="1">
                <a:solidFill>
                  <a:srgbClr val="0070C0"/>
                </a:solidFill>
              </a:rPr>
              <a:t>k</a:t>
            </a:r>
            <a:r>
              <a:rPr lang="it-IT" dirty="0"/>
              <a:t> vanno </a:t>
            </a:r>
            <a:r>
              <a:rPr lang="it-IT" i="1" dirty="0">
                <a:solidFill>
                  <a:srgbClr val="0070C0"/>
                </a:solidFill>
              </a:rPr>
              <a:t>scelti di conseguenza</a:t>
            </a:r>
            <a:r>
              <a:rPr lang="it-IT" dirty="0"/>
              <a:t>: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dirty="0"/>
              <a:t>Se </a:t>
            </a:r>
            <a:r>
              <a:rPr lang="el-GR" i="1" dirty="0">
                <a:solidFill>
                  <a:srgbClr val="0070C0"/>
                </a:solidFill>
              </a:rPr>
              <a:t>α</a:t>
            </a:r>
            <a:r>
              <a:rPr lang="it-IT" dirty="0"/>
              <a:t> è </a:t>
            </a:r>
            <a:r>
              <a:rPr lang="it-IT" i="1" dirty="0">
                <a:solidFill>
                  <a:srgbClr val="0070C0"/>
                </a:solidFill>
              </a:rPr>
              <a:t>elevato</a:t>
            </a:r>
            <a:r>
              <a:rPr lang="it-IT" dirty="0"/>
              <a:t> (ad esempio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>
                <a:solidFill>
                  <a:srgbClr val="0070C0"/>
                </a:solidFill>
              </a:rPr>
              <a:t>0.99</a:t>
            </a:r>
            <a:r>
              <a:rPr lang="it-IT" dirty="0"/>
              <a:t>) il decremento è più lento e quindi </a:t>
            </a:r>
            <a:r>
              <a:rPr lang="it-IT" b="1" i="1" dirty="0" err="1">
                <a:solidFill>
                  <a:srgbClr val="0070C0"/>
                </a:solidFill>
              </a:rPr>
              <a:t>L</a:t>
            </a:r>
            <a:r>
              <a:rPr lang="it-IT" b="1" i="1" baseline="-25000" dirty="0" err="1">
                <a:solidFill>
                  <a:srgbClr val="0070C0"/>
                </a:solidFill>
              </a:rPr>
              <a:t>k</a:t>
            </a:r>
            <a:r>
              <a:rPr lang="it-IT" dirty="0"/>
              <a:t> può essere </a:t>
            </a:r>
            <a:r>
              <a:rPr lang="it-IT" dirty="0">
                <a:solidFill>
                  <a:srgbClr val="0070C0"/>
                </a:solidFill>
              </a:rPr>
              <a:t>basso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dirty="0"/>
              <a:t>Se </a:t>
            </a:r>
            <a:r>
              <a:rPr lang="el-GR" i="1" dirty="0">
                <a:solidFill>
                  <a:srgbClr val="0070C0"/>
                </a:solidFill>
              </a:rPr>
              <a:t>α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è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>
                <a:solidFill>
                  <a:srgbClr val="0070C0"/>
                </a:solidFill>
              </a:rPr>
              <a:t>basso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dirty="0"/>
              <a:t>(ad esempio </a:t>
            </a:r>
            <a:r>
              <a:rPr lang="it-IT" i="1" dirty="0">
                <a:solidFill>
                  <a:srgbClr val="0070C0"/>
                </a:solidFill>
              </a:rPr>
              <a:t>0.8</a:t>
            </a:r>
            <a:r>
              <a:rPr lang="it-IT" dirty="0"/>
              <a:t>) </a:t>
            </a:r>
            <a:r>
              <a:rPr lang="it-IT" b="1" i="1" dirty="0" err="1">
                <a:solidFill>
                  <a:srgbClr val="0070C0"/>
                </a:solidFill>
              </a:rPr>
              <a:t>L</a:t>
            </a:r>
            <a:r>
              <a:rPr lang="it-IT" b="1" i="1" baseline="-25000" dirty="0" err="1">
                <a:solidFill>
                  <a:srgbClr val="0070C0"/>
                </a:solidFill>
              </a:rPr>
              <a:t>k</a:t>
            </a:r>
            <a:r>
              <a:rPr lang="it-IT" dirty="0"/>
              <a:t> deve essere </a:t>
            </a:r>
            <a:r>
              <a:rPr lang="it-IT" i="1" dirty="0">
                <a:solidFill>
                  <a:srgbClr val="0070C0"/>
                </a:solidFill>
              </a:rPr>
              <a:t>più elevato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per </a:t>
            </a:r>
            <a:r>
              <a:rPr lang="it-IT" i="1" dirty="0">
                <a:solidFill>
                  <a:srgbClr val="0070C0"/>
                </a:solidFill>
              </a:rPr>
              <a:t>ripristinare le condizioni di equilibrio termico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42322" y="3360834"/>
            <a:ext cx="1072214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Una possibile soluzione è quella di considerare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L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b="1" i="1" dirty="0">
                <a:solidFill>
                  <a:srgbClr val="0070C0"/>
                </a:solidFill>
              </a:rPr>
              <a:t> =  L </a:t>
            </a:r>
            <a:r>
              <a:rPr lang="it-IT" altLang="en-US" sz="1800" dirty="0"/>
              <a:t>costante e correlato alle </a:t>
            </a:r>
            <a:r>
              <a:rPr lang="it-IT" altLang="en-US" sz="1800" i="1" dirty="0">
                <a:solidFill>
                  <a:srgbClr val="0070C0"/>
                </a:solidFill>
              </a:rPr>
              <a:t>dimensioni del problema </a:t>
            </a:r>
            <a:r>
              <a:rPr lang="it-IT" altLang="en-US" sz="1800" b="1" i="1" dirty="0">
                <a:solidFill>
                  <a:srgbClr val="0070C0"/>
                </a:solidFill>
              </a:rPr>
              <a:t>n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(ad esempio </a:t>
            </a:r>
            <a:r>
              <a:rPr lang="it-IT" altLang="en-US" sz="1800" b="1" i="1" dirty="0">
                <a:solidFill>
                  <a:srgbClr val="0070C0"/>
                </a:solidFill>
              </a:rPr>
              <a:t>L = n</a:t>
            </a:r>
            <a:r>
              <a:rPr lang="it-IT" altLang="en-US" sz="1800" dirty="0">
                <a:solidFill>
                  <a:srgbClr val="0070C0"/>
                </a:solidFill>
              </a:rPr>
              <a:t>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altre proposte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L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dirty="0"/>
              <a:t> viene scelto in modo da assicurare che </a:t>
            </a:r>
            <a:r>
              <a:rPr lang="it-IT" altLang="en-US" sz="1800" i="1" dirty="0">
                <a:solidFill>
                  <a:srgbClr val="0070C0"/>
                </a:solidFill>
              </a:rPr>
              <a:t>per ogni valore di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il </a:t>
            </a:r>
            <a:r>
              <a:rPr lang="it-IT" altLang="en-US" sz="1800" i="1" dirty="0">
                <a:solidFill>
                  <a:srgbClr val="0070C0"/>
                </a:solidFill>
              </a:rPr>
              <a:t>numero delle transizioni accettate sia almeno pari ad un certo valore </a:t>
            </a:r>
            <a:r>
              <a:rPr lang="el-GR" altLang="en-US" sz="1800" b="1" i="1" dirty="0">
                <a:solidFill>
                  <a:srgbClr val="0070C0"/>
                </a:solidFill>
              </a:rPr>
              <a:t>μ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min</a:t>
            </a:r>
            <a:endParaRPr lang="it-IT" altLang="en-US" sz="1800" b="1" i="1" baseline="-25000" dirty="0">
              <a:solidFill>
                <a:srgbClr val="0070C0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72C165-68F3-4ECA-A1BF-79C8CEBD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ChangeArrowheads="1"/>
          </p:cNvSpPr>
          <p:nvPr/>
        </p:nvSpPr>
        <p:spPr bwMode="auto">
          <a:xfrm>
            <a:off x="504497" y="651753"/>
            <a:ext cx="969677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7030A0"/>
                </a:solidFill>
                <a:cs typeface="Arial" charset="0"/>
              </a:rPr>
              <a:t>Analogia </a:t>
            </a:r>
            <a:r>
              <a:rPr lang="en-US" altLang="en-US" sz="2000" i="1" dirty="0" err="1">
                <a:solidFill>
                  <a:srgbClr val="7030A0"/>
                </a:solidFill>
                <a:cs typeface="Arial" charset="0"/>
              </a:rPr>
              <a:t>fisica</a:t>
            </a:r>
            <a:endParaRPr lang="en-US" altLang="en-US" sz="2000" i="1" dirty="0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25604" name="Rettangolo 3"/>
          <p:cNvSpPr>
            <a:spLocks noChangeArrowheads="1"/>
          </p:cNvSpPr>
          <p:nvPr/>
        </p:nvSpPr>
        <p:spPr bwMode="auto">
          <a:xfrm>
            <a:off x="599091" y="1082675"/>
            <a:ext cx="715267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Il processo di tempra di un solido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99092" y="1460501"/>
            <a:ext cx="9745060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È un processo per il quale un </a:t>
            </a:r>
            <a:r>
              <a:rPr lang="it-IT" altLang="en-US" sz="1800" i="1" dirty="0">
                <a:solidFill>
                  <a:srgbClr val="0070C0"/>
                </a:solidFill>
              </a:rPr>
              <a:t>solido</a:t>
            </a:r>
            <a:r>
              <a:rPr lang="it-IT" altLang="en-US" sz="1800" dirty="0"/>
              <a:t> viene </a:t>
            </a:r>
            <a:r>
              <a:rPr lang="it-IT" altLang="en-US" sz="1800" i="1" dirty="0">
                <a:solidFill>
                  <a:srgbClr val="0070C0"/>
                </a:solidFill>
              </a:rPr>
              <a:t>progressivamente riscaldato </a:t>
            </a:r>
            <a:r>
              <a:rPr lang="it-IT" altLang="en-US" sz="1800" dirty="0"/>
              <a:t>fino al </a:t>
            </a:r>
            <a:r>
              <a:rPr lang="it-IT" altLang="en-US" sz="1800" i="1" dirty="0">
                <a:solidFill>
                  <a:srgbClr val="0070C0"/>
                </a:solidFill>
              </a:rPr>
              <a:t>punto di fusione </a:t>
            </a:r>
            <a:r>
              <a:rPr lang="it-IT" altLang="en-US" sz="1800" dirty="0"/>
              <a:t>in corrispondenza del quale le </a:t>
            </a:r>
            <a:r>
              <a:rPr lang="it-IT" altLang="en-US" sz="1800" i="1" dirty="0">
                <a:solidFill>
                  <a:srgbClr val="0070C0"/>
                </a:solidFill>
              </a:rPr>
              <a:t>particelle si distribuiscono in maniera casuale</a:t>
            </a:r>
            <a:r>
              <a:rPr lang="it-IT" altLang="en-US" sz="1800" dirty="0"/>
              <a:t>. Successivamente il solido </a:t>
            </a:r>
            <a:r>
              <a:rPr lang="it-IT" altLang="en-US" sz="1800" i="1" dirty="0">
                <a:solidFill>
                  <a:srgbClr val="0070C0"/>
                </a:solidFill>
              </a:rPr>
              <a:t>viene raffreddato molto lentamente </a:t>
            </a:r>
            <a:r>
              <a:rPr lang="it-IT" altLang="en-US" sz="1800" dirty="0"/>
              <a:t>consentendo alle particelle di </a:t>
            </a:r>
            <a:r>
              <a:rPr lang="it-IT" altLang="en-US" sz="1800" i="1" dirty="0">
                <a:solidFill>
                  <a:srgbClr val="0070C0"/>
                </a:solidFill>
              </a:rPr>
              <a:t>raggiungere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per i diversi valori di temperatura </a:t>
            </a:r>
            <a:r>
              <a:rPr lang="it-IT" altLang="en-US" sz="1800" i="1" dirty="0">
                <a:solidFill>
                  <a:srgbClr val="0070C0"/>
                </a:solidFill>
              </a:rPr>
              <a:t>lo stato di equilibrio termico</a:t>
            </a:r>
            <a:r>
              <a:rPr lang="it-IT" altLang="en-US" sz="1800" dirty="0"/>
              <a:t>.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99092" y="3373815"/>
            <a:ext cx="97450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Se il raffreddamento avviene </a:t>
            </a:r>
            <a:r>
              <a:rPr lang="it-IT" altLang="en-US" sz="1800" i="1" dirty="0">
                <a:solidFill>
                  <a:srgbClr val="0070C0"/>
                </a:solidFill>
              </a:rPr>
              <a:t>velocemente</a:t>
            </a:r>
            <a:r>
              <a:rPr lang="it-IT" altLang="en-US" sz="1800" dirty="0"/>
              <a:t>, il risultato finale sarà un </a:t>
            </a:r>
            <a:r>
              <a:rPr lang="it-IT" altLang="en-US" sz="1800" i="1" dirty="0">
                <a:solidFill>
                  <a:srgbClr val="0070C0"/>
                </a:solidFill>
              </a:rPr>
              <a:t>cristallo caratterizzato da molte imperfezioni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o dalla perdita della struttura cristallina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99092" y="4381878"/>
            <a:ext cx="97450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Nel 1953 è stato proposto un </a:t>
            </a:r>
            <a:r>
              <a:rPr lang="it-IT" altLang="en-US" sz="1800" i="1" dirty="0">
                <a:solidFill>
                  <a:srgbClr val="0070C0"/>
                </a:solidFill>
              </a:rPr>
              <a:t>algoritmo di simulazione dell’evoluzione di un solido verso l’equilibrio termico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(</a:t>
            </a:r>
            <a:r>
              <a:rPr lang="it-IT" altLang="en-US" sz="1800" b="1" i="1" dirty="0">
                <a:solidFill>
                  <a:srgbClr val="0070C0"/>
                </a:solidFill>
              </a:rPr>
              <a:t>algoritmo di Metropolis</a:t>
            </a:r>
            <a:r>
              <a:rPr lang="it-IT" altLang="en-US" sz="1800" dirty="0"/>
              <a:t>)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BE6DF0-0F27-44B6-8267-611032C6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ttangolo 3"/>
          <p:cNvSpPr>
            <a:spLocks noChangeArrowheads="1"/>
          </p:cNvSpPr>
          <p:nvPr/>
        </p:nvSpPr>
        <p:spPr bwMode="auto">
          <a:xfrm>
            <a:off x="512379" y="679453"/>
            <a:ext cx="72393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Algoritmo di Metropolis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12380" y="1049341"/>
            <a:ext cx="983177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A partire dallo </a:t>
            </a:r>
            <a:r>
              <a:rPr lang="it-IT" altLang="en-US" sz="1800" i="1" dirty="0">
                <a:solidFill>
                  <a:srgbClr val="0070C0"/>
                </a:solidFill>
              </a:rPr>
              <a:t>stato corrente </a:t>
            </a:r>
            <a:r>
              <a:rPr lang="it-IT" altLang="en-US" sz="1800" b="1" i="1" dirty="0">
                <a:solidFill>
                  <a:srgbClr val="0070C0"/>
                </a:solidFill>
              </a:rPr>
              <a:t>S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alla </a:t>
            </a:r>
            <a:r>
              <a:rPr lang="it-IT" altLang="en-US" sz="1800" i="1" dirty="0">
                <a:solidFill>
                  <a:srgbClr val="0070C0"/>
                </a:solidFill>
              </a:rPr>
              <a:t>temperatura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definito dalla posizione delle molecole, viene applicata una </a:t>
            </a:r>
            <a:r>
              <a:rPr lang="it-IT" altLang="en-US" sz="1800" i="1" dirty="0">
                <a:solidFill>
                  <a:srgbClr val="0070C0"/>
                </a:solidFill>
              </a:rPr>
              <a:t>perturbazione</a:t>
            </a:r>
            <a:r>
              <a:rPr lang="it-IT" altLang="en-US" sz="1800" dirty="0"/>
              <a:t> spostando casualmente un molecola in una nuova posizione.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12380" y="2263778"/>
            <a:ext cx="983177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In tal modo il sistema raggiunge un </a:t>
            </a:r>
            <a:r>
              <a:rPr lang="it-IT" altLang="en-US" sz="1800" i="1" dirty="0">
                <a:solidFill>
                  <a:srgbClr val="0070C0"/>
                </a:solidFill>
              </a:rPr>
              <a:t>nuovo stato </a:t>
            </a:r>
            <a:r>
              <a:rPr lang="it-IT" altLang="en-US" sz="1800" b="1" dirty="0">
                <a:solidFill>
                  <a:srgbClr val="0070C0"/>
                </a:solidFill>
              </a:rPr>
              <a:t>S’ </a:t>
            </a:r>
            <a:r>
              <a:rPr lang="it-IT" altLang="en-US" sz="1800" dirty="0"/>
              <a:t>caratterizzato da un </a:t>
            </a:r>
            <a:r>
              <a:rPr lang="it-IT" altLang="en-US" sz="1800" i="1" dirty="0">
                <a:solidFill>
                  <a:srgbClr val="0070C0"/>
                </a:solidFill>
              </a:rPr>
              <a:t>diverso valore di energia</a:t>
            </a:r>
            <a:r>
              <a:rPr lang="it-IT" altLang="en-US" sz="1800" dirty="0"/>
              <a:t>. Il nuovo stato </a:t>
            </a:r>
            <a:r>
              <a:rPr lang="it-IT" altLang="en-US" sz="1800" i="1" dirty="0">
                <a:solidFill>
                  <a:srgbClr val="0070C0"/>
                </a:solidFill>
              </a:rPr>
              <a:t>viene accettato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come stato corrente </a:t>
            </a:r>
            <a:r>
              <a:rPr lang="it-IT" altLang="en-US" sz="1800" i="1" dirty="0">
                <a:solidFill>
                  <a:srgbClr val="0070C0"/>
                </a:solidFill>
              </a:rPr>
              <a:t>con una probabilità data da</a:t>
            </a:r>
            <a:r>
              <a:rPr lang="it-IT" altLang="en-US" sz="1800" dirty="0"/>
              <a:t>: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63881"/>
              </p:ext>
            </p:extLst>
          </p:nvPr>
        </p:nvGraphicFramePr>
        <p:xfrm>
          <a:off x="2299846" y="3171936"/>
          <a:ext cx="3783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584200" progId="Equation.DSMT4">
                  <p:embed/>
                </p:oleObj>
              </mc:Choice>
              <mc:Fallback>
                <p:oleObj name="Equation" r:id="rId2" imgW="2273300" imgH="584200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846" y="3171936"/>
                        <a:ext cx="3783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12380" y="4359278"/>
            <a:ext cx="983177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i="1" dirty="0">
                <a:solidFill>
                  <a:schemeClr val="accent2"/>
                </a:solidFill>
              </a:rPr>
              <a:t>	</a:t>
            </a:r>
            <a:r>
              <a:rPr lang="it-IT" altLang="en-US" sz="1800" dirty="0"/>
              <a:t>dove </a:t>
            </a:r>
            <a:r>
              <a:rPr lang="el-GR" altLang="en-US" sz="1800" b="1" i="1" dirty="0">
                <a:solidFill>
                  <a:srgbClr val="0070C0"/>
                </a:solidFill>
              </a:rPr>
              <a:t>Δ</a:t>
            </a:r>
            <a:r>
              <a:rPr lang="it-IT" altLang="en-US" sz="1800" b="1" i="1" dirty="0">
                <a:solidFill>
                  <a:srgbClr val="0070C0"/>
                </a:solidFill>
              </a:rPr>
              <a:t>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è la differenza tra l’energia associata al nuovo stato </a:t>
            </a:r>
            <a:r>
              <a:rPr lang="it-IT" altLang="en-US" sz="1800" b="1" i="1" dirty="0">
                <a:solidFill>
                  <a:srgbClr val="0070C0"/>
                </a:solidFill>
              </a:rPr>
              <a:t>S’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e quella associata ad </a:t>
            </a:r>
            <a:r>
              <a:rPr lang="it-IT" altLang="en-US" sz="1800" b="1" i="1" dirty="0">
                <a:solidFill>
                  <a:srgbClr val="0070C0"/>
                </a:solidFill>
              </a:rPr>
              <a:t>S</a:t>
            </a:r>
            <a:r>
              <a:rPr lang="it-IT" altLang="en-US" sz="1800" dirty="0"/>
              <a:t>; e </a:t>
            </a:r>
            <a:r>
              <a:rPr lang="it-IT" altLang="en-US" sz="1800" b="1" i="1" dirty="0">
                <a:solidFill>
                  <a:srgbClr val="0070C0"/>
                </a:solidFill>
              </a:rPr>
              <a:t>K</a:t>
            </a:r>
            <a:r>
              <a:rPr lang="it-IT" altLang="en-US" sz="1800" dirty="0"/>
              <a:t> è la costate di </a:t>
            </a:r>
            <a:r>
              <a:rPr lang="it-IT" altLang="en-US" sz="1800" dirty="0" err="1"/>
              <a:t>Bolzmann</a:t>
            </a:r>
            <a:r>
              <a:rPr lang="it-IT" altLang="en-US" sz="1800" dirty="0"/>
              <a:t>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12380" y="5253041"/>
            <a:ext cx="983177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La temperatura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dirty="0"/>
              <a:t> viene </a:t>
            </a:r>
            <a:r>
              <a:rPr lang="it-IT" altLang="en-US" sz="1800" i="1" dirty="0">
                <a:solidFill>
                  <a:srgbClr val="0070C0"/>
                </a:solidFill>
              </a:rPr>
              <a:t>abbassata gradualmente </a:t>
            </a:r>
            <a:r>
              <a:rPr lang="it-IT" altLang="en-US" sz="1800" dirty="0"/>
              <a:t>e l’algoritmo </a:t>
            </a:r>
            <a:r>
              <a:rPr lang="it-IT" altLang="en-US" sz="1800" i="1" dirty="0">
                <a:solidFill>
                  <a:srgbClr val="0070C0"/>
                </a:solidFill>
              </a:rPr>
              <a:t>termina </a:t>
            </a:r>
            <a:r>
              <a:rPr lang="it-IT" altLang="en-US" sz="1800" dirty="0"/>
              <a:t>quando il valore di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dirty="0"/>
              <a:t> è tale da </a:t>
            </a:r>
            <a:r>
              <a:rPr lang="it-IT" altLang="en-US" sz="1800" i="1" dirty="0">
                <a:solidFill>
                  <a:srgbClr val="0070C0"/>
                </a:solidFill>
              </a:rPr>
              <a:t>rendere inaccettabile qualsiasi perturbazione peggiorativa</a:t>
            </a:r>
            <a:r>
              <a:rPr lang="it-IT" altLang="en-US" sz="1800" dirty="0"/>
              <a:t>.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B3836EB-2C6E-4731-A0D2-1E17EAAC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96614" y="981075"/>
            <a:ext cx="98475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Lo </a:t>
            </a:r>
            <a:r>
              <a:rPr lang="it-IT" altLang="en-US" sz="1800" i="1" dirty="0">
                <a:solidFill>
                  <a:srgbClr val="0070C0"/>
                </a:solidFill>
              </a:rPr>
              <a:t>schema di simulazione </a:t>
            </a:r>
            <a:r>
              <a:rPr lang="it-IT" altLang="en-US" sz="1800" dirty="0"/>
              <a:t>dell’algoritmo di </a:t>
            </a:r>
            <a:r>
              <a:rPr lang="it-IT" altLang="en-US" sz="1800" i="1" dirty="0">
                <a:solidFill>
                  <a:srgbClr val="0070C0"/>
                </a:solidFill>
              </a:rPr>
              <a:t>Metropolis</a:t>
            </a:r>
            <a:r>
              <a:rPr lang="it-IT" altLang="en-US" sz="1800" dirty="0"/>
              <a:t> può </a:t>
            </a:r>
            <a:r>
              <a:rPr lang="it-IT" altLang="en-US" sz="1800" i="1" dirty="0">
                <a:solidFill>
                  <a:srgbClr val="0070C0"/>
                </a:solidFill>
              </a:rPr>
              <a:t>essere applicato alla risoluzione di problemi di ottimizzazione combinatoria</a:t>
            </a:r>
            <a:r>
              <a:rPr lang="it-IT" altLang="en-US" sz="1800" dirty="0"/>
              <a:t>. In tale contesto: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96614" y="1989138"/>
            <a:ext cx="101713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L’</a:t>
            </a:r>
            <a:r>
              <a:rPr lang="it-IT" altLang="en-US" sz="1800" i="1" dirty="0">
                <a:solidFill>
                  <a:srgbClr val="0070C0"/>
                </a:solidFill>
              </a:rPr>
              <a:t>energia</a:t>
            </a:r>
            <a:r>
              <a:rPr lang="it-IT" altLang="en-US" sz="1800" dirty="0"/>
              <a:t> svolge il ruolo di </a:t>
            </a:r>
            <a:r>
              <a:rPr lang="it-IT" altLang="en-US" sz="1800" i="1" dirty="0">
                <a:solidFill>
                  <a:srgbClr val="0070C0"/>
                </a:solidFill>
              </a:rPr>
              <a:t>funzione obiettivo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96614" y="3790950"/>
            <a:ext cx="1017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La </a:t>
            </a:r>
            <a:r>
              <a:rPr lang="it-IT" altLang="en-US" sz="1800" i="1" dirty="0">
                <a:solidFill>
                  <a:srgbClr val="0070C0"/>
                </a:solidFill>
              </a:rPr>
              <a:t>temperatura</a:t>
            </a:r>
            <a:r>
              <a:rPr lang="it-IT" altLang="en-US" sz="1800" dirty="0"/>
              <a:t> è un </a:t>
            </a:r>
            <a:r>
              <a:rPr lang="it-IT" altLang="en-US" sz="1800" i="1" dirty="0">
                <a:solidFill>
                  <a:srgbClr val="0070C0"/>
                </a:solidFill>
              </a:rPr>
              <a:t>parametro di controllo dell’algoritmo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96614" y="2468563"/>
            <a:ext cx="101713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Lo </a:t>
            </a:r>
            <a:r>
              <a:rPr lang="it-IT" altLang="en-US" sz="1800" i="1" dirty="0">
                <a:solidFill>
                  <a:srgbClr val="0070C0"/>
                </a:solidFill>
              </a:rPr>
              <a:t>stato corrente </a:t>
            </a:r>
            <a:r>
              <a:rPr lang="it-IT" altLang="en-US" sz="1800" dirty="0"/>
              <a:t>del solido è </a:t>
            </a:r>
            <a:r>
              <a:rPr lang="it-IT" altLang="en-US" sz="1800" i="1" dirty="0">
                <a:solidFill>
                  <a:srgbClr val="0070C0"/>
                </a:solidFill>
              </a:rPr>
              <a:t>la soluzione corrente del problema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96614" y="2900364"/>
            <a:ext cx="1017138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Lo </a:t>
            </a:r>
            <a:r>
              <a:rPr lang="it-IT" altLang="en-US" sz="1800" i="1" dirty="0">
                <a:solidFill>
                  <a:srgbClr val="0070C0"/>
                </a:solidFill>
              </a:rPr>
              <a:t>spostamento di una molecola </a:t>
            </a:r>
            <a:r>
              <a:rPr lang="it-IT" altLang="en-US" sz="1800" dirty="0"/>
              <a:t>in una nuova posizione rappresenta una </a:t>
            </a:r>
            <a:r>
              <a:rPr lang="it-IT" altLang="en-US" sz="1800" i="1" dirty="0">
                <a:solidFill>
                  <a:srgbClr val="0070C0"/>
                </a:solidFill>
              </a:rPr>
              <a:t>mossa che individua una nuova soluzione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7E8D6-ABEB-4E1E-92AE-C18CB24A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97062" y="705541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In una euristica di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simulated</a:t>
            </a:r>
            <a:r>
              <a:rPr lang="it-IT" altLang="en-US" sz="1800" b="1" i="1" dirty="0">
                <a:solidFill>
                  <a:srgbClr val="0070C0"/>
                </a:solidFill>
              </a:rPr>
              <a:t>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annealing</a:t>
            </a:r>
            <a:r>
              <a:rPr lang="it-IT" altLang="en-US" sz="1800" dirty="0"/>
              <a:t>,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si aggiorna in maniera </a:t>
            </a:r>
            <a:r>
              <a:rPr lang="it-IT" altLang="en-US" sz="1800" i="1" dirty="0">
                <a:solidFill>
                  <a:srgbClr val="0070C0"/>
                </a:solidFill>
              </a:rPr>
              <a:t>probabilistica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61" y="1137342"/>
            <a:ext cx="4468812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97062" y="3585267"/>
            <a:ext cx="8675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La </a:t>
            </a:r>
            <a:r>
              <a:rPr lang="it-IT" altLang="en-US" sz="1800" b="1" i="1" dirty="0">
                <a:solidFill>
                  <a:srgbClr val="0070C0"/>
                </a:solidFill>
              </a:rPr>
              <a:t>probabilità di accettazione </a:t>
            </a:r>
            <a:r>
              <a:rPr lang="it-IT" altLang="en-US" sz="1800" dirty="0"/>
              <a:t>di una nuova soluzione è data da: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97062" y="5028304"/>
            <a:ext cx="10959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Il parametro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viene </a:t>
            </a:r>
            <a:r>
              <a:rPr lang="it-IT" altLang="en-US" sz="1800" i="1" dirty="0">
                <a:solidFill>
                  <a:srgbClr val="0070C0"/>
                </a:solidFill>
              </a:rPr>
              <a:t>abbassato</a:t>
            </a:r>
            <a:r>
              <a:rPr lang="it-IT" altLang="en-US" sz="1800" dirty="0"/>
              <a:t> nel corso dell’algoritmo, </a:t>
            </a:r>
            <a:r>
              <a:rPr lang="it-IT" altLang="en-US" sz="1800" i="1" dirty="0">
                <a:solidFill>
                  <a:srgbClr val="0070C0"/>
                </a:solidFill>
              </a:rPr>
              <a:t>abbassando la probabilità di accettare soluzioni peggiorative</a:t>
            </a:r>
            <a:r>
              <a:rPr lang="it-IT" altLang="en-US" sz="1800" dirty="0"/>
              <a:t>.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97062" y="5759245"/>
            <a:ext cx="10793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Il parametro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viene abbassato “</a:t>
            </a:r>
            <a:r>
              <a:rPr lang="it-IT" altLang="en-US" sz="1800" b="1" i="1" dirty="0">
                <a:solidFill>
                  <a:srgbClr val="0070C0"/>
                </a:solidFill>
              </a:rPr>
              <a:t>lentamente</a:t>
            </a:r>
            <a:r>
              <a:rPr lang="it-IT" altLang="en-US" sz="1800" dirty="0"/>
              <a:t>” e la </a:t>
            </a:r>
            <a:r>
              <a:rPr lang="it-IT" altLang="en-US" sz="1800" i="1" dirty="0">
                <a:solidFill>
                  <a:srgbClr val="0070C0"/>
                </a:solidFill>
              </a:rPr>
              <a:t>probabilità di raggiungere l’ottimo è pari a 1</a:t>
            </a:r>
          </a:p>
        </p:txBody>
      </p:sp>
      <p:graphicFrame>
        <p:nvGraphicFramePr>
          <p:cNvPr id="24585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352"/>
              </p:ext>
            </p:extLst>
          </p:nvPr>
        </p:nvGraphicFramePr>
        <p:xfrm>
          <a:off x="1892461" y="4030457"/>
          <a:ext cx="50403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500" imgH="609600" progId="Equation.DSMT4">
                  <p:embed/>
                </p:oleObj>
              </mc:Choice>
              <mc:Fallback>
                <p:oleObj name="Equation" r:id="rId4" imgW="3238500" imgH="609600" progId="Equation.DSMT4">
                  <p:embed/>
                  <p:pic>
                    <p:nvPicPr>
                      <p:cNvPr id="24585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461" y="4030457"/>
                        <a:ext cx="50403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7D6EAB8C-A091-4E51-AB2C-F76E96C6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ttangolo 5"/>
          <p:cNvSpPr>
            <a:spLocks noChangeArrowheads="1"/>
          </p:cNvSpPr>
          <p:nvPr/>
        </p:nvSpPr>
        <p:spPr bwMode="auto">
          <a:xfrm>
            <a:off x="510841" y="659575"/>
            <a:ext cx="583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dirty="0">
                <a:solidFill>
                  <a:srgbClr val="0066FF"/>
                </a:solidFill>
              </a:rPr>
              <a:t>Fasi dell’algoritmo</a:t>
            </a:r>
            <a:endParaRPr lang="it-IT" altLang="en-US" sz="1800" i="1" dirty="0"/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57648" y="1019939"/>
            <a:ext cx="10155021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b="1" i="1" dirty="0">
                <a:solidFill>
                  <a:srgbClr val="0070C0"/>
                </a:solidFill>
              </a:rPr>
              <a:t>Inizializzazione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dirty="0"/>
              <a:t>	consiste nell’individuazione di una </a:t>
            </a:r>
            <a:r>
              <a:rPr lang="it-IT" altLang="en-US" sz="1800" i="1" dirty="0">
                <a:solidFill>
                  <a:srgbClr val="0070C0"/>
                </a:solidFill>
              </a:rPr>
              <a:t>soluzione iniziale </a:t>
            </a:r>
            <a:r>
              <a:rPr lang="it-IT" altLang="en-US" sz="1800" b="1" i="1" dirty="0">
                <a:solidFill>
                  <a:srgbClr val="0070C0"/>
                </a:solidFill>
              </a:rPr>
              <a:t>S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di innesco dell’algoritmo 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57646" y="1740664"/>
            <a:ext cx="986142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b="1" i="1" dirty="0">
                <a:solidFill>
                  <a:srgbClr val="0070C0"/>
                </a:solidFill>
              </a:rPr>
              <a:t>Definizione di una mossa</a:t>
            </a:r>
            <a:endParaRPr lang="it-IT" altLang="en-US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dirty="0"/>
              <a:t>	definisce l’operazione che permette di individuare </a:t>
            </a:r>
            <a:r>
              <a:rPr lang="it-IT" altLang="en-US" sz="1800" i="1" dirty="0">
                <a:solidFill>
                  <a:srgbClr val="0070C0"/>
                </a:solidFill>
              </a:rPr>
              <a:t>casualmente</a:t>
            </a:r>
            <a:r>
              <a:rPr lang="it-IT" altLang="en-US" sz="1800" dirty="0"/>
              <a:t> una soluzione </a:t>
            </a:r>
            <a:r>
              <a:rPr lang="it-IT" altLang="en-US" sz="1800" b="1" i="1" dirty="0">
                <a:solidFill>
                  <a:srgbClr val="0070C0"/>
                </a:solidFill>
              </a:rPr>
              <a:t>S’</a:t>
            </a:r>
            <a:r>
              <a:rPr lang="it-IT" altLang="en-US" sz="1800" dirty="0"/>
              <a:t> nell’intorno della soluzione corrente </a:t>
            </a:r>
            <a:r>
              <a:rPr lang="it-IT" altLang="en-US" sz="1800" b="1" i="1" dirty="0">
                <a:solidFill>
                  <a:srgbClr val="0070C0"/>
                </a:solidFill>
              </a:rPr>
              <a:t>S</a:t>
            </a:r>
            <a:endParaRPr lang="it-IT" altLang="en-US" sz="1800" i="1" dirty="0">
              <a:solidFill>
                <a:srgbClr val="0070C0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57648" y="2807464"/>
            <a:ext cx="10155021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b="1" i="1" dirty="0">
                <a:solidFill>
                  <a:srgbClr val="0070C0"/>
                </a:solidFill>
              </a:rPr>
              <a:t>Accettazione della mossa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dirty="0"/>
              <a:t>	consiste nel valutare se accettare o meno la soluzione individuata S’ come nuova soluzione corrente S. La soluzione S’ viene accettata con probabilità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28355"/>
              </p:ext>
            </p:extLst>
          </p:nvPr>
        </p:nvGraphicFramePr>
        <p:xfrm>
          <a:off x="2195947" y="3828225"/>
          <a:ext cx="37401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584200" progId="Equation.DSMT4">
                  <p:embed/>
                </p:oleObj>
              </mc:Choice>
              <mc:Fallback>
                <p:oleObj name="Equation" r:id="rId2" imgW="2247900" imgH="584200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947" y="3828225"/>
                        <a:ext cx="37401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557648" y="4739451"/>
            <a:ext cx="1084870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8163" indent="-174625"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it-IT" i="1" dirty="0"/>
              <a:t> se </a:t>
            </a:r>
            <a:r>
              <a:rPr lang="el-GR" b="1" i="1" dirty="0">
                <a:solidFill>
                  <a:srgbClr val="0070C0"/>
                </a:solidFill>
              </a:rPr>
              <a:t>Δ</a:t>
            </a:r>
            <a:r>
              <a:rPr lang="it-IT" b="1" i="1" dirty="0">
                <a:solidFill>
                  <a:srgbClr val="0070C0"/>
                </a:solidFill>
              </a:rPr>
              <a:t>f</a:t>
            </a:r>
            <a:r>
              <a:rPr lang="it-IT" b="1" i="1" dirty="0">
                <a:solidFill>
                  <a:schemeClr val="accent2"/>
                </a:solidFill>
              </a:rPr>
              <a:t> </a:t>
            </a:r>
            <a:r>
              <a:rPr lang="it-IT" i="1" dirty="0"/>
              <a:t>è </a:t>
            </a:r>
            <a:r>
              <a:rPr lang="it-IT" i="1" dirty="0">
                <a:solidFill>
                  <a:srgbClr val="0070C0"/>
                </a:solidFill>
              </a:rPr>
              <a:t>minore o uguale di 0</a:t>
            </a:r>
            <a:r>
              <a:rPr lang="it-IT" i="1" dirty="0"/>
              <a:t>, </a:t>
            </a:r>
            <a:r>
              <a:rPr lang="it-IT" b="1" i="1" dirty="0">
                <a:solidFill>
                  <a:srgbClr val="0070C0"/>
                </a:solidFill>
              </a:rPr>
              <a:t>S’</a:t>
            </a:r>
            <a:r>
              <a:rPr lang="it-IT" b="1" i="1" dirty="0">
                <a:solidFill>
                  <a:schemeClr val="accent2"/>
                </a:solidFill>
              </a:rPr>
              <a:t> </a:t>
            </a:r>
            <a:r>
              <a:rPr lang="it-IT" i="1" dirty="0"/>
              <a:t>viene accettata come </a:t>
            </a:r>
            <a:r>
              <a:rPr lang="it-IT" i="1" dirty="0">
                <a:solidFill>
                  <a:srgbClr val="0070C0"/>
                </a:solidFill>
              </a:rPr>
              <a:t>soluzione corrente</a:t>
            </a:r>
          </a:p>
          <a:p>
            <a:pPr marL="631825" indent="-268288">
              <a:buFont typeface="Arial" pitchFamily="34" charset="0"/>
              <a:buChar char="−"/>
              <a:defRPr/>
            </a:pPr>
            <a:r>
              <a:rPr lang="it-IT" i="1" dirty="0"/>
              <a:t>se </a:t>
            </a:r>
            <a:r>
              <a:rPr lang="el-GR" i="1" dirty="0">
                <a:solidFill>
                  <a:srgbClr val="0070C0"/>
                </a:solidFill>
              </a:rPr>
              <a:t>Δ</a:t>
            </a:r>
            <a:r>
              <a:rPr lang="it-IT" i="1" dirty="0">
                <a:solidFill>
                  <a:srgbClr val="0070C0"/>
                </a:solidFill>
              </a:rPr>
              <a:t>f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/>
              <a:t>è </a:t>
            </a:r>
            <a:r>
              <a:rPr lang="it-IT" i="1" dirty="0">
                <a:solidFill>
                  <a:srgbClr val="0070C0"/>
                </a:solidFill>
              </a:rPr>
              <a:t>maggiore di 0 </a:t>
            </a:r>
            <a:r>
              <a:rPr lang="it-IT" i="1" dirty="0"/>
              <a:t>si genera un numero causale tra 0 e 1; se questo è </a:t>
            </a:r>
            <a:r>
              <a:rPr lang="it-IT" i="1" dirty="0">
                <a:solidFill>
                  <a:srgbClr val="0070C0"/>
                </a:solidFill>
              </a:rPr>
              <a:t>inferiore a </a:t>
            </a:r>
            <a:r>
              <a:rPr lang="it-IT" i="1" dirty="0" err="1">
                <a:solidFill>
                  <a:srgbClr val="0070C0"/>
                </a:solidFill>
              </a:rPr>
              <a:t>exp</a:t>
            </a:r>
            <a:r>
              <a:rPr lang="it-IT" i="1" dirty="0">
                <a:solidFill>
                  <a:srgbClr val="0070C0"/>
                </a:solidFill>
              </a:rPr>
              <a:t>(-</a:t>
            </a:r>
            <a:r>
              <a:rPr lang="el-GR" i="1" dirty="0">
                <a:solidFill>
                  <a:srgbClr val="0070C0"/>
                </a:solidFill>
              </a:rPr>
              <a:t>Δ</a:t>
            </a:r>
            <a:r>
              <a:rPr lang="it-IT" i="1" dirty="0">
                <a:solidFill>
                  <a:srgbClr val="0070C0"/>
                </a:solidFill>
              </a:rPr>
              <a:t>f/T)</a:t>
            </a:r>
            <a:r>
              <a:rPr lang="it-IT" i="1" dirty="0">
                <a:solidFill>
                  <a:srgbClr val="002060"/>
                </a:solidFill>
              </a:rPr>
              <a:t>,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b="1" i="1" dirty="0">
                <a:solidFill>
                  <a:srgbClr val="0070C0"/>
                </a:solidFill>
              </a:rPr>
              <a:t>S’</a:t>
            </a:r>
            <a:r>
              <a:rPr lang="it-IT" i="1" dirty="0">
                <a:solidFill>
                  <a:srgbClr val="0070C0"/>
                </a:solidFill>
              </a:rPr>
              <a:t> </a:t>
            </a:r>
            <a:r>
              <a:rPr lang="it-IT" i="1" dirty="0"/>
              <a:t>viene accettata altrimenti la soluzione corrente resta inalterata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5ADD756-28C4-4928-B639-72D8F440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ttangolo 3"/>
          <p:cNvSpPr>
            <a:spLocks noChangeArrowheads="1"/>
          </p:cNvSpPr>
          <p:nvPr/>
        </p:nvSpPr>
        <p:spPr bwMode="auto">
          <a:xfrm>
            <a:off x="488731" y="838477"/>
            <a:ext cx="740749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dirty="0">
                <a:solidFill>
                  <a:srgbClr val="0066FF"/>
                </a:solidFill>
              </a:rPr>
              <a:t>Definizione della </a:t>
            </a:r>
            <a:r>
              <a:rPr lang="it-IT" altLang="en-US" sz="1800" b="1" dirty="0" err="1">
                <a:solidFill>
                  <a:srgbClr val="0066FF"/>
                </a:solidFill>
              </a:rPr>
              <a:t>cooling</a:t>
            </a:r>
            <a:r>
              <a:rPr lang="it-IT" altLang="en-US" sz="1800" b="1" dirty="0">
                <a:solidFill>
                  <a:srgbClr val="0066FF"/>
                </a:solidFill>
              </a:rPr>
              <a:t> </a:t>
            </a:r>
            <a:r>
              <a:rPr lang="it-IT" altLang="en-US" sz="1800" b="1" dirty="0" err="1">
                <a:solidFill>
                  <a:srgbClr val="0066FF"/>
                </a:solidFill>
              </a:rPr>
              <a:t>schedules</a:t>
            </a:r>
            <a:endParaRPr lang="it-IT" altLang="en-US" sz="1800" i="1" dirty="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88731" y="1198840"/>
            <a:ext cx="978398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</a:t>
            </a:r>
            <a:r>
              <a:rPr lang="it-IT" altLang="en-US" sz="1800" i="1" dirty="0" err="1">
                <a:solidFill>
                  <a:srgbClr val="0070C0"/>
                </a:solidFill>
              </a:rPr>
              <a:t>cooling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i="1" dirty="0" err="1">
                <a:solidFill>
                  <a:srgbClr val="0070C0"/>
                </a:solidFill>
              </a:rPr>
              <a:t>schedules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si intende </a:t>
            </a:r>
            <a:r>
              <a:rPr lang="it-IT" altLang="en-US" sz="1800" i="1" dirty="0">
                <a:solidFill>
                  <a:srgbClr val="0070C0"/>
                </a:solidFill>
              </a:rPr>
              <a:t>l’insieme delle regole </a:t>
            </a:r>
            <a:r>
              <a:rPr lang="it-IT" altLang="en-US" sz="1800" dirty="0"/>
              <a:t>che simulano il processo di </a:t>
            </a:r>
            <a:r>
              <a:rPr lang="it-IT" altLang="en-US" sz="1800" i="1" dirty="0">
                <a:solidFill>
                  <a:srgbClr val="0070C0"/>
                </a:solidFill>
              </a:rPr>
              <a:t>raffreddamento</a:t>
            </a:r>
            <a:r>
              <a:rPr lang="it-IT" altLang="en-US" sz="1800" dirty="0"/>
              <a:t>. Per definire una </a:t>
            </a:r>
            <a:r>
              <a:rPr lang="it-IT" altLang="en-US" sz="1800" i="1" dirty="0" err="1">
                <a:solidFill>
                  <a:srgbClr val="0070C0"/>
                </a:solidFill>
              </a:rPr>
              <a:t>cooling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i="1" dirty="0" err="1">
                <a:solidFill>
                  <a:srgbClr val="0070C0"/>
                </a:solidFill>
              </a:rPr>
              <a:t>schedules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occorre </a:t>
            </a:r>
            <a:r>
              <a:rPr lang="it-IT" altLang="en-US" sz="1800" i="1" dirty="0">
                <a:solidFill>
                  <a:srgbClr val="0070C0"/>
                </a:solidFill>
              </a:rPr>
              <a:t>individuare</a:t>
            </a:r>
            <a:r>
              <a:rPr lang="it-IT" altLang="en-US" sz="1800" dirty="0"/>
              <a:t>: 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88732" y="2124353"/>
            <a:ext cx="1017927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il valore di </a:t>
            </a:r>
            <a:r>
              <a:rPr lang="it-IT" altLang="en-US" sz="1800" i="1" dirty="0">
                <a:solidFill>
                  <a:srgbClr val="0070C0"/>
                </a:solidFill>
              </a:rPr>
              <a:t>temperatura iniziale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88732" y="3575327"/>
            <a:ext cx="1017927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la legge di </a:t>
            </a:r>
            <a:r>
              <a:rPr lang="it-IT" altLang="en-US" sz="1800" i="1" dirty="0">
                <a:solidFill>
                  <a:srgbClr val="0070C0"/>
                </a:solidFill>
              </a:rPr>
              <a:t>decremento</a:t>
            </a:r>
            <a:r>
              <a:rPr lang="it-IT" altLang="en-US" sz="1800" dirty="0"/>
              <a:t> di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88732" y="2603778"/>
            <a:ext cx="1017927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il valore di </a:t>
            </a:r>
            <a:r>
              <a:rPr lang="it-IT" altLang="en-US" sz="1800" i="1" dirty="0">
                <a:solidFill>
                  <a:srgbClr val="0070C0"/>
                </a:solidFill>
              </a:rPr>
              <a:t>temperatura finale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f</a:t>
            </a:r>
            <a:endParaRPr lang="it-IT" altLang="en-US" sz="1800" b="1" i="1" baseline="-25000" dirty="0">
              <a:solidFill>
                <a:srgbClr val="0070C0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88732" y="3035578"/>
            <a:ext cx="1017927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il numero di </a:t>
            </a:r>
            <a:r>
              <a:rPr lang="it-IT" altLang="en-US" sz="1800" dirty="0">
                <a:solidFill>
                  <a:srgbClr val="0070C0"/>
                </a:solidFill>
              </a:rPr>
              <a:t>transizioni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L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da effettuare </a:t>
            </a:r>
            <a:r>
              <a:rPr lang="it-IT" altLang="en-US" sz="1800" i="1" dirty="0">
                <a:solidFill>
                  <a:srgbClr val="0070C0"/>
                </a:solidFill>
              </a:rPr>
              <a:t>per ogni valore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k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endParaRPr lang="it-IT" altLang="en-US" sz="1800" i="1" dirty="0">
              <a:solidFill>
                <a:srgbClr val="0070C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453590-AD5D-47C4-9135-F5E534CB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ttangolo 3"/>
          <p:cNvSpPr>
            <a:spLocks noChangeArrowheads="1"/>
          </p:cNvSpPr>
          <p:nvPr/>
        </p:nvSpPr>
        <p:spPr bwMode="auto">
          <a:xfrm>
            <a:off x="542372" y="639692"/>
            <a:ext cx="583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dirty="0">
                <a:solidFill>
                  <a:srgbClr val="0066FF"/>
                </a:solidFill>
              </a:rPr>
              <a:t>Scelta di T</a:t>
            </a:r>
            <a:r>
              <a:rPr lang="it-IT" altLang="en-US" sz="1800" b="1" baseline="-25000" dirty="0">
                <a:solidFill>
                  <a:srgbClr val="0066FF"/>
                </a:solidFill>
              </a:rPr>
              <a:t>0</a:t>
            </a:r>
            <a:endParaRPr lang="it-IT" altLang="en-US" sz="1800" i="1" baseline="-25000" dirty="0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42372" y="928617"/>
            <a:ext cx="9730341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Il valore del parametro T</a:t>
            </a:r>
            <a:r>
              <a:rPr lang="it-IT" altLang="en-US" sz="1800" baseline="-25000" dirty="0"/>
              <a:t>0</a:t>
            </a:r>
            <a:r>
              <a:rPr lang="it-IT" altLang="en-US" sz="1800" dirty="0"/>
              <a:t> deve essere scelto in modo tale che, nella fase iniziale dell’algoritmo tutte le transizioni siano accettate. Deve dunque risultare:</a:t>
            </a: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7173"/>
              </p:ext>
            </p:extLst>
          </p:nvPr>
        </p:nvGraphicFramePr>
        <p:xfrm>
          <a:off x="1398081" y="1792217"/>
          <a:ext cx="2139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55446" progId="Equation.DSMT4">
                  <p:embed/>
                </p:oleObj>
              </mc:Choice>
              <mc:Fallback>
                <p:oleObj name="Equation" r:id="rId2" imgW="1167893" imgH="355446" progId="Equation.DSMT4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081" y="1792217"/>
                        <a:ext cx="2139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40784" y="2581809"/>
            <a:ext cx="97303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garantire questa condizione si può ad esempio operare nel seguente modo: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540784" y="3003480"/>
            <a:ext cx="1012721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considera il valore di </a:t>
            </a:r>
            <a:r>
              <a:rPr lang="it-IT" altLang="en-US" sz="1800" i="1" dirty="0">
                <a:solidFill>
                  <a:srgbClr val="0070C0"/>
                </a:solidFill>
              </a:rPr>
              <a:t>funzione obiettivo </a:t>
            </a:r>
            <a:r>
              <a:rPr lang="it-IT" altLang="en-US" sz="1800" b="1" i="1" dirty="0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della soluzione iniziale</a:t>
            </a:r>
            <a:endParaRPr lang="it-IT" altLang="en-US" sz="1800" b="1" i="1" baseline="-25000" dirty="0">
              <a:solidFill>
                <a:schemeClr val="accent2"/>
              </a:solidFill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540784" y="3482905"/>
            <a:ext cx="1012721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pone un valore di riferimento per la </a:t>
            </a:r>
            <a:r>
              <a:rPr lang="it-IT" altLang="en-US" sz="1800" i="1" dirty="0">
                <a:solidFill>
                  <a:srgbClr val="0070C0"/>
                </a:solidFill>
              </a:rPr>
              <a:t>massima variazione della funzione obiettivo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(ad esempio </a:t>
            </a:r>
            <a:r>
              <a:rPr lang="el-GR" altLang="en-US" sz="1800" b="1" i="1" dirty="0">
                <a:solidFill>
                  <a:srgbClr val="0070C0"/>
                </a:solidFill>
              </a:rPr>
              <a:t>Δ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max</a:t>
            </a:r>
            <a:r>
              <a:rPr lang="it-IT" altLang="en-US" sz="1800" b="1" i="1" dirty="0">
                <a:solidFill>
                  <a:srgbClr val="0070C0"/>
                </a:solidFill>
              </a:rPr>
              <a:t> = |f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b="1" i="1" dirty="0">
                <a:solidFill>
                  <a:srgbClr val="0070C0"/>
                </a:solidFill>
              </a:rPr>
              <a:t>/2| </a:t>
            </a:r>
            <a:r>
              <a:rPr lang="it-IT" altLang="en-US" sz="1800" dirty="0"/>
              <a:t>)</a:t>
            </a:r>
            <a:endParaRPr lang="it-IT" altLang="en-US" sz="1800" b="1" i="1" baseline="-25000" dirty="0">
              <a:solidFill>
                <a:schemeClr val="accent2"/>
              </a:solidFill>
            </a:endParaRPr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540784" y="4371905"/>
            <a:ext cx="101272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pone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b="1" i="1" dirty="0">
                <a:solidFill>
                  <a:srgbClr val="0070C0"/>
                </a:solidFill>
              </a:rPr>
              <a:t> = 10∙</a:t>
            </a:r>
            <a:r>
              <a:rPr lang="el-GR" altLang="en-US" sz="1800" b="1" i="1" dirty="0">
                <a:solidFill>
                  <a:srgbClr val="0070C0"/>
                </a:solidFill>
              </a:rPr>
              <a:t>Δ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max</a:t>
            </a:r>
            <a:r>
              <a:rPr lang="it-IT" altLang="en-US" sz="1800" b="1" i="1" dirty="0">
                <a:solidFill>
                  <a:srgbClr val="0070C0"/>
                </a:solidFill>
              </a:rPr>
              <a:t> = 10∙|f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b="1" i="1" dirty="0">
                <a:solidFill>
                  <a:srgbClr val="0070C0"/>
                </a:solidFill>
              </a:rPr>
              <a:t>/2|</a:t>
            </a: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540784" y="4960868"/>
            <a:ext cx="9947829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questo modo ci si assicura che, per transizioni caratterizzate da un </a:t>
            </a:r>
            <a:r>
              <a:rPr lang="it-IT" altLang="en-US" sz="1800" i="1" dirty="0">
                <a:solidFill>
                  <a:srgbClr val="0070C0"/>
                </a:solidFill>
              </a:rPr>
              <a:t>incremento di funzione obiettivo pari al 50%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del valore iniziale, la </a:t>
            </a:r>
            <a:r>
              <a:rPr lang="it-IT" altLang="en-US" sz="1800" i="1" dirty="0">
                <a:solidFill>
                  <a:srgbClr val="0070C0"/>
                </a:solidFill>
              </a:rPr>
              <a:t>probabilità di accettazione è praticamente unitaria.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8F4AD85-0B6B-420D-890E-F5ACFE7F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ttangolo 3"/>
          <p:cNvSpPr>
            <a:spLocks noChangeArrowheads="1"/>
          </p:cNvSpPr>
          <p:nvPr/>
        </p:nvSpPr>
        <p:spPr bwMode="auto">
          <a:xfrm>
            <a:off x="480849" y="852533"/>
            <a:ext cx="741537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dirty="0">
                <a:solidFill>
                  <a:srgbClr val="0066FF"/>
                </a:solidFill>
              </a:rPr>
              <a:t>Scelta di </a:t>
            </a:r>
            <a:r>
              <a:rPr lang="it-IT" altLang="en-US" sz="1800" b="1" dirty="0" err="1">
                <a:solidFill>
                  <a:srgbClr val="0066FF"/>
                </a:solidFill>
              </a:rPr>
              <a:t>T</a:t>
            </a:r>
            <a:r>
              <a:rPr lang="it-IT" altLang="en-US" sz="1800" b="1" baseline="-25000" dirty="0" err="1">
                <a:solidFill>
                  <a:srgbClr val="0066FF"/>
                </a:solidFill>
              </a:rPr>
              <a:t>f</a:t>
            </a:r>
            <a:endParaRPr lang="it-IT" altLang="en-US" sz="1800" i="1" baseline="-25000" dirty="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80849" y="1141459"/>
            <a:ext cx="979186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Il valore del parametro </a:t>
            </a:r>
            <a:r>
              <a:rPr lang="it-IT" altLang="en-US" sz="1800" b="1" i="1" dirty="0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f</a:t>
            </a:r>
            <a:r>
              <a:rPr lang="it-IT" altLang="en-US" sz="1800" dirty="0"/>
              <a:t> deve essere scelto in modo tale che la probabilità di </a:t>
            </a:r>
            <a:r>
              <a:rPr lang="it-IT" altLang="en-US" sz="1800" i="1" dirty="0">
                <a:solidFill>
                  <a:srgbClr val="0070C0"/>
                </a:solidFill>
              </a:rPr>
              <a:t>accettazione di soluzioni peggiorative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deve essere praticamente </a:t>
            </a:r>
            <a:r>
              <a:rPr lang="it-IT" altLang="en-US" sz="1800" i="1" dirty="0">
                <a:solidFill>
                  <a:srgbClr val="0070C0"/>
                </a:solidFill>
              </a:rPr>
              <a:t>nulla</a:t>
            </a:r>
            <a:r>
              <a:rPr lang="it-IT" altLang="en-US" sz="1800" dirty="0"/>
              <a:t>. Deve dunque risultare: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6"/>
              <p:cNvSpPr txBox="1"/>
              <p:nvPr/>
            </p:nvSpPr>
            <p:spPr bwMode="auto">
              <a:xfrm>
                <a:off x="973138" y="2079625"/>
                <a:ext cx="6118225" cy="83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𝑜𝑠𝑠𝑖𝑎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2079625"/>
                <a:ext cx="6118225" cy="831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79261" y="3005072"/>
            <a:ext cx="97918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garantire questa condizione si può ad esempio operare nel seguente modo: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79262" y="3447985"/>
            <a:ext cx="1018874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considera il valore di </a:t>
            </a:r>
            <a:r>
              <a:rPr lang="it-IT" altLang="en-US" sz="1800" i="1" dirty="0">
                <a:solidFill>
                  <a:srgbClr val="0070C0"/>
                </a:solidFill>
              </a:rPr>
              <a:t>funzione obiettivo </a:t>
            </a:r>
            <a:r>
              <a:rPr lang="it-IT" altLang="en-US" sz="1800" b="1" i="1" dirty="0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della soluzione iniziale</a:t>
            </a:r>
            <a:endParaRPr lang="it-IT" altLang="en-US" sz="1800" b="1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79262" y="3903598"/>
            <a:ext cx="1018874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pone un valore di riferimento per la </a:t>
            </a:r>
            <a:r>
              <a:rPr lang="it-IT" altLang="en-US" sz="1800" i="1" dirty="0">
                <a:solidFill>
                  <a:srgbClr val="0070C0"/>
                </a:solidFill>
              </a:rPr>
              <a:t>minima variazione della funzione obiettivo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(ad esempio </a:t>
            </a:r>
            <a:r>
              <a:rPr lang="el-GR" altLang="en-US" sz="1800" b="1" i="1" dirty="0">
                <a:solidFill>
                  <a:srgbClr val="0070C0"/>
                </a:solidFill>
              </a:rPr>
              <a:t>Δ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min</a:t>
            </a:r>
            <a:r>
              <a:rPr lang="it-IT" altLang="en-US" sz="1800" b="1" i="1" dirty="0">
                <a:solidFill>
                  <a:srgbClr val="0070C0"/>
                </a:solidFill>
              </a:rPr>
              <a:t> = 10</a:t>
            </a:r>
            <a:r>
              <a:rPr lang="it-IT" altLang="en-US" sz="1800" b="1" i="1" baseline="30000" dirty="0">
                <a:solidFill>
                  <a:srgbClr val="0070C0"/>
                </a:solidFill>
              </a:rPr>
              <a:t>-3</a:t>
            </a:r>
            <a:r>
              <a:rPr lang="it-IT" altLang="en-US" sz="1800" b="1" i="1" dirty="0">
                <a:solidFill>
                  <a:srgbClr val="0070C0"/>
                </a:solidFill>
              </a:rPr>
              <a:t>|f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b="1" i="1" dirty="0">
                <a:solidFill>
                  <a:srgbClr val="0070C0"/>
                </a:solidFill>
              </a:rPr>
              <a:t>| </a:t>
            </a:r>
            <a:r>
              <a:rPr lang="it-IT" altLang="en-US" sz="1800" dirty="0"/>
              <a:t>)</a:t>
            </a:r>
            <a:endParaRPr lang="it-IT" altLang="en-US" sz="1800" b="1" i="1" baseline="-25000" dirty="0">
              <a:solidFill>
                <a:schemeClr val="accent2"/>
              </a:solidFill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479262" y="4792598"/>
            <a:ext cx="1018874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en-US" sz="1800" dirty="0"/>
              <a:t>si pone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T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f</a:t>
            </a:r>
            <a:r>
              <a:rPr lang="it-IT" altLang="en-US" sz="1800" b="1" i="1" dirty="0">
                <a:solidFill>
                  <a:srgbClr val="0070C0"/>
                </a:solidFill>
              </a:rPr>
              <a:t> = 10</a:t>
            </a:r>
            <a:r>
              <a:rPr lang="it-IT" altLang="en-US" sz="1800" b="1" i="1" baseline="30000" dirty="0">
                <a:solidFill>
                  <a:srgbClr val="0070C0"/>
                </a:solidFill>
              </a:rPr>
              <a:t>-1</a:t>
            </a:r>
            <a:r>
              <a:rPr lang="it-IT" altLang="en-US" sz="1800" b="1" i="1" dirty="0">
                <a:solidFill>
                  <a:srgbClr val="0070C0"/>
                </a:solidFill>
              </a:rPr>
              <a:t>∙</a:t>
            </a:r>
            <a:r>
              <a:rPr lang="el-GR" altLang="en-US" sz="1800" b="1" i="1" dirty="0">
                <a:solidFill>
                  <a:srgbClr val="0070C0"/>
                </a:solidFill>
              </a:rPr>
              <a:t>Δ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f</a:t>
            </a:r>
            <a:r>
              <a:rPr lang="it-IT" altLang="en-US" sz="1800" b="1" i="1" baseline="-25000" dirty="0" err="1">
                <a:solidFill>
                  <a:srgbClr val="0070C0"/>
                </a:solidFill>
              </a:rPr>
              <a:t>min</a:t>
            </a:r>
            <a:r>
              <a:rPr lang="it-IT" altLang="en-US" sz="1800" b="1" i="1" dirty="0">
                <a:solidFill>
                  <a:srgbClr val="0070C0"/>
                </a:solidFill>
              </a:rPr>
              <a:t> = 10</a:t>
            </a:r>
            <a:r>
              <a:rPr lang="it-IT" altLang="en-US" sz="1800" b="1" i="1" baseline="30000" dirty="0">
                <a:solidFill>
                  <a:srgbClr val="0070C0"/>
                </a:solidFill>
              </a:rPr>
              <a:t>-4</a:t>
            </a:r>
            <a:r>
              <a:rPr lang="it-IT" altLang="en-US" sz="1800" b="1" i="1" dirty="0">
                <a:solidFill>
                  <a:srgbClr val="0070C0"/>
                </a:solidFill>
              </a:rPr>
              <a:t>∙|f</a:t>
            </a:r>
            <a:r>
              <a:rPr lang="it-IT" altLang="en-US" sz="1800" b="1" i="1" baseline="-25000" dirty="0">
                <a:solidFill>
                  <a:srgbClr val="0070C0"/>
                </a:solidFill>
              </a:rPr>
              <a:t>0</a:t>
            </a:r>
            <a:r>
              <a:rPr lang="it-IT" altLang="en-US" sz="1800" b="1" i="1" dirty="0">
                <a:solidFill>
                  <a:srgbClr val="0070C0"/>
                </a:solidFill>
              </a:rPr>
              <a:t>|</a:t>
            </a:r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auto">
          <a:xfrm>
            <a:off x="510545" y="5229160"/>
            <a:ext cx="997806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questo modo ci si assicura che, per transizioni caratterizzate da un </a:t>
            </a:r>
            <a:r>
              <a:rPr lang="it-IT" altLang="en-US" sz="1800" i="1" dirty="0">
                <a:solidFill>
                  <a:srgbClr val="0070C0"/>
                </a:solidFill>
              </a:rPr>
              <a:t>incremento di funzione obiettivo pari allo 0,1%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del valore iniziale, la </a:t>
            </a:r>
            <a:r>
              <a:rPr lang="it-IT" altLang="en-US" sz="1800" i="1" dirty="0">
                <a:solidFill>
                  <a:srgbClr val="0070C0"/>
                </a:solidFill>
              </a:rPr>
              <a:t>probabilità di accettazione è praticamente nulla</a:t>
            </a:r>
            <a:r>
              <a:rPr lang="it-IT" altLang="en-US" sz="18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07DD8A5-F506-4513-8ECA-A232A240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 err="1">
                <a:solidFill>
                  <a:srgbClr val="0070C0"/>
                </a:solidFill>
              </a:rPr>
              <a:t>Simulated</a:t>
            </a:r>
            <a:r>
              <a:rPr lang="it-IT" altLang="it-IT" sz="2800" b="1" dirty="0">
                <a:solidFill>
                  <a:srgbClr val="0070C0"/>
                </a:solidFill>
              </a:rPr>
              <a:t> </a:t>
            </a:r>
            <a:r>
              <a:rPr lang="it-IT" altLang="it-IT" sz="2800" b="1" dirty="0" err="1">
                <a:solidFill>
                  <a:srgbClr val="0070C0"/>
                </a:solidFill>
              </a:rPr>
              <a:t>annealing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5CA92-A3D4-47B1-9239-BEDF6C7F1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84CD2-1EFB-4D9E-ACE1-196E782149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8F9D3-BE1D-43DC-A993-E870AA7B74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965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 Math</vt:lpstr>
      <vt:lpstr>Wingdings</vt:lpstr>
      <vt:lpstr>Tema di Office</vt:lpstr>
      <vt:lpstr>Equation</vt:lpstr>
      <vt:lpstr>Metodi euristici: Algoritmi Naturali  Simulated Annealing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64</cp:revision>
  <dcterms:created xsi:type="dcterms:W3CDTF">2019-12-04T09:28:04Z</dcterms:created>
  <dcterms:modified xsi:type="dcterms:W3CDTF">2024-05-13T09:54:14Z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