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547" r:id="rId5"/>
    <p:sldId id="548" r:id="rId6"/>
    <p:sldId id="549" r:id="rId7"/>
    <p:sldId id="550" r:id="rId8"/>
    <p:sldId id="551" r:id="rId9"/>
    <p:sldId id="552" r:id="rId10"/>
    <p:sldId id="553" r:id="rId11"/>
    <p:sldId id="554" r:id="rId12"/>
    <p:sldId id="555" r:id="rId13"/>
    <p:sldId id="556" r:id="rId14"/>
    <p:sldId id="557" r:id="rId15"/>
    <p:sldId id="558" r:id="rId16"/>
    <p:sldId id="559" r:id="rId17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4BC9"/>
    <a:srgbClr val="B889DB"/>
    <a:srgbClr val="C9A6E4"/>
    <a:srgbClr val="A366D0"/>
    <a:srgbClr val="DEC8EE"/>
    <a:srgbClr val="E3EC90"/>
    <a:srgbClr val="E78996"/>
    <a:srgbClr val="DD5568"/>
    <a:srgbClr val="F5F8D8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13EB29-AA27-4C5F-8E5B-167BC0CA26C3}" v="14" dt="2024-04-15T07:50:21.7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12" autoAdjust="0"/>
    <p:restoredTop sz="86252" autoAdjust="0"/>
  </p:normalViewPr>
  <p:slideViewPr>
    <p:cSldViewPr>
      <p:cViewPr varScale="1">
        <p:scale>
          <a:sx n="95" d="100"/>
          <a:sy n="95" d="100"/>
        </p:scale>
        <p:origin x="150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B." userId="9219f2d1b2873455" providerId="LiveId" clId="{5513EB29-AA27-4C5F-8E5B-167BC0CA26C3}"/>
    <pc:docChg chg="undo custSel addSld delSld modSld">
      <pc:chgData name="Antonio B." userId="9219f2d1b2873455" providerId="LiveId" clId="{5513EB29-AA27-4C5F-8E5B-167BC0CA26C3}" dt="2024-04-15T07:50:21.725" v="40" actId="20577"/>
      <pc:docMkLst>
        <pc:docMk/>
      </pc:docMkLst>
      <pc:sldChg chg="del">
        <pc:chgData name="Antonio B." userId="9219f2d1b2873455" providerId="LiveId" clId="{5513EB29-AA27-4C5F-8E5B-167BC0CA26C3}" dt="2024-04-15T07:25:31.003" v="0" actId="47"/>
        <pc:sldMkLst>
          <pc:docMk/>
          <pc:sldMk cId="1703903592" sldId="530"/>
        </pc:sldMkLst>
      </pc:sldChg>
      <pc:sldChg chg="del">
        <pc:chgData name="Antonio B." userId="9219f2d1b2873455" providerId="LiveId" clId="{5513EB29-AA27-4C5F-8E5B-167BC0CA26C3}" dt="2024-04-15T07:25:31.576" v="1" actId="47"/>
        <pc:sldMkLst>
          <pc:docMk/>
          <pc:sldMk cId="1802568167" sldId="531"/>
        </pc:sldMkLst>
      </pc:sldChg>
      <pc:sldChg chg="del">
        <pc:chgData name="Antonio B." userId="9219f2d1b2873455" providerId="LiveId" clId="{5513EB29-AA27-4C5F-8E5B-167BC0CA26C3}" dt="2024-04-15T07:27:47.527" v="18" actId="47"/>
        <pc:sldMkLst>
          <pc:docMk/>
          <pc:sldMk cId="3460236072" sldId="532"/>
        </pc:sldMkLst>
      </pc:sldChg>
      <pc:sldChg chg="del">
        <pc:chgData name="Antonio B." userId="9219f2d1b2873455" providerId="LiveId" clId="{5513EB29-AA27-4C5F-8E5B-167BC0CA26C3}" dt="2024-04-15T07:26:45.045" v="16" actId="47"/>
        <pc:sldMkLst>
          <pc:docMk/>
          <pc:sldMk cId="2998634769" sldId="533"/>
        </pc:sldMkLst>
      </pc:sldChg>
      <pc:sldChg chg="del">
        <pc:chgData name="Antonio B." userId="9219f2d1b2873455" providerId="LiveId" clId="{5513EB29-AA27-4C5F-8E5B-167BC0CA26C3}" dt="2024-04-15T07:26:46.032" v="17" actId="47"/>
        <pc:sldMkLst>
          <pc:docMk/>
          <pc:sldMk cId="134486910" sldId="534"/>
        </pc:sldMkLst>
      </pc:sldChg>
      <pc:sldChg chg="del">
        <pc:chgData name="Antonio B." userId="9219f2d1b2873455" providerId="LiveId" clId="{5513EB29-AA27-4C5F-8E5B-167BC0CA26C3}" dt="2024-04-15T07:27:48.475" v="19" actId="47"/>
        <pc:sldMkLst>
          <pc:docMk/>
          <pc:sldMk cId="1077296836" sldId="535"/>
        </pc:sldMkLst>
      </pc:sldChg>
      <pc:sldChg chg="del">
        <pc:chgData name="Antonio B." userId="9219f2d1b2873455" providerId="LiveId" clId="{5513EB29-AA27-4C5F-8E5B-167BC0CA26C3}" dt="2024-04-15T07:27:48.979" v="20" actId="47"/>
        <pc:sldMkLst>
          <pc:docMk/>
          <pc:sldMk cId="2634031367" sldId="536"/>
        </pc:sldMkLst>
      </pc:sldChg>
      <pc:sldChg chg="del">
        <pc:chgData name="Antonio B." userId="9219f2d1b2873455" providerId="LiveId" clId="{5513EB29-AA27-4C5F-8E5B-167BC0CA26C3}" dt="2024-04-15T07:25:41.117" v="2" actId="47"/>
        <pc:sldMkLst>
          <pc:docMk/>
          <pc:sldMk cId="353408385" sldId="537"/>
        </pc:sldMkLst>
      </pc:sldChg>
      <pc:sldChg chg="del">
        <pc:chgData name="Antonio B." userId="9219f2d1b2873455" providerId="LiveId" clId="{5513EB29-AA27-4C5F-8E5B-167BC0CA26C3}" dt="2024-04-15T07:25:42.651" v="3" actId="47"/>
        <pc:sldMkLst>
          <pc:docMk/>
          <pc:sldMk cId="663082505" sldId="538"/>
        </pc:sldMkLst>
      </pc:sldChg>
      <pc:sldChg chg="del">
        <pc:chgData name="Antonio B." userId="9219f2d1b2873455" providerId="LiveId" clId="{5513EB29-AA27-4C5F-8E5B-167BC0CA26C3}" dt="2024-04-15T07:25:43.962" v="5" actId="47"/>
        <pc:sldMkLst>
          <pc:docMk/>
          <pc:sldMk cId="3271837537" sldId="539"/>
        </pc:sldMkLst>
      </pc:sldChg>
      <pc:sldChg chg="del">
        <pc:chgData name="Antonio B." userId="9219f2d1b2873455" providerId="LiveId" clId="{5513EB29-AA27-4C5F-8E5B-167BC0CA26C3}" dt="2024-04-15T07:25:43.407" v="4" actId="47"/>
        <pc:sldMkLst>
          <pc:docMk/>
          <pc:sldMk cId="3188201690" sldId="540"/>
        </pc:sldMkLst>
      </pc:sldChg>
      <pc:sldChg chg="del">
        <pc:chgData name="Antonio B." userId="9219f2d1b2873455" providerId="LiveId" clId="{5513EB29-AA27-4C5F-8E5B-167BC0CA26C3}" dt="2024-04-15T07:25:44.439" v="6" actId="47"/>
        <pc:sldMkLst>
          <pc:docMk/>
          <pc:sldMk cId="40039501" sldId="541"/>
        </pc:sldMkLst>
      </pc:sldChg>
      <pc:sldChg chg="del">
        <pc:chgData name="Antonio B." userId="9219f2d1b2873455" providerId="LiveId" clId="{5513EB29-AA27-4C5F-8E5B-167BC0CA26C3}" dt="2024-04-15T07:25:45.100" v="7" actId="47"/>
        <pc:sldMkLst>
          <pc:docMk/>
          <pc:sldMk cId="1975900250" sldId="542"/>
        </pc:sldMkLst>
      </pc:sldChg>
      <pc:sldChg chg="del">
        <pc:chgData name="Antonio B." userId="9219f2d1b2873455" providerId="LiveId" clId="{5513EB29-AA27-4C5F-8E5B-167BC0CA26C3}" dt="2024-04-15T07:25:47.860" v="8" actId="47"/>
        <pc:sldMkLst>
          <pc:docMk/>
          <pc:sldMk cId="2882359636" sldId="543"/>
        </pc:sldMkLst>
      </pc:sldChg>
      <pc:sldChg chg="del">
        <pc:chgData name="Antonio B." userId="9219f2d1b2873455" providerId="LiveId" clId="{5513EB29-AA27-4C5F-8E5B-167BC0CA26C3}" dt="2024-04-15T07:25:49.356" v="9" actId="47"/>
        <pc:sldMkLst>
          <pc:docMk/>
          <pc:sldMk cId="153942966" sldId="544"/>
        </pc:sldMkLst>
      </pc:sldChg>
      <pc:sldChg chg="del">
        <pc:chgData name="Antonio B." userId="9219f2d1b2873455" providerId="LiveId" clId="{5513EB29-AA27-4C5F-8E5B-167BC0CA26C3}" dt="2024-04-15T07:25:50.674" v="10" actId="47"/>
        <pc:sldMkLst>
          <pc:docMk/>
          <pc:sldMk cId="1150463325" sldId="545"/>
        </pc:sldMkLst>
      </pc:sldChg>
      <pc:sldChg chg="del">
        <pc:chgData name="Antonio B." userId="9219f2d1b2873455" providerId="LiveId" clId="{5513EB29-AA27-4C5F-8E5B-167BC0CA26C3}" dt="2024-04-15T07:25:51.487" v="11" actId="47"/>
        <pc:sldMkLst>
          <pc:docMk/>
          <pc:sldMk cId="2485517033" sldId="546"/>
        </pc:sldMkLst>
      </pc:sldChg>
      <pc:sldChg chg="modSp add del mod">
        <pc:chgData name="Antonio B." userId="9219f2d1b2873455" providerId="LiveId" clId="{5513EB29-AA27-4C5F-8E5B-167BC0CA26C3}" dt="2024-04-15T07:50:06.666" v="33" actId="20577"/>
        <pc:sldMkLst>
          <pc:docMk/>
          <pc:sldMk cId="3052768763" sldId="547"/>
        </pc:sldMkLst>
        <pc:spChg chg="mod">
          <ac:chgData name="Antonio B." userId="9219f2d1b2873455" providerId="LiveId" clId="{5513EB29-AA27-4C5F-8E5B-167BC0CA26C3}" dt="2024-04-15T07:50:06.666" v="33" actId="20577"/>
          <ac:spMkLst>
            <pc:docMk/>
            <pc:sldMk cId="3052768763" sldId="547"/>
            <ac:spMk id="86" creationId="{00000000-0000-0000-0000-000000000000}"/>
          </ac:spMkLst>
        </pc:spChg>
        <pc:spChg chg="mod">
          <ac:chgData name="Antonio B." userId="9219f2d1b2873455" providerId="LiveId" clId="{5513EB29-AA27-4C5F-8E5B-167BC0CA26C3}" dt="2024-04-15T07:50:03.763" v="30" actId="1076"/>
          <ac:spMkLst>
            <pc:docMk/>
            <pc:sldMk cId="3052768763" sldId="547"/>
            <ac:spMk id="87" creationId="{00000000-0000-0000-0000-000000000000}"/>
          </ac:spMkLst>
        </pc:spChg>
      </pc:sldChg>
      <pc:sldChg chg="modSp add del mod">
        <pc:chgData name="Antonio B." userId="9219f2d1b2873455" providerId="LiveId" clId="{5513EB29-AA27-4C5F-8E5B-167BC0CA26C3}" dt="2024-04-15T07:50:15.520" v="37" actId="20577"/>
        <pc:sldMkLst>
          <pc:docMk/>
          <pc:sldMk cId="1719488970" sldId="548"/>
        </pc:sldMkLst>
        <pc:spChg chg="mod">
          <ac:chgData name="Antonio B." userId="9219f2d1b2873455" providerId="LiveId" clId="{5513EB29-AA27-4C5F-8E5B-167BC0CA26C3}" dt="2024-04-15T07:50:12.941" v="34" actId="1076"/>
          <ac:spMkLst>
            <pc:docMk/>
            <pc:sldMk cId="1719488970" sldId="548"/>
            <ac:spMk id="87" creationId="{00000000-0000-0000-0000-000000000000}"/>
          </ac:spMkLst>
        </pc:spChg>
        <pc:spChg chg="mod">
          <ac:chgData name="Antonio B." userId="9219f2d1b2873455" providerId="LiveId" clId="{5513EB29-AA27-4C5F-8E5B-167BC0CA26C3}" dt="2024-04-15T07:50:15.520" v="37" actId="20577"/>
          <ac:spMkLst>
            <pc:docMk/>
            <pc:sldMk cId="1719488970" sldId="548"/>
            <ac:spMk id="227" creationId="{00000000-0000-0000-0000-000000000000}"/>
          </ac:spMkLst>
        </pc:spChg>
      </pc:sldChg>
      <pc:sldChg chg="modSp add del">
        <pc:chgData name="Antonio B." userId="9219f2d1b2873455" providerId="LiveId" clId="{5513EB29-AA27-4C5F-8E5B-167BC0CA26C3}" dt="2024-04-15T07:50:21.725" v="40" actId="20577"/>
        <pc:sldMkLst>
          <pc:docMk/>
          <pc:sldMk cId="1918858171" sldId="549"/>
        </pc:sldMkLst>
        <pc:spChg chg="mod">
          <ac:chgData name="Antonio B." userId="9219f2d1b2873455" providerId="LiveId" clId="{5513EB29-AA27-4C5F-8E5B-167BC0CA26C3}" dt="2024-04-15T07:50:21.725" v="40" actId="20577"/>
          <ac:spMkLst>
            <pc:docMk/>
            <pc:sldMk cId="1918858171" sldId="549"/>
            <ac:spMk id="9" creationId="{00000000-0000-0000-0000-000000000000}"/>
          </ac:spMkLst>
        </pc:spChg>
      </pc:sldChg>
      <pc:sldChg chg="modSp">
        <pc:chgData name="Antonio B." userId="9219f2d1b2873455" providerId="LiveId" clId="{5513EB29-AA27-4C5F-8E5B-167BC0CA26C3}" dt="2024-04-15T07:26:05.535" v="15" actId="20577"/>
        <pc:sldMkLst>
          <pc:docMk/>
          <pc:sldMk cId="2179099666" sldId="551"/>
        </pc:sldMkLst>
        <pc:spChg chg="mod">
          <ac:chgData name="Antonio B." userId="9219f2d1b2873455" providerId="LiveId" clId="{5513EB29-AA27-4C5F-8E5B-167BC0CA26C3}" dt="2024-04-15T07:26:05.535" v="15" actId="20577"/>
          <ac:spMkLst>
            <pc:docMk/>
            <pc:sldMk cId="2179099666" sldId="551"/>
            <ac:spMk id="66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4595C-65FE-4CF0-ADD2-ADA8945D73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5037E8-CD28-4DE7-B775-151F6C694571}">
      <dgm:prSet custT="1"/>
      <dgm:spPr>
        <a:solidFill>
          <a:srgbClr val="A366D0"/>
        </a:solidFill>
      </dgm:spPr>
      <dgm:t>
        <a:bodyPr/>
        <a:lstStyle/>
        <a:p>
          <a:pPr rtl="0"/>
          <a:r>
            <a:rPr lang="it-IT" sz="1800" i="1" dirty="0"/>
            <a:t>Occorrono 2000 iterazioni!</a:t>
          </a:r>
          <a:endParaRPr lang="en-US" sz="1800" dirty="0"/>
        </a:p>
      </dgm:t>
    </dgm:pt>
    <dgm:pt modelId="{A8CD4FBD-9A77-4BC8-9020-30CA66E435A4}" type="parTrans" cxnId="{FF6A0B1E-287C-44CB-910D-36D657077C48}">
      <dgm:prSet/>
      <dgm:spPr/>
      <dgm:t>
        <a:bodyPr/>
        <a:lstStyle/>
        <a:p>
          <a:endParaRPr lang="en-US"/>
        </a:p>
      </dgm:t>
    </dgm:pt>
    <dgm:pt modelId="{38725E73-DF0D-4484-B19D-62FE219DD09F}" type="sibTrans" cxnId="{FF6A0B1E-287C-44CB-910D-36D657077C48}">
      <dgm:prSet/>
      <dgm:spPr/>
      <dgm:t>
        <a:bodyPr/>
        <a:lstStyle/>
        <a:p>
          <a:endParaRPr lang="en-US"/>
        </a:p>
      </dgm:t>
    </dgm:pt>
    <dgm:pt modelId="{DFA8FF1A-37C9-48E1-92FE-C83694503333}" type="pres">
      <dgm:prSet presAssocID="{4664595C-65FE-4CF0-ADD2-ADA8945D733A}" presName="linear" presStyleCnt="0">
        <dgm:presLayoutVars>
          <dgm:animLvl val="lvl"/>
          <dgm:resizeHandles val="exact"/>
        </dgm:presLayoutVars>
      </dgm:prSet>
      <dgm:spPr/>
    </dgm:pt>
    <dgm:pt modelId="{BBB10727-49C5-4B8B-BBB7-D785E1461649}" type="pres">
      <dgm:prSet presAssocID="{435037E8-CD28-4DE7-B775-151F6C69457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B5F0D19-AE02-4376-95EA-91380BD722A4}" type="presOf" srcId="{435037E8-CD28-4DE7-B775-151F6C694571}" destId="{BBB10727-49C5-4B8B-BBB7-D785E1461649}" srcOrd="0" destOrd="0" presId="urn:microsoft.com/office/officeart/2005/8/layout/vList2"/>
    <dgm:cxn modelId="{FF6A0B1E-287C-44CB-910D-36D657077C48}" srcId="{4664595C-65FE-4CF0-ADD2-ADA8945D733A}" destId="{435037E8-CD28-4DE7-B775-151F6C694571}" srcOrd="0" destOrd="0" parTransId="{A8CD4FBD-9A77-4BC8-9020-30CA66E435A4}" sibTransId="{38725E73-DF0D-4484-B19D-62FE219DD09F}"/>
    <dgm:cxn modelId="{37FC856F-B82D-4317-9AB1-BB8B7174986E}" type="presOf" srcId="{4664595C-65FE-4CF0-ADD2-ADA8945D733A}" destId="{DFA8FF1A-37C9-48E1-92FE-C83694503333}" srcOrd="0" destOrd="0" presId="urn:microsoft.com/office/officeart/2005/8/layout/vList2"/>
    <dgm:cxn modelId="{E3525B67-F0A5-4889-BB1B-9EBB5906ADDD}" type="presParOf" srcId="{DFA8FF1A-37C9-48E1-92FE-C83694503333}" destId="{BBB10727-49C5-4B8B-BBB7-D785E146164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9A830D-9C9B-404F-8900-F6415B4963F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E2BAC9-618F-427B-8B03-904712F3AAC6}">
      <dgm:prSet/>
      <dgm:spPr>
        <a:solidFill>
          <a:srgbClr val="B889DB"/>
        </a:solidFill>
      </dgm:spPr>
      <dgm:t>
        <a:bodyPr/>
        <a:lstStyle/>
        <a:p>
          <a:pPr rtl="0"/>
          <a:r>
            <a:rPr lang="it-IT" i="1" dirty="0"/>
            <a:t>L’algoritmo di </a:t>
          </a:r>
          <a:r>
            <a:rPr lang="it-IT" i="1" dirty="0" err="1">
              <a:solidFill>
                <a:srgbClr val="C00000"/>
              </a:solidFill>
            </a:rPr>
            <a:t>Edmonds</a:t>
          </a:r>
          <a:r>
            <a:rPr lang="it-IT" i="1" dirty="0">
              <a:solidFill>
                <a:srgbClr val="C00000"/>
              </a:solidFill>
            </a:rPr>
            <a:t> – </a:t>
          </a:r>
          <a:r>
            <a:rPr lang="it-IT" i="1" dirty="0" err="1">
              <a:solidFill>
                <a:srgbClr val="C00000"/>
              </a:solidFill>
            </a:rPr>
            <a:t>Karp</a:t>
          </a:r>
          <a:r>
            <a:rPr lang="it-IT" i="1" dirty="0">
              <a:solidFill>
                <a:srgbClr val="C00000"/>
              </a:solidFill>
            </a:rPr>
            <a:t> </a:t>
          </a:r>
          <a:r>
            <a:rPr lang="it-IT" i="1" dirty="0"/>
            <a:t>calcola, tra tutti i possibili cammini aumentanti, quello con il </a:t>
          </a:r>
          <a:r>
            <a:rPr lang="it-IT" i="1" dirty="0">
              <a:solidFill>
                <a:srgbClr val="C00000"/>
              </a:solidFill>
            </a:rPr>
            <a:t>minor numero di archi</a:t>
          </a:r>
          <a:endParaRPr lang="en-US" dirty="0">
            <a:solidFill>
              <a:srgbClr val="C00000"/>
            </a:solidFill>
          </a:endParaRPr>
        </a:p>
      </dgm:t>
    </dgm:pt>
    <dgm:pt modelId="{A3E7D593-C9DF-4BFD-82F4-07CBF6C33A7F}" type="parTrans" cxnId="{44C059B4-2B61-4446-9A33-9E40B97F00A3}">
      <dgm:prSet/>
      <dgm:spPr/>
      <dgm:t>
        <a:bodyPr/>
        <a:lstStyle/>
        <a:p>
          <a:endParaRPr lang="en-US"/>
        </a:p>
      </dgm:t>
    </dgm:pt>
    <dgm:pt modelId="{8E74903F-9894-45E1-9673-2FEB401E8DF9}" type="sibTrans" cxnId="{44C059B4-2B61-4446-9A33-9E40B97F00A3}">
      <dgm:prSet/>
      <dgm:spPr/>
      <dgm:t>
        <a:bodyPr/>
        <a:lstStyle/>
        <a:p>
          <a:endParaRPr lang="en-US"/>
        </a:p>
      </dgm:t>
    </dgm:pt>
    <dgm:pt modelId="{8BCC70E4-8A76-400B-9684-278D8BBC2A22}" type="pres">
      <dgm:prSet presAssocID="{969A830D-9C9B-404F-8900-F6415B4963F6}" presName="linear" presStyleCnt="0">
        <dgm:presLayoutVars>
          <dgm:animLvl val="lvl"/>
          <dgm:resizeHandles val="exact"/>
        </dgm:presLayoutVars>
      </dgm:prSet>
      <dgm:spPr/>
    </dgm:pt>
    <dgm:pt modelId="{9718A4A4-5BBB-4B61-92FE-DCE4BE89DDAD}" type="pres">
      <dgm:prSet presAssocID="{07E2BAC9-618F-427B-8B03-904712F3AAC6}" presName="parentText" presStyleLbl="node1" presStyleIdx="0" presStyleCnt="1" custLinFactNeighborY="-13135">
        <dgm:presLayoutVars>
          <dgm:chMax val="0"/>
          <dgm:bulletEnabled val="1"/>
        </dgm:presLayoutVars>
      </dgm:prSet>
      <dgm:spPr/>
    </dgm:pt>
  </dgm:ptLst>
  <dgm:cxnLst>
    <dgm:cxn modelId="{CA2C9265-D990-4F7C-877B-B46E5DDB1960}" type="presOf" srcId="{07E2BAC9-618F-427B-8B03-904712F3AAC6}" destId="{9718A4A4-5BBB-4B61-92FE-DCE4BE89DDAD}" srcOrd="0" destOrd="0" presId="urn:microsoft.com/office/officeart/2005/8/layout/vList2"/>
    <dgm:cxn modelId="{44C059B4-2B61-4446-9A33-9E40B97F00A3}" srcId="{969A830D-9C9B-404F-8900-F6415B4963F6}" destId="{07E2BAC9-618F-427B-8B03-904712F3AAC6}" srcOrd="0" destOrd="0" parTransId="{A3E7D593-C9DF-4BFD-82F4-07CBF6C33A7F}" sibTransId="{8E74903F-9894-45E1-9673-2FEB401E8DF9}"/>
    <dgm:cxn modelId="{12323ABD-341E-4DA0-8243-03DA8B2E8807}" type="presOf" srcId="{969A830D-9C9B-404F-8900-F6415B4963F6}" destId="{8BCC70E4-8A76-400B-9684-278D8BBC2A22}" srcOrd="0" destOrd="0" presId="urn:microsoft.com/office/officeart/2005/8/layout/vList2"/>
    <dgm:cxn modelId="{3E062140-62D1-4D8F-B75F-DF29FE9B8A3D}" type="presParOf" srcId="{8BCC70E4-8A76-400B-9684-278D8BBC2A22}" destId="{9718A4A4-5BBB-4B61-92FE-DCE4BE89DDA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B10727-49C5-4B8B-BBB7-D785E1461649}">
      <dsp:nvSpPr>
        <dsp:cNvPr id="0" name=""/>
        <dsp:cNvSpPr/>
      </dsp:nvSpPr>
      <dsp:spPr>
        <a:xfrm>
          <a:off x="0" y="51"/>
          <a:ext cx="2880320" cy="307673"/>
        </a:xfrm>
        <a:prstGeom prst="roundRect">
          <a:avLst/>
        </a:prstGeom>
        <a:solidFill>
          <a:srgbClr val="A366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i="1" kern="1200" dirty="0"/>
            <a:t>Occorrono 2000 iterazioni!</a:t>
          </a:r>
          <a:endParaRPr lang="en-US" sz="1800" kern="1200" dirty="0"/>
        </a:p>
      </dsp:txBody>
      <dsp:txXfrm>
        <a:off x="15019" y="15070"/>
        <a:ext cx="2850282" cy="2776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18A4A4-5BBB-4B61-92FE-DCE4BE89DDAD}">
      <dsp:nvSpPr>
        <dsp:cNvPr id="0" name=""/>
        <dsp:cNvSpPr/>
      </dsp:nvSpPr>
      <dsp:spPr>
        <a:xfrm>
          <a:off x="0" y="0"/>
          <a:ext cx="8352928" cy="694980"/>
        </a:xfrm>
        <a:prstGeom prst="roundRect">
          <a:avLst/>
        </a:prstGeom>
        <a:solidFill>
          <a:srgbClr val="B889D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i="1" kern="1200" dirty="0"/>
            <a:t>L’algoritmo di </a:t>
          </a:r>
          <a:r>
            <a:rPr lang="it-IT" sz="1800" i="1" kern="1200" dirty="0" err="1">
              <a:solidFill>
                <a:srgbClr val="C00000"/>
              </a:solidFill>
            </a:rPr>
            <a:t>Edmonds</a:t>
          </a:r>
          <a:r>
            <a:rPr lang="it-IT" sz="1800" i="1" kern="1200" dirty="0">
              <a:solidFill>
                <a:srgbClr val="C00000"/>
              </a:solidFill>
            </a:rPr>
            <a:t> – </a:t>
          </a:r>
          <a:r>
            <a:rPr lang="it-IT" sz="1800" i="1" kern="1200" dirty="0" err="1">
              <a:solidFill>
                <a:srgbClr val="C00000"/>
              </a:solidFill>
            </a:rPr>
            <a:t>Karp</a:t>
          </a:r>
          <a:r>
            <a:rPr lang="it-IT" sz="1800" i="1" kern="1200" dirty="0">
              <a:solidFill>
                <a:srgbClr val="C00000"/>
              </a:solidFill>
            </a:rPr>
            <a:t> </a:t>
          </a:r>
          <a:r>
            <a:rPr lang="it-IT" sz="1800" i="1" kern="1200" dirty="0"/>
            <a:t>calcola, tra tutti i possibili cammini aumentanti, quello con il </a:t>
          </a:r>
          <a:r>
            <a:rPr lang="it-IT" sz="1800" i="1" kern="1200" dirty="0">
              <a:solidFill>
                <a:srgbClr val="C00000"/>
              </a:solidFill>
            </a:rPr>
            <a:t>minor numero di archi</a:t>
          </a:r>
          <a:endParaRPr lang="en-US" sz="1800" kern="1200" dirty="0">
            <a:solidFill>
              <a:srgbClr val="C00000"/>
            </a:solidFill>
          </a:endParaRPr>
        </a:p>
      </dsp:txBody>
      <dsp:txXfrm>
        <a:off x="33926" y="33926"/>
        <a:ext cx="8285076" cy="627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6954DE0-20A5-4E65-A678-CDB62450E7A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2253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68940-6966-487C-BF7F-680FC43AFB86}" type="datetimeFigureOut">
              <a:rPr lang="it-IT" smtClean="0"/>
              <a:t>15/04/2024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D68F4-B79A-40B8-A56E-6FEF69354F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763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NON LO CHIEDE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D68F4-B79A-40B8-A56E-6FEF69354F3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2913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NON LO CHIEDE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D68F4-B79A-40B8-A56E-6FEF69354F3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6736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NON LO CHIEDE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D68F4-B79A-40B8-A56E-6FEF69354F3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6941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0847F-1B33-4CD2-AB5E-47A056183C75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578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1A9FD-3285-4C11-9CEA-BF1E8AA3D8F5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823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77FAD-77DB-47CB-8EA8-5203D8D8C8F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1495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5EB35-6837-4D83-BCF7-9F49AD80360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0443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olo e  contenu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26D72-3A8D-47B0-A029-65437FC6C23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293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71CF-638A-492A-A124-3083ACB132E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716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05B89-9F64-4454-8B4A-8B39FE91400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036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FAFFC-FF2A-4F1C-AB7F-DE725CA38D4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30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78AC0-F31B-48D1-8BA6-D0F155D1A72E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683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2D51A-022A-4475-9FE2-B4D657CAA245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4789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0E47C-C077-432B-9557-9451C14335F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44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D5F1C-5208-430C-9E5A-0305344FD20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394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1AC8C-8EE9-4FFB-AB52-85F764A7A295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76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CB8A829-C5C8-4124-A047-F95DE7C70DC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52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12" Type="http://schemas.openxmlformats.org/officeDocument/2006/relationships/image" Target="../media/image151.png"/><Relationship Id="rId2" Type="http://schemas.openxmlformats.org/officeDocument/2006/relationships/image" Target="../media/image148.png"/><Relationship Id="rId16" Type="http://schemas.openxmlformats.org/officeDocument/2006/relationships/image" Target="../media/image1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50.png"/><Relationship Id="rId5" Type="http://schemas.openxmlformats.org/officeDocument/2006/relationships/image" Target="../media/image139.png"/><Relationship Id="rId15" Type="http://schemas.openxmlformats.org/officeDocument/2006/relationships/image" Target="../media/image154.png"/><Relationship Id="rId10" Type="http://schemas.openxmlformats.org/officeDocument/2006/relationships/image" Target="../media/image149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Relationship Id="rId14" Type="http://schemas.openxmlformats.org/officeDocument/2006/relationships/image" Target="../media/image15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13" Type="http://schemas.openxmlformats.org/officeDocument/2006/relationships/image" Target="../media/image152.png"/><Relationship Id="rId3" Type="http://schemas.openxmlformats.org/officeDocument/2006/relationships/image" Target="../media/image138.png"/><Relationship Id="rId7" Type="http://schemas.openxmlformats.org/officeDocument/2006/relationships/image" Target="../media/image141.png"/><Relationship Id="rId12" Type="http://schemas.openxmlformats.org/officeDocument/2006/relationships/image" Target="../media/image158.png"/><Relationship Id="rId2" Type="http://schemas.openxmlformats.org/officeDocument/2006/relationships/image" Target="../media/image148.png"/><Relationship Id="rId16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50.png"/><Relationship Id="rId5" Type="http://schemas.openxmlformats.org/officeDocument/2006/relationships/image" Target="../media/image139.png"/><Relationship Id="rId15" Type="http://schemas.openxmlformats.org/officeDocument/2006/relationships/image" Target="../media/image159.png"/><Relationship Id="rId10" Type="http://schemas.openxmlformats.org/officeDocument/2006/relationships/image" Target="../media/image157.png"/><Relationship Id="rId4" Type="http://schemas.openxmlformats.org/officeDocument/2006/relationships/image" Target="../media/image137.png"/><Relationship Id="rId9" Type="http://schemas.openxmlformats.org/officeDocument/2006/relationships/image" Target="../media/image149.png"/><Relationship Id="rId14" Type="http://schemas.openxmlformats.org/officeDocument/2006/relationships/image" Target="../media/image15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image" Target="../media/image166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12" Type="http://schemas.openxmlformats.org/officeDocument/2006/relationships/image" Target="../media/image165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95.png"/><Relationship Id="rId5" Type="http://schemas.openxmlformats.org/officeDocument/2006/relationships/image" Target="../media/image161.png"/><Relationship Id="rId15" Type="http://schemas.openxmlformats.org/officeDocument/2006/relationships/image" Target="../media/image126.png"/><Relationship Id="rId10" Type="http://schemas.openxmlformats.org/officeDocument/2006/relationships/image" Target="../media/image158.png"/><Relationship Id="rId4" Type="http://schemas.openxmlformats.org/officeDocument/2006/relationships/image" Target="../media/image138.png"/><Relationship Id="rId9" Type="http://schemas.openxmlformats.org/officeDocument/2006/relationships/image" Target="../media/image87.png"/><Relationship Id="rId14" Type="http://schemas.openxmlformats.org/officeDocument/2006/relationships/image" Target="../media/image16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37.png"/><Relationship Id="rId7" Type="http://schemas.openxmlformats.org/officeDocument/2006/relationships/image" Target="../media/image16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5" Type="http://schemas.openxmlformats.org/officeDocument/2006/relationships/image" Target="../media/image168.png"/><Relationship Id="rId10" Type="http://schemas.openxmlformats.org/officeDocument/2006/relationships/image" Target="../media/image172.png"/><Relationship Id="rId4" Type="http://schemas.openxmlformats.org/officeDocument/2006/relationships/image" Target="../media/image138.png"/><Relationship Id="rId9" Type="http://schemas.openxmlformats.org/officeDocument/2006/relationships/image" Target="../media/image17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10" Type="http://schemas.openxmlformats.org/officeDocument/2006/relationships/image" Target="../media/image104.png"/><Relationship Id="rId4" Type="http://schemas.openxmlformats.org/officeDocument/2006/relationships/image" Target="../media/image107.png"/><Relationship Id="rId9" Type="http://schemas.openxmlformats.org/officeDocument/2006/relationships/image" Target="../media/image10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5" Type="http://schemas.openxmlformats.org/officeDocument/2006/relationships/image" Target="../media/image121.png"/><Relationship Id="rId10" Type="http://schemas.openxmlformats.org/officeDocument/2006/relationships/image" Target="../media/image88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2" Type="http://schemas.openxmlformats.org/officeDocument/2006/relationships/image" Target="../media/image8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7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5" Type="http://schemas.openxmlformats.org/officeDocument/2006/relationships/image" Target="../media/image139.png"/><Relationship Id="rId10" Type="http://schemas.openxmlformats.org/officeDocument/2006/relationships/image" Target="../media/image144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441946" y="728027"/>
            <a:ext cx="8352928" cy="1152128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539552" y="684766"/>
            <a:ext cx="568863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 dirty="0" err="1">
                <a:solidFill>
                  <a:schemeClr val="accent2"/>
                </a:solidFill>
                <a:cs typeface="Arial" charset="0"/>
              </a:rPr>
              <a:t>Teorema</a:t>
            </a:r>
            <a:r>
              <a:rPr lang="en-US" altLang="it-IT" sz="2000" i="1" dirty="0">
                <a:solidFill>
                  <a:schemeClr val="accent2"/>
                </a:solidFill>
                <a:cs typeface="Arial" charset="0"/>
              </a:rPr>
              <a:t> del </a:t>
            </a:r>
            <a:r>
              <a:rPr lang="en-US" altLang="it-IT" sz="2000" i="1" dirty="0" err="1">
                <a:solidFill>
                  <a:schemeClr val="accent2"/>
                </a:solidFill>
                <a:cs typeface="Arial" charset="0"/>
              </a:rPr>
              <a:t>Cammino</a:t>
            </a:r>
            <a:r>
              <a:rPr lang="en-US" altLang="it-IT" sz="2000" i="1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en-US" altLang="it-IT" sz="2000" i="1" dirty="0" err="1">
                <a:solidFill>
                  <a:schemeClr val="accent2"/>
                </a:solidFill>
                <a:cs typeface="Arial" charset="0"/>
              </a:rPr>
              <a:t>aumentante</a:t>
            </a:r>
            <a:r>
              <a:rPr lang="en-US" altLang="it-IT" sz="2000" i="1" dirty="0">
                <a:solidFill>
                  <a:schemeClr val="accent2"/>
                </a:solidFill>
                <a:cs typeface="Arial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/>
              <p:cNvSpPr/>
              <p:nvPr/>
            </p:nvSpPr>
            <p:spPr>
              <a:xfrm>
                <a:off x="539552" y="1012482"/>
                <a:ext cx="8352928" cy="9043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alt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Un flusso ammissibile </a:t>
                </a:r>
                <a14:m>
                  <m:oMath xmlns:m="http://schemas.openxmlformats.org/officeDocument/2006/math">
                    <m:r>
                      <a:rPr lang="it-IT" altLang="it-IT" b="1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𝒙</m:t>
                    </m:r>
                  </m:oMath>
                </a14:m>
                <a:r>
                  <a:rPr lang="it-IT" alt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è ottimo (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flusso massimo</a:t>
                </a:r>
                <a:r>
                  <a:rPr lang="it-IT" alt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 </a:t>
                </a:r>
                <a:r>
                  <a:rPr lang="it-IT" altLang="it-IT" sz="1600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se e solo se </a:t>
                </a:r>
                <a:r>
                  <a:rPr lang="it-IT" alt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nel grafo residuo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𝐺</m:t>
                        </m:r>
                      </m:e>
                      <m:sub>
                        <m:r>
                          <a:rPr lang="it-IT" altLang="it-IT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sub>
                    </m:sSub>
                    <m:r>
                      <a:rPr lang="it-IT" altLang="it-IT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it-IT" altLang="it-IT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𝑉</m:t>
                    </m:r>
                    <m:r>
                      <a:rPr lang="it-IT" altLang="it-IT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</m:t>
                    </m:r>
                    <m:sSup>
                      <m:sSupPr>
                        <m:ctrlPr>
                          <a:rPr lang="it-IT" alt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it-IT" altLang="it-IT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𝐴</m:t>
                        </m:r>
                      </m:e>
                      <m:sup>
                        <m:r>
                          <a:rPr lang="it-IT" altLang="it-IT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t-IT" alt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e>
                    </m:d>
                    <m:r>
                      <a:rPr lang="it-IT" altLang="it-IT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it-IT" alt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600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non esiste </a:t>
                </a:r>
                <a:r>
                  <a:rPr lang="it-IT" alt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alcun </a:t>
                </a:r>
                <a:r>
                  <a:rPr lang="it-IT" altLang="it-IT" sz="1600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cammino aumentate </a:t>
                </a:r>
                <a:r>
                  <a:rPr lang="it-IT" alt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da </a:t>
                </a:r>
                <a14:m>
                  <m:oMath xmlns:m="http://schemas.openxmlformats.org/officeDocument/2006/math">
                    <m:r>
                      <a:rPr lang="it-IT" altLang="it-IT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𝑠</m:t>
                    </m:r>
                  </m:oMath>
                </a14:m>
                <a:r>
                  <a:rPr lang="it-IT" alt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it-IT" altLang="it-IT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𝑡</m:t>
                    </m:r>
                  </m:oMath>
                </a14:m>
                <a:endParaRPr lang="it-IT" altLang="it-IT" sz="1600" i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Rettango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12482"/>
                <a:ext cx="8352928" cy="904350"/>
              </a:xfrm>
              <a:prstGeom prst="rect">
                <a:avLst/>
              </a:prstGeom>
              <a:blipFill rotWithShape="1">
                <a:blip r:embed="rId3"/>
                <a:stretch>
                  <a:fillRect l="-438" b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 dirty="0">
                <a:solidFill>
                  <a:schemeClr val="accent2"/>
                </a:solidFill>
              </a:rPr>
              <a:t>Massimo Flusso e Minimo Taglio </a:t>
            </a:r>
            <a:endParaRPr lang="it-IT" altLang="it-IT" sz="28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/>
              <p:cNvSpPr>
                <a:spLocks noChangeArrowheads="1"/>
              </p:cNvSpPr>
              <p:nvPr/>
            </p:nvSpPr>
            <p:spPr bwMode="auto">
              <a:xfrm>
                <a:off x="896435" y="4571836"/>
                <a:ext cx="31715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𝐺</m:t>
                    </m:r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𝑉</m:t>
                    </m:r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</m:t>
                    </m:r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𝐴</m:t>
                    </m:r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</a:t>
                </a:r>
                <a:r>
                  <a:rPr lang="it-IT" altLang="it-IT" sz="1800" b="1" i="1" dirty="0">
                    <a:solidFill>
                      <a:srgbClr val="0070C0"/>
                    </a:solidFill>
                  </a:rPr>
                  <a:t>  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con flusso </a:t>
                </a:r>
                <a14:m>
                  <m:oMath xmlns:m="http://schemas.openxmlformats.org/officeDocument/2006/math">
                    <m:r>
                      <a:rPr lang="it-IT" altLang="it-IT" sz="1800" b="1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𝒙</m:t>
                    </m:r>
                  </m:oMath>
                </a14:m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ottimo </a:t>
                </a:r>
                <a:endParaRPr lang="it-IT" altLang="it-IT" sz="1800" dirty="0"/>
              </a:p>
            </p:txBody>
          </p:sp>
        </mc:Choice>
        <mc:Fallback xmlns=""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6435" y="4571836"/>
                <a:ext cx="3171509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192" b="-1639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e 6"/>
          <p:cNvSpPr/>
          <p:nvPr/>
        </p:nvSpPr>
        <p:spPr bwMode="auto">
          <a:xfrm>
            <a:off x="473001" y="5654946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s</a:t>
            </a:r>
          </a:p>
        </p:txBody>
      </p:sp>
      <p:sp>
        <p:nvSpPr>
          <p:cNvPr id="8" name="Ovale 7"/>
          <p:cNvSpPr/>
          <p:nvPr/>
        </p:nvSpPr>
        <p:spPr bwMode="auto">
          <a:xfrm>
            <a:off x="1410570" y="4977816"/>
            <a:ext cx="227061" cy="259574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2</a:t>
            </a:r>
          </a:p>
        </p:txBody>
      </p:sp>
      <p:sp>
        <p:nvSpPr>
          <p:cNvPr id="9" name="Ovale 8"/>
          <p:cNvSpPr/>
          <p:nvPr/>
        </p:nvSpPr>
        <p:spPr bwMode="auto">
          <a:xfrm>
            <a:off x="3233069" y="6363433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5</a:t>
            </a:r>
          </a:p>
        </p:txBody>
      </p:sp>
      <p:sp>
        <p:nvSpPr>
          <p:cNvPr id="10" name="Ovale 9"/>
          <p:cNvSpPr/>
          <p:nvPr/>
        </p:nvSpPr>
        <p:spPr bwMode="auto">
          <a:xfrm>
            <a:off x="1367015" y="6376861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3</a:t>
            </a:r>
          </a:p>
        </p:txBody>
      </p:sp>
      <p:sp>
        <p:nvSpPr>
          <p:cNvPr id="11" name="Ovale 10"/>
          <p:cNvSpPr/>
          <p:nvPr/>
        </p:nvSpPr>
        <p:spPr bwMode="auto">
          <a:xfrm>
            <a:off x="3216399" y="4968998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4</a:t>
            </a:r>
          </a:p>
        </p:txBody>
      </p:sp>
      <p:sp>
        <p:nvSpPr>
          <p:cNvPr id="12" name="Ovale 11"/>
          <p:cNvSpPr/>
          <p:nvPr/>
        </p:nvSpPr>
        <p:spPr bwMode="auto">
          <a:xfrm>
            <a:off x="4211960" y="5664817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t</a:t>
            </a:r>
          </a:p>
        </p:txBody>
      </p:sp>
      <p:cxnSp>
        <p:nvCxnSpPr>
          <p:cNvPr id="13" name="Connettore 2 12"/>
          <p:cNvCxnSpPr>
            <a:stCxn id="7" idx="7"/>
            <a:endCxn id="8" idx="3"/>
          </p:cNvCxnSpPr>
          <p:nvPr/>
        </p:nvCxnSpPr>
        <p:spPr bwMode="auto">
          <a:xfrm flipV="1">
            <a:off x="714194" y="5199376"/>
            <a:ext cx="729628" cy="4977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42"/>
          <p:cNvSpPr txBox="1">
            <a:spLocks noChangeArrowheads="1"/>
          </p:cNvSpPr>
          <p:nvPr/>
        </p:nvSpPr>
        <p:spPr bwMode="auto">
          <a:xfrm>
            <a:off x="766770" y="5224854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12</a:t>
            </a:r>
          </a:p>
        </p:txBody>
      </p:sp>
      <p:cxnSp>
        <p:nvCxnSpPr>
          <p:cNvPr id="15" name="Connettore 2 14"/>
          <p:cNvCxnSpPr>
            <a:stCxn id="8" idx="4"/>
            <a:endCxn id="10" idx="0"/>
          </p:cNvCxnSpPr>
          <p:nvPr/>
        </p:nvCxnSpPr>
        <p:spPr bwMode="auto">
          <a:xfrm flipH="1">
            <a:off x="1508303" y="5237390"/>
            <a:ext cx="15798" cy="11394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stCxn id="7" idx="5"/>
            <a:endCxn id="10" idx="1"/>
          </p:cNvCxnSpPr>
          <p:nvPr/>
        </p:nvCxnSpPr>
        <p:spPr bwMode="auto">
          <a:xfrm>
            <a:off x="714194" y="5900798"/>
            <a:ext cx="694203" cy="5182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42"/>
          <p:cNvSpPr txBox="1">
            <a:spLocks noChangeArrowheads="1"/>
          </p:cNvSpPr>
          <p:nvPr/>
        </p:nvSpPr>
        <p:spPr bwMode="auto">
          <a:xfrm>
            <a:off x="766770" y="6003515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5</a:t>
            </a:r>
          </a:p>
        </p:txBody>
      </p:sp>
      <p:sp>
        <p:nvSpPr>
          <p:cNvPr id="18" name="CasellaDiTesto 42"/>
          <p:cNvSpPr txBox="1">
            <a:spLocks noChangeArrowheads="1"/>
          </p:cNvSpPr>
          <p:nvPr/>
        </p:nvSpPr>
        <p:spPr bwMode="auto">
          <a:xfrm>
            <a:off x="1289769" y="5654946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4</a:t>
            </a:r>
          </a:p>
        </p:txBody>
      </p:sp>
      <p:cxnSp>
        <p:nvCxnSpPr>
          <p:cNvPr id="19" name="Connettore 2 18"/>
          <p:cNvCxnSpPr>
            <a:stCxn id="8" idx="6"/>
            <a:endCxn id="11" idx="2"/>
          </p:cNvCxnSpPr>
          <p:nvPr/>
        </p:nvCxnSpPr>
        <p:spPr bwMode="auto">
          <a:xfrm>
            <a:off x="1637631" y="5107603"/>
            <a:ext cx="1578768" cy="54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11" idx="3"/>
            <a:endCxn id="10" idx="7"/>
          </p:cNvCxnSpPr>
          <p:nvPr/>
        </p:nvCxnSpPr>
        <p:spPr bwMode="auto">
          <a:xfrm flipH="1">
            <a:off x="1608208" y="5214850"/>
            <a:ext cx="1649573" cy="12041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>
            <a:stCxn id="10" idx="6"/>
            <a:endCxn id="9" idx="2"/>
          </p:cNvCxnSpPr>
          <p:nvPr/>
        </p:nvCxnSpPr>
        <p:spPr bwMode="auto">
          <a:xfrm flipV="1">
            <a:off x="1649590" y="6507450"/>
            <a:ext cx="1583479" cy="134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9" idx="0"/>
            <a:endCxn id="11" idx="4"/>
          </p:cNvCxnSpPr>
          <p:nvPr/>
        </p:nvCxnSpPr>
        <p:spPr bwMode="auto">
          <a:xfrm flipH="1" flipV="1">
            <a:off x="3357687" y="5257031"/>
            <a:ext cx="16670" cy="11064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9" idx="6"/>
            <a:endCxn id="12" idx="3"/>
          </p:cNvCxnSpPr>
          <p:nvPr/>
        </p:nvCxnSpPr>
        <p:spPr bwMode="auto">
          <a:xfrm flipV="1">
            <a:off x="3515644" y="5910669"/>
            <a:ext cx="737698" cy="5967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11" idx="6"/>
            <a:endCxn id="12" idx="1"/>
          </p:cNvCxnSpPr>
          <p:nvPr/>
        </p:nvCxnSpPr>
        <p:spPr bwMode="auto">
          <a:xfrm>
            <a:off x="3498974" y="5113015"/>
            <a:ext cx="754368" cy="5939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42"/>
          <p:cNvSpPr txBox="1">
            <a:spLocks noChangeArrowheads="1"/>
          </p:cNvSpPr>
          <p:nvPr/>
        </p:nvSpPr>
        <p:spPr bwMode="auto">
          <a:xfrm>
            <a:off x="1977512" y="4851387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9</a:t>
            </a:r>
          </a:p>
        </p:txBody>
      </p:sp>
      <p:sp>
        <p:nvSpPr>
          <p:cNvPr id="26" name="CasellaDiTesto 42"/>
          <p:cNvSpPr txBox="1">
            <a:spLocks noChangeArrowheads="1"/>
          </p:cNvSpPr>
          <p:nvPr/>
        </p:nvSpPr>
        <p:spPr bwMode="auto">
          <a:xfrm>
            <a:off x="2481568" y="5386659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3</a:t>
            </a:r>
          </a:p>
        </p:txBody>
      </p:sp>
      <p:sp>
        <p:nvSpPr>
          <p:cNvPr id="27" name="CasellaDiTesto 42"/>
          <p:cNvSpPr txBox="1">
            <a:spLocks noChangeArrowheads="1"/>
          </p:cNvSpPr>
          <p:nvPr/>
        </p:nvSpPr>
        <p:spPr bwMode="auto">
          <a:xfrm>
            <a:off x="1966318" y="6250755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4</a:t>
            </a:r>
          </a:p>
        </p:txBody>
      </p:sp>
      <p:sp>
        <p:nvSpPr>
          <p:cNvPr id="28" name="CasellaDiTesto 42"/>
          <p:cNvSpPr txBox="1">
            <a:spLocks noChangeArrowheads="1"/>
          </p:cNvSpPr>
          <p:nvPr/>
        </p:nvSpPr>
        <p:spPr bwMode="auto">
          <a:xfrm>
            <a:off x="3143034" y="5695738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7</a:t>
            </a:r>
          </a:p>
        </p:txBody>
      </p:sp>
      <p:sp>
        <p:nvSpPr>
          <p:cNvPr id="29" name="CasellaDiTesto 42"/>
          <p:cNvSpPr txBox="1">
            <a:spLocks noChangeArrowheads="1"/>
          </p:cNvSpPr>
          <p:nvPr/>
        </p:nvSpPr>
        <p:spPr bwMode="auto">
          <a:xfrm>
            <a:off x="3779912" y="5159164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11</a:t>
            </a:r>
          </a:p>
        </p:txBody>
      </p:sp>
      <p:sp>
        <p:nvSpPr>
          <p:cNvPr id="30" name="CasellaDiTesto 42"/>
          <p:cNvSpPr txBox="1">
            <a:spLocks noChangeArrowheads="1"/>
          </p:cNvSpPr>
          <p:nvPr/>
        </p:nvSpPr>
        <p:spPr bwMode="auto">
          <a:xfrm>
            <a:off x="3635896" y="5931507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15</a:t>
            </a:r>
          </a:p>
        </p:txBody>
      </p:sp>
      <p:sp>
        <p:nvSpPr>
          <p:cNvPr id="31" name="CasellaDiTesto 42"/>
          <p:cNvSpPr txBox="1">
            <a:spLocks noChangeArrowheads="1"/>
          </p:cNvSpPr>
          <p:nvPr/>
        </p:nvSpPr>
        <p:spPr bwMode="auto">
          <a:xfrm>
            <a:off x="910786" y="5427451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(9)</a:t>
            </a:r>
          </a:p>
        </p:txBody>
      </p:sp>
      <p:sp>
        <p:nvSpPr>
          <p:cNvPr id="32" name="CasellaDiTesto 42"/>
          <p:cNvSpPr txBox="1">
            <a:spLocks noChangeArrowheads="1"/>
          </p:cNvSpPr>
          <p:nvPr/>
        </p:nvSpPr>
        <p:spPr bwMode="auto">
          <a:xfrm>
            <a:off x="899592" y="5870532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(4)</a:t>
            </a:r>
          </a:p>
        </p:txBody>
      </p:sp>
      <p:sp>
        <p:nvSpPr>
          <p:cNvPr id="33" name="CasellaDiTesto 42"/>
          <p:cNvSpPr txBox="1">
            <a:spLocks noChangeArrowheads="1"/>
          </p:cNvSpPr>
          <p:nvPr/>
        </p:nvSpPr>
        <p:spPr bwMode="auto">
          <a:xfrm>
            <a:off x="1443822" y="5654508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(0)</a:t>
            </a:r>
          </a:p>
        </p:txBody>
      </p:sp>
      <p:sp>
        <p:nvSpPr>
          <p:cNvPr id="34" name="CasellaDiTesto 42"/>
          <p:cNvSpPr txBox="1">
            <a:spLocks noChangeArrowheads="1"/>
          </p:cNvSpPr>
          <p:nvPr/>
        </p:nvSpPr>
        <p:spPr bwMode="auto">
          <a:xfrm>
            <a:off x="1918898" y="5078444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(9)</a:t>
            </a:r>
          </a:p>
        </p:txBody>
      </p:sp>
      <p:sp>
        <p:nvSpPr>
          <p:cNvPr id="35" name="CasellaDiTesto 42"/>
          <p:cNvSpPr txBox="1">
            <a:spLocks noChangeArrowheads="1"/>
          </p:cNvSpPr>
          <p:nvPr/>
        </p:nvSpPr>
        <p:spPr bwMode="auto">
          <a:xfrm>
            <a:off x="3647090" y="5366476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(9)</a:t>
            </a:r>
          </a:p>
        </p:txBody>
      </p:sp>
      <p:sp>
        <p:nvSpPr>
          <p:cNvPr id="36" name="CasellaDiTesto 42"/>
          <p:cNvSpPr txBox="1">
            <a:spLocks noChangeArrowheads="1"/>
          </p:cNvSpPr>
          <p:nvPr/>
        </p:nvSpPr>
        <p:spPr bwMode="auto">
          <a:xfrm>
            <a:off x="2566970" y="5579851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(0)</a:t>
            </a:r>
          </a:p>
        </p:txBody>
      </p:sp>
      <p:sp>
        <p:nvSpPr>
          <p:cNvPr id="37" name="CasellaDiTesto 42"/>
          <p:cNvSpPr txBox="1">
            <a:spLocks noChangeArrowheads="1"/>
          </p:cNvSpPr>
          <p:nvPr/>
        </p:nvSpPr>
        <p:spPr bwMode="auto">
          <a:xfrm>
            <a:off x="1918898" y="6495958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(4)</a:t>
            </a:r>
          </a:p>
        </p:txBody>
      </p:sp>
      <p:sp>
        <p:nvSpPr>
          <p:cNvPr id="38" name="CasellaDiTesto 42"/>
          <p:cNvSpPr txBox="1">
            <a:spLocks noChangeArrowheads="1"/>
          </p:cNvSpPr>
          <p:nvPr/>
        </p:nvSpPr>
        <p:spPr bwMode="auto">
          <a:xfrm>
            <a:off x="3287050" y="5715404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(0)</a:t>
            </a:r>
          </a:p>
        </p:txBody>
      </p:sp>
      <p:sp>
        <p:nvSpPr>
          <p:cNvPr id="39" name="CasellaDiTesto 42"/>
          <p:cNvSpPr txBox="1">
            <a:spLocks noChangeArrowheads="1"/>
          </p:cNvSpPr>
          <p:nvPr/>
        </p:nvSpPr>
        <p:spPr bwMode="auto">
          <a:xfrm>
            <a:off x="3863114" y="6086556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ttangolo 42"/>
              <p:cNvSpPr>
                <a:spLocks noChangeArrowheads="1"/>
              </p:cNvSpPr>
              <p:nvPr/>
            </p:nvSpPr>
            <p:spPr bwMode="auto">
              <a:xfrm>
                <a:off x="6156176" y="4526893"/>
                <a:ext cx="1467261" cy="4049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𝑉</m:t>
                          </m:r>
                          <m: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𝐴</m:t>
                          </m:r>
                          <m: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it-IT" altLang="it-IT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it-IT" altLang="it-IT" sz="18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it-IT" altLang="it-IT" sz="1600" dirty="0"/>
              </a:p>
            </p:txBody>
          </p:sp>
        </mc:Choice>
        <mc:Fallback xmlns="">
          <p:sp>
            <p:nvSpPr>
              <p:cNvPr id="43" name="Rettangolo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6176" y="4526893"/>
                <a:ext cx="1467261" cy="4049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e 43"/>
          <p:cNvSpPr/>
          <p:nvPr/>
        </p:nvSpPr>
        <p:spPr bwMode="auto">
          <a:xfrm>
            <a:off x="5003800" y="5634570"/>
            <a:ext cx="204788" cy="290513"/>
          </a:xfrm>
          <a:prstGeom prst="ellipse">
            <a:avLst/>
          </a:prstGeom>
          <a:solidFill>
            <a:srgbClr val="DEC8EE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</a:p>
        </p:txBody>
      </p:sp>
      <p:sp>
        <p:nvSpPr>
          <p:cNvPr id="45" name="Ovale 44"/>
          <p:cNvSpPr/>
          <p:nvPr/>
        </p:nvSpPr>
        <p:spPr bwMode="auto">
          <a:xfrm>
            <a:off x="5981700" y="6352120"/>
            <a:ext cx="204788" cy="29051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3</a:t>
            </a:r>
          </a:p>
        </p:txBody>
      </p:sp>
      <p:sp>
        <p:nvSpPr>
          <p:cNvPr id="46" name="Ovale 45"/>
          <p:cNvSpPr/>
          <p:nvPr/>
        </p:nvSpPr>
        <p:spPr bwMode="auto">
          <a:xfrm>
            <a:off x="5981700" y="4975758"/>
            <a:ext cx="204788" cy="2905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2</a:t>
            </a:r>
          </a:p>
        </p:txBody>
      </p:sp>
      <p:sp>
        <p:nvSpPr>
          <p:cNvPr id="47" name="Ovale 46"/>
          <p:cNvSpPr/>
          <p:nvPr/>
        </p:nvSpPr>
        <p:spPr bwMode="auto">
          <a:xfrm>
            <a:off x="7496175" y="4975758"/>
            <a:ext cx="204788" cy="2905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4</a:t>
            </a:r>
          </a:p>
        </p:txBody>
      </p:sp>
      <p:sp>
        <p:nvSpPr>
          <p:cNvPr id="48" name="Ovale 47"/>
          <p:cNvSpPr/>
          <p:nvPr/>
        </p:nvSpPr>
        <p:spPr bwMode="auto">
          <a:xfrm>
            <a:off x="7496175" y="6352120"/>
            <a:ext cx="204788" cy="29051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5</a:t>
            </a:r>
          </a:p>
        </p:txBody>
      </p:sp>
      <p:sp>
        <p:nvSpPr>
          <p:cNvPr id="49" name="Ovale 48"/>
          <p:cNvSpPr/>
          <p:nvPr/>
        </p:nvSpPr>
        <p:spPr bwMode="auto">
          <a:xfrm>
            <a:off x="8524875" y="5650445"/>
            <a:ext cx="204788" cy="290513"/>
          </a:xfrm>
          <a:prstGeom prst="ellipse">
            <a:avLst/>
          </a:prstGeom>
          <a:solidFill>
            <a:srgbClr val="DEC8EE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 dirty="0"/>
              <a:t>t</a:t>
            </a:r>
          </a:p>
        </p:txBody>
      </p:sp>
      <p:cxnSp>
        <p:nvCxnSpPr>
          <p:cNvPr id="50" name="Connettore 2 49"/>
          <p:cNvCxnSpPr>
            <a:stCxn id="46" idx="4"/>
            <a:endCxn id="45" idx="0"/>
          </p:cNvCxnSpPr>
          <p:nvPr/>
        </p:nvCxnSpPr>
        <p:spPr bwMode="auto">
          <a:xfrm>
            <a:off x="6083300" y="5266270"/>
            <a:ext cx="0" cy="10858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42"/>
          <p:cNvSpPr txBox="1">
            <a:spLocks noChangeArrowheads="1"/>
          </p:cNvSpPr>
          <p:nvPr/>
        </p:nvSpPr>
        <p:spPr bwMode="auto">
          <a:xfrm>
            <a:off x="5179830" y="5100527"/>
            <a:ext cx="617444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3</a:t>
            </a:r>
          </a:p>
        </p:txBody>
      </p:sp>
      <p:sp>
        <p:nvSpPr>
          <p:cNvPr id="52" name="CasellaDiTesto 42"/>
          <p:cNvSpPr txBox="1">
            <a:spLocks noChangeArrowheads="1"/>
          </p:cNvSpPr>
          <p:nvPr/>
        </p:nvSpPr>
        <p:spPr bwMode="auto">
          <a:xfrm>
            <a:off x="5075817" y="6201490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</a:t>
            </a:r>
          </a:p>
        </p:txBody>
      </p:sp>
      <p:sp>
        <p:nvSpPr>
          <p:cNvPr id="53" name="CasellaDiTesto 42"/>
          <p:cNvSpPr txBox="1">
            <a:spLocks noChangeArrowheads="1"/>
          </p:cNvSpPr>
          <p:nvPr/>
        </p:nvSpPr>
        <p:spPr bwMode="auto">
          <a:xfrm>
            <a:off x="5868003" y="5616379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4</a:t>
            </a:r>
          </a:p>
        </p:txBody>
      </p:sp>
      <p:sp>
        <p:nvSpPr>
          <p:cNvPr id="54" name="CasellaDiTesto 53"/>
          <p:cNvSpPr txBox="1">
            <a:spLocks noChangeArrowheads="1"/>
          </p:cNvSpPr>
          <p:nvPr/>
        </p:nvSpPr>
        <p:spPr bwMode="auto">
          <a:xfrm>
            <a:off x="6363571" y="5192246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9</a:t>
            </a:r>
          </a:p>
        </p:txBody>
      </p:sp>
      <p:cxnSp>
        <p:nvCxnSpPr>
          <p:cNvPr id="55" name="Connettore 2 54"/>
          <p:cNvCxnSpPr>
            <a:stCxn id="48" idx="0"/>
            <a:endCxn id="47" idx="4"/>
          </p:cNvCxnSpPr>
          <p:nvPr/>
        </p:nvCxnSpPr>
        <p:spPr bwMode="auto">
          <a:xfrm flipV="1">
            <a:off x="7599363" y="5266270"/>
            <a:ext cx="0" cy="10858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42"/>
          <p:cNvSpPr txBox="1">
            <a:spLocks noChangeArrowheads="1"/>
          </p:cNvSpPr>
          <p:nvPr/>
        </p:nvSpPr>
        <p:spPr bwMode="auto">
          <a:xfrm>
            <a:off x="6773505" y="5696116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3</a:t>
            </a:r>
          </a:p>
        </p:txBody>
      </p:sp>
      <p:sp>
        <p:nvSpPr>
          <p:cNvPr id="57" name="CasellaDiTesto 42"/>
          <p:cNvSpPr txBox="1">
            <a:spLocks noChangeArrowheads="1"/>
          </p:cNvSpPr>
          <p:nvPr/>
        </p:nvSpPr>
        <p:spPr bwMode="auto">
          <a:xfrm>
            <a:off x="7552795" y="5634206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7</a:t>
            </a:r>
          </a:p>
        </p:txBody>
      </p:sp>
      <p:sp>
        <p:nvSpPr>
          <p:cNvPr id="58" name="CasellaDiTesto 42"/>
          <p:cNvSpPr txBox="1">
            <a:spLocks noChangeArrowheads="1"/>
          </p:cNvSpPr>
          <p:nvPr/>
        </p:nvSpPr>
        <p:spPr bwMode="auto">
          <a:xfrm>
            <a:off x="8109312" y="6056024"/>
            <a:ext cx="599346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4</a:t>
            </a:r>
          </a:p>
        </p:txBody>
      </p:sp>
      <p:sp>
        <p:nvSpPr>
          <p:cNvPr id="59" name="CasellaDiTesto 42"/>
          <p:cNvSpPr txBox="1">
            <a:spLocks noChangeArrowheads="1"/>
          </p:cNvSpPr>
          <p:nvPr/>
        </p:nvSpPr>
        <p:spPr bwMode="auto">
          <a:xfrm>
            <a:off x="7884476" y="5388453"/>
            <a:ext cx="568572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2</a:t>
            </a:r>
          </a:p>
        </p:txBody>
      </p:sp>
      <p:sp>
        <p:nvSpPr>
          <p:cNvPr id="60" name="Figura a mano libera 59"/>
          <p:cNvSpPr/>
          <p:nvPr/>
        </p:nvSpPr>
        <p:spPr bwMode="auto">
          <a:xfrm>
            <a:off x="5149850" y="5123395"/>
            <a:ext cx="806450" cy="523875"/>
          </a:xfrm>
          <a:custGeom>
            <a:avLst/>
            <a:gdLst>
              <a:gd name="connsiteX0" fmla="*/ 0 w 806823"/>
              <a:gd name="connsiteY0" fmla="*/ 524435 h 524435"/>
              <a:gd name="connsiteX1" fmla="*/ 295835 w 806823"/>
              <a:gd name="connsiteY1" fmla="*/ 147918 h 524435"/>
              <a:gd name="connsiteX2" fmla="*/ 806823 w 806823"/>
              <a:gd name="connsiteY2" fmla="*/ 0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823" h="524435">
                <a:moveTo>
                  <a:pt x="0" y="524435"/>
                </a:moveTo>
                <a:cubicBezTo>
                  <a:pt x="80682" y="379879"/>
                  <a:pt x="161365" y="235324"/>
                  <a:pt x="295835" y="147918"/>
                </a:cubicBezTo>
                <a:cubicBezTo>
                  <a:pt x="430305" y="60512"/>
                  <a:pt x="618564" y="30256"/>
                  <a:pt x="806823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61" name="Figura a mano libera 60"/>
          <p:cNvSpPr/>
          <p:nvPr/>
        </p:nvSpPr>
        <p:spPr bwMode="auto">
          <a:xfrm>
            <a:off x="5203825" y="5190070"/>
            <a:ext cx="779463" cy="523875"/>
          </a:xfrm>
          <a:custGeom>
            <a:avLst/>
            <a:gdLst>
              <a:gd name="connsiteX0" fmla="*/ 779929 w 779929"/>
              <a:gd name="connsiteY0" fmla="*/ 0 h 524436"/>
              <a:gd name="connsiteX1" fmla="*/ 484094 w 779929"/>
              <a:gd name="connsiteY1" fmla="*/ 349624 h 524436"/>
              <a:gd name="connsiteX2" fmla="*/ 0 w 779929"/>
              <a:gd name="connsiteY2" fmla="*/ 524436 h 52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9929" h="524436">
                <a:moveTo>
                  <a:pt x="779929" y="0"/>
                </a:moveTo>
                <a:cubicBezTo>
                  <a:pt x="697005" y="131109"/>
                  <a:pt x="614082" y="262218"/>
                  <a:pt x="484094" y="349624"/>
                </a:cubicBezTo>
                <a:cubicBezTo>
                  <a:pt x="354106" y="437030"/>
                  <a:pt x="177053" y="480733"/>
                  <a:pt x="0" y="524436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62" name="CasellaDiTesto 42"/>
          <p:cNvSpPr txBox="1">
            <a:spLocks noChangeArrowheads="1"/>
          </p:cNvSpPr>
          <p:nvPr/>
        </p:nvSpPr>
        <p:spPr bwMode="auto">
          <a:xfrm>
            <a:off x="5507918" y="5336209"/>
            <a:ext cx="617444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9</a:t>
            </a:r>
          </a:p>
        </p:txBody>
      </p:sp>
      <p:sp>
        <p:nvSpPr>
          <p:cNvPr id="63" name="Figura a mano libera 62"/>
          <p:cNvSpPr/>
          <p:nvPr/>
        </p:nvSpPr>
        <p:spPr bwMode="auto">
          <a:xfrm>
            <a:off x="5122863" y="5915558"/>
            <a:ext cx="820737" cy="577850"/>
          </a:xfrm>
          <a:custGeom>
            <a:avLst/>
            <a:gdLst>
              <a:gd name="connsiteX0" fmla="*/ 0 w 820271"/>
              <a:gd name="connsiteY0" fmla="*/ 0 h 578224"/>
              <a:gd name="connsiteX1" fmla="*/ 268942 w 820271"/>
              <a:gd name="connsiteY1" fmla="*/ 443753 h 578224"/>
              <a:gd name="connsiteX2" fmla="*/ 820271 w 820271"/>
              <a:gd name="connsiteY2" fmla="*/ 578224 h 57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0271" h="578224">
                <a:moveTo>
                  <a:pt x="0" y="0"/>
                </a:moveTo>
                <a:cubicBezTo>
                  <a:pt x="66115" y="173691"/>
                  <a:pt x="132230" y="347382"/>
                  <a:pt x="268942" y="443753"/>
                </a:cubicBezTo>
                <a:cubicBezTo>
                  <a:pt x="405654" y="540124"/>
                  <a:pt x="612962" y="559174"/>
                  <a:pt x="820271" y="578224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64" name="Figura a mano libera 63"/>
          <p:cNvSpPr/>
          <p:nvPr/>
        </p:nvSpPr>
        <p:spPr bwMode="auto">
          <a:xfrm>
            <a:off x="5191125" y="5821895"/>
            <a:ext cx="792163" cy="565150"/>
          </a:xfrm>
          <a:custGeom>
            <a:avLst/>
            <a:gdLst>
              <a:gd name="connsiteX0" fmla="*/ 793376 w 793376"/>
              <a:gd name="connsiteY0" fmla="*/ 564776 h 564776"/>
              <a:gd name="connsiteX1" fmla="*/ 416859 w 793376"/>
              <a:gd name="connsiteY1" fmla="*/ 188259 h 564776"/>
              <a:gd name="connsiteX2" fmla="*/ 0 w 793376"/>
              <a:gd name="connsiteY2" fmla="*/ 0 h 5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3376" h="564776">
                <a:moveTo>
                  <a:pt x="793376" y="564776"/>
                </a:moveTo>
                <a:cubicBezTo>
                  <a:pt x="671232" y="423582"/>
                  <a:pt x="549088" y="282388"/>
                  <a:pt x="416859" y="188259"/>
                </a:cubicBezTo>
                <a:cubicBezTo>
                  <a:pt x="284630" y="94130"/>
                  <a:pt x="142315" y="47065"/>
                  <a:pt x="0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65" name="CasellaDiTesto 42"/>
          <p:cNvSpPr txBox="1">
            <a:spLocks noChangeArrowheads="1"/>
          </p:cNvSpPr>
          <p:nvPr/>
        </p:nvSpPr>
        <p:spPr bwMode="auto">
          <a:xfrm>
            <a:off x="5333167" y="5912061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4</a:t>
            </a:r>
          </a:p>
        </p:txBody>
      </p:sp>
      <p:sp>
        <p:nvSpPr>
          <p:cNvPr id="67" name="Figura a mano libera 66"/>
          <p:cNvSpPr/>
          <p:nvPr/>
        </p:nvSpPr>
        <p:spPr bwMode="auto">
          <a:xfrm>
            <a:off x="6199188" y="5123395"/>
            <a:ext cx="1277937" cy="155575"/>
          </a:xfrm>
          <a:custGeom>
            <a:avLst/>
            <a:gdLst>
              <a:gd name="connsiteX0" fmla="*/ 1277471 w 1277471"/>
              <a:gd name="connsiteY0" fmla="*/ 0 h 156883"/>
              <a:gd name="connsiteX1" fmla="*/ 605118 w 1277471"/>
              <a:gd name="connsiteY1" fmla="*/ 147918 h 156883"/>
              <a:gd name="connsiteX2" fmla="*/ 0 w 1277471"/>
              <a:gd name="connsiteY2" fmla="*/ 53788 h 15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7471" h="156883">
                <a:moveTo>
                  <a:pt x="1277471" y="0"/>
                </a:moveTo>
                <a:cubicBezTo>
                  <a:pt x="1047750" y="69476"/>
                  <a:pt x="818030" y="138953"/>
                  <a:pt x="605118" y="147918"/>
                </a:cubicBezTo>
                <a:cubicBezTo>
                  <a:pt x="392206" y="156883"/>
                  <a:pt x="196103" y="105335"/>
                  <a:pt x="0" y="53788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70" name="Figura a mano libera 69"/>
          <p:cNvSpPr/>
          <p:nvPr/>
        </p:nvSpPr>
        <p:spPr bwMode="auto">
          <a:xfrm>
            <a:off x="6184900" y="5244045"/>
            <a:ext cx="1358900" cy="1169988"/>
          </a:xfrm>
          <a:custGeom>
            <a:avLst/>
            <a:gdLst>
              <a:gd name="connsiteX0" fmla="*/ 1358153 w 1358153"/>
              <a:gd name="connsiteY0" fmla="*/ 0 h 1169895"/>
              <a:gd name="connsiteX1" fmla="*/ 806824 w 1358153"/>
              <a:gd name="connsiteY1" fmla="*/ 632012 h 1169895"/>
              <a:gd name="connsiteX2" fmla="*/ 0 w 1358153"/>
              <a:gd name="connsiteY2" fmla="*/ 1169895 h 116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8153" h="1169895">
                <a:moveTo>
                  <a:pt x="1358153" y="0"/>
                </a:moveTo>
                <a:cubicBezTo>
                  <a:pt x="1195668" y="218515"/>
                  <a:pt x="1033183" y="437030"/>
                  <a:pt x="806824" y="632012"/>
                </a:cubicBezTo>
                <a:cubicBezTo>
                  <a:pt x="580465" y="826994"/>
                  <a:pt x="290232" y="998444"/>
                  <a:pt x="0" y="1169895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73" name="Figura a mano libera 72"/>
          <p:cNvSpPr/>
          <p:nvPr/>
        </p:nvSpPr>
        <p:spPr bwMode="auto">
          <a:xfrm>
            <a:off x="6169025" y="6547383"/>
            <a:ext cx="1277938" cy="157162"/>
          </a:xfrm>
          <a:custGeom>
            <a:avLst/>
            <a:gdLst>
              <a:gd name="connsiteX0" fmla="*/ 1277471 w 1277471"/>
              <a:gd name="connsiteY0" fmla="*/ 0 h 156883"/>
              <a:gd name="connsiteX1" fmla="*/ 605118 w 1277471"/>
              <a:gd name="connsiteY1" fmla="*/ 147918 h 156883"/>
              <a:gd name="connsiteX2" fmla="*/ 0 w 1277471"/>
              <a:gd name="connsiteY2" fmla="*/ 53788 h 15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7471" h="156883">
                <a:moveTo>
                  <a:pt x="1277471" y="0"/>
                </a:moveTo>
                <a:cubicBezTo>
                  <a:pt x="1047750" y="69476"/>
                  <a:pt x="818030" y="138953"/>
                  <a:pt x="605118" y="147918"/>
                </a:cubicBezTo>
                <a:cubicBezTo>
                  <a:pt x="392206" y="156883"/>
                  <a:pt x="196103" y="105335"/>
                  <a:pt x="0" y="53788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75" name="CasellaDiTesto 42"/>
          <p:cNvSpPr txBox="1">
            <a:spLocks noChangeArrowheads="1"/>
          </p:cNvSpPr>
          <p:nvPr/>
        </p:nvSpPr>
        <p:spPr bwMode="auto">
          <a:xfrm>
            <a:off x="6588172" y="6415931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4</a:t>
            </a:r>
          </a:p>
        </p:txBody>
      </p:sp>
      <p:sp>
        <p:nvSpPr>
          <p:cNvPr id="76" name="Figura a mano libera 75"/>
          <p:cNvSpPr/>
          <p:nvPr/>
        </p:nvSpPr>
        <p:spPr bwMode="auto">
          <a:xfrm>
            <a:off x="7669213" y="5211427"/>
            <a:ext cx="819150" cy="577850"/>
          </a:xfrm>
          <a:custGeom>
            <a:avLst/>
            <a:gdLst>
              <a:gd name="connsiteX0" fmla="*/ 0 w 820271"/>
              <a:gd name="connsiteY0" fmla="*/ 0 h 578224"/>
              <a:gd name="connsiteX1" fmla="*/ 268942 w 820271"/>
              <a:gd name="connsiteY1" fmla="*/ 443753 h 578224"/>
              <a:gd name="connsiteX2" fmla="*/ 820271 w 820271"/>
              <a:gd name="connsiteY2" fmla="*/ 578224 h 57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0271" h="578224">
                <a:moveTo>
                  <a:pt x="0" y="0"/>
                </a:moveTo>
                <a:cubicBezTo>
                  <a:pt x="66115" y="173691"/>
                  <a:pt x="132230" y="347382"/>
                  <a:pt x="268942" y="443753"/>
                </a:cubicBezTo>
                <a:cubicBezTo>
                  <a:pt x="405654" y="540124"/>
                  <a:pt x="612962" y="559174"/>
                  <a:pt x="820271" y="578224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77" name="Figura a mano libera 76"/>
          <p:cNvSpPr/>
          <p:nvPr/>
        </p:nvSpPr>
        <p:spPr bwMode="auto">
          <a:xfrm>
            <a:off x="7735888" y="5096408"/>
            <a:ext cx="793750" cy="563562"/>
          </a:xfrm>
          <a:custGeom>
            <a:avLst/>
            <a:gdLst>
              <a:gd name="connsiteX0" fmla="*/ 793376 w 793376"/>
              <a:gd name="connsiteY0" fmla="*/ 564776 h 564776"/>
              <a:gd name="connsiteX1" fmla="*/ 416859 w 793376"/>
              <a:gd name="connsiteY1" fmla="*/ 188259 h 564776"/>
              <a:gd name="connsiteX2" fmla="*/ 0 w 793376"/>
              <a:gd name="connsiteY2" fmla="*/ 0 h 5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3376" h="564776">
                <a:moveTo>
                  <a:pt x="793376" y="564776"/>
                </a:moveTo>
                <a:cubicBezTo>
                  <a:pt x="671232" y="423582"/>
                  <a:pt x="549088" y="282388"/>
                  <a:pt x="416859" y="188259"/>
                </a:cubicBezTo>
                <a:cubicBezTo>
                  <a:pt x="284630" y="94130"/>
                  <a:pt x="142315" y="47065"/>
                  <a:pt x="0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78" name="CasellaDiTesto 42"/>
          <p:cNvSpPr txBox="1">
            <a:spLocks noChangeArrowheads="1"/>
          </p:cNvSpPr>
          <p:nvPr/>
        </p:nvSpPr>
        <p:spPr bwMode="auto">
          <a:xfrm>
            <a:off x="7728644" y="5859499"/>
            <a:ext cx="617444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11</a:t>
            </a:r>
          </a:p>
        </p:txBody>
      </p:sp>
      <p:sp>
        <p:nvSpPr>
          <p:cNvPr id="79" name="Figura a mano libera 78"/>
          <p:cNvSpPr/>
          <p:nvPr/>
        </p:nvSpPr>
        <p:spPr bwMode="auto">
          <a:xfrm>
            <a:off x="7699375" y="5912383"/>
            <a:ext cx="806450" cy="523875"/>
          </a:xfrm>
          <a:custGeom>
            <a:avLst/>
            <a:gdLst>
              <a:gd name="connsiteX0" fmla="*/ 0 w 806823"/>
              <a:gd name="connsiteY0" fmla="*/ 524435 h 524435"/>
              <a:gd name="connsiteX1" fmla="*/ 295835 w 806823"/>
              <a:gd name="connsiteY1" fmla="*/ 147918 h 524435"/>
              <a:gd name="connsiteX2" fmla="*/ 806823 w 806823"/>
              <a:gd name="connsiteY2" fmla="*/ 0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823" h="524435">
                <a:moveTo>
                  <a:pt x="0" y="524435"/>
                </a:moveTo>
                <a:cubicBezTo>
                  <a:pt x="80682" y="379879"/>
                  <a:pt x="161365" y="235324"/>
                  <a:pt x="295835" y="147918"/>
                </a:cubicBezTo>
                <a:cubicBezTo>
                  <a:pt x="430305" y="60512"/>
                  <a:pt x="618564" y="30256"/>
                  <a:pt x="806823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80" name="Figura a mano libera 79"/>
          <p:cNvSpPr/>
          <p:nvPr/>
        </p:nvSpPr>
        <p:spPr bwMode="auto">
          <a:xfrm>
            <a:off x="7753350" y="5963183"/>
            <a:ext cx="779463" cy="525462"/>
          </a:xfrm>
          <a:custGeom>
            <a:avLst/>
            <a:gdLst>
              <a:gd name="connsiteX0" fmla="*/ 779929 w 779929"/>
              <a:gd name="connsiteY0" fmla="*/ 0 h 524436"/>
              <a:gd name="connsiteX1" fmla="*/ 484094 w 779929"/>
              <a:gd name="connsiteY1" fmla="*/ 349624 h 524436"/>
              <a:gd name="connsiteX2" fmla="*/ 0 w 779929"/>
              <a:gd name="connsiteY2" fmla="*/ 524436 h 52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9929" h="524436">
                <a:moveTo>
                  <a:pt x="779929" y="0"/>
                </a:moveTo>
                <a:cubicBezTo>
                  <a:pt x="697005" y="131109"/>
                  <a:pt x="614082" y="262218"/>
                  <a:pt x="484094" y="349624"/>
                </a:cubicBezTo>
                <a:cubicBezTo>
                  <a:pt x="354106" y="437030"/>
                  <a:pt x="177053" y="480733"/>
                  <a:pt x="0" y="524436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81" name="CasellaDiTesto 42"/>
          <p:cNvSpPr txBox="1">
            <a:spLocks noChangeArrowheads="1"/>
          </p:cNvSpPr>
          <p:nvPr/>
        </p:nvSpPr>
        <p:spPr bwMode="auto">
          <a:xfrm>
            <a:off x="8036895" y="4976301"/>
            <a:ext cx="568572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9</a:t>
            </a:r>
          </a:p>
        </p:txBody>
      </p:sp>
      <p:sp>
        <p:nvSpPr>
          <p:cNvPr id="86" name="Rectangle 16"/>
          <p:cNvSpPr>
            <a:spLocks noChangeArrowheads="1"/>
          </p:cNvSpPr>
          <p:nvPr/>
        </p:nvSpPr>
        <p:spPr bwMode="auto">
          <a:xfrm>
            <a:off x="323528" y="2060848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1800" i="1" dirty="0">
                <a:solidFill>
                  <a:schemeClr val="accent2"/>
                </a:solidFill>
                <a:cs typeface="Arial" charset="0"/>
              </a:rPr>
              <a:t>Dimostrazione NO</a:t>
            </a:r>
            <a:endParaRPr lang="en-US" altLang="it-IT" sz="1800" i="1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87" name="Freccia a destra 86"/>
          <p:cNvSpPr/>
          <p:nvPr/>
        </p:nvSpPr>
        <p:spPr>
          <a:xfrm>
            <a:off x="2417688" y="2122553"/>
            <a:ext cx="371015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ttangolo 87"/>
              <p:cNvSpPr>
                <a:spLocks noChangeArrowheads="1"/>
              </p:cNvSpPr>
              <p:nvPr/>
            </p:nvSpPr>
            <p:spPr bwMode="auto">
              <a:xfrm>
                <a:off x="441946" y="2492648"/>
                <a:ext cx="8492405" cy="8140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4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Se esistesse in percorso aumentante </a:t>
                </a:r>
                <a14:m>
                  <m:oMath xmlns:m="http://schemas.openxmlformats.org/officeDocument/2006/math">
                    <m:r>
                      <a:rPr lang="it-IT" altLang="it-IT" sz="16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𝑃</m:t>
                    </m:r>
                    <m:d>
                      <m:dPr>
                        <m:ctrlP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𝑠</m:t>
                        </m:r>
                        <m: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it-IT" altLang="it-IT" sz="14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sul grafo residuo con il valore minimo delle capacità degli archi </a:t>
                </a:r>
                <a14:m>
                  <m:oMath xmlns:m="http://schemas.openxmlformats.org/officeDocument/2006/math">
                    <m:r>
                      <a:rPr lang="it-IT" altLang="it-IT" sz="1600" i="1" dirty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𝛿</m:t>
                    </m:r>
                  </m:oMath>
                </a14:m>
                <a:r>
                  <a:rPr lang="it-IT" altLang="it-IT" sz="1400" i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allora </a:t>
                </a:r>
                <a14:m>
                  <m:oMath xmlns:m="http://schemas.openxmlformats.org/officeDocument/2006/math">
                    <m:r>
                      <a:rPr lang="it-IT" altLang="it-IT" sz="1600" b="1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𝒙</m:t>
                    </m:r>
                  </m:oMath>
                </a14:m>
                <a:r>
                  <a:rPr lang="it-IT" altLang="it-IT" sz="1400" i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si potrebbe incrementare del valore </a:t>
                </a:r>
                <a14:m>
                  <m:oMath xmlns:m="http://schemas.openxmlformats.org/officeDocument/2006/math">
                    <m:r>
                      <a:rPr lang="it-IT" altLang="it-IT" sz="160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𝛿</m:t>
                    </m:r>
                  </m:oMath>
                </a14:m>
                <a:r>
                  <a:rPr lang="it-IT" altLang="it-IT" sz="1400" i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contrariamente all’ipotesi che </a:t>
                </a:r>
                <a14:m>
                  <m:oMath xmlns:m="http://schemas.openxmlformats.org/officeDocument/2006/math">
                    <m:r>
                      <a:rPr lang="it-IT" altLang="it-IT" sz="1600" b="1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𝒙</m:t>
                    </m:r>
                  </m:oMath>
                </a14:m>
                <a:r>
                  <a:rPr lang="it-IT" altLang="it-IT" sz="1400" i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è una soluzione ottima.</a:t>
                </a:r>
              </a:p>
            </p:txBody>
          </p:sp>
        </mc:Choice>
        <mc:Fallback xmlns="">
          <p:sp>
            <p:nvSpPr>
              <p:cNvPr id="88" name="Rettangolo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1946" y="2492648"/>
                <a:ext cx="8492405" cy="814069"/>
              </a:xfrm>
              <a:prstGeom prst="rect">
                <a:avLst/>
              </a:prstGeom>
              <a:blipFill rotWithShape="1">
                <a:blip r:embed="rId6"/>
                <a:stretch>
                  <a:fillRect l="-143" r="-215" b="-60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76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17" grpId="0"/>
      <p:bldP spid="18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/>
      <p:bldP spid="52" grpId="0"/>
      <p:bldP spid="53" grpId="0"/>
      <p:bldP spid="54" grpId="0"/>
      <p:bldP spid="56" grpId="0"/>
      <p:bldP spid="57" grpId="0"/>
      <p:bldP spid="58" grpId="0"/>
      <p:bldP spid="59" grpId="0"/>
      <p:bldP spid="60" grpId="0" animBg="1"/>
      <p:bldP spid="61" grpId="0" animBg="1"/>
      <p:bldP spid="62" grpId="0"/>
      <p:bldP spid="63" grpId="0" animBg="1"/>
      <p:bldP spid="64" grpId="0" animBg="1"/>
      <p:bldP spid="65" grpId="0"/>
      <p:bldP spid="67" grpId="0" animBg="1"/>
      <p:bldP spid="70" grpId="0" animBg="1"/>
      <p:bldP spid="73" grpId="0" animBg="1"/>
      <p:bldP spid="75" grpId="0"/>
      <p:bldP spid="76" grpId="0" animBg="1"/>
      <p:bldP spid="77" grpId="0" animBg="1"/>
      <p:bldP spid="78" grpId="0"/>
      <p:bldP spid="79" grpId="0" animBg="1"/>
      <p:bldP spid="80" grpId="0" animBg="1"/>
      <p:bldP spid="81" grpId="0"/>
      <p:bldP spid="86" grpId="0"/>
      <p:bldP spid="87" grpId="0" animBg="1"/>
      <p:bldP spid="8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179512" y="692944"/>
            <a:ext cx="9001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 i="1" dirty="0">
                <a:solidFill>
                  <a:schemeClr val="accent2"/>
                </a:solidFill>
                <a:cs typeface="Arial" charset="0"/>
              </a:rPr>
              <a:t>Esempio:</a:t>
            </a:r>
            <a:endParaRPr lang="en-US" altLang="it-IT" sz="2000" i="1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 dirty="0">
                <a:solidFill>
                  <a:schemeClr val="accent2"/>
                </a:solidFill>
              </a:rPr>
              <a:t>Problema del Massimo Flusso </a:t>
            </a:r>
            <a:endParaRPr lang="it-IT" altLang="it-IT" sz="2800" dirty="0">
              <a:solidFill>
                <a:schemeClr val="accent2"/>
              </a:solidFill>
            </a:endParaRPr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323527" y="1111290"/>
            <a:ext cx="4179887" cy="201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0"/>
              </a:spcBef>
              <a:buNone/>
            </a:pP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vuole risolvere il </a:t>
            </a:r>
            <a:r>
              <a:rPr lang="it-IT" alt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problema del massimo flusso 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dal </a:t>
            </a:r>
            <a:r>
              <a:rPr lang="it-IT" altLang="it-IT" sz="16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nodo 1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al </a:t>
            </a:r>
            <a:r>
              <a:rPr lang="it-IT" altLang="it-IT" sz="16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nodo 7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sul grafo in figura con l’algoritmo di </a:t>
            </a:r>
            <a:r>
              <a:rPr lang="it-IT" alt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Ford-</a:t>
            </a:r>
            <a:r>
              <a:rPr lang="it-IT" altLang="it-IT" sz="16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Fulkerson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utilizzando l’algoritmo di </a:t>
            </a:r>
            <a:r>
              <a:rPr lang="it-IT" altLang="it-IT" sz="16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Edmonds-Karp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per la ricerca dei cammini aumentanti.</a:t>
            </a:r>
            <a:endParaRPr lang="it-IT" altLang="it-IT" sz="1800" i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Ovale 4"/>
          <p:cNvSpPr/>
          <p:nvPr/>
        </p:nvSpPr>
        <p:spPr bwMode="auto">
          <a:xfrm>
            <a:off x="4649465" y="2184870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1</a:t>
            </a:r>
          </a:p>
        </p:txBody>
      </p:sp>
      <p:sp>
        <p:nvSpPr>
          <p:cNvPr id="6" name="Ovale 5"/>
          <p:cNvSpPr/>
          <p:nvPr/>
        </p:nvSpPr>
        <p:spPr bwMode="auto">
          <a:xfrm>
            <a:off x="5701132" y="1375195"/>
            <a:ext cx="227061" cy="259574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2</a:t>
            </a:r>
          </a:p>
        </p:txBody>
      </p:sp>
      <p:sp>
        <p:nvSpPr>
          <p:cNvPr id="7" name="Ovale 6"/>
          <p:cNvSpPr/>
          <p:nvPr/>
        </p:nvSpPr>
        <p:spPr bwMode="auto">
          <a:xfrm>
            <a:off x="7385769" y="2976957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6</a:t>
            </a:r>
          </a:p>
        </p:txBody>
      </p:sp>
      <p:sp>
        <p:nvSpPr>
          <p:cNvPr id="8" name="Ovale 7"/>
          <p:cNvSpPr/>
          <p:nvPr/>
        </p:nvSpPr>
        <p:spPr bwMode="auto">
          <a:xfrm>
            <a:off x="5657577" y="2184870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3</a:t>
            </a:r>
          </a:p>
        </p:txBody>
      </p:sp>
      <p:sp>
        <p:nvSpPr>
          <p:cNvPr id="9" name="Ovale 8"/>
          <p:cNvSpPr/>
          <p:nvPr/>
        </p:nvSpPr>
        <p:spPr bwMode="auto">
          <a:xfrm>
            <a:off x="7319218" y="1320774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5</a:t>
            </a:r>
          </a:p>
        </p:txBody>
      </p:sp>
      <p:sp>
        <p:nvSpPr>
          <p:cNvPr id="10" name="Ovale 9"/>
          <p:cNvSpPr/>
          <p:nvPr/>
        </p:nvSpPr>
        <p:spPr bwMode="auto">
          <a:xfrm>
            <a:off x="8609905" y="2062196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7</a:t>
            </a:r>
          </a:p>
        </p:txBody>
      </p:sp>
      <p:cxnSp>
        <p:nvCxnSpPr>
          <p:cNvPr id="11" name="Connettore 2 10"/>
          <p:cNvCxnSpPr>
            <a:stCxn id="5" idx="7"/>
            <a:endCxn id="6" idx="3"/>
          </p:cNvCxnSpPr>
          <p:nvPr/>
        </p:nvCxnSpPr>
        <p:spPr bwMode="auto">
          <a:xfrm flipV="1">
            <a:off x="4890658" y="1596755"/>
            <a:ext cx="843726" cy="6302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42"/>
          <p:cNvSpPr txBox="1">
            <a:spLocks noChangeArrowheads="1"/>
          </p:cNvSpPr>
          <p:nvPr/>
        </p:nvSpPr>
        <p:spPr bwMode="auto">
          <a:xfrm>
            <a:off x="5015242" y="162223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13</a:t>
            </a:r>
          </a:p>
        </p:txBody>
      </p:sp>
      <p:cxnSp>
        <p:nvCxnSpPr>
          <p:cNvPr id="14" name="Connettore 2 13"/>
          <p:cNvCxnSpPr>
            <a:stCxn id="5" idx="6"/>
            <a:endCxn id="8" idx="2"/>
          </p:cNvCxnSpPr>
          <p:nvPr/>
        </p:nvCxnSpPr>
        <p:spPr bwMode="auto">
          <a:xfrm>
            <a:off x="4932040" y="2328887"/>
            <a:ext cx="72553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>
            <a:stCxn id="7" idx="6"/>
            <a:endCxn id="10" idx="3"/>
          </p:cNvCxnSpPr>
          <p:nvPr/>
        </p:nvCxnSpPr>
        <p:spPr bwMode="auto">
          <a:xfrm flipV="1">
            <a:off x="7668344" y="2308048"/>
            <a:ext cx="982943" cy="8129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9" idx="6"/>
            <a:endCxn id="10" idx="1"/>
          </p:cNvCxnSpPr>
          <p:nvPr/>
        </p:nvCxnSpPr>
        <p:spPr bwMode="auto">
          <a:xfrm>
            <a:off x="7601793" y="1464791"/>
            <a:ext cx="1049494" cy="6395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42"/>
          <p:cNvSpPr txBox="1">
            <a:spLocks noChangeArrowheads="1"/>
          </p:cNvSpPr>
          <p:nvPr/>
        </p:nvSpPr>
        <p:spPr bwMode="auto">
          <a:xfrm>
            <a:off x="8177857" y="155654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11</a:t>
            </a:r>
          </a:p>
        </p:txBody>
      </p:sp>
      <p:sp>
        <p:nvSpPr>
          <p:cNvPr id="28" name="CasellaDiTesto 42"/>
          <p:cNvSpPr txBox="1">
            <a:spLocks noChangeArrowheads="1"/>
          </p:cNvSpPr>
          <p:nvPr/>
        </p:nvSpPr>
        <p:spPr bwMode="auto">
          <a:xfrm>
            <a:off x="8033841" y="2328886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15</a:t>
            </a:r>
          </a:p>
        </p:txBody>
      </p:sp>
      <p:sp>
        <p:nvSpPr>
          <p:cNvPr id="40" name="Ovale 39"/>
          <p:cNvSpPr/>
          <p:nvPr/>
        </p:nvSpPr>
        <p:spPr bwMode="auto">
          <a:xfrm>
            <a:off x="5657576" y="2976958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4</a:t>
            </a:r>
          </a:p>
        </p:txBody>
      </p:sp>
      <p:cxnSp>
        <p:nvCxnSpPr>
          <p:cNvPr id="41" name="Connettore 2 40"/>
          <p:cNvCxnSpPr>
            <a:stCxn id="5" idx="5"/>
            <a:endCxn id="40" idx="2"/>
          </p:cNvCxnSpPr>
          <p:nvPr/>
        </p:nvCxnSpPr>
        <p:spPr bwMode="auto">
          <a:xfrm>
            <a:off x="4890658" y="2430722"/>
            <a:ext cx="766918" cy="6902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>
            <a:stCxn id="8" idx="0"/>
            <a:endCxn id="6" idx="4"/>
          </p:cNvCxnSpPr>
          <p:nvPr/>
        </p:nvCxnSpPr>
        <p:spPr bwMode="auto">
          <a:xfrm flipV="1">
            <a:off x="5798865" y="1634769"/>
            <a:ext cx="15798" cy="5501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>
            <a:stCxn id="40" idx="0"/>
            <a:endCxn id="8" idx="4"/>
          </p:cNvCxnSpPr>
          <p:nvPr/>
        </p:nvCxnSpPr>
        <p:spPr bwMode="auto">
          <a:xfrm flipV="1">
            <a:off x="5798864" y="2472903"/>
            <a:ext cx="1" cy="504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>
            <a:stCxn id="8" idx="7"/>
            <a:endCxn id="9" idx="3"/>
          </p:cNvCxnSpPr>
          <p:nvPr/>
        </p:nvCxnSpPr>
        <p:spPr bwMode="auto">
          <a:xfrm flipV="1">
            <a:off x="5898770" y="1566626"/>
            <a:ext cx="1461830" cy="6604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/>
          <p:cNvCxnSpPr>
            <a:stCxn id="8" idx="6"/>
            <a:endCxn id="10" idx="2"/>
          </p:cNvCxnSpPr>
          <p:nvPr/>
        </p:nvCxnSpPr>
        <p:spPr bwMode="auto">
          <a:xfrm flipV="1">
            <a:off x="5940152" y="2206213"/>
            <a:ext cx="2669753" cy="1226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/>
          <p:cNvCxnSpPr>
            <a:stCxn id="40" idx="6"/>
            <a:endCxn id="7" idx="2"/>
          </p:cNvCxnSpPr>
          <p:nvPr/>
        </p:nvCxnSpPr>
        <p:spPr bwMode="auto">
          <a:xfrm flipV="1">
            <a:off x="5940151" y="3120974"/>
            <a:ext cx="1445618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/>
          <p:cNvCxnSpPr>
            <a:stCxn id="6" idx="6"/>
            <a:endCxn id="9" idx="2"/>
          </p:cNvCxnSpPr>
          <p:nvPr/>
        </p:nvCxnSpPr>
        <p:spPr bwMode="auto">
          <a:xfrm flipV="1">
            <a:off x="5928193" y="1464791"/>
            <a:ext cx="1391025" cy="4019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42"/>
          <p:cNvSpPr txBox="1">
            <a:spLocks noChangeArrowheads="1"/>
          </p:cNvSpPr>
          <p:nvPr/>
        </p:nvSpPr>
        <p:spPr bwMode="auto">
          <a:xfrm>
            <a:off x="5107460" y="2062196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9</a:t>
            </a:r>
          </a:p>
        </p:txBody>
      </p:sp>
      <p:sp>
        <p:nvSpPr>
          <p:cNvPr id="66" name="CasellaDiTesto 42"/>
          <p:cNvSpPr txBox="1">
            <a:spLocks noChangeArrowheads="1"/>
          </p:cNvSpPr>
          <p:nvPr/>
        </p:nvSpPr>
        <p:spPr bwMode="auto">
          <a:xfrm>
            <a:off x="5020698" y="2669180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9</a:t>
            </a:r>
          </a:p>
        </p:txBody>
      </p:sp>
      <p:sp>
        <p:nvSpPr>
          <p:cNvPr id="67" name="CasellaDiTesto 42"/>
          <p:cNvSpPr txBox="1">
            <a:spLocks noChangeArrowheads="1"/>
          </p:cNvSpPr>
          <p:nvPr/>
        </p:nvSpPr>
        <p:spPr bwMode="auto">
          <a:xfrm>
            <a:off x="5745751" y="1754419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10</a:t>
            </a:r>
          </a:p>
        </p:txBody>
      </p:sp>
      <p:sp>
        <p:nvSpPr>
          <p:cNvPr id="68" name="CasellaDiTesto 42"/>
          <p:cNvSpPr txBox="1">
            <a:spLocks noChangeArrowheads="1"/>
          </p:cNvSpPr>
          <p:nvPr/>
        </p:nvSpPr>
        <p:spPr bwMode="auto">
          <a:xfrm>
            <a:off x="5735322" y="259717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13</a:t>
            </a:r>
          </a:p>
        </p:txBody>
      </p:sp>
      <p:sp>
        <p:nvSpPr>
          <p:cNvPr id="72" name="CasellaDiTesto 42"/>
          <p:cNvSpPr txBox="1">
            <a:spLocks noChangeArrowheads="1"/>
          </p:cNvSpPr>
          <p:nvPr/>
        </p:nvSpPr>
        <p:spPr bwMode="auto">
          <a:xfrm>
            <a:off x="6311246" y="312122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16</a:t>
            </a:r>
          </a:p>
        </p:txBody>
      </p:sp>
      <p:sp>
        <p:nvSpPr>
          <p:cNvPr id="73" name="CasellaDiTesto 42"/>
          <p:cNvSpPr txBox="1">
            <a:spLocks noChangeArrowheads="1"/>
          </p:cNvSpPr>
          <p:nvPr/>
        </p:nvSpPr>
        <p:spPr bwMode="auto">
          <a:xfrm>
            <a:off x="7031466" y="1998557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8</a:t>
            </a:r>
          </a:p>
        </p:txBody>
      </p:sp>
      <p:sp>
        <p:nvSpPr>
          <p:cNvPr id="74" name="CasellaDiTesto 42"/>
          <p:cNvSpPr txBox="1">
            <a:spLocks noChangeArrowheads="1"/>
          </p:cNvSpPr>
          <p:nvPr/>
        </p:nvSpPr>
        <p:spPr bwMode="auto">
          <a:xfrm>
            <a:off x="6531118" y="1608807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5</a:t>
            </a:r>
          </a:p>
        </p:txBody>
      </p:sp>
      <p:sp>
        <p:nvSpPr>
          <p:cNvPr id="76" name="CasellaDiTesto 42"/>
          <p:cNvSpPr txBox="1">
            <a:spLocks noChangeArrowheads="1"/>
          </p:cNvSpPr>
          <p:nvPr/>
        </p:nvSpPr>
        <p:spPr bwMode="auto">
          <a:xfrm>
            <a:off x="6344521" y="1211809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7</a:t>
            </a: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323528" y="3356992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1800" i="1" dirty="0">
                <a:solidFill>
                  <a:schemeClr val="accent2"/>
                </a:solidFill>
                <a:cs typeface="Arial" charset="0"/>
              </a:rPr>
              <a:t>Iterazione 2</a:t>
            </a:r>
            <a:endParaRPr lang="en-US" altLang="it-IT" sz="1800" i="1" dirty="0">
              <a:solidFill>
                <a:schemeClr val="accent2"/>
              </a:solidFill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tangolo 34"/>
              <p:cNvSpPr>
                <a:spLocks noChangeArrowheads="1"/>
              </p:cNvSpPr>
              <p:nvPr/>
            </p:nvSpPr>
            <p:spPr bwMode="auto">
              <a:xfrm>
                <a:off x="323528" y="3741596"/>
                <a:ext cx="6556171" cy="335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4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Aggiorniamo il grafo residuo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𝐺</m:t>
                        </m:r>
                      </m:e>
                      <m:sub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𝐴</m:t>
                        </m:r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′</m:t>
                        </m:r>
                        <m:d>
                          <m:dPr>
                            <m:ctrlPr>
                              <a:rPr lang="it-IT" altLang="it-IT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it-IT" altLang="it-IT" sz="14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it-IT" altLang="it-IT" sz="1600" dirty="0"/>
              </a:p>
            </p:txBody>
          </p:sp>
        </mc:Choice>
        <mc:Fallback xmlns="">
          <p:sp>
            <p:nvSpPr>
              <p:cNvPr id="35" name="Rettango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3741596"/>
                <a:ext cx="6556171" cy="335476"/>
              </a:xfrm>
              <a:prstGeom prst="rect">
                <a:avLst/>
              </a:prstGeom>
              <a:blipFill rotWithShape="1">
                <a:blip r:embed="rId2"/>
                <a:stretch>
                  <a:fillRect l="-186" b="-1090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Ovale 93"/>
          <p:cNvSpPr/>
          <p:nvPr/>
        </p:nvSpPr>
        <p:spPr bwMode="auto">
          <a:xfrm>
            <a:off x="689025" y="5281214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1</a:t>
            </a:r>
          </a:p>
        </p:txBody>
      </p:sp>
      <p:sp>
        <p:nvSpPr>
          <p:cNvPr id="95" name="Ovale 94"/>
          <p:cNvSpPr/>
          <p:nvPr/>
        </p:nvSpPr>
        <p:spPr bwMode="auto">
          <a:xfrm>
            <a:off x="1740692" y="4471539"/>
            <a:ext cx="227061" cy="259574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2</a:t>
            </a:r>
          </a:p>
        </p:txBody>
      </p:sp>
      <p:sp>
        <p:nvSpPr>
          <p:cNvPr id="96" name="Ovale 95"/>
          <p:cNvSpPr/>
          <p:nvPr/>
        </p:nvSpPr>
        <p:spPr bwMode="auto">
          <a:xfrm>
            <a:off x="3425329" y="6073301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6</a:t>
            </a:r>
          </a:p>
        </p:txBody>
      </p:sp>
      <p:sp>
        <p:nvSpPr>
          <p:cNvPr id="97" name="Ovale 96"/>
          <p:cNvSpPr/>
          <p:nvPr/>
        </p:nvSpPr>
        <p:spPr bwMode="auto">
          <a:xfrm>
            <a:off x="1697137" y="5281214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3</a:t>
            </a:r>
          </a:p>
        </p:txBody>
      </p:sp>
      <p:sp>
        <p:nvSpPr>
          <p:cNvPr id="98" name="Ovale 97"/>
          <p:cNvSpPr/>
          <p:nvPr/>
        </p:nvSpPr>
        <p:spPr bwMode="auto">
          <a:xfrm>
            <a:off x="3358778" y="4417118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5</a:t>
            </a:r>
          </a:p>
        </p:txBody>
      </p:sp>
      <p:sp>
        <p:nvSpPr>
          <p:cNvPr id="99" name="Ovale 98"/>
          <p:cNvSpPr/>
          <p:nvPr/>
        </p:nvSpPr>
        <p:spPr bwMode="auto">
          <a:xfrm>
            <a:off x="4649465" y="5158540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7</a:t>
            </a:r>
          </a:p>
        </p:txBody>
      </p:sp>
      <p:sp>
        <p:nvSpPr>
          <p:cNvPr id="101" name="CasellaDiTesto 42"/>
          <p:cNvSpPr txBox="1">
            <a:spLocks noChangeArrowheads="1"/>
          </p:cNvSpPr>
          <p:nvPr/>
        </p:nvSpPr>
        <p:spPr bwMode="auto">
          <a:xfrm>
            <a:off x="772227" y="4664169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13</a:t>
            </a:r>
          </a:p>
        </p:txBody>
      </p:sp>
      <p:sp>
        <p:nvSpPr>
          <p:cNvPr id="105" name="CasellaDiTesto 42"/>
          <p:cNvSpPr txBox="1">
            <a:spLocks noChangeArrowheads="1"/>
          </p:cNvSpPr>
          <p:nvPr/>
        </p:nvSpPr>
        <p:spPr bwMode="auto">
          <a:xfrm>
            <a:off x="4073401" y="4365104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11</a:t>
            </a:r>
          </a:p>
        </p:txBody>
      </p:sp>
      <p:sp>
        <p:nvSpPr>
          <p:cNvPr id="106" name="CasellaDiTesto 42"/>
          <p:cNvSpPr txBox="1">
            <a:spLocks noChangeArrowheads="1"/>
          </p:cNvSpPr>
          <p:nvPr/>
        </p:nvSpPr>
        <p:spPr bwMode="auto">
          <a:xfrm>
            <a:off x="3508531" y="552826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15</a:t>
            </a:r>
          </a:p>
        </p:txBody>
      </p:sp>
      <p:sp>
        <p:nvSpPr>
          <p:cNvPr id="107" name="Ovale 106"/>
          <p:cNvSpPr/>
          <p:nvPr/>
        </p:nvSpPr>
        <p:spPr bwMode="auto">
          <a:xfrm>
            <a:off x="1697136" y="6073302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4</a:t>
            </a:r>
          </a:p>
        </p:txBody>
      </p:sp>
      <p:sp>
        <p:nvSpPr>
          <p:cNvPr id="115" name="CasellaDiTesto 42"/>
          <p:cNvSpPr txBox="1">
            <a:spLocks noChangeArrowheads="1"/>
          </p:cNvSpPr>
          <p:nvPr/>
        </p:nvSpPr>
        <p:spPr bwMode="auto">
          <a:xfrm>
            <a:off x="1060259" y="5024209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9</a:t>
            </a:r>
          </a:p>
        </p:txBody>
      </p:sp>
      <p:sp>
        <p:nvSpPr>
          <p:cNvPr id="116" name="CasellaDiTesto 42"/>
          <p:cNvSpPr txBox="1">
            <a:spLocks noChangeArrowheads="1"/>
          </p:cNvSpPr>
          <p:nvPr/>
        </p:nvSpPr>
        <p:spPr bwMode="auto">
          <a:xfrm>
            <a:off x="1201895" y="5585530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9</a:t>
            </a:r>
          </a:p>
        </p:txBody>
      </p:sp>
      <p:sp>
        <p:nvSpPr>
          <p:cNvPr id="117" name="CasellaDiTesto 42"/>
          <p:cNvSpPr txBox="1">
            <a:spLocks noChangeArrowheads="1"/>
          </p:cNvSpPr>
          <p:nvPr/>
        </p:nvSpPr>
        <p:spPr bwMode="auto">
          <a:xfrm>
            <a:off x="1348291" y="4880193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10</a:t>
            </a:r>
          </a:p>
        </p:txBody>
      </p:sp>
      <p:sp>
        <p:nvSpPr>
          <p:cNvPr id="118" name="CasellaDiTesto 42"/>
          <p:cNvSpPr txBox="1">
            <a:spLocks noChangeArrowheads="1"/>
          </p:cNvSpPr>
          <p:nvPr/>
        </p:nvSpPr>
        <p:spPr bwMode="auto">
          <a:xfrm>
            <a:off x="1636323" y="5672281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13</a:t>
            </a:r>
          </a:p>
        </p:txBody>
      </p:sp>
      <p:sp>
        <p:nvSpPr>
          <p:cNvPr id="119" name="CasellaDiTesto 42"/>
          <p:cNvSpPr txBox="1">
            <a:spLocks noChangeArrowheads="1"/>
          </p:cNvSpPr>
          <p:nvPr/>
        </p:nvSpPr>
        <p:spPr bwMode="auto">
          <a:xfrm>
            <a:off x="2572427" y="588830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16</a:t>
            </a:r>
          </a:p>
        </p:txBody>
      </p:sp>
      <p:sp>
        <p:nvSpPr>
          <p:cNvPr id="120" name="CasellaDiTesto 42"/>
          <p:cNvSpPr txBox="1">
            <a:spLocks noChangeArrowheads="1"/>
          </p:cNvSpPr>
          <p:nvPr/>
        </p:nvSpPr>
        <p:spPr bwMode="auto">
          <a:xfrm>
            <a:off x="3292507" y="480818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8</a:t>
            </a:r>
          </a:p>
        </p:txBody>
      </p:sp>
      <p:sp>
        <p:nvSpPr>
          <p:cNvPr id="121" name="CasellaDiTesto 42"/>
          <p:cNvSpPr txBox="1">
            <a:spLocks noChangeArrowheads="1"/>
          </p:cNvSpPr>
          <p:nvPr/>
        </p:nvSpPr>
        <p:spPr bwMode="auto">
          <a:xfrm>
            <a:off x="2129185" y="4736177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5</a:t>
            </a:r>
          </a:p>
        </p:txBody>
      </p:sp>
      <p:sp>
        <p:nvSpPr>
          <p:cNvPr id="122" name="CasellaDiTesto 42"/>
          <p:cNvSpPr txBox="1">
            <a:spLocks noChangeArrowheads="1"/>
          </p:cNvSpPr>
          <p:nvPr/>
        </p:nvSpPr>
        <p:spPr bwMode="auto">
          <a:xfrm>
            <a:off x="2500419" y="4149080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7</a:t>
            </a:r>
          </a:p>
        </p:txBody>
      </p:sp>
      <p:sp>
        <p:nvSpPr>
          <p:cNvPr id="123" name="Figura a mano libera 122"/>
          <p:cNvSpPr/>
          <p:nvPr/>
        </p:nvSpPr>
        <p:spPr bwMode="auto">
          <a:xfrm>
            <a:off x="818678" y="4615931"/>
            <a:ext cx="922013" cy="685278"/>
          </a:xfrm>
          <a:custGeom>
            <a:avLst/>
            <a:gdLst>
              <a:gd name="connsiteX0" fmla="*/ 0 w 806823"/>
              <a:gd name="connsiteY0" fmla="*/ 524435 h 524435"/>
              <a:gd name="connsiteX1" fmla="*/ 295835 w 806823"/>
              <a:gd name="connsiteY1" fmla="*/ 147918 h 524435"/>
              <a:gd name="connsiteX2" fmla="*/ 806823 w 806823"/>
              <a:gd name="connsiteY2" fmla="*/ 0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823" h="524435">
                <a:moveTo>
                  <a:pt x="0" y="524435"/>
                </a:moveTo>
                <a:cubicBezTo>
                  <a:pt x="80682" y="379879"/>
                  <a:pt x="161365" y="235324"/>
                  <a:pt x="295835" y="147918"/>
                </a:cubicBezTo>
                <a:cubicBezTo>
                  <a:pt x="430305" y="60512"/>
                  <a:pt x="618564" y="30256"/>
                  <a:pt x="806823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3" name="Figura a mano libera 12"/>
          <p:cNvSpPr/>
          <p:nvPr/>
        </p:nvSpPr>
        <p:spPr>
          <a:xfrm>
            <a:off x="1643678" y="4718050"/>
            <a:ext cx="146253" cy="571500"/>
          </a:xfrm>
          <a:custGeom>
            <a:avLst/>
            <a:gdLst>
              <a:gd name="connsiteX0" fmla="*/ 146253 w 146253"/>
              <a:gd name="connsiteY0" fmla="*/ 571500 h 571500"/>
              <a:gd name="connsiteX1" fmla="*/ 203 w 146253"/>
              <a:gd name="connsiteY1" fmla="*/ 311150 h 571500"/>
              <a:gd name="connsiteX2" fmla="*/ 120853 w 146253"/>
              <a:gd name="connsiteY2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253" h="571500">
                <a:moveTo>
                  <a:pt x="146253" y="571500"/>
                </a:moveTo>
                <a:cubicBezTo>
                  <a:pt x="75344" y="488950"/>
                  <a:pt x="4436" y="406400"/>
                  <a:pt x="203" y="311150"/>
                </a:cubicBezTo>
                <a:cubicBezTo>
                  <a:pt x="-4030" y="215900"/>
                  <a:pt x="58411" y="107950"/>
                  <a:pt x="120853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igura a mano libera 15"/>
          <p:cNvSpPr/>
          <p:nvPr/>
        </p:nvSpPr>
        <p:spPr>
          <a:xfrm>
            <a:off x="945381" y="5218182"/>
            <a:ext cx="793750" cy="147568"/>
          </a:xfrm>
          <a:custGeom>
            <a:avLst/>
            <a:gdLst>
              <a:gd name="connsiteX0" fmla="*/ 0 w 793750"/>
              <a:gd name="connsiteY0" fmla="*/ 147568 h 147568"/>
              <a:gd name="connsiteX1" fmla="*/ 374650 w 793750"/>
              <a:gd name="connsiteY1" fmla="*/ 1518 h 147568"/>
              <a:gd name="connsiteX2" fmla="*/ 793750 w 793750"/>
              <a:gd name="connsiteY2" fmla="*/ 84068 h 14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3750" h="147568">
                <a:moveTo>
                  <a:pt x="0" y="147568"/>
                </a:moveTo>
                <a:cubicBezTo>
                  <a:pt x="121179" y="79834"/>
                  <a:pt x="242358" y="12101"/>
                  <a:pt x="374650" y="1518"/>
                </a:cubicBezTo>
                <a:cubicBezTo>
                  <a:pt x="506942" y="-9065"/>
                  <a:pt x="650346" y="37501"/>
                  <a:pt x="793750" y="84068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igura a mano libera 123"/>
          <p:cNvSpPr/>
          <p:nvPr/>
        </p:nvSpPr>
        <p:spPr bwMode="auto">
          <a:xfrm rot="4477098">
            <a:off x="954187" y="5486701"/>
            <a:ext cx="776137" cy="609721"/>
          </a:xfrm>
          <a:custGeom>
            <a:avLst/>
            <a:gdLst>
              <a:gd name="connsiteX0" fmla="*/ 0 w 806823"/>
              <a:gd name="connsiteY0" fmla="*/ 524435 h 524435"/>
              <a:gd name="connsiteX1" fmla="*/ 295835 w 806823"/>
              <a:gd name="connsiteY1" fmla="*/ 147918 h 524435"/>
              <a:gd name="connsiteX2" fmla="*/ 806823 w 806823"/>
              <a:gd name="connsiteY2" fmla="*/ 0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823" h="524435">
                <a:moveTo>
                  <a:pt x="0" y="524435"/>
                </a:moveTo>
                <a:cubicBezTo>
                  <a:pt x="80682" y="379879"/>
                  <a:pt x="161365" y="235324"/>
                  <a:pt x="295835" y="147918"/>
                </a:cubicBezTo>
                <a:cubicBezTo>
                  <a:pt x="430305" y="60512"/>
                  <a:pt x="618564" y="30256"/>
                  <a:pt x="806823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25" name="Figura a mano libera 124"/>
          <p:cNvSpPr/>
          <p:nvPr/>
        </p:nvSpPr>
        <p:spPr>
          <a:xfrm>
            <a:off x="1697138" y="5563728"/>
            <a:ext cx="141285" cy="504469"/>
          </a:xfrm>
          <a:custGeom>
            <a:avLst/>
            <a:gdLst>
              <a:gd name="connsiteX0" fmla="*/ 146253 w 146253"/>
              <a:gd name="connsiteY0" fmla="*/ 571500 h 571500"/>
              <a:gd name="connsiteX1" fmla="*/ 203 w 146253"/>
              <a:gd name="connsiteY1" fmla="*/ 311150 h 571500"/>
              <a:gd name="connsiteX2" fmla="*/ 120853 w 146253"/>
              <a:gd name="connsiteY2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253" h="571500">
                <a:moveTo>
                  <a:pt x="146253" y="571500"/>
                </a:moveTo>
                <a:cubicBezTo>
                  <a:pt x="75344" y="488950"/>
                  <a:pt x="4436" y="406400"/>
                  <a:pt x="203" y="311150"/>
                </a:cubicBezTo>
                <a:cubicBezTo>
                  <a:pt x="-4030" y="215900"/>
                  <a:pt x="58411" y="107950"/>
                  <a:pt x="120853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igura a mano libera 16"/>
          <p:cNvSpPr/>
          <p:nvPr/>
        </p:nvSpPr>
        <p:spPr>
          <a:xfrm>
            <a:off x="1986781" y="5955001"/>
            <a:ext cx="1473200" cy="229899"/>
          </a:xfrm>
          <a:custGeom>
            <a:avLst/>
            <a:gdLst>
              <a:gd name="connsiteX0" fmla="*/ 0 w 1473200"/>
              <a:gd name="connsiteY0" fmla="*/ 229899 h 229899"/>
              <a:gd name="connsiteX1" fmla="*/ 730250 w 1473200"/>
              <a:gd name="connsiteY1" fmla="*/ 1299 h 229899"/>
              <a:gd name="connsiteX2" fmla="*/ 1473200 w 1473200"/>
              <a:gd name="connsiteY2" fmla="*/ 153699 h 22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200" h="229899">
                <a:moveTo>
                  <a:pt x="0" y="229899"/>
                </a:moveTo>
                <a:cubicBezTo>
                  <a:pt x="242358" y="121949"/>
                  <a:pt x="484717" y="13999"/>
                  <a:pt x="730250" y="1299"/>
                </a:cubicBezTo>
                <a:cubicBezTo>
                  <a:pt x="975783" y="-11401"/>
                  <a:pt x="1224491" y="71149"/>
                  <a:pt x="1473200" y="15369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igura a mano libera 17"/>
          <p:cNvSpPr/>
          <p:nvPr/>
        </p:nvSpPr>
        <p:spPr>
          <a:xfrm>
            <a:off x="1974081" y="5018693"/>
            <a:ext cx="2679700" cy="410558"/>
          </a:xfrm>
          <a:custGeom>
            <a:avLst/>
            <a:gdLst>
              <a:gd name="connsiteX0" fmla="*/ 0 w 2679700"/>
              <a:gd name="connsiteY0" fmla="*/ 292201 h 292201"/>
              <a:gd name="connsiteX1" fmla="*/ 1327150 w 2679700"/>
              <a:gd name="connsiteY1" fmla="*/ 6451 h 292201"/>
              <a:gd name="connsiteX2" fmla="*/ 2679700 w 2679700"/>
              <a:gd name="connsiteY2" fmla="*/ 120751 h 29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9700" h="292201">
                <a:moveTo>
                  <a:pt x="0" y="292201"/>
                </a:moveTo>
                <a:cubicBezTo>
                  <a:pt x="440266" y="163613"/>
                  <a:pt x="880533" y="35026"/>
                  <a:pt x="1327150" y="6451"/>
                </a:cubicBezTo>
                <a:cubicBezTo>
                  <a:pt x="1773767" y="-22124"/>
                  <a:pt x="2226733" y="49313"/>
                  <a:pt x="2679700" y="12075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igura a mano libera 18"/>
          <p:cNvSpPr/>
          <p:nvPr/>
        </p:nvSpPr>
        <p:spPr>
          <a:xfrm>
            <a:off x="3644131" y="5334000"/>
            <a:ext cx="1016000" cy="755650"/>
          </a:xfrm>
          <a:custGeom>
            <a:avLst/>
            <a:gdLst>
              <a:gd name="connsiteX0" fmla="*/ 0 w 1016000"/>
              <a:gd name="connsiteY0" fmla="*/ 755650 h 755650"/>
              <a:gd name="connsiteX1" fmla="*/ 323850 w 1016000"/>
              <a:gd name="connsiteY1" fmla="*/ 228600 h 755650"/>
              <a:gd name="connsiteX2" fmla="*/ 1016000 w 1016000"/>
              <a:gd name="connsiteY2" fmla="*/ 0 h 75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0" h="755650">
                <a:moveTo>
                  <a:pt x="0" y="755650"/>
                </a:moveTo>
                <a:cubicBezTo>
                  <a:pt x="77258" y="555096"/>
                  <a:pt x="154517" y="354542"/>
                  <a:pt x="323850" y="228600"/>
                </a:cubicBezTo>
                <a:cubicBezTo>
                  <a:pt x="493183" y="102658"/>
                  <a:pt x="754591" y="51329"/>
                  <a:pt x="101600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igura a mano libera 19"/>
          <p:cNvSpPr/>
          <p:nvPr/>
        </p:nvSpPr>
        <p:spPr>
          <a:xfrm>
            <a:off x="1967731" y="4379236"/>
            <a:ext cx="1397000" cy="173714"/>
          </a:xfrm>
          <a:custGeom>
            <a:avLst/>
            <a:gdLst>
              <a:gd name="connsiteX0" fmla="*/ 0 w 1397000"/>
              <a:gd name="connsiteY0" fmla="*/ 173714 h 173714"/>
              <a:gd name="connsiteX1" fmla="*/ 711200 w 1397000"/>
              <a:gd name="connsiteY1" fmla="*/ 2264 h 173714"/>
              <a:gd name="connsiteX2" fmla="*/ 1397000 w 1397000"/>
              <a:gd name="connsiteY2" fmla="*/ 91164 h 173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0" h="173714">
                <a:moveTo>
                  <a:pt x="0" y="173714"/>
                </a:moveTo>
                <a:cubicBezTo>
                  <a:pt x="239183" y="94868"/>
                  <a:pt x="478367" y="16022"/>
                  <a:pt x="711200" y="2264"/>
                </a:cubicBezTo>
                <a:cubicBezTo>
                  <a:pt x="944033" y="-11494"/>
                  <a:pt x="1170516" y="39835"/>
                  <a:pt x="1397000" y="91164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igura a mano libera 22"/>
          <p:cNvSpPr/>
          <p:nvPr/>
        </p:nvSpPr>
        <p:spPr>
          <a:xfrm>
            <a:off x="1948681" y="4590684"/>
            <a:ext cx="1397000" cy="705216"/>
          </a:xfrm>
          <a:custGeom>
            <a:avLst/>
            <a:gdLst>
              <a:gd name="connsiteX0" fmla="*/ 0 w 1397000"/>
              <a:gd name="connsiteY0" fmla="*/ 705216 h 705216"/>
              <a:gd name="connsiteX1" fmla="*/ 666750 w 1397000"/>
              <a:gd name="connsiteY1" fmla="*/ 114666 h 705216"/>
              <a:gd name="connsiteX2" fmla="*/ 1397000 w 1397000"/>
              <a:gd name="connsiteY2" fmla="*/ 366 h 705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0" h="705216">
                <a:moveTo>
                  <a:pt x="0" y="705216"/>
                </a:moveTo>
                <a:cubicBezTo>
                  <a:pt x="216958" y="468678"/>
                  <a:pt x="433917" y="232141"/>
                  <a:pt x="666750" y="114666"/>
                </a:cubicBezTo>
                <a:cubicBezTo>
                  <a:pt x="899583" y="-2809"/>
                  <a:pt x="1148291" y="-1222"/>
                  <a:pt x="1397000" y="366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igura a mano libera 23"/>
          <p:cNvSpPr/>
          <p:nvPr/>
        </p:nvSpPr>
        <p:spPr>
          <a:xfrm>
            <a:off x="3669531" y="4572000"/>
            <a:ext cx="1085850" cy="571500"/>
          </a:xfrm>
          <a:custGeom>
            <a:avLst/>
            <a:gdLst>
              <a:gd name="connsiteX0" fmla="*/ 0 w 1085850"/>
              <a:gd name="connsiteY0" fmla="*/ 0 h 571500"/>
              <a:gd name="connsiteX1" fmla="*/ 781050 w 1085850"/>
              <a:gd name="connsiteY1" fmla="*/ 107950 h 571500"/>
              <a:gd name="connsiteX2" fmla="*/ 1085850 w 1085850"/>
              <a:gd name="connsiteY2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5850" h="571500">
                <a:moveTo>
                  <a:pt x="0" y="0"/>
                </a:moveTo>
                <a:cubicBezTo>
                  <a:pt x="300037" y="6350"/>
                  <a:pt x="600075" y="12700"/>
                  <a:pt x="781050" y="107950"/>
                </a:cubicBezTo>
                <a:cubicBezTo>
                  <a:pt x="962025" y="203200"/>
                  <a:pt x="1023937" y="387350"/>
                  <a:pt x="1085850" y="5715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CasellaDiTesto 42"/>
          <p:cNvSpPr txBox="1">
            <a:spLocks noChangeArrowheads="1"/>
          </p:cNvSpPr>
          <p:nvPr/>
        </p:nvSpPr>
        <p:spPr bwMode="auto">
          <a:xfrm>
            <a:off x="5087250" y="228790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(8)</a:t>
            </a:r>
          </a:p>
        </p:txBody>
      </p:sp>
      <p:sp>
        <p:nvSpPr>
          <p:cNvPr id="143" name="CasellaDiTesto 42"/>
          <p:cNvSpPr txBox="1">
            <a:spLocks noChangeArrowheads="1"/>
          </p:cNvSpPr>
          <p:nvPr/>
        </p:nvSpPr>
        <p:spPr bwMode="auto">
          <a:xfrm>
            <a:off x="7031466" y="2215897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(8)</a:t>
            </a:r>
          </a:p>
        </p:txBody>
      </p:sp>
      <p:sp>
        <p:nvSpPr>
          <p:cNvPr id="15" name="Figura a mano libera 14"/>
          <p:cNvSpPr/>
          <p:nvPr/>
        </p:nvSpPr>
        <p:spPr>
          <a:xfrm>
            <a:off x="1003300" y="5410200"/>
            <a:ext cx="704850" cy="107990"/>
          </a:xfrm>
          <a:custGeom>
            <a:avLst/>
            <a:gdLst>
              <a:gd name="connsiteX0" fmla="*/ 704850 w 704850"/>
              <a:gd name="connsiteY0" fmla="*/ 0 h 107990"/>
              <a:gd name="connsiteX1" fmla="*/ 412750 w 704850"/>
              <a:gd name="connsiteY1" fmla="*/ 107950 h 107990"/>
              <a:gd name="connsiteX2" fmla="*/ 0 w 704850"/>
              <a:gd name="connsiteY2" fmla="*/ 12700 h 10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850" h="107990">
                <a:moveTo>
                  <a:pt x="704850" y="0"/>
                </a:moveTo>
                <a:cubicBezTo>
                  <a:pt x="617537" y="52916"/>
                  <a:pt x="530225" y="105833"/>
                  <a:pt x="412750" y="107950"/>
                </a:cubicBezTo>
                <a:cubicBezTo>
                  <a:pt x="295275" y="110067"/>
                  <a:pt x="68792" y="28575"/>
                  <a:pt x="0" y="127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asellaDiTesto 42"/>
          <p:cNvSpPr txBox="1">
            <a:spLocks noChangeArrowheads="1"/>
          </p:cNvSpPr>
          <p:nvPr/>
        </p:nvSpPr>
        <p:spPr bwMode="auto">
          <a:xfrm>
            <a:off x="1043608" y="5013176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1</a:t>
            </a:r>
          </a:p>
        </p:txBody>
      </p:sp>
      <p:sp>
        <p:nvSpPr>
          <p:cNvPr id="84" name="CasellaDiTesto 42"/>
          <p:cNvSpPr txBox="1">
            <a:spLocks noChangeArrowheads="1"/>
          </p:cNvSpPr>
          <p:nvPr/>
        </p:nvSpPr>
        <p:spPr bwMode="auto">
          <a:xfrm>
            <a:off x="1259632" y="5301208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8</a:t>
            </a:r>
          </a:p>
        </p:txBody>
      </p:sp>
      <p:sp>
        <p:nvSpPr>
          <p:cNvPr id="26" name="Figura a mano libera 25"/>
          <p:cNvSpPr/>
          <p:nvPr/>
        </p:nvSpPr>
        <p:spPr>
          <a:xfrm>
            <a:off x="2012950" y="5232400"/>
            <a:ext cx="2667000" cy="247650"/>
          </a:xfrm>
          <a:custGeom>
            <a:avLst/>
            <a:gdLst>
              <a:gd name="connsiteX0" fmla="*/ 2667000 w 2667000"/>
              <a:gd name="connsiteY0" fmla="*/ 0 h 247650"/>
              <a:gd name="connsiteX1" fmla="*/ 1250950 w 2667000"/>
              <a:gd name="connsiteY1" fmla="*/ 171450 h 247650"/>
              <a:gd name="connsiteX2" fmla="*/ 0 w 2667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0" h="247650">
                <a:moveTo>
                  <a:pt x="2667000" y="0"/>
                </a:moveTo>
                <a:cubicBezTo>
                  <a:pt x="2181225" y="65087"/>
                  <a:pt x="1695450" y="130175"/>
                  <a:pt x="1250950" y="171450"/>
                </a:cubicBezTo>
                <a:cubicBezTo>
                  <a:pt x="806450" y="212725"/>
                  <a:pt x="403225" y="230187"/>
                  <a:pt x="0" y="24765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asellaDiTesto 42"/>
          <p:cNvSpPr txBox="1">
            <a:spLocks noChangeArrowheads="1"/>
          </p:cNvSpPr>
          <p:nvPr/>
        </p:nvSpPr>
        <p:spPr bwMode="auto">
          <a:xfrm>
            <a:off x="3131840" y="516822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8</a:t>
            </a:r>
          </a:p>
        </p:txBody>
      </p:sp>
      <p:sp>
        <p:nvSpPr>
          <p:cNvPr id="88" name="Rettangolo 87"/>
          <p:cNvSpPr>
            <a:spLocks noChangeArrowheads="1"/>
          </p:cNvSpPr>
          <p:nvPr/>
        </p:nvSpPr>
        <p:spPr bwMode="auto">
          <a:xfrm>
            <a:off x="5657577" y="4173644"/>
            <a:ext cx="33069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 di </a:t>
            </a:r>
            <a:r>
              <a:rPr lang="it-IT" altLang="it-IT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Edmonds</a:t>
            </a:r>
            <a:r>
              <a:rPr lang="it-IT" altLang="it-IT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</a:t>
            </a:r>
            <a:r>
              <a:rPr lang="it-IT" altLang="it-IT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Karp</a:t>
            </a:r>
            <a:endParaRPr lang="it-IT" altLang="it-IT" sz="1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ttangolo 88"/>
              <p:cNvSpPr/>
              <p:nvPr/>
            </p:nvSpPr>
            <p:spPr>
              <a:xfrm>
                <a:off x="5652120" y="4483630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it-IT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Iterazione 1:</a:t>
                </a:r>
                <a:r>
                  <a:rPr lang="it-IT" sz="12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={1}</m:t>
                    </m:r>
                  </m:oMath>
                </a14:m>
                <a:endParaRPr lang="it-IT" sz="14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9" name="Rettangolo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483630"/>
                <a:ext cx="3005441" cy="4286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sellaDiTesto 89"/>
              <p:cNvSpPr txBox="1"/>
              <p:nvPr/>
            </p:nvSpPr>
            <p:spPr>
              <a:xfrm>
                <a:off x="477682" y="5025557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0" name="CasellaDiTes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82" y="5025557"/>
                <a:ext cx="421910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ttangolo 90"/>
              <p:cNvSpPr/>
              <p:nvPr/>
            </p:nvSpPr>
            <p:spPr>
              <a:xfrm>
                <a:off x="5652120" y="4800575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it-IT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Iterazione 2:</a:t>
                </a:r>
                <a:r>
                  <a:rPr lang="it-IT" sz="12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={2, 3, 4}</m:t>
                    </m:r>
                  </m:oMath>
                </a14:m>
                <a:endParaRPr lang="it-IT" sz="14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91" name="Rettangolo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800575"/>
                <a:ext cx="3005441" cy="4286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sellaDiTesto 91"/>
              <p:cNvSpPr txBox="1"/>
              <p:nvPr/>
            </p:nvSpPr>
            <p:spPr>
              <a:xfrm>
                <a:off x="1649259" y="4226604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2" name="CasellaDiTes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259" y="4226604"/>
                <a:ext cx="421910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sellaDiTesto 92"/>
              <p:cNvSpPr txBox="1"/>
              <p:nvPr/>
            </p:nvSpPr>
            <p:spPr>
              <a:xfrm>
                <a:off x="1629810" y="5024209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3" name="CasellaDiTes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810" y="5024209"/>
                <a:ext cx="421910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asellaDiTesto 99"/>
              <p:cNvSpPr txBox="1"/>
              <p:nvPr/>
            </p:nvSpPr>
            <p:spPr>
              <a:xfrm>
                <a:off x="1763688" y="5816297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0" name="CasellaDiTesto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5816297"/>
                <a:ext cx="421910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ttangolo 101"/>
              <p:cNvSpPr/>
              <p:nvPr/>
            </p:nvSpPr>
            <p:spPr>
              <a:xfrm>
                <a:off x="5652120" y="5160615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it-IT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Iterazione 3:</a:t>
                </a:r>
                <a:r>
                  <a:rPr lang="it-IT" sz="12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={3, 4, 5}</m:t>
                    </m:r>
                  </m:oMath>
                </a14:m>
                <a:endParaRPr lang="it-IT" sz="14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2" name="Rettangolo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5160615"/>
                <a:ext cx="3005441" cy="42862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asellaDiTesto 102"/>
              <p:cNvSpPr txBox="1"/>
              <p:nvPr/>
            </p:nvSpPr>
            <p:spPr>
              <a:xfrm>
                <a:off x="3275856" y="4149080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3" name="CasellaDiTes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149080"/>
                <a:ext cx="421910" cy="276999"/>
              </a:xfrm>
              <a:prstGeom prst="rect">
                <a:avLst/>
              </a:prstGeom>
              <a:blipFill rotWithShape="1">
                <a:blip r:embed="rId9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ttangolo 103"/>
              <p:cNvSpPr/>
              <p:nvPr/>
            </p:nvSpPr>
            <p:spPr>
              <a:xfrm>
                <a:off x="5652120" y="5520655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it-IT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Iterazione 4:</a:t>
                </a:r>
                <a:r>
                  <a:rPr lang="it-IT" sz="12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={4, 5}</m:t>
                    </m:r>
                  </m:oMath>
                </a14:m>
                <a:endParaRPr lang="it-IT" sz="14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4" name="Rettangolo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5520655"/>
                <a:ext cx="3005441" cy="42862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ttangolo 107"/>
              <p:cNvSpPr/>
              <p:nvPr/>
            </p:nvSpPr>
            <p:spPr>
              <a:xfrm>
                <a:off x="5652120" y="5880695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it-IT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Iterazione 5:</a:t>
                </a:r>
                <a:r>
                  <a:rPr lang="it-IT" sz="12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={5, 6}</m:t>
                    </m:r>
                  </m:oMath>
                </a14:m>
                <a:endParaRPr lang="it-IT" sz="14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8" name="Rettangolo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5880695"/>
                <a:ext cx="3005441" cy="42862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CasellaDiTesto 108"/>
              <p:cNvSpPr txBox="1"/>
              <p:nvPr/>
            </p:nvSpPr>
            <p:spPr>
              <a:xfrm>
                <a:off x="3347864" y="5816297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[4]</m:t>
                      </m:r>
                    </m:oMath>
                  </m:oMathPara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9" name="CasellaDiTesto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5816297"/>
                <a:ext cx="421910" cy="276999"/>
              </a:xfrm>
              <a:prstGeom prst="rect">
                <a:avLst/>
              </a:prstGeom>
              <a:blipFill rotWithShape="1">
                <a:blip r:embed="rId12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ttangolo 109"/>
              <p:cNvSpPr/>
              <p:nvPr/>
            </p:nvSpPr>
            <p:spPr>
              <a:xfrm>
                <a:off x="5671015" y="6240735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it-IT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Iterazione 5:</a:t>
                </a:r>
                <a:r>
                  <a:rPr lang="it-IT" sz="12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={6, 7}</m:t>
                    </m:r>
                  </m:oMath>
                </a14:m>
                <a:endParaRPr lang="it-IT" sz="14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10" name="Rettangolo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015" y="6240735"/>
                <a:ext cx="3005441" cy="42862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asellaDiTesto 110"/>
              <p:cNvSpPr txBox="1"/>
              <p:nvPr/>
            </p:nvSpPr>
            <p:spPr>
              <a:xfrm>
                <a:off x="4726154" y="4880193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[5]</m:t>
                      </m:r>
                    </m:oMath>
                  </m:oMathPara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1" name="CasellaDiTesto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154" y="4880193"/>
                <a:ext cx="421910" cy="276999"/>
              </a:xfrm>
              <a:prstGeom prst="rect">
                <a:avLst/>
              </a:prstGeom>
              <a:blipFill rotWithShape="1">
                <a:blip r:embed="rId1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ttangolo 111"/>
              <p:cNvSpPr/>
              <p:nvPr/>
            </p:nvSpPr>
            <p:spPr>
              <a:xfrm>
                <a:off x="5671015" y="4872583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  <a:cs typeface="Verdana" panose="020B0604030504040204" pitchFamily="34" charset="0"/>
                            </a:rPr>
                            <m:t>𝛿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2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=7</m:t>
                      </m:r>
                    </m:oMath>
                  </m:oMathPara>
                </a14:m>
                <a:endParaRPr lang="it-IT" sz="14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12" name="Rettangolo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015" y="4872583"/>
                <a:ext cx="3005441" cy="42862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ttangolo 112"/>
              <p:cNvSpPr/>
              <p:nvPr/>
            </p:nvSpPr>
            <p:spPr>
              <a:xfrm>
                <a:off x="5671015" y="4512543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2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=1→2→5→7</m:t>
                      </m:r>
                    </m:oMath>
                  </m:oMathPara>
                </a14:m>
                <a:endParaRPr lang="it-IT" sz="14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13" name="Rettangolo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015" y="4512543"/>
                <a:ext cx="3005441" cy="42862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Figura a mano libera 113"/>
          <p:cNvSpPr/>
          <p:nvPr/>
        </p:nvSpPr>
        <p:spPr bwMode="auto">
          <a:xfrm>
            <a:off x="827584" y="4615930"/>
            <a:ext cx="922013" cy="685278"/>
          </a:xfrm>
          <a:custGeom>
            <a:avLst/>
            <a:gdLst>
              <a:gd name="connsiteX0" fmla="*/ 0 w 806823"/>
              <a:gd name="connsiteY0" fmla="*/ 524435 h 524435"/>
              <a:gd name="connsiteX1" fmla="*/ 295835 w 806823"/>
              <a:gd name="connsiteY1" fmla="*/ 147918 h 524435"/>
              <a:gd name="connsiteX2" fmla="*/ 806823 w 806823"/>
              <a:gd name="connsiteY2" fmla="*/ 0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823" h="524435">
                <a:moveTo>
                  <a:pt x="0" y="524435"/>
                </a:moveTo>
                <a:cubicBezTo>
                  <a:pt x="80682" y="379879"/>
                  <a:pt x="161365" y="235324"/>
                  <a:pt x="295835" y="147918"/>
                </a:cubicBezTo>
                <a:cubicBezTo>
                  <a:pt x="430305" y="60512"/>
                  <a:pt x="618564" y="30256"/>
                  <a:pt x="806823" y="0"/>
                </a:cubicBezTo>
              </a:path>
            </a:pathLst>
          </a:cu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35" name="Figura a mano libera 134"/>
          <p:cNvSpPr/>
          <p:nvPr/>
        </p:nvSpPr>
        <p:spPr>
          <a:xfrm>
            <a:off x="1961778" y="4366938"/>
            <a:ext cx="1397000" cy="173714"/>
          </a:xfrm>
          <a:custGeom>
            <a:avLst/>
            <a:gdLst>
              <a:gd name="connsiteX0" fmla="*/ 0 w 1397000"/>
              <a:gd name="connsiteY0" fmla="*/ 173714 h 173714"/>
              <a:gd name="connsiteX1" fmla="*/ 711200 w 1397000"/>
              <a:gd name="connsiteY1" fmla="*/ 2264 h 173714"/>
              <a:gd name="connsiteX2" fmla="*/ 1397000 w 1397000"/>
              <a:gd name="connsiteY2" fmla="*/ 91164 h 173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0" h="173714">
                <a:moveTo>
                  <a:pt x="0" y="173714"/>
                </a:moveTo>
                <a:cubicBezTo>
                  <a:pt x="239183" y="94868"/>
                  <a:pt x="478367" y="16022"/>
                  <a:pt x="711200" y="2264"/>
                </a:cubicBezTo>
                <a:cubicBezTo>
                  <a:pt x="944033" y="-11494"/>
                  <a:pt x="1170516" y="39835"/>
                  <a:pt x="1397000" y="91164"/>
                </a:cubicBezTo>
              </a:path>
            </a:pathLst>
          </a:custGeom>
          <a:noFill/>
          <a:ln w="1905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igura a mano libera 143"/>
          <p:cNvSpPr/>
          <p:nvPr/>
        </p:nvSpPr>
        <p:spPr>
          <a:xfrm>
            <a:off x="3662717" y="4572000"/>
            <a:ext cx="1085850" cy="571500"/>
          </a:xfrm>
          <a:custGeom>
            <a:avLst/>
            <a:gdLst>
              <a:gd name="connsiteX0" fmla="*/ 0 w 1085850"/>
              <a:gd name="connsiteY0" fmla="*/ 0 h 571500"/>
              <a:gd name="connsiteX1" fmla="*/ 781050 w 1085850"/>
              <a:gd name="connsiteY1" fmla="*/ 107950 h 571500"/>
              <a:gd name="connsiteX2" fmla="*/ 1085850 w 1085850"/>
              <a:gd name="connsiteY2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5850" h="571500">
                <a:moveTo>
                  <a:pt x="0" y="0"/>
                </a:moveTo>
                <a:cubicBezTo>
                  <a:pt x="300037" y="6350"/>
                  <a:pt x="600075" y="12700"/>
                  <a:pt x="781050" y="107950"/>
                </a:cubicBezTo>
                <a:cubicBezTo>
                  <a:pt x="962025" y="203200"/>
                  <a:pt x="1023937" y="387350"/>
                  <a:pt x="1085850" y="571500"/>
                </a:cubicBezTo>
              </a:path>
            </a:pathLst>
          </a:custGeom>
          <a:noFill/>
          <a:ln w="1905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CasellaDiTesto 42"/>
          <p:cNvSpPr txBox="1">
            <a:spLocks noChangeArrowheads="1"/>
          </p:cNvSpPr>
          <p:nvPr/>
        </p:nvSpPr>
        <p:spPr bwMode="auto">
          <a:xfrm>
            <a:off x="5239650" y="1844824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(7)</a:t>
            </a:r>
          </a:p>
        </p:txBody>
      </p:sp>
      <p:sp>
        <p:nvSpPr>
          <p:cNvPr id="146" name="CasellaDiTesto 42"/>
          <p:cNvSpPr txBox="1">
            <a:spLocks noChangeArrowheads="1"/>
          </p:cNvSpPr>
          <p:nvPr/>
        </p:nvSpPr>
        <p:spPr bwMode="auto">
          <a:xfrm>
            <a:off x="6305266" y="145825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(7)</a:t>
            </a:r>
          </a:p>
        </p:txBody>
      </p:sp>
      <p:sp>
        <p:nvSpPr>
          <p:cNvPr id="147" name="CasellaDiTesto 42"/>
          <p:cNvSpPr txBox="1">
            <a:spLocks noChangeArrowheads="1"/>
          </p:cNvSpPr>
          <p:nvPr/>
        </p:nvSpPr>
        <p:spPr bwMode="auto">
          <a:xfrm>
            <a:off x="7812360" y="1700808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120351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15" grpId="0"/>
      <p:bldP spid="120" grpId="0"/>
      <p:bldP spid="18" grpId="0" animBg="1"/>
      <p:bldP spid="15" grpId="0" animBg="1"/>
      <p:bldP spid="83" grpId="0"/>
      <p:bldP spid="84" grpId="0"/>
      <p:bldP spid="26" grpId="0" animBg="1"/>
      <p:bldP spid="87" grpId="0"/>
      <p:bldP spid="88" grpId="0"/>
      <p:bldP spid="89" grpId="0"/>
      <p:bldP spid="89" grpId="1"/>
      <p:bldP spid="90" grpId="0"/>
      <p:bldP spid="91" grpId="0"/>
      <p:bldP spid="91" grpId="1"/>
      <p:bldP spid="92" grpId="0"/>
      <p:bldP spid="93" grpId="0"/>
      <p:bldP spid="100" grpId="0"/>
      <p:bldP spid="102" grpId="0"/>
      <p:bldP spid="102" grpId="1"/>
      <p:bldP spid="103" grpId="0"/>
      <p:bldP spid="104" grpId="0"/>
      <p:bldP spid="104" grpId="1"/>
      <p:bldP spid="108" grpId="0"/>
      <p:bldP spid="108" grpId="1"/>
      <p:bldP spid="109" grpId="0"/>
      <p:bldP spid="110" grpId="0"/>
      <p:bldP spid="110" grpId="1"/>
      <p:bldP spid="111" grpId="0"/>
      <p:bldP spid="112" grpId="0"/>
      <p:bldP spid="113" grpId="0"/>
      <p:bldP spid="114" grpId="0" animBg="1"/>
      <p:bldP spid="135" grpId="0" animBg="1"/>
      <p:bldP spid="144" grpId="0" animBg="1"/>
      <p:bldP spid="145" grpId="0"/>
      <p:bldP spid="146" grpId="0"/>
      <p:bldP spid="1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179512" y="692944"/>
            <a:ext cx="9001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 i="1" dirty="0">
                <a:solidFill>
                  <a:schemeClr val="accent2"/>
                </a:solidFill>
                <a:cs typeface="Arial" charset="0"/>
              </a:rPr>
              <a:t>Esempio:</a:t>
            </a:r>
            <a:endParaRPr lang="en-US" altLang="it-IT" sz="2000" i="1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 dirty="0">
                <a:solidFill>
                  <a:schemeClr val="accent2"/>
                </a:solidFill>
              </a:rPr>
              <a:t>Problema del Massimo Flusso </a:t>
            </a:r>
            <a:endParaRPr lang="it-IT" altLang="it-IT" sz="2800" dirty="0">
              <a:solidFill>
                <a:schemeClr val="accent2"/>
              </a:solidFill>
            </a:endParaRPr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323527" y="1111290"/>
            <a:ext cx="4179887" cy="201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0"/>
              </a:spcBef>
              <a:buNone/>
            </a:pP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vuole risolvere il </a:t>
            </a:r>
            <a:r>
              <a:rPr lang="it-IT" alt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problema del massimo flusso 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dal </a:t>
            </a:r>
            <a:r>
              <a:rPr lang="it-IT" altLang="it-IT" sz="16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nodo 1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al </a:t>
            </a:r>
            <a:r>
              <a:rPr lang="it-IT" altLang="it-IT" sz="16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nodo 7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sul grafo in figura con l’algoritmo di </a:t>
            </a:r>
            <a:r>
              <a:rPr lang="it-IT" alt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Ford-</a:t>
            </a:r>
            <a:r>
              <a:rPr lang="it-IT" altLang="it-IT" sz="16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Fulkerson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utilizzando l’algoritmo di </a:t>
            </a:r>
            <a:r>
              <a:rPr lang="it-IT" altLang="it-IT" sz="16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Edmonds-Karp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per la ricerca dei cammini aumentanti.</a:t>
            </a:r>
            <a:endParaRPr lang="it-IT" altLang="it-IT" sz="1800" i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Ovale 4"/>
          <p:cNvSpPr/>
          <p:nvPr/>
        </p:nvSpPr>
        <p:spPr bwMode="auto">
          <a:xfrm>
            <a:off x="4649465" y="2184870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1</a:t>
            </a:r>
          </a:p>
        </p:txBody>
      </p:sp>
      <p:sp>
        <p:nvSpPr>
          <p:cNvPr id="6" name="Ovale 5"/>
          <p:cNvSpPr/>
          <p:nvPr/>
        </p:nvSpPr>
        <p:spPr bwMode="auto">
          <a:xfrm>
            <a:off x="5701132" y="1375195"/>
            <a:ext cx="227061" cy="259574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2</a:t>
            </a:r>
          </a:p>
        </p:txBody>
      </p:sp>
      <p:sp>
        <p:nvSpPr>
          <p:cNvPr id="7" name="Ovale 6"/>
          <p:cNvSpPr/>
          <p:nvPr/>
        </p:nvSpPr>
        <p:spPr bwMode="auto">
          <a:xfrm>
            <a:off x="7385769" y="2976957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6</a:t>
            </a:r>
          </a:p>
        </p:txBody>
      </p:sp>
      <p:sp>
        <p:nvSpPr>
          <p:cNvPr id="8" name="Ovale 7"/>
          <p:cNvSpPr/>
          <p:nvPr/>
        </p:nvSpPr>
        <p:spPr bwMode="auto">
          <a:xfrm>
            <a:off x="5657577" y="2184870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3</a:t>
            </a:r>
          </a:p>
        </p:txBody>
      </p:sp>
      <p:sp>
        <p:nvSpPr>
          <p:cNvPr id="9" name="Ovale 8"/>
          <p:cNvSpPr/>
          <p:nvPr/>
        </p:nvSpPr>
        <p:spPr bwMode="auto">
          <a:xfrm>
            <a:off x="7319218" y="1320774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5</a:t>
            </a:r>
          </a:p>
        </p:txBody>
      </p:sp>
      <p:sp>
        <p:nvSpPr>
          <p:cNvPr id="10" name="Ovale 9"/>
          <p:cNvSpPr/>
          <p:nvPr/>
        </p:nvSpPr>
        <p:spPr bwMode="auto">
          <a:xfrm>
            <a:off x="8609905" y="2062196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7</a:t>
            </a:r>
          </a:p>
        </p:txBody>
      </p:sp>
      <p:cxnSp>
        <p:nvCxnSpPr>
          <p:cNvPr id="11" name="Connettore 2 10"/>
          <p:cNvCxnSpPr>
            <a:stCxn id="5" idx="7"/>
            <a:endCxn id="6" idx="3"/>
          </p:cNvCxnSpPr>
          <p:nvPr/>
        </p:nvCxnSpPr>
        <p:spPr bwMode="auto">
          <a:xfrm flipV="1">
            <a:off x="4890658" y="1596755"/>
            <a:ext cx="843726" cy="6302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42"/>
          <p:cNvSpPr txBox="1">
            <a:spLocks noChangeArrowheads="1"/>
          </p:cNvSpPr>
          <p:nvPr/>
        </p:nvSpPr>
        <p:spPr bwMode="auto">
          <a:xfrm>
            <a:off x="5015242" y="162223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13</a:t>
            </a:r>
          </a:p>
        </p:txBody>
      </p:sp>
      <p:cxnSp>
        <p:nvCxnSpPr>
          <p:cNvPr id="14" name="Connettore 2 13"/>
          <p:cNvCxnSpPr>
            <a:stCxn id="5" idx="6"/>
            <a:endCxn id="8" idx="2"/>
          </p:cNvCxnSpPr>
          <p:nvPr/>
        </p:nvCxnSpPr>
        <p:spPr bwMode="auto">
          <a:xfrm>
            <a:off x="4932040" y="2328887"/>
            <a:ext cx="72553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>
            <a:stCxn id="7" idx="6"/>
            <a:endCxn id="10" idx="3"/>
          </p:cNvCxnSpPr>
          <p:nvPr/>
        </p:nvCxnSpPr>
        <p:spPr bwMode="auto">
          <a:xfrm flipV="1">
            <a:off x="7668344" y="2308048"/>
            <a:ext cx="982943" cy="8129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9" idx="6"/>
            <a:endCxn id="10" idx="1"/>
          </p:cNvCxnSpPr>
          <p:nvPr/>
        </p:nvCxnSpPr>
        <p:spPr bwMode="auto">
          <a:xfrm>
            <a:off x="7601793" y="1464791"/>
            <a:ext cx="1049494" cy="6395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42"/>
          <p:cNvSpPr txBox="1">
            <a:spLocks noChangeArrowheads="1"/>
          </p:cNvSpPr>
          <p:nvPr/>
        </p:nvSpPr>
        <p:spPr bwMode="auto">
          <a:xfrm>
            <a:off x="8177857" y="155654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11</a:t>
            </a:r>
          </a:p>
        </p:txBody>
      </p:sp>
      <p:sp>
        <p:nvSpPr>
          <p:cNvPr id="28" name="CasellaDiTesto 42"/>
          <p:cNvSpPr txBox="1">
            <a:spLocks noChangeArrowheads="1"/>
          </p:cNvSpPr>
          <p:nvPr/>
        </p:nvSpPr>
        <p:spPr bwMode="auto">
          <a:xfrm>
            <a:off x="8033841" y="2328886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15</a:t>
            </a:r>
          </a:p>
        </p:txBody>
      </p:sp>
      <p:sp>
        <p:nvSpPr>
          <p:cNvPr id="40" name="Ovale 39"/>
          <p:cNvSpPr/>
          <p:nvPr/>
        </p:nvSpPr>
        <p:spPr bwMode="auto">
          <a:xfrm>
            <a:off x="5657576" y="2976958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4</a:t>
            </a:r>
          </a:p>
        </p:txBody>
      </p:sp>
      <p:cxnSp>
        <p:nvCxnSpPr>
          <p:cNvPr id="41" name="Connettore 2 40"/>
          <p:cNvCxnSpPr>
            <a:stCxn id="5" idx="5"/>
            <a:endCxn id="40" idx="2"/>
          </p:cNvCxnSpPr>
          <p:nvPr/>
        </p:nvCxnSpPr>
        <p:spPr bwMode="auto">
          <a:xfrm>
            <a:off x="4890658" y="2430722"/>
            <a:ext cx="766918" cy="6902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>
            <a:stCxn id="8" idx="0"/>
            <a:endCxn id="6" idx="4"/>
          </p:cNvCxnSpPr>
          <p:nvPr/>
        </p:nvCxnSpPr>
        <p:spPr bwMode="auto">
          <a:xfrm flipV="1">
            <a:off x="5798865" y="1634769"/>
            <a:ext cx="15798" cy="5501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>
            <a:stCxn id="40" idx="0"/>
            <a:endCxn id="8" idx="4"/>
          </p:cNvCxnSpPr>
          <p:nvPr/>
        </p:nvCxnSpPr>
        <p:spPr bwMode="auto">
          <a:xfrm flipV="1">
            <a:off x="5798864" y="2472903"/>
            <a:ext cx="1" cy="504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>
            <a:stCxn id="8" idx="7"/>
            <a:endCxn id="9" idx="3"/>
          </p:cNvCxnSpPr>
          <p:nvPr/>
        </p:nvCxnSpPr>
        <p:spPr bwMode="auto">
          <a:xfrm flipV="1">
            <a:off x="5898770" y="1566626"/>
            <a:ext cx="1461830" cy="6604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/>
          <p:cNvCxnSpPr>
            <a:stCxn id="8" idx="6"/>
            <a:endCxn id="10" idx="2"/>
          </p:cNvCxnSpPr>
          <p:nvPr/>
        </p:nvCxnSpPr>
        <p:spPr bwMode="auto">
          <a:xfrm flipV="1">
            <a:off x="5940152" y="2206213"/>
            <a:ext cx="2669753" cy="1226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/>
          <p:cNvCxnSpPr>
            <a:stCxn id="40" idx="6"/>
            <a:endCxn id="7" idx="2"/>
          </p:cNvCxnSpPr>
          <p:nvPr/>
        </p:nvCxnSpPr>
        <p:spPr bwMode="auto">
          <a:xfrm flipV="1">
            <a:off x="5940151" y="3120974"/>
            <a:ext cx="1445618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/>
          <p:cNvCxnSpPr>
            <a:stCxn id="6" idx="6"/>
            <a:endCxn id="9" idx="2"/>
          </p:cNvCxnSpPr>
          <p:nvPr/>
        </p:nvCxnSpPr>
        <p:spPr bwMode="auto">
          <a:xfrm flipV="1">
            <a:off x="5928193" y="1464791"/>
            <a:ext cx="1391025" cy="4019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42"/>
          <p:cNvSpPr txBox="1">
            <a:spLocks noChangeArrowheads="1"/>
          </p:cNvSpPr>
          <p:nvPr/>
        </p:nvSpPr>
        <p:spPr bwMode="auto">
          <a:xfrm>
            <a:off x="5107460" y="2062196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9</a:t>
            </a:r>
          </a:p>
        </p:txBody>
      </p:sp>
      <p:sp>
        <p:nvSpPr>
          <p:cNvPr id="66" name="CasellaDiTesto 42"/>
          <p:cNvSpPr txBox="1">
            <a:spLocks noChangeArrowheads="1"/>
          </p:cNvSpPr>
          <p:nvPr/>
        </p:nvSpPr>
        <p:spPr bwMode="auto">
          <a:xfrm>
            <a:off x="5020698" y="2669180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9</a:t>
            </a:r>
          </a:p>
        </p:txBody>
      </p:sp>
      <p:sp>
        <p:nvSpPr>
          <p:cNvPr id="67" name="CasellaDiTesto 42"/>
          <p:cNvSpPr txBox="1">
            <a:spLocks noChangeArrowheads="1"/>
          </p:cNvSpPr>
          <p:nvPr/>
        </p:nvSpPr>
        <p:spPr bwMode="auto">
          <a:xfrm>
            <a:off x="5745751" y="1754419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10</a:t>
            </a:r>
          </a:p>
        </p:txBody>
      </p:sp>
      <p:sp>
        <p:nvSpPr>
          <p:cNvPr id="68" name="CasellaDiTesto 42"/>
          <p:cNvSpPr txBox="1">
            <a:spLocks noChangeArrowheads="1"/>
          </p:cNvSpPr>
          <p:nvPr/>
        </p:nvSpPr>
        <p:spPr bwMode="auto">
          <a:xfrm>
            <a:off x="5735322" y="259717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13</a:t>
            </a:r>
          </a:p>
        </p:txBody>
      </p:sp>
      <p:sp>
        <p:nvSpPr>
          <p:cNvPr id="72" name="CasellaDiTesto 42"/>
          <p:cNvSpPr txBox="1">
            <a:spLocks noChangeArrowheads="1"/>
          </p:cNvSpPr>
          <p:nvPr/>
        </p:nvSpPr>
        <p:spPr bwMode="auto">
          <a:xfrm>
            <a:off x="6311246" y="312122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16</a:t>
            </a:r>
          </a:p>
        </p:txBody>
      </p:sp>
      <p:sp>
        <p:nvSpPr>
          <p:cNvPr id="73" name="CasellaDiTesto 42"/>
          <p:cNvSpPr txBox="1">
            <a:spLocks noChangeArrowheads="1"/>
          </p:cNvSpPr>
          <p:nvPr/>
        </p:nvSpPr>
        <p:spPr bwMode="auto">
          <a:xfrm>
            <a:off x="7031466" y="1998557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8</a:t>
            </a:r>
          </a:p>
        </p:txBody>
      </p:sp>
      <p:sp>
        <p:nvSpPr>
          <p:cNvPr id="74" name="CasellaDiTesto 42"/>
          <p:cNvSpPr txBox="1">
            <a:spLocks noChangeArrowheads="1"/>
          </p:cNvSpPr>
          <p:nvPr/>
        </p:nvSpPr>
        <p:spPr bwMode="auto">
          <a:xfrm>
            <a:off x="6531118" y="1608807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5</a:t>
            </a:r>
          </a:p>
        </p:txBody>
      </p:sp>
      <p:sp>
        <p:nvSpPr>
          <p:cNvPr id="76" name="CasellaDiTesto 42"/>
          <p:cNvSpPr txBox="1">
            <a:spLocks noChangeArrowheads="1"/>
          </p:cNvSpPr>
          <p:nvPr/>
        </p:nvSpPr>
        <p:spPr bwMode="auto">
          <a:xfrm>
            <a:off x="6344521" y="1211809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7</a:t>
            </a: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323528" y="3356992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1800" i="1" dirty="0">
                <a:solidFill>
                  <a:schemeClr val="accent2"/>
                </a:solidFill>
                <a:cs typeface="Arial" charset="0"/>
              </a:rPr>
              <a:t>Iterazione 3</a:t>
            </a:r>
            <a:endParaRPr lang="en-US" altLang="it-IT" sz="1800" i="1" dirty="0">
              <a:solidFill>
                <a:schemeClr val="accent2"/>
              </a:solidFill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tangolo 34"/>
              <p:cNvSpPr>
                <a:spLocks noChangeArrowheads="1"/>
              </p:cNvSpPr>
              <p:nvPr/>
            </p:nvSpPr>
            <p:spPr bwMode="auto">
              <a:xfrm>
                <a:off x="323528" y="3741596"/>
                <a:ext cx="6556171" cy="335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4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Aggiorniamo il grafo residuo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𝐺</m:t>
                        </m:r>
                      </m:e>
                      <m:sub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𝐴</m:t>
                        </m:r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′</m:t>
                        </m:r>
                        <m:d>
                          <m:dPr>
                            <m:ctrlPr>
                              <a:rPr lang="it-IT" altLang="it-IT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it-IT" altLang="it-IT" sz="14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it-IT" altLang="it-IT" sz="1600" dirty="0"/>
              </a:p>
            </p:txBody>
          </p:sp>
        </mc:Choice>
        <mc:Fallback xmlns="">
          <p:sp>
            <p:nvSpPr>
              <p:cNvPr id="35" name="Rettango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3741596"/>
                <a:ext cx="6556171" cy="335476"/>
              </a:xfrm>
              <a:prstGeom prst="rect">
                <a:avLst/>
              </a:prstGeom>
              <a:blipFill rotWithShape="1">
                <a:blip r:embed="rId2"/>
                <a:stretch>
                  <a:fillRect l="-186" b="-1090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Ovale 93"/>
          <p:cNvSpPr/>
          <p:nvPr/>
        </p:nvSpPr>
        <p:spPr bwMode="auto">
          <a:xfrm>
            <a:off x="689025" y="5281214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1</a:t>
            </a:r>
          </a:p>
        </p:txBody>
      </p:sp>
      <p:sp>
        <p:nvSpPr>
          <p:cNvPr id="95" name="Ovale 94"/>
          <p:cNvSpPr/>
          <p:nvPr/>
        </p:nvSpPr>
        <p:spPr bwMode="auto">
          <a:xfrm>
            <a:off x="1740692" y="4471539"/>
            <a:ext cx="227061" cy="259574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2</a:t>
            </a:r>
          </a:p>
        </p:txBody>
      </p:sp>
      <p:sp>
        <p:nvSpPr>
          <p:cNvPr id="96" name="Ovale 95"/>
          <p:cNvSpPr/>
          <p:nvPr/>
        </p:nvSpPr>
        <p:spPr bwMode="auto">
          <a:xfrm>
            <a:off x="3425329" y="6073301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6</a:t>
            </a:r>
          </a:p>
        </p:txBody>
      </p:sp>
      <p:sp>
        <p:nvSpPr>
          <p:cNvPr id="97" name="Ovale 96"/>
          <p:cNvSpPr/>
          <p:nvPr/>
        </p:nvSpPr>
        <p:spPr bwMode="auto">
          <a:xfrm>
            <a:off x="1697137" y="5281214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3</a:t>
            </a:r>
          </a:p>
        </p:txBody>
      </p:sp>
      <p:sp>
        <p:nvSpPr>
          <p:cNvPr id="98" name="Ovale 97"/>
          <p:cNvSpPr/>
          <p:nvPr/>
        </p:nvSpPr>
        <p:spPr bwMode="auto">
          <a:xfrm>
            <a:off x="3358778" y="4417118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5</a:t>
            </a:r>
          </a:p>
        </p:txBody>
      </p:sp>
      <p:sp>
        <p:nvSpPr>
          <p:cNvPr id="99" name="Ovale 98"/>
          <p:cNvSpPr/>
          <p:nvPr/>
        </p:nvSpPr>
        <p:spPr bwMode="auto">
          <a:xfrm>
            <a:off x="4649465" y="5158540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7</a:t>
            </a:r>
          </a:p>
        </p:txBody>
      </p:sp>
      <p:sp>
        <p:nvSpPr>
          <p:cNvPr id="101" name="CasellaDiTesto 42"/>
          <p:cNvSpPr txBox="1">
            <a:spLocks noChangeArrowheads="1"/>
          </p:cNvSpPr>
          <p:nvPr/>
        </p:nvSpPr>
        <p:spPr bwMode="auto">
          <a:xfrm>
            <a:off x="772227" y="4664169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13</a:t>
            </a:r>
          </a:p>
        </p:txBody>
      </p:sp>
      <p:sp>
        <p:nvSpPr>
          <p:cNvPr id="105" name="CasellaDiTesto 42"/>
          <p:cNvSpPr txBox="1">
            <a:spLocks noChangeArrowheads="1"/>
          </p:cNvSpPr>
          <p:nvPr/>
        </p:nvSpPr>
        <p:spPr bwMode="auto">
          <a:xfrm>
            <a:off x="4073401" y="4365104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11</a:t>
            </a:r>
          </a:p>
        </p:txBody>
      </p:sp>
      <p:sp>
        <p:nvSpPr>
          <p:cNvPr id="106" name="CasellaDiTesto 42"/>
          <p:cNvSpPr txBox="1">
            <a:spLocks noChangeArrowheads="1"/>
          </p:cNvSpPr>
          <p:nvPr/>
        </p:nvSpPr>
        <p:spPr bwMode="auto">
          <a:xfrm>
            <a:off x="3508531" y="552826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15</a:t>
            </a:r>
          </a:p>
        </p:txBody>
      </p:sp>
      <p:sp>
        <p:nvSpPr>
          <p:cNvPr id="107" name="Ovale 106"/>
          <p:cNvSpPr/>
          <p:nvPr/>
        </p:nvSpPr>
        <p:spPr bwMode="auto">
          <a:xfrm>
            <a:off x="1697136" y="6073302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4</a:t>
            </a:r>
          </a:p>
        </p:txBody>
      </p:sp>
      <p:sp>
        <p:nvSpPr>
          <p:cNvPr id="116" name="CasellaDiTesto 42"/>
          <p:cNvSpPr txBox="1">
            <a:spLocks noChangeArrowheads="1"/>
          </p:cNvSpPr>
          <p:nvPr/>
        </p:nvSpPr>
        <p:spPr bwMode="auto">
          <a:xfrm>
            <a:off x="1201895" y="5585530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9</a:t>
            </a:r>
          </a:p>
        </p:txBody>
      </p:sp>
      <p:sp>
        <p:nvSpPr>
          <p:cNvPr id="117" name="CasellaDiTesto 42"/>
          <p:cNvSpPr txBox="1">
            <a:spLocks noChangeArrowheads="1"/>
          </p:cNvSpPr>
          <p:nvPr/>
        </p:nvSpPr>
        <p:spPr bwMode="auto">
          <a:xfrm>
            <a:off x="1348291" y="4880193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10</a:t>
            </a:r>
          </a:p>
        </p:txBody>
      </p:sp>
      <p:sp>
        <p:nvSpPr>
          <p:cNvPr id="118" name="CasellaDiTesto 42"/>
          <p:cNvSpPr txBox="1">
            <a:spLocks noChangeArrowheads="1"/>
          </p:cNvSpPr>
          <p:nvPr/>
        </p:nvSpPr>
        <p:spPr bwMode="auto">
          <a:xfrm>
            <a:off x="1636323" y="5672281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13</a:t>
            </a:r>
          </a:p>
        </p:txBody>
      </p:sp>
      <p:sp>
        <p:nvSpPr>
          <p:cNvPr id="119" name="CasellaDiTesto 42"/>
          <p:cNvSpPr txBox="1">
            <a:spLocks noChangeArrowheads="1"/>
          </p:cNvSpPr>
          <p:nvPr/>
        </p:nvSpPr>
        <p:spPr bwMode="auto">
          <a:xfrm>
            <a:off x="2572427" y="588830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16</a:t>
            </a:r>
          </a:p>
        </p:txBody>
      </p:sp>
      <p:sp>
        <p:nvSpPr>
          <p:cNvPr id="121" name="CasellaDiTesto 42"/>
          <p:cNvSpPr txBox="1">
            <a:spLocks noChangeArrowheads="1"/>
          </p:cNvSpPr>
          <p:nvPr/>
        </p:nvSpPr>
        <p:spPr bwMode="auto">
          <a:xfrm>
            <a:off x="2129185" y="4736177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5</a:t>
            </a:r>
          </a:p>
        </p:txBody>
      </p:sp>
      <p:sp>
        <p:nvSpPr>
          <p:cNvPr id="122" name="CasellaDiTesto 42"/>
          <p:cNvSpPr txBox="1">
            <a:spLocks noChangeArrowheads="1"/>
          </p:cNvSpPr>
          <p:nvPr/>
        </p:nvSpPr>
        <p:spPr bwMode="auto">
          <a:xfrm>
            <a:off x="2500419" y="4149080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7</a:t>
            </a:r>
          </a:p>
        </p:txBody>
      </p:sp>
      <p:sp>
        <p:nvSpPr>
          <p:cNvPr id="123" name="Figura a mano libera 122"/>
          <p:cNvSpPr/>
          <p:nvPr/>
        </p:nvSpPr>
        <p:spPr bwMode="auto">
          <a:xfrm>
            <a:off x="818678" y="4615931"/>
            <a:ext cx="922013" cy="685278"/>
          </a:xfrm>
          <a:custGeom>
            <a:avLst/>
            <a:gdLst>
              <a:gd name="connsiteX0" fmla="*/ 0 w 806823"/>
              <a:gd name="connsiteY0" fmla="*/ 524435 h 524435"/>
              <a:gd name="connsiteX1" fmla="*/ 295835 w 806823"/>
              <a:gd name="connsiteY1" fmla="*/ 147918 h 524435"/>
              <a:gd name="connsiteX2" fmla="*/ 806823 w 806823"/>
              <a:gd name="connsiteY2" fmla="*/ 0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823" h="524435">
                <a:moveTo>
                  <a:pt x="0" y="524435"/>
                </a:moveTo>
                <a:cubicBezTo>
                  <a:pt x="80682" y="379879"/>
                  <a:pt x="161365" y="235324"/>
                  <a:pt x="295835" y="147918"/>
                </a:cubicBezTo>
                <a:cubicBezTo>
                  <a:pt x="430305" y="60512"/>
                  <a:pt x="618564" y="30256"/>
                  <a:pt x="806823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3" name="Figura a mano libera 12"/>
          <p:cNvSpPr/>
          <p:nvPr/>
        </p:nvSpPr>
        <p:spPr>
          <a:xfrm>
            <a:off x="1643678" y="4718050"/>
            <a:ext cx="146253" cy="571500"/>
          </a:xfrm>
          <a:custGeom>
            <a:avLst/>
            <a:gdLst>
              <a:gd name="connsiteX0" fmla="*/ 146253 w 146253"/>
              <a:gd name="connsiteY0" fmla="*/ 571500 h 571500"/>
              <a:gd name="connsiteX1" fmla="*/ 203 w 146253"/>
              <a:gd name="connsiteY1" fmla="*/ 311150 h 571500"/>
              <a:gd name="connsiteX2" fmla="*/ 120853 w 146253"/>
              <a:gd name="connsiteY2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253" h="571500">
                <a:moveTo>
                  <a:pt x="146253" y="571500"/>
                </a:moveTo>
                <a:cubicBezTo>
                  <a:pt x="75344" y="488950"/>
                  <a:pt x="4436" y="406400"/>
                  <a:pt x="203" y="311150"/>
                </a:cubicBezTo>
                <a:cubicBezTo>
                  <a:pt x="-4030" y="215900"/>
                  <a:pt x="58411" y="107950"/>
                  <a:pt x="120853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igura a mano libera 15"/>
          <p:cNvSpPr/>
          <p:nvPr/>
        </p:nvSpPr>
        <p:spPr>
          <a:xfrm>
            <a:off x="945381" y="5218182"/>
            <a:ext cx="793750" cy="147568"/>
          </a:xfrm>
          <a:custGeom>
            <a:avLst/>
            <a:gdLst>
              <a:gd name="connsiteX0" fmla="*/ 0 w 793750"/>
              <a:gd name="connsiteY0" fmla="*/ 147568 h 147568"/>
              <a:gd name="connsiteX1" fmla="*/ 374650 w 793750"/>
              <a:gd name="connsiteY1" fmla="*/ 1518 h 147568"/>
              <a:gd name="connsiteX2" fmla="*/ 793750 w 793750"/>
              <a:gd name="connsiteY2" fmla="*/ 84068 h 14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3750" h="147568">
                <a:moveTo>
                  <a:pt x="0" y="147568"/>
                </a:moveTo>
                <a:cubicBezTo>
                  <a:pt x="121179" y="79834"/>
                  <a:pt x="242358" y="12101"/>
                  <a:pt x="374650" y="1518"/>
                </a:cubicBezTo>
                <a:cubicBezTo>
                  <a:pt x="506942" y="-9065"/>
                  <a:pt x="650346" y="37501"/>
                  <a:pt x="793750" y="84068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igura a mano libera 123"/>
          <p:cNvSpPr/>
          <p:nvPr/>
        </p:nvSpPr>
        <p:spPr bwMode="auto">
          <a:xfrm rot="4477098">
            <a:off x="954187" y="5486701"/>
            <a:ext cx="776137" cy="609721"/>
          </a:xfrm>
          <a:custGeom>
            <a:avLst/>
            <a:gdLst>
              <a:gd name="connsiteX0" fmla="*/ 0 w 806823"/>
              <a:gd name="connsiteY0" fmla="*/ 524435 h 524435"/>
              <a:gd name="connsiteX1" fmla="*/ 295835 w 806823"/>
              <a:gd name="connsiteY1" fmla="*/ 147918 h 524435"/>
              <a:gd name="connsiteX2" fmla="*/ 806823 w 806823"/>
              <a:gd name="connsiteY2" fmla="*/ 0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823" h="524435">
                <a:moveTo>
                  <a:pt x="0" y="524435"/>
                </a:moveTo>
                <a:cubicBezTo>
                  <a:pt x="80682" y="379879"/>
                  <a:pt x="161365" y="235324"/>
                  <a:pt x="295835" y="147918"/>
                </a:cubicBezTo>
                <a:cubicBezTo>
                  <a:pt x="430305" y="60512"/>
                  <a:pt x="618564" y="30256"/>
                  <a:pt x="806823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25" name="Figura a mano libera 124"/>
          <p:cNvSpPr/>
          <p:nvPr/>
        </p:nvSpPr>
        <p:spPr>
          <a:xfrm>
            <a:off x="1697138" y="5563728"/>
            <a:ext cx="141285" cy="504469"/>
          </a:xfrm>
          <a:custGeom>
            <a:avLst/>
            <a:gdLst>
              <a:gd name="connsiteX0" fmla="*/ 146253 w 146253"/>
              <a:gd name="connsiteY0" fmla="*/ 571500 h 571500"/>
              <a:gd name="connsiteX1" fmla="*/ 203 w 146253"/>
              <a:gd name="connsiteY1" fmla="*/ 311150 h 571500"/>
              <a:gd name="connsiteX2" fmla="*/ 120853 w 146253"/>
              <a:gd name="connsiteY2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253" h="571500">
                <a:moveTo>
                  <a:pt x="146253" y="571500"/>
                </a:moveTo>
                <a:cubicBezTo>
                  <a:pt x="75344" y="488950"/>
                  <a:pt x="4436" y="406400"/>
                  <a:pt x="203" y="311150"/>
                </a:cubicBezTo>
                <a:cubicBezTo>
                  <a:pt x="-4030" y="215900"/>
                  <a:pt x="58411" y="107950"/>
                  <a:pt x="120853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igura a mano libera 16"/>
          <p:cNvSpPr/>
          <p:nvPr/>
        </p:nvSpPr>
        <p:spPr>
          <a:xfrm>
            <a:off x="1986781" y="5955001"/>
            <a:ext cx="1473200" cy="229899"/>
          </a:xfrm>
          <a:custGeom>
            <a:avLst/>
            <a:gdLst>
              <a:gd name="connsiteX0" fmla="*/ 0 w 1473200"/>
              <a:gd name="connsiteY0" fmla="*/ 229899 h 229899"/>
              <a:gd name="connsiteX1" fmla="*/ 730250 w 1473200"/>
              <a:gd name="connsiteY1" fmla="*/ 1299 h 229899"/>
              <a:gd name="connsiteX2" fmla="*/ 1473200 w 1473200"/>
              <a:gd name="connsiteY2" fmla="*/ 153699 h 22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200" h="229899">
                <a:moveTo>
                  <a:pt x="0" y="229899"/>
                </a:moveTo>
                <a:cubicBezTo>
                  <a:pt x="242358" y="121949"/>
                  <a:pt x="484717" y="13999"/>
                  <a:pt x="730250" y="1299"/>
                </a:cubicBezTo>
                <a:cubicBezTo>
                  <a:pt x="975783" y="-11401"/>
                  <a:pt x="1224491" y="71149"/>
                  <a:pt x="1473200" y="15369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igura a mano libera 18"/>
          <p:cNvSpPr/>
          <p:nvPr/>
        </p:nvSpPr>
        <p:spPr>
          <a:xfrm>
            <a:off x="3644131" y="5334000"/>
            <a:ext cx="1016000" cy="755650"/>
          </a:xfrm>
          <a:custGeom>
            <a:avLst/>
            <a:gdLst>
              <a:gd name="connsiteX0" fmla="*/ 0 w 1016000"/>
              <a:gd name="connsiteY0" fmla="*/ 755650 h 755650"/>
              <a:gd name="connsiteX1" fmla="*/ 323850 w 1016000"/>
              <a:gd name="connsiteY1" fmla="*/ 228600 h 755650"/>
              <a:gd name="connsiteX2" fmla="*/ 1016000 w 1016000"/>
              <a:gd name="connsiteY2" fmla="*/ 0 h 75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0" h="755650">
                <a:moveTo>
                  <a:pt x="0" y="755650"/>
                </a:moveTo>
                <a:cubicBezTo>
                  <a:pt x="77258" y="555096"/>
                  <a:pt x="154517" y="354542"/>
                  <a:pt x="323850" y="228600"/>
                </a:cubicBezTo>
                <a:cubicBezTo>
                  <a:pt x="493183" y="102658"/>
                  <a:pt x="754591" y="51329"/>
                  <a:pt x="101600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igura a mano libera 19"/>
          <p:cNvSpPr/>
          <p:nvPr/>
        </p:nvSpPr>
        <p:spPr>
          <a:xfrm>
            <a:off x="1967731" y="4379236"/>
            <a:ext cx="1397000" cy="173714"/>
          </a:xfrm>
          <a:custGeom>
            <a:avLst/>
            <a:gdLst>
              <a:gd name="connsiteX0" fmla="*/ 0 w 1397000"/>
              <a:gd name="connsiteY0" fmla="*/ 173714 h 173714"/>
              <a:gd name="connsiteX1" fmla="*/ 711200 w 1397000"/>
              <a:gd name="connsiteY1" fmla="*/ 2264 h 173714"/>
              <a:gd name="connsiteX2" fmla="*/ 1397000 w 1397000"/>
              <a:gd name="connsiteY2" fmla="*/ 91164 h 173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0" h="173714">
                <a:moveTo>
                  <a:pt x="0" y="173714"/>
                </a:moveTo>
                <a:cubicBezTo>
                  <a:pt x="239183" y="94868"/>
                  <a:pt x="478367" y="16022"/>
                  <a:pt x="711200" y="2264"/>
                </a:cubicBezTo>
                <a:cubicBezTo>
                  <a:pt x="944033" y="-11494"/>
                  <a:pt x="1170516" y="39835"/>
                  <a:pt x="1397000" y="91164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igura a mano libera 22"/>
          <p:cNvSpPr/>
          <p:nvPr/>
        </p:nvSpPr>
        <p:spPr>
          <a:xfrm>
            <a:off x="1948681" y="4590684"/>
            <a:ext cx="1397000" cy="705216"/>
          </a:xfrm>
          <a:custGeom>
            <a:avLst/>
            <a:gdLst>
              <a:gd name="connsiteX0" fmla="*/ 0 w 1397000"/>
              <a:gd name="connsiteY0" fmla="*/ 705216 h 705216"/>
              <a:gd name="connsiteX1" fmla="*/ 666750 w 1397000"/>
              <a:gd name="connsiteY1" fmla="*/ 114666 h 705216"/>
              <a:gd name="connsiteX2" fmla="*/ 1397000 w 1397000"/>
              <a:gd name="connsiteY2" fmla="*/ 366 h 705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0" h="705216">
                <a:moveTo>
                  <a:pt x="0" y="705216"/>
                </a:moveTo>
                <a:cubicBezTo>
                  <a:pt x="216958" y="468678"/>
                  <a:pt x="433917" y="232141"/>
                  <a:pt x="666750" y="114666"/>
                </a:cubicBezTo>
                <a:cubicBezTo>
                  <a:pt x="899583" y="-2809"/>
                  <a:pt x="1148291" y="-1222"/>
                  <a:pt x="1397000" y="366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igura a mano libera 23"/>
          <p:cNvSpPr/>
          <p:nvPr/>
        </p:nvSpPr>
        <p:spPr>
          <a:xfrm>
            <a:off x="3669531" y="4572000"/>
            <a:ext cx="1085850" cy="571500"/>
          </a:xfrm>
          <a:custGeom>
            <a:avLst/>
            <a:gdLst>
              <a:gd name="connsiteX0" fmla="*/ 0 w 1085850"/>
              <a:gd name="connsiteY0" fmla="*/ 0 h 571500"/>
              <a:gd name="connsiteX1" fmla="*/ 781050 w 1085850"/>
              <a:gd name="connsiteY1" fmla="*/ 107950 h 571500"/>
              <a:gd name="connsiteX2" fmla="*/ 1085850 w 1085850"/>
              <a:gd name="connsiteY2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5850" h="571500">
                <a:moveTo>
                  <a:pt x="0" y="0"/>
                </a:moveTo>
                <a:cubicBezTo>
                  <a:pt x="300037" y="6350"/>
                  <a:pt x="600075" y="12700"/>
                  <a:pt x="781050" y="107950"/>
                </a:cubicBezTo>
                <a:cubicBezTo>
                  <a:pt x="962025" y="203200"/>
                  <a:pt x="1023937" y="387350"/>
                  <a:pt x="1085850" y="5715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CasellaDiTesto 42"/>
          <p:cNvSpPr txBox="1">
            <a:spLocks noChangeArrowheads="1"/>
          </p:cNvSpPr>
          <p:nvPr/>
        </p:nvSpPr>
        <p:spPr bwMode="auto">
          <a:xfrm>
            <a:off x="5087250" y="228790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(8)</a:t>
            </a:r>
          </a:p>
        </p:txBody>
      </p:sp>
      <p:sp>
        <p:nvSpPr>
          <p:cNvPr id="143" name="CasellaDiTesto 42"/>
          <p:cNvSpPr txBox="1">
            <a:spLocks noChangeArrowheads="1"/>
          </p:cNvSpPr>
          <p:nvPr/>
        </p:nvSpPr>
        <p:spPr bwMode="auto">
          <a:xfrm>
            <a:off x="7031466" y="2215897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(8)</a:t>
            </a:r>
          </a:p>
        </p:txBody>
      </p:sp>
      <p:sp>
        <p:nvSpPr>
          <p:cNvPr id="15" name="Figura a mano libera 14"/>
          <p:cNvSpPr/>
          <p:nvPr/>
        </p:nvSpPr>
        <p:spPr>
          <a:xfrm>
            <a:off x="1003300" y="5410200"/>
            <a:ext cx="704850" cy="107990"/>
          </a:xfrm>
          <a:custGeom>
            <a:avLst/>
            <a:gdLst>
              <a:gd name="connsiteX0" fmla="*/ 704850 w 704850"/>
              <a:gd name="connsiteY0" fmla="*/ 0 h 107990"/>
              <a:gd name="connsiteX1" fmla="*/ 412750 w 704850"/>
              <a:gd name="connsiteY1" fmla="*/ 107950 h 107990"/>
              <a:gd name="connsiteX2" fmla="*/ 0 w 704850"/>
              <a:gd name="connsiteY2" fmla="*/ 12700 h 10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850" h="107990">
                <a:moveTo>
                  <a:pt x="704850" y="0"/>
                </a:moveTo>
                <a:cubicBezTo>
                  <a:pt x="617537" y="52916"/>
                  <a:pt x="530225" y="105833"/>
                  <a:pt x="412750" y="107950"/>
                </a:cubicBezTo>
                <a:cubicBezTo>
                  <a:pt x="295275" y="110067"/>
                  <a:pt x="68792" y="28575"/>
                  <a:pt x="0" y="127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asellaDiTesto 42"/>
          <p:cNvSpPr txBox="1">
            <a:spLocks noChangeArrowheads="1"/>
          </p:cNvSpPr>
          <p:nvPr/>
        </p:nvSpPr>
        <p:spPr bwMode="auto">
          <a:xfrm>
            <a:off x="1043608" y="5013176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1</a:t>
            </a:r>
          </a:p>
        </p:txBody>
      </p:sp>
      <p:sp>
        <p:nvSpPr>
          <p:cNvPr id="84" name="CasellaDiTesto 42"/>
          <p:cNvSpPr txBox="1">
            <a:spLocks noChangeArrowheads="1"/>
          </p:cNvSpPr>
          <p:nvPr/>
        </p:nvSpPr>
        <p:spPr bwMode="auto">
          <a:xfrm>
            <a:off x="1259632" y="5301208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8</a:t>
            </a:r>
          </a:p>
        </p:txBody>
      </p:sp>
      <p:sp>
        <p:nvSpPr>
          <p:cNvPr id="26" name="Figura a mano libera 25"/>
          <p:cNvSpPr/>
          <p:nvPr/>
        </p:nvSpPr>
        <p:spPr>
          <a:xfrm>
            <a:off x="2012950" y="5232400"/>
            <a:ext cx="2667000" cy="247650"/>
          </a:xfrm>
          <a:custGeom>
            <a:avLst/>
            <a:gdLst>
              <a:gd name="connsiteX0" fmla="*/ 2667000 w 2667000"/>
              <a:gd name="connsiteY0" fmla="*/ 0 h 247650"/>
              <a:gd name="connsiteX1" fmla="*/ 1250950 w 2667000"/>
              <a:gd name="connsiteY1" fmla="*/ 171450 h 247650"/>
              <a:gd name="connsiteX2" fmla="*/ 0 w 2667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0" h="247650">
                <a:moveTo>
                  <a:pt x="2667000" y="0"/>
                </a:moveTo>
                <a:cubicBezTo>
                  <a:pt x="2181225" y="65087"/>
                  <a:pt x="1695450" y="130175"/>
                  <a:pt x="1250950" y="171450"/>
                </a:cubicBezTo>
                <a:cubicBezTo>
                  <a:pt x="806450" y="212725"/>
                  <a:pt x="403225" y="230187"/>
                  <a:pt x="0" y="24765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asellaDiTesto 42"/>
          <p:cNvSpPr txBox="1">
            <a:spLocks noChangeArrowheads="1"/>
          </p:cNvSpPr>
          <p:nvPr/>
        </p:nvSpPr>
        <p:spPr bwMode="auto">
          <a:xfrm>
            <a:off x="3131840" y="516822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8</a:t>
            </a:r>
          </a:p>
        </p:txBody>
      </p:sp>
      <p:sp>
        <p:nvSpPr>
          <p:cNvPr id="145" name="CasellaDiTesto 42"/>
          <p:cNvSpPr txBox="1">
            <a:spLocks noChangeArrowheads="1"/>
          </p:cNvSpPr>
          <p:nvPr/>
        </p:nvSpPr>
        <p:spPr bwMode="auto">
          <a:xfrm>
            <a:off x="5239650" y="1844824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(7)</a:t>
            </a:r>
          </a:p>
        </p:txBody>
      </p:sp>
      <p:sp>
        <p:nvSpPr>
          <p:cNvPr id="146" name="CasellaDiTesto 42"/>
          <p:cNvSpPr txBox="1">
            <a:spLocks noChangeArrowheads="1"/>
          </p:cNvSpPr>
          <p:nvPr/>
        </p:nvSpPr>
        <p:spPr bwMode="auto">
          <a:xfrm>
            <a:off x="6305266" y="145825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(7)</a:t>
            </a:r>
          </a:p>
        </p:txBody>
      </p:sp>
      <p:sp>
        <p:nvSpPr>
          <p:cNvPr id="147" name="CasellaDiTesto 42"/>
          <p:cNvSpPr txBox="1">
            <a:spLocks noChangeArrowheads="1"/>
          </p:cNvSpPr>
          <p:nvPr/>
        </p:nvSpPr>
        <p:spPr bwMode="auto">
          <a:xfrm>
            <a:off x="7812360" y="1700808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(7)</a:t>
            </a:r>
          </a:p>
        </p:txBody>
      </p:sp>
      <p:sp>
        <p:nvSpPr>
          <p:cNvPr id="25" name="Figura a mano libera 24"/>
          <p:cNvSpPr/>
          <p:nvPr/>
        </p:nvSpPr>
        <p:spPr>
          <a:xfrm>
            <a:off x="920750" y="4660900"/>
            <a:ext cx="844550" cy="615950"/>
          </a:xfrm>
          <a:custGeom>
            <a:avLst/>
            <a:gdLst>
              <a:gd name="connsiteX0" fmla="*/ 844550 w 844550"/>
              <a:gd name="connsiteY0" fmla="*/ 0 h 615950"/>
              <a:gd name="connsiteX1" fmla="*/ 419100 w 844550"/>
              <a:gd name="connsiteY1" fmla="*/ 311150 h 615950"/>
              <a:gd name="connsiteX2" fmla="*/ 0 w 844550"/>
              <a:gd name="connsiteY2" fmla="*/ 6159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550" h="615950">
                <a:moveTo>
                  <a:pt x="844550" y="0"/>
                </a:moveTo>
                <a:lnTo>
                  <a:pt x="419100" y="311150"/>
                </a:lnTo>
                <a:lnTo>
                  <a:pt x="0" y="615950"/>
                </a:ln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CasellaDiTesto 42"/>
          <p:cNvSpPr txBox="1">
            <a:spLocks noChangeArrowheads="1"/>
          </p:cNvSpPr>
          <p:nvPr/>
        </p:nvSpPr>
        <p:spPr bwMode="auto">
          <a:xfrm>
            <a:off x="1153053" y="4736177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7</a:t>
            </a:r>
          </a:p>
        </p:txBody>
      </p:sp>
      <p:sp>
        <p:nvSpPr>
          <p:cNvPr id="127" name="CasellaDiTesto 42"/>
          <p:cNvSpPr txBox="1">
            <a:spLocks noChangeArrowheads="1"/>
          </p:cNvSpPr>
          <p:nvPr/>
        </p:nvSpPr>
        <p:spPr bwMode="auto">
          <a:xfrm>
            <a:off x="827584" y="4664169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6</a:t>
            </a:r>
          </a:p>
        </p:txBody>
      </p:sp>
      <p:sp>
        <p:nvSpPr>
          <p:cNvPr id="128" name="CasellaDiTesto 42"/>
          <p:cNvSpPr txBox="1">
            <a:spLocks noChangeArrowheads="1"/>
          </p:cNvSpPr>
          <p:nvPr/>
        </p:nvSpPr>
        <p:spPr bwMode="auto">
          <a:xfrm>
            <a:off x="2494962" y="435188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7</a:t>
            </a:r>
          </a:p>
        </p:txBody>
      </p:sp>
      <p:sp>
        <p:nvSpPr>
          <p:cNvPr id="129" name="CasellaDiTesto 42"/>
          <p:cNvSpPr txBox="1">
            <a:spLocks noChangeArrowheads="1"/>
          </p:cNvSpPr>
          <p:nvPr/>
        </p:nvSpPr>
        <p:spPr bwMode="auto">
          <a:xfrm>
            <a:off x="4151146" y="4365104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4</a:t>
            </a:r>
          </a:p>
        </p:txBody>
      </p:sp>
      <p:sp>
        <p:nvSpPr>
          <p:cNvPr id="30" name="Figura a mano libera 29"/>
          <p:cNvSpPr/>
          <p:nvPr/>
        </p:nvSpPr>
        <p:spPr>
          <a:xfrm>
            <a:off x="3613150" y="4699000"/>
            <a:ext cx="1085850" cy="501650"/>
          </a:xfrm>
          <a:custGeom>
            <a:avLst/>
            <a:gdLst>
              <a:gd name="connsiteX0" fmla="*/ 1085850 w 1085850"/>
              <a:gd name="connsiteY0" fmla="*/ 501650 h 501650"/>
              <a:gd name="connsiteX1" fmla="*/ 323850 w 1085850"/>
              <a:gd name="connsiteY1" fmla="*/ 330200 h 501650"/>
              <a:gd name="connsiteX2" fmla="*/ 0 w 1085850"/>
              <a:gd name="connsiteY2" fmla="*/ 0 h 50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5850" h="501650">
                <a:moveTo>
                  <a:pt x="1085850" y="501650"/>
                </a:moveTo>
                <a:cubicBezTo>
                  <a:pt x="795337" y="457729"/>
                  <a:pt x="504825" y="413808"/>
                  <a:pt x="323850" y="330200"/>
                </a:cubicBezTo>
                <a:cubicBezTo>
                  <a:pt x="142875" y="246592"/>
                  <a:pt x="71437" y="123296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CasellaDiTesto 42"/>
          <p:cNvSpPr txBox="1">
            <a:spLocks noChangeArrowheads="1"/>
          </p:cNvSpPr>
          <p:nvPr/>
        </p:nvSpPr>
        <p:spPr bwMode="auto">
          <a:xfrm>
            <a:off x="3923928" y="480818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7</a:t>
            </a:r>
          </a:p>
        </p:txBody>
      </p:sp>
      <p:sp>
        <p:nvSpPr>
          <p:cNvPr id="31" name="Figura a mano libera 30"/>
          <p:cNvSpPr/>
          <p:nvPr/>
        </p:nvSpPr>
        <p:spPr>
          <a:xfrm>
            <a:off x="2012950" y="4374557"/>
            <a:ext cx="1333500" cy="210143"/>
          </a:xfrm>
          <a:custGeom>
            <a:avLst/>
            <a:gdLst>
              <a:gd name="connsiteX0" fmla="*/ 1333500 w 1333500"/>
              <a:gd name="connsiteY0" fmla="*/ 159343 h 210143"/>
              <a:gd name="connsiteX1" fmla="*/ 628650 w 1333500"/>
              <a:gd name="connsiteY1" fmla="*/ 593 h 210143"/>
              <a:gd name="connsiteX2" fmla="*/ 0 w 1333500"/>
              <a:gd name="connsiteY2" fmla="*/ 210143 h 210143"/>
              <a:gd name="connsiteX3" fmla="*/ 0 w 1333500"/>
              <a:gd name="connsiteY3" fmla="*/ 210143 h 210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500" h="210143">
                <a:moveTo>
                  <a:pt x="1333500" y="159343"/>
                </a:moveTo>
                <a:cubicBezTo>
                  <a:pt x="1092200" y="75734"/>
                  <a:pt x="850900" y="-7874"/>
                  <a:pt x="628650" y="593"/>
                </a:cubicBezTo>
                <a:cubicBezTo>
                  <a:pt x="406400" y="9060"/>
                  <a:pt x="0" y="210143"/>
                  <a:pt x="0" y="210143"/>
                </a:cubicBezTo>
                <a:lnTo>
                  <a:pt x="0" y="210143"/>
                </a:ln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ttangolo 130"/>
          <p:cNvSpPr>
            <a:spLocks noChangeArrowheads="1"/>
          </p:cNvSpPr>
          <p:nvPr/>
        </p:nvSpPr>
        <p:spPr bwMode="auto">
          <a:xfrm>
            <a:off x="5657577" y="4173644"/>
            <a:ext cx="33069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 di </a:t>
            </a:r>
            <a:r>
              <a:rPr lang="it-IT" altLang="it-IT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Edmonds</a:t>
            </a:r>
            <a:r>
              <a:rPr lang="it-IT" altLang="it-IT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</a:t>
            </a:r>
            <a:r>
              <a:rPr lang="it-IT" altLang="it-IT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Karp</a:t>
            </a:r>
            <a:endParaRPr lang="it-IT" altLang="it-IT" sz="1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CasellaDiTesto 132"/>
              <p:cNvSpPr txBox="1"/>
              <p:nvPr/>
            </p:nvSpPr>
            <p:spPr>
              <a:xfrm>
                <a:off x="477682" y="5025557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3" name="CasellaDiTesto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82" y="5025557"/>
                <a:ext cx="421910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ttangolo 133"/>
              <p:cNvSpPr/>
              <p:nvPr/>
            </p:nvSpPr>
            <p:spPr>
              <a:xfrm>
                <a:off x="5652120" y="4483630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it-IT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Iterazione 1:</a:t>
                </a:r>
                <a:r>
                  <a:rPr lang="it-IT" sz="12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={1}</m:t>
                    </m:r>
                  </m:oMath>
                </a14:m>
                <a:endParaRPr lang="it-IT" sz="14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34" name="Rettangolo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483630"/>
                <a:ext cx="3005441" cy="4286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ttangolo 135"/>
              <p:cNvSpPr/>
              <p:nvPr/>
            </p:nvSpPr>
            <p:spPr>
              <a:xfrm>
                <a:off x="5652120" y="4800575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it-IT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Iterazione 2:</a:t>
                </a:r>
                <a:r>
                  <a:rPr lang="it-IT" sz="12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={2, 3, 4}</m:t>
                    </m:r>
                  </m:oMath>
                </a14:m>
                <a:endParaRPr lang="it-IT" sz="14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36" name="Rettangolo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800575"/>
                <a:ext cx="3005441" cy="4286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CasellaDiTesto 136"/>
              <p:cNvSpPr txBox="1"/>
              <p:nvPr/>
            </p:nvSpPr>
            <p:spPr>
              <a:xfrm>
                <a:off x="1649259" y="4226604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7" name="CasellaDiTesto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259" y="4226604"/>
                <a:ext cx="421910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CasellaDiTesto 137"/>
              <p:cNvSpPr txBox="1"/>
              <p:nvPr/>
            </p:nvSpPr>
            <p:spPr>
              <a:xfrm>
                <a:off x="1629810" y="5024209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8" name="CasellaDiTesto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810" y="5024209"/>
                <a:ext cx="421910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CasellaDiTesto 138"/>
              <p:cNvSpPr txBox="1"/>
              <p:nvPr/>
            </p:nvSpPr>
            <p:spPr>
              <a:xfrm>
                <a:off x="1763688" y="5816297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9" name="CasellaDiTesto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5816297"/>
                <a:ext cx="421910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ttangolo 139"/>
              <p:cNvSpPr/>
              <p:nvPr/>
            </p:nvSpPr>
            <p:spPr>
              <a:xfrm>
                <a:off x="5652120" y="5160615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it-IT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Iterazione 3:</a:t>
                </a:r>
                <a:r>
                  <a:rPr lang="it-IT" sz="12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={3, 4}</m:t>
                    </m:r>
                  </m:oMath>
                </a14:m>
                <a:endParaRPr lang="it-IT" sz="14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40" name="Rettangolo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5160615"/>
                <a:ext cx="3005441" cy="42862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ttangolo 140"/>
              <p:cNvSpPr/>
              <p:nvPr/>
            </p:nvSpPr>
            <p:spPr>
              <a:xfrm>
                <a:off x="5652120" y="5520655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it-IT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Iterazione 4:</a:t>
                </a:r>
                <a:r>
                  <a:rPr lang="it-IT" sz="12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={4, 5}</m:t>
                    </m:r>
                  </m:oMath>
                </a14:m>
                <a:endParaRPr lang="it-IT" sz="14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41" name="Rettangolo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5520655"/>
                <a:ext cx="3005441" cy="42862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CasellaDiTesto 147"/>
              <p:cNvSpPr txBox="1"/>
              <p:nvPr/>
            </p:nvSpPr>
            <p:spPr>
              <a:xfrm>
                <a:off x="3275856" y="4160113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[3]</m:t>
                      </m:r>
                    </m:oMath>
                  </m:oMathPara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8" name="CasellaDiTesto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160113"/>
                <a:ext cx="421910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ttangolo 148"/>
              <p:cNvSpPr/>
              <p:nvPr/>
            </p:nvSpPr>
            <p:spPr>
              <a:xfrm>
                <a:off x="5652120" y="5880695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it-IT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Iterazione 5:</a:t>
                </a:r>
                <a:r>
                  <a:rPr lang="it-IT" sz="12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={5, 6}</m:t>
                    </m:r>
                  </m:oMath>
                </a14:m>
                <a:endParaRPr lang="it-IT" sz="14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49" name="Rettangolo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5880695"/>
                <a:ext cx="3005441" cy="42862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CasellaDiTesto 149"/>
              <p:cNvSpPr txBox="1"/>
              <p:nvPr/>
            </p:nvSpPr>
            <p:spPr>
              <a:xfrm>
                <a:off x="3358002" y="5816297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[4]</m:t>
                      </m:r>
                    </m:oMath>
                  </m:oMathPara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0" name="CasellaDiTesto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002" y="5816297"/>
                <a:ext cx="421910" cy="276999"/>
              </a:xfrm>
              <a:prstGeom prst="rect">
                <a:avLst/>
              </a:prstGeom>
              <a:blipFill rotWithShape="1">
                <a:blip r:embed="rId12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ttangolo 150"/>
              <p:cNvSpPr/>
              <p:nvPr/>
            </p:nvSpPr>
            <p:spPr>
              <a:xfrm>
                <a:off x="5652120" y="6240735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it-IT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Iterazione 5:</a:t>
                </a:r>
                <a:r>
                  <a:rPr lang="it-IT" sz="12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={6, 7}</m:t>
                    </m:r>
                  </m:oMath>
                </a14:m>
                <a:endParaRPr lang="it-IT" sz="14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51" name="Rettangolo 1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6240735"/>
                <a:ext cx="3005441" cy="42862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CasellaDiTesto 151"/>
              <p:cNvSpPr txBox="1"/>
              <p:nvPr/>
            </p:nvSpPr>
            <p:spPr>
              <a:xfrm>
                <a:off x="4726154" y="4880193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[5]</m:t>
                      </m:r>
                    </m:oMath>
                  </m:oMathPara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2" name="CasellaDiTesto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154" y="4880193"/>
                <a:ext cx="421910" cy="276999"/>
              </a:xfrm>
              <a:prstGeom prst="rect">
                <a:avLst/>
              </a:prstGeom>
              <a:blipFill rotWithShape="1">
                <a:blip r:embed="rId1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Figura a mano libera 152"/>
          <p:cNvSpPr/>
          <p:nvPr/>
        </p:nvSpPr>
        <p:spPr>
          <a:xfrm>
            <a:off x="945380" y="5207430"/>
            <a:ext cx="793750" cy="147568"/>
          </a:xfrm>
          <a:custGeom>
            <a:avLst/>
            <a:gdLst>
              <a:gd name="connsiteX0" fmla="*/ 0 w 793750"/>
              <a:gd name="connsiteY0" fmla="*/ 147568 h 147568"/>
              <a:gd name="connsiteX1" fmla="*/ 374650 w 793750"/>
              <a:gd name="connsiteY1" fmla="*/ 1518 h 147568"/>
              <a:gd name="connsiteX2" fmla="*/ 793750 w 793750"/>
              <a:gd name="connsiteY2" fmla="*/ 84068 h 14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3750" h="147568">
                <a:moveTo>
                  <a:pt x="0" y="147568"/>
                </a:moveTo>
                <a:cubicBezTo>
                  <a:pt x="121179" y="79834"/>
                  <a:pt x="242358" y="12101"/>
                  <a:pt x="374650" y="1518"/>
                </a:cubicBezTo>
                <a:cubicBezTo>
                  <a:pt x="506942" y="-9065"/>
                  <a:pt x="650346" y="37501"/>
                  <a:pt x="793750" y="84068"/>
                </a:cubicBezTo>
              </a:path>
            </a:pathLst>
          </a:custGeom>
          <a:noFill/>
          <a:ln w="1905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igura a mano libera 153"/>
          <p:cNvSpPr/>
          <p:nvPr/>
        </p:nvSpPr>
        <p:spPr>
          <a:xfrm>
            <a:off x="1950864" y="4581128"/>
            <a:ext cx="1397000" cy="705216"/>
          </a:xfrm>
          <a:custGeom>
            <a:avLst/>
            <a:gdLst>
              <a:gd name="connsiteX0" fmla="*/ 0 w 1397000"/>
              <a:gd name="connsiteY0" fmla="*/ 705216 h 705216"/>
              <a:gd name="connsiteX1" fmla="*/ 666750 w 1397000"/>
              <a:gd name="connsiteY1" fmla="*/ 114666 h 705216"/>
              <a:gd name="connsiteX2" fmla="*/ 1397000 w 1397000"/>
              <a:gd name="connsiteY2" fmla="*/ 366 h 705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0" h="705216">
                <a:moveTo>
                  <a:pt x="0" y="705216"/>
                </a:moveTo>
                <a:cubicBezTo>
                  <a:pt x="216958" y="468678"/>
                  <a:pt x="433917" y="232141"/>
                  <a:pt x="666750" y="114666"/>
                </a:cubicBezTo>
                <a:cubicBezTo>
                  <a:pt x="899583" y="-2809"/>
                  <a:pt x="1148291" y="-1222"/>
                  <a:pt x="1397000" y="366"/>
                </a:cubicBezTo>
              </a:path>
            </a:pathLst>
          </a:custGeom>
          <a:noFill/>
          <a:ln w="1905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igura a mano libera 154"/>
          <p:cNvSpPr/>
          <p:nvPr/>
        </p:nvSpPr>
        <p:spPr>
          <a:xfrm>
            <a:off x="3680378" y="4585692"/>
            <a:ext cx="1085850" cy="571500"/>
          </a:xfrm>
          <a:custGeom>
            <a:avLst/>
            <a:gdLst>
              <a:gd name="connsiteX0" fmla="*/ 0 w 1085850"/>
              <a:gd name="connsiteY0" fmla="*/ 0 h 571500"/>
              <a:gd name="connsiteX1" fmla="*/ 781050 w 1085850"/>
              <a:gd name="connsiteY1" fmla="*/ 107950 h 571500"/>
              <a:gd name="connsiteX2" fmla="*/ 1085850 w 1085850"/>
              <a:gd name="connsiteY2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5850" h="571500">
                <a:moveTo>
                  <a:pt x="0" y="0"/>
                </a:moveTo>
                <a:cubicBezTo>
                  <a:pt x="300037" y="6350"/>
                  <a:pt x="600075" y="12700"/>
                  <a:pt x="781050" y="107950"/>
                </a:cubicBezTo>
                <a:cubicBezTo>
                  <a:pt x="962025" y="203200"/>
                  <a:pt x="1023937" y="387350"/>
                  <a:pt x="1085850" y="571500"/>
                </a:cubicBezTo>
              </a:path>
            </a:pathLst>
          </a:custGeom>
          <a:noFill/>
          <a:ln w="1905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ttangolo 155"/>
              <p:cNvSpPr/>
              <p:nvPr/>
            </p:nvSpPr>
            <p:spPr>
              <a:xfrm>
                <a:off x="5671015" y="4869160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  <a:cs typeface="Verdana" panose="020B0604030504040204" pitchFamily="34" charset="0"/>
                            </a:rPr>
                            <m:t>𝛿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3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=1</m:t>
                      </m:r>
                    </m:oMath>
                  </m:oMathPara>
                </a14:m>
                <a:endParaRPr lang="it-IT" sz="14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56" name="Rettangolo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015" y="4869160"/>
                <a:ext cx="3005441" cy="42862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Rettangolo 156"/>
              <p:cNvSpPr/>
              <p:nvPr/>
            </p:nvSpPr>
            <p:spPr>
              <a:xfrm>
                <a:off x="5671015" y="4509120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3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=1→3→5→7</m:t>
                      </m:r>
                    </m:oMath>
                  </m:oMathPara>
                </a14:m>
                <a:endParaRPr lang="it-IT" sz="14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57" name="Rettangolo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015" y="4509120"/>
                <a:ext cx="3005441" cy="42862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CasellaDiTesto 42"/>
          <p:cNvSpPr txBox="1">
            <a:spLocks noChangeArrowheads="1"/>
          </p:cNvSpPr>
          <p:nvPr/>
        </p:nvSpPr>
        <p:spPr bwMode="auto">
          <a:xfrm>
            <a:off x="5087250" y="2276872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(9)</a:t>
            </a:r>
          </a:p>
        </p:txBody>
      </p:sp>
      <p:sp>
        <p:nvSpPr>
          <p:cNvPr id="159" name="CasellaDiTesto 42"/>
          <p:cNvSpPr txBox="1">
            <a:spLocks noChangeArrowheads="1"/>
          </p:cNvSpPr>
          <p:nvPr/>
        </p:nvSpPr>
        <p:spPr bwMode="auto">
          <a:xfrm>
            <a:off x="6615023" y="1783849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(1)</a:t>
            </a:r>
          </a:p>
        </p:txBody>
      </p:sp>
      <p:sp>
        <p:nvSpPr>
          <p:cNvPr id="160" name="CasellaDiTesto 42"/>
          <p:cNvSpPr txBox="1">
            <a:spLocks noChangeArrowheads="1"/>
          </p:cNvSpPr>
          <p:nvPr/>
        </p:nvSpPr>
        <p:spPr bwMode="auto">
          <a:xfrm>
            <a:off x="7823554" y="1711841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(8)</a:t>
            </a:r>
          </a:p>
        </p:txBody>
      </p:sp>
    </p:spTree>
    <p:extLst>
      <p:ext uri="{BB962C8B-B14F-4D97-AF65-F5344CB8AC3E}">
        <p14:creationId xmlns:p14="http://schemas.microsoft.com/office/powerpoint/2010/main" val="218944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01" grpId="0"/>
      <p:bldP spid="105" grpId="0"/>
      <p:bldP spid="122" grpId="0"/>
      <p:bldP spid="20" grpId="0" animBg="1"/>
      <p:bldP spid="142" grpId="0"/>
      <p:bldP spid="147" grpId="0"/>
      <p:bldP spid="25" grpId="0" animBg="1"/>
      <p:bldP spid="126" grpId="0"/>
      <p:bldP spid="127" grpId="0"/>
      <p:bldP spid="128" grpId="0"/>
      <p:bldP spid="129" grpId="0"/>
      <p:bldP spid="30" grpId="0" animBg="1"/>
      <p:bldP spid="130" grpId="0"/>
      <p:bldP spid="31" grpId="0" animBg="1"/>
      <p:bldP spid="131" grpId="0"/>
      <p:bldP spid="133" grpId="0"/>
      <p:bldP spid="134" grpId="0"/>
      <p:bldP spid="134" grpId="1"/>
      <p:bldP spid="136" grpId="0"/>
      <p:bldP spid="136" grpId="1"/>
      <p:bldP spid="137" grpId="0"/>
      <p:bldP spid="138" grpId="0"/>
      <p:bldP spid="139" grpId="0"/>
      <p:bldP spid="140" grpId="0"/>
      <p:bldP spid="140" grpId="1"/>
      <p:bldP spid="141" grpId="0"/>
      <p:bldP spid="141" grpId="1"/>
      <p:bldP spid="148" grpId="0"/>
      <p:bldP spid="149" grpId="0"/>
      <p:bldP spid="149" grpId="1"/>
      <p:bldP spid="150" grpId="0"/>
      <p:bldP spid="151" grpId="0"/>
      <p:bldP spid="151" grpId="1"/>
      <p:bldP spid="152" grpId="0"/>
      <p:bldP spid="153" grpId="0" animBg="1"/>
      <p:bldP spid="154" grpId="0" animBg="1"/>
      <p:bldP spid="155" grpId="0" animBg="1"/>
      <p:bldP spid="156" grpId="0"/>
      <p:bldP spid="157" grpId="0"/>
      <p:bldP spid="158" grpId="0"/>
      <p:bldP spid="159" grpId="0"/>
      <p:bldP spid="1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179512" y="692944"/>
            <a:ext cx="9001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 i="1" dirty="0">
                <a:solidFill>
                  <a:schemeClr val="accent2"/>
                </a:solidFill>
                <a:cs typeface="Arial" charset="0"/>
              </a:rPr>
              <a:t>Esempio:</a:t>
            </a:r>
            <a:endParaRPr lang="en-US" altLang="it-IT" sz="2000" i="1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 dirty="0">
                <a:solidFill>
                  <a:schemeClr val="accent2"/>
                </a:solidFill>
              </a:rPr>
              <a:t>Problema del Massimo Flusso </a:t>
            </a:r>
            <a:endParaRPr lang="it-IT" altLang="it-IT" sz="2800" dirty="0">
              <a:solidFill>
                <a:schemeClr val="accent2"/>
              </a:solidFill>
            </a:endParaRPr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323527" y="1111290"/>
            <a:ext cx="4179887" cy="201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0"/>
              </a:spcBef>
              <a:buNone/>
            </a:pP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vuole risolvere il </a:t>
            </a:r>
            <a:r>
              <a:rPr lang="it-IT" alt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problema del massimo flusso 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dal </a:t>
            </a:r>
            <a:r>
              <a:rPr lang="it-IT" altLang="it-IT" sz="16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nodo 1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al </a:t>
            </a:r>
            <a:r>
              <a:rPr lang="it-IT" altLang="it-IT" sz="16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nodo 7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sul grafo in figura con l’algoritmo di </a:t>
            </a:r>
            <a:r>
              <a:rPr lang="it-IT" alt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Ford-</a:t>
            </a:r>
            <a:r>
              <a:rPr lang="it-IT" altLang="it-IT" sz="16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Fulkerson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utilizzando l’algoritmo di </a:t>
            </a:r>
            <a:r>
              <a:rPr lang="it-IT" altLang="it-IT" sz="16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Edmonds-Karp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per la ricerca dei cammini aumentanti.</a:t>
            </a:r>
            <a:endParaRPr lang="it-IT" altLang="it-IT" sz="1800" i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Ovale 4"/>
          <p:cNvSpPr/>
          <p:nvPr/>
        </p:nvSpPr>
        <p:spPr bwMode="auto">
          <a:xfrm>
            <a:off x="4649465" y="2184870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1</a:t>
            </a:r>
          </a:p>
        </p:txBody>
      </p:sp>
      <p:sp>
        <p:nvSpPr>
          <p:cNvPr id="6" name="Ovale 5"/>
          <p:cNvSpPr/>
          <p:nvPr/>
        </p:nvSpPr>
        <p:spPr bwMode="auto">
          <a:xfrm>
            <a:off x="5701132" y="1375195"/>
            <a:ext cx="227061" cy="259574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2</a:t>
            </a:r>
          </a:p>
        </p:txBody>
      </p:sp>
      <p:sp>
        <p:nvSpPr>
          <p:cNvPr id="7" name="Ovale 6"/>
          <p:cNvSpPr/>
          <p:nvPr/>
        </p:nvSpPr>
        <p:spPr bwMode="auto">
          <a:xfrm>
            <a:off x="7385769" y="2976957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6</a:t>
            </a:r>
          </a:p>
        </p:txBody>
      </p:sp>
      <p:sp>
        <p:nvSpPr>
          <p:cNvPr id="8" name="Ovale 7"/>
          <p:cNvSpPr/>
          <p:nvPr/>
        </p:nvSpPr>
        <p:spPr bwMode="auto">
          <a:xfrm>
            <a:off x="5657577" y="2184870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3</a:t>
            </a:r>
          </a:p>
        </p:txBody>
      </p:sp>
      <p:sp>
        <p:nvSpPr>
          <p:cNvPr id="9" name="Ovale 8"/>
          <p:cNvSpPr/>
          <p:nvPr/>
        </p:nvSpPr>
        <p:spPr bwMode="auto">
          <a:xfrm>
            <a:off x="7319218" y="1320774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5</a:t>
            </a:r>
          </a:p>
        </p:txBody>
      </p:sp>
      <p:sp>
        <p:nvSpPr>
          <p:cNvPr id="10" name="Ovale 9"/>
          <p:cNvSpPr/>
          <p:nvPr/>
        </p:nvSpPr>
        <p:spPr bwMode="auto">
          <a:xfrm>
            <a:off x="8609905" y="2062196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7</a:t>
            </a:r>
          </a:p>
        </p:txBody>
      </p:sp>
      <p:cxnSp>
        <p:nvCxnSpPr>
          <p:cNvPr id="11" name="Connettore 2 10"/>
          <p:cNvCxnSpPr>
            <a:stCxn id="5" idx="7"/>
            <a:endCxn id="6" idx="3"/>
          </p:cNvCxnSpPr>
          <p:nvPr/>
        </p:nvCxnSpPr>
        <p:spPr bwMode="auto">
          <a:xfrm flipV="1">
            <a:off x="4890658" y="1596755"/>
            <a:ext cx="843726" cy="6302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42"/>
          <p:cNvSpPr txBox="1">
            <a:spLocks noChangeArrowheads="1"/>
          </p:cNvSpPr>
          <p:nvPr/>
        </p:nvSpPr>
        <p:spPr bwMode="auto">
          <a:xfrm>
            <a:off x="5015242" y="162223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13</a:t>
            </a:r>
          </a:p>
        </p:txBody>
      </p:sp>
      <p:cxnSp>
        <p:nvCxnSpPr>
          <p:cNvPr id="14" name="Connettore 2 13"/>
          <p:cNvCxnSpPr>
            <a:stCxn id="5" idx="6"/>
            <a:endCxn id="8" idx="2"/>
          </p:cNvCxnSpPr>
          <p:nvPr/>
        </p:nvCxnSpPr>
        <p:spPr bwMode="auto">
          <a:xfrm>
            <a:off x="4932040" y="2328887"/>
            <a:ext cx="72553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>
            <a:stCxn id="7" idx="6"/>
            <a:endCxn id="10" idx="3"/>
          </p:cNvCxnSpPr>
          <p:nvPr/>
        </p:nvCxnSpPr>
        <p:spPr bwMode="auto">
          <a:xfrm flipV="1">
            <a:off x="7668344" y="2308048"/>
            <a:ext cx="982943" cy="8129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9" idx="6"/>
            <a:endCxn id="10" idx="1"/>
          </p:cNvCxnSpPr>
          <p:nvPr/>
        </p:nvCxnSpPr>
        <p:spPr bwMode="auto">
          <a:xfrm>
            <a:off x="7601793" y="1464791"/>
            <a:ext cx="1049494" cy="6395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42"/>
          <p:cNvSpPr txBox="1">
            <a:spLocks noChangeArrowheads="1"/>
          </p:cNvSpPr>
          <p:nvPr/>
        </p:nvSpPr>
        <p:spPr bwMode="auto">
          <a:xfrm>
            <a:off x="8177857" y="155654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11</a:t>
            </a:r>
          </a:p>
        </p:txBody>
      </p:sp>
      <p:sp>
        <p:nvSpPr>
          <p:cNvPr id="28" name="CasellaDiTesto 42"/>
          <p:cNvSpPr txBox="1">
            <a:spLocks noChangeArrowheads="1"/>
          </p:cNvSpPr>
          <p:nvPr/>
        </p:nvSpPr>
        <p:spPr bwMode="auto">
          <a:xfrm>
            <a:off x="8033841" y="2328886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15</a:t>
            </a:r>
          </a:p>
        </p:txBody>
      </p:sp>
      <p:sp>
        <p:nvSpPr>
          <p:cNvPr id="40" name="Ovale 39"/>
          <p:cNvSpPr/>
          <p:nvPr/>
        </p:nvSpPr>
        <p:spPr bwMode="auto">
          <a:xfrm>
            <a:off x="5657576" y="2976958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4</a:t>
            </a:r>
          </a:p>
        </p:txBody>
      </p:sp>
      <p:cxnSp>
        <p:nvCxnSpPr>
          <p:cNvPr id="41" name="Connettore 2 40"/>
          <p:cNvCxnSpPr>
            <a:stCxn id="5" idx="5"/>
            <a:endCxn id="40" idx="2"/>
          </p:cNvCxnSpPr>
          <p:nvPr/>
        </p:nvCxnSpPr>
        <p:spPr bwMode="auto">
          <a:xfrm>
            <a:off x="4890658" y="2430722"/>
            <a:ext cx="766918" cy="6902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>
            <a:stCxn id="8" idx="0"/>
            <a:endCxn id="6" idx="4"/>
          </p:cNvCxnSpPr>
          <p:nvPr/>
        </p:nvCxnSpPr>
        <p:spPr bwMode="auto">
          <a:xfrm flipV="1">
            <a:off x="5798865" y="1634769"/>
            <a:ext cx="15798" cy="5501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>
            <a:stCxn id="40" idx="0"/>
            <a:endCxn id="8" idx="4"/>
          </p:cNvCxnSpPr>
          <p:nvPr/>
        </p:nvCxnSpPr>
        <p:spPr bwMode="auto">
          <a:xfrm flipV="1">
            <a:off x="5798864" y="2472903"/>
            <a:ext cx="1" cy="504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>
            <a:stCxn id="8" idx="7"/>
            <a:endCxn id="9" idx="3"/>
          </p:cNvCxnSpPr>
          <p:nvPr/>
        </p:nvCxnSpPr>
        <p:spPr bwMode="auto">
          <a:xfrm flipV="1">
            <a:off x="5898770" y="1566626"/>
            <a:ext cx="1461830" cy="6604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/>
          <p:cNvCxnSpPr>
            <a:stCxn id="8" idx="6"/>
            <a:endCxn id="10" idx="2"/>
          </p:cNvCxnSpPr>
          <p:nvPr/>
        </p:nvCxnSpPr>
        <p:spPr bwMode="auto">
          <a:xfrm flipV="1">
            <a:off x="5940152" y="2206213"/>
            <a:ext cx="2669753" cy="1226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/>
          <p:cNvCxnSpPr>
            <a:stCxn id="40" idx="6"/>
            <a:endCxn id="7" idx="2"/>
          </p:cNvCxnSpPr>
          <p:nvPr/>
        </p:nvCxnSpPr>
        <p:spPr bwMode="auto">
          <a:xfrm flipV="1">
            <a:off x="5940151" y="3120974"/>
            <a:ext cx="1445618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/>
          <p:cNvCxnSpPr>
            <a:stCxn id="6" idx="6"/>
            <a:endCxn id="9" idx="2"/>
          </p:cNvCxnSpPr>
          <p:nvPr/>
        </p:nvCxnSpPr>
        <p:spPr bwMode="auto">
          <a:xfrm flipV="1">
            <a:off x="5928193" y="1464791"/>
            <a:ext cx="1391025" cy="4019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42"/>
          <p:cNvSpPr txBox="1">
            <a:spLocks noChangeArrowheads="1"/>
          </p:cNvSpPr>
          <p:nvPr/>
        </p:nvSpPr>
        <p:spPr bwMode="auto">
          <a:xfrm>
            <a:off x="5107460" y="2062196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9</a:t>
            </a:r>
          </a:p>
        </p:txBody>
      </p:sp>
      <p:sp>
        <p:nvSpPr>
          <p:cNvPr id="66" name="CasellaDiTesto 42"/>
          <p:cNvSpPr txBox="1">
            <a:spLocks noChangeArrowheads="1"/>
          </p:cNvSpPr>
          <p:nvPr/>
        </p:nvSpPr>
        <p:spPr bwMode="auto">
          <a:xfrm>
            <a:off x="5020698" y="2669180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9</a:t>
            </a:r>
          </a:p>
        </p:txBody>
      </p:sp>
      <p:sp>
        <p:nvSpPr>
          <p:cNvPr id="67" name="CasellaDiTesto 42"/>
          <p:cNvSpPr txBox="1">
            <a:spLocks noChangeArrowheads="1"/>
          </p:cNvSpPr>
          <p:nvPr/>
        </p:nvSpPr>
        <p:spPr bwMode="auto">
          <a:xfrm>
            <a:off x="5745751" y="1754419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10</a:t>
            </a:r>
          </a:p>
        </p:txBody>
      </p:sp>
      <p:sp>
        <p:nvSpPr>
          <p:cNvPr id="68" name="CasellaDiTesto 42"/>
          <p:cNvSpPr txBox="1">
            <a:spLocks noChangeArrowheads="1"/>
          </p:cNvSpPr>
          <p:nvPr/>
        </p:nvSpPr>
        <p:spPr bwMode="auto">
          <a:xfrm>
            <a:off x="5735322" y="259717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13</a:t>
            </a:r>
          </a:p>
        </p:txBody>
      </p:sp>
      <p:sp>
        <p:nvSpPr>
          <p:cNvPr id="72" name="CasellaDiTesto 42"/>
          <p:cNvSpPr txBox="1">
            <a:spLocks noChangeArrowheads="1"/>
          </p:cNvSpPr>
          <p:nvPr/>
        </p:nvSpPr>
        <p:spPr bwMode="auto">
          <a:xfrm>
            <a:off x="6311246" y="312122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16</a:t>
            </a:r>
          </a:p>
        </p:txBody>
      </p:sp>
      <p:sp>
        <p:nvSpPr>
          <p:cNvPr id="73" name="CasellaDiTesto 42"/>
          <p:cNvSpPr txBox="1">
            <a:spLocks noChangeArrowheads="1"/>
          </p:cNvSpPr>
          <p:nvPr/>
        </p:nvSpPr>
        <p:spPr bwMode="auto">
          <a:xfrm>
            <a:off x="7031466" y="1998557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8</a:t>
            </a:r>
          </a:p>
        </p:txBody>
      </p:sp>
      <p:sp>
        <p:nvSpPr>
          <p:cNvPr id="74" name="CasellaDiTesto 42"/>
          <p:cNvSpPr txBox="1">
            <a:spLocks noChangeArrowheads="1"/>
          </p:cNvSpPr>
          <p:nvPr/>
        </p:nvSpPr>
        <p:spPr bwMode="auto">
          <a:xfrm>
            <a:off x="6531118" y="1608807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5</a:t>
            </a:r>
          </a:p>
        </p:txBody>
      </p:sp>
      <p:sp>
        <p:nvSpPr>
          <p:cNvPr id="76" name="CasellaDiTesto 42"/>
          <p:cNvSpPr txBox="1">
            <a:spLocks noChangeArrowheads="1"/>
          </p:cNvSpPr>
          <p:nvPr/>
        </p:nvSpPr>
        <p:spPr bwMode="auto">
          <a:xfrm>
            <a:off x="6344521" y="1211809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7</a:t>
            </a: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323528" y="3356992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1800" i="1" dirty="0">
                <a:solidFill>
                  <a:schemeClr val="accent2"/>
                </a:solidFill>
                <a:cs typeface="Arial" charset="0"/>
              </a:rPr>
              <a:t>Iterazione 4</a:t>
            </a:r>
            <a:endParaRPr lang="en-US" altLang="it-IT" sz="1800" i="1" dirty="0">
              <a:solidFill>
                <a:schemeClr val="accent2"/>
              </a:solidFill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tangolo 34"/>
              <p:cNvSpPr>
                <a:spLocks noChangeArrowheads="1"/>
              </p:cNvSpPr>
              <p:nvPr/>
            </p:nvSpPr>
            <p:spPr bwMode="auto">
              <a:xfrm>
                <a:off x="323528" y="3741596"/>
                <a:ext cx="6556171" cy="335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4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Aggiorniamo il grafo residuo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𝐺</m:t>
                        </m:r>
                      </m:e>
                      <m:sub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𝐴</m:t>
                        </m:r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′</m:t>
                        </m:r>
                        <m:d>
                          <m:dPr>
                            <m:ctrlPr>
                              <a:rPr lang="it-IT" altLang="it-IT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it-IT" altLang="it-IT" sz="14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it-IT" altLang="it-IT" sz="1600" dirty="0"/>
              </a:p>
            </p:txBody>
          </p:sp>
        </mc:Choice>
        <mc:Fallback xmlns="">
          <p:sp>
            <p:nvSpPr>
              <p:cNvPr id="35" name="Rettango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3741596"/>
                <a:ext cx="6556171" cy="335476"/>
              </a:xfrm>
              <a:prstGeom prst="rect">
                <a:avLst/>
              </a:prstGeom>
              <a:blipFill rotWithShape="1">
                <a:blip r:embed="rId2"/>
                <a:stretch>
                  <a:fillRect l="-186" b="-1090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Ovale 93"/>
          <p:cNvSpPr/>
          <p:nvPr/>
        </p:nvSpPr>
        <p:spPr bwMode="auto">
          <a:xfrm>
            <a:off x="689025" y="5281214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1</a:t>
            </a:r>
          </a:p>
        </p:txBody>
      </p:sp>
      <p:sp>
        <p:nvSpPr>
          <p:cNvPr id="95" name="Ovale 94"/>
          <p:cNvSpPr/>
          <p:nvPr/>
        </p:nvSpPr>
        <p:spPr bwMode="auto">
          <a:xfrm>
            <a:off x="1740692" y="4471539"/>
            <a:ext cx="227061" cy="259574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2</a:t>
            </a:r>
          </a:p>
        </p:txBody>
      </p:sp>
      <p:sp>
        <p:nvSpPr>
          <p:cNvPr id="96" name="Ovale 95"/>
          <p:cNvSpPr/>
          <p:nvPr/>
        </p:nvSpPr>
        <p:spPr bwMode="auto">
          <a:xfrm>
            <a:off x="3425329" y="6073301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6</a:t>
            </a:r>
          </a:p>
        </p:txBody>
      </p:sp>
      <p:sp>
        <p:nvSpPr>
          <p:cNvPr id="97" name="Ovale 96"/>
          <p:cNvSpPr/>
          <p:nvPr/>
        </p:nvSpPr>
        <p:spPr bwMode="auto">
          <a:xfrm>
            <a:off x="1697137" y="5281214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3</a:t>
            </a:r>
          </a:p>
        </p:txBody>
      </p:sp>
      <p:sp>
        <p:nvSpPr>
          <p:cNvPr id="98" name="Ovale 97"/>
          <p:cNvSpPr/>
          <p:nvPr/>
        </p:nvSpPr>
        <p:spPr bwMode="auto">
          <a:xfrm>
            <a:off x="3358778" y="4417118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5</a:t>
            </a:r>
          </a:p>
        </p:txBody>
      </p:sp>
      <p:sp>
        <p:nvSpPr>
          <p:cNvPr id="99" name="Ovale 98"/>
          <p:cNvSpPr/>
          <p:nvPr/>
        </p:nvSpPr>
        <p:spPr bwMode="auto">
          <a:xfrm>
            <a:off x="4649465" y="5158540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7</a:t>
            </a:r>
          </a:p>
        </p:txBody>
      </p:sp>
      <p:sp>
        <p:nvSpPr>
          <p:cNvPr id="106" name="CasellaDiTesto 42"/>
          <p:cNvSpPr txBox="1">
            <a:spLocks noChangeArrowheads="1"/>
          </p:cNvSpPr>
          <p:nvPr/>
        </p:nvSpPr>
        <p:spPr bwMode="auto">
          <a:xfrm>
            <a:off x="3508531" y="552826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15</a:t>
            </a:r>
          </a:p>
        </p:txBody>
      </p:sp>
      <p:sp>
        <p:nvSpPr>
          <p:cNvPr id="107" name="Ovale 106"/>
          <p:cNvSpPr/>
          <p:nvPr/>
        </p:nvSpPr>
        <p:spPr bwMode="auto">
          <a:xfrm>
            <a:off x="1697136" y="6073302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4</a:t>
            </a:r>
          </a:p>
        </p:txBody>
      </p:sp>
      <p:sp>
        <p:nvSpPr>
          <p:cNvPr id="116" name="CasellaDiTesto 42"/>
          <p:cNvSpPr txBox="1">
            <a:spLocks noChangeArrowheads="1"/>
          </p:cNvSpPr>
          <p:nvPr/>
        </p:nvSpPr>
        <p:spPr bwMode="auto">
          <a:xfrm>
            <a:off x="1201895" y="5585530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9</a:t>
            </a:r>
          </a:p>
        </p:txBody>
      </p:sp>
      <p:sp>
        <p:nvSpPr>
          <p:cNvPr id="117" name="CasellaDiTesto 42"/>
          <p:cNvSpPr txBox="1">
            <a:spLocks noChangeArrowheads="1"/>
          </p:cNvSpPr>
          <p:nvPr/>
        </p:nvSpPr>
        <p:spPr bwMode="auto">
          <a:xfrm>
            <a:off x="1348291" y="4880193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10</a:t>
            </a:r>
          </a:p>
        </p:txBody>
      </p:sp>
      <p:sp>
        <p:nvSpPr>
          <p:cNvPr id="118" name="CasellaDiTesto 42"/>
          <p:cNvSpPr txBox="1">
            <a:spLocks noChangeArrowheads="1"/>
          </p:cNvSpPr>
          <p:nvPr/>
        </p:nvSpPr>
        <p:spPr bwMode="auto">
          <a:xfrm>
            <a:off x="1636323" y="5672281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13</a:t>
            </a:r>
          </a:p>
        </p:txBody>
      </p:sp>
      <p:sp>
        <p:nvSpPr>
          <p:cNvPr id="119" name="CasellaDiTesto 42"/>
          <p:cNvSpPr txBox="1">
            <a:spLocks noChangeArrowheads="1"/>
          </p:cNvSpPr>
          <p:nvPr/>
        </p:nvSpPr>
        <p:spPr bwMode="auto">
          <a:xfrm>
            <a:off x="2572427" y="588830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16</a:t>
            </a:r>
          </a:p>
        </p:txBody>
      </p:sp>
      <p:sp>
        <p:nvSpPr>
          <p:cNvPr id="121" name="CasellaDiTesto 42"/>
          <p:cNvSpPr txBox="1">
            <a:spLocks noChangeArrowheads="1"/>
          </p:cNvSpPr>
          <p:nvPr/>
        </p:nvSpPr>
        <p:spPr bwMode="auto">
          <a:xfrm>
            <a:off x="2129185" y="4736177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5</a:t>
            </a:r>
          </a:p>
        </p:txBody>
      </p:sp>
      <p:sp>
        <p:nvSpPr>
          <p:cNvPr id="123" name="Figura a mano libera 122"/>
          <p:cNvSpPr/>
          <p:nvPr/>
        </p:nvSpPr>
        <p:spPr bwMode="auto">
          <a:xfrm>
            <a:off x="818678" y="4615931"/>
            <a:ext cx="922013" cy="685278"/>
          </a:xfrm>
          <a:custGeom>
            <a:avLst/>
            <a:gdLst>
              <a:gd name="connsiteX0" fmla="*/ 0 w 806823"/>
              <a:gd name="connsiteY0" fmla="*/ 524435 h 524435"/>
              <a:gd name="connsiteX1" fmla="*/ 295835 w 806823"/>
              <a:gd name="connsiteY1" fmla="*/ 147918 h 524435"/>
              <a:gd name="connsiteX2" fmla="*/ 806823 w 806823"/>
              <a:gd name="connsiteY2" fmla="*/ 0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823" h="524435">
                <a:moveTo>
                  <a:pt x="0" y="524435"/>
                </a:moveTo>
                <a:cubicBezTo>
                  <a:pt x="80682" y="379879"/>
                  <a:pt x="161365" y="235324"/>
                  <a:pt x="295835" y="147918"/>
                </a:cubicBezTo>
                <a:cubicBezTo>
                  <a:pt x="430305" y="60512"/>
                  <a:pt x="618564" y="30256"/>
                  <a:pt x="806823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3" name="Figura a mano libera 12"/>
          <p:cNvSpPr/>
          <p:nvPr/>
        </p:nvSpPr>
        <p:spPr>
          <a:xfrm>
            <a:off x="1643678" y="4718050"/>
            <a:ext cx="146253" cy="571500"/>
          </a:xfrm>
          <a:custGeom>
            <a:avLst/>
            <a:gdLst>
              <a:gd name="connsiteX0" fmla="*/ 146253 w 146253"/>
              <a:gd name="connsiteY0" fmla="*/ 571500 h 571500"/>
              <a:gd name="connsiteX1" fmla="*/ 203 w 146253"/>
              <a:gd name="connsiteY1" fmla="*/ 311150 h 571500"/>
              <a:gd name="connsiteX2" fmla="*/ 120853 w 146253"/>
              <a:gd name="connsiteY2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253" h="571500">
                <a:moveTo>
                  <a:pt x="146253" y="571500"/>
                </a:moveTo>
                <a:cubicBezTo>
                  <a:pt x="75344" y="488950"/>
                  <a:pt x="4436" y="406400"/>
                  <a:pt x="203" y="311150"/>
                </a:cubicBezTo>
                <a:cubicBezTo>
                  <a:pt x="-4030" y="215900"/>
                  <a:pt x="58411" y="107950"/>
                  <a:pt x="120853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igura a mano libera 15"/>
          <p:cNvSpPr/>
          <p:nvPr/>
        </p:nvSpPr>
        <p:spPr>
          <a:xfrm>
            <a:off x="945381" y="5218182"/>
            <a:ext cx="793750" cy="147568"/>
          </a:xfrm>
          <a:custGeom>
            <a:avLst/>
            <a:gdLst>
              <a:gd name="connsiteX0" fmla="*/ 0 w 793750"/>
              <a:gd name="connsiteY0" fmla="*/ 147568 h 147568"/>
              <a:gd name="connsiteX1" fmla="*/ 374650 w 793750"/>
              <a:gd name="connsiteY1" fmla="*/ 1518 h 147568"/>
              <a:gd name="connsiteX2" fmla="*/ 793750 w 793750"/>
              <a:gd name="connsiteY2" fmla="*/ 84068 h 14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3750" h="147568">
                <a:moveTo>
                  <a:pt x="0" y="147568"/>
                </a:moveTo>
                <a:cubicBezTo>
                  <a:pt x="121179" y="79834"/>
                  <a:pt x="242358" y="12101"/>
                  <a:pt x="374650" y="1518"/>
                </a:cubicBezTo>
                <a:cubicBezTo>
                  <a:pt x="506942" y="-9065"/>
                  <a:pt x="650346" y="37501"/>
                  <a:pt x="793750" y="84068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igura a mano libera 123"/>
          <p:cNvSpPr/>
          <p:nvPr/>
        </p:nvSpPr>
        <p:spPr bwMode="auto">
          <a:xfrm rot="4477098">
            <a:off x="954187" y="5486701"/>
            <a:ext cx="776137" cy="609721"/>
          </a:xfrm>
          <a:custGeom>
            <a:avLst/>
            <a:gdLst>
              <a:gd name="connsiteX0" fmla="*/ 0 w 806823"/>
              <a:gd name="connsiteY0" fmla="*/ 524435 h 524435"/>
              <a:gd name="connsiteX1" fmla="*/ 295835 w 806823"/>
              <a:gd name="connsiteY1" fmla="*/ 147918 h 524435"/>
              <a:gd name="connsiteX2" fmla="*/ 806823 w 806823"/>
              <a:gd name="connsiteY2" fmla="*/ 0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823" h="524435">
                <a:moveTo>
                  <a:pt x="0" y="524435"/>
                </a:moveTo>
                <a:cubicBezTo>
                  <a:pt x="80682" y="379879"/>
                  <a:pt x="161365" y="235324"/>
                  <a:pt x="295835" y="147918"/>
                </a:cubicBezTo>
                <a:cubicBezTo>
                  <a:pt x="430305" y="60512"/>
                  <a:pt x="618564" y="30256"/>
                  <a:pt x="806823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25" name="Figura a mano libera 124"/>
          <p:cNvSpPr/>
          <p:nvPr/>
        </p:nvSpPr>
        <p:spPr>
          <a:xfrm>
            <a:off x="1697138" y="5563728"/>
            <a:ext cx="141285" cy="504469"/>
          </a:xfrm>
          <a:custGeom>
            <a:avLst/>
            <a:gdLst>
              <a:gd name="connsiteX0" fmla="*/ 146253 w 146253"/>
              <a:gd name="connsiteY0" fmla="*/ 571500 h 571500"/>
              <a:gd name="connsiteX1" fmla="*/ 203 w 146253"/>
              <a:gd name="connsiteY1" fmla="*/ 311150 h 571500"/>
              <a:gd name="connsiteX2" fmla="*/ 120853 w 146253"/>
              <a:gd name="connsiteY2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253" h="571500">
                <a:moveTo>
                  <a:pt x="146253" y="571500"/>
                </a:moveTo>
                <a:cubicBezTo>
                  <a:pt x="75344" y="488950"/>
                  <a:pt x="4436" y="406400"/>
                  <a:pt x="203" y="311150"/>
                </a:cubicBezTo>
                <a:cubicBezTo>
                  <a:pt x="-4030" y="215900"/>
                  <a:pt x="58411" y="107950"/>
                  <a:pt x="120853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igura a mano libera 16"/>
          <p:cNvSpPr/>
          <p:nvPr/>
        </p:nvSpPr>
        <p:spPr>
          <a:xfrm>
            <a:off x="1986781" y="5955001"/>
            <a:ext cx="1473200" cy="229899"/>
          </a:xfrm>
          <a:custGeom>
            <a:avLst/>
            <a:gdLst>
              <a:gd name="connsiteX0" fmla="*/ 0 w 1473200"/>
              <a:gd name="connsiteY0" fmla="*/ 229899 h 229899"/>
              <a:gd name="connsiteX1" fmla="*/ 730250 w 1473200"/>
              <a:gd name="connsiteY1" fmla="*/ 1299 h 229899"/>
              <a:gd name="connsiteX2" fmla="*/ 1473200 w 1473200"/>
              <a:gd name="connsiteY2" fmla="*/ 153699 h 22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200" h="229899">
                <a:moveTo>
                  <a:pt x="0" y="229899"/>
                </a:moveTo>
                <a:cubicBezTo>
                  <a:pt x="242358" y="121949"/>
                  <a:pt x="484717" y="13999"/>
                  <a:pt x="730250" y="1299"/>
                </a:cubicBezTo>
                <a:cubicBezTo>
                  <a:pt x="975783" y="-11401"/>
                  <a:pt x="1224491" y="71149"/>
                  <a:pt x="1473200" y="15369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igura a mano libera 18"/>
          <p:cNvSpPr/>
          <p:nvPr/>
        </p:nvSpPr>
        <p:spPr>
          <a:xfrm>
            <a:off x="3644131" y="5334000"/>
            <a:ext cx="1016000" cy="755650"/>
          </a:xfrm>
          <a:custGeom>
            <a:avLst/>
            <a:gdLst>
              <a:gd name="connsiteX0" fmla="*/ 0 w 1016000"/>
              <a:gd name="connsiteY0" fmla="*/ 755650 h 755650"/>
              <a:gd name="connsiteX1" fmla="*/ 323850 w 1016000"/>
              <a:gd name="connsiteY1" fmla="*/ 228600 h 755650"/>
              <a:gd name="connsiteX2" fmla="*/ 1016000 w 1016000"/>
              <a:gd name="connsiteY2" fmla="*/ 0 h 75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0" h="755650">
                <a:moveTo>
                  <a:pt x="0" y="755650"/>
                </a:moveTo>
                <a:cubicBezTo>
                  <a:pt x="77258" y="555096"/>
                  <a:pt x="154517" y="354542"/>
                  <a:pt x="323850" y="228600"/>
                </a:cubicBezTo>
                <a:cubicBezTo>
                  <a:pt x="493183" y="102658"/>
                  <a:pt x="754591" y="51329"/>
                  <a:pt x="101600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igura a mano libera 22"/>
          <p:cNvSpPr/>
          <p:nvPr/>
        </p:nvSpPr>
        <p:spPr>
          <a:xfrm>
            <a:off x="1948681" y="4590684"/>
            <a:ext cx="1397000" cy="705216"/>
          </a:xfrm>
          <a:custGeom>
            <a:avLst/>
            <a:gdLst>
              <a:gd name="connsiteX0" fmla="*/ 0 w 1397000"/>
              <a:gd name="connsiteY0" fmla="*/ 705216 h 705216"/>
              <a:gd name="connsiteX1" fmla="*/ 666750 w 1397000"/>
              <a:gd name="connsiteY1" fmla="*/ 114666 h 705216"/>
              <a:gd name="connsiteX2" fmla="*/ 1397000 w 1397000"/>
              <a:gd name="connsiteY2" fmla="*/ 366 h 705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0" h="705216">
                <a:moveTo>
                  <a:pt x="0" y="705216"/>
                </a:moveTo>
                <a:cubicBezTo>
                  <a:pt x="216958" y="468678"/>
                  <a:pt x="433917" y="232141"/>
                  <a:pt x="666750" y="114666"/>
                </a:cubicBezTo>
                <a:cubicBezTo>
                  <a:pt x="899583" y="-2809"/>
                  <a:pt x="1148291" y="-1222"/>
                  <a:pt x="1397000" y="366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igura a mano libera 23"/>
          <p:cNvSpPr/>
          <p:nvPr/>
        </p:nvSpPr>
        <p:spPr>
          <a:xfrm>
            <a:off x="3669531" y="4572000"/>
            <a:ext cx="1085850" cy="571500"/>
          </a:xfrm>
          <a:custGeom>
            <a:avLst/>
            <a:gdLst>
              <a:gd name="connsiteX0" fmla="*/ 0 w 1085850"/>
              <a:gd name="connsiteY0" fmla="*/ 0 h 571500"/>
              <a:gd name="connsiteX1" fmla="*/ 781050 w 1085850"/>
              <a:gd name="connsiteY1" fmla="*/ 107950 h 571500"/>
              <a:gd name="connsiteX2" fmla="*/ 1085850 w 1085850"/>
              <a:gd name="connsiteY2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5850" h="571500">
                <a:moveTo>
                  <a:pt x="0" y="0"/>
                </a:moveTo>
                <a:cubicBezTo>
                  <a:pt x="300037" y="6350"/>
                  <a:pt x="600075" y="12700"/>
                  <a:pt x="781050" y="107950"/>
                </a:cubicBezTo>
                <a:cubicBezTo>
                  <a:pt x="962025" y="203200"/>
                  <a:pt x="1023937" y="387350"/>
                  <a:pt x="1085850" y="5715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CasellaDiTesto 42"/>
          <p:cNvSpPr txBox="1">
            <a:spLocks noChangeArrowheads="1"/>
          </p:cNvSpPr>
          <p:nvPr/>
        </p:nvSpPr>
        <p:spPr bwMode="auto">
          <a:xfrm>
            <a:off x="7031466" y="2215897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(8)</a:t>
            </a:r>
          </a:p>
        </p:txBody>
      </p:sp>
      <p:sp>
        <p:nvSpPr>
          <p:cNvPr id="15" name="Figura a mano libera 14"/>
          <p:cNvSpPr/>
          <p:nvPr/>
        </p:nvSpPr>
        <p:spPr>
          <a:xfrm>
            <a:off x="1003300" y="5410200"/>
            <a:ext cx="704850" cy="107990"/>
          </a:xfrm>
          <a:custGeom>
            <a:avLst/>
            <a:gdLst>
              <a:gd name="connsiteX0" fmla="*/ 704850 w 704850"/>
              <a:gd name="connsiteY0" fmla="*/ 0 h 107990"/>
              <a:gd name="connsiteX1" fmla="*/ 412750 w 704850"/>
              <a:gd name="connsiteY1" fmla="*/ 107950 h 107990"/>
              <a:gd name="connsiteX2" fmla="*/ 0 w 704850"/>
              <a:gd name="connsiteY2" fmla="*/ 12700 h 10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850" h="107990">
                <a:moveTo>
                  <a:pt x="704850" y="0"/>
                </a:moveTo>
                <a:cubicBezTo>
                  <a:pt x="617537" y="52916"/>
                  <a:pt x="530225" y="105833"/>
                  <a:pt x="412750" y="107950"/>
                </a:cubicBezTo>
                <a:cubicBezTo>
                  <a:pt x="295275" y="110067"/>
                  <a:pt x="68792" y="28575"/>
                  <a:pt x="0" y="127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asellaDiTesto 42"/>
          <p:cNvSpPr txBox="1">
            <a:spLocks noChangeArrowheads="1"/>
          </p:cNvSpPr>
          <p:nvPr/>
        </p:nvSpPr>
        <p:spPr bwMode="auto">
          <a:xfrm>
            <a:off x="1043608" y="5013176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1</a:t>
            </a:r>
          </a:p>
        </p:txBody>
      </p:sp>
      <p:sp>
        <p:nvSpPr>
          <p:cNvPr id="84" name="CasellaDiTesto 42"/>
          <p:cNvSpPr txBox="1">
            <a:spLocks noChangeArrowheads="1"/>
          </p:cNvSpPr>
          <p:nvPr/>
        </p:nvSpPr>
        <p:spPr bwMode="auto">
          <a:xfrm>
            <a:off x="1259632" y="5301208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8</a:t>
            </a:r>
          </a:p>
        </p:txBody>
      </p:sp>
      <p:sp>
        <p:nvSpPr>
          <p:cNvPr id="26" name="Figura a mano libera 25"/>
          <p:cNvSpPr/>
          <p:nvPr/>
        </p:nvSpPr>
        <p:spPr>
          <a:xfrm>
            <a:off x="2012950" y="5232400"/>
            <a:ext cx="2667000" cy="247650"/>
          </a:xfrm>
          <a:custGeom>
            <a:avLst/>
            <a:gdLst>
              <a:gd name="connsiteX0" fmla="*/ 2667000 w 2667000"/>
              <a:gd name="connsiteY0" fmla="*/ 0 h 247650"/>
              <a:gd name="connsiteX1" fmla="*/ 1250950 w 2667000"/>
              <a:gd name="connsiteY1" fmla="*/ 171450 h 247650"/>
              <a:gd name="connsiteX2" fmla="*/ 0 w 2667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0" h="247650">
                <a:moveTo>
                  <a:pt x="2667000" y="0"/>
                </a:moveTo>
                <a:cubicBezTo>
                  <a:pt x="2181225" y="65087"/>
                  <a:pt x="1695450" y="130175"/>
                  <a:pt x="1250950" y="171450"/>
                </a:cubicBezTo>
                <a:cubicBezTo>
                  <a:pt x="806450" y="212725"/>
                  <a:pt x="403225" y="230187"/>
                  <a:pt x="0" y="24765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asellaDiTesto 42"/>
          <p:cNvSpPr txBox="1">
            <a:spLocks noChangeArrowheads="1"/>
          </p:cNvSpPr>
          <p:nvPr/>
        </p:nvSpPr>
        <p:spPr bwMode="auto">
          <a:xfrm>
            <a:off x="3131840" y="516822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8</a:t>
            </a:r>
          </a:p>
        </p:txBody>
      </p:sp>
      <p:sp>
        <p:nvSpPr>
          <p:cNvPr id="145" name="CasellaDiTesto 42"/>
          <p:cNvSpPr txBox="1">
            <a:spLocks noChangeArrowheads="1"/>
          </p:cNvSpPr>
          <p:nvPr/>
        </p:nvSpPr>
        <p:spPr bwMode="auto">
          <a:xfrm>
            <a:off x="5239650" y="1844824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(7)</a:t>
            </a:r>
          </a:p>
        </p:txBody>
      </p:sp>
      <p:sp>
        <p:nvSpPr>
          <p:cNvPr id="146" name="CasellaDiTesto 42"/>
          <p:cNvSpPr txBox="1">
            <a:spLocks noChangeArrowheads="1"/>
          </p:cNvSpPr>
          <p:nvPr/>
        </p:nvSpPr>
        <p:spPr bwMode="auto">
          <a:xfrm>
            <a:off x="6305266" y="145825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(7)</a:t>
            </a:r>
          </a:p>
        </p:txBody>
      </p:sp>
      <p:sp>
        <p:nvSpPr>
          <p:cNvPr id="25" name="Figura a mano libera 24"/>
          <p:cNvSpPr/>
          <p:nvPr/>
        </p:nvSpPr>
        <p:spPr>
          <a:xfrm>
            <a:off x="920750" y="4660900"/>
            <a:ext cx="844550" cy="615950"/>
          </a:xfrm>
          <a:custGeom>
            <a:avLst/>
            <a:gdLst>
              <a:gd name="connsiteX0" fmla="*/ 844550 w 844550"/>
              <a:gd name="connsiteY0" fmla="*/ 0 h 615950"/>
              <a:gd name="connsiteX1" fmla="*/ 419100 w 844550"/>
              <a:gd name="connsiteY1" fmla="*/ 311150 h 615950"/>
              <a:gd name="connsiteX2" fmla="*/ 0 w 844550"/>
              <a:gd name="connsiteY2" fmla="*/ 6159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550" h="615950">
                <a:moveTo>
                  <a:pt x="844550" y="0"/>
                </a:moveTo>
                <a:lnTo>
                  <a:pt x="419100" y="311150"/>
                </a:lnTo>
                <a:lnTo>
                  <a:pt x="0" y="615950"/>
                </a:ln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CasellaDiTesto 42"/>
          <p:cNvSpPr txBox="1">
            <a:spLocks noChangeArrowheads="1"/>
          </p:cNvSpPr>
          <p:nvPr/>
        </p:nvSpPr>
        <p:spPr bwMode="auto">
          <a:xfrm>
            <a:off x="1153053" y="4736177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7</a:t>
            </a:r>
          </a:p>
        </p:txBody>
      </p:sp>
      <p:sp>
        <p:nvSpPr>
          <p:cNvPr id="127" name="CasellaDiTesto 42"/>
          <p:cNvSpPr txBox="1">
            <a:spLocks noChangeArrowheads="1"/>
          </p:cNvSpPr>
          <p:nvPr/>
        </p:nvSpPr>
        <p:spPr bwMode="auto">
          <a:xfrm>
            <a:off x="827584" y="4725144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6</a:t>
            </a:r>
          </a:p>
        </p:txBody>
      </p:sp>
      <p:sp>
        <p:nvSpPr>
          <p:cNvPr id="128" name="CasellaDiTesto 42"/>
          <p:cNvSpPr txBox="1">
            <a:spLocks noChangeArrowheads="1"/>
          </p:cNvSpPr>
          <p:nvPr/>
        </p:nvSpPr>
        <p:spPr bwMode="auto">
          <a:xfrm>
            <a:off x="2494962" y="435188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7</a:t>
            </a:r>
          </a:p>
        </p:txBody>
      </p:sp>
      <p:sp>
        <p:nvSpPr>
          <p:cNvPr id="129" name="CasellaDiTesto 42"/>
          <p:cNvSpPr txBox="1">
            <a:spLocks noChangeArrowheads="1"/>
          </p:cNvSpPr>
          <p:nvPr/>
        </p:nvSpPr>
        <p:spPr bwMode="auto">
          <a:xfrm>
            <a:off x="4139952" y="4365104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4</a:t>
            </a:r>
          </a:p>
        </p:txBody>
      </p:sp>
      <p:sp>
        <p:nvSpPr>
          <p:cNvPr id="30" name="Figura a mano libera 29"/>
          <p:cNvSpPr/>
          <p:nvPr/>
        </p:nvSpPr>
        <p:spPr>
          <a:xfrm>
            <a:off x="3613150" y="4699000"/>
            <a:ext cx="1085850" cy="501650"/>
          </a:xfrm>
          <a:custGeom>
            <a:avLst/>
            <a:gdLst>
              <a:gd name="connsiteX0" fmla="*/ 1085850 w 1085850"/>
              <a:gd name="connsiteY0" fmla="*/ 501650 h 501650"/>
              <a:gd name="connsiteX1" fmla="*/ 323850 w 1085850"/>
              <a:gd name="connsiteY1" fmla="*/ 330200 h 501650"/>
              <a:gd name="connsiteX2" fmla="*/ 0 w 1085850"/>
              <a:gd name="connsiteY2" fmla="*/ 0 h 50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5850" h="501650">
                <a:moveTo>
                  <a:pt x="1085850" y="501650"/>
                </a:moveTo>
                <a:cubicBezTo>
                  <a:pt x="795337" y="457729"/>
                  <a:pt x="504825" y="413808"/>
                  <a:pt x="323850" y="330200"/>
                </a:cubicBezTo>
                <a:cubicBezTo>
                  <a:pt x="142875" y="246592"/>
                  <a:pt x="71437" y="123296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CasellaDiTesto 42"/>
          <p:cNvSpPr txBox="1">
            <a:spLocks noChangeArrowheads="1"/>
          </p:cNvSpPr>
          <p:nvPr/>
        </p:nvSpPr>
        <p:spPr bwMode="auto">
          <a:xfrm>
            <a:off x="3923928" y="480818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7</a:t>
            </a:r>
          </a:p>
        </p:txBody>
      </p:sp>
      <p:sp>
        <p:nvSpPr>
          <p:cNvPr id="31" name="Figura a mano libera 30"/>
          <p:cNvSpPr/>
          <p:nvPr/>
        </p:nvSpPr>
        <p:spPr>
          <a:xfrm>
            <a:off x="2012950" y="4374557"/>
            <a:ext cx="1333500" cy="210143"/>
          </a:xfrm>
          <a:custGeom>
            <a:avLst/>
            <a:gdLst>
              <a:gd name="connsiteX0" fmla="*/ 1333500 w 1333500"/>
              <a:gd name="connsiteY0" fmla="*/ 159343 h 210143"/>
              <a:gd name="connsiteX1" fmla="*/ 628650 w 1333500"/>
              <a:gd name="connsiteY1" fmla="*/ 593 h 210143"/>
              <a:gd name="connsiteX2" fmla="*/ 0 w 1333500"/>
              <a:gd name="connsiteY2" fmla="*/ 210143 h 210143"/>
              <a:gd name="connsiteX3" fmla="*/ 0 w 1333500"/>
              <a:gd name="connsiteY3" fmla="*/ 210143 h 210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500" h="210143">
                <a:moveTo>
                  <a:pt x="1333500" y="159343"/>
                </a:moveTo>
                <a:cubicBezTo>
                  <a:pt x="1092200" y="75734"/>
                  <a:pt x="850900" y="-7874"/>
                  <a:pt x="628650" y="593"/>
                </a:cubicBezTo>
                <a:cubicBezTo>
                  <a:pt x="406400" y="9060"/>
                  <a:pt x="0" y="210143"/>
                  <a:pt x="0" y="210143"/>
                </a:cubicBezTo>
                <a:lnTo>
                  <a:pt x="0" y="210143"/>
                </a:ln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CasellaDiTesto 42"/>
          <p:cNvSpPr txBox="1">
            <a:spLocks noChangeArrowheads="1"/>
          </p:cNvSpPr>
          <p:nvPr/>
        </p:nvSpPr>
        <p:spPr bwMode="auto">
          <a:xfrm>
            <a:off x="5087250" y="2276872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(9)</a:t>
            </a:r>
          </a:p>
        </p:txBody>
      </p:sp>
      <p:sp>
        <p:nvSpPr>
          <p:cNvPr id="159" name="CasellaDiTesto 42"/>
          <p:cNvSpPr txBox="1">
            <a:spLocks noChangeArrowheads="1"/>
          </p:cNvSpPr>
          <p:nvPr/>
        </p:nvSpPr>
        <p:spPr bwMode="auto">
          <a:xfrm>
            <a:off x="6615023" y="1783849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(1)</a:t>
            </a:r>
          </a:p>
        </p:txBody>
      </p:sp>
      <p:sp>
        <p:nvSpPr>
          <p:cNvPr id="160" name="CasellaDiTesto 42"/>
          <p:cNvSpPr txBox="1">
            <a:spLocks noChangeArrowheads="1"/>
          </p:cNvSpPr>
          <p:nvPr/>
        </p:nvSpPr>
        <p:spPr bwMode="auto">
          <a:xfrm>
            <a:off x="7823554" y="1711841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(8)</a:t>
            </a:r>
          </a:p>
        </p:txBody>
      </p:sp>
      <p:sp>
        <p:nvSpPr>
          <p:cNvPr id="102" name="CasellaDiTesto 42"/>
          <p:cNvSpPr txBox="1">
            <a:spLocks noChangeArrowheads="1"/>
          </p:cNvSpPr>
          <p:nvPr/>
        </p:nvSpPr>
        <p:spPr bwMode="auto">
          <a:xfrm>
            <a:off x="1259632" y="5301208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9</a:t>
            </a:r>
          </a:p>
        </p:txBody>
      </p:sp>
      <p:sp>
        <p:nvSpPr>
          <p:cNvPr id="103" name="CasellaDiTesto 42"/>
          <p:cNvSpPr txBox="1">
            <a:spLocks noChangeArrowheads="1"/>
          </p:cNvSpPr>
          <p:nvPr/>
        </p:nvSpPr>
        <p:spPr bwMode="auto">
          <a:xfrm>
            <a:off x="2123728" y="4736177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4</a:t>
            </a:r>
          </a:p>
        </p:txBody>
      </p:sp>
      <p:sp>
        <p:nvSpPr>
          <p:cNvPr id="29" name="Figura a mano libera 28"/>
          <p:cNvSpPr/>
          <p:nvPr/>
        </p:nvSpPr>
        <p:spPr>
          <a:xfrm>
            <a:off x="1993900" y="4667250"/>
            <a:ext cx="1403350" cy="679450"/>
          </a:xfrm>
          <a:custGeom>
            <a:avLst/>
            <a:gdLst>
              <a:gd name="connsiteX0" fmla="*/ 1403350 w 1403350"/>
              <a:gd name="connsiteY0" fmla="*/ 0 h 679450"/>
              <a:gd name="connsiteX1" fmla="*/ 781050 w 1403350"/>
              <a:gd name="connsiteY1" fmla="*/ 342900 h 679450"/>
              <a:gd name="connsiteX2" fmla="*/ 0 w 1403350"/>
              <a:gd name="connsiteY2" fmla="*/ 679450 h 67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3350" h="679450">
                <a:moveTo>
                  <a:pt x="1403350" y="0"/>
                </a:moveTo>
                <a:cubicBezTo>
                  <a:pt x="1209146" y="114829"/>
                  <a:pt x="1014942" y="229658"/>
                  <a:pt x="781050" y="342900"/>
                </a:cubicBezTo>
                <a:cubicBezTo>
                  <a:pt x="547158" y="456142"/>
                  <a:pt x="273579" y="567796"/>
                  <a:pt x="0" y="67945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CasellaDiTesto 42"/>
          <p:cNvSpPr txBox="1">
            <a:spLocks noChangeArrowheads="1"/>
          </p:cNvSpPr>
          <p:nvPr/>
        </p:nvSpPr>
        <p:spPr bwMode="auto">
          <a:xfrm>
            <a:off x="2503098" y="4820070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1</a:t>
            </a:r>
          </a:p>
        </p:txBody>
      </p:sp>
      <p:sp>
        <p:nvSpPr>
          <p:cNvPr id="109" name="CasellaDiTesto 42"/>
          <p:cNvSpPr txBox="1">
            <a:spLocks noChangeArrowheads="1"/>
          </p:cNvSpPr>
          <p:nvPr/>
        </p:nvSpPr>
        <p:spPr bwMode="auto">
          <a:xfrm>
            <a:off x="3908005" y="4797152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8</a:t>
            </a:r>
          </a:p>
        </p:txBody>
      </p:sp>
      <p:sp>
        <p:nvSpPr>
          <p:cNvPr id="110" name="CasellaDiTesto 42"/>
          <p:cNvSpPr txBox="1">
            <a:spLocks noChangeArrowheads="1"/>
          </p:cNvSpPr>
          <p:nvPr/>
        </p:nvSpPr>
        <p:spPr bwMode="auto">
          <a:xfrm>
            <a:off x="4139952" y="4365104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3</a:t>
            </a:r>
          </a:p>
        </p:txBody>
      </p:sp>
      <p:sp>
        <p:nvSpPr>
          <p:cNvPr id="111" name="Rettangolo 110"/>
          <p:cNvSpPr>
            <a:spLocks noChangeArrowheads="1"/>
          </p:cNvSpPr>
          <p:nvPr/>
        </p:nvSpPr>
        <p:spPr bwMode="auto">
          <a:xfrm>
            <a:off x="5657577" y="4173644"/>
            <a:ext cx="33069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 di </a:t>
            </a:r>
            <a:r>
              <a:rPr lang="it-IT" altLang="it-IT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Edmonds</a:t>
            </a:r>
            <a:r>
              <a:rPr lang="it-IT" altLang="it-IT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</a:t>
            </a:r>
            <a:r>
              <a:rPr lang="it-IT" altLang="it-IT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Karp</a:t>
            </a:r>
            <a:endParaRPr lang="it-IT" altLang="it-IT" sz="1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ttangolo 111"/>
              <p:cNvSpPr/>
              <p:nvPr/>
            </p:nvSpPr>
            <p:spPr>
              <a:xfrm>
                <a:off x="5652120" y="4483630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it-IT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Iterazione 1:</a:t>
                </a:r>
                <a:r>
                  <a:rPr lang="it-IT" sz="12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={1}</m:t>
                    </m:r>
                  </m:oMath>
                </a14:m>
                <a:endParaRPr lang="it-IT" sz="14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12" name="Rettangolo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483630"/>
                <a:ext cx="3005441" cy="4286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CasellaDiTesto 112"/>
              <p:cNvSpPr txBox="1"/>
              <p:nvPr/>
            </p:nvSpPr>
            <p:spPr>
              <a:xfrm>
                <a:off x="477682" y="5025557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3" name="CasellaDiTesto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82" y="5025557"/>
                <a:ext cx="421910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ttangolo 113"/>
              <p:cNvSpPr/>
              <p:nvPr/>
            </p:nvSpPr>
            <p:spPr>
              <a:xfrm>
                <a:off x="5652120" y="4800575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it-IT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Iterazione 2:</a:t>
                </a:r>
                <a:r>
                  <a:rPr lang="it-IT" sz="12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={2,  4}</m:t>
                    </m:r>
                  </m:oMath>
                </a14:m>
                <a:endParaRPr lang="it-IT" sz="14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14" name="Rettangolo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800575"/>
                <a:ext cx="3005441" cy="4286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CasellaDiTesto 114"/>
              <p:cNvSpPr txBox="1"/>
              <p:nvPr/>
            </p:nvSpPr>
            <p:spPr>
              <a:xfrm>
                <a:off x="1649259" y="4226604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5" name="CasellaDiTesto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259" y="4226604"/>
                <a:ext cx="421910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CasellaDiTesto 119"/>
              <p:cNvSpPr txBox="1"/>
              <p:nvPr/>
            </p:nvSpPr>
            <p:spPr>
              <a:xfrm>
                <a:off x="1763688" y="5816297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0" name="CasellaDiTesto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5816297"/>
                <a:ext cx="421910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ttangolo 131"/>
              <p:cNvSpPr/>
              <p:nvPr/>
            </p:nvSpPr>
            <p:spPr>
              <a:xfrm>
                <a:off x="5652120" y="5160615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it-IT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Iterazione 3:</a:t>
                </a:r>
                <a:r>
                  <a:rPr lang="it-IT" sz="12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={4}</m:t>
                    </m:r>
                  </m:oMath>
                </a14:m>
                <a:endParaRPr lang="it-IT" sz="14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32" name="Rettangolo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5160615"/>
                <a:ext cx="3005441" cy="42862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ttangolo 134"/>
              <p:cNvSpPr/>
              <p:nvPr/>
            </p:nvSpPr>
            <p:spPr>
              <a:xfrm>
                <a:off x="5652120" y="5520655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it-IT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Iterazione 4:</a:t>
                </a:r>
                <a:r>
                  <a:rPr lang="it-IT" sz="12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={6,3}</m:t>
                    </m:r>
                  </m:oMath>
                </a14:m>
                <a:endParaRPr lang="it-IT" sz="14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35" name="Rettangolo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5520655"/>
                <a:ext cx="3005441" cy="4286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CasellaDiTesto 143"/>
              <p:cNvSpPr txBox="1"/>
              <p:nvPr/>
            </p:nvSpPr>
            <p:spPr>
              <a:xfrm>
                <a:off x="3358002" y="5805264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[4]</m:t>
                      </m:r>
                    </m:oMath>
                  </m:oMathPara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4" name="CasellaDiTesto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002" y="5805264"/>
                <a:ext cx="421910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ttangolo 160"/>
              <p:cNvSpPr/>
              <p:nvPr/>
            </p:nvSpPr>
            <p:spPr>
              <a:xfrm>
                <a:off x="5652120" y="5877272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it-IT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Iterazione 4:</a:t>
                </a:r>
                <a:r>
                  <a:rPr lang="it-IT" sz="12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={3,7}</m:t>
                    </m:r>
                  </m:oMath>
                </a14:m>
                <a:endParaRPr lang="it-IT" sz="14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61" name="Rettangolo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5877272"/>
                <a:ext cx="3005441" cy="4286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CasellaDiTesto 161"/>
              <p:cNvSpPr txBox="1"/>
              <p:nvPr/>
            </p:nvSpPr>
            <p:spPr>
              <a:xfrm>
                <a:off x="4726154" y="4869160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[6]</m:t>
                      </m:r>
                    </m:oMath>
                  </m:oMathPara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2" name="CasellaDiTesto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154" y="4869160"/>
                <a:ext cx="421910" cy="276999"/>
              </a:xfrm>
              <a:prstGeom prst="rect">
                <a:avLst/>
              </a:prstGeom>
              <a:blipFill rotWithShape="1"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Figura a mano libera 162"/>
          <p:cNvSpPr/>
          <p:nvPr/>
        </p:nvSpPr>
        <p:spPr bwMode="auto">
          <a:xfrm rot="4477098">
            <a:off x="945528" y="5500517"/>
            <a:ext cx="776137" cy="609721"/>
          </a:xfrm>
          <a:custGeom>
            <a:avLst/>
            <a:gdLst>
              <a:gd name="connsiteX0" fmla="*/ 0 w 806823"/>
              <a:gd name="connsiteY0" fmla="*/ 524435 h 524435"/>
              <a:gd name="connsiteX1" fmla="*/ 295835 w 806823"/>
              <a:gd name="connsiteY1" fmla="*/ 147918 h 524435"/>
              <a:gd name="connsiteX2" fmla="*/ 806823 w 806823"/>
              <a:gd name="connsiteY2" fmla="*/ 0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823" h="524435">
                <a:moveTo>
                  <a:pt x="0" y="524435"/>
                </a:moveTo>
                <a:cubicBezTo>
                  <a:pt x="80682" y="379879"/>
                  <a:pt x="161365" y="235324"/>
                  <a:pt x="295835" y="147918"/>
                </a:cubicBezTo>
                <a:cubicBezTo>
                  <a:pt x="430305" y="60512"/>
                  <a:pt x="618564" y="30256"/>
                  <a:pt x="806823" y="0"/>
                </a:cubicBezTo>
              </a:path>
            </a:pathLst>
          </a:cu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64" name="Figura a mano libera 163"/>
          <p:cNvSpPr/>
          <p:nvPr/>
        </p:nvSpPr>
        <p:spPr>
          <a:xfrm>
            <a:off x="1979712" y="5949280"/>
            <a:ext cx="1473200" cy="229899"/>
          </a:xfrm>
          <a:custGeom>
            <a:avLst/>
            <a:gdLst>
              <a:gd name="connsiteX0" fmla="*/ 0 w 1473200"/>
              <a:gd name="connsiteY0" fmla="*/ 229899 h 229899"/>
              <a:gd name="connsiteX1" fmla="*/ 730250 w 1473200"/>
              <a:gd name="connsiteY1" fmla="*/ 1299 h 229899"/>
              <a:gd name="connsiteX2" fmla="*/ 1473200 w 1473200"/>
              <a:gd name="connsiteY2" fmla="*/ 153699 h 22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200" h="229899">
                <a:moveTo>
                  <a:pt x="0" y="229899"/>
                </a:moveTo>
                <a:cubicBezTo>
                  <a:pt x="242358" y="121949"/>
                  <a:pt x="484717" y="13999"/>
                  <a:pt x="730250" y="1299"/>
                </a:cubicBezTo>
                <a:cubicBezTo>
                  <a:pt x="975783" y="-11401"/>
                  <a:pt x="1224491" y="71149"/>
                  <a:pt x="1473200" y="153699"/>
                </a:cubicBezTo>
              </a:path>
            </a:pathLst>
          </a:custGeom>
          <a:noFill/>
          <a:ln w="1905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igura a mano libera 164"/>
          <p:cNvSpPr/>
          <p:nvPr/>
        </p:nvSpPr>
        <p:spPr>
          <a:xfrm>
            <a:off x="3635896" y="5337646"/>
            <a:ext cx="1016000" cy="755650"/>
          </a:xfrm>
          <a:custGeom>
            <a:avLst/>
            <a:gdLst>
              <a:gd name="connsiteX0" fmla="*/ 0 w 1016000"/>
              <a:gd name="connsiteY0" fmla="*/ 755650 h 755650"/>
              <a:gd name="connsiteX1" fmla="*/ 323850 w 1016000"/>
              <a:gd name="connsiteY1" fmla="*/ 228600 h 755650"/>
              <a:gd name="connsiteX2" fmla="*/ 1016000 w 1016000"/>
              <a:gd name="connsiteY2" fmla="*/ 0 h 75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0" h="755650">
                <a:moveTo>
                  <a:pt x="0" y="755650"/>
                </a:moveTo>
                <a:cubicBezTo>
                  <a:pt x="77258" y="555096"/>
                  <a:pt x="154517" y="354542"/>
                  <a:pt x="323850" y="228600"/>
                </a:cubicBezTo>
                <a:cubicBezTo>
                  <a:pt x="493183" y="102658"/>
                  <a:pt x="754591" y="51329"/>
                  <a:pt x="1016000" y="0"/>
                </a:cubicBezTo>
              </a:path>
            </a:pathLst>
          </a:custGeom>
          <a:noFill/>
          <a:ln w="1905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Rettangolo 165"/>
              <p:cNvSpPr/>
              <p:nvPr/>
            </p:nvSpPr>
            <p:spPr>
              <a:xfrm>
                <a:off x="5671015" y="4869160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  <a:cs typeface="Verdana" panose="020B0604030504040204" pitchFamily="34" charset="0"/>
                            </a:rPr>
                            <m:t>𝛿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4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=9</m:t>
                      </m:r>
                    </m:oMath>
                  </m:oMathPara>
                </a14:m>
                <a:endParaRPr lang="it-IT" sz="14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66" name="Rettangolo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015" y="4869160"/>
                <a:ext cx="3005441" cy="42862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Rettangolo 166"/>
              <p:cNvSpPr/>
              <p:nvPr/>
            </p:nvSpPr>
            <p:spPr>
              <a:xfrm>
                <a:off x="5671015" y="4509120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4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=1→4→6→7</m:t>
                      </m:r>
                    </m:oMath>
                  </m:oMathPara>
                </a14:m>
                <a:endParaRPr lang="it-IT" sz="14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67" name="Rettangolo 1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015" y="4509120"/>
                <a:ext cx="3005441" cy="42862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CasellaDiTesto 42"/>
          <p:cNvSpPr txBox="1">
            <a:spLocks noChangeArrowheads="1"/>
          </p:cNvSpPr>
          <p:nvPr/>
        </p:nvSpPr>
        <p:spPr bwMode="auto">
          <a:xfrm>
            <a:off x="5169886" y="2492896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(9)</a:t>
            </a:r>
          </a:p>
        </p:txBody>
      </p:sp>
      <p:sp>
        <p:nvSpPr>
          <p:cNvPr id="169" name="CasellaDiTesto 42"/>
          <p:cNvSpPr txBox="1">
            <a:spLocks noChangeArrowheads="1"/>
          </p:cNvSpPr>
          <p:nvPr/>
        </p:nvSpPr>
        <p:spPr bwMode="auto">
          <a:xfrm>
            <a:off x="6383394" y="2863969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(9)</a:t>
            </a:r>
          </a:p>
        </p:txBody>
      </p:sp>
      <p:sp>
        <p:nvSpPr>
          <p:cNvPr id="170" name="CasellaDiTesto 42"/>
          <p:cNvSpPr txBox="1">
            <a:spLocks noChangeArrowheads="1"/>
          </p:cNvSpPr>
          <p:nvPr/>
        </p:nvSpPr>
        <p:spPr bwMode="auto">
          <a:xfrm>
            <a:off x="8111586" y="264794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sellaDiTesto 103">
                <a:extLst>
                  <a:ext uri="{FF2B5EF4-FFF2-40B4-BE49-F238E27FC236}">
                    <a16:creationId xmlns:a16="http://schemas.microsoft.com/office/drawing/2014/main" id="{66DE24EB-D826-46A6-BAD3-B271738D9F9B}"/>
                  </a:ext>
                </a:extLst>
              </p:cNvPr>
              <p:cNvSpPr txBox="1"/>
              <p:nvPr/>
            </p:nvSpPr>
            <p:spPr>
              <a:xfrm>
                <a:off x="1651617" y="5021930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[4]</m:t>
                      </m:r>
                    </m:oMath>
                  </m:oMathPara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4" name="CasellaDiTesto 103">
                <a:extLst>
                  <a:ext uri="{FF2B5EF4-FFF2-40B4-BE49-F238E27FC236}">
                    <a16:creationId xmlns:a16="http://schemas.microsoft.com/office/drawing/2014/main" id="{66DE24EB-D826-46A6-BAD3-B271738D9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617" y="5021930"/>
                <a:ext cx="421910" cy="276999"/>
              </a:xfrm>
              <a:prstGeom prst="rect">
                <a:avLst/>
              </a:prstGeom>
              <a:blipFill>
                <a:blip r:embed="rId1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70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21" grpId="0"/>
      <p:bldP spid="16" grpId="0" animBg="1"/>
      <p:bldP spid="83" grpId="0"/>
      <p:bldP spid="84" grpId="0"/>
      <p:bldP spid="129" grpId="0"/>
      <p:bldP spid="130" grpId="0"/>
      <p:bldP spid="102" grpId="0"/>
      <p:bldP spid="103" grpId="0"/>
      <p:bldP spid="29" grpId="0" animBg="1"/>
      <p:bldP spid="108" grpId="0"/>
      <p:bldP spid="109" grpId="0"/>
      <p:bldP spid="110" grpId="0"/>
      <p:bldP spid="111" grpId="0"/>
      <p:bldP spid="112" grpId="0"/>
      <p:bldP spid="112" grpId="1"/>
      <p:bldP spid="113" grpId="0"/>
      <p:bldP spid="114" grpId="0"/>
      <p:bldP spid="114" grpId="1"/>
      <p:bldP spid="115" grpId="0"/>
      <p:bldP spid="120" grpId="0"/>
      <p:bldP spid="132" grpId="0"/>
      <p:bldP spid="132" grpId="1"/>
      <p:bldP spid="135" grpId="0"/>
      <p:bldP spid="135" grpId="1"/>
      <p:bldP spid="144" grpId="0"/>
      <p:bldP spid="161" grpId="0"/>
      <p:bldP spid="161" grpId="1"/>
      <p:bldP spid="162" grpId="0"/>
      <p:bldP spid="163" grpId="0" animBg="1"/>
      <p:bldP spid="164" grpId="0" animBg="1"/>
      <p:bldP spid="165" grpId="0" animBg="1"/>
      <p:bldP spid="166" grpId="0"/>
      <p:bldP spid="167" grpId="0"/>
      <p:bldP spid="168" grpId="0"/>
      <p:bldP spid="169" grpId="0"/>
      <p:bldP spid="170" grpId="0"/>
      <p:bldP spid="10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179512" y="692944"/>
            <a:ext cx="9001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 i="1" dirty="0">
                <a:solidFill>
                  <a:schemeClr val="accent2"/>
                </a:solidFill>
                <a:cs typeface="Arial" charset="0"/>
              </a:rPr>
              <a:t>Esempio:</a:t>
            </a:r>
            <a:endParaRPr lang="en-US" altLang="it-IT" sz="2000" i="1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 dirty="0">
                <a:solidFill>
                  <a:schemeClr val="accent2"/>
                </a:solidFill>
              </a:rPr>
              <a:t>Problema del Massimo Flusso </a:t>
            </a:r>
            <a:endParaRPr lang="it-IT" altLang="it-IT" sz="2800" dirty="0">
              <a:solidFill>
                <a:schemeClr val="accent2"/>
              </a:solidFill>
            </a:endParaRPr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323527" y="1111290"/>
            <a:ext cx="4179887" cy="201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0"/>
              </a:spcBef>
              <a:buNone/>
            </a:pP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vuole risolvere il </a:t>
            </a:r>
            <a:r>
              <a:rPr lang="it-IT" alt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problema del massimo flusso 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dal </a:t>
            </a:r>
            <a:r>
              <a:rPr lang="it-IT" altLang="it-IT" sz="16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nodo 1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al </a:t>
            </a:r>
            <a:r>
              <a:rPr lang="it-IT" altLang="it-IT" sz="16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nodo 7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sul grafo in figura con l’algoritmo di </a:t>
            </a:r>
            <a:r>
              <a:rPr lang="it-IT" alt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Ford-</a:t>
            </a:r>
            <a:r>
              <a:rPr lang="it-IT" altLang="it-IT" sz="16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Fulkerson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utilizzando l’algoritmo di </a:t>
            </a:r>
            <a:r>
              <a:rPr lang="it-IT" altLang="it-IT" sz="16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Edmonds-Karp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per la ricerca dei cammini aumentanti.</a:t>
            </a:r>
            <a:endParaRPr lang="it-IT" altLang="it-IT" sz="1800" i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Ovale 4"/>
          <p:cNvSpPr/>
          <p:nvPr/>
        </p:nvSpPr>
        <p:spPr bwMode="auto">
          <a:xfrm>
            <a:off x="4649465" y="2184870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1</a:t>
            </a:r>
          </a:p>
        </p:txBody>
      </p:sp>
      <p:sp>
        <p:nvSpPr>
          <p:cNvPr id="6" name="Ovale 5"/>
          <p:cNvSpPr/>
          <p:nvPr/>
        </p:nvSpPr>
        <p:spPr bwMode="auto">
          <a:xfrm>
            <a:off x="5701132" y="1375195"/>
            <a:ext cx="227061" cy="259574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2</a:t>
            </a:r>
          </a:p>
        </p:txBody>
      </p:sp>
      <p:sp>
        <p:nvSpPr>
          <p:cNvPr id="7" name="Ovale 6"/>
          <p:cNvSpPr/>
          <p:nvPr/>
        </p:nvSpPr>
        <p:spPr bwMode="auto">
          <a:xfrm>
            <a:off x="7385769" y="2976957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6</a:t>
            </a:r>
          </a:p>
        </p:txBody>
      </p:sp>
      <p:sp>
        <p:nvSpPr>
          <p:cNvPr id="8" name="Ovale 7"/>
          <p:cNvSpPr/>
          <p:nvPr/>
        </p:nvSpPr>
        <p:spPr bwMode="auto">
          <a:xfrm>
            <a:off x="5657577" y="2184870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3</a:t>
            </a:r>
          </a:p>
        </p:txBody>
      </p:sp>
      <p:sp>
        <p:nvSpPr>
          <p:cNvPr id="9" name="Ovale 8"/>
          <p:cNvSpPr/>
          <p:nvPr/>
        </p:nvSpPr>
        <p:spPr bwMode="auto">
          <a:xfrm>
            <a:off x="7319218" y="1320774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5</a:t>
            </a:r>
          </a:p>
        </p:txBody>
      </p:sp>
      <p:sp>
        <p:nvSpPr>
          <p:cNvPr id="10" name="Ovale 9"/>
          <p:cNvSpPr/>
          <p:nvPr/>
        </p:nvSpPr>
        <p:spPr bwMode="auto">
          <a:xfrm>
            <a:off x="8609905" y="2062196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7</a:t>
            </a:r>
          </a:p>
        </p:txBody>
      </p:sp>
      <p:cxnSp>
        <p:nvCxnSpPr>
          <p:cNvPr id="11" name="Connettore 2 10"/>
          <p:cNvCxnSpPr>
            <a:stCxn id="5" idx="7"/>
            <a:endCxn id="6" idx="3"/>
          </p:cNvCxnSpPr>
          <p:nvPr/>
        </p:nvCxnSpPr>
        <p:spPr bwMode="auto">
          <a:xfrm flipV="1">
            <a:off x="4890658" y="1596755"/>
            <a:ext cx="843726" cy="6302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42"/>
          <p:cNvSpPr txBox="1">
            <a:spLocks noChangeArrowheads="1"/>
          </p:cNvSpPr>
          <p:nvPr/>
        </p:nvSpPr>
        <p:spPr bwMode="auto">
          <a:xfrm>
            <a:off x="5015242" y="162223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13</a:t>
            </a:r>
          </a:p>
        </p:txBody>
      </p:sp>
      <p:cxnSp>
        <p:nvCxnSpPr>
          <p:cNvPr id="14" name="Connettore 2 13"/>
          <p:cNvCxnSpPr>
            <a:stCxn id="5" idx="6"/>
            <a:endCxn id="8" idx="2"/>
          </p:cNvCxnSpPr>
          <p:nvPr/>
        </p:nvCxnSpPr>
        <p:spPr bwMode="auto">
          <a:xfrm>
            <a:off x="4932040" y="2328887"/>
            <a:ext cx="72553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>
            <a:stCxn id="7" idx="6"/>
            <a:endCxn id="10" idx="3"/>
          </p:cNvCxnSpPr>
          <p:nvPr/>
        </p:nvCxnSpPr>
        <p:spPr bwMode="auto">
          <a:xfrm flipV="1">
            <a:off x="7668344" y="2308048"/>
            <a:ext cx="982943" cy="8129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9" idx="6"/>
            <a:endCxn id="10" idx="1"/>
          </p:cNvCxnSpPr>
          <p:nvPr/>
        </p:nvCxnSpPr>
        <p:spPr bwMode="auto">
          <a:xfrm>
            <a:off x="7601793" y="1464791"/>
            <a:ext cx="1049494" cy="6395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42"/>
          <p:cNvSpPr txBox="1">
            <a:spLocks noChangeArrowheads="1"/>
          </p:cNvSpPr>
          <p:nvPr/>
        </p:nvSpPr>
        <p:spPr bwMode="auto">
          <a:xfrm>
            <a:off x="8177857" y="155654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11</a:t>
            </a:r>
          </a:p>
        </p:txBody>
      </p:sp>
      <p:sp>
        <p:nvSpPr>
          <p:cNvPr id="28" name="CasellaDiTesto 42"/>
          <p:cNvSpPr txBox="1">
            <a:spLocks noChangeArrowheads="1"/>
          </p:cNvSpPr>
          <p:nvPr/>
        </p:nvSpPr>
        <p:spPr bwMode="auto">
          <a:xfrm>
            <a:off x="8033841" y="2328886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15</a:t>
            </a:r>
          </a:p>
        </p:txBody>
      </p:sp>
      <p:sp>
        <p:nvSpPr>
          <p:cNvPr id="40" name="Ovale 39"/>
          <p:cNvSpPr/>
          <p:nvPr/>
        </p:nvSpPr>
        <p:spPr bwMode="auto">
          <a:xfrm>
            <a:off x="5657576" y="2976958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4</a:t>
            </a:r>
          </a:p>
        </p:txBody>
      </p:sp>
      <p:cxnSp>
        <p:nvCxnSpPr>
          <p:cNvPr id="41" name="Connettore 2 40"/>
          <p:cNvCxnSpPr>
            <a:stCxn id="5" idx="5"/>
            <a:endCxn id="40" idx="2"/>
          </p:cNvCxnSpPr>
          <p:nvPr/>
        </p:nvCxnSpPr>
        <p:spPr bwMode="auto">
          <a:xfrm>
            <a:off x="4890658" y="2430722"/>
            <a:ext cx="766918" cy="6902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>
            <a:stCxn id="8" idx="0"/>
            <a:endCxn id="6" idx="4"/>
          </p:cNvCxnSpPr>
          <p:nvPr/>
        </p:nvCxnSpPr>
        <p:spPr bwMode="auto">
          <a:xfrm flipV="1">
            <a:off x="5798865" y="1634769"/>
            <a:ext cx="15798" cy="5501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>
            <a:stCxn id="40" idx="0"/>
            <a:endCxn id="8" idx="4"/>
          </p:cNvCxnSpPr>
          <p:nvPr/>
        </p:nvCxnSpPr>
        <p:spPr bwMode="auto">
          <a:xfrm flipV="1">
            <a:off x="5798864" y="2472903"/>
            <a:ext cx="1" cy="504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>
            <a:stCxn id="8" idx="7"/>
            <a:endCxn id="9" idx="3"/>
          </p:cNvCxnSpPr>
          <p:nvPr/>
        </p:nvCxnSpPr>
        <p:spPr bwMode="auto">
          <a:xfrm flipV="1">
            <a:off x="5898770" y="1566626"/>
            <a:ext cx="1461830" cy="6604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/>
          <p:cNvCxnSpPr>
            <a:stCxn id="8" idx="6"/>
            <a:endCxn id="10" idx="2"/>
          </p:cNvCxnSpPr>
          <p:nvPr/>
        </p:nvCxnSpPr>
        <p:spPr bwMode="auto">
          <a:xfrm flipV="1">
            <a:off x="5940152" y="2206213"/>
            <a:ext cx="2669753" cy="1226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/>
          <p:cNvCxnSpPr>
            <a:stCxn id="40" idx="6"/>
            <a:endCxn id="7" idx="2"/>
          </p:cNvCxnSpPr>
          <p:nvPr/>
        </p:nvCxnSpPr>
        <p:spPr bwMode="auto">
          <a:xfrm flipV="1">
            <a:off x="5940151" y="3120974"/>
            <a:ext cx="1445618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/>
          <p:cNvCxnSpPr>
            <a:stCxn id="6" idx="6"/>
            <a:endCxn id="9" idx="2"/>
          </p:cNvCxnSpPr>
          <p:nvPr/>
        </p:nvCxnSpPr>
        <p:spPr bwMode="auto">
          <a:xfrm flipV="1">
            <a:off x="5928193" y="1464791"/>
            <a:ext cx="1391025" cy="4019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42"/>
          <p:cNvSpPr txBox="1">
            <a:spLocks noChangeArrowheads="1"/>
          </p:cNvSpPr>
          <p:nvPr/>
        </p:nvSpPr>
        <p:spPr bwMode="auto">
          <a:xfrm>
            <a:off x="5107460" y="2062196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9</a:t>
            </a:r>
          </a:p>
        </p:txBody>
      </p:sp>
      <p:sp>
        <p:nvSpPr>
          <p:cNvPr id="66" name="CasellaDiTesto 42"/>
          <p:cNvSpPr txBox="1">
            <a:spLocks noChangeArrowheads="1"/>
          </p:cNvSpPr>
          <p:nvPr/>
        </p:nvSpPr>
        <p:spPr bwMode="auto">
          <a:xfrm>
            <a:off x="5020698" y="2669180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9</a:t>
            </a:r>
          </a:p>
        </p:txBody>
      </p:sp>
      <p:sp>
        <p:nvSpPr>
          <p:cNvPr id="67" name="CasellaDiTesto 42"/>
          <p:cNvSpPr txBox="1">
            <a:spLocks noChangeArrowheads="1"/>
          </p:cNvSpPr>
          <p:nvPr/>
        </p:nvSpPr>
        <p:spPr bwMode="auto">
          <a:xfrm>
            <a:off x="5745751" y="1754419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10</a:t>
            </a:r>
          </a:p>
        </p:txBody>
      </p:sp>
      <p:sp>
        <p:nvSpPr>
          <p:cNvPr id="68" name="CasellaDiTesto 42"/>
          <p:cNvSpPr txBox="1">
            <a:spLocks noChangeArrowheads="1"/>
          </p:cNvSpPr>
          <p:nvPr/>
        </p:nvSpPr>
        <p:spPr bwMode="auto">
          <a:xfrm>
            <a:off x="5735322" y="259717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13</a:t>
            </a:r>
          </a:p>
        </p:txBody>
      </p:sp>
      <p:sp>
        <p:nvSpPr>
          <p:cNvPr id="72" name="CasellaDiTesto 42"/>
          <p:cNvSpPr txBox="1">
            <a:spLocks noChangeArrowheads="1"/>
          </p:cNvSpPr>
          <p:nvPr/>
        </p:nvSpPr>
        <p:spPr bwMode="auto">
          <a:xfrm>
            <a:off x="6311246" y="312122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16</a:t>
            </a:r>
          </a:p>
        </p:txBody>
      </p:sp>
      <p:sp>
        <p:nvSpPr>
          <p:cNvPr id="73" name="CasellaDiTesto 42"/>
          <p:cNvSpPr txBox="1">
            <a:spLocks noChangeArrowheads="1"/>
          </p:cNvSpPr>
          <p:nvPr/>
        </p:nvSpPr>
        <p:spPr bwMode="auto">
          <a:xfrm>
            <a:off x="7031466" y="1998557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8</a:t>
            </a:r>
          </a:p>
        </p:txBody>
      </p:sp>
      <p:sp>
        <p:nvSpPr>
          <p:cNvPr id="74" name="CasellaDiTesto 42"/>
          <p:cNvSpPr txBox="1">
            <a:spLocks noChangeArrowheads="1"/>
          </p:cNvSpPr>
          <p:nvPr/>
        </p:nvSpPr>
        <p:spPr bwMode="auto">
          <a:xfrm>
            <a:off x="6531118" y="1608807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5</a:t>
            </a:r>
          </a:p>
        </p:txBody>
      </p:sp>
      <p:sp>
        <p:nvSpPr>
          <p:cNvPr id="76" name="CasellaDiTesto 42"/>
          <p:cNvSpPr txBox="1">
            <a:spLocks noChangeArrowheads="1"/>
          </p:cNvSpPr>
          <p:nvPr/>
        </p:nvSpPr>
        <p:spPr bwMode="auto">
          <a:xfrm>
            <a:off x="6344521" y="1211809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7</a:t>
            </a: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323528" y="3356992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1800" i="1" dirty="0">
                <a:solidFill>
                  <a:schemeClr val="accent2"/>
                </a:solidFill>
                <a:cs typeface="Arial" charset="0"/>
              </a:rPr>
              <a:t>Iterazione 5</a:t>
            </a:r>
            <a:endParaRPr lang="en-US" altLang="it-IT" sz="1800" i="1" dirty="0">
              <a:solidFill>
                <a:schemeClr val="accent2"/>
              </a:solidFill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tangolo 34"/>
              <p:cNvSpPr>
                <a:spLocks noChangeArrowheads="1"/>
              </p:cNvSpPr>
              <p:nvPr/>
            </p:nvSpPr>
            <p:spPr bwMode="auto">
              <a:xfrm>
                <a:off x="323528" y="3741596"/>
                <a:ext cx="6556171" cy="335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4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Aggiorniamo il grafo residuo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𝐺</m:t>
                        </m:r>
                      </m:e>
                      <m:sub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𝐴</m:t>
                        </m:r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′</m:t>
                        </m:r>
                        <m:d>
                          <m:dPr>
                            <m:ctrlPr>
                              <a:rPr lang="it-IT" altLang="it-IT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it-IT" altLang="it-IT" sz="14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it-IT" altLang="it-IT" sz="1600" dirty="0"/>
              </a:p>
            </p:txBody>
          </p:sp>
        </mc:Choice>
        <mc:Fallback xmlns="">
          <p:sp>
            <p:nvSpPr>
              <p:cNvPr id="35" name="Rettango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3741596"/>
                <a:ext cx="6556171" cy="335476"/>
              </a:xfrm>
              <a:prstGeom prst="rect">
                <a:avLst/>
              </a:prstGeom>
              <a:blipFill rotWithShape="1">
                <a:blip r:embed="rId2"/>
                <a:stretch>
                  <a:fillRect l="-186" b="-1090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Ovale 93"/>
          <p:cNvSpPr/>
          <p:nvPr/>
        </p:nvSpPr>
        <p:spPr bwMode="auto">
          <a:xfrm>
            <a:off x="689025" y="5281214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1</a:t>
            </a:r>
          </a:p>
        </p:txBody>
      </p:sp>
      <p:sp>
        <p:nvSpPr>
          <p:cNvPr id="95" name="Ovale 94"/>
          <p:cNvSpPr/>
          <p:nvPr/>
        </p:nvSpPr>
        <p:spPr bwMode="auto">
          <a:xfrm>
            <a:off x="1740692" y="4471539"/>
            <a:ext cx="227061" cy="259574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2</a:t>
            </a:r>
          </a:p>
        </p:txBody>
      </p:sp>
      <p:sp>
        <p:nvSpPr>
          <p:cNvPr id="96" name="Ovale 95"/>
          <p:cNvSpPr/>
          <p:nvPr/>
        </p:nvSpPr>
        <p:spPr bwMode="auto">
          <a:xfrm>
            <a:off x="3425329" y="6073301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6</a:t>
            </a:r>
          </a:p>
        </p:txBody>
      </p:sp>
      <p:sp>
        <p:nvSpPr>
          <p:cNvPr id="97" name="Ovale 96"/>
          <p:cNvSpPr/>
          <p:nvPr/>
        </p:nvSpPr>
        <p:spPr bwMode="auto">
          <a:xfrm>
            <a:off x="1697137" y="5281214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3</a:t>
            </a:r>
          </a:p>
        </p:txBody>
      </p:sp>
      <p:sp>
        <p:nvSpPr>
          <p:cNvPr id="98" name="Ovale 97"/>
          <p:cNvSpPr/>
          <p:nvPr/>
        </p:nvSpPr>
        <p:spPr bwMode="auto">
          <a:xfrm>
            <a:off x="3358778" y="4417118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5</a:t>
            </a:r>
          </a:p>
        </p:txBody>
      </p:sp>
      <p:sp>
        <p:nvSpPr>
          <p:cNvPr id="99" name="Ovale 98"/>
          <p:cNvSpPr/>
          <p:nvPr/>
        </p:nvSpPr>
        <p:spPr bwMode="auto">
          <a:xfrm>
            <a:off x="4649465" y="5158540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7</a:t>
            </a:r>
          </a:p>
        </p:txBody>
      </p:sp>
      <p:sp>
        <p:nvSpPr>
          <p:cNvPr id="106" name="CasellaDiTesto 42"/>
          <p:cNvSpPr txBox="1">
            <a:spLocks noChangeArrowheads="1"/>
          </p:cNvSpPr>
          <p:nvPr/>
        </p:nvSpPr>
        <p:spPr bwMode="auto">
          <a:xfrm>
            <a:off x="3508531" y="552826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15</a:t>
            </a:r>
          </a:p>
        </p:txBody>
      </p:sp>
      <p:sp>
        <p:nvSpPr>
          <p:cNvPr id="107" name="Ovale 106"/>
          <p:cNvSpPr/>
          <p:nvPr/>
        </p:nvSpPr>
        <p:spPr bwMode="auto">
          <a:xfrm>
            <a:off x="1697136" y="6073302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4</a:t>
            </a:r>
          </a:p>
        </p:txBody>
      </p:sp>
      <p:sp>
        <p:nvSpPr>
          <p:cNvPr id="116" name="CasellaDiTesto 42"/>
          <p:cNvSpPr txBox="1">
            <a:spLocks noChangeArrowheads="1"/>
          </p:cNvSpPr>
          <p:nvPr/>
        </p:nvSpPr>
        <p:spPr bwMode="auto">
          <a:xfrm>
            <a:off x="1201895" y="5585530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9</a:t>
            </a:r>
          </a:p>
        </p:txBody>
      </p:sp>
      <p:sp>
        <p:nvSpPr>
          <p:cNvPr id="117" name="CasellaDiTesto 42"/>
          <p:cNvSpPr txBox="1">
            <a:spLocks noChangeArrowheads="1"/>
          </p:cNvSpPr>
          <p:nvPr/>
        </p:nvSpPr>
        <p:spPr bwMode="auto">
          <a:xfrm>
            <a:off x="1348291" y="4880193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10</a:t>
            </a:r>
          </a:p>
        </p:txBody>
      </p:sp>
      <p:sp>
        <p:nvSpPr>
          <p:cNvPr id="118" name="CasellaDiTesto 42"/>
          <p:cNvSpPr txBox="1">
            <a:spLocks noChangeArrowheads="1"/>
          </p:cNvSpPr>
          <p:nvPr/>
        </p:nvSpPr>
        <p:spPr bwMode="auto">
          <a:xfrm>
            <a:off x="1636323" y="5672281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13</a:t>
            </a:r>
          </a:p>
        </p:txBody>
      </p:sp>
      <p:sp>
        <p:nvSpPr>
          <p:cNvPr id="119" name="CasellaDiTesto 42"/>
          <p:cNvSpPr txBox="1">
            <a:spLocks noChangeArrowheads="1"/>
          </p:cNvSpPr>
          <p:nvPr/>
        </p:nvSpPr>
        <p:spPr bwMode="auto">
          <a:xfrm>
            <a:off x="2572427" y="588830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16</a:t>
            </a:r>
          </a:p>
        </p:txBody>
      </p:sp>
      <p:sp>
        <p:nvSpPr>
          <p:cNvPr id="121" name="CasellaDiTesto 42"/>
          <p:cNvSpPr txBox="1">
            <a:spLocks noChangeArrowheads="1"/>
          </p:cNvSpPr>
          <p:nvPr/>
        </p:nvSpPr>
        <p:spPr bwMode="auto">
          <a:xfrm>
            <a:off x="2129185" y="4736177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5</a:t>
            </a:r>
          </a:p>
        </p:txBody>
      </p:sp>
      <p:sp>
        <p:nvSpPr>
          <p:cNvPr id="123" name="Figura a mano libera 122"/>
          <p:cNvSpPr/>
          <p:nvPr/>
        </p:nvSpPr>
        <p:spPr bwMode="auto">
          <a:xfrm>
            <a:off x="818678" y="4615931"/>
            <a:ext cx="922013" cy="685278"/>
          </a:xfrm>
          <a:custGeom>
            <a:avLst/>
            <a:gdLst>
              <a:gd name="connsiteX0" fmla="*/ 0 w 806823"/>
              <a:gd name="connsiteY0" fmla="*/ 524435 h 524435"/>
              <a:gd name="connsiteX1" fmla="*/ 295835 w 806823"/>
              <a:gd name="connsiteY1" fmla="*/ 147918 h 524435"/>
              <a:gd name="connsiteX2" fmla="*/ 806823 w 806823"/>
              <a:gd name="connsiteY2" fmla="*/ 0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823" h="524435">
                <a:moveTo>
                  <a:pt x="0" y="524435"/>
                </a:moveTo>
                <a:cubicBezTo>
                  <a:pt x="80682" y="379879"/>
                  <a:pt x="161365" y="235324"/>
                  <a:pt x="295835" y="147918"/>
                </a:cubicBezTo>
                <a:cubicBezTo>
                  <a:pt x="430305" y="60512"/>
                  <a:pt x="618564" y="30256"/>
                  <a:pt x="806823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3" name="Figura a mano libera 12"/>
          <p:cNvSpPr/>
          <p:nvPr/>
        </p:nvSpPr>
        <p:spPr>
          <a:xfrm>
            <a:off x="1643678" y="4718050"/>
            <a:ext cx="146253" cy="571500"/>
          </a:xfrm>
          <a:custGeom>
            <a:avLst/>
            <a:gdLst>
              <a:gd name="connsiteX0" fmla="*/ 146253 w 146253"/>
              <a:gd name="connsiteY0" fmla="*/ 571500 h 571500"/>
              <a:gd name="connsiteX1" fmla="*/ 203 w 146253"/>
              <a:gd name="connsiteY1" fmla="*/ 311150 h 571500"/>
              <a:gd name="connsiteX2" fmla="*/ 120853 w 146253"/>
              <a:gd name="connsiteY2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253" h="571500">
                <a:moveTo>
                  <a:pt x="146253" y="571500"/>
                </a:moveTo>
                <a:cubicBezTo>
                  <a:pt x="75344" y="488950"/>
                  <a:pt x="4436" y="406400"/>
                  <a:pt x="203" y="311150"/>
                </a:cubicBezTo>
                <a:cubicBezTo>
                  <a:pt x="-4030" y="215900"/>
                  <a:pt x="58411" y="107950"/>
                  <a:pt x="120853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igura a mano libera 123"/>
          <p:cNvSpPr/>
          <p:nvPr/>
        </p:nvSpPr>
        <p:spPr bwMode="auto">
          <a:xfrm rot="4477098">
            <a:off x="954187" y="5486701"/>
            <a:ext cx="776137" cy="609721"/>
          </a:xfrm>
          <a:custGeom>
            <a:avLst/>
            <a:gdLst>
              <a:gd name="connsiteX0" fmla="*/ 0 w 806823"/>
              <a:gd name="connsiteY0" fmla="*/ 524435 h 524435"/>
              <a:gd name="connsiteX1" fmla="*/ 295835 w 806823"/>
              <a:gd name="connsiteY1" fmla="*/ 147918 h 524435"/>
              <a:gd name="connsiteX2" fmla="*/ 806823 w 806823"/>
              <a:gd name="connsiteY2" fmla="*/ 0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823" h="524435">
                <a:moveTo>
                  <a:pt x="0" y="524435"/>
                </a:moveTo>
                <a:cubicBezTo>
                  <a:pt x="80682" y="379879"/>
                  <a:pt x="161365" y="235324"/>
                  <a:pt x="295835" y="147918"/>
                </a:cubicBezTo>
                <a:cubicBezTo>
                  <a:pt x="430305" y="60512"/>
                  <a:pt x="618564" y="30256"/>
                  <a:pt x="806823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25" name="Figura a mano libera 124"/>
          <p:cNvSpPr/>
          <p:nvPr/>
        </p:nvSpPr>
        <p:spPr>
          <a:xfrm>
            <a:off x="1697138" y="5563728"/>
            <a:ext cx="141285" cy="504469"/>
          </a:xfrm>
          <a:custGeom>
            <a:avLst/>
            <a:gdLst>
              <a:gd name="connsiteX0" fmla="*/ 146253 w 146253"/>
              <a:gd name="connsiteY0" fmla="*/ 571500 h 571500"/>
              <a:gd name="connsiteX1" fmla="*/ 203 w 146253"/>
              <a:gd name="connsiteY1" fmla="*/ 311150 h 571500"/>
              <a:gd name="connsiteX2" fmla="*/ 120853 w 146253"/>
              <a:gd name="connsiteY2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253" h="571500">
                <a:moveTo>
                  <a:pt x="146253" y="571500"/>
                </a:moveTo>
                <a:cubicBezTo>
                  <a:pt x="75344" y="488950"/>
                  <a:pt x="4436" y="406400"/>
                  <a:pt x="203" y="311150"/>
                </a:cubicBezTo>
                <a:cubicBezTo>
                  <a:pt x="-4030" y="215900"/>
                  <a:pt x="58411" y="107950"/>
                  <a:pt x="120853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igura a mano libera 16"/>
          <p:cNvSpPr/>
          <p:nvPr/>
        </p:nvSpPr>
        <p:spPr>
          <a:xfrm>
            <a:off x="1986781" y="5955001"/>
            <a:ext cx="1473200" cy="229899"/>
          </a:xfrm>
          <a:custGeom>
            <a:avLst/>
            <a:gdLst>
              <a:gd name="connsiteX0" fmla="*/ 0 w 1473200"/>
              <a:gd name="connsiteY0" fmla="*/ 229899 h 229899"/>
              <a:gd name="connsiteX1" fmla="*/ 730250 w 1473200"/>
              <a:gd name="connsiteY1" fmla="*/ 1299 h 229899"/>
              <a:gd name="connsiteX2" fmla="*/ 1473200 w 1473200"/>
              <a:gd name="connsiteY2" fmla="*/ 153699 h 22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200" h="229899">
                <a:moveTo>
                  <a:pt x="0" y="229899"/>
                </a:moveTo>
                <a:cubicBezTo>
                  <a:pt x="242358" y="121949"/>
                  <a:pt x="484717" y="13999"/>
                  <a:pt x="730250" y="1299"/>
                </a:cubicBezTo>
                <a:cubicBezTo>
                  <a:pt x="975783" y="-11401"/>
                  <a:pt x="1224491" y="71149"/>
                  <a:pt x="1473200" y="15369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igura a mano libera 18"/>
          <p:cNvSpPr/>
          <p:nvPr/>
        </p:nvSpPr>
        <p:spPr>
          <a:xfrm>
            <a:off x="3644131" y="5334000"/>
            <a:ext cx="1016000" cy="755650"/>
          </a:xfrm>
          <a:custGeom>
            <a:avLst/>
            <a:gdLst>
              <a:gd name="connsiteX0" fmla="*/ 0 w 1016000"/>
              <a:gd name="connsiteY0" fmla="*/ 755650 h 755650"/>
              <a:gd name="connsiteX1" fmla="*/ 323850 w 1016000"/>
              <a:gd name="connsiteY1" fmla="*/ 228600 h 755650"/>
              <a:gd name="connsiteX2" fmla="*/ 1016000 w 1016000"/>
              <a:gd name="connsiteY2" fmla="*/ 0 h 75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0" h="755650">
                <a:moveTo>
                  <a:pt x="0" y="755650"/>
                </a:moveTo>
                <a:cubicBezTo>
                  <a:pt x="77258" y="555096"/>
                  <a:pt x="154517" y="354542"/>
                  <a:pt x="323850" y="228600"/>
                </a:cubicBezTo>
                <a:cubicBezTo>
                  <a:pt x="493183" y="102658"/>
                  <a:pt x="754591" y="51329"/>
                  <a:pt x="101600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igura a mano libera 22"/>
          <p:cNvSpPr/>
          <p:nvPr/>
        </p:nvSpPr>
        <p:spPr>
          <a:xfrm>
            <a:off x="1948681" y="4590684"/>
            <a:ext cx="1397000" cy="705216"/>
          </a:xfrm>
          <a:custGeom>
            <a:avLst/>
            <a:gdLst>
              <a:gd name="connsiteX0" fmla="*/ 0 w 1397000"/>
              <a:gd name="connsiteY0" fmla="*/ 705216 h 705216"/>
              <a:gd name="connsiteX1" fmla="*/ 666750 w 1397000"/>
              <a:gd name="connsiteY1" fmla="*/ 114666 h 705216"/>
              <a:gd name="connsiteX2" fmla="*/ 1397000 w 1397000"/>
              <a:gd name="connsiteY2" fmla="*/ 366 h 705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0" h="705216">
                <a:moveTo>
                  <a:pt x="0" y="705216"/>
                </a:moveTo>
                <a:cubicBezTo>
                  <a:pt x="216958" y="468678"/>
                  <a:pt x="433917" y="232141"/>
                  <a:pt x="666750" y="114666"/>
                </a:cubicBezTo>
                <a:cubicBezTo>
                  <a:pt x="899583" y="-2809"/>
                  <a:pt x="1148291" y="-1222"/>
                  <a:pt x="1397000" y="366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igura a mano libera 23"/>
          <p:cNvSpPr/>
          <p:nvPr/>
        </p:nvSpPr>
        <p:spPr>
          <a:xfrm>
            <a:off x="3669531" y="4572000"/>
            <a:ext cx="1085850" cy="571500"/>
          </a:xfrm>
          <a:custGeom>
            <a:avLst/>
            <a:gdLst>
              <a:gd name="connsiteX0" fmla="*/ 0 w 1085850"/>
              <a:gd name="connsiteY0" fmla="*/ 0 h 571500"/>
              <a:gd name="connsiteX1" fmla="*/ 781050 w 1085850"/>
              <a:gd name="connsiteY1" fmla="*/ 107950 h 571500"/>
              <a:gd name="connsiteX2" fmla="*/ 1085850 w 1085850"/>
              <a:gd name="connsiteY2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5850" h="571500">
                <a:moveTo>
                  <a:pt x="0" y="0"/>
                </a:moveTo>
                <a:cubicBezTo>
                  <a:pt x="300037" y="6350"/>
                  <a:pt x="600075" y="12700"/>
                  <a:pt x="781050" y="107950"/>
                </a:cubicBezTo>
                <a:cubicBezTo>
                  <a:pt x="962025" y="203200"/>
                  <a:pt x="1023937" y="387350"/>
                  <a:pt x="1085850" y="5715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CasellaDiTesto 42"/>
          <p:cNvSpPr txBox="1">
            <a:spLocks noChangeArrowheads="1"/>
          </p:cNvSpPr>
          <p:nvPr/>
        </p:nvSpPr>
        <p:spPr bwMode="auto">
          <a:xfrm>
            <a:off x="7031466" y="2215897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(8)</a:t>
            </a:r>
          </a:p>
        </p:txBody>
      </p:sp>
      <p:sp>
        <p:nvSpPr>
          <p:cNvPr id="15" name="Figura a mano libera 14"/>
          <p:cNvSpPr/>
          <p:nvPr/>
        </p:nvSpPr>
        <p:spPr>
          <a:xfrm>
            <a:off x="1003300" y="5410200"/>
            <a:ext cx="704850" cy="107990"/>
          </a:xfrm>
          <a:custGeom>
            <a:avLst/>
            <a:gdLst>
              <a:gd name="connsiteX0" fmla="*/ 704850 w 704850"/>
              <a:gd name="connsiteY0" fmla="*/ 0 h 107990"/>
              <a:gd name="connsiteX1" fmla="*/ 412750 w 704850"/>
              <a:gd name="connsiteY1" fmla="*/ 107950 h 107990"/>
              <a:gd name="connsiteX2" fmla="*/ 0 w 704850"/>
              <a:gd name="connsiteY2" fmla="*/ 12700 h 10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850" h="107990">
                <a:moveTo>
                  <a:pt x="704850" y="0"/>
                </a:moveTo>
                <a:cubicBezTo>
                  <a:pt x="617537" y="52916"/>
                  <a:pt x="530225" y="105833"/>
                  <a:pt x="412750" y="107950"/>
                </a:cubicBezTo>
                <a:cubicBezTo>
                  <a:pt x="295275" y="110067"/>
                  <a:pt x="68792" y="28575"/>
                  <a:pt x="0" y="127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igura a mano libera 25"/>
          <p:cNvSpPr/>
          <p:nvPr/>
        </p:nvSpPr>
        <p:spPr>
          <a:xfrm>
            <a:off x="2012950" y="5232400"/>
            <a:ext cx="2667000" cy="247650"/>
          </a:xfrm>
          <a:custGeom>
            <a:avLst/>
            <a:gdLst>
              <a:gd name="connsiteX0" fmla="*/ 2667000 w 2667000"/>
              <a:gd name="connsiteY0" fmla="*/ 0 h 247650"/>
              <a:gd name="connsiteX1" fmla="*/ 1250950 w 2667000"/>
              <a:gd name="connsiteY1" fmla="*/ 171450 h 247650"/>
              <a:gd name="connsiteX2" fmla="*/ 0 w 2667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0" h="247650">
                <a:moveTo>
                  <a:pt x="2667000" y="0"/>
                </a:moveTo>
                <a:cubicBezTo>
                  <a:pt x="2181225" y="65087"/>
                  <a:pt x="1695450" y="130175"/>
                  <a:pt x="1250950" y="171450"/>
                </a:cubicBezTo>
                <a:cubicBezTo>
                  <a:pt x="806450" y="212725"/>
                  <a:pt x="403225" y="230187"/>
                  <a:pt x="0" y="24765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asellaDiTesto 42"/>
          <p:cNvSpPr txBox="1">
            <a:spLocks noChangeArrowheads="1"/>
          </p:cNvSpPr>
          <p:nvPr/>
        </p:nvSpPr>
        <p:spPr bwMode="auto">
          <a:xfrm>
            <a:off x="3131840" y="516822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8</a:t>
            </a:r>
          </a:p>
        </p:txBody>
      </p:sp>
      <p:sp>
        <p:nvSpPr>
          <p:cNvPr id="145" name="CasellaDiTesto 42"/>
          <p:cNvSpPr txBox="1">
            <a:spLocks noChangeArrowheads="1"/>
          </p:cNvSpPr>
          <p:nvPr/>
        </p:nvSpPr>
        <p:spPr bwMode="auto">
          <a:xfrm>
            <a:off x="5239650" y="1844824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(7)</a:t>
            </a:r>
          </a:p>
        </p:txBody>
      </p:sp>
      <p:sp>
        <p:nvSpPr>
          <p:cNvPr id="146" name="CasellaDiTesto 42"/>
          <p:cNvSpPr txBox="1">
            <a:spLocks noChangeArrowheads="1"/>
          </p:cNvSpPr>
          <p:nvPr/>
        </p:nvSpPr>
        <p:spPr bwMode="auto">
          <a:xfrm>
            <a:off x="6305266" y="145825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(7)</a:t>
            </a:r>
          </a:p>
        </p:txBody>
      </p:sp>
      <p:sp>
        <p:nvSpPr>
          <p:cNvPr id="25" name="Figura a mano libera 24"/>
          <p:cNvSpPr/>
          <p:nvPr/>
        </p:nvSpPr>
        <p:spPr>
          <a:xfrm>
            <a:off x="920750" y="4660900"/>
            <a:ext cx="844550" cy="615950"/>
          </a:xfrm>
          <a:custGeom>
            <a:avLst/>
            <a:gdLst>
              <a:gd name="connsiteX0" fmla="*/ 844550 w 844550"/>
              <a:gd name="connsiteY0" fmla="*/ 0 h 615950"/>
              <a:gd name="connsiteX1" fmla="*/ 419100 w 844550"/>
              <a:gd name="connsiteY1" fmla="*/ 311150 h 615950"/>
              <a:gd name="connsiteX2" fmla="*/ 0 w 844550"/>
              <a:gd name="connsiteY2" fmla="*/ 6159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550" h="615950">
                <a:moveTo>
                  <a:pt x="844550" y="0"/>
                </a:moveTo>
                <a:lnTo>
                  <a:pt x="419100" y="311150"/>
                </a:lnTo>
                <a:lnTo>
                  <a:pt x="0" y="615950"/>
                </a:ln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CasellaDiTesto 42"/>
          <p:cNvSpPr txBox="1">
            <a:spLocks noChangeArrowheads="1"/>
          </p:cNvSpPr>
          <p:nvPr/>
        </p:nvSpPr>
        <p:spPr bwMode="auto">
          <a:xfrm>
            <a:off x="1153053" y="4736177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7</a:t>
            </a:r>
          </a:p>
        </p:txBody>
      </p:sp>
      <p:sp>
        <p:nvSpPr>
          <p:cNvPr id="127" name="CasellaDiTesto 42"/>
          <p:cNvSpPr txBox="1">
            <a:spLocks noChangeArrowheads="1"/>
          </p:cNvSpPr>
          <p:nvPr/>
        </p:nvSpPr>
        <p:spPr bwMode="auto">
          <a:xfrm>
            <a:off x="827584" y="4725144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6</a:t>
            </a:r>
          </a:p>
        </p:txBody>
      </p:sp>
      <p:sp>
        <p:nvSpPr>
          <p:cNvPr id="128" name="CasellaDiTesto 42"/>
          <p:cNvSpPr txBox="1">
            <a:spLocks noChangeArrowheads="1"/>
          </p:cNvSpPr>
          <p:nvPr/>
        </p:nvSpPr>
        <p:spPr bwMode="auto">
          <a:xfrm>
            <a:off x="2494962" y="435188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7</a:t>
            </a:r>
          </a:p>
        </p:txBody>
      </p:sp>
      <p:sp>
        <p:nvSpPr>
          <p:cNvPr id="129" name="CasellaDiTesto 42"/>
          <p:cNvSpPr txBox="1">
            <a:spLocks noChangeArrowheads="1"/>
          </p:cNvSpPr>
          <p:nvPr/>
        </p:nvSpPr>
        <p:spPr bwMode="auto">
          <a:xfrm>
            <a:off x="4139952" y="4365104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4</a:t>
            </a:r>
          </a:p>
        </p:txBody>
      </p:sp>
      <p:sp>
        <p:nvSpPr>
          <p:cNvPr id="30" name="Figura a mano libera 29"/>
          <p:cNvSpPr/>
          <p:nvPr/>
        </p:nvSpPr>
        <p:spPr>
          <a:xfrm>
            <a:off x="3613150" y="4699000"/>
            <a:ext cx="1085850" cy="501650"/>
          </a:xfrm>
          <a:custGeom>
            <a:avLst/>
            <a:gdLst>
              <a:gd name="connsiteX0" fmla="*/ 1085850 w 1085850"/>
              <a:gd name="connsiteY0" fmla="*/ 501650 h 501650"/>
              <a:gd name="connsiteX1" fmla="*/ 323850 w 1085850"/>
              <a:gd name="connsiteY1" fmla="*/ 330200 h 501650"/>
              <a:gd name="connsiteX2" fmla="*/ 0 w 1085850"/>
              <a:gd name="connsiteY2" fmla="*/ 0 h 50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5850" h="501650">
                <a:moveTo>
                  <a:pt x="1085850" y="501650"/>
                </a:moveTo>
                <a:cubicBezTo>
                  <a:pt x="795337" y="457729"/>
                  <a:pt x="504825" y="413808"/>
                  <a:pt x="323850" y="330200"/>
                </a:cubicBezTo>
                <a:cubicBezTo>
                  <a:pt x="142875" y="246592"/>
                  <a:pt x="71437" y="123296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CasellaDiTesto 42"/>
          <p:cNvSpPr txBox="1">
            <a:spLocks noChangeArrowheads="1"/>
          </p:cNvSpPr>
          <p:nvPr/>
        </p:nvSpPr>
        <p:spPr bwMode="auto">
          <a:xfrm>
            <a:off x="3923928" y="480818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7</a:t>
            </a:r>
          </a:p>
        </p:txBody>
      </p:sp>
      <p:sp>
        <p:nvSpPr>
          <p:cNvPr id="31" name="Figura a mano libera 30"/>
          <p:cNvSpPr/>
          <p:nvPr/>
        </p:nvSpPr>
        <p:spPr>
          <a:xfrm>
            <a:off x="2012950" y="4374557"/>
            <a:ext cx="1333500" cy="210143"/>
          </a:xfrm>
          <a:custGeom>
            <a:avLst/>
            <a:gdLst>
              <a:gd name="connsiteX0" fmla="*/ 1333500 w 1333500"/>
              <a:gd name="connsiteY0" fmla="*/ 159343 h 210143"/>
              <a:gd name="connsiteX1" fmla="*/ 628650 w 1333500"/>
              <a:gd name="connsiteY1" fmla="*/ 593 h 210143"/>
              <a:gd name="connsiteX2" fmla="*/ 0 w 1333500"/>
              <a:gd name="connsiteY2" fmla="*/ 210143 h 210143"/>
              <a:gd name="connsiteX3" fmla="*/ 0 w 1333500"/>
              <a:gd name="connsiteY3" fmla="*/ 210143 h 210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500" h="210143">
                <a:moveTo>
                  <a:pt x="1333500" y="159343"/>
                </a:moveTo>
                <a:cubicBezTo>
                  <a:pt x="1092200" y="75734"/>
                  <a:pt x="850900" y="-7874"/>
                  <a:pt x="628650" y="593"/>
                </a:cubicBezTo>
                <a:cubicBezTo>
                  <a:pt x="406400" y="9060"/>
                  <a:pt x="0" y="210143"/>
                  <a:pt x="0" y="210143"/>
                </a:cubicBezTo>
                <a:lnTo>
                  <a:pt x="0" y="210143"/>
                </a:ln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CasellaDiTesto 42"/>
          <p:cNvSpPr txBox="1">
            <a:spLocks noChangeArrowheads="1"/>
          </p:cNvSpPr>
          <p:nvPr/>
        </p:nvSpPr>
        <p:spPr bwMode="auto">
          <a:xfrm>
            <a:off x="5087250" y="2276872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(9)</a:t>
            </a:r>
          </a:p>
        </p:txBody>
      </p:sp>
      <p:sp>
        <p:nvSpPr>
          <p:cNvPr id="159" name="CasellaDiTesto 42"/>
          <p:cNvSpPr txBox="1">
            <a:spLocks noChangeArrowheads="1"/>
          </p:cNvSpPr>
          <p:nvPr/>
        </p:nvSpPr>
        <p:spPr bwMode="auto">
          <a:xfrm>
            <a:off x="6615023" y="1783849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(1)</a:t>
            </a:r>
          </a:p>
        </p:txBody>
      </p:sp>
      <p:sp>
        <p:nvSpPr>
          <p:cNvPr id="160" name="CasellaDiTesto 42"/>
          <p:cNvSpPr txBox="1">
            <a:spLocks noChangeArrowheads="1"/>
          </p:cNvSpPr>
          <p:nvPr/>
        </p:nvSpPr>
        <p:spPr bwMode="auto">
          <a:xfrm>
            <a:off x="7823554" y="1711841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(8)</a:t>
            </a:r>
          </a:p>
        </p:txBody>
      </p:sp>
      <p:sp>
        <p:nvSpPr>
          <p:cNvPr id="102" name="CasellaDiTesto 42"/>
          <p:cNvSpPr txBox="1">
            <a:spLocks noChangeArrowheads="1"/>
          </p:cNvSpPr>
          <p:nvPr/>
        </p:nvSpPr>
        <p:spPr bwMode="auto">
          <a:xfrm>
            <a:off x="1259632" y="5240233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9</a:t>
            </a:r>
          </a:p>
        </p:txBody>
      </p:sp>
      <p:sp>
        <p:nvSpPr>
          <p:cNvPr id="103" name="CasellaDiTesto 42"/>
          <p:cNvSpPr txBox="1">
            <a:spLocks noChangeArrowheads="1"/>
          </p:cNvSpPr>
          <p:nvPr/>
        </p:nvSpPr>
        <p:spPr bwMode="auto">
          <a:xfrm>
            <a:off x="2123728" y="4736177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4</a:t>
            </a:r>
          </a:p>
        </p:txBody>
      </p:sp>
      <p:sp>
        <p:nvSpPr>
          <p:cNvPr id="29" name="Figura a mano libera 28"/>
          <p:cNvSpPr/>
          <p:nvPr/>
        </p:nvSpPr>
        <p:spPr>
          <a:xfrm>
            <a:off x="1993900" y="4667250"/>
            <a:ext cx="1403350" cy="679450"/>
          </a:xfrm>
          <a:custGeom>
            <a:avLst/>
            <a:gdLst>
              <a:gd name="connsiteX0" fmla="*/ 1403350 w 1403350"/>
              <a:gd name="connsiteY0" fmla="*/ 0 h 679450"/>
              <a:gd name="connsiteX1" fmla="*/ 781050 w 1403350"/>
              <a:gd name="connsiteY1" fmla="*/ 342900 h 679450"/>
              <a:gd name="connsiteX2" fmla="*/ 0 w 1403350"/>
              <a:gd name="connsiteY2" fmla="*/ 679450 h 67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3350" h="679450">
                <a:moveTo>
                  <a:pt x="1403350" y="0"/>
                </a:moveTo>
                <a:cubicBezTo>
                  <a:pt x="1209146" y="114829"/>
                  <a:pt x="1014942" y="229658"/>
                  <a:pt x="781050" y="342900"/>
                </a:cubicBezTo>
                <a:cubicBezTo>
                  <a:pt x="547158" y="456142"/>
                  <a:pt x="273579" y="567796"/>
                  <a:pt x="0" y="67945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CasellaDiTesto 42"/>
          <p:cNvSpPr txBox="1">
            <a:spLocks noChangeArrowheads="1"/>
          </p:cNvSpPr>
          <p:nvPr/>
        </p:nvSpPr>
        <p:spPr bwMode="auto">
          <a:xfrm>
            <a:off x="2503098" y="4820070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1</a:t>
            </a:r>
          </a:p>
        </p:txBody>
      </p:sp>
      <p:sp>
        <p:nvSpPr>
          <p:cNvPr id="109" name="CasellaDiTesto 42"/>
          <p:cNvSpPr txBox="1">
            <a:spLocks noChangeArrowheads="1"/>
          </p:cNvSpPr>
          <p:nvPr/>
        </p:nvSpPr>
        <p:spPr bwMode="auto">
          <a:xfrm>
            <a:off x="3908005" y="4797152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8</a:t>
            </a:r>
          </a:p>
        </p:txBody>
      </p:sp>
      <p:sp>
        <p:nvSpPr>
          <p:cNvPr id="110" name="CasellaDiTesto 42"/>
          <p:cNvSpPr txBox="1">
            <a:spLocks noChangeArrowheads="1"/>
          </p:cNvSpPr>
          <p:nvPr/>
        </p:nvSpPr>
        <p:spPr bwMode="auto">
          <a:xfrm>
            <a:off x="4139952" y="4365104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3</a:t>
            </a:r>
          </a:p>
        </p:txBody>
      </p:sp>
      <p:sp>
        <p:nvSpPr>
          <p:cNvPr id="168" name="CasellaDiTesto 42"/>
          <p:cNvSpPr txBox="1">
            <a:spLocks noChangeArrowheads="1"/>
          </p:cNvSpPr>
          <p:nvPr/>
        </p:nvSpPr>
        <p:spPr bwMode="auto">
          <a:xfrm>
            <a:off x="5169886" y="2492896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(9)</a:t>
            </a:r>
          </a:p>
        </p:txBody>
      </p:sp>
      <p:sp>
        <p:nvSpPr>
          <p:cNvPr id="169" name="CasellaDiTesto 42"/>
          <p:cNvSpPr txBox="1">
            <a:spLocks noChangeArrowheads="1"/>
          </p:cNvSpPr>
          <p:nvPr/>
        </p:nvSpPr>
        <p:spPr bwMode="auto">
          <a:xfrm>
            <a:off x="6383394" y="2863969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(9)</a:t>
            </a:r>
          </a:p>
        </p:txBody>
      </p:sp>
      <p:sp>
        <p:nvSpPr>
          <p:cNvPr id="170" name="CasellaDiTesto 42"/>
          <p:cNvSpPr txBox="1">
            <a:spLocks noChangeArrowheads="1"/>
          </p:cNvSpPr>
          <p:nvPr/>
        </p:nvSpPr>
        <p:spPr bwMode="auto">
          <a:xfrm>
            <a:off x="8111586" y="264794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(9)</a:t>
            </a:r>
          </a:p>
        </p:txBody>
      </p:sp>
      <p:sp>
        <p:nvSpPr>
          <p:cNvPr id="18" name="Figura a mano libera 17"/>
          <p:cNvSpPr/>
          <p:nvPr/>
        </p:nvSpPr>
        <p:spPr>
          <a:xfrm>
            <a:off x="876300" y="5581650"/>
            <a:ext cx="806450" cy="641350"/>
          </a:xfrm>
          <a:custGeom>
            <a:avLst/>
            <a:gdLst>
              <a:gd name="connsiteX0" fmla="*/ 806450 w 806450"/>
              <a:gd name="connsiteY0" fmla="*/ 641350 h 641350"/>
              <a:gd name="connsiteX1" fmla="*/ 241300 w 806450"/>
              <a:gd name="connsiteY1" fmla="*/ 469900 h 641350"/>
              <a:gd name="connsiteX2" fmla="*/ 0 w 806450"/>
              <a:gd name="connsiteY2" fmla="*/ 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450" h="641350">
                <a:moveTo>
                  <a:pt x="806450" y="641350"/>
                </a:moveTo>
                <a:cubicBezTo>
                  <a:pt x="591079" y="609071"/>
                  <a:pt x="375708" y="576792"/>
                  <a:pt x="241300" y="469900"/>
                </a:cubicBezTo>
                <a:cubicBezTo>
                  <a:pt x="106892" y="363008"/>
                  <a:pt x="53446" y="181504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asellaDiTesto 42"/>
          <p:cNvSpPr txBox="1">
            <a:spLocks noChangeArrowheads="1"/>
          </p:cNvSpPr>
          <p:nvPr/>
        </p:nvSpPr>
        <p:spPr bwMode="auto">
          <a:xfrm>
            <a:off x="1043608" y="5805264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9</a:t>
            </a:r>
          </a:p>
        </p:txBody>
      </p:sp>
      <p:sp>
        <p:nvSpPr>
          <p:cNvPr id="20" name="Figura a mano libera 19"/>
          <p:cNvSpPr/>
          <p:nvPr/>
        </p:nvSpPr>
        <p:spPr>
          <a:xfrm>
            <a:off x="2006600" y="6235700"/>
            <a:ext cx="1409700" cy="178597"/>
          </a:xfrm>
          <a:custGeom>
            <a:avLst/>
            <a:gdLst>
              <a:gd name="connsiteX0" fmla="*/ 1409700 w 1409700"/>
              <a:gd name="connsiteY0" fmla="*/ 0 h 178597"/>
              <a:gd name="connsiteX1" fmla="*/ 755650 w 1409700"/>
              <a:gd name="connsiteY1" fmla="*/ 177800 h 178597"/>
              <a:gd name="connsiteX2" fmla="*/ 0 w 1409700"/>
              <a:gd name="connsiteY2" fmla="*/ 69850 h 178597"/>
              <a:gd name="connsiteX3" fmla="*/ 0 w 1409700"/>
              <a:gd name="connsiteY3" fmla="*/ 69850 h 178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9700" h="178597">
                <a:moveTo>
                  <a:pt x="1409700" y="0"/>
                </a:moveTo>
                <a:cubicBezTo>
                  <a:pt x="1200150" y="83079"/>
                  <a:pt x="990600" y="166158"/>
                  <a:pt x="755650" y="177800"/>
                </a:cubicBezTo>
                <a:cubicBezTo>
                  <a:pt x="520700" y="189442"/>
                  <a:pt x="0" y="69850"/>
                  <a:pt x="0" y="69850"/>
                </a:cubicBezTo>
                <a:lnTo>
                  <a:pt x="0" y="69850"/>
                </a:ln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asellaDiTesto 42"/>
          <p:cNvSpPr txBox="1">
            <a:spLocks noChangeArrowheads="1"/>
          </p:cNvSpPr>
          <p:nvPr/>
        </p:nvSpPr>
        <p:spPr bwMode="auto">
          <a:xfrm>
            <a:off x="2566970" y="6176337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9</a:t>
            </a:r>
          </a:p>
        </p:txBody>
      </p:sp>
      <p:sp>
        <p:nvSpPr>
          <p:cNvPr id="122" name="CasellaDiTesto 42"/>
          <p:cNvSpPr txBox="1">
            <a:spLocks noChangeArrowheads="1"/>
          </p:cNvSpPr>
          <p:nvPr/>
        </p:nvSpPr>
        <p:spPr bwMode="auto">
          <a:xfrm>
            <a:off x="2627784" y="588830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7</a:t>
            </a:r>
          </a:p>
        </p:txBody>
      </p:sp>
      <p:sp>
        <p:nvSpPr>
          <p:cNvPr id="131" name="CasellaDiTesto 42"/>
          <p:cNvSpPr txBox="1">
            <a:spLocks noChangeArrowheads="1"/>
          </p:cNvSpPr>
          <p:nvPr/>
        </p:nvSpPr>
        <p:spPr bwMode="auto">
          <a:xfrm>
            <a:off x="3563888" y="5517232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6</a:t>
            </a:r>
          </a:p>
        </p:txBody>
      </p:sp>
      <p:sp>
        <p:nvSpPr>
          <p:cNvPr id="32" name="Figura a mano libera 31"/>
          <p:cNvSpPr/>
          <p:nvPr/>
        </p:nvSpPr>
        <p:spPr>
          <a:xfrm>
            <a:off x="3708400" y="5448300"/>
            <a:ext cx="1060450" cy="717550"/>
          </a:xfrm>
          <a:custGeom>
            <a:avLst/>
            <a:gdLst>
              <a:gd name="connsiteX0" fmla="*/ 1060450 w 1060450"/>
              <a:gd name="connsiteY0" fmla="*/ 0 h 717550"/>
              <a:gd name="connsiteX1" fmla="*/ 723900 w 1060450"/>
              <a:gd name="connsiteY1" fmla="*/ 488950 h 717550"/>
              <a:gd name="connsiteX2" fmla="*/ 0 w 1060450"/>
              <a:gd name="connsiteY2" fmla="*/ 717550 h 71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0450" h="717550">
                <a:moveTo>
                  <a:pt x="1060450" y="0"/>
                </a:moveTo>
                <a:cubicBezTo>
                  <a:pt x="980546" y="184679"/>
                  <a:pt x="900642" y="369358"/>
                  <a:pt x="723900" y="488950"/>
                </a:cubicBezTo>
                <a:cubicBezTo>
                  <a:pt x="547158" y="608542"/>
                  <a:pt x="120650" y="679450"/>
                  <a:pt x="0" y="71755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CasellaDiTesto 42"/>
          <p:cNvSpPr txBox="1">
            <a:spLocks noChangeArrowheads="1"/>
          </p:cNvSpPr>
          <p:nvPr/>
        </p:nvSpPr>
        <p:spPr bwMode="auto">
          <a:xfrm>
            <a:off x="4295162" y="5672281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9</a:t>
            </a:r>
          </a:p>
        </p:txBody>
      </p:sp>
      <p:sp>
        <p:nvSpPr>
          <p:cNvPr id="134" name="Rettangolo 133"/>
          <p:cNvSpPr>
            <a:spLocks noChangeArrowheads="1"/>
          </p:cNvSpPr>
          <p:nvPr/>
        </p:nvSpPr>
        <p:spPr bwMode="auto">
          <a:xfrm>
            <a:off x="5657577" y="4173644"/>
            <a:ext cx="33069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 di </a:t>
            </a:r>
            <a:r>
              <a:rPr lang="it-IT" altLang="it-IT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Edmonds</a:t>
            </a:r>
            <a:r>
              <a:rPr lang="it-IT" altLang="it-IT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</a:t>
            </a:r>
            <a:r>
              <a:rPr lang="it-IT" altLang="it-IT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Karp</a:t>
            </a:r>
            <a:endParaRPr lang="it-IT" altLang="it-IT" sz="1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ttangolo 135"/>
              <p:cNvSpPr/>
              <p:nvPr/>
            </p:nvSpPr>
            <p:spPr>
              <a:xfrm>
                <a:off x="5652120" y="4483630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it-IT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Iterazione 1:</a:t>
                </a:r>
                <a:r>
                  <a:rPr lang="it-IT" sz="12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={1}</m:t>
                    </m:r>
                  </m:oMath>
                </a14:m>
                <a:endParaRPr lang="it-IT" sz="14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36" name="Rettangolo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483630"/>
                <a:ext cx="3005441" cy="4286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CasellaDiTesto 137"/>
              <p:cNvSpPr txBox="1"/>
              <p:nvPr/>
            </p:nvSpPr>
            <p:spPr>
              <a:xfrm>
                <a:off x="477682" y="5025557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8" name="CasellaDiTesto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82" y="5025557"/>
                <a:ext cx="421910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ttangolo 138"/>
              <p:cNvSpPr/>
              <p:nvPr/>
            </p:nvSpPr>
            <p:spPr>
              <a:xfrm>
                <a:off x="5652120" y="4797152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it-IT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Iterazione 2:</a:t>
                </a:r>
                <a:r>
                  <a:rPr lang="it-IT" sz="12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={2}</m:t>
                    </m:r>
                  </m:oMath>
                </a14:m>
                <a:endParaRPr lang="it-IT" sz="14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39" name="Rettangolo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797152"/>
                <a:ext cx="3005441" cy="4286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CasellaDiTesto 139"/>
              <p:cNvSpPr txBox="1"/>
              <p:nvPr/>
            </p:nvSpPr>
            <p:spPr>
              <a:xfrm>
                <a:off x="1649259" y="4226604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0" name="CasellaDiTesto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259" y="4226604"/>
                <a:ext cx="421910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ttangolo 140"/>
              <p:cNvSpPr/>
              <p:nvPr/>
            </p:nvSpPr>
            <p:spPr>
              <a:xfrm>
                <a:off x="5671015" y="5160615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it-IT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Iterazione 3:</a:t>
                </a:r>
                <a:r>
                  <a:rPr lang="it-IT" sz="12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=∅</m:t>
                    </m:r>
                  </m:oMath>
                </a14:m>
                <a:endParaRPr lang="it-IT" sz="14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41" name="Rettangolo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015" y="5160615"/>
                <a:ext cx="3005441" cy="42862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ttangolo 141"/>
              <p:cNvSpPr/>
              <p:nvPr/>
            </p:nvSpPr>
            <p:spPr>
              <a:xfrm>
                <a:off x="5671015" y="5517232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𝑆𝑇𝑂𝑃</m:t>
                      </m:r>
                    </m:oMath>
                  </m:oMathPara>
                </a14:m>
                <a:endParaRPr lang="it-IT" sz="14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42" name="Rettangolo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015" y="5517232"/>
                <a:ext cx="3005441" cy="42862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ttangolo 146"/>
              <p:cNvSpPr/>
              <p:nvPr/>
            </p:nvSpPr>
            <p:spPr>
              <a:xfrm>
                <a:off x="5652120" y="5877272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𝑀𝑎𝑥𝐹𝑙𝑜𝑤</m:t>
                      </m:r>
                      <m:r>
                        <a:rPr lang="it-IT" sz="1400" b="0" i="1" smtClean="0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=25</m:t>
                      </m:r>
                    </m:oMath>
                  </m:oMathPara>
                </a14:m>
                <a:endParaRPr lang="it-IT" sz="14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47" name="Rettangolo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5877272"/>
                <a:ext cx="3005441" cy="42862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ttangolo 147"/>
              <p:cNvSpPr/>
              <p:nvPr/>
            </p:nvSpPr>
            <p:spPr>
              <a:xfrm>
                <a:off x="5652120" y="6240735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𝑠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={1,2}</m:t>
                      </m:r>
                    </m:oMath>
                  </m:oMathPara>
                </a14:m>
                <a:endParaRPr lang="it-IT" sz="14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48" name="Rettangolo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6240735"/>
                <a:ext cx="3005441" cy="42862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ttore 1 35"/>
          <p:cNvCxnSpPr/>
          <p:nvPr/>
        </p:nvCxnSpPr>
        <p:spPr>
          <a:xfrm flipH="1">
            <a:off x="4560806" y="908844"/>
            <a:ext cx="2594034" cy="2232124"/>
          </a:xfrm>
          <a:prstGeom prst="line">
            <a:avLst/>
          </a:prstGeom>
          <a:ln w="31750">
            <a:solidFill>
              <a:srgbClr val="934BC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33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06" grpId="0"/>
      <p:bldP spid="116" grpId="0"/>
      <p:bldP spid="119" grpId="0"/>
      <p:bldP spid="124" grpId="0" animBg="1"/>
      <p:bldP spid="18" grpId="0" animBg="1"/>
      <p:bldP spid="104" grpId="0"/>
      <p:bldP spid="20" grpId="0" animBg="1"/>
      <p:bldP spid="105" grpId="0"/>
      <p:bldP spid="122" grpId="0"/>
      <p:bldP spid="131" grpId="0"/>
      <p:bldP spid="32" grpId="0" animBg="1"/>
      <p:bldP spid="133" grpId="0"/>
      <p:bldP spid="134" grpId="0"/>
      <p:bldP spid="136" grpId="0"/>
      <p:bldP spid="138" grpId="0"/>
      <p:bldP spid="139" grpId="0"/>
      <p:bldP spid="140" grpId="0"/>
      <p:bldP spid="141" grpId="0"/>
      <p:bldP spid="142" grpId="0"/>
      <p:bldP spid="147" grpId="0"/>
      <p:bldP spid="1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 dirty="0">
                <a:solidFill>
                  <a:schemeClr val="accent2"/>
                </a:solidFill>
              </a:rPr>
              <a:t>Massimo Flusso e Minimo Taglio </a:t>
            </a:r>
            <a:endParaRPr lang="it-IT" altLang="it-IT" sz="2800" dirty="0">
              <a:solidFill>
                <a:schemeClr val="accent2"/>
              </a:solidFill>
            </a:endParaRPr>
          </a:p>
        </p:txBody>
      </p:sp>
      <p:sp>
        <p:nvSpPr>
          <p:cNvPr id="87" name="Freccia a destra 86"/>
          <p:cNvSpPr/>
          <p:nvPr/>
        </p:nvSpPr>
        <p:spPr>
          <a:xfrm rot="10800000">
            <a:off x="2514394" y="2127236"/>
            <a:ext cx="371015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ttangolo 87"/>
              <p:cNvSpPr>
                <a:spLocks noChangeArrowheads="1"/>
              </p:cNvSpPr>
              <p:nvPr/>
            </p:nvSpPr>
            <p:spPr bwMode="auto">
              <a:xfrm>
                <a:off x="303040" y="2420888"/>
                <a:ext cx="851743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4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</m:e>
                      <m:sub>
                        <m:r>
                          <a:rPr lang="it-IT" alt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altLang="it-IT" sz="1400" i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l’insieme dei nodi raggiungibili da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𝑠</m:t>
                    </m:r>
                  </m:oMath>
                </a14:m>
                <a:r>
                  <a:rPr lang="it-IT" altLang="it-IT" sz="1400" i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nel grafo residuo,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</m:e>
                      <m:sub>
                        <m:r>
                          <a:rPr lang="it-IT" alt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altLang="it-IT" sz="1400" i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l’insieme dei </a:t>
                </a:r>
                <a:r>
                  <a:rPr lang="it-IT" altLang="it-IT" sz="14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restanti nodi.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</a:t>
                </a:r>
                <a:endParaRPr lang="it-IT" altLang="it-IT" sz="1600" i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8" name="Rettangolo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040" y="2420888"/>
                <a:ext cx="8517432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215" b="-142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ttangolo 81"/>
              <p:cNvSpPr>
                <a:spLocks noChangeArrowheads="1"/>
              </p:cNvSpPr>
              <p:nvPr/>
            </p:nvSpPr>
            <p:spPr bwMode="auto">
              <a:xfrm>
                <a:off x="323528" y="2780928"/>
                <a:ext cx="8185323" cy="332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spcBef>
                    <a:spcPct val="0"/>
                  </a:spcBef>
                  <a:buFont typeface="Wingdings" panose="05000000000000000000" pitchFamily="2" charset="2"/>
                  <a:buChar char="ü"/>
                </a:pPr>
                <a:r>
                  <a:rPr lang="it-IT" altLang="it-IT" sz="14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Per definizione non ci può essere sul grafo residuo </a:t>
                </a:r>
                <a:r>
                  <a:rPr lang="it-IT" altLang="it-IT" sz="14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nessun arco da</a:t>
                </a:r>
                <a:r>
                  <a:rPr lang="it-IT" altLang="it-IT" sz="14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</m:e>
                      <m:sub>
                        <m: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altLang="it-IT" sz="14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4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  <a:r>
                  <a:rPr lang="it-IT" altLang="it-IT" sz="14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</m:e>
                      <m:sub>
                        <m: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altLang="it-IT" sz="14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  </a:t>
                </a:r>
                <a:endParaRPr lang="it-IT" altLang="it-IT" sz="1400" i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2" name="Rettangolo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2780928"/>
                <a:ext cx="8185323" cy="332912"/>
              </a:xfrm>
              <a:prstGeom prst="rect">
                <a:avLst/>
              </a:prstGeom>
              <a:blipFill rotWithShape="1">
                <a:blip r:embed="rId4"/>
                <a:stretch>
                  <a:fillRect l="-74" b="-145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ttangolo 82"/>
          <p:cNvSpPr>
            <a:spLocks noChangeArrowheads="1"/>
          </p:cNvSpPr>
          <p:nvPr/>
        </p:nvSpPr>
        <p:spPr bwMode="auto">
          <a:xfrm>
            <a:off x="323528" y="3121223"/>
            <a:ext cx="81853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it-IT" altLang="it-IT" sz="1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Sul </a:t>
            </a:r>
            <a:r>
              <a:rPr lang="it-IT" altLang="it-IT" sz="14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grafo originario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ttangolo 83"/>
              <p:cNvSpPr>
                <a:spLocks noChangeArrowheads="1"/>
              </p:cNvSpPr>
              <p:nvPr/>
            </p:nvSpPr>
            <p:spPr bwMode="auto">
              <a:xfrm>
                <a:off x="635149" y="3356992"/>
                <a:ext cx="8185323" cy="358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spcBef>
                    <a:spcPct val="0"/>
                  </a:spcBef>
                  <a:buFont typeface="Symbol" panose="05050102010706020507" pitchFamily="18" charset="2"/>
                  <a:buChar char=""/>
                </a:pPr>
                <a:r>
                  <a:rPr lang="it-IT" altLang="it-IT" sz="14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ogni arco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alt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</m:t>
                        </m:r>
                        <m:r>
                          <a:rPr lang="it-IT" alt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alt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𝑗</m:t>
                        </m:r>
                      </m:e>
                    </m:d>
                    <m:r>
                      <a:rPr lang="it-IT" altLang="it-IT" sz="16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</m:oMath>
                </a14:m>
                <a:r>
                  <a:rPr lang="it-IT" altLang="it-IT" sz="14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con </a:t>
                </a:r>
                <a14:m>
                  <m:oMath xmlns:m="http://schemas.openxmlformats.org/officeDocument/2006/math">
                    <m:r>
                      <a:rPr lang="it-IT" altLang="it-IT" sz="1600" b="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𝑖</m:t>
                    </m:r>
                    <m:r>
                      <a:rPr lang="it-IT" altLang="it-IT" sz="1600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∈</m:t>
                    </m:r>
                    <m:sSub>
                      <m:sSubPr>
                        <m:ctrlPr>
                          <a:rPr lang="it-IT" altLang="it-IT" sz="1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600" b="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𝑉</m:t>
                        </m:r>
                      </m:e>
                      <m:sub>
                        <m:r>
                          <a:rPr lang="it-IT" altLang="it-IT" sz="1600" b="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altLang="it-IT" sz="16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4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𝑗</m:t>
                    </m:r>
                    <m:r>
                      <a:rPr lang="it-IT" altLang="it-IT" sz="16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∈</m:t>
                    </m:r>
                    <m:sSub>
                      <m:sSubPr>
                        <m:ctrlPr>
                          <a:rPr lang="it-IT" alt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𝑉</m:t>
                        </m:r>
                      </m:e>
                      <m:sub>
                        <m:r>
                          <a:rPr lang="it-IT" alt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altLang="it-IT" sz="14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ha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it-IT" alt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𝑖𝑗</m:t>
                        </m:r>
                      </m:sub>
                    </m:sSub>
                    <m:r>
                      <a:rPr lang="it-IT" altLang="it-IT" sz="16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sSub>
                      <m:sSubPr>
                        <m:ctrlPr>
                          <a:rPr lang="it-IT" alt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𝑢</m:t>
                        </m:r>
                      </m:e>
                      <m:sub>
                        <m:r>
                          <a:rPr lang="it-IT" alt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endParaRPr lang="it-IT" altLang="it-IT" sz="16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4" name="Rettangolo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5149" y="3356992"/>
                <a:ext cx="8185323" cy="358368"/>
              </a:xfrm>
              <a:prstGeom prst="rect">
                <a:avLst/>
              </a:prstGeom>
              <a:blipFill rotWithShape="1">
                <a:blip r:embed="rId5"/>
                <a:stretch>
                  <a:fillRect l="-149" b="-86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ttangolo 84"/>
              <p:cNvSpPr>
                <a:spLocks noChangeArrowheads="1"/>
              </p:cNvSpPr>
              <p:nvPr/>
            </p:nvSpPr>
            <p:spPr bwMode="auto">
              <a:xfrm>
                <a:off x="635149" y="3670740"/>
                <a:ext cx="8185323" cy="358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spcBef>
                    <a:spcPct val="0"/>
                  </a:spcBef>
                  <a:buFont typeface="Symbol" panose="05050102010706020507" pitchFamily="18" charset="2"/>
                  <a:buChar char=""/>
                </a:pPr>
                <a:r>
                  <a:rPr lang="it-IT" altLang="it-IT" sz="14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ogni arco </a:t>
                </a:r>
                <a:r>
                  <a:rPr lang="it-IT" altLang="it-IT" sz="16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</a:t>
                </a:r>
                <a:r>
                  <a:rPr lang="it-IT" altLang="it-IT" sz="1600" i="1" dirty="0" err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i,j</a:t>
                </a:r>
                <a:r>
                  <a:rPr lang="it-IT" altLang="it-IT" sz="16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</a:t>
                </a:r>
                <a:r>
                  <a:rPr lang="it-IT" altLang="it-IT" sz="14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con </a:t>
                </a:r>
                <a14:m>
                  <m:oMath xmlns:m="http://schemas.openxmlformats.org/officeDocument/2006/math">
                    <m:r>
                      <a:rPr lang="it-IT" altLang="it-IT" sz="1600" i="1" dirty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𝑖</m:t>
                    </m:r>
                    <m:r>
                      <a:rPr lang="it-IT" altLang="it-IT" sz="1600" i="1" dirty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∈</m:t>
                    </m:r>
                    <m:sSub>
                      <m:sSubPr>
                        <m:ctrlPr>
                          <a:rPr lang="it-IT" altLang="it-IT" sz="1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600" i="1" dirty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𝑉</m:t>
                        </m:r>
                      </m:e>
                      <m:sub>
                        <m:r>
                          <a:rPr lang="it-IT" altLang="it-IT" sz="1600" b="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altLang="it-IT" sz="16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4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</a:t>
                </a:r>
                <a:r>
                  <a:rPr lang="it-IT" altLang="it-IT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altLang="it-IT" sz="16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𝑗</m:t>
                    </m:r>
                    <m:r>
                      <a:rPr lang="it-IT" altLang="it-IT" sz="1600" i="1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∈</m:t>
                    </m:r>
                    <m:sSub>
                      <m:sSubPr>
                        <m:ctrlP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𝑉</m:t>
                        </m:r>
                      </m:e>
                      <m:sub>
                        <m:r>
                          <a:rPr lang="it-IT" alt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4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ha</a:t>
                </a:r>
                <a:r>
                  <a:rPr lang="it-IT" altLang="it-IT" sz="16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it-IT" alt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𝑖𝑗</m:t>
                        </m:r>
                      </m:sub>
                    </m:sSub>
                    <m:r>
                      <a:rPr lang="it-IT" altLang="it-IT" sz="16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=0</m:t>
                    </m:r>
                  </m:oMath>
                </a14:m>
                <a:endParaRPr lang="it-IT" altLang="it-IT" sz="1400" i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5" name="Rettangolo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5149" y="3670740"/>
                <a:ext cx="8185323" cy="358368"/>
              </a:xfrm>
              <a:prstGeom prst="rect">
                <a:avLst/>
              </a:prstGeom>
              <a:blipFill rotWithShape="1">
                <a:blip r:embed="rId6"/>
                <a:stretch>
                  <a:fillRect l="-149" t="-6780" b="-135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ttangolo 155"/>
              <p:cNvSpPr>
                <a:spLocks noChangeArrowheads="1"/>
              </p:cNvSpPr>
              <p:nvPr/>
            </p:nvSpPr>
            <p:spPr bwMode="auto">
              <a:xfrm>
                <a:off x="303040" y="3980258"/>
                <a:ext cx="8517432" cy="6309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lnSpc>
                    <a:spcPts val="2100"/>
                  </a:lnSpc>
                  <a:spcBef>
                    <a:spcPct val="0"/>
                  </a:spcBef>
                  <a:buFontTx/>
                  <a:buNone/>
                </a:pPr>
                <a:r>
                  <a:rPr lang="it-IT" altLang="it-IT" sz="14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flusso sul taglio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alt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altLang="it-IT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altLang="it-IT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𝑠</m:t>
                            </m:r>
                          </m:sub>
                        </m:sSub>
                        <m:r>
                          <a:rPr lang="it-IT" alt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altLang="it-IT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altLang="it-IT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altLang="it-IT" sz="14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coincide con la </a:t>
                </a:r>
                <a:r>
                  <a:rPr lang="it-IT" altLang="it-IT" sz="14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capacità del taglio </a:t>
                </a:r>
                <a:r>
                  <a:rPr lang="it-IT" altLang="it-IT" sz="14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 quindi, </a:t>
                </a:r>
                <a:r>
                  <a:rPr lang="it-IT" altLang="it-IT" sz="14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per il teorema del massimo flusso minimo taglio in forma debole</a:t>
                </a:r>
                <a:r>
                  <a:rPr lang="it-IT" altLang="it-IT" sz="14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coincide con la </a:t>
                </a:r>
                <a:r>
                  <a:rPr lang="it-IT" altLang="it-IT" sz="14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soluzione ottima</a:t>
                </a:r>
                <a:r>
                  <a:rPr lang="it-IT" altLang="it-IT" sz="14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</a:t>
                </a:r>
                <a:endParaRPr lang="it-IT" altLang="it-IT" sz="16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56" name="Rettangolo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040" y="3980258"/>
                <a:ext cx="8517432" cy="630942"/>
              </a:xfrm>
              <a:prstGeom prst="rect">
                <a:avLst/>
              </a:prstGeom>
              <a:blipFill rotWithShape="1">
                <a:blip r:embed="rId7"/>
                <a:stretch>
                  <a:fillRect l="-215" r="-215" b="-485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ttangolo arrotondato 156"/>
          <p:cNvSpPr/>
          <p:nvPr/>
        </p:nvSpPr>
        <p:spPr>
          <a:xfrm>
            <a:off x="441946" y="728027"/>
            <a:ext cx="8352928" cy="1152128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8" name="Rectangle 16"/>
          <p:cNvSpPr>
            <a:spLocks noChangeArrowheads="1"/>
          </p:cNvSpPr>
          <p:nvPr/>
        </p:nvSpPr>
        <p:spPr bwMode="auto">
          <a:xfrm>
            <a:off x="539552" y="684766"/>
            <a:ext cx="568863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 dirty="0" err="1">
                <a:solidFill>
                  <a:schemeClr val="accent2"/>
                </a:solidFill>
                <a:cs typeface="Arial" charset="0"/>
              </a:rPr>
              <a:t>Teorema</a:t>
            </a:r>
            <a:r>
              <a:rPr lang="en-US" altLang="it-IT" sz="2000" i="1" dirty="0">
                <a:solidFill>
                  <a:schemeClr val="accent2"/>
                </a:solidFill>
                <a:cs typeface="Arial" charset="0"/>
              </a:rPr>
              <a:t> del </a:t>
            </a:r>
            <a:r>
              <a:rPr lang="en-US" altLang="it-IT" sz="2000" i="1" dirty="0" err="1">
                <a:solidFill>
                  <a:schemeClr val="accent2"/>
                </a:solidFill>
                <a:cs typeface="Arial" charset="0"/>
              </a:rPr>
              <a:t>Cammino</a:t>
            </a:r>
            <a:r>
              <a:rPr lang="en-US" altLang="it-IT" sz="2000" i="1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en-US" altLang="it-IT" sz="2000" i="1" dirty="0" err="1">
                <a:solidFill>
                  <a:schemeClr val="accent2"/>
                </a:solidFill>
                <a:cs typeface="Arial" charset="0"/>
              </a:rPr>
              <a:t>aumentante</a:t>
            </a:r>
            <a:r>
              <a:rPr lang="en-US" altLang="it-IT" sz="2000" i="1" dirty="0">
                <a:solidFill>
                  <a:schemeClr val="accent2"/>
                </a:solidFill>
                <a:cs typeface="Arial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ttangolo 158"/>
              <p:cNvSpPr/>
              <p:nvPr/>
            </p:nvSpPr>
            <p:spPr>
              <a:xfrm>
                <a:off x="539552" y="1012482"/>
                <a:ext cx="8352928" cy="9043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alt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Un flusso ammissibile </a:t>
                </a:r>
                <a14:m>
                  <m:oMath xmlns:m="http://schemas.openxmlformats.org/officeDocument/2006/math">
                    <m:r>
                      <a:rPr lang="it-IT" altLang="it-IT" b="1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𝒙</m:t>
                    </m:r>
                  </m:oMath>
                </a14:m>
                <a:r>
                  <a:rPr lang="it-IT" alt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è ottimo (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flusso massimo</a:t>
                </a:r>
                <a:r>
                  <a:rPr lang="it-IT" alt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 </a:t>
                </a:r>
                <a:r>
                  <a:rPr lang="it-IT" altLang="it-IT" sz="1600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se e solo se </a:t>
                </a:r>
                <a:r>
                  <a:rPr lang="it-IT" alt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nel grafo residuo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𝐺</m:t>
                        </m:r>
                      </m:e>
                      <m:sub>
                        <m:r>
                          <a:rPr lang="it-IT" altLang="it-IT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sub>
                    </m:sSub>
                    <m:r>
                      <a:rPr lang="it-IT" altLang="it-IT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it-IT" altLang="it-IT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𝑉</m:t>
                    </m:r>
                    <m:r>
                      <a:rPr lang="it-IT" altLang="it-IT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</m:t>
                    </m:r>
                    <m:sSup>
                      <m:sSupPr>
                        <m:ctrlPr>
                          <a:rPr lang="it-IT" alt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it-IT" altLang="it-IT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𝐴</m:t>
                        </m:r>
                      </m:e>
                      <m:sup>
                        <m:r>
                          <a:rPr lang="it-IT" altLang="it-IT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t-IT" alt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e>
                    </m:d>
                    <m:r>
                      <a:rPr lang="it-IT" altLang="it-IT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it-IT" alt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600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non esiste </a:t>
                </a:r>
                <a:r>
                  <a:rPr lang="it-IT" alt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alcun </a:t>
                </a:r>
                <a:r>
                  <a:rPr lang="it-IT" altLang="it-IT" sz="1600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cammino aumentate </a:t>
                </a:r>
                <a:r>
                  <a:rPr lang="it-IT" alt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da </a:t>
                </a:r>
                <a14:m>
                  <m:oMath xmlns:m="http://schemas.openxmlformats.org/officeDocument/2006/math">
                    <m:r>
                      <a:rPr lang="it-IT" altLang="it-IT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𝑠</m:t>
                    </m:r>
                  </m:oMath>
                </a14:m>
                <a:r>
                  <a:rPr lang="it-IT" alt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it-IT" altLang="it-IT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𝑡</m:t>
                    </m:r>
                  </m:oMath>
                </a14:m>
                <a:endParaRPr lang="it-IT" altLang="it-IT" sz="1600" i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59" name="Rettangolo 1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12482"/>
                <a:ext cx="8352928" cy="904350"/>
              </a:xfrm>
              <a:prstGeom prst="rect">
                <a:avLst/>
              </a:prstGeom>
              <a:blipFill rotWithShape="1">
                <a:blip r:embed="rId8"/>
                <a:stretch>
                  <a:fillRect l="-438" b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ttangolo 159"/>
              <p:cNvSpPr>
                <a:spLocks noChangeArrowheads="1"/>
              </p:cNvSpPr>
              <p:nvPr/>
            </p:nvSpPr>
            <p:spPr bwMode="auto">
              <a:xfrm>
                <a:off x="896435" y="4571836"/>
                <a:ext cx="31715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𝐺</m:t>
                    </m:r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𝑉</m:t>
                    </m:r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</m:t>
                    </m:r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𝐴</m:t>
                    </m:r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</a:t>
                </a:r>
                <a:r>
                  <a:rPr lang="it-IT" altLang="it-IT" sz="1800" b="1" i="1" dirty="0">
                    <a:solidFill>
                      <a:srgbClr val="0070C0"/>
                    </a:solidFill>
                  </a:rPr>
                  <a:t>  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con flusso </a:t>
                </a:r>
                <a14:m>
                  <m:oMath xmlns:m="http://schemas.openxmlformats.org/officeDocument/2006/math">
                    <m:r>
                      <a:rPr lang="it-IT" altLang="it-IT" sz="1800" b="1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𝒙</m:t>
                    </m:r>
                  </m:oMath>
                </a14:m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ottimo </a:t>
                </a:r>
                <a:endParaRPr lang="it-IT" altLang="it-IT" sz="1800" dirty="0"/>
              </a:p>
            </p:txBody>
          </p:sp>
        </mc:Choice>
        <mc:Fallback xmlns="">
          <p:sp>
            <p:nvSpPr>
              <p:cNvPr id="160" name="Rettangolo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6435" y="4571836"/>
                <a:ext cx="3171509" cy="369332"/>
              </a:xfrm>
              <a:prstGeom prst="rect">
                <a:avLst/>
              </a:prstGeom>
              <a:blipFill rotWithShape="1">
                <a:blip r:embed="rId9"/>
                <a:stretch>
                  <a:fillRect r="-192" b="-1639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Ovale 160"/>
          <p:cNvSpPr/>
          <p:nvPr/>
        </p:nvSpPr>
        <p:spPr bwMode="auto">
          <a:xfrm>
            <a:off x="473001" y="5654946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s</a:t>
            </a:r>
          </a:p>
        </p:txBody>
      </p:sp>
      <p:sp>
        <p:nvSpPr>
          <p:cNvPr id="162" name="Ovale 161"/>
          <p:cNvSpPr/>
          <p:nvPr/>
        </p:nvSpPr>
        <p:spPr bwMode="auto">
          <a:xfrm>
            <a:off x="1410570" y="4977816"/>
            <a:ext cx="227061" cy="259574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2</a:t>
            </a:r>
          </a:p>
        </p:txBody>
      </p:sp>
      <p:sp>
        <p:nvSpPr>
          <p:cNvPr id="163" name="Ovale 162"/>
          <p:cNvSpPr/>
          <p:nvPr/>
        </p:nvSpPr>
        <p:spPr bwMode="auto">
          <a:xfrm>
            <a:off x="3233069" y="6363433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5</a:t>
            </a:r>
          </a:p>
        </p:txBody>
      </p:sp>
      <p:sp>
        <p:nvSpPr>
          <p:cNvPr id="164" name="Ovale 163"/>
          <p:cNvSpPr/>
          <p:nvPr/>
        </p:nvSpPr>
        <p:spPr bwMode="auto">
          <a:xfrm>
            <a:off x="1367015" y="6376861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3</a:t>
            </a:r>
          </a:p>
        </p:txBody>
      </p:sp>
      <p:sp>
        <p:nvSpPr>
          <p:cNvPr id="165" name="Ovale 164"/>
          <p:cNvSpPr/>
          <p:nvPr/>
        </p:nvSpPr>
        <p:spPr bwMode="auto">
          <a:xfrm>
            <a:off x="3216399" y="4968998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4</a:t>
            </a:r>
          </a:p>
        </p:txBody>
      </p:sp>
      <p:sp>
        <p:nvSpPr>
          <p:cNvPr id="166" name="Ovale 165"/>
          <p:cNvSpPr/>
          <p:nvPr/>
        </p:nvSpPr>
        <p:spPr bwMode="auto">
          <a:xfrm>
            <a:off x="4211960" y="5664817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t</a:t>
            </a:r>
          </a:p>
        </p:txBody>
      </p:sp>
      <p:cxnSp>
        <p:nvCxnSpPr>
          <p:cNvPr id="167" name="Connettore 2 166"/>
          <p:cNvCxnSpPr>
            <a:stCxn id="161" idx="7"/>
            <a:endCxn id="162" idx="3"/>
          </p:cNvCxnSpPr>
          <p:nvPr/>
        </p:nvCxnSpPr>
        <p:spPr bwMode="auto">
          <a:xfrm flipV="1">
            <a:off x="714194" y="5199376"/>
            <a:ext cx="729628" cy="4977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CasellaDiTesto 42"/>
          <p:cNvSpPr txBox="1">
            <a:spLocks noChangeArrowheads="1"/>
          </p:cNvSpPr>
          <p:nvPr/>
        </p:nvSpPr>
        <p:spPr bwMode="auto">
          <a:xfrm>
            <a:off x="766770" y="5224854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12</a:t>
            </a:r>
          </a:p>
        </p:txBody>
      </p:sp>
      <p:cxnSp>
        <p:nvCxnSpPr>
          <p:cNvPr id="169" name="Connettore 2 168"/>
          <p:cNvCxnSpPr>
            <a:stCxn id="162" idx="4"/>
            <a:endCxn id="164" idx="0"/>
          </p:cNvCxnSpPr>
          <p:nvPr/>
        </p:nvCxnSpPr>
        <p:spPr bwMode="auto">
          <a:xfrm flipH="1">
            <a:off x="1508303" y="5237390"/>
            <a:ext cx="15798" cy="11394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/>
          <p:cNvCxnSpPr>
            <a:stCxn id="161" idx="5"/>
            <a:endCxn id="164" idx="1"/>
          </p:cNvCxnSpPr>
          <p:nvPr/>
        </p:nvCxnSpPr>
        <p:spPr bwMode="auto">
          <a:xfrm>
            <a:off x="714194" y="5900798"/>
            <a:ext cx="694203" cy="5182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CasellaDiTesto 42"/>
          <p:cNvSpPr txBox="1">
            <a:spLocks noChangeArrowheads="1"/>
          </p:cNvSpPr>
          <p:nvPr/>
        </p:nvSpPr>
        <p:spPr bwMode="auto">
          <a:xfrm>
            <a:off x="766770" y="6003515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5</a:t>
            </a:r>
          </a:p>
        </p:txBody>
      </p:sp>
      <p:sp>
        <p:nvSpPr>
          <p:cNvPr id="172" name="CasellaDiTesto 42"/>
          <p:cNvSpPr txBox="1">
            <a:spLocks noChangeArrowheads="1"/>
          </p:cNvSpPr>
          <p:nvPr/>
        </p:nvSpPr>
        <p:spPr bwMode="auto">
          <a:xfrm>
            <a:off x="1289769" y="5654946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4</a:t>
            </a:r>
          </a:p>
        </p:txBody>
      </p:sp>
      <p:cxnSp>
        <p:nvCxnSpPr>
          <p:cNvPr id="173" name="Connettore 2 172"/>
          <p:cNvCxnSpPr>
            <a:stCxn id="162" idx="6"/>
            <a:endCxn id="165" idx="2"/>
          </p:cNvCxnSpPr>
          <p:nvPr/>
        </p:nvCxnSpPr>
        <p:spPr bwMode="auto">
          <a:xfrm>
            <a:off x="1637631" y="5107603"/>
            <a:ext cx="1578768" cy="54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ttore 2 173"/>
          <p:cNvCxnSpPr>
            <a:stCxn id="165" idx="3"/>
            <a:endCxn id="164" idx="7"/>
          </p:cNvCxnSpPr>
          <p:nvPr/>
        </p:nvCxnSpPr>
        <p:spPr bwMode="auto">
          <a:xfrm flipH="1">
            <a:off x="1608208" y="5214850"/>
            <a:ext cx="1649573" cy="12041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ttore 2 174"/>
          <p:cNvCxnSpPr>
            <a:stCxn id="164" idx="6"/>
            <a:endCxn id="163" idx="2"/>
          </p:cNvCxnSpPr>
          <p:nvPr/>
        </p:nvCxnSpPr>
        <p:spPr bwMode="auto">
          <a:xfrm flipV="1">
            <a:off x="1649590" y="6507450"/>
            <a:ext cx="1583479" cy="134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ttore 2 175"/>
          <p:cNvCxnSpPr>
            <a:stCxn id="163" idx="0"/>
            <a:endCxn id="165" idx="4"/>
          </p:cNvCxnSpPr>
          <p:nvPr/>
        </p:nvCxnSpPr>
        <p:spPr bwMode="auto">
          <a:xfrm flipH="1" flipV="1">
            <a:off x="3357687" y="5257031"/>
            <a:ext cx="16670" cy="11064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ttore 2 176"/>
          <p:cNvCxnSpPr>
            <a:stCxn id="163" idx="6"/>
            <a:endCxn id="166" idx="3"/>
          </p:cNvCxnSpPr>
          <p:nvPr/>
        </p:nvCxnSpPr>
        <p:spPr bwMode="auto">
          <a:xfrm flipV="1">
            <a:off x="3515644" y="5910669"/>
            <a:ext cx="737698" cy="5967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2 177"/>
          <p:cNvCxnSpPr>
            <a:stCxn id="165" idx="6"/>
            <a:endCxn id="166" idx="1"/>
          </p:cNvCxnSpPr>
          <p:nvPr/>
        </p:nvCxnSpPr>
        <p:spPr bwMode="auto">
          <a:xfrm>
            <a:off x="3498974" y="5113015"/>
            <a:ext cx="754368" cy="5939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CasellaDiTesto 42"/>
          <p:cNvSpPr txBox="1">
            <a:spLocks noChangeArrowheads="1"/>
          </p:cNvSpPr>
          <p:nvPr/>
        </p:nvSpPr>
        <p:spPr bwMode="auto">
          <a:xfrm>
            <a:off x="1977512" y="4851387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9</a:t>
            </a:r>
          </a:p>
        </p:txBody>
      </p:sp>
      <p:sp>
        <p:nvSpPr>
          <p:cNvPr id="180" name="CasellaDiTesto 42"/>
          <p:cNvSpPr txBox="1">
            <a:spLocks noChangeArrowheads="1"/>
          </p:cNvSpPr>
          <p:nvPr/>
        </p:nvSpPr>
        <p:spPr bwMode="auto">
          <a:xfrm>
            <a:off x="2481568" y="5386659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3</a:t>
            </a:r>
          </a:p>
        </p:txBody>
      </p:sp>
      <p:sp>
        <p:nvSpPr>
          <p:cNvPr id="181" name="CasellaDiTesto 42"/>
          <p:cNvSpPr txBox="1">
            <a:spLocks noChangeArrowheads="1"/>
          </p:cNvSpPr>
          <p:nvPr/>
        </p:nvSpPr>
        <p:spPr bwMode="auto">
          <a:xfrm>
            <a:off x="1966318" y="6250755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4</a:t>
            </a:r>
          </a:p>
        </p:txBody>
      </p:sp>
      <p:sp>
        <p:nvSpPr>
          <p:cNvPr id="182" name="CasellaDiTesto 42"/>
          <p:cNvSpPr txBox="1">
            <a:spLocks noChangeArrowheads="1"/>
          </p:cNvSpPr>
          <p:nvPr/>
        </p:nvSpPr>
        <p:spPr bwMode="auto">
          <a:xfrm>
            <a:off x="3143034" y="5695738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7</a:t>
            </a:r>
          </a:p>
        </p:txBody>
      </p:sp>
      <p:sp>
        <p:nvSpPr>
          <p:cNvPr id="183" name="CasellaDiTesto 42"/>
          <p:cNvSpPr txBox="1">
            <a:spLocks noChangeArrowheads="1"/>
          </p:cNvSpPr>
          <p:nvPr/>
        </p:nvSpPr>
        <p:spPr bwMode="auto">
          <a:xfrm>
            <a:off x="3779912" y="5159164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11</a:t>
            </a:r>
          </a:p>
        </p:txBody>
      </p:sp>
      <p:sp>
        <p:nvSpPr>
          <p:cNvPr id="184" name="CasellaDiTesto 42"/>
          <p:cNvSpPr txBox="1">
            <a:spLocks noChangeArrowheads="1"/>
          </p:cNvSpPr>
          <p:nvPr/>
        </p:nvSpPr>
        <p:spPr bwMode="auto">
          <a:xfrm>
            <a:off x="3635896" y="5931507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15</a:t>
            </a:r>
          </a:p>
        </p:txBody>
      </p:sp>
      <p:sp>
        <p:nvSpPr>
          <p:cNvPr id="185" name="CasellaDiTesto 42"/>
          <p:cNvSpPr txBox="1">
            <a:spLocks noChangeArrowheads="1"/>
          </p:cNvSpPr>
          <p:nvPr/>
        </p:nvSpPr>
        <p:spPr bwMode="auto">
          <a:xfrm>
            <a:off x="910786" y="5427451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(9)</a:t>
            </a:r>
          </a:p>
        </p:txBody>
      </p:sp>
      <p:sp>
        <p:nvSpPr>
          <p:cNvPr id="186" name="CasellaDiTesto 42"/>
          <p:cNvSpPr txBox="1">
            <a:spLocks noChangeArrowheads="1"/>
          </p:cNvSpPr>
          <p:nvPr/>
        </p:nvSpPr>
        <p:spPr bwMode="auto">
          <a:xfrm>
            <a:off x="899592" y="5870532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(4)</a:t>
            </a:r>
          </a:p>
        </p:txBody>
      </p:sp>
      <p:sp>
        <p:nvSpPr>
          <p:cNvPr id="187" name="CasellaDiTesto 42"/>
          <p:cNvSpPr txBox="1">
            <a:spLocks noChangeArrowheads="1"/>
          </p:cNvSpPr>
          <p:nvPr/>
        </p:nvSpPr>
        <p:spPr bwMode="auto">
          <a:xfrm>
            <a:off x="1443822" y="5654508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(0)</a:t>
            </a:r>
          </a:p>
        </p:txBody>
      </p:sp>
      <p:sp>
        <p:nvSpPr>
          <p:cNvPr id="188" name="CasellaDiTesto 42"/>
          <p:cNvSpPr txBox="1">
            <a:spLocks noChangeArrowheads="1"/>
          </p:cNvSpPr>
          <p:nvPr/>
        </p:nvSpPr>
        <p:spPr bwMode="auto">
          <a:xfrm>
            <a:off x="1918898" y="5078444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(9)</a:t>
            </a:r>
          </a:p>
        </p:txBody>
      </p:sp>
      <p:sp>
        <p:nvSpPr>
          <p:cNvPr id="189" name="CasellaDiTesto 42"/>
          <p:cNvSpPr txBox="1">
            <a:spLocks noChangeArrowheads="1"/>
          </p:cNvSpPr>
          <p:nvPr/>
        </p:nvSpPr>
        <p:spPr bwMode="auto">
          <a:xfrm>
            <a:off x="3647090" y="5366476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(9)</a:t>
            </a:r>
          </a:p>
        </p:txBody>
      </p:sp>
      <p:sp>
        <p:nvSpPr>
          <p:cNvPr id="190" name="CasellaDiTesto 42"/>
          <p:cNvSpPr txBox="1">
            <a:spLocks noChangeArrowheads="1"/>
          </p:cNvSpPr>
          <p:nvPr/>
        </p:nvSpPr>
        <p:spPr bwMode="auto">
          <a:xfrm>
            <a:off x="2566970" y="5579851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(0)</a:t>
            </a:r>
          </a:p>
        </p:txBody>
      </p:sp>
      <p:sp>
        <p:nvSpPr>
          <p:cNvPr id="191" name="CasellaDiTesto 42"/>
          <p:cNvSpPr txBox="1">
            <a:spLocks noChangeArrowheads="1"/>
          </p:cNvSpPr>
          <p:nvPr/>
        </p:nvSpPr>
        <p:spPr bwMode="auto">
          <a:xfrm>
            <a:off x="1918898" y="6495958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(4)</a:t>
            </a:r>
          </a:p>
        </p:txBody>
      </p:sp>
      <p:sp>
        <p:nvSpPr>
          <p:cNvPr id="192" name="CasellaDiTesto 42"/>
          <p:cNvSpPr txBox="1">
            <a:spLocks noChangeArrowheads="1"/>
          </p:cNvSpPr>
          <p:nvPr/>
        </p:nvSpPr>
        <p:spPr bwMode="auto">
          <a:xfrm>
            <a:off x="3287050" y="5715404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(0)</a:t>
            </a:r>
          </a:p>
        </p:txBody>
      </p:sp>
      <p:sp>
        <p:nvSpPr>
          <p:cNvPr id="193" name="CasellaDiTesto 42"/>
          <p:cNvSpPr txBox="1">
            <a:spLocks noChangeArrowheads="1"/>
          </p:cNvSpPr>
          <p:nvPr/>
        </p:nvSpPr>
        <p:spPr bwMode="auto">
          <a:xfrm>
            <a:off x="3863114" y="6086556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Rettangolo 193"/>
              <p:cNvSpPr>
                <a:spLocks noChangeArrowheads="1"/>
              </p:cNvSpPr>
              <p:nvPr/>
            </p:nvSpPr>
            <p:spPr bwMode="auto">
              <a:xfrm>
                <a:off x="6156176" y="4526893"/>
                <a:ext cx="1467261" cy="4049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𝑉</m:t>
                          </m:r>
                          <m: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𝐴</m:t>
                          </m:r>
                          <m: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it-IT" altLang="it-IT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it-IT" altLang="it-IT" sz="18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it-IT" altLang="it-IT" sz="1600" dirty="0"/>
              </a:p>
            </p:txBody>
          </p:sp>
        </mc:Choice>
        <mc:Fallback xmlns="">
          <p:sp>
            <p:nvSpPr>
              <p:cNvPr id="194" name="Rettangolo 1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6176" y="4526893"/>
                <a:ext cx="1467261" cy="40498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Ovale 194"/>
          <p:cNvSpPr/>
          <p:nvPr/>
        </p:nvSpPr>
        <p:spPr bwMode="auto">
          <a:xfrm>
            <a:off x="5003800" y="5634570"/>
            <a:ext cx="204788" cy="290513"/>
          </a:xfrm>
          <a:prstGeom prst="ellipse">
            <a:avLst/>
          </a:prstGeom>
          <a:solidFill>
            <a:srgbClr val="DEC8EE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</a:p>
        </p:txBody>
      </p:sp>
      <p:sp>
        <p:nvSpPr>
          <p:cNvPr id="196" name="Ovale 195"/>
          <p:cNvSpPr/>
          <p:nvPr/>
        </p:nvSpPr>
        <p:spPr bwMode="auto">
          <a:xfrm>
            <a:off x="5981700" y="6352120"/>
            <a:ext cx="204788" cy="29051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3</a:t>
            </a:r>
          </a:p>
        </p:txBody>
      </p:sp>
      <p:sp>
        <p:nvSpPr>
          <p:cNvPr id="197" name="Ovale 196"/>
          <p:cNvSpPr/>
          <p:nvPr/>
        </p:nvSpPr>
        <p:spPr bwMode="auto">
          <a:xfrm>
            <a:off x="5981700" y="4975758"/>
            <a:ext cx="204788" cy="2905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2</a:t>
            </a:r>
          </a:p>
        </p:txBody>
      </p:sp>
      <p:sp>
        <p:nvSpPr>
          <p:cNvPr id="198" name="Ovale 197"/>
          <p:cNvSpPr/>
          <p:nvPr/>
        </p:nvSpPr>
        <p:spPr bwMode="auto">
          <a:xfrm>
            <a:off x="7496175" y="4975758"/>
            <a:ext cx="204788" cy="2905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4</a:t>
            </a:r>
          </a:p>
        </p:txBody>
      </p:sp>
      <p:sp>
        <p:nvSpPr>
          <p:cNvPr id="199" name="Ovale 198"/>
          <p:cNvSpPr/>
          <p:nvPr/>
        </p:nvSpPr>
        <p:spPr bwMode="auto">
          <a:xfrm>
            <a:off x="7496175" y="6352120"/>
            <a:ext cx="204788" cy="29051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5</a:t>
            </a:r>
          </a:p>
        </p:txBody>
      </p:sp>
      <p:sp>
        <p:nvSpPr>
          <p:cNvPr id="200" name="Ovale 199"/>
          <p:cNvSpPr/>
          <p:nvPr/>
        </p:nvSpPr>
        <p:spPr bwMode="auto">
          <a:xfrm>
            <a:off x="8524875" y="5650445"/>
            <a:ext cx="204788" cy="290513"/>
          </a:xfrm>
          <a:prstGeom prst="ellipse">
            <a:avLst/>
          </a:prstGeom>
          <a:solidFill>
            <a:srgbClr val="DEC8EE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 dirty="0"/>
              <a:t>t</a:t>
            </a:r>
          </a:p>
        </p:txBody>
      </p:sp>
      <p:cxnSp>
        <p:nvCxnSpPr>
          <p:cNvPr id="201" name="Connettore 2 200"/>
          <p:cNvCxnSpPr>
            <a:stCxn id="197" idx="4"/>
            <a:endCxn id="196" idx="0"/>
          </p:cNvCxnSpPr>
          <p:nvPr/>
        </p:nvCxnSpPr>
        <p:spPr bwMode="auto">
          <a:xfrm>
            <a:off x="6083300" y="5266270"/>
            <a:ext cx="0" cy="10858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CasellaDiTesto 42"/>
          <p:cNvSpPr txBox="1">
            <a:spLocks noChangeArrowheads="1"/>
          </p:cNvSpPr>
          <p:nvPr/>
        </p:nvSpPr>
        <p:spPr bwMode="auto">
          <a:xfrm>
            <a:off x="5179830" y="5100527"/>
            <a:ext cx="617444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3</a:t>
            </a:r>
          </a:p>
        </p:txBody>
      </p:sp>
      <p:sp>
        <p:nvSpPr>
          <p:cNvPr id="203" name="CasellaDiTesto 42"/>
          <p:cNvSpPr txBox="1">
            <a:spLocks noChangeArrowheads="1"/>
          </p:cNvSpPr>
          <p:nvPr/>
        </p:nvSpPr>
        <p:spPr bwMode="auto">
          <a:xfrm>
            <a:off x="5075817" y="6201490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</a:t>
            </a:r>
          </a:p>
        </p:txBody>
      </p:sp>
      <p:sp>
        <p:nvSpPr>
          <p:cNvPr id="204" name="CasellaDiTesto 42"/>
          <p:cNvSpPr txBox="1">
            <a:spLocks noChangeArrowheads="1"/>
          </p:cNvSpPr>
          <p:nvPr/>
        </p:nvSpPr>
        <p:spPr bwMode="auto">
          <a:xfrm>
            <a:off x="5868003" y="5616379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4</a:t>
            </a:r>
          </a:p>
        </p:txBody>
      </p:sp>
      <p:sp>
        <p:nvSpPr>
          <p:cNvPr id="205" name="CasellaDiTesto 204"/>
          <p:cNvSpPr txBox="1">
            <a:spLocks noChangeArrowheads="1"/>
          </p:cNvSpPr>
          <p:nvPr/>
        </p:nvSpPr>
        <p:spPr bwMode="auto">
          <a:xfrm>
            <a:off x="6363571" y="5192246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9</a:t>
            </a:r>
          </a:p>
        </p:txBody>
      </p:sp>
      <p:cxnSp>
        <p:nvCxnSpPr>
          <p:cNvPr id="206" name="Connettore 2 205"/>
          <p:cNvCxnSpPr>
            <a:stCxn id="199" idx="0"/>
            <a:endCxn id="198" idx="4"/>
          </p:cNvCxnSpPr>
          <p:nvPr/>
        </p:nvCxnSpPr>
        <p:spPr bwMode="auto">
          <a:xfrm flipV="1">
            <a:off x="7599363" y="5266270"/>
            <a:ext cx="0" cy="10858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asellaDiTesto 42"/>
          <p:cNvSpPr txBox="1">
            <a:spLocks noChangeArrowheads="1"/>
          </p:cNvSpPr>
          <p:nvPr/>
        </p:nvSpPr>
        <p:spPr bwMode="auto">
          <a:xfrm>
            <a:off x="6773505" y="5696116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3</a:t>
            </a:r>
          </a:p>
        </p:txBody>
      </p:sp>
      <p:sp>
        <p:nvSpPr>
          <p:cNvPr id="208" name="CasellaDiTesto 42"/>
          <p:cNvSpPr txBox="1">
            <a:spLocks noChangeArrowheads="1"/>
          </p:cNvSpPr>
          <p:nvPr/>
        </p:nvSpPr>
        <p:spPr bwMode="auto">
          <a:xfrm>
            <a:off x="7552795" y="5634206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7</a:t>
            </a:r>
          </a:p>
        </p:txBody>
      </p:sp>
      <p:sp>
        <p:nvSpPr>
          <p:cNvPr id="209" name="CasellaDiTesto 42"/>
          <p:cNvSpPr txBox="1">
            <a:spLocks noChangeArrowheads="1"/>
          </p:cNvSpPr>
          <p:nvPr/>
        </p:nvSpPr>
        <p:spPr bwMode="auto">
          <a:xfrm>
            <a:off x="8109312" y="6056024"/>
            <a:ext cx="599346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4</a:t>
            </a:r>
          </a:p>
        </p:txBody>
      </p:sp>
      <p:sp>
        <p:nvSpPr>
          <p:cNvPr id="210" name="CasellaDiTesto 42"/>
          <p:cNvSpPr txBox="1">
            <a:spLocks noChangeArrowheads="1"/>
          </p:cNvSpPr>
          <p:nvPr/>
        </p:nvSpPr>
        <p:spPr bwMode="auto">
          <a:xfrm>
            <a:off x="7884476" y="5388453"/>
            <a:ext cx="568572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2</a:t>
            </a:r>
          </a:p>
        </p:txBody>
      </p:sp>
      <p:sp>
        <p:nvSpPr>
          <p:cNvPr id="211" name="Figura a mano libera 210"/>
          <p:cNvSpPr/>
          <p:nvPr/>
        </p:nvSpPr>
        <p:spPr bwMode="auto">
          <a:xfrm>
            <a:off x="5149850" y="5123395"/>
            <a:ext cx="806450" cy="523875"/>
          </a:xfrm>
          <a:custGeom>
            <a:avLst/>
            <a:gdLst>
              <a:gd name="connsiteX0" fmla="*/ 0 w 806823"/>
              <a:gd name="connsiteY0" fmla="*/ 524435 h 524435"/>
              <a:gd name="connsiteX1" fmla="*/ 295835 w 806823"/>
              <a:gd name="connsiteY1" fmla="*/ 147918 h 524435"/>
              <a:gd name="connsiteX2" fmla="*/ 806823 w 806823"/>
              <a:gd name="connsiteY2" fmla="*/ 0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823" h="524435">
                <a:moveTo>
                  <a:pt x="0" y="524435"/>
                </a:moveTo>
                <a:cubicBezTo>
                  <a:pt x="80682" y="379879"/>
                  <a:pt x="161365" y="235324"/>
                  <a:pt x="295835" y="147918"/>
                </a:cubicBezTo>
                <a:cubicBezTo>
                  <a:pt x="430305" y="60512"/>
                  <a:pt x="618564" y="30256"/>
                  <a:pt x="806823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212" name="Figura a mano libera 211"/>
          <p:cNvSpPr/>
          <p:nvPr/>
        </p:nvSpPr>
        <p:spPr bwMode="auto">
          <a:xfrm>
            <a:off x="5203825" y="5190070"/>
            <a:ext cx="779463" cy="523875"/>
          </a:xfrm>
          <a:custGeom>
            <a:avLst/>
            <a:gdLst>
              <a:gd name="connsiteX0" fmla="*/ 779929 w 779929"/>
              <a:gd name="connsiteY0" fmla="*/ 0 h 524436"/>
              <a:gd name="connsiteX1" fmla="*/ 484094 w 779929"/>
              <a:gd name="connsiteY1" fmla="*/ 349624 h 524436"/>
              <a:gd name="connsiteX2" fmla="*/ 0 w 779929"/>
              <a:gd name="connsiteY2" fmla="*/ 524436 h 52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9929" h="524436">
                <a:moveTo>
                  <a:pt x="779929" y="0"/>
                </a:moveTo>
                <a:cubicBezTo>
                  <a:pt x="697005" y="131109"/>
                  <a:pt x="614082" y="262218"/>
                  <a:pt x="484094" y="349624"/>
                </a:cubicBezTo>
                <a:cubicBezTo>
                  <a:pt x="354106" y="437030"/>
                  <a:pt x="177053" y="480733"/>
                  <a:pt x="0" y="524436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213" name="CasellaDiTesto 42"/>
          <p:cNvSpPr txBox="1">
            <a:spLocks noChangeArrowheads="1"/>
          </p:cNvSpPr>
          <p:nvPr/>
        </p:nvSpPr>
        <p:spPr bwMode="auto">
          <a:xfrm>
            <a:off x="5507918" y="5336209"/>
            <a:ext cx="617444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9</a:t>
            </a:r>
          </a:p>
        </p:txBody>
      </p:sp>
      <p:sp>
        <p:nvSpPr>
          <p:cNvPr id="214" name="Figura a mano libera 213"/>
          <p:cNvSpPr/>
          <p:nvPr/>
        </p:nvSpPr>
        <p:spPr bwMode="auto">
          <a:xfrm>
            <a:off x="5122863" y="5915558"/>
            <a:ext cx="820737" cy="577850"/>
          </a:xfrm>
          <a:custGeom>
            <a:avLst/>
            <a:gdLst>
              <a:gd name="connsiteX0" fmla="*/ 0 w 820271"/>
              <a:gd name="connsiteY0" fmla="*/ 0 h 578224"/>
              <a:gd name="connsiteX1" fmla="*/ 268942 w 820271"/>
              <a:gd name="connsiteY1" fmla="*/ 443753 h 578224"/>
              <a:gd name="connsiteX2" fmla="*/ 820271 w 820271"/>
              <a:gd name="connsiteY2" fmla="*/ 578224 h 57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0271" h="578224">
                <a:moveTo>
                  <a:pt x="0" y="0"/>
                </a:moveTo>
                <a:cubicBezTo>
                  <a:pt x="66115" y="173691"/>
                  <a:pt x="132230" y="347382"/>
                  <a:pt x="268942" y="443753"/>
                </a:cubicBezTo>
                <a:cubicBezTo>
                  <a:pt x="405654" y="540124"/>
                  <a:pt x="612962" y="559174"/>
                  <a:pt x="820271" y="578224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215" name="Figura a mano libera 214"/>
          <p:cNvSpPr/>
          <p:nvPr/>
        </p:nvSpPr>
        <p:spPr bwMode="auto">
          <a:xfrm>
            <a:off x="5191125" y="5821895"/>
            <a:ext cx="792163" cy="565150"/>
          </a:xfrm>
          <a:custGeom>
            <a:avLst/>
            <a:gdLst>
              <a:gd name="connsiteX0" fmla="*/ 793376 w 793376"/>
              <a:gd name="connsiteY0" fmla="*/ 564776 h 564776"/>
              <a:gd name="connsiteX1" fmla="*/ 416859 w 793376"/>
              <a:gd name="connsiteY1" fmla="*/ 188259 h 564776"/>
              <a:gd name="connsiteX2" fmla="*/ 0 w 793376"/>
              <a:gd name="connsiteY2" fmla="*/ 0 h 5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3376" h="564776">
                <a:moveTo>
                  <a:pt x="793376" y="564776"/>
                </a:moveTo>
                <a:cubicBezTo>
                  <a:pt x="671232" y="423582"/>
                  <a:pt x="549088" y="282388"/>
                  <a:pt x="416859" y="188259"/>
                </a:cubicBezTo>
                <a:cubicBezTo>
                  <a:pt x="284630" y="94130"/>
                  <a:pt x="142315" y="47065"/>
                  <a:pt x="0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216" name="CasellaDiTesto 42"/>
          <p:cNvSpPr txBox="1">
            <a:spLocks noChangeArrowheads="1"/>
          </p:cNvSpPr>
          <p:nvPr/>
        </p:nvSpPr>
        <p:spPr bwMode="auto">
          <a:xfrm>
            <a:off x="5333167" y="5912061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4</a:t>
            </a:r>
          </a:p>
        </p:txBody>
      </p:sp>
      <p:sp>
        <p:nvSpPr>
          <p:cNvPr id="217" name="Figura a mano libera 216"/>
          <p:cNvSpPr/>
          <p:nvPr/>
        </p:nvSpPr>
        <p:spPr bwMode="auto">
          <a:xfrm>
            <a:off x="6199188" y="5123395"/>
            <a:ext cx="1277937" cy="155575"/>
          </a:xfrm>
          <a:custGeom>
            <a:avLst/>
            <a:gdLst>
              <a:gd name="connsiteX0" fmla="*/ 1277471 w 1277471"/>
              <a:gd name="connsiteY0" fmla="*/ 0 h 156883"/>
              <a:gd name="connsiteX1" fmla="*/ 605118 w 1277471"/>
              <a:gd name="connsiteY1" fmla="*/ 147918 h 156883"/>
              <a:gd name="connsiteX2" fmla="*/ 0 w 1277471"/>
              <a:gd name="connsiteY2" fmla="*/ 53788 h 15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7471" h="156883">
                <a:moveTo>
                  <a:pt x="1277471" y="0"/>
                </a:moveTo>
                <a:cubicBezTo>
                  <a:pt x="1047750" y="69476"/>
                  <a:pt x="818030" y="138953"/>
                  <a:pt x="605118" y="147918"/>
                </a:cubicBezTo>
                <a:cubicBezTo>
                  <a:pt x="392206" y="156883"/>
                  <a:pt x="196103" y="105335"/>
                  <a:pt x="0" y="53788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218" name="Figura a mano libera 217"/>
          <p:cNvSpPr/>
          <p:nvPr/>
        </p:nvSpPr>
        <p:spPr bwMode="auto">
          <a:xfrm>
            <a:off x="6184900" y="5244045"/>
            <a:ext cx="1358900" cy="1169988"/>
          </a:xfrm>
          <a:custGeom>
            <a:avLst/>
            <a:gdLst>
              <a:gd name="connsiteX0" fmla="*/ 1358153 w 1358153"/>
              <a:gd name="connsiteY0" fmla="*/ 0 h 1169895"/>
              <a:gd name="connsiteX1" fmla="*/ 806824 w 1358153"/>
              <a:gd name="connsiteY1" fmla="*/ 632012 h 1169895"/>
              <a:gd name="connsiteX2" fmla="*/ 0 w 1358153"/>
              <a:gd name="connsiteY2" fmla="*/ 1169895 h 116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8153" h="1169895">
                <a:moveTo>
                  <a:pt x="1358153" y="0"/>
                </a:moveTo>
                <a:cubicBezTo>
                  <a:pt x="1195668" y="218515"/>
                  <a:pt x="1033183" y="437030"/>
                  <a:pt x="806824" y="632012"/>
                </a:cubicBezTo>
                <a:cubicBezTo>
                  <a:pt x="580465" y="826994"/>
                  <a:pt x="290232" y="998444"/>
                  <a:pt x="0" y="1169895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219" name="Figura a mano libera 218"/>
          <p:cNvSpPr/>
          <p:nvPr/>
        </p:nvSpPr>
        <p:spPr bwMode="auto">
          <a:xfrm>
            <a:off x="6169025" y="6547383"/>
            <a:ext cx="1277938" cy="157162"/>
          </a:xfrm>
          <a:custGeom>
            <a:avLst/>
            <a:gdLst>
              <a:gd name="connsiteX0" fmla="*/ 1277471 w 1277471"/>
              <a:gd name="connsiteY0" fmla="*/ 0 h 156883"/>
              <a:gd name="connsiteX1" fmla="*/ 605118 w 1277471"/>
              <a:gd name="connsiteY1" fmla="*/ 147918 h 156883"/>
              <a:gd name="connsiteX2" fmla="*/ 0 w 1277471"/>
              <a:gd name="connsiteY2" fmla="*/ 53788 h 15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7471" h="156883">
                <a:moveTo>
                  <a:pt x="1277471" y="0"/>
                </a:moveTo>
                <a:cubicBezTo>
                  <a:pt x="1047750" y="69476"/>
                  <a:pt x="818030" y="138953"/>
                  <a:pt x="605118" y="147918"/>
                </a:cubicBezTo>
                <a:cubicBezTo>
                  <a:pt x="392206" y="156883"/>
                  <a:pt x="196103" y="105335"/>
                  <a:pt x="0" y="53788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220" name="CasellaDiTesto 42"/>
          <p:cNvSpPr txBox="1">
            <a:spLocks noChangeArrowheads="1"/>
          </p:cNvSpPr>
          <p:nvPr/>
        </p:nvSpPr>
        <p:spPr bwMode="auto">
          <a:xfrm>
            <a:off x="6588172" y="6415931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4</a:t>
            </a:r>
          </a:p>
        </p:txBody>
      </p:sp>
      <p:sp>
        <p:nvSpPr>
          <p:cNvPr id="221" name="Figura a mano libera 220"/>
          <p:cNvSpPr/>
          <p:nvPr/>
        </p:nvSpPr>
        <p:spPr bwMode="auto">
          <a:xfrm>
            <a:off x="7669213" y="5211427"/>
            <a:ext cx="819150" cy="577850"/>
          </a:xfrm>
          <a:custGeom>
            <a:avLst/>
            <a:gdLst>
              <a:gd name="connsiteX0" fmla="*/ 0 w 820271"/>
              <a:gd name="connsiteY0" fmla="*/ 0 h 578224"/>
              <a:gd name="connsiteX1" fmla="*/ 268942 w 820271"/>
              <a:gd name="connsiteY1" fmla="*/ 443753 h 578224"/>
              <a:gd name="connsiteX2" fmla="*/ 820271 w 820271"/>
              <a:gd name="connsiteY2" fmla="*/ 578224 h 57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0271" h="578224">
                <a:moveTo>
                  <a:pt x="0" y="0"/>
                </a:moveTo>
                <a:cubicBezTo>
                  <a:pt x="66115" y="173691"/>
                  <a:pt x="132230" y="347382"/>
                  <a:pt x="268942" y="443753"/>
                </a:cubicBezTo>
                <a:cubicBezTo>
                  <a:pt x="405654" y="540124"/>
                  <a:pt x="612962" y="559174"/>
                  <a:pt x="820271" y="578224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222" name="Figura a mano libera 221"/>
          <p:cNvSpPr/>
          <p:nvPr/>
        </p:nvSpPr>
        <p:spPr bwMode="auto">
          <a:xfrm>
            <a:off x="7735888" y="5096408"/>
            <a:ext cx="793750" cy="563562"/>
          </a:xfrm>
          <a:custGeom>
            <a:avLst/>
            <a:gdLst>
              <a:gd name="connsiteX0" fmla="*/ 793376 w 793376"/>
              <a:gd name="connsiteY0" fmla="*/ 564776 h 564776"/>
              <a:gd name="connsiteX1" fmla="*/ 416859 w 793376"/>
              <a:gd name="connsiteY1" fmla="*/ 188259 h 564776"/>
              <a:gd name="connsiteX2" fmla="*/ 0 w 793376"/>
              <a:gd name="connsiteY2" fmla="*/ 0 h 5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3376" h="564776">
                <a:moveTo>
                  <a:pt x="793376" y="564776"/>
                </a:moveTo>
                <a:cubicBezTo>
                  <a:pt x="671232" y="423582"/>
                  <a:pt x="549088" y="282388"/>
                  <a:pt x="416859" y="188259"/>
                </a:cubicBezTo>
                <a:cubicBezTo>
                  <a:pt x="284630" y="94130"/>
                  <a:pt x="142315" y="47065"/>
                  <a:pt x="0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223" name="CasellaDiTesto 42"/>
          <p:cNvSpPr txBox="1">
            <a:spLocks noChangeArrowheads="1"/>
          </p:cNvSpPr>
          <p:nvPr/>
        </p:nvSpPr>
        <p:spPr bwMode="auto">
          <a:xfrm>
            <a:off x="7728644" y="5859499"/>
            <a:ext cx="617444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11</a:t>
            </a:r>
          </a:p>
        </p:txBody>
      </p:sp>
      <p:sp>
        <p:nvSpPr>
          <p:cNvPr id="224" name="Figura a mano libera 223"/>
          <p:cNvSpPr/>
          <p:nvPr/>
        </p:nvSpPr>
        <p:spPr bwMode="auto">
          <a:xfrm>
            <a:off x="7699375" y="5912383"/>
            <a:ext cx="806450" cy="523875"/>
          </a:xfrm>
          <a:custGeom>
            <a:avLst/>
            <a:gdLst>
              <a:gd name="connsiteX0" fmla="*/ 0 w 806823"/>
              <a:gd name="connsiteY0" fmla="*/ 524435 h 524435"/>
              <a:gd name="connsiteX1" fmla="*/ 295835 w 806823"/>
              <a:gd name="connsiteY1" fmla="*/ 147918 h 524435"/>
              <a:gd name="connsiteX2" fmla="*/ 806823 w 806823"/>
              <a:gd name="connsiteY2" fmla="*/ 0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823" h="524435">
                <a:moveTo>
                  <a:pt x="0" y="524435"/>
                </a:moveTo>
                <a:cubicBezTo>
                  <a:pt x="80682" y="379879"/>
                  <a:pt x="161365" y="235324"/>
                  <a:pt x="295835" y="147918"/>
                </a:cubicBezTo>
                <a:cubicBezTo>
                  <a:pt x="430305" y="60512"/>
                  <a:pt x="618564" y="30256"/>
                  <a:pt x="806823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225" name="Figura a mano libera 224"/>
          <p:cNvSpPr/>
          <p:nvPr/>
        </p:nvSpPr>
        <p:spPr bwMode="auto">
          <a:xfrm>
            <a:off x="7753350" y="5963183"/>
            <a:ext cx="779463" cy="525462"/>
          </a:xfrm>
          <a:custGeom>
            <a:avLst/>
            <a:gdLst>
              <a:gd name="connsiteX0" fmla="*/ 779929 w 779929"/>
              <a:gd name="connsiteY0" fmla="*/ 0 h 524436"/>
              <a:gd name="connsiteX1" fmla="*/ 484094 w 779929"/>
              <a:gd name="connsiteY1" fmla="*/ 349624 h 524436"/>
              <a:gd name="connsiteX2" fmla="*/ 0 w 779929"/>
              <a:gd name="connsiteY2" fmla="*/ 524436 h 52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9929" h="524436">
                <a:moveTo>
                  <a:pt x="779929" y="0"/>
                </a:moveTo>
                <a:cubicBezTo>
                  <a:pt x="697005" y="131109"/>
                  <a:pt x="614082" y="262218"/>
                  <a:pt x="484094" y="349624"/>
                </a:cubicBezTo>
                <a:cubicBezTo>
                  <a:pt x="354106" y="437030"/>
                  <a:pt x="177053" y="480733"/>
                  <a:pt x="0" y="524436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226" name="CasellaDiTesto 42"/>
          <p:cNvSpPr txBox="1">
            <a:spLocks noChangeArrowheads="1"/>
          </p:cNvSpPr>
          <p:nvPr/>
        </p:nvSpPr>
        <p:spPr bwMode="auto">
          <a:xfrm>
            <a:off x="8036895" y="4976301"/>
            <a:ext cx="568572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9</a:t>
            </a:r>
          </a:p>
        </p:txBody>
      </p:sp>
      <p:sp>
        <p:nvSpPr>
          <p:cNvPr id="227" name="Rectangle 16"/>
          <p:cNvSpPr>
            <a:spLocks noChangeArrowheads="1"/>
          </p:cNvSpPr>
          <p:nvPr/>
        </p:nvSpPr>
        <p:spPr bwMode="auto">
          <a:xfrm>
            <a:off x="323528" y="2060848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1800" i="1" dirty="0">
                <a:solidFill>
                  <a:schemeClr val="accent2"/>
                </a:solidFill>
                <a:cs typeface="Arial" charset="0"/>
              </a:rPr>
              <a:t>Dimostrazione NO</a:t>
            </a:r>
            <a:endParaRPr lang="en-US" altLang="it-IT" sz="1800" i="1" dirty="0">
              <a:solidFill>
                <a:schemeClr val="accent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48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/>
      <p:bldP spid="82" grpId="0"/>
      <p:bldP spid="83" grpId="0"/>
      <p:bldP spid="84" grpId="0"/>
      <p:bldP spid="85" grpId="0"/>
      <p:bldP spid="1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arrotondato 7"/>
          <p:cNvSpPr/>
          <p:nvPr/>
        </p:nvSpPr>
        <p:spPr>
          <a:xfrm>
            <a:off x="323528" y="944050"/>
            <a:ext cx="8471346" cy="1548846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 dirty="0">
                <a:solidFill>
                  <a:schemeClr val="accent2"/>
                </a:solidFill>
              </a:rPr>
              <a:t>Massimo Flusso e Minimo Taglio </a:t>
            </a:r>
            <a:endParaRPr lang="it-IT" altLang="it-IT" sz="2800" dirty="0">
              <a:solidFill>
                <a:schemeClr val="accent2"/>
              </a:solidFill>
            </a:endParaRPr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395288" y="105273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dirty="0" err="1">
                <a:solidFill>
                  <a:schemeClr val="accent2"/>
                </a:solidFill>
                <a:cs typeface="Arial" charset="0"/>
              </a:rPr>
              <a:t>Teorema</a:t>
            </a:r>
            <a:r>
              <a:rPr lang="en-US" altLang="it-IT" sz="20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en-US" altLang="it-IT" sz="2000" i="1" dirty="0">
                <a:solidFill>
                  <a:schemeClr val="accent2"/>
                </a:solidFill>
                <a:cs typeface="Arial" charset="0"/>
              </a:rPr>
              <a:t>forte </a:t>
            </a:r>
            <a:r>
              <a:rPr lang="en-US" altLang="it-IT" sz="2000" dirty="0">
                <a:solidFill>
                  <a:schemeClr val="accent2"/>
                </a:solidFill>
                <a:cs typeface="Arial" charset="0"/>
              </a:rPr>
              <a:t>del </a:t>
            </a:r>
            <a:r>
              <a:rPr lang="en-US" altLang="it-IT" sz="2000" dirty="0" err="1">
                <a:solidFill>
                  <a:schemeClr val="accent2"/>
                </a:solidFill>
                <a:cs typeface="Arial" charset="0"/>
              </a:rPr>
              <a:t>massimo</a:t>
            </a:r>
            <a:r>
              <a:rPr lang="en-US" altLang="it-IT" sz="20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en-US" altLang="it-IT" sz="2000" dirty="0" err="1">
                <a:solidFill>
                  <a:schemeClr val="accent2"/>
                </a:solidFill>
                <a:cs typeface="Arial" charset="0"/>
              </a:rPr>
              <a:t>flusso</a:t>
            </a:r>
            <a:r>
              <a:rPr lang="en-US" altLang="it-IT" sz="2000" dirty="0">
                <a:solidFill>
                  <a:schemeClr val="accent2"/>
                </a:solidFill>
                <a:cs typeface="Arial" charset="0"/>
              </a:rPr>
              <a:t> – </a:t>
            </a:r>
            <a:r>
              <a:rPr lang="en-US" altLang="it-IT" sz="2000" dirty="0" err="1">
                <a:solidFill>
                  <a:schemeClr val="accent2"/>
                </a:solidFill>
                <a:cs typeface="Arial" charset="0"/>
              </a:rPr>
              <a:t>minimo</a:t>
            </a:r>
            <a:r>
              <a:rPr lang="en-US" altLang="it-IT" sz="20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en-US" altLang="it-IT" sz="2000" dirty="0" err="1">
                <a:solidFill>
                  <a:schemeClr val="accent2"/>
                </a:solidFill>
                <a:cs typeface="Arial" charset="0"/>
              </a:rPr>
              <a:t>taglio</a:t>
            </a:r>
            <a:r>
              <a:rPr lang="en-US" altLang="it-IT" sz="2000" dirty="0">
                <a:solidFill>
                  <a:schemeClr val="accent2"/>
                </a:solidFill>
                <a:cs typeface="Arial" charset="0"/>
              </a:rPr>
              <a:t>:</a:t>
            </a:r>
            <a:endParaRPr lang="en-US" altLang="it-IT" sz="2000" i="1" dirty="0">
              <a:solidFill>
                <a:schemeClr val="accent2"/>
              </a:solidFill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/>
              <p:cNvSpPr>
                <a:spLocks noChangeArrowheads="1"/>
              </p:cNvSpPr>
              <p:nvPr/>
            </p:nvSpPr>
            <p:spPr bwMode="auto">
              <a:xfrm>
                <a:off x="539552" y="1448022"/>
                <a:ext cx="8209161" cy="4129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None/>
                </a:pP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flusso massimo 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da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𝑠</m:t>
                    </m:r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𝑡</m:t>
                    </m:r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è </a:t>
                </a:r>
                <a:r>
                  <a:rPr lang="it-IT" sz="1600" b="1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uguale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alla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capacità del taglio minimo</a:t>
                </a:r>
                <a:endParaRPr lang="en-US" sz="1600" i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Rettango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448022"/>
                <a:ext cx="8209161" cy="412934"/>
              </a:xfrm>
              <a:prstGeom prst="rect">
                <a:avLst/>
              </a:prstGeom>
              <a:blipFill rotWithShape="1">
                <a:blip r:embed="rId3"/>
                <a:stretch>
                  <a:fillRect l="-446" b="-104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3203848" y="1948769"/>
                <a:ext cx="3365024" cy="450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it-IT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𝑚𝑖𝑛</m:t>
                          </m:r>
                        </m:e>
                        <m:sub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it-IT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it-IT" sz="20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𝑉</m:t>
                                  </m:r>
                                  <m:r>
                                    <a:rPr lang="it-IT" sz="20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\</m:t>
                                  </m:r>
                                  <m:r>
                                    <a:rPr lang="it-IT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1948769"/>
                <a:ext cx="3365024" cy="450188"/>
              </a:xfrm>
              <a:prstGeom prst="rect">
                <a:avLst/>
              </a:prstGeom>
              <a:blipFill rotWithShape="1">
                <a:blip r:embed="rId4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323528" y="2852936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1800" i="1">
                <a:solidFill>
                  <a:schemeClr val="accent2"/>
                </a:solidFill>
                <a:cs typeface="Arial" charset="0"/>
              </a:rPr>
              <a:t>Dimostrazione NO</a:t>
            </a:r>
            <a:endParaRPr lang="en-US" altLang="it-IT" sz="1800" i="1" dirty="0">
              <a:solidFill>
                <a:schemeClr val="accent2"/>
              </a:solidFill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/>
              <p:cNvSpPr>
                <a:spLocks noChangeArrowheads="1"/>
              </p:cNvSpPr>
              <p:nvPr/>
            </p:nvSpPr>
            <p:spPr bwMode="auto">
              <a:xfrm>
                <a:off x="468511" y="3284984"/>
                <a:ext cx="81359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𝑓</m:t>
                    </m:r>
                    <m:d>
                      <m:dPr>
                        <m:ctrlP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𝑠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valore del 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massimo flusso 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𝑢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sSub>
                      <m:sSubPr>
                        <m:ctrlP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</m:e>
                      <m:sub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𝑠</m:t>
                        </m:r>
                      </m:sub>
                    </m:sSub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</m:t>
                    </m:r>
                    <m:sSub>
                      <m:sSubPr>
                        <m:ctrlP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</m:e>
                      <m:sub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𝑡</m:t>
                        </m:r>
                      </m:sub>
                    </m:sSub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it-IT" altLang="it-IT" sz="18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valore del 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minimo taglio</a:t>
                </a:r>
              </a:p>
            </p:txBody>
          </p:sp>
        </mc:Choice>
        <mc:Fallback xmlns="">
          <p:sp>
            <p:nvSpPr>
              <p:cNvPr id="10" name="Rettango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511" y="3284984"/>
                <a:ext cx="813593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50" b="-2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ttangolo 10"/>
          <p:cNvSpPr>
            <a:spLocks noChangeArrowheads="1"/>
          </p:cNvSpPr>
          <p:nvPr/>
        </p:nvSpPr>
        <p:spPr bwMode="auto">
          <a:xfrm>
            <a:off x="468313" y="3717032"/>
            <a:ext cx="81359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 typeface="Symbol" panose="05050102010706020507" pitchFamily="18" charset="2"/>
              <a:buChar char=""/>
            </a:pP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 il teorema del massimo flusso – minimo taglio in forma debole si ha: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/>
              <p:cNvSpPr/>
              <p:nvPr/>
            </p:nvSpPr>
            <p:spPr>
              <a:xfrm>
                <a:off x="1953965" y="4037002"/>
                <a:ext cx="19699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altLang="it-IT" i="1" smtClean="0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𝑓</m:t>
                      </m:r>
                      <m:d>
                        <m:dPr>
                          <m:ctrlPr>
                            <a:rPr lang="it-IT" altLang="it-IT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it-IT" altLang="it-IT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𝑠</m:t>
                          </m:r>
                          <m:r>
                            <a:rPr lang="it-IT" altLang="it-IT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r>
                            <a:rPr lang="it-IT" altLang="it-IT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</m:e>
                      </m:d>
                      <m:r>
                        <a:rPr lang="it-IT" altLang="it-IT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it-IT" altLang="it-IT" b="0" i="0" smtClean="0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u</m:t>
                      </m:r>
                      <m:d>
                        <m:dPr>
                          <m:ctrlPr>
                            <a:rPr lang="it-IT" alt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alt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altLang="it-IT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altLang="it-IT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it-IT" altLang="it-IT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alt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altLang="it-IT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altLang="it-IT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ttango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965" y="4037002"/>
                <a:ext cx="1969963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tangolo 12"/>
              <p:cNvSpPr>
                <a:spLocks noChangeArrowheads="1"/>
              </p:cNvSpPr>
              <p:nvPr/>
            </p:nvSpPr>
            <p:spPr bwMode="auto">
              <a:xfrm>
                <a:off x="467544" y="4509120"/>
                <a:ext cx="8135937" cy="879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63538" indent="-363538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 typeface="Symbol" panose="05050102010706020507" pitchFamily="18" charset="2"/>
                  <a:buChar char=""/>
                </a:pP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Per il 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teorema del cammino aumentante,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al flusso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𝑥</m:t>
                    </m:r>
                  </m:oMath>
                </a14:m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che definisce il massimo flusso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𝑓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𝑠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𝑡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deve essere associato un grafo residuo in cui 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non esiste alcun percorso aumentante</a:t>
                </a:r>
              </a:p>
            </p:txBody>
          </p:sp>
        </mc:Choice>
        <mc:Fallback xmlns="">
          <p:sp>
            <p:nvSpPr>
              <p:cNvPr id="13" name="Rettango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4509120"/>
                <a:ext cx="8135937" cy="879856"/>
              </a:xfrm>
              <a:prstGeom prst="rect">
                <a:avLst/>
              </a:prstGeom>
              <a:blipFill rotWithShape="1">
                <a:blip r:embed="rId7"/>
                <a:stretch>
                  <a:fillRect l="-450" r="-375" b="-8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/>
              <p:cNvSpPr>
                <a:spLocks noChangeArrowheads="1"/>
              </p:cNvSpPr>
              <p:nvPr/>
            </p:nvSpPr>
            <p:spPr bwMode="auto">
              <a:xfrm>
                <a:off x="467544" y="5436513"/>
                <a:ext cx="8135937" cy="609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63538" indent="-363538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 typeface="Symbol" panose="05050102010706020507" pitchFamily="18" charset="2"/>
                  <a:buChar char=""/>
                </a:pP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flusso ammissibile </a:t>
                </a:r>
                <a14:m>
                  <m:oMath xmlns:m="http://schemas.openxmlformats.org/officeDocument/2006/math">
                    <m:r>
                      <a:rPr lang="it-IT" altLang="it-IT" sz="1800" b="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𝑥</m:t>
                    </m:r>
                  </m:oMath>
                </a14:m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deve dunque 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saturare gli archi di un taglio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e dunque</a:t>
                </a:r>
              </a:p>
            </p:txBody>
          </p:sp>
        </mc:Choice>
        <mc:Fallback xmlns="">
          <p:sp>
            <p:nvSpPr>
              <p:cNvPr id="14" name="Rettango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5436513"/>
                <a:ext cx="8135937" cy="609206"/>
              </a:xfrm>
              <a:prstGeom prst="rect">
                <a:avLst/>
              </a:prstGeom>
              <a:blipFill rotWithShape="1">
                <a:blip r:embed="rId8"/>
                <a:stretch>
                  <a:fillRect l="-450" r="-375" b="-12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14"/>
              <p:cNvSpPr/>
              <p:nvPr/>
            </p:nvSpPr>
            <p:spPr>
              <a:xfrm>
                <a:off x="2051720" y="5981218"/>
                <a:ext cx="19699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altLang="it-IT" i="1" smtClean="0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𝑓</m:t>
                      </m:r>
                      <m:d>
                        <m:dPr>
                          <m:ctrlPr>
                            <a:rPr lang="it-IT" altLang="it-IT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it-IT" altLang="it-IT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𝑠</m:t>
                          </m:r>
                          <m:r>
                            <a:rPr lang="it-IT" altLang="it-IT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r>
                            <a:rPr lang="it-IT" altLang="it-IT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</m:e>
                      </m:d>
                      <m:r>
                        <a:rPr lang="it-IT" altLang="it-IT" b="0" i="0" smtClean="0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altLang="it-IT" b="0" i="0" smtClean="0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u</m:t>
                      </m:r>
                      <m:d>
                        <m:dPr>
                          <m:ctrlPr>
                            <a:rPr lang="it-IT" alt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alt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altLang="it-IT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altLang="it-IT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it-IT" altLang="it-IT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alt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altLang="it-IT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altLang="it-IT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ttango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5981218"/>
                <a:ext cx="1969963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85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  <p:bldP spid="4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 dirty="0">
                <a:solidFill>
                  <a:schemeClr val="accent2"/>
                </a:solidFill>
              </a:rPr>
              <a:t>Problema del Massimo Flusso </a:t>
            </a:r>
            <a:endParaRPr lang="it-IT" altLang="it-IT" sz="2800" dirty="0">
              <a:solidFill>
                <a:schemeClr val="accent2"/>
              </a:solidFill>
            </a:endParaRPr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323528" y="620688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 i="1" dirty="0">
                <a:solidFill>
                  <a:schemeClr val="accent2"/>
                </a:solidFill>
                <a:cs typeface="Arial" charset="0"/>
              </a:rPr>
              <a:t>Algoritmo di Ford - </a:t>
            </a:r>
            <a:r>
              <a:rPr lang="it-IT" altLang="it-IT" sz="2000" i="1" dirty="0" err="1">
                <a:solidFill>
                  <a:schemeClr val="accent2"/>
                </a:solidFill>
                <a:cs typeface="Arial" charset="0"/>
              </a:rPr>
              <a:t>Fulkerson</a:t>
            </a:r>
            <a:endParaRPr lang="en-US" altLang="it-IT" sz="2000" i="1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4" name="Rettangolo arrotondato 3"/>
          <p:cNvSpPr/>
          <p:nvPr/>
        </p:nvSpPr>
        <p:spPr>
          <a:xfrm>
            <a:off x="350590" y="1142561"/>
            <a:ext cx="8395468" cy="2862503"/>
          </a:xfrm>
          <a:prstGeom prst="roundRect">
            <a:avLst/>
          </a:prstGeom>
          <a:solidFill>
            <a:srgbClr val="DEC8EE"/>
          </a:soli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/>
              <p:cNvSpPr>
                <a:spLocks noChangeArrowheads="1"/>
              </p:cNvSpPr>
              <p:nvPr/>
            </p:nvSpPr>
            <p:spPr bwMode="auto">
              <a:xfrm>
                <a:off x="539552" y="1142561"/>
                <a:ext cx="8064896" cy="4049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Pone 	</a:t>
                </a:r>
                <a14:m>
                  <m:oMath xmlns:m="http://schemas.openxmlformats.org/officeDocument/2006/math">
                    <m:r>
                      <a:rPr lang="it-IT" altLang="it-IT" sz="1800" b="1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𝒙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=0</m:t>
                    </m:r>
                  </m:oMath>
                </a14:m>
                <a:r>
                  <a:rPr lang="it-IT" altLang="it-IT" sz="16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𝐺</m:t>
                        </m:r>
                      </m:e>
                      <m:sub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𝐴</m:t>
                        </m:r>
                        <m:d>
                          <m:dPr>
                            <m:ctrlP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𝐺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𝑉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𝐴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endParaRPr lang="it-IT" altLang="it-IT" sz="16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142561"/>
                <a:ext cx="8064896" cy="404983"/>
              </a:xfrm>
              <a:prstGeom prst="rect">
                <a:avLst/>
              </a:prstGeom>
              <a:blipFill rotWithShape="1">
                <a:blip r:embed="rId2"/>
                <a:stretch>
                  <a:fillRect l="-454" b="-104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/>
              <p:cNvSpPr>
                <a:spLocks noChangeArrowheads="1"/>
              </p:cNvSpPr>
              <p:nvPr/>
            </p:nvSpPr>
            <p:spPr bwMode="auto">
              <a:xfrm>
                <a:off x="539552" y="1583901"/>
                <a:ext cx="8064896" cy="4049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600" b="1" i="1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while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esiste un cammino aumentante </a:t>
                </a:r>
                <a14:m>
                  <m:oMath xmlns:m="http://schemas.openxmlformats.org/officeDocument/2006/math">
                    <m:r>
                      <a:rPr lang="it-IT" altLang="it-IT" sz="180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𝐶</m:t>
                    </m:r>
                  </m:oMath>
                </a14:m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sul grafo residuo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𝐺</m:t>
                        </m:r>
                      </m:e>
                      <m:sub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𝐴</m:t>
                        </m:r>
                        <m:d>
                          <m:dPr>
                            <m:ctrlP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it-IT" altLang="it-IT" sz="16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600" b="1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do</a:t>
                </a:r>
              </a:p>
            </p:txBody>
          </p:sp>
        </mc:Choice>
        <mc:Fallback xmlns="">
          <p:sp>
            <p:nvSpPr>
              <p:cNvPr id="7" name="Rettango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583901"/>
                <a:ext cx="8064896" cy="404983"/>
              </a:xfrm>
              <a:prstGeom prst="rect">
                <a:avLst/>
              </a:prstGeom>
              <a:blipFill rotWithShape="1">
                <a:blip r:embed="rId3"/>
                <a:stretch>
                  <a:fillRect l="-454" b="-121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/>
              <p:cNvSpPr>
                <a:spLocks noChangeArrowheads="1"/>
              </p:cNvSpPr>
              <p:nvPr/>
            </p:nvSpPr>
            <p:spPr bwMode="auto">
              <a:xfrm>
                <a:off x="1140273" y="1988884"/>
                <a:ext cx="6816103" cy="396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calcola </a:t>
                </a:r>
                <a14:m>
                  <m:oMath xmlns:m="http://schemas.openxmlformats.org/officeDocument/2006/math">
                    <m:r>
                      <a:rPr lang="it-IT" altLang="it-IT" sz="180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𝛿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=</m:t>
                    </m:r>
                    <m:sSub>
                      <m:sSubPr>
                        <m:ctrlP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𝑚𝑖𝑛</m:t>
                        </m:r>
                      </m:e>
                      <m:sub>
                        <m:d>
                          <m:dPr>
                            <m:ctrlP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Verdana" panose="020B0604030504040204" pitchFamily="34" charset="0"/>
                              </a:rPr>
                              <m:t>𝑖</m:t>
                            </m:r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Verdana" panose="020B0604030504040204" pitchFamily="34" charset="0"/>
                              </a:rPr>
                              <m:t>,</m:t>
                            </m:r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Verdana" panose="020B0604030504040204" pitchFamily="34" charset="0"/>
                              </a:rPr>
                              <m:t>𝑗</m:t>
                            </m:r>
                          </m:e>
                        </m:d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∈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𝐶</m:t>
                        </m:r>
                      </m:sub>
                    </m:sSub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(</m:t>
                    </m:r>
                    <m:sSub>
                      <m:sSubPr>
                        <m:ctrlP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𝑟</m:t>
                        </m:r>
                      </m:e>
                      <m:sub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𝑖𝑗</m:t>
                        </m:r>
                      </m:sub>
                    </m:sSub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endParaRPr lang="it-IT" altLang="it-IT" sz="16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" name="Rettango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0273" y="1988884"/>
                <a:ext cx="6816103" cy="396006"/>
              </a:xfrm>
              <a:prstGeom prst="rect">
                <a:avLst/>
              </a:prstGeom>
              <a:blipFill rotWithShape="1">
                <a:blip r:embed="rId4"/>
                <a:stretch>
                  <a:fillRect l="-447" b="-92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/>
              <p:cNvSpPr>
                <a:spLocks noChangeArrowheads="1"/>
              </p:cNvSpPr>
              <p:nvPr/>
            </p:nvSpPr>
            <p:spPr bwMode="auto">
              <a:xfrm>
                <a:off x="1691680" y="2772071"/>
                <a:ext cx="4824536" cy="391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600" b="1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if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(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𝑖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,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𝑗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)∈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𝐶</m:t>
                    </m:r>
                  </m:oMath>
                </a14:m>
                <a:r>
                  <a:rPr lang="it-IT" altLang="it-IT" sz="16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</a:t>
                </a:r>
                <a:r>
                  <a:rPr lang="it-IT" altLang="it-IT" sz="1600" b="1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then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𝑖𝑗</m:t>
                        </m:r>
                      </m:sub>
                    </m:sSub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=</m:t>
                    </m:r>
                    <m:sSub>
                      <m:sSubPr>
                        <m:ctrlP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𝑖𝑗</m:t>
                        </m:r>
                      </m:sub>
                    </m:sSub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+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𝛿</m:t>
                    </m:r>
                  </m:oMath>
                </a14:m>
                <a:r>
                  <a:rPr lang="it-IT" altLang="it-IT" sz="14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endParaRPr lang="it-IT" altLang="it-IT" sz="1600" b="1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9" name="Rettango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1680" y="2772071"/>
                <a:ext cx="4824536" cy="391646"/>
              </a:xfrm>
              <a:prstGeom prst="rect">
                <a:avLst/>
              </a:prstGeom>
              <a:blipFill rotWithShape="1">
                <a:blip r:embed="rId5"/>
                <a:stretch>
                  <a:fillRect l="-759" b="-109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/>
              <p:cNvSpPr>
                <a:spLocks noChangeArrowheads="1"/>
              </p:cNvSpPr>
              <p:nvPr/>
            </p:nvSpPr>
            <p:spPr bwMode="auto">
              <a:xfrm>
                <a:off x="1115616" y="2340023"/>
                <a:ext cx="681610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Per ogni arco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𝑖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𝑗</m:t>
                        </m:r>
                      </m:e>
                    </m:d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∈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𝐴</m:t>
                    </m:r>
                  </m:oMath>
                </a14:m>
                <a:endParaRPr lang="it-IT" altLang="it-IT" sz="16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" name="Rettango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2340023"/>
                <a:ext cx="6816103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447" b="-2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/>
              <p:cNvSpPr>
                <a:spLocks noChangeArrowheads="1"/>
              </p:cNvSpPr>
              <p:nvPr/>
            </p:nvSpPr>
            <p:spPr bwMode="auto">
              <a:xfrm>
                <a:off x="1691680" y="3168077"/>
                <a:ext cx="4824536" cy="391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600" b="1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if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(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𝑗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,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𝑖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)∈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𝐶</m:t>
                    </m:r>
                  </m:oMath>
                </a14:m>
                <a:r>
                  <a:rPr lang="it-IT" altLang="it-IT" sz="16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</a:t>
                </a:r>
                <a:r>
                  <a:rPr lang="it-IT" altLang="it-IT" sz="1600" b="1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then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𝑖𝑗</m:t>
                        </m:r>
                      </m:sub>
                    </m:sSub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=</m:t>
                    </m:r>
                    <m:sSub>
                      <m:sSubPr>
                        <m:ctrlP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𝑖𝑗</m:t>
                        </m:r>
                      </m:sub>
                    </m:sSub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−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𝛿</m:t>
                    </m:r>
                  </m:oMath>
                </a14:m>
                <a:r>
                  <a:rPr lang="it-IT" altLang="it-IT" sz="14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endParaRPr lang="it-IT" altLang="it-IT" sz="1600" b="1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1" name="Rettango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1680" y="3168077"/>
                <a:ext cx="4824536" cy="391646"/>
              </a:xfrm>
              <a:prstGeom prst="rect">
                <a:avLst/>
              </a:prstGeom>
              <a:blipFill rotWithShape="1">
                <a:blip r:embed="rId7"/>
                <a:stretch>
                  <a:fillRect l="-759" b="-109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/>
              <p:cNvSpPr>
                <a:spLocks noChangeArrowheads="1"/>
              </p:cNvSpPr>
              <p:nvPr/>
            </p:nvSpPr>
            <p:spPr bwMode="auto">
              <a:xfrm>
                <a:off x="1115616" y="3555182"/>
                <a:ext cx="8064896" cy="4049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Aggiorna il grafo residuo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 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𝐺</m:t>
                        </m:r>
                      </m:e>
                      <m:sub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𝐴</m:t>
                        </m:r>
                        <m:d>
                          <m:dPr>
                            <m:ctrlP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it-IT" altLang="it-IT" sz="16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2" name="Rettango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3555182"/>
                <a:ext cx="8064896" cy="404983"/>
              </a:xfrm>
              <a:prstGeom prst="rect">
                <a:avLst/>
              </a:prstGeom>
              <a:blipFill rotWithShape="1">
                <a:blip r:embed="rId8"/>
                <a:stretch>
                  <a:fillRect l="-378" b="-104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tangolo 12"/>
              <p:cNvSpPr>
                <a:spLocks noChangeArrowheads="1"/>
              </p:cNvSpPr>
              <p:nvPr/>
            </p:nvSpPr>
            <p:spPr bwMode="auto">
              <a:xfrm>
                <a:off x="303040" y="4293096"/>
                <a:ext cx="8517432" cy="6819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L’algoritmo di 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Ford – </a:t>
                </a:r>
                <a:r>
                  <a:rPr lang="it-IT" altLang="it-IT" sz="1600" i="1" dirty="0" err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Fulkerson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termina quando sul grafo residuo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𝐺</m:t>
                        </m:r>
                      </m:e>
                      <m:sub>
                        <m: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  <m: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𝐴</m:t>
                        </m:r>
                        <m:d>
                          <m:dPr>
                            <m:ctrlP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non esistono più percorsi da </a:t>
                </a:r>
                <a14:m>
                  <m:oMath xmlns:m="http://schemas.openxmlformats.org/officeDocument/2006/math">
                    <m:r>
                      <a:rPr lang="it-IT" altLang="it-IT" sz="180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𝑠</m:t>
                    </m:r>
                  </m:oMath>
                </a14:m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it-IT" altLang="it-IT" sz="180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𝑡</m:t>
                    </m:r>
                  </m:oMath>
                </a14:m>
                <a:endParaRPr lang="it-IT" altLang="it-IT" sz="18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3" name="Rettango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040" y="4293096"/>
                <a:ext cx="8517432" cy="681982"/>
              </a:xfrm>
              <a:prstGeom prst="rect">
                <a:avLst/>
              </a:prstGeom>
              <a:blipFill rotWithShape="1">
                <a:blip r:embed="rId9"/>
                <a:stretch>
                  <a:fillRect l="-286" b="-98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/>
              <p:cNvSpPr>
                <a:spLocks noChangeArrowheads="1"/>
              </p:cNvSpPr>
              <p:nvPr/>
            </p:nvSpPr>
            <p:spPr bwMode="auto">
              <a:xfrm>
                <a:off x="323528" y="5029788"/>
                <a:ext cx="8517432" cy="6336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Se indichiamo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8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</m:e>
                      <m:sub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i nodi raggiungibili da </a:t>
                </a:r>
                <a14:m>
                  <m:oMath xmlns:m="http://schemas.openxmlformats.org/officeDocument/2006/math">
                    <m:r>
                      <a:rPr lang="it-IT" altLang="it-IT" sz="180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𝑠</m:t>
                    </m:r>
                  </m:oMath>
                </a14:m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e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6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600" b="0" i="1" smtClean="0"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</m:e>
                      <m:sub>
                        <m:r>
                          <a:rPr lang="it-IT" altLang="it-IT" sz="1600" b="0" i="1" smtClean="0"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𝑡</m:t>
                        </m:r>
                      </m:sub>
                    </m:sSub>
                    <m:r>
                      <a:rPr lang="it-IT" altLang="it-IT" sz="1600" b="0" i="1" smtClean="0"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r>
                      <a:rPr lang="it-IT" altLang="it-IT" sz="1600" b="0" i="1" smtClean="0"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𝑉</m:t>
                    </m:r>
                    <m:r>
                      <a:rPr lang="it-IT" altLang="it-IT" sz="1600" b="0" i="1" smtClean="0"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\</m:t>
                    </m:r>
                    <m:sSub>
                      <m:sSubPr>
                        <m:ctrlPr>
                          <a:rPr lang="it-IT" altLang="it-IT" sz="16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600" b="0" i="1" smtClean="0"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</m:e>
                      <m:sub>
                        <m:r>
                          <a:rPr lang="it-IT" altLang="it-IT" sz="1600" b="0" i="1" smtClean="0"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i restanti nodi allora il taglio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altLang="it-IT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altLang="it-IT" sz="1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𝑠</m:t>
                            </m:r>
                          </m:sub>
                        </m:sSub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e il taglio di capacità minima </a:t>
                </a:r>
                <a:endParaRPr lang="it-IT" altLang="it-IT" sz="18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4" name="Rettango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5029788"/>
                <a:ext cx="8517432" cy="633635"/>
              </a:xfrm>
              <a:prstGeom prst="rect">
                <a:avLst/>
              </a:prstGeom>
              <a:blipFill>
                <a:blip r:embed="rId10"/>
                <a:stretch>
                  <a:fillRect l="-286" r="-429" b="-105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14"/>
              <p:cNvSpPr>
                <a:spLocks noChangeArrowheads="1"/>
              </p:cNvSpPr>
              <p:nvPr/>
            </p:nvSpPr>
            <p:spPr bwMode="auto">
              <a:xfrm>
                <a:off x="323528" y="5675685"/>
                <a:ext cx="8517432" cy="6378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Si può dimostrare che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8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800" b="0" i="1" smtClean="0"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𝑢</m:t>
                        </m:r>
                      </m:e>
                      <m:sub>
                        <m:r>
                          <a:rPr lang="it-IT" altLang="it-IT" sz="1800" b="0" i="1" smtClean="0"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𝑖𝑗</m:t>
                        </m:r>
                      </m:sub>
                    </m:sSub>
                    <m:r>
                      <a:rPr lang="it-IT" altLang="it-IT" sz="1800" i="1" smtClean="0"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∈</m:t>
                    </m:r>
                    <m:sSup>
                      <m:sSupPr>
                        <m:ctrlPr>
                          <a:rPr lang="it-IT" altLang="it-IT" sz="1800" i="1" smtClean="0">
                            <a:latin typeface="Cambria Math" panose="02040503050406030204" pitchFamily="18" charset="0"/>
                            <a:ea typeface="Cambria Math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it-IT" altLang="it-IT" sz="1800" b="0" i="1" smtClean="0"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𝑍</m:t>
                        </m:r>
                      </m:e>
                      <m:sup>
                        <m:r>
                          <a:rPr lang="it-IT" altLang="it-IT" sz="1800" b="0" i="1" smtClean="0"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it-IT" altLang="it-IT" sz="18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per ogni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𝑖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𝑗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)∈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𝐴</m:t>
                    </m:r>
                  </m:oMath>
                </a14:m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allora l’algoritmo di 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Ford – </a:t>
                </a:r>
                <a:r>
                  <a:rPr lang="it-IT" altLang="it-IT" sz="1600" i="1" dirty="0" err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Fulkerson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termina in un numero finito di iterazioni</a:t>
                </a:r>
                <a:endParaRPr lang="it-IT" altLang="it-IT" sz="18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5" name="Rettango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5675685"/>
                <a:ext cx="8517432" cy="637867"/>
              </a:xfrm>
              <a:prstGeom prst="rect">
                <a:avLst/>
              </a:prstGeom>
              <a:blipFill rotWithShape="1">
                <a:blip r:embed="rId11"/>
                <a:stretch>
                  <a:fillRect l="-215" r="-429" b="-114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96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 dirty="0">
                <a:solidFill>
                  <a:schemeClr val="accent2"/>
                </a:solidFill>
              </a:rPr>
              <a:t>Problema del Massimo Flusso </a:t>
            </a:r>
            <a:endParaRPr lang="it-IT" altLang="it-IT" sz="2800" dirty="0">
              <a:solidFill>
                <a:schemeClr val="accent2"/>
              </a:solidFill>
            </a:endParaRPr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323528" y="620688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 i="1" dirty="0">
                <a:solidFill>
                  <a:schemeClr val="accent2"/>
                </a:solidFill>
                <a:cs typeface="Arial" charset="0"/>
              </a:rPr>
              <a:t>Algoritmo di Ford - </a:t>
            </a:r>
            <a:r>
              <a:rPr lang="it-IT" altLang="it-IT" sz="2000" i="1" dirty="0" err="1">
                <a:solidFill>
                  <a:schemeClr val="accent2"/>
                </a:solidFill>
                <a:cs typeface="Arial" charset="0"/>
              </a:rPr>
              <a:t>Fulkerson</a:t>
            </a:r>
            <a:endParaRPr lang="en-US" altLang="it-IT" sz="2000" i="1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2" name="Rettangolo 11"/>
          <p:cNvSpPr>
            <a:spLocks noChangeArrowheads="1"/>
          </p:cNvSpPr>
          <p:nvPr/>
        </p:nvSpPr>
        <p:spPr bwMode="auto">
          <a:xfrm>
            <a:off x="303040" y="1052736"/>
            <a:ext cx="8517432" cy="105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algn="just"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Se, per cercare un </a:t>
            </a:r>
            <a:r>
              <a:rPr lang="it-IT" alt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cammino aumentante sul grafo residuo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si utilizza un generico </a:t>
            </a:r>
            <a:r>
              <a:rPr lang="it-IT" alt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 di visita del grafo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la </a:t>
            </a:r>
            <a:r>
              <a:rPr lang="it-IT" alt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convergenza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dell’algoritmo può essere </a:t>
            </a:r>
            <a:r>
              <a:rPr lang="it-IT" alt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molto lenta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it-IT" altLang="it-IT" sz="1800" i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315914" y="2205112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1800" i="1" dirty="0">
                <a:solidFill>
                  <a:schemeClr val="accent2"/>
                </a:solidFill>
                <a:cs typeface="Arial" charset="0"/>
              </a:rPr>
              <a:t>Esempio</a:t>
            </a:r>
            <a:endParaRPr lang="en-US" altLang="it-IT" sz="1800" i="1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4" name="Ovale 13"/>
          <p:cNvSpPr/>
          <p:nvPr/>
        </p:nvSpPr>
        <p:spPr bwMode="auto">
          <a:xfrm>
            <a:off x="899592" y="3314042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1</a:t>
            </a:r>
          </a:p>
        </p:txBody>
      </p:sp>
      <p:sp>
        <p:nvSpPr>
          <p:cNvPr id="15" name="Ovale 14"/>
          <p:cNvSpPr/>
          <p:nvPr/>
        </p:nvSpPr>
        <p:spPr bwMode="auto">
          <a:xfrm>
            <a:off x="1837161" y="2636912"/>
            <a:ext cx="227061" cy="259574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2</a:t>
            </a:r>
          </a:p>
        </p:txBody>
      </p:sp>
      <p:sp>
        <p:nvSpPr>
          <p:cNvPr id="16" name="Ovale 15"/>
          <p:cNvSpPr/>
          <p:nvPr/>
        </p:nvSpPr>
        <p:spPr bwMode="auto">
          <a:xfrm>
            <a:off x="1793606" y="4035957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3</a:t>
            </a:r>
          </a:p>
        </p:txBody>
      </p:sp>
      <p:sp>
        <p:nvSpPr>
          <p:cNvPr id="17" name="Ovale 16"/>
          <p:cNvSpPr/>
          <p:nvPr/>
        </p:nvSpPr>
        <p:spPr bwMode="auto">
          <a:xfrm>
            <a:off x="2746698" y="3309355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4</a:t>
            </a:r>
          </a:p>
        </p:txBody>
      </p:sp>
      <p:cxnSp>
        <p:nvCxnSpPr>
          <p:cNvPr id="18" name="Connettore 2 17"/>
          <p:cNvCxnSpPr>
            <a:stCxn id="14" idx="7"/>
            <a:endCxn id="15" idx="2"/>
          </p:cNvCxnSpPr>
          <p:nvPr/>
        </p:nvCxnSpPr>
        <p:spPr bwMode="auto">
          <a:xfrm flipV="1">
            <a:off x="1140785" y="2766699"/>
            <a:ext cx="696376" cy="5895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42"/>
          <p:cNvSpPr txBox="1">
            <a:spLocks noChangeArrowheads="1"/>
          </p:cNvSpPr>
          <p:nvPr/>
        </p:nvSpPr>
        <p:spPr bwMode="auto">
          <a:xfrm>
            <a:off x="952235" y="2797836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1000</a:t>
            </a:r>
          </a:p>
        </p:txBody>
      </p:sp>
      <p:sp>
        <p:nvSpPr>
          <p:cNvPr id="23" name="CasellaDiTesto 42"/>
          <p:cNvSpPr txBox="1">
            <a:spLocks noChangeArrowheads="1"/>
          </p:cNvSpPr>
          <p:nvPr/>
        </p:nvSpPr>
        <p:spPr bwMode="auto">
          <a:xfrm>
            <a:off x="2469641" y="2797645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1000</a:t>
            </a:r>
          </a:p>
        </p:txBody>
      </p:sp>
      <p:cxnSp>
        <p:nvCxnSpPr>
          <p:cNvPr id="24" name="Connettore 2 23"/>
          <p:cNvCxnSpPr>
            <a:stCxn id="15" idx="4"/>
            <a:endCxn id="16" idx="0"/>
          </p:cNvCxnSpPr>
          <p:nvPr/>
        </p:nvCxnSpPr>
        <p:spPr bwMode="auto">
          <a:xfrm flipH="1">
            <a:off x="1934894" y="2896486"/>
            <a:ext cx="15798" cy="11394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42"/>
          <p:cNvSpPr txBox="1">
            <a:spLocks noChangeArrowheads="1"/>
          </p:cNvSpPr>
          <p:nvPr/>
        </p:nvSpPr>
        <p:spPr bwMode="auto">
          <a:xfrm>
            <a:off x="1877145" y="3202334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</a:t>
            </a:r>
          </a:p>
        </p:txBody>
      </p:sp>
      <p:cxnSp>
        <p:nvCxnSpPr>
          <p:cNvPr id="28" name="Connettore 2 27"/>
          <p:cNvCxnSpPr>
            <a:stCxn id="15" idx="6"/>
            <a:endCxn id="17" idx="1"/>
          </p:cNvCxnSpPr>
          <p:nvPr/>
        </p:nvCxnSpPr>
        <p:spPr bwMode="auto">
          <a:xfrm>
            <a:off x="2064222" y="2766699"/>
            <a:ext cx="723858" cy="5848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>
            <a:stCxn id="14" idx="5"/>
            <a:endCxn id="16" idx="2"/>
          </p:cNvCxnSpPr>
          <p:nvPr/>
        </p:nvCxnSpPr>
        <p:spPr bwMode="auto">
          <a:xfrm>
            <a:off x="1140785" y="3559894"/>
            <a:ext cx="652821" cy="620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42"/>
          <p:cNvSpPr txBox="1">
            <a:spLocks noChangeArrowheads="1"/>
          </p:cNvSpPr>
          <p:nvPr/>
        </p:nvSpPr>
        <p:spPr bwMode="auto">
          <a:xfrm>
            <a:off x="952235" y="3780470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1000</a:t>
            </a:r>
          </a:p>
        </p:txBody>
      </p:sp>
      <p:cxnSp>
        <p:nvCxnSpPr>
          <p:cNvPr id="36" name="Connettore 2 35"/>
          <p:cNvCxnSpPr>
            <a:stCxn id="16" idx="6"/>
            <a:endCxn id="17" idx="3"/>
          </p:cNvCxnSpPr>
          <p:nvPr/>
        </p:nvCxnSpPr>
        <p:spPr bwMode="auto">
          <a:xfrm flipV="1">
            <a:off x="2076181" y="3555207"/>
            <a:ext cx="711899" cy="6247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42"/>
          <p:cNvSpPr txBox="1">
            <a:spLocks noChangeArrowheads="1"/>
          </p:cNvSpPr>
          <p:nvPr/>
        </p:nvSpPr>
        <p:spPr bwMode="auto">
          <a:xfrm>
            <a:off x="2453209" y="383273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1000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tangolo 39"/>
              <p:cNvSpPr>
                <a:spLocks noChangeArrowheads="1"/>
              </p:cNvSpPr>
              <p:nvPr/>
            </p:nvSpPr>
            <p:spPr bwMode="auto">
              <a:xfrm>
                <a:off x="3563888" y="2697678"/>
                <a:ext cx="5119415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4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Alla prima iterazione troviamo il cammino aumentante </a:t>
                </a:r>
                <a:r>
                  <a:rPr lang="it-IT" altLang="it-IT" sz="14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1-&gt;2-&gt;3-&gt;4</a:t>
                </a:r>
                <a:r>
                  <a:rPr lang="it-IT" altLang="it-IT" sz="14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con </a:t>
                </a:r>
                <a14:m>
                  <m:oMath xmlns:m="http://schemas.openxmlformats.org/officeDocument/2006/math">
                    <m:r>
                      <a:rPr lang="it-IT" altLang="it-IT" sz="160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𝛿</m:t>
                    </m:r>
                    <m:r>
                      <a:rPr lang="it-IT" altLang="it-IT" sz="16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=1</m:t>
                    </m:r>
                  </m:oMath>
                </a14:m>
                <a:endParaRPr lang="it-IT" altLang="it-IT" sz="1600" i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0" name="Rettangolo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63888" y="2697678"/>
                <a:ext cx="5119415" cy="553998"/>
              </a:xfrm>
              <a:prstGeom prst="rect">
                <a:avLst/>
              </a:prstGeom>
              <a:blipFill rotWithShape="1">
                <a:blip r:embed="rId2"/>
                <a:stretch>
                  <a:fillRect l="-358" t="-1111" r="-477" b="-1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ttangolo 40"/>
          <p:cNvSpPr>
            <a:spLocks noChangeArrowheads="1"/>
          </p:cNvSpPr>
          <p:nvPr/>
        </p:nvSpPr>
        <p:spPr bwMode="auto">
          <a:xfrm>
            <a:off x="3563888" y="3278248"/>
            <a:ext cx="43924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1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 grafo residuo diventa</a:t>
            </a:r>
            <a:endParaRPr lang="it-IT" altLang="it-IT" sz="1600" i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Ovale 41"/>
          <p:cNvSpPr/>
          <p:nvPr/>
        </p:nvSpPr>
        <p:spPr bwMode="auto">
          <a:xfrm>
            <a:off x="6075914" y="4178138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1</a:t>
            </a:r>
          </a:p>
        </p:txBody>
      </p:sp>
      <p:sp>
        <p:nvSpPr>
          <p:cNvPr id="43" name="Ovale 42"/>
          <p:cNvSpPr/>
          <p:nvPr/>
        </p:nvSpPr>
        <p:spPr bwMode="auto">
          <a:xfrm>
            <a:off x="7013483" y="3501008"/>
            <a:ext cx="227061" cy="259574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2</a:t>
            </a:r>
          </a:p>
        </p:txBody>
      </p:sp>
      <p:sp>
        <p:nvSpPr>
          <p:cNvPr id="44" name="Ovale 43"/>
          <p:cNvSpPr/>
          <p:nvPr/>
        </p:nvSpPr>
        <p:spPr bwMode="auto">
          <a:xfrm>
            <a:off x="6969928" y="4900053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3</a:t>
            </a:r>
          </a:p>
        </p:txBody>
      </p:sp>
      <p:sp>
        <p:nvSpPr>
          <p:cNvPr id="45" name="Ovale 44"/>
          <p:cNvSpPr/>
          <p:nvPr/>
        </p:nvSpPr>
        <p:spPr bwMode="auto">
          <a:xfrm>
            <a:off x="7923020" y="4173451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4</a:t>
            </a:r>
          </a:p>
        </p:txBody>
      </p:sp>
      <p:sp>
        <p:nvSpPr>
          <p:cNvPr id="47" name="CasellaDiTesto 42"/>
          <p:cNvSpPr txBox="1">
            <a:spLocks noChangeArrowheads="1"/>
          </p:cNvSpPr>
          <p:nvPr/>
        </p:nvSpPr>
        <p:spPr bwMode="auto">
          <a:xfrm>
            <a:off x="6133795" y="3586025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999</a:t>
            </a:r>
          </a:p>
        </p:txBody>
      </p:sp>
      <p:sp>
        <p:nvSpPr>
          <p:cNvPr id="48" name="CasellaDiTesto 42"/>
          <p:cNvSpPr txBox="1">
            <a:spLocks noChangeArrowheads="1"/>
          </p:cNvSpPr>
          <p:nvPr/>
        </p:nvSpPr>
        <p:spPr bwMode="auto">
          <a:xfrm>
            <a:off x="7645963" y="3661741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1000</a:t>
            </a:r>
          </a:p>
        </p:txBody>
      </p:sp>
      <p:cxnSp>
        <p:nvCxnSpPr>
          <p:cNvPr id="49" name="Connettore 2 48"/>
          <p:cNvCxnSpPr>
            <a:stCxn id="44" idx="0"/>
            <a:endCxn id="43" idx="4"/>
          </p:cNvCxnSpPr>
          <p:nvPr/>
        </p:nvCxnSpPr>
        <p:spPr bwMode="auto">
          <a:xfrm flipV="1">
            <a:off x="7111216" y="3760582"/>
            <a:ext cx="15798" cy="11394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2"/>
          <p:cNvSpPr txBox="1">
            <a:spLocks noChangeArrowheads="1"/>
          </p:cNvSpPr>
          <p:nvPr/>
        </p:nvSpPr>
        <p:spPr bwMode="auto">
          <a:xfrm>
            <a:off x="7053467" y="4066430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</a:t>
            </a:r>
          </a:p>
        </p:txBody>
      </p:sp>
      <p:cxnSp>
        <p:nvCxnSpPr>
          <p:cNvPr id="51" name="Connettore 2 50"/>
          <p:cNvCxnSpPr>
            <a:stCxn id="43" idx="6"/>
            <a:endCxn id="45" idx="1"/>
          </p:cNvCxnSpPr>
          <p:nvPr/>
        </p:nvCxnSpPr>
        <p:spPr bwMode="auto">
          <a:xfrm>
            <a:off x="7240544" y="3630795"/>
            <a:ext cx="723858" cy="5848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>
            <a:stCxn id="42" idx="5"/>
            <a:endCxn id="44" idx="2"/>
          </p:cNvCxnSpPr>
          <p:nvPr/>
        </p:nvCxnSpPr>
        <p:spPr bwMode="auto">
          <a:xfrm>
            <a:off x="6317107" y="4423990"/>
            <a:ext cx="652821" cy="620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42"/>
          <p:cNvSpPr txBox="1">
            <a:spLocks noChangeArrowheads="1"/>
          </p:cNvSpPr>
          <p:nvPr/>
        </p:nvSpPr>
        <p:spPr bwMode="auto">
          <a:xfrm>
            <a:off x="6128557" y="4644566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1000</a:t>
            </a:r>
          </a:p>
        </p:txBody>
      </p:sp>
      <p:sp>
        <p:nvSpPr>
          <p:cNvPr id="56" name="Figura a mano libera 55"/>
          <p:cNvSpPr/>
          <p:nvPr/>
        </p:nvSpPr>
        <p:spPr bwMode="auto">
          <a:xfrm>
            <a:off x="6266617" y="3675918"/>
            <a:ext cx="806450" cy="523875"/>
          </a:xfrm>
          <a:custGeom>
            <a:avLst/>
            <a:gdLst>
              <a:gd name="connsiteX0" fmla="*/ 0 w 806823"/>
              <a:gd name="connsiteY0" fmla="*/ 524435 h 524435"/>
              <a:gd name="connsiteX1" fmla="*/ 295835 w 806823"/>
              <a:gd name="connsiteY1" fmla="*/ 147918 h 524435"/>
              <a:gd name="connsiteX2" fmla="*/ 806823 w 806823"/>
              <a:gd name="connsiteY2" fmla="*/ 0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823" h="524435">
                <a:moveTo>
                  <a:pt x="0" y="524435"/>
                </a:moveTo>
                <a:cubicBezTo>
                  <a:pt x="80682" y="379879"/>
                  <a:pt x="161365" y="235324"/>
                  <a:pt x="295835" y="147918"/>
                </a:cubicBezTo>
                <a:cubicBezTo>
                  <a:pt x="430305" y="60512"/>
                  <a:pt x="618564" y="30256"/>
                  <a:pt x="806823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57" name="Figura a mano libera 56"/>
          <p:cNvSpPr/>
          <p:nvPr/>
        </p:nvSpPr>
        <p:spPr bwMode="auto">
          <a:xfrm>
            <a:off x="6320592" y="3742593"/>
            <a:ext cx="779463" cy="523875"/>
          </a:xfrm>
          <a:custGeom>
            <a:avLst/>
            <a:gdLst>
              <a:gd name="connsiteX0" fmla="*/ 779929 w 779929"/>
              <a:gd name="connsiteY0" fmla="*/ 0 h 524436"/>
              <a:gd name="connsiteX1" fmla="*/ 484094 w 779929"/>
              <a:gd name="connsiteY1" fmla="*/ 349624 h 524436"/>
              <a:gd name="connsiteX2" fmla="*/ 0 w 779929"/>
              <a:gd name="connsiteY2" fmla="*/ 524436 h 52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9929" h="524436">
                <a:moveTo>
                  <a:pt x="779929" y="0"/>
                </a:moveTo>
                <a:cubicBezTo>
                  <a:pt x="697005" y="131109"/>
                  <a:pt x="614082" y="262218"/>
                  <a:pt x="484094" y="349624"/>
                </a:cubicBezTo>
                <a:cubicBezTo>
                  <a:pt x="354106" y="437030"/>
                  <a:pt x="177053" y="480733"/>
                  <a:pt x="0" y="524436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58" name="CasellaDiTesto 42"/>
          <p:cNvSpPr txBox="1">
            <a:spLocks noChangeArrowheads="1"/>
          </p:cNvSpPr>
          <p:nvPr/>
        </p:nvSpPr>
        <p:spPr bwMode="auto">
          <a:xfrm>
            <a:off x="6626657" y="3819934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</a:t>
            </a:r>
          </a:p>
        </p:txBody>
      </p:sp>
      <p:sp>
        <p:nvSpPr>
          <p:cNvPr id="62" name="CasellaDiTesto 42"/>
          <p:cNvSpPr txBox="1">
            <a:spLocks noChangeArrowheads="1"/>
          </p:cNvSpPr>
          <p:nvPr/>
        </p:nvSpPr>
        <p:spPr bwMode="auto">
          <a:xfrm>
            <a:off x="7429939" y="4448261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999</a:t>
            </a:r>
          </a:p>
        </p:txBody>
      </p:sp>
      <p:sp>
        <p:nvSpPr>
          <p:cNvPr id="63" name="Figura a mano libera 62"/>
          <p:cNvSpPr/>
          <p:nvPr/>
        </p:nvSpPr>
        <p:spPr bwMode="auto">
          <a:xfrm>
            <a:off x="7191527" y="4413883"/>
            <a:ext cx="806450" cy="523875"/>
          </a:xfrm>
          <a:custGeom>
            <a:avLst/>
            <a:gdLst>
              <a:gd name="connsiteX0" fmla="*/ 0 w 806823"/>
              <a:gd name="connsiteY0" fmla="*/ 524435 h 524435"/>
              <a:gd name="connsiteX1" fmla="*/ 295835 w 806823"/>
              <a:gd name="connsiteY1" fmla="*/ 147918 h 524435"/>
              <a:gd name="connsiteX2" fmla="*/ 806823 w 806823"/>
              <a:gd name="connsiteY2" fmla="*/ 0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823" h="524435">
                <a:moveTo>
                  <a:pt x="0" y="524435"/>
                </a:moveTo>
                <a:cubicBezTo>
                  <a:pt x="80682" y="379879"/>
                  <a:pt x="161365" y="235324"/>
                  <a:pt x="295835" y="147918"/>
                </a:cubicBezTo>
                <a:cubicBezTo>
                  <a:pt x="430305" y="60512"/>
                  <a:pt x="618564" y="30256"/>
                  <a:pt x="806823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64" name="Figura a mano libera 63"/>
          <p:cNvSpPr/>
          <p:nvPr/>
        </p:nvSpPr>
        <p:spPr bwMode="auto">
          <a:xfrm>
            <a:off x="7245502" y="4480558"/>
            <a:ext cx="779463" cy="523875"/>
          </a:xfrm>
          <a:custGeom>
            <a:avLst/>
            <a:gdLst>
              <a:gd name="connsiteX0" fmla="*/ 779929 w 779929"/>
              <a:gd name="connsiteY0" fmla="*/ 0 h 524436"/>
              <a:gd name="connsiteX1" fmla="*/ 484094 w 779929"/>
              <a:gd name="connsiteY1" fmla="*/ 349624 h 524436"/>
              <a:gd name="connsiteX2" fmla="*/ 0 w 779929"/>
              <a:gd name="connsiteY2" fmla="*/ 524436 h 52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9929" h="524436">
                <a:moveTo>
                  <a:pt x="779929" y="0"/>
                </a:moveTo>
                <a:cubicBezTo>
                  <a:pt x="697005" y="131109"/>
                  <a:pt x="614082" y="262218"/>
                  <a:pt x="484094" y="349624"/>
                </a:cubicBezTo>
                <a:cubicBezTo>
                  <a:pt x="354106" y="437030"/>
                  <a:pt x="177053" y="480733"/>
                  <a:pt x="0" y="524436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65" name="CasellaDiTesto 42"/>
          <p:cNvSpPr txBox="1">
            <a:spLocks noChangeArrowheads="1"/>
          </p:cNvSpPr>
          <p:nvPr/>
        </p:nvSpPr>
        <p:spPr bwMode="auto">
          <a:xfrm>
            <a:off x="7679538" y="473629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tangolo 65"/>
              <p:cNvSpPr>
                <a:spLocks noChangeArrowheads="1"/>
              </p:cNvSpPr>
              <p:nvPr/>
            </p:nvSpPr>
            <p:spPr bwMode="auto">
              <a:xfrm>
                <a:off x="756817" y="4480558"/>
                <a:ext cx="5119415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4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Alla seconda iterazione troviamo il cammino aumentante </a:t>
                </a:r>
                <a:r>
                  <a:rPr lang="it-IT" altLang="it-IT" sz="14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1-&gt;2-&gt;3-&gt;4 </a:t>
                </a:r>
                <a:r>
                  <a:rPr lang="it-IT" altLang="it-IT" sz="14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con </a:t>
                </a:r>
                <a14:m>
                  <m:oMath xmlns:m="http://schemas.openxmlformats.org/officeDocument/2006/math">
                    <m:r>
                      <a:rPr lang="it-IT" altLang="it-IT" sz="160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𝛿</m:t>
                    </m:r>
                    <m:r>
                      <a:rPr lang="it-IT" altLang="it-IT" sz="16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=1</m:t>
                    </m:r>
                  </m:oMath>
                </a14:m>
                <a:endParaRPr lang="it-IT" altLang="it-IT" sz="1600" i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6" name="Rettango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817" y="4480558"/>
                <a:ext cx="5119415" cy="553998"/>
              </a:xfrm>
              <a:prstGeom prst="rect">
                <a:avLst/>
              </a:prstGeom>
              <a:blipFill>
                <a:blip r:embed="rId3"/>
                <a:stretch>
                  <a:fillRect l="-357" t="-2198" b="-879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ttangolo 66"/>
          <p:cNvSpPr>
            <a:spLocks noChangeArrowheads="1"/>
          </p:cNvSpPr>
          <p:nvPr/>
        </p:nvSpPr>
        <p:spPr bwMode="auto">
          <a:xfrm>
            <a:off x="755576" y="5065439"/>
            <a:ext cx="43924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1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 grafo residuo diventa</a:t>
            </a:r>
            <a:endParaRPr lang="it-IT" altLang="it-IT" sz="1600" i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8" name="Ovale 67"/>
          <p:cNvSpPr/>
          <p:nvPr/>
        </p:nvSpPr>
        <p:spPr bwMode="auto">
          <a:xfrm>
            <a:off x="3419872" y="5690306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1</a:t>
            </a:r>
          </a:p>
        </p:txBody>
      </p:sp>
      <p:sp>
        <p:nvSpPr>
          <p:cNvPr id="69" name="Ovale 68"/>
          <p:cNvSpPr/>
          <p:nvPr/>
        </p:nvSpPr>
        <p:spPr bwMode="auto">
          <a:xfrm>
            <a:off x="4357441" y="5013176"/>
            <a:ext cx="227061" cy="259574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2</a:t>
            </a:r>
          </a:p>
        </p:txBody>
      </p:sp>
      <p:sp>
        <p:nvSpPr>
          <p:cNvPr id="70" name="Ovale 69"/>
          <p:cNvSpPr/>
          <p:nvPr/>
        </p:nvSpPr>
        <p:spPr bwMode="auto">
          <a:xfrm>
            <a:off x="4313886" y="6412221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3</a:t>
            </a:r>
          </a:p>
        </p:txBody>
      </p:sp>
      <p:sp>
        <p:nvSpPr>
          <p:cNvPr id="71" name="Ovale 70"/>
          <p:cNvSpPr/>
          <p:nvPr/>
        </p:nvSpPr>
        <p:spPr bwMode="auto">
          <a:xfrm>
            <a:off x="5266978" y="5685619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4</a:t>
            </a:r>
          </a:p>
        </p:txBody>
      </p:sp>
      <p:sp>
        <p:nvSpPr>
          <p:cNvPr id="72" name="CasellaDiTesto 42"/>
          <p:cNvSpPr txBox="1">
            <a:spLocks noChangeArrowheads="1"/>
          </p:cNvSpPr>
          <p:nvPr/>
        </p:nvSpPr>
        <p:spPr bwMode="auto">
          <a:xfrm>
            <a:off x="3477753" y="509819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998</a:t>
            </a:r>
          </a:p>
        </p:txBody>
      </p:sp>
      <p:sp>
        <p:nvSpPr>
          <p:cNvPr id="73" name="CasellaDiTesto 42"/>
          <p:cNvSpPr txBox="1">
            <a:spLocks noChangeArrowheads="1"/>
          </p:cNvSpPr>
          <p:nvPr/>
        </p:nvSpPr>
        <p:spPr bwMode="auto">
          <a:xfrm>
            <a:off x="4989921" y="5173909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1000</a:t>
            </a:r>
          </a:p>
        </p:txBody>
      </p:sp>
      <p:cxnSp>
        <p:nvCxnSpPr>
          <p:cNvPr id="74" name="Connettore 2 73"/>
          <p:cNvCxnSpPr>
            <a:stCxn id="69" idx="4"/>
            <a:endCxn id="70" idx="0"/>
          </p:cNvCxnSpPr>
          <p:nvPr/>
        </p:nvCxnSpPr>
        <p:spPr bwMode="auto">
          <a:xfrm flipH="1">
            <a:off x="4455174" y="5272750"/>
            <a:ext cx="15798" cy="11394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42"/>
          <p:cNvSpPr txBox="1">
            <a:spLocks noChangeArrowheads="1"/>
          </p:cNvSpPr>
          <p:nvPr/>
        </p:nvSpPr>
        <p:spPr bwMode="auto">
          <a:xfrm>
            <a:off x="4397425" y="5578598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</a:t>
            </a:r>
          </a:p>
        </p:txBody>
      </p:sp>
      <p:cxnSp>
        <p:nvCxnSpPr>
          <p:cNvPr id="76" name="Connettore 2 75"/>
          <p:cNvCxnSpPr>
            <a:stCxn id="69" idx="6"/>
            <a:endCxn id="71" idx="1"/>
          </p:cNvCxnSpPr>
          <p:nvPr/>
        </p:nvCxnSpPr>
        <p:spPr bwMode="auto">
          <a:xfrm>
            <a:off x="4584502" y="5142963"/>
            <a:ext cx="723858" cy="5848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2 76"/>
          <p:cNvCxnSpPr>
            <a:stCxn id="68" idx="5"/>
            <a:endCxn id="70" idx="2"/>
          </p:cNvCxnSpPr>
          <p:nvPr/>
        </p:nvCxnSpPr>
        <p:spPr bwMode="auto">
          <a:xfrm>
            <a:off x="3661065" y="5936158"/>
            <a:ext cx="652821" cy="620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sellaDiTesto 42"/>
          <p:cNvSpPr txBox="1">
            <a:spLocks noChangeArrowheads="1"/>
          </p:cNvSpPr>
          <p:nvPr/>
        </p:nvSpPr>
        <p:spPr bwMode="auto">
          <a:xfrm>
            <a:off x="3472515" y="6156734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1000</a:t>
            </a:r>
          </a:p>
        </p:txBody>
      </p:sp>
      <p:sp>
        <p:nvSpPr>
          <p:cNvPr id="79" name="Figura a mano libera 78"/>
          <p:cNvSpPr/>
          <p:nvPr/>
        </p:nvSpPr>
        <p:spPr bwMode="auto">
          <a:xfrm>
            <a:off x="3610575" y="5188086"/>
            <a:ext cx="806450" cy="523875"/>
          </a:xfrm>
          <a:custGeom>
            <a:avLst/>
            <a:gdLst>
              <a:gd name="connsiteX0" fmla="*/ 0 w 806823"/>
              <a:gd name="connsiteY0" fmla="*/ 524435 h 524435"/>
              <a:gd name="connsiteX1" fmla="*/ 295835 w 806823"/>
              <a:gd name="connsiteY1" fmla="*/ 147918 h 524435"/>
              <a:gd name="connsiteX2" fmla="*/ 806823 w 806823"/>
              <a:gd name="connsiteY2" fmla="*/ 0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823" h="524435">
                <a:moveTo>
                  <a:pt x="0" y="524435"/>
                </a:moveTo>
                <a:cubicBezTo>
                  <a:pt x="80682" y="379879"/>
                  <a:pt x="161365" y="235324"/>
                  <a:pt x="295835" y="147918"/>
                </a:cubicBezTo>
                <a:cubicBezTo>
                  <a:pt x="430305" y="60512"/>
                  <a:pt x="618564" y="30256"/>
                  <a:pt x="806823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80" name="Figura a mano libera 79"/>
          <p:cNvSpPr/>
          <p:nvPr/>
        </p:nvSpPr>
        <p:spPr bwMode="auto">
          <a:xfrm>
            <a:off x="3664550" y="5254761"/>
            <a:ext cx="779463" cy="523875"/>
          </a:xfrm>
          <a:custGeom>
            <a:avLst/>
            <a:gdLst>
              <a:gd name="connsiteX0" fmla="*/ 779929 w 779929"/>
              <a:gd name="connsiteY0" fmla="*/ 0 h 524436"/>
              <a:gd name="connsiteX1" fmla="*/ 484094 w 779929"/>
              <a:gd name="connsiteY1" fmla="*/ 349624 h 524436"/>
              <a:gd name="connsiteX2" fmla="*/ 0 w 779929"/>
              <a:gd name="connsiteY2" fmla="*/ 524436 h 52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9929" h="524436">
                <a:moveTo>
                  <a:pt x="779929" y="0"/>
                </a:moveTo>
                <a:cubicBezTo>
                  <a:pt x="697005" y="131109"/>
                  <a:pt x="614082" y="262218"/>
                  <a:pt x="484094" y="349624"/>
                </a:cubicBezTo>
                <a:cubicBezTo>
                  <a:pt x="354106" y="437030"/>
                  <a:pt x="177053" y="480733"/>
                  <a:pt x="0" y="524436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81" name="CasellaDiTesto 42"/>
          <p:cNvSpPr txBox="1">
            <a:spLocks noChangeArrowheads="1"/>
          </p:cNvSpPr>
          <p:nvPr/>
        </p:nvSpPr>
        <p:spPr bwMode="auto">
          <a:xfrm>
            <a:off x="3970615" y="5332102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2</a:t>
            </a:r>
          </a:p>
        </p:txBody>
      </p:sp>
      <p:sp>
        <p:nvSpPr>
          <p:cNvPr id="82" name="CasellaDiTesto 42"/>
          <p:cNvSpPr txBox="1">
            <a:spLocks noChangeArrowheads="1"/>
          </p:cNvSpPr>
          <p:nvPr/>
        </p:nvSpPr>
        <p:spPr bwMode="auto">
          <a:xfrm>
            <a:off x="4773897" y="5960429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998</a:t>
            </a:r>
          </a:p>
        </p:txBody>
      </p:sp>
      <p:sp>
        <p:nvSpPr>
          <p:cNvPr id="83" name="Figura a mano libera 82"/>
          <p:cNvSpPr/>
          <p:nvPr/>
        </p:nvSpPr>
        <p:spPr bwMode="auto">
          <a:xfrm>
            <a:off x="4535485" y="5926051"/>
            <a:ext cx="806450" cy="523875"/>
          </a:xfrm>
          <a:custGeom>
            <a:avLst/>
            <a:gdLst>
              <a:gd name="connsiteX0" fmla="*/ 0 w 806823"/>
              <a:gd name="connsiteY0" fmla="*/ 524435 h 524435"/>
              <a:gd name="connsiteX1" fmla="*/ 295835 w 806823"/>
              <a:gd name="connsiteY1" fmla="*/ 147918 h 524435"/>
              <a:gd name="connsiteX2" fmla="*/ 806823 w 806823"/>
              <a:gd name="connsiteY2" fmla="*/ 0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823" h="524435">
                <a:moveTo>
                  <a:pt x="0" y="524435"/>
                </a:moveTo>
                <a:cubicBezTo>
                  <a:pt x="80682" y="379879"/>
                  <a:pt x="161365" y="235324"/>
                  <a:pt x="295835" y="147918"/>
                </a:cubicBezTo>
                <a:cubicBezTo>
                  <a:pt x="430305" y="60512"/>
                  <a:pt x="618564" y="30256"/>
                  <a:pt x="806823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84" name="Figura a mano libera 83"/>
          <p:cNvSpPr/>
          <p:nvPr/>
        </p:nvSpPr>
        <p:spPr bwMode="auto">
          <a:xfrm>
            <a:off x="4589460" y="5992726"/>
            <a:ext cx="779463" cy="523875"/>
          </a:xfrm>
          <a:custGeom>
            <a:avLst/>
            <a:gdLst>
              <a:gd name="connsiteX0" fmla="*/ 779929 w 779929"/>
              <a:gd name="connsiteY0" fmla="*/ 0 h 524436"/>
              <a:gd name="connsiteX1" fmla="*/ 484094 w 779929"/>
              <a:gd name="connsiteY1" fmla="*/ 349624 h 524436"/>
              <a:gd name="connsiteX2" fmla="*/ 0 w 779929"/>
              <a:gd name="connsiteY2" fmla="*/ 524436 h 52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9929" h="524436">
                <a:moveTo>
                  <a:pt x="779929" y="0"/>
                </a:moveTo>
                <a:cubicBezTo>
                  <a:pt x="697005" y="131109"/>
                  <a:pt x="614082" y="262218"/>
                  <a:pt x="484094" y="349624"/>
                </a:cubicBezTo>
                <a:cubicBezTo>
                  <a:pt x="354106" y="437030"/>
                  <a:pt x="177053" y="480733"/>
                  <a:pt x="0" y="524436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85" name="CasellaDiTesto 42"/>
          <p:cNvSpPr txBox="1">
            <a:spLocks noChangeArrowheads="1"/>
          </p:cNvSpPr>
          <p:nvPr/>
        </p:nvSpPr>
        <p:spPr bwMode="auto">
          <a:xfrm>
            <a:off x="5023496" y="6248461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2</a:t>
            </a:r>
          </a:p>
        </p:txBody>
      </p:sp>
      <p:graphicFrame>
        <p:nvGraphicFramePr>
          <p:cNvPr id="90" name="Diagramma 89"/>
          <p:cNvGraphicFramePr/>
          <p:nvPr>
            <p:extLst>
              <p:ext uri="{D42A27DB-BD31-4B8C-83A1-F6EECF244321}">
                <p14:modId xmlns:p14="http://schemas.microsoft.com/office/powerpoint/2010/main" val="3191597973"/>
              </p:ext>
            </p:extLst>
          </p:nvPr>
        </p:nvGraphicFramePr>
        <p:xfrm>
          <a:off x="6084168" y="5785519"/>
          <a:ext cx="2880320" cy="307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7909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9" grpId="0"/>
      <p:bldP spid="23" grpId="0"/>
      <p:bldP spid="27" grpId="0"/>
      <p:bldP spid="35" grpId="0"/>
      <p:bldP spid="39" grpId="0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7" grpId="0"/>
      <p:bldP spid="48" grpId="0"/>
      <p:bldP spid="50" grpId="0"/>
      <p:bldP spid="53" grpId="0"/>
      <p:bldP spid="56" grpId="0" animBg="1"/>
      <p:bldP spid="57" grpId="0" animBg="1"/>
      <p:bldP spid="58" grpId="0"/>
      <p:bldP spid="62" grpId="0"/>
      <p:bldP spid="63" grpId="0" animBg="1"/>
      <p:bldP spid="64" grpId="0" animBg="1"/>
      <p:bldP spid="65" grpId="0"/>
      <p:bldP spid="66" grpId="0"/>
      <p:bldP spid="67" grpId="0"/>
      <p:bldP spid="68" grpId="0" animBg="1"/>
      <p:bldP spid="69" grpId="0" animBg="1"/>
      <p:bldP spid="70" grpId="0" animBg="1"/>
      <p:bldP spid="71" grpId="0" animBg="1"/>
      <p:bldP spid="72" grpId="0"/>
      <p:bldP spid="73" grpId="0"/>
      <p:bldP spid="75" grpId="0"/>
      <p:bldP spid="78" grpId="0"/>
      <p:bldP spid="79" grpId="0" animBg="1"/>
      <p:bldP spid="80" grpId="0" animBg="1"/>
      <p:bldP spid="81" grpId="0"/>
      <p:bldP spid="82" grpId="0"/>
      <p:bldP spid="83" grpId="0" animBg="1"/>
      <p:bldP spid="84" grpId="0" animBg="1"/>
      <p:bldP spid="85" grpId="0"/>
      <p:bldGraphic spid="90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 dirty="0">
                <a:solidFill>
                  <a:schemeClr val="accent2"/>
                </a:solidFill>
              </a:rPr>
              <a:t>Problema del Massimo Flusso </a:t>
            </a:r>
            <a:endParaRPr lang="it-IT" altLang="it-IT" sz="2800" dirty="0">
              <a:solidFill>
                <a:schemeClr val="accent2"/>
              </a:solidFill>
            </a:endParaRPr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323528" y="836712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 i="1" dirty="0">
                <a:solidFill>
                  <a:schemeClr val="accent2"/>
                </a:solidFill>
                <a:cs typeface="Arial" charset="0"/>
              </a:rPr>
              <a:t>Algoritmo di Ford – </a:t>
            </a:r>
            <a:r>
              <a:rPr lang="it-IT" altLang="it-IT" sz="2000" i="1" dirty="0" err="1">
                <a:solidFill>
                  <a:schemeClr val="accent2"/>
                </a:solidFill>
                <a:cs typeface="Arial" charset="0"/>
              </a:rPr>
              <a:t>Fulkerson</a:t>
            </a:r>
            <a:r>
              <a:rPr lang="it-IT" altLang="it-IT" sz="2000" i="1" dirty="0">
                <a:solidFill>
                  <a:schemeClr val="accent2"/>
                </a:solidFill>
                <a:cs typeface="Arial" charset="0"/>
              </a:rPr>
              <a:t> </a:t>
            </a:r>
            <a:endParaRPr lang="en-US" altLang="it-IT" sz="2000" i="1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455440" y="1484784"/>
            <a:ext cx="8365032" cy="105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0"/>
              </a:spcBef>
              <a:buNone/>
            </a:pP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 </a:t>
            </a:r>
            <a:r>
              <a:rPr lang="it-IT" alt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migliorare la convergenza 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dell’algoritmo è possibile utilizzare un algoritmo diverso per il </a:t>
            </a:r>
            <a:r>
              <a:rPr lang="it-IT" alt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calcolo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ad ogni iterazione, del </a:t>
            </a:r>
            <a:r>
              <a:rPr lang="it-IT" alt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cammino aumentante 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sul grafo residuo. </a:t>
            </a:r>
            <a:endParaRPr lang="it-IT" altLang="it-IT" sz="1800" i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6" name="Diagramma 5"/>
          <p:cNvGraphicFramePr/>
          <p:nvPr>
            <p:extLst>
              <p:ext uri="{D42A27DB-BD31-4B8C-83A1-F6EECF244321}">
                <p14:modId xmlns:p14="http://schemas.microsoft.com/office/powerpoint/2010/main" val="1111652322"/>
              </p:ext>
            </p:extLst>
          </p:nvPr>
        </p:nvGraphicFramePr>
        <p:xfrm>
          <a:off x="467544" y="2983498"/>
          <a:ext cx="8352928" cy="733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418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 dirty="0">
                <a:solidFill>
                  <a:schemeClr val="accent2"/>
                </a:solidFill>
              </a:rPr>
              <a:t>Problema del Massimo Flusso </a:t>
            </a:r>
            <a:endParaRPr lang="it-IT" altLang="it-IT" sz="2800" dirty="0">
              <a:solidFill>
                <a:schemeClr val="accent2"/>
              </a:solidFill>
            </a:endParaRPr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179512" y="692944"/>
            <a:ext cx="9001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1800" i="1" dirty="0">
                <a:solidFill>
                  <a:schemeClr val="accent2"/>
                </a:solidFill>
                <a:cs typeface="Arial" charset="0"/>
              </a:rPr>
              <a:t>Algoritmo di </a:t>
            </a:r>
            <a:r>
              <a:rPr lang="it-IT" altLang="it-IT" sz="1800" i="1" dirty="0" err="1">
                <a:solidFill>
                  <a:schemeClr val="accent2"/>
                </a:solidFill>
                <a:cs typeface="Arial" charset="0"/>
              </a:rPr>
              <a:t>Edmonds</a:t>
            </a:r>
            <a:r>
              <a:rPr lang="it-IT" altLang="it-IT" sz="1800" i="1" dirty="0">
                <a:solidFill>
                  <a:schemeClr val="accent2"/>
                </a:solidFill>
                <a:cs typeface="Arial" charset="0"/>
              </a:rPr>
              <a:t> – </a:t>
            </a:r>
            <a:r>
              <a:rPr lang="it-IT" altLang="it-IT" sz="1800" i="1" dirty="0" err="1">
                <a:solidFill>
                  <a:schemeClr val="accent2"/>
                </a:solidFill>
                <a:cs typeface="Arial" charset="0"/>
              </a:rPr>
              <a:t>Karp</a:t>
            </a:r>
            <a:r>
              <a:rPr lang="it-IT" altLang="it-IT" sz="1800" i="1" dirty="0">
                <a:solidFill>
                  <a:schemeClr val="accent2"/>
                </a:solidFill>
                <a:cs typeface="Arial" charset="0"/>
              </a:rPr>
              <a:t> per il calcolo di un cammino aumentante sul grafo ridotto </a:t>
            </a:r>
            <a:endParaRPr lang="en-US" altLang="it-IT" sz="1800" i="1" dirty="0">
              <a:solidFill>
                <a:schemeClr val="accent2"/>
              </a:solidFill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/>
              <p:cNvSpPr>
                <a:spLocks noChangeArrowheads="1"/>
              </p:cNvSpPr>
              <p:nvPr/>
            </p:nvSpPr>
            <p:spPr bwMode="auto">
              <a:xfrm>
                <a:off x="455440" y="1196752"/>
                <a:ext cx="8221016" cy="7335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L’algoritmo di </a:t>
                </a:r>
                <a:r>
                  <a:rPr lang="it-IT" altLang="it-IT" sz="1600" i="1" dirty="0" err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Edmonds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- </a:t>
                </a:r>
                <a:r>
                  <a:rPr lang="it-IT" altLang="it-IT" sz="1600" i="1" dirty="0" err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karp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effettua una 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visita a ventaglio 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del grafo residuo 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 partire 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dal nodo </a:t>
                </a:r>
                <a14:m>
                  <m:oMath xmlns:m="http://schemas.openxmlformats.org/officeDocument/2006/math">
                    <m:r>
                      <a:rPr lang="it-IT" altLang="it-IT" sz="180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𝑠</m:t>
                    </m:r>
                  </m:oMath>
                </a14:m>
                <a:endParaRPr lang="it-IT" altLang="it-IT" sz="18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Rettango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5440" y="1196752"/>
                <a:ext cx="8221016" cy="733534"/>
              </a:xfrm>
              <a:prstGeom prst="rect">
                <a:avLst/>
              </a:prstGeom>
              <a:blipFill rotWithShape="1">
                <a:blip r:embed="rId2"/>
                <a:stretch>
                  <a:fillRect l="-297" r="-445" b="-41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/>
              <p:cNvSpPr>
                <a:spLocks noChangeArrowheads="1"/>
              </p:cNvSpPr>
              <p:nvPr/>
            </p:nvSpPr>
            <p:spPr bwMode="auto">
              <a:xfrm>
                <a:off x="455440" y="1988840"/>
                <a:ext cx="8221016" cy="1054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Fa uso di una 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lista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altLang="it-IT" sz="180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</m:oMath>
                </a14:m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dei 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nodi raggiunti 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nell’esplorazione del grafo e di un 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vettore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altLang="it-IT" sz="1800" b="1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𝒑</m:t>
                    </m:r>
                  </m:oMath>
                </a14:m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 nodi 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predecessori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dei nodi raggiunti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800" b="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𝑝</m:t>
                        </m:r>
                      </m:e>
                      <m:sub>
                        <m:r>
                          <a:rPr lang="it-IT" altLang="it-IT" sz="1800" b="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</m:t>
                        </m:r>
                      </m:sub>
                    </m:sSub>
                    <m:r>
                      <a:rPr lang="it-IT" altLang="it-IT" sz="180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=−1</m:t>
                    </m:r>
                    <m:r>
                      <a:rPr lang="it-IT" altLang="it-IT" sz="1800" i="1" dirty="0" smtClean="0"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</m:oMath>
                </a14:m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it-IT" altLang="it-IT" sz="180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𝑖</m:t>
                    </m:r>
                  </m:oMath>
                </a14:m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non è stato raggiunto)</a:t>
                </a:r>
                <a:endParaRPr lang="it-IT" altLang="it-IT" sz="18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" name="Rettango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5440" y="1988840"/>
                <a:ext cx="8221016" cy="1054135"/>
              </a:xfrm>
              <a:prstGeom prst="rect">
                <a:avLst/>
              </a:prstGeom>
              <a:blipFill rotWithShape="1">
                <a:blip r:embed="rId3"/>
                <a:stretch>
                  <a:fillRect l="-297" r="-445" b="-28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/>
              <p:cNvSpPr>
                <a:spLocks noChangeArrowheads="1"/>
              </p:cNvSpPr>
              <p:nvPr/>
            </p:nvSpPr>
            <p:spPr bwMode="auto">
              <a:xfrm>
                <a:off x="447056" y="3094945"/>
                <a:ext cx="8229400" cy="1054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Ad ogni passo 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si estrae il primo nodo 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da </a:t>
                </a:r>
                <a14:m>
                  <m:oMath xmlns:m="http://schemas.openxmlformats.org/officeDocument/2006/math">
                    <m:r>
                      <a:rPr lang="it-IT" altLang="it-IT" sz="180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</m:oMath>
                </a14:m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(diciamo </a:t>
                </a:r>
                <a14:m>
                  <m:oMath xmlns:m="http://schemas.openxmlformats.org/officeDocument/2006/math">
                    <m:r>
                      <a:rPr lang="it-IT" altLang="it-IT" sz="180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𝑖</m:t>
                    </m:r>
                  </m:oMath>
                </a14:m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 e si 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aggiungono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in fondo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it-IT" altLang="it-IT" sz="180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</m:oMath>
                </a14:m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tutti i nodi appartenenti alla 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stella uscente 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di </a:t>
                </a:r>
                <a14:m>
                  <m:oMath xmlns:m="http://schemas.openxmlformats.org/officeDocument/2006/math">
                    <m:r>
                      <a:rPr lang="it-IT" altLang="it-IT" sz="180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𝑖</m:t>
                    </m:r>
                  </m:oMath>
                </a14:m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e 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non ancora raggiunti 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(non presenti in </a:t>
                </a:r>
                <a14:m>
                  <m:oMath xmlns:m="http://schemas.openxmlformats.org/officeDocument/2006/math">
                    <m:r>
                      <a:rPr lang="it-IT" altLang="it-IT" sz="160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</m:oMath>
                </a14:m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</a:t>
                </a:r>
                <a:endParaRPr lang="it-IT" altLang="it-IT" sz="18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7056" y="3094945"/>
                <a:ext cx="8229400" cy="1054135"/>
              </a:xfrm>
              <a:prstGeom prst="rect">
                <a:avLst/>
              </a:prstGeom>
              <a:blipFill rotWithShape="1">
                <a:blip r:embed="rId4"/>
                <a:stretch>
                  <a:fillRect l="-222" r="-444" b="-28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/>
              <p:cNvSpPr>
                <a:spLocks noChangeArrowheads="1"/>
              </p:cNvSpPr>
              <p:nvPr/>
            </p:nvSpPr>
            <p:spPr bwMode="auto">
              <a:xfrm>
                <a:off x="447056" y="4221088"/>
                <a:ext cx="8517432" cy="4129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L’algoritmo 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termina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o quando </a:t>
                </a:r>
                <a14:m>
                  <m:oMath xmlns:m="http://schemas.openxmlformats.org/officeDocument/2006/math">
                    <m:r>
                      <a:rPr lang="it-IT" altLang="it-IT" sz="180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𝑡</m:t>
                    </m:r>
                    <m:r>
                      <a:rPr lang="it-IT" altLang="it-IT" sz="180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</m:oMath>
                </a14:m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entra in </a:t>
                </a:r>
                <a14:m>
                  <m:oMath xmlns:m="http://schemas.openxmlformats.org/officeDocument/2006/math">
                    <m:r>
                      <a:rPr lang="it-IT" altLang="it-IT" sz="180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</m:oMath>
                </a14:m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o quando </a:t>
                </a:r>
                <a14:m>
                  <m:oMath xmlns:m="http://schemas.openxmlformats.org/officeDocument/2006/math">
                    <m:r>
                      <a:rPr lang="it-IT" altLang="it-IT" sz="180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</m:oMath>
                </a14:m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si svuota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</a:t>
                </a:r>
                <a:endParaRPr lang="it-IT" altLang="it-IT" sz="18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" name="Rettango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7056" y="4221088"/>
                <a:ext cx="8517432" cy="412934"/>
              </a:xfrm>
              <a:prstGeom prst="rect">
                <a:avLst/>
              </a:prstGeom>
              <a:blipFill rotWithShape="1">
                <a:blip r:embed="rId5"/>
                <a:stretch>
                  <a:fillRect l="-215" b="-88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/>
              <p:cNvSpPr>
                <a:spLocks noChangeArrowheads="1"/>
              </p:cNvSpPr>
              <p:nvPr/>
            </p:nvSpPr>
            <p:spPr bwMode="auto">
              <a:xfrm>
                <a:off x="735088" y="4653136"/>
                <a:ext cx="7941368" cy="695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Font typeface="Symbol" panose="05050102010706020507" pitchFamily="18" charset="2"/>
                  <a:buChar char=""/>
                </a:pP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nel 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primo caso 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vettore </a:t>
                </a:r>
                <a14:m>
                  <m:oMath xmlns:m="http://schemas.openxmlformats.org/officeDocument/2006/math">
                    <m:r>
                      <a:rPr lang="it-IT" altLang="it-IT" sz="1800" b="1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𝒑</m:t>
                    </m:r>
                  </m:oMath>
                </a14:m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dei 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predecessori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individua un 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cammino aumentante</a:t>
                </a:r>
                <a:endParaRPr lang="it-IT" altLang="it-IT" sz="1800" i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" name="Rettango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5088" y="4653136"/>
                <a:ext cx="7941368" cy="695960"/>
              </a:xfrm>
              <a:prstGeom prst="rect">
                <a:avLst/>
              </a:prstGeom>
              <a:blipFill rotWithShape="1">
                <a:blip r:embed="rId6"/>
                <a:stretch>
                  <a:fillRect l="-461" r="-461" b="-105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/>
              <p:cNvSpPr>
                <a:spLocks noChangeArrowheads="1"/>
              </p:cNvSpPr>
              <p:nvPr/>
            </p:nvSpPr>
            <p:spPr bwMode="auto">
              <a:xfrm>
                <a:off x="735088" y="5333146"/>
                <a:ext cx="7941368" cy="7335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Font typeface="Symbol" panose="05050102010706020507" pitchFamily="18" charset="2"/>
                  <a:buChar char=""/>
                </a:pP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nel 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secondo caso 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non esiste un cammino aumentante e l’algoritmo fornisce un 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taglio di capacità minima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altLang="it-IT" sz="1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altLang="it-IT" sz="18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sz="1800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altLang="it-IT" sz="1800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𝑠</m:t>
                            </m:r>
                          </m:sub>
                        </m:sSub>
                        <m:r>
                          <a:rPr lang="it-IT" altLang="it-IT" sz="1800" b="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altLang="it-IT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sz="1800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altLang="it-IT" sz="1800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it-IT" altLang="it-IT" sz="1800" i="1" dirty="0" smtClean="0"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</m:oMath>
                </a14:m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dato da:</a:t>
                </a:r>
                <a:endParaRPr lang="it-IT" altLang="it-IT" sz="18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9" name="Rettango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5088" y="5333146"/>
                <a:ext cx="7941368" cy="733534"/>
              </a:xfrm>
              <a:prstGeom prst="rect">
                <a:avLst/>
              </a:prstGeom>
              <a:blipFill rotWithShape="1">
                <a:blip r:embed="rId7"/>
                <a:stretch>
                  <a:fillRect l="-461" r="-461" b="-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/>
              <p:cNvSpPr txBox="1"/>
              <p:nvPr/>
            </p:nvSpPr>
            <p:spPr>
              <a:xfrm>
                <a:off x="1907704" y="6053226"/>
                <a:ext cx="53626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={</m:t>
                    </m:r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𝑖</m:t>
                    </m:r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𝑉</m:t>
                    </m:r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:</m:t>
                    </m:r>
                    <m:sSub>
                      <m:sSubPr>
                        <m:ctrlP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≠−1}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it-IT" sz="2000" i="1">
                        <a:solidFill>
                          <a:srgbClr val="C00000"/>
                        </a:solidFill>
                        <a:latin typeface="Cambria Math"/>
                      </a:rPr>
                      <m:t>={</m:t>
                    </m:r>
                    <m:r>
                      <a:rPr lang="it-IT" sz="2000" i="1">
                        <a:solidFill>
                          <a:srgbClr val="C00000"/>
                        </a:solidFill>
                        <a:latin typeface="Cambria Math"/>
                      </a:rPr>
                      <m:t>𝑖</m:t>
                    </m:r>
                    <m:r>
                      <a:rPr lang="it-IT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it-IT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𝑉</m:t>
                    </m:r>
                    <m:r>
                      <a:rPr lang="it-IT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:</m:t>
                    </m:r>
                    <m:sSub>
                      <m:sSubPr>
                        <m:ctrlPr>
                          <a:rPr 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it-IT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it-IT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−1}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6053226"/>
                <a:ext cx="5362622" cy="400110"/>
              </a:xfrm>
              <a:prstGeom prst="rect">
                <a:avLst/>
              </a:prstGeom>
              <a:blipFill rotWithShape="1"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16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4"/>
          <p:cNvSpPr/>
          <p:nvPr/>
        </p:nvSpPr>
        <p:spPr>
          <a:xfrm>
            <a:off x="350590" y="1340768"/>
            <a:ext cx="8395468" cy="4374671"/>
          </a:xfrm>
          <a:prstGeom prst="roundRect">
            <a:avLst/>
          </a:prstGeom>
          <a:solidFill>
            <a:srgbClr val="DEC8EE"/>
          </a:soli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 </a:t>
            </a:r>
            <a:endParaRPr lang="en-US" dirty="0"/>
          </a:p>
        </p:txBody>
      </p:sp>
      <p:graphicFrame>
        <p:nvGraphicFramePr>
          <p:cNvPr id="2" name="Ogget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97393"/>
              </p:ext>
            </p:extLst>
          </p:nvPr>
        </p:nvGraphicFramePr>
        <p:xfrm>
          <a:off x="739775" y="1593595"/>
          <a:ext cx="7648575" cy="383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52900" imgH="2082800" progId="Equation.DSMT4">
                  <p:embed/>
                </p:oleObj>
              </mc:Choice>
              <mc:Fallback>
                <p:oleObj name="Equation" r:id="rId2" imgW="4152900" imgH="2082800" progId="Equation.DSMT4">
                  <p:embed/>
                  <p:pic>
                    <p:nvPicPr>
                      <p:cNvPr id="2" name="Oggetto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1593595"/>
                        <a:ext cx="7648575" cy="3833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179512" y="692944"/>
            <a:ext cx="9001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1800" i="1" dirty="0">
                <a:solidFill>
                  <a:schemeClr val="accent2"/>
                </a:solidFill>
                <a:cs typeface="Arial" charset="0"/>
              </a:rPr>
              <a:t>Algoritmo di </a:t>
            </a:r>
            <a:r>
              <a:rPr lang="it-IT" altLang="it-IT" sz="1800" i="1" dirty="0" err="1">
                <a:solidFill>
                  <a:schemeClr val="accent2"/>
                </a:solidFill>
                <a:cs typeface="Arial" charset="0"/>
              </a:rPr>
              <a:t>Edmonds</a:t>
            </a:r>
            <a:r>
              <a:rPr lang="it-IT" altLang="it-IT" sz="1800" i="1" dirty="0">
                <a:solidFill>
                  <a:schemeClr val="accent2"/>
                </a:solidFill>
                <a:cs typeface="Arial" charset="0"/>
              </a:rPr>
              <a:t> – </a:t>
            </a:r>
            <a:r>
              <a:rPr lang="it-IT" altLang="it-IT" sz="1800" i="1" dirty="0" err="1">
                <a:solidFill>
                  <a:schemeClr val="accent2"/>
                </a:solidFill>
                <a:cs typeface="Arial" charset="0"/>
              </a:rPr>
              <a:t>Karp</a:t>
            </a:r>
            <a:r>
              <a:rPr lang="it-IT" altLang="it-IT" sz="1800" i="1" dirty="0">
                <a:solidFill>
                  <a:schemeClr val="accent2"/>
                </a:solidFill>
                <a:cs typeface="Arial" charset="0"/>
              </a:rPr>
              <a:t> per il calcolo di un cammino aumentante sul grafo ridotto </a:t>
            </a:r>
            <a:endParaRPr lang="en-US" altLang="it-IT" sz="1800" i="1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 dirty="0">
                <a:solidFill>
                  <a:schemeClr val="accent2"/>
                </a:solidFill>
              </a:rPr>
              <a:t>Problema del Massimo Flusso </a:t>
            </a:r>
            <a:endParaRPr lang="it-IT" altLang="it-IT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73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179512" y="692944"/>
            <a:ext cx="9001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 i="1" dirty="0">
                <a:solidFill>
                  <a:schemeClr val="accent2"/>
                </a:solidFill>
                <a:cs typeface="Arial" charset="0"/>
              </a:rPr>
              <a:t>Esempio:</a:t>
            </a:r>
            <a:endParaRPr lang="en-US" altLang="it-IT" sz="2000" i="1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 dirty="0">
                <a:solidFill>
                  <a:schemeClr val="accent2"/>
                </a:solidFill>
              </a:rPr>
              <a:t>Problema del Massimo Flusso </a:t>
            </a:r>
            <a:endParaRPr lang="it-IT" altLang="it-IT" sz="2800" dirty="0">
              <a:solidFill>
                <a:schemeClr val="accent2"/>
              </a:solidFill>
            </a:endParaRPr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323527" y="1111290"/>
            <a:ext cx="4179887" cy="201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0"/>
              </a:spcBef>
              <a:buNone/>
            </a:pP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vuole risolvere il </a:t>
            </a:r>
            <a:r>
              <a:rPr lang="it-IT" alt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problema del massimo flusso 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dal </a:t>
            </a:r>
            <a:r>
              <a:rPr lang="it-IT" altLang="it-IT" sz="16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nodo 1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al </a:t>
            </a:r>
            <a:r>
              <a:rPr lang="it-IT" altLang="it-IT" sz="16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nodo 7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sul grafo in figura con l’algoritmo di </a:t>
            </a:r>
            <a:r>
              <a:rPr lang="it-IT" alt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Ford-</a:t>
            </a:r>
            <a:r>
              <a:rPr lang="it-IT" altLang="it-IT" sz="16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Fulkerson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utilizzando l’algoritmo di </a:t>
            </a:r>
            <a:r>
              <a:rPr lang="it-IT" altLang="it-IT" sz="16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Edmonds-Karp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per la ricerca dei cammini aumentanti.</a:t>
            </a:r>
            <a:endParaRPr lang="it-IT" altLang="it-IT" sz="1800" i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Ovale 4"/>
          <p:cNvSpPr/>
          <p:nvPr/>
        </p:nvSpPr>
        <p:spPr bwMode="auto">
          <a:xfrm>
            <a:off x="4649465" y="2184870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1</a:t>
            </a:r>
          </a:p>
        </p:txBody>
      </p:sp>
      <p:sp>
        <p:nvSpPr>
          <p:cNvPr id="6" name="Ovale 5"/>
          <p:cNvSpPr/>
          <p:nvPr/>
        </p:nvSpPr>
        <p:spPr bwMode="auto">
          <a:xfrm>
            <a:off x="5701132" y="1375195"/>
            <a:ext cx="227061" cy="259574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2</a:t>
            </a:r>
          </a:p>
        </p:txBody>
      </p:sp>
      <p:sp>
        <p:nvSpPr>
          <p:cNvPr id="7" name="Ovale 6"/>
          <p:cNvSpPr/>
          <p:nvPr/>
        </p:nvSpPr>
        <p:spPr bwMode="auto">
          <a:xfrm>
            <a:off x="7385769" y="2976957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6</a:t>
            </a:r>
          </a:p>
        </p:txBody>
      </p:sp>
      <p:sp>
        <p:nvSpPr>
          <p:cNvPr id="8" name="Ovale 7"/>
          <p:cNvSpPr/>
          <p:nvPr/>
        </p:nvSpPr>
        <p:spPr bwMode="auto">
          <a:xfrm>
            <a:off x="5657577" y="2184870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3</a:t>
            </a:r>
          </a:p>
        </p:txBody>
      </p:sp>
      <p:sp>
        <p:nvSpPr>
          <p:cNvPr id="9" name="Ovale 8"/>
          <p:cNvSpPr/>
          <p:nvPr/>
        </p:nvSpPr>
        <p:spPr bwMode="auto">
          <a:xfrm>
            <a:off x="7319218" y="1320774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5</a:t>
            </a:r>
          </a:p>
        </p:txBody>
      </p:sp>
      <p:sp>
        <p:nvSpPr>
          <p:cNvPr id="10" name="Ovale 9"/>
          <p:cNvSpPr/>
          <p:nvPr/>
        </p:nvSpPr>
        <p:spPr bwMode="auto">
          <a:xfrm>
            <a:off x="8609905" y="2062196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7</a:t>
            </a:r>
          </a:p>
        </p:txBody>
      </p:sp>
      <p:cxnSp>
        <p:nvCxnSpPr>
          <p:cNvPr id="11" name="Connettore 2 10"/>
          <p:cNvCxnSpPr>
            <a:stCxn id="5" idx="7"/>
            <a:endCxn id="6" idx="3"/>
          </p:cNvCxnSpPr>
          <p:nvPr/>
        </p:nvCxnSpPr>
        <p:spPr bwMode="auto">
          <a:xfrm flipV="1">
            <a:off x="4890658" y="1596755"/>
            <a:ext cx="843726" cy="6302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42"/>
          <p:cNvSpPr txBox="1">
            <a:spLocks noChangeArrowheads="1"/>
          </p:cNvSpPr>
          <p:nvPr/>
        </p:nvSpPr>
        <p:spPr bwMode="auto">
          <a:xfrm>
            <a:off x="5015242" y="162223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13</a:t>
            </a:r>
          </a:p>
        </p:txBody>
      </p:sp>
      <p:cxnSp>
        <p:nvCxnSpPr>
          <p:cNvPr id="14" name="Connettore 2 13"/>
          <p:cNvCxnSpPr>
            <a:stCxn id="5" idx="6"/>
            <a:endCxn id="8" idx="2"/>
          </p:cNvCxnSpPr>
          <p:nvPr/>
        </p:nvCxnSpPr>
        <p:spPr bwMode="auto">
          <a:xfrm>
            <a:off x="4932040" y="2328887"/>
            <a:ext cx="72553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>
            <a:stCxn id="7" idx="6"/>
            <a:endCxn id="10" idx="3"/>
          </p:cNvCxnSpPr>
          <p:nvPr/>
        </p:nvCxnSpPr>
        <p:spPr bwMode="auto">
          <a:xfrm flipV="1">
            <a:off x="7668344" y="2308048"/>
            <a:ext cx="982943" cy="8129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9" idx="6"/>
            <a:endCxn id="10" idx="1"/>
          </p:cNvCxnSpPr>
          <p:nvPr/>
        </p:nvCxnSpPr>
        <p:spPr bwMode="auto">
          <a:xfrm>
            <a:off x="7601793" y="1464791"/>
            <a:ext cx="1049494" cy="6395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42"/>
          <p:cNvSpPr txBox="1">
            <a:spLocks noChangeArrowheads="1"/>
          </p:cNvSpPr>
          <p:nvPr/>
        </p:nvSpPr>
        <p:spPr bwMode="auto">
          <a:xfrm>
            <a:off x="8177857" y="155654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11</a:t>
            </a:r>
          </a:p>
        </p:txBody>
      </p:sp>
      <p:sp>
        <p:nvSpPr>
          <p:cNvPr id="28" name="CasellaDiTesto 42"/>
          <p:cNvSpPr txBox="1">
            <a:spLocks noChangeArrowheads="1"/>
          </p:cNvSpPr>
          <p:nvPr/>
        </p:nvSpPr>
        <p:spPr bwMode="auto">
          <a:xfrm>
            <a:off x="8033841" y="2328886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15</a:t>
            </a:r>
          </a:p>
        </p:txBody>
      </p:sp>
      <p:sp>
        <p:nvSpPr>
          <p:cNvPr id="40" name="Ovale 39"/>
          <p:cNvSpPr/>
          <p:nvPr/>
        </p:nvSpPr>
        <p:spPr bwMode="auto">
          <a:xfrm>
            <a:off x="5657576" y="2976958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4</a:t>
            </a:r>
          </a:p>
        </p:txBody>
      </p:sp>
      <p:cxnSp>
        <p:nvCxnSpPr>
          <p:cNvPr id="41" name="Connettore 2 40"/>
          <p:cNvCxnSpPr>
            <a:stCxn id="5" idx="5"/>
            <a:endCxn id="40" idx="2"/>
          </p:cNvCxnSpPr>
          <p:nvPr/>
        </p:nvCxnSpPr>
        <p:spPr bwMode="auto">
          <a:xfrm>
            <a:off x="4890658" y="2430722"/>
            <a:ext cx="766918" cy="6902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>
            <a:stCxn id="8" idx="0"/>
            <a:endCxn id="6" idx="4"/>
          </p:cNvCxnSpPr>
          <p:nvPr/>
        </p:nvCxnSpPr>
        <p:spPr bwMode="auto">
          <a:xfrm flipV="1">
            <a:off x="5798865" y="1634769"/>
            <a:ext cx="15798" cy="5501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>
            <a:stCxn id="40" idx="0"/>
            <a:endCxn id="8" idx="4"/>
          </p:cNvCxnSpPr>
          <p:nvPr/>
        </p:nvCxnSpPr>
        <p:spPr bwMode="auto">
          <a:xfrm flipV="1">
            <a:off x="5798864" y="2472903"/>
            <a:ext cx="1" cy="504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>
            <a:stCxn id="8" idx="7"/>
            <a:endCxn id="9" idx="3"/>
          </p:cNvCxnSpPr>
          <p:nvPr/>
        </p:nvCxnSpPr>
        <p:spPr bwMode="auto">
          <a:xfrm flipV="1">
            <a:off x="5898770" y="1566626"/>
            <a:ext cx="1461830" cy="6604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/>
          <p:cNvCxnSpPr>
            <a:stCxn id="8" idx="6"/>
            <a:endCxn id="10" idx="2"/>
          </p:cNvCxnSpPr>
          <p:nvPr/>
        </p:nvCxnSpPr>
        <p:spPr bwMode="auto">
          <a:xfrm flipV="1">
            <a:off x="5940152" y="2206213"/>
            <a:ext cx="2669753" cy="1226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/>
          <p:cNvCxnSpPr>
            <a:stCxn id="40" idx="6"/>
            <a:endCxn id="7" idx="2"/>
          </p:cNvCxnSpPr>
          <p:nvPr/>
        </p:nvCxnSpPr>
        <p:spPr bwMode="auto">
          <a:xfrm flipV="1">
            <a:off x="5940151" y="3120974"/>
            <a:ext cx="1445618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/>
          <p:cNvCxnSpPr>
            <a:stCxn id="6" idx="6"/>
            <a:endCxn id="9" idx="2"/>
          </p:cNvCxnSpPr>
          <p:nvPr/>
        </p:nvCxnSpPr>
        <p:spPr bwMode="auto">
          <a:xfrm flipV="1">
            <a:off x="5928193" y="1464791"/>
            <a:ext cx="1391025" cy="4019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42"/>
          <p:cNvSpPr txBox="1">
            <a:spLocks noChangeArrowheads="1"/>
          </p:cNvSpPr>
          <p:nvPr/>
        </p:nvSpPr>
        <p:spPr bwMode="auto">
          <a:xfrm>
            <a:off x="5107460" y="2062196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9</a:t>
            </a:r>
          </a:p>
        </p:txBody>
      </p:sp>
      <p:sp>
        <p:nvSpPr>
          <p:cNvPr id="66" name="CasellaDiTesto 42"/>
          <p:cNvSpPr txBox="1">
            <a:spLocks noChangeArrowheads="1"/>
          </p:cNvSpPr>
          <p:nvPr/>
        </p:nvSpPr>
        <p:spPr bwMode="auto">
          <a:xfrm>
            <a:off x="5020698" y="2669180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9</a:t>
            </a:r>
          </a:p>
        </p:txBody>
      </p:sp>
      <p:sp>
        <p:nvSpPr>
          <p:cNvPr id="67" name="CasellaDiTesto 42"/>
          <p:cNvSpPr txBox="1">
            <a:spLocks noChangeArrowheads="1"/>
          </p:cNvSpPr>
          <p:nvPr/>
        </p:nvSpPr>
        <p:spPr bwMode="auto">
          <a:xfrm>
            <a:off x="5745751" y="1754419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10</a:t>
            </a:r>
          </a:p>
        </p:txBody>
      </p:sp>
      <p:sp>
        <p:nvSpPr>
          <p:cNvPr id="68" name="CasellaDiTesto 42"/>
          <p:cNvSpPr txBox="1">
            <a:spLocks noChangeArrowheads="1"/>
          </p:cNvSpPr>
          <p:nvPr/>
        </p:nvSpPr>
        <p:spPr bwMode="auto">
          <a:xfrm>
            <a:off x="5735322" y="259717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13</a:t>
            </a:r>
          </a:p>
        </p:txBody>
      </p:sp>
      <p:sp>
        <p:nvSpPr>
          <p:cNvPr id="72" name="CasellaDiTesto 42"/>
          <p:cNvSpPr txBox="1">
            <a:spLocks noChangeArrowheads="1"/>
          </p:cNvSpPr>
          <p:nvPr/>
        </p:nvSpPr>
        <p:spPr bwMode="auto">
          <a:xfrm>
            <a:off x="6311246" y="312122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16</a:t>
            </a:r>
          </a:p>
        </p:txBody>
      </p:sp>
      <p:sp>
        <p:nvSpPr>
          <p:cNvPr id="73" name="CasellaDiTesto 42"/>
          <p:cNvSpPr txBox="1">
            <a:spLocks noChangeArrowheads="1"/>
          </p:cNvSpPr>
          <p:nvPr/>
        </p:nvSpPr>
        <p:spPr bwMode="auto">
          <a:xfrm>
            <a:off x="7031466" y="1998557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8</a:t>
            </a:r>
          </a:p>
        </p:txBody>
      </p:sp>
      <p:sp>
        <p:nvSpPr>
          <p:cNvPr id="74" name="CasellaDiTesto 42"/>
          <p:cNvSpPr txBox="1">
            <a:spLocks noChangeArrowheads="1"/>
          </p:cNvSpPr>
          <p:nvPr/>
        </p:nvSpPr>
        <p:spPr bwMode="auto">
          <a:xfrm>
            <a:off x="6531118" y="1608807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5</a:t>
            </a:r>
          </a:p>
        </p:txBody>
      </p:sp>
      <p:sp>
        <p:nvSpPr>
          <p:cNvPr id="76" name="CasellaDiTesto 42"/>
          <p:cNvSpPr txBox="1">
            <a:spLocks noChangeArrowheads="1"/>
          </p:cNvSpPr>
          <p:nvPr/>
        </p:nvSpPr>
        <p:spPr bwMode="auto">
          <a:xfrm>
            <a:off x="6344521" y="1211809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7</a:t>
            </a: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323528" y="3356992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1800" i="1" dirty="0">
                <a:solidFill>
                  <a:schemeClr val="accent2"/>
                </a:solidFill>
                <a:cs typeface="Arial" charset="0"/>
              </a:rPr>
              <a:t>Iterazione 1</a:t>
            </a:r>
            <a:endParaRPr lang="en-US" altLang="it-IT" sz="1800" i="1" dirty="0">
              <a:solidFill>
                <a:schemeClr val="accent2"/>
              </a:solidFill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tangolo 34"/>
              <p:cNvSpPr>
                <a:spLocks noChangeArrowheads="1"/>
              </p:cNvSpPr>
              <p:nvPr/>
            </p:nvSpPr>
            <p:spPr bwMode="auto">
              <a:xfrm>
                <a:off x="323528" y="3741596"/>
                <a:ext cx="6556171" cy="335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4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grafo residuo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𝐺</m:t>
                        </m:r>
                      </m:e>
                      <m:sub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𝐴</m:t>
                        </m:r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′</m:t>
                        </m:r>
                        <m:d>
                          <m:dPr>
                            <m:ctrlPr>
                              <a:rPr lang="it-IT" altLang="it-IT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it-IT" altLang="it-IT" sz="14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it-IT" altLang="it-IT" sz="14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coincide con il grafo di partenza</a:t>
                </a:r>
                <a:endParaRPr lang="it-IT" altLang="it-IT" sz="1600" dirty="0"/>
              </a:p>
            </p:txBody>
          </p:sp>
        </mc:Choice>
        <mc:Fallback xmlns="">
          <p:sp>
            <p:nvSpPr>
              <p:cNvPr id="35" name="Rettango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3741596"/>
                <a:ext cx="6556171" cy="335476"/>
              </a:xfrm>
              <a:prstGeom prst="rect">
                <a:avLst/>
              </a:prstGeom>
              <a:blipFill rotWithShape="1">
                <a:blip r:embed="rId2"/>
                <a:stretch>
                  <a:fillRect l="-186" b="-1090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Ovale 93"/>
          <p:cNvSpPr/>
          <p:nvPr/>
        </p:nvSpPr>
        <p:spPr bwMode="auto">
          <a:xfrm>
            <a:off x="689025" y="5281214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1</a:t>
            </a:r>
          </a:p>
        </p:txBody>
      </p:sp>
      <p:sp>
        <p:nvSpPr>
          <p:cNvPr id="95" name="Ovale 94"/>
          <p:cNvSpPr/>
          <p:nvPr/>
        </p:nvSpPr>
        <p:spPr bwMode="auto">
          <a:xfrm>
            <a:off x="1740692" y="4471539"/>
            <a:ext cx="227061" cy="259574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2</a:t>
            </a:r>
          </a:p>
        </p:txBody>
      </p:sp>
      <p:sp>
        <p:nvSpPr>
          <p:cNvPr id="96" name="Ovale 95"/>
          <p:cNvSpPr/>
          <p:nvPr/>
        </p:nvSpPr>
        <p:spPr bwMode="auto">
          <a:xfrm>
            <a:off x="3425329" y="6073301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6</a:t>
            </a:r>
          </a:p>
        </p:txBody>
      </p:sp>
      <p:sp>
        <p:nvSpPr>
          <p:cNvPr id="97" name="Ovale 96"/>
          <p:cNvSpPr/>
          <p:nvPr/>
        </p:nvSpPr>
        <p:spPr bwMode="auto">
          <a:xfrm>
            <a:off x="1697137" y="5281214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3</a:t>
            </a:r>
          </a:p>
        </p:txBody>
      </p:sp>
      <p:sp>
        <p:nvSpPr>
          <p:cNvPr id="98" name="Ovale 97"/>
          <p:cNvSpPr/>
          <p:nvPr/>
        </p:nvSpPr>
        <p:spPr bwMode="auto">
          <a:xfrm>
            <a:off x="3358778" y="4417118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5</a:t>
            </a:r>
          </a:p>
        </p:txBody>
      </p:sp>
      <p:sp>
        <p:nvSpPr>
          <p:cNvPr id="99" name="Ovale 98"/>
          <p:cNvSpPr/>
          <p:nvPr/>
        </p:nvSpPr>
        <p:spPr bwMode="auto">
          <a:xfrm>
            <a:off x="4649465" y="5158540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7</a:t>
            </a:r>
          </a:p>
        </p:txBody>
      </p:sp>
      <p:sp>
        <p:nvSpPr>
          <p:cNvPr id="101" name="CasellaDiTesto 42"/>
          <p:cNvSpPr txBox="1">
            <a:spLocks noChangeArrowheads="1"/>
          </p:cNvSpPr>
          <p:nvPr/>
        </p:nvSpPr>
        <p:spPr bwMode="auto">
          <a:xfrm>
            <a:off x="772227" y="4664169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13</a:t>
            </a:r>
          </a:p>
        </p:txBody>
      </p:sp>
      <p:sp>
        <p:nvSpPr>
          <p:cNvPr id="105" name="CasellaDiTesto 42"/>
          <p:cNvSpPr txBox="1">
            <a:spLocks noChangeArrowheads="1"/>
          </p:cNvSpPr>
          <p:nvPr/>
        </p:nvSpPr>
        <p:spPr bwMode="auto">
          <a:xfrm>
            <a:off x="4073401" y="4365104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11</a:t>
            </a:r>
          </a:p>
        </p:txBody>
      </p:sp>
      <p:sp>
        <p:nvSpPr>
          <p:cNvPr id="106" name="CasellaDiTesto 42"/>
          <p:cNvSpPr txBox="1">
            <a:spLocks noChangeArrowheads="1"/>
          </p:cNvSpPr>
          <p:nvPr/>
        </p:nvSpPr>
        <p:spPr bwMode="auto">
          <a:xfrm>
            <a:off x="3508531" y="552826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15</a:t>
            </a:r>
          </a:p>
        </p:txBody>
      </p:sp>
      <p:sp>
        <p:nvSpPr>
          <p:cNvPr id="107" name="Ovale 106"/>
          <p:cNvSpPr/>
          <p:nvPr/>
        </p:nvSpPr>
        <p:spPr bwMode="auto">
          <a:xfrm>
            <a:off x="1697136" y="6073302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4</a:t>
            </a:r>
          </a:p>
        </p:txBody>
      </p:sp>
      <p:sp>
        <p:nvSpPr>
          <p:cNvPr id="115" name="CasellaDiTesto 42"/>
          <p:cNvSpPr txBox="1">
            <a:spLocks noChangeArrowheads="1"/>
          </p:cNvSpPr>
          <p:nvPr/>
        </p:nvSpPr>
        <p:spPr bwMode="auto">
          <a:xfrm>
            <a:off x="1060259" y="5024209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9</a:t>
            </a:r>
          </a:p>
        </p:txBody>
      </p:sp>
      <p:sp>
        <p:nvSpPr>
          <p:cNvPr id="116" name="CasellaDiTesto 42"/>
          <p:cNvSpPr txBox="1">
            <a:spLocks noChangeArrowheads="1"/>
          </p:cNvSpPr>
          <p:nvPr/>
        </p:nvSpPr>
        <p:spPr bwMode="auto">
          <a:xfrm>
            <a:off x="1201895" y="5585530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9</a:t>
            </a:r>
          </a:p>
        </p:txBody>
      </p:sp>
      <p:sp>
        <p:nvSpPr>
          <p:cNvPr id="117" name="CasellaDiTesto 42"/>
          <p:cNvSpPr txBox="1">
            <a:spLocks noChangeArrowheads="1"/>
          </p:cNvSpPr>
          <p:nvPr/>
        </p:nvSpPr>
        <p:spPr bwMode="auto">
          <a:xfrm>
            <a:off x="1348291" y="4880193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10</a:t>
            </a:r>
          </a:p>
        </p:txBody>
      </p:sp>
      <p:sp>
        <p:nvSpPr>
          <p:cNvPr id="118" name="CasellaDiTesto 42"/>
          <p:cNvSpPr txBox="1">
            <a:spLocks noChangeArrowheads="1"/>
          </p:cNvSpPr>
          <p:nvPr/>
        </p:nvSpPr>
        <p:spPr bwMode="auto">
          <a:xfrm>
            <a:off x="1636323" y="5672281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13</a:t>
            </a:r>
          </a:p>
        </p:txBody>
      </p:sp>
      <p:sp>
        <p:nvSpPr>
          <p:cNvPr id="119" name="CasellaDiTesto 42"/>
          <p:cNvSpPr txBox="1">
            <a:spLocks noChangeArrowheads="1"/>
          </p:cNvSpPr>
          <p:nvPr/>
        </p:nvSpPr>
        <p:spPr bwMode="auto">
          <a:xfrm>
            <a:off x="2572427" y="588830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16</a:t>
            </a:r>
          </a:p>
        </p:txBody>
      </p:sp>
      <p:sp>
        <p:nvSpPr>
          <p:cNvPr id="120" name="CasellaDiTesto 42"/>
          <p:cNvSpPr txBox="1">
            <a:spLocks noChangeArrowheads="1"/>
          </p:cNvSpPr>
          <p:nvPr/>
        </p:nvSpPr>
        <p:spPr bwMode="auto">
          <a:xfrm>
            <a:off x="3292507" y="480818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8</a:t>
            </a:r>
          </a:p>
        </p:txBody>
      </p:sp>
      <p:sp>
        <p:nvSpPr>
          <p:cNvPr id="121" name="CasellaDiTesto 42"/>
          <p:cNvSpPr txBox="1">
            <a:spLocks noChangeArrowheads="1"/>
          </p:cNvSpPr>
          <p:nvPr/>
        </p:nvSpPr>
        <p:spPr bwMode="auto">
          <a:xfrm>
            <a:off x="2129185" y="4736177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5</a:t>
            </a:r>
          </a:p>
        </p:txBody>
      </p:sp>
      <p:sp>
        <p:nvSpPr>
          <p:cNvPr id="122" name="CasellaDiTesto 42"/>
          <p:cNvSpPr txBox="1">
            <a:spLocks noChangeArrowheads="1"/>
          </p:cNvSpPr>
          <p:nvPr/>
        </p:nvSpPr>
        <p:spPr bwMode="auto">
          <a:xfrm>
            <a:off x="2500419" y="4149080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7</a:t>
            </a:r>
          </a:p>
        </p:txBody>
      </p:sp>
      <p:sp>
        <p:nvSpPr>
          <p:cNvPr id="123" name="Figura a mano libera 122"/>
          <p:cNvSpPr/>
          <p:nvPr/>
        </p:nvSpPr>
        <p:spPr bwMode="auto">
          <a:xfrm>
            <a:off x="818678" y="4615931"/>
            <a:ext cx="922013" cy="685278"/>
          </a:xfrm>
          <a:custGeom>
            <a:avLst/>
            <a:gdLst>
              <a:gd name="connsiteX0" fmla="*/ 0 w 806823"/>
              <a:gd name="connsiteY0" fmla="*/ 524435 h 524435"/>
              <a:gd name="connsiteX1" fmla="*/ 295835 w 806823"/>
              <a:gd name="connsiteY1" fmla="*/ 147918 h 524435"/>
              <a:gd name="connsiteX2" fmla="*/ 806823 w 806823"/>
              <a:gd name="connsiteY2" fmla="*/ 0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823" h="524435">
                <a:moveTo>
                  <a:pt x="0" y="524435"/>
                </a:moveTo>
                <a:cubicBezTo>
                  <a:pt x="80682" y="379879"/>
                  <a:pt x="161365" y="235324"/>
                  <a:pt x="295835" y="147918"/>
                </a:cubicBezTo>
                <a:cubicBezTo>
                  <a:pt x="430305" y="60512"/>
                  <a:pt x="618564" y="30256"/>
                  <a:pt x="806823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3" name="Figura a mano libera 12"/>
          <p:cNvSpPr/>
          <p:nvPr/>
        </p:nvSpPr>
        <p:spPr>
          <a:xfrm>
            <a:off x="1643678" y="4718050"/>
            <a:ext cx="146253" cy="571500"/>
          </a:xfrm>
          <a:custGeom>
            <a:avLst/>
            <a:gdLst>
              <a:gd name="connsiteX0" fmla="*/ 146253 w 146253"/>
              <a:gd name="connsiteY0" fmla="*/ 571500 h 571500"/>
              <a:gd name="connsiteX1" fmla="*/ 203 w 146253"/>
              <a:gd name="connsiteY1" fmla="*/ 311150 h 571500"/>
              <a:gd name="connsiteX2" fmla="*/ 120853 w 146253"/>
              <a:gd name="connsiteY2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253" h="571500">
                <a:moveTo>
                  <a:pt x="146253" y="571500"/>
                </a:moveTo>
                <a:cubicBezTo>
                  <a:pt x="75344" y="488950"/>
                  <a:pt x="4436" y="406400"/>
                  <a:pt x="203" y="311150"/>
                </a:cubicBezTo>
                <a:cubicBezTo>
                  <a:pt x="-4030" y="215900"/>
                  <a:pt x="58411" y="107950"/>
                  <a:pt x="120853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igura a mano libera 15"/>
          <p:cNvSpPr/>
          <p:nvPr/>
        </p:nvSpPr>
        <p:spPr>
          <a:xfrm>
            <a:off x="945381" y="5218182"/>
            <a:ext cx="793750" cy="147568"/>
          </a:xfrm>
          <a:custGeom>
            <a:avLst/>
            <a:gdLst>
              <a:gd name="connsiteX0" fmla="*/ 0 w 793750"/>
              <a:gd name="connsiteY0" fmla="*/ 147568 h 147568"/>
              <a:gd name="connsiteX1" fmla="*/ 374650 w 793750"/>
              <a:gd name="connsiteY1" fmla="*/ 1518 h 147568"/>
              <a:gd name="connsiteX2" fmla="*/ 793750 w 793750"/>
              <a:gd name="connsiteY2" fmla="*/ 84068 h 14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3750" h="147568">
                <a:moveTo>
                  <a:pt x="0" y="147568"/>
                </a:moveTo>
                <a:cubicBezTo>
                  <a:pt x="121179" y="79834"/>
                  <a:pt x="242358" y="12101"/>
                  <a:pt x="374650" y="1518"/>
                </a:cubicBezTo>
                <a:cubicBezTo>
                  <a:pt x="506942" y="-9065"/>
                  <a:pt x="650346" y="37501"/>
                  <a:pt x="793750" y="84068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igura a mano libera 123"/>
          <p:cNvSpPr/>
          <p:nvPr/>
        </p:nvSpPr>
        <p:spPr bwMode="auto">
          <a:xfrm rot="4477098">
            <a:off x="954187" y="5486701"/>
            <a:ext cx="776137" cy="609721"/>
          </a:xfrm>
          <a:custGeom>
            <a:avLst/>
            <a:gdLst>
              <a:gd name="connsiteX0" fmla="*/ 0 w 806823"/>
              <a:gd name="connsiteY0" fmla="*/ 524435 h 524435"/>
              <a:gd name="connsiteX1" fmla="*/ 295835 w 806823"/>
              <a:gd name="connsiteY1" fmla="*/ 147918 h 524435"/>
              <a:gd name="connsiteX2" fmla="*/ 806823 w 806823"/>
              <a:gd name="connsiteY2" fmla="*/ 0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823" h="524435">
                <a:moveTo>
                  <a:pt x="0" y="524435"/>
                </a:moveTo>
                <a:cubicBezTo>
                  <a:pt x="80682" y="379879"/>
                  <a:pt x="161365" y="235324"/>
                  <a:pt x="295835" y="147918"/>
                </a:cubicBezTo>
                <a:cubicBezTo>
                  <a:pt x="430305" y="60512"/>
                  <a:pt x="618564" y="30256"/>
                  <a:pt x="806823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25" name="Figura a mano libera 124"/>
          <p:cNvSpPr/>
          <p:nvPr/>
        </p:nvSpPr>
        <p:spPr>
          <a:xfrm>
            <a:off x="1697138" y="5563728"/>
            <a:ext cx="141285" cy="504469"/>
          </a:xfrm>
          <a:custGeom>
            <a:avLst/>
            <a:gdLst>
              <a:gd name="connsiteX0" fmla="*/ 146253 w 146253"/>
              <a:gd name="connsiteY0" fmla="*/ 571500 h 571500"/>
              <a:gd name="connsiteX1" fmla="*/ 203 w 146253"/>
              <a:gd name="connsiteY1" fmla="*/ 311150 h 571500"/>
              <a:gd name="connsiteX2" fmla="*/ 120853 w 146253"/>
              <a:gd name="connsiteY2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253" h="571500">
                <a:moveTo>
                  <a:pt x="146253" y="571500"/>
                </a:moveTo>
                <a:cubicBezTo>
                  <a:pt x="75344" y="488950"/>
                  <a:pt x="4436" y="406400"/>
                  <a:pt x="203" y="311150"/>
                </a:cubicBezTo>
                <a:cubicBezTo>
                  <a:pt x="-4030" y="215900"/>
                  <a:pt x="58411" y="107950"/>
                  <a:pt x="120853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igura a mano libera 16"/>
          <p:cNvSpPr/>
          <p:nvPr/>
        </p:nvSpPr>
        <p:spPr>
          <a:xfrm>
            <a:off x="1986781" y="5955001"/>
            <a:ext cx="1473200" cy="229899"/>
          </a:xfrm>
          <a:custGeom>
            <a:avLst/>
            <a:gdLst>
              <a:gd name="connsiteX0" fmla="*/ 0 w 1473200"/>
              <a:gd name="connsiteY0" fmla="*/ 229899 h 229899"/>
              <a:gd name="connsiteX1" fmla="*/ 730250 w 1473200"/>
              <a:gd name="connsiteY1" fmla="*/ 1299 h 229899"/>
              <a:gd name="connsiteX2" fmla="*/ 1473200 w 1473200"/>
              <a:gd name="connsiteY2" fmla="*/ 153699 h 22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200" h="229899">
                <a:moveTo>
                  <a:pt x="0" y="229899"/>
                </a:moveTo>
                <a:cubicBezTo>
                  <a:pt x="242358" y="121949"/>
                  <a:pt x="484717" y="13999"/>
                  <a:pt x="730250" y="1299"/>
                </a:cubicBezTo>
                <a:cubicBezTo>
                  <a:pt x="975783" y="-11401"/>
                  <a:pt x="1224491" y="71149"/>
                  <a:pt x="1473200" y="15369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igura a mano libera 17"/>
          <p:cNvSpPr/>
          <p:nvPr/>
        </p:nvSpPr>
        <p:spPr>
          <a:xfrm>
            <a:off x="1974081" y="5018693"/>
            <a:ext cx="2679700" cy="410558"/>
          </a:xfrm>
          <a:custGeom>
            <a:avLst/>
            <a:gdLst>
              <a:gd name="connsiteX0" fmla="*/ 0 w 2679700"/>
              <a:gd name="connsiteY0" fmla="*/ 292201 h 292201"/>
              <a:gd name="connsiteX1" fmla="*/ 1327150 w 2679700"/>
              <a:gd name="connsiteY1" fmla="*/ 6451 h 292201"/>
              <a:gd name="connsiteX2" fmla="*/ 2679700 w 2679700"/>
              <a:gd name="connsiteY2" fmla="*/ 120751 h 29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9700" h="292201">
                <a:moveTo>
                  <a:pt x="0" y="292201"/>
                </a:moveTo>
                <a:cubicBezTo>
                  <a:pt x="440266" y="163613"/>
                  <a:pt x="880533" y="35026"/>
                  <a:pt x="1327150" y="6451"/>
                </a:cubicBezTo>
                <a:cubicBezTo>
                  <a:pt x="1773767" y="-22124"/>
                  <a:pt x="2226733" y="49313"/>
                  <a:pt x="2679700" y="12075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igura a mano libera 18"/>
          <p:cNvSpPr/>
          <p:nvPr/>
        </p:nvSpPr>
        <p:spPr>
          <a:xfrm>
            <a:off x="3644131" y="5334000"/>
            <a:ext cx="1016000" cy="755650"/>
          </a:xfrm>
          <a:custGeom>
            <a:avLst/>
            <a:gdLst>
              <a:gd name="connsiteX0" fmla="*/ 0 w 1016000"/>
              <a:gd name="connsiteY0" fmla="*/ 755650 h 755650"/>
              <a:gd name="connsiteX1" fmla="*/ 323850 w 1016000"/>
              <a:gd name="connsiteY1" fmla="*/ 228600 h 755650"/>
              <a:gd name="connsiteX2" fmla="*/ 1016000 w 1016000"/>
              <a:gd name="connsiteY2" fmla="*/ 0 h 75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0" h="755650">
                <a:moveTo>
                  <a:pt x="0" y="755650"/>
                </a:moveTo>
                <a:cubicBezTo>
                  <a:pt x="77258" y="555096"/>
                  <a:pt x="154517" y="354542"/>
                  <a:pt x="323850" y="228600"/>
                </a:cubicBezTo>
                <a:cubicBezTo>
                  <a:pt x="493183" y="102658"/>
                  <a:pt x="754591" y="51329"/>
                  <a:pt x="101600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igura a mano libera 19"/>
          <p:cNvSpPr/>
          <p:nvPr/>
        </p:nvSpPr>
        <p:spPr>
          <a:xfrm>
            <a:off x="1967731" y="4379236"/>
            <a:ext cx="1397000" cy="173714"/>
          </a:xfrm>
          <a:custGeom>
            <a:avLst/>
            <a:gdLst>
              <a:gd name="connsiteX0" fmla="*/ 0 w 1397000"/>
              <a:gd name="connsiteY0" fmla="*/ 173714 h 173714"/>
              <a:gd name="connsiteX1" fmla="*/ 711200 w 1397000"/>
              <a:gd name="connsiteY1" fmla="*/ 2264 h 173714"/>
              <a:gd name="connsiteX2" fmla="*/ 1397000 w 1397000"/>
              <a:gd name="connsiteY2" fmla="*/ 91164 h 173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0" h="173714">
                <a:moveTo>
                  <a:pt x="0" y="173714"/>
                </a:moveTo>
                <a:cubicBezTo>
                  <a:pt x="239183" y="94868"/>
                  <a:pt x="478367" y="16022"/>
                  <a:pt x="711200" y="2264"/>
                </a:cubicBezTo>
                <a:cubicBezTo>
                  <a:pt x="944033" y="-11494"/>
                  <a:pt x="1170516" y="39835"/>
                  <a:pt x="1397000" y="91164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igura a mano libera 22"/>
          <p:cNvSpPr/>
          <p:nvPr/>
        </p:nvSpPr>
        <p:spPr>
          <a:xfrm>
            <a:off x="1948681" y="4590684"/>
            <a:ext cx="1397000" cy="705216"/>
          </a:xfrm>
          <a:custGeom>
            <a:avLst/>
            <a:gdLst>
              <a:gd name="connsiteX0" fmla="*/ 0 w 1397000"/>
              <a:gd name="connsiteY0" fmla="*/ 705216 h 705216"/>
              <a:gd name="connsiteX1" fmla="*/ 666750 w 1397000"/>
              <a:gd name="connsiteY1" fmla="*/ 114666 h 705216"/>
              <a:gd name="connsiteX2" fmla="*/ 1397000 w 1397000"/>
              <a:gd name="connsiteY2" fmla="*/ 366 h 705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0" h="705216">
                <a:moveTo>
                  <a:pt x="0" y="705216"/>
                </a:moveTo>
                <a:cubicBezTo>
                  <a:pt x="216958" y="468678"/>
                  <a:pt x="433917" y="232141"/>
                  <a:pt x="666750" y="114666"/>
                </a:cubicBezTo>
                <a:cubicBezTo>
                  <a:pt x="899583" y="-2809"/>
                  <a:pt x="1148291" y="-1222"/>
                  <a:pt x="1397000" y="366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igura a mano libera 23"/>
          <p:cNvSpPr/>
          <p:nvPr/>
        </p:nvSpPr>
        <p:spPr>
          <a:xfrm>
            <a:off x="3669531" y="4572000"/>
            <a:ext cx="1085850" cy="571500"/>
          </a:xfrm>
          <a:custGeom>
            <a:avLst/>
            <a:gdLst>
              <a:gd name="connsiteX0" fmla="*/ 0 w 1085850"/>
              <a:gd name="connsiteY0" fmla="*/ 0 h 571500"/>
              <a:gd name="connsiteX1" fmla="*/ 781050 w 1085850"/>
              <a:gd name="connsiteY1" fmla="*/ 107950 h 571500"/>
              <a:gd name="connsiteX2" fmla="*/ 1085850 w 1085850"/>
              <a:gd name="connsiteY2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5850" h="571500">
                <a:moveTo>
                  <a:pt x="0" y="0"/>
                </a:moveTo>
                <a:cubicBezTo>
                  <a:pt x="300037" y="6350"/>
                  <a:pt x="600075" y="12700"/>
                  <a:pt x="781050" y="107950"/>
                </a:cubicBezTo>
                <a:cubicBezTo>
                  <a:pt x="962025" y="203200"/>
                  <a:pt x="1023937" y="387350"/>
                  <a:pt x="1085850" y="5715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ttangolo 125"/>
          <p:cNvSpPr>
            <a:spLocks noChangeArrowheads="1"/>
          </p:cNvSpPr>
          <p:nvPr/>
        </p:nvSpPr>
        <p:spPr bwMode="auto">
          <a:xfrm>
            <a:off x="5657577" y="4173644"/>
            <a:ext cx="33069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 di </a:t>
            </a:r>
            <a:r>
              <a:rPr lang="it-IT" altLang="it-IT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Edmonds</a:t>
            </a:r>
            <a:r>
              <a:rPr lang="it-IT" altLang="it-IT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</a:t>
            </a:r>
            <a:r>
              <a:rPr lang="it-IT" altLang="it-IT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Karp</a:t>
            </a:r>
            <a:endParaRPr lang="it-IT" altLang="it-IT" sz="1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ttangolo 126"/>
              <p:cNvSpPr/>
              <p:nvPr/>
            </p:nvSpPr>
            <p:spPr>
              <a:xfrm>
                <a:off x="5652120" y="4483630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it-IT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Iterazione 1:</a:t>
                </a:r>
                <a:r>
                  <a:rPr lang="it-IT" sz="12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={1}</m:t>
                    </m:r>
                  </m:oMath>
                </a14:m>
                <a:endParaRPr lang="it-IT" sz="14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27" name="Rettangolo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483630"/>
                <a:ext cx="3005441" cy="4286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asellaDiTesto 127"/>
              <p:cNvSpPr txBox="1"/>
              <p:nvPr/>
            </p:nvSpPr>
            <p:spPr>
              <a:xfrm>
                <a:off x="477682" y="5025557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8" name="CasellaDiTes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82" y="5025557"/>
                <a:ext cx="421910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ttangolo 128"/>
              <p:cNvSpPr/>
              <p:nvPr/>
            </p:nvSpPr>
            <p:spPr>
              <a:xfrm>
                <a:off x="5652120" y="4800575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it-IT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Iterazione 2:</a:t>
                </a:r>
                <a:r>
                  <a:rPr lang="it-IT" sz="12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={2, 3, 4}</m:t>
                    </m:r>
                  </m:oMath>
                </a14:m>
                <a:endParaRPr lang="it-IT" sz="14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29" name="Rettangolo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800575"/>
                <a:ext cx="3005441" cy="4286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asellaDiTesto 129"/>
              <p:cNvSpPr txBox="1"/>
              <p:nvPr/>
            </p:nvSpPr>
            <p:spPr>
              <a:xfrm>
                <a:off x="1649259" y="4226604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0" name="CasellaDiTesto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259" y="4226604"/>
                <a:ext cx="421910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CasellaDiTesto 130"/>
              <p:cNvSpPr txBox="1"/>
              <p:nvPr/>
            </p:nvSpPr>
            <p:spPr>
              <a:xfrm>
                <a:off x="1629810" y="5024209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1" name="CasellaDiTesto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810" y="5024209"/>
                <a:ext cx="421910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asellaDiTesto 131"/>
              <p:cNvSpPr txBox="1"/>
              <p:nvPr/>
            </p:nvSpPr>
            <p:spPr>
              <a:xfrm>
                <a:off x="1763688" y="5816297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2" name="CasellaDiTesto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5816297"/>
                <a:ext cx="421910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ttangolo 132"/>
              <p:cNvSpPr/>
              <p:nvPr/>
            </p:nvSpPr>
            <p:spPr>
              <a:xfrm>
                <a:off x="5652120" y="5160615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it-IT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Iterazione 3:</a:t>
                </a:r>
                <a:r>
                  <a:rPr lang="it-IT" sz="12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={3, 4, 5}</m:t>
                    </m:r>
                  </m:oMath>
                </a14:m>
                <a:endParaRPr lang="it-IT" sz="14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33" name="Rettangolo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5160615"/>
                <a:ext cx="3005441" cy="42862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asellaDiTesto 133"/>
              <p:cNvSpPr txBox="1"/>
              <p:nvPr/>
            </p:nvSpPr>
            <p:spPr>
              <a:xfrm>
                <a:off x="3275856" y="4149080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4" name="CasellaDiTesto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149080"/>
                <a:ext cx="421910" cy="276999"/>
              </a:xfrm>
              <a:prstGeom prst="rect">
                <a:avLst/>
              </a:prstGeom>
              <a:blipFill rotWithShape="1">
                <a:blip r:embed="rId9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ttangolo 135"/>
              <p:cNvSpPr/>
              <p:nvPr/>
            </p:nvSpPr>
            <p:spPr>
              <a:xfrm>
                <a:off x="5652120" y="5520655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it-IT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Iterazione 4:</a:t>
                </a:r>
                <a:r>
                  <a:rPr lang="it-IT" sz="12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={4, 5, 7}</m:t>
                    </m:r>
                  </m:oMath>
                </a14:m>
                <a:endParaRPr lang="it-IT" sz="14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36" name="Rettangolo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5520655"/>
                <a:ext cx="3005441" cy="42862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ttangolo 136"/>
              <p:cNvSpPr/>
              <p:nvPr/>
            </p:nvSpPr>
            <p:spPr>
              <a:xfrm>
                <a:off x="5652120" y="6240735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  <a:cs typeface="Verdana" panose="020B0604030504040204" pitchFamily="34" charset="0"/>
                            </a:rPr>
                            <m:t>𝛿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1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=8</m:t>
                      </m:r>
                    </m:oMath>
                  </m:oMathPara>
                </a14:m>
                <a:endParaRPr lang="it-IT" sz="14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37" name="Rettangolo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6240735"/>
                <a:ext cx="3005441" cy="42862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ttangolo 137"/>
              <p:cNvSpPr/>
              <p:nvPr/>
            </p:nvSpPr>
            <p:spPr>
              <a:xfrm>
                <a:off x="5652120" y="5880695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1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=1→3→7</m:t>
                      </m:r>
                    </m:oMath>
                  </m:oMathPara>
                </a14:m>
                <a:endParaRPr lang="it-IT" sz="14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38" name="Rettangolo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5880695"/>
                <a:ext cx="3005441" cy="42862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CasellaDiTesto 138"/>
              <p:cNvSpPr txBox="1"/>
              <p:nvPr/>
            </p:nvSpPr>
            <p:spPr>
              <a:xfrm>
                <a:off x="4726154" y="4869160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[3]</m:t>
                      </m:r>
                    </m:oMath>
                  </m:oMathPara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9" name="CasellaDiTesto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154" y="4869160"/>
                <a:ext cx="421910" cy="276999"/>
              </a:xfrm>
              <a:prstGeom prst="rect">
                <a:avLst/>
              </a:prstGeom>
              <a:blipFill rotWithShape="1">
                <a:blip r:embed="rId1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igura a mano libera 139"/>
          <p:cNvSpPr/>
          <p:nvPr/>
        </p:nvSpPr>
        <p:spPr>
          <a:xfrm>
            <a:off x="931472" y="5207430"/>
            <a:ext cx="793750" cy="147568"/>
          </a:xfrm>
          <a:custGeom>
            <a:avLst/>
            <a:gdLst>
              <a:gd name="connsiteX0" fmla="*/ 0 w 793750"/>
              <a:gd name="connsiteY0" fmla="*/ 147568 h 147568"/>
              <a:gd name="connsiteX1" fmla="*/ 374650 w 793750"/>
              <a:gd name="connsiteY1" fmla="*/ 1518 h 147568"/>
              <a:gd name="connsiteX2" fmla="*/ 793750 w 793750"/>
              <a:gd name="connsiteY2" fmla="*/ 84068 h 14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3750" h="147568">
                <a:moveTo>
                  <a:pt x="0" y="147568"/>
                </a:moveTo>
                <a:cubicBezTo>
                  <a:pt x="121179" y="79834"/>
                  <a:pt x="242358" y="12101"/>
                  <a:pt x="374650" y="1518"/>
                </a:cubicBezTo>
                <a:cubicBezTo>
                  <a:pt x="506942" y="-9065"/>
                  <a:pt x="650346" y="37501"/>
                  <a:pt x="793750" y="84068"/>
                </a:cubicBezTo>
              </a:path>
            </a:pathLst>
          </a:custGeom>
          <a:noFill/>
          <a:ln w="1905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igura a mano libera 140"/>
          <p:cNvSpPr/>
          <p:nvPr/>
        </p:nvSpPr>
        <p:spPr>
          <a:xfrm>
            <a:off x="1986781" y="5002151"/>
            <a:ext cx="2679700" cy="410558"/>
          </a:xfrm>
          <a:custGeom>
            <a:avLst/>
            <a:gdLst>
              <a:gd name="connsiteX0" fmla="*/ 0 w 2679700"/>
              <a:gd name="connsiteY0" fmla="*/ 292201 h 292201"/>
              <a:gd name="connsiteX1" fmla="*/ 1327150 w 2679700"/>
              <a:gd name="connsiteY1" fmla="*/ 6451 h 292201"/>
              <a:gd name="connsiteX2" fmla="*/ 2679700 w 2679700"/>
              <a:gd name="connsiteY2" fmla="*/ 120751 h 29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9700" h="292201">
                <a:moveTo>
                  <a:pt x="0" y="292201"/>
                </a:moveTo>
                <a:cubicBezTo>
                  <a:pt x="440266" y="163613"/>
                  <a:pt x="880533" y="35026"/>
                  <a:pt x="1327150" y="6451"/>
                </a:cubicBezTo>
                <a:cubicBezTo>
                  <a:pt x="1773767" y="-22124"/>
                  <a:pt x="2226733" y="49313"/>
                  <a:pt x="2679700" y="120751"/>
                </a:cubicBezTo>
              </a:path>
            </a:pathLst>
          </a:custGeom>
          <a:noFill/>
          <a:ln w="1905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CasellaDiTesto 42"/>
          <p:cNvSpPr txBox="1">
            <a:spLocks noChangeArrowheads="1"/>
          </p:cNvSpPr>
          <p:nvPr/>
        </p:nvSpPr>
        <p:spPr bwMode="auto">
          <a:xfrm>
            <a:off x="5087250" y="228790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(8)</a:t>
            </a:r>
          </a:p>
        </p:txBody>
      </p:sp>
      <p:sp>
        <p:nvSpPr>
          <p:cNvPr id="143" name="CasellaDiTesto 42"/>
          <p:cNvSpPr txBox="1">
            <a:spLocks noChangeArrowheads="1"/>
          </p:cNvSpPr>
          <p:nvPr/>
        </p:nvSpPr>
        <p:spPr bwMode="auto">
          <a:xfrm>
            <a:off x="7031466" y="2215897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(8)</a:t>
            </a:r>
          </a:p>
        </p:txBody>
      </p:sp>
    </p:spTree>
    <p:extLst>
      <p:ext uri="{BB962C8B-B14F-4D97-AF65-F5344CB8AC3E}">
        <p14:creationId xmlns:p14="http://schemas.microsoft.com/office/powerpoint/2010/main" val="290930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000"/>
                            </p:stCondLst>
                            <p:childTnLst>
                              <p:par>
                                <p:cTn id="29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500"/>
                            </p:stCondLst>
                            <p:childTnLst>
                              <p:par>
                                <p:cTn id="3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27" grpId="0"/>
      <p:bldP spid="28" grpId="0"/>
      <p:bldP spid="40" grpId="0" animBg="1"/>
      <p:bldP spid="65" grpId="0"/>
      <p:bldP spid="66" grpId="0"/>
      <p:bldP spid="67" grpId="0"/>
      <p:bldP spid="68" grpId="0"/>
      <p:bldP spid="72" grpId="0"/>
      <p:bldP spid="73" grpId="0"/>
      <p:bldP spid="74" grpId="0"/>
      <p:bldP spid="76" grpId="0"/>
      <p:bldP spid="34" grpId="0"/>
      <p:bldP spid="35" grpId="0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1" grpId="0"/>
      <p:bldP spid="105" grpId="0"/>
      <p:bldP spid="106" grpId="0"/>
      <p:bldP spid="107" grpId="0" animBg="1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 animBg="1"/>
      <p:bldP spid="13" grpId="0" animBg="1"/>
      <p:bldP spid="16" grpId="0" animBg="1"/>
      <p:bldP spid="124" grpId="0" animBg="1"/>
      <p:bldP spid="125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6" grpId="0"/>
      <p:bldP spid="137" grpId="0"/>
      <p:bldP spid="138" grpId="0"/>
      <p:bldP spid="139" grpId="0"/>
      <p:bldP spid="140" grpId="0" animBg="1"/>
      <p:bldP spid="141" grpId="0" animBg="1"/>
      <p:bldP spid="142" grpId="0"/>
      <p:bldP spid="143" grpId="0"/>
    </p:bldLst>
  </p:timing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258DA679D9A384DB46C4B32DB0BFFE6" ma:contentTypeVersion="10" ma:contentTypeDescription="Creare un nuovo documento." ma:contentTypeScope="" ma:versionID="a064fec88f76afb48e6c6091c56b75bb">
  <xsd:schema xmlns:xsd="http://www.w3.org/2001/XMLSchema" xmlns:xs="http://www.w3.org/2001/XMLSchema" xmlns:p="http://schemas.microsoft.com/office/2006/metadata/properties" xmlns:ns2="78d2541a-0243-4856-a1e8-b58075203417" xmlns:ns3="2db36bdd-87bf-402d-acad-8a948c6431f8" targetNamespace="http://schemas.microsoft.com/office/2006/metadata/properties" ma:root="true" ma:fieldsID="63c1cc5066c1ececa5e3fadbd4246773" ns2:_="" ns3:_="">
    <xsd:import namespace="78d2541a-0243-4856-a1e8-b58075203417"/>
    <xsd:import namespace="2db36bdd-87bf-402d-acad-8a948c6431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d2541a-0243-4856-a1e8-b580752034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36bdd-87bf-402d-acad-8a948c6431f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8F4EF8-475F-490A-8C07-E7E1720231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d2541a-0243-4856-a1e8-b58075203417"/>
    <ds:schemaRef ds:uri="2db36bdd-87bf-402d-acad-8a948c6431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00D0B69-DA55-40DF-875A-60A1033D7FE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8207926-1C56-4761-BBB2-BFF98DEE29E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1977</Words>
  <Application>Microsoft Office PowerPoint</Application>
  <PresentationFormat>Presentazione su schermo (4:3)</PresentationFormat>
  <Paragraphs>525</Paragraphs>
  <Slides>13</Slides>
  <Notes>3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1" baseType="lpstr">
      <vt:lpstr>Aptos</vt:lpstr>
      <vt:lpstr>Arial</vt:lpstr>
      <vt:lpstr>Cambria Math</vt:lpstr>
      <vt:lpstr>Symbol</vt:lpstr>
      <vt:lpstr>Verdana</vt:lpstr>
      <vt:lpstr>Wingdings</vt:lpstr>
      <vt:lpstr>Struttura predefinita</vt:lpstr>
      <vt:lpstr>Equation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Cutting Plane Alghorithm for the Generalized Assignment Problem</dc:title>
  <dc:creator>Maurizio Boccia</dc:creator>
  <cp:lastModifiedBy>Antonio B.</cp:lastModifiedBy>
  <cp:revision>1049</cp:revision>
  <dcterms:created xsi:type="dcterms:W3CDTF">2005-08-29T14:43:45Z</dcterms:created>
  <dcterms:modified xsi:type="dcterms:W3CDTF">2024-04-15T15:11:18Z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0x0101000258DA679D9A384DB46C4B32DB0BFFE6</vt:lpwstr>
  </property>
</Properties>
</file>