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45" r:id="rId5"/>
    <p:sldId id="346" r:id="rId6"/>
    <p:sldId id="347" r:id="rId7"/>
    <p:sldId id="348" r:id="rId8"/>
    <p:sldId id="349" r:id="rId9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6" autoAdjust="0"/>
    <p:restoredTop sz="84288" autoAdjust="0"/>
  </p:normalViewPr>
  <p:slideViewPr>
    <p:cSldViewPr>
      <p:cViewPr varScale="1">
        <p:scale>
          <a:sx n="93" d="100"/>
          <a:sy n="93" d="100"/>
        </p:scale>
        <p:origin x="153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B." userId="9219f2d1b2873455" providerId="LiveId" clId="{9F8803FF-4737-472C-9CA5-00D690C941D8}"/>
    <pc:docChg chg="custSel delSld modSld">
      <pc:chgData name="Antonio B." userId="9219f2d1b2873455" providerId="LiveId" clId="{9F8803FF-4737-472C-9CA5-00D690C941D8}" dt="2024-04-15T08:28:06.999" v="328" actId="47"/>
      <pc:docMkLst>
        <pc:docMk/>
      </pc:docMkLst>
      <pc:sldChg chg="modNotesTx">
        <pc:chgData name="Antonio B." userId="9219f2d1b2873455" providerId="LiveId" clId="{9F8803FF-4737-472C-9CA5-00D690C941D8}" dt="2024-04-15T08:25:00.882" v="316" actId="20577"/>
        <pc:sldMkLst>
          <pc:docMk/>
          <pc:sldMk cId="0" sldId="348"/>
        </pc:sldMkLst>
      </pc:sldChg>
      <pc:sldChg chg="del">
        <pc:chgData name="Antonio B." userId="9219f2d1b2873455" providerId="LiveId" clId="{9F8803FF-4737-472C-9CA5-00D690C941D8}" dt="2024-04-15T08:28:01.849" v="317" actId="47"/>
        <pc:sldMkLst>
          <pc:docMk/>
          <pc:sldMk cId="0" sldId="353"/>
        </pc:sldMkLst>
      </pc:sldChg>
      <pc:sldChg chg="del">
        <pc:chgData name="Antonio B." userId="9219f2d1b2873455" providerId="LiveId" clId="{9F8803FF-4737-472C-9CA5-00D690C941D8}" dt="2024-04-15T08:28:02.306" v="318" actId="47"/>
        <pc:sldMkLst>
          <pc:docMk/>
          <pc:sldMk cId="0" sldId="354"/>
        </pc:sldMkLst>
      </pc:sldChg>
      <pc:sldChg chg="del">
        <pc:chgData name="Antonio B." userId="9219f2d1b2873455" providerId="LiveId" clId="{9F8803FF-4737-472C-9CA5-00D690C941D8}" dt="2024-04-15T08:28:02.650" v="319" actId="47"/>
        <pc:sldMkLst>
          <pc:docMk/>
          <pc:sldMk cId="0" sldId="355"/>
        </pc:sldMkLst>
      </pc:sldChg>
      <pc:sldChg chg="del">
        <pc:chgData name="Antonio B." userId="9219f2d1b2873455" providerId="LiveId" clId="{9F8803FF-4737-472C-9CA5-00D690C941D8}" dt="2024-04-15T08:28:02.993" v="320" actId="47"/>
        <pc:sldMkLst>
          <pc:docMk/>
          <pc:sldMk cId="0" sldId="356"/>
        </pc:sldMkLst>
      </pc:sldChg>
      <pc:sldChg chg="del">
        <pc:chgData name="Antonio B." userId="9219f2d1b2873455" providerId="LiveId" clId="{9F8803FF-4737-472C-9CA5-00D690C941D8}" dt="2024-04-15T08:28:03.302" v="321" actId="47"/>
        <pc:sldMkLst>
          <pc:docMk/>
          <pc:sldMk cId="0" sldId="357"/>
        </pc:sldMkLst>
      </pc:sldChg>
      <pc:sldChg chg="del">
        <pc:chgData name="Antonio B." userId="9219f2d1b2873455" providerId="LiveId" clId="{9F8803FF-4737-472C-9CA5-00D690C941D8}" dt="2024-04-15T08:28:03.605" v="322" actId="47"/>
        <pc:sldMkLst>
          <pc:docMk/>
          <pc:sldMk cId="0" sldId="358"/>
        </pc:sldMkLst>
      </pc:sldChg>
      <pc:sldChg chg="del">
        <pc:chgData name="Antonio B." userId="9219f2d1b2873455" providerId="LiveId" clId="{9F8803FF-4737-472C-9CA5-00D690C941D8}" dt="2024-04-15T08:28:03.894" v="323" actId="47"/>
        <pc:sldMkLst>
          <pc:docMk/>
          <pc:sldMk cId="0" sldId="359"/>
        </pc:sldMkLst>
      </pc:sldChg>
      <pc:sldChg chg="del">
        <pc:chgData name="Antonio B." userId="9219f2d1b2873455" providerId="LiveId" clId="{9F8803FF-4737-472C-9CA5-00D690C941D8}" dt="2024-04-15T08:28:04.213" v="324" actId="47"/>
        <pc:sldMkLst>
          <pc:docMk/>
          <pc:sldMk cId="2612303217" sldId="360"/>
        </pc:sldMkLst>
      </pc:sldChg>
      <pc:sldChg chg="del">
        <pc:chgData name="Antonio B." userId="9219f2d1b2873455" providerId="LiveId" clId="{9F8803FF-4737-472C-9CA5-00D690C941D8}" dt="2024-04-15T08:28:04.498" v="325" actId="47"/>
        <pc:sldMkLst>
          <pc:docMk/>
          <pc:sldMk cId="2208368425" sldId="361"/>
        </pc:sldMkLst>
      </pc:sldChg>
      <pc:sldChg chg="del">
        <pc:chgData name="Antonio B." userId="9219f2d1b2873455" providerId="LiveId" clId="{9F8803FF-4737-472C-9CA5-00D690C941D8}" dt="2024-04-15T08:28:05.126" v="326" actId="47"/>
        <pc:sldMkLst>
          <pc:docMk/>
          <pc:sldMk cId="1081590378" sldId="362"/>
        </pc:sldMkLst>
      </pc:sldChg>
      <pc:sldChg chg="del">
        <pc:chgData name="Antonio B." userId="9219f2d1b2873455" providerId="LiveId" clId="{9F8803FF-4737-472C-9CA5-00D690C941D8}" dt="2024-04-15T08:28:05.937" v="327" actId="47"/>
        <pc:sldMkLst>
          <pc:docMk/>
          <pc:sldMk cId="24080297" sldId="363"/>
        </pc:sldMkLst>
      </pc:sldChg>
      <pc:sldChg chg="del">
        <pc:chgData name="Antonio B." userId="9219f2d1b2873455" providerId="LiveId" clId="{9F8803FF-4737-472C-9CA5-00D690C941D8}" dt="2024-04-15T08:28:06.999" v="328" actId="47"/>
        <pc:sldMkLst>
          <pc:docMk/>
          <pc:sldMk cId="1248927008" sldId="36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17B5DA-3A9D-484C-9095-B57E9C820AC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051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68B37-FB22-4046-8E9B-A9E80ACE65E8}" type="datetimeFigureOut">
              <a:rPr lang="it-IT" smtClean="0"/>
              <a:t>15/04/2024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D6453-5D34-41C5-BBEC-7CF45C19B0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69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/>
              <a:t>Matrice di incidenza «nodo-arco» (E)</a:t>
            </a:r>
            <a:r>
              <a:rPr lang="it-IT" dirty="0"/>
              <a:t>: ha tante righe quanti sono i nodi, ha tante colonne quanti sono gli archi.</a:t>
            </a:r>
          </a:p>
          <a:p>
            <a:endParaRPr lang="it-IT" dirty="0"/>
          </a:p>
          <a:p>
            <a:r>
              <a:rPr lang="it-IT" dirty="0"/>
              <a:t>L’elemento di posto (</a:t>
            </a:r>
            <a:r>
              <a:rPr lang="it-IT" dirty="0" err="1"/>
              <a:t>i,j</a:t>
            </a:r>
            <a:r>
              <a:rPr lang="it-IT" dirty="0"/>
              <a:t>) vale 1 se i è il nodo (sulla riga) da cui parte l’arco, mentre vale -1 se il nodo sulla riga j è il nodo destinazione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D6453-5D34-41C5-BBEC-7CF45C19B0B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954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A2A17-4D28-4CFE-AEC3-E741725940D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468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39823-7C9E-41D4-8463-70526A7A639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51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94D21-E1A1-4644-B5F4-9D06E636DEB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5429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47EC5-D4AC-4D86-8959-C6287519AFD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9859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CF3CD-87BA-49B7-9BA0-32A9E641323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84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AF42E-ED9B-42FD-A6E1-9DF6C1A264E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991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1CA7D-9C93-4A35-8F0D-48B31CFA84C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86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3B554-D6C8-4CD1-A9E3-06F39D2CB7D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76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3366E-170B-4040-9407-3FFE1933ACF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7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F24C2-48E0-414E-B218-6BC3EFF3DD9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685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2BEF7-5A65-4E27-B5C9-500D5AEE08E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309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78442-BB3D-4811-9296-EEFA35C0540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320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C5C39-0049-46B6-800A-B164B8A1E9B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892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E126697-34AF-42FF-82DA-CB3F4DD2E4F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1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12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0" y="-26988"/>
            <a:ext cx="91440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>
                <a:solidFill>
                  <a:schemeClr val="accent2"/>
                </a:solidFill>
              </a:rPr>
              <a:t>Problema di flusso di costo minimo (single commodity)</a:t>
            </a:r>
          </a:p>
        </p:txBody>
      </p: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285750" y="620713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  <a:cs typeface="Arial" charset="0"/>
              </a:rPr>
              <a:t>Definizione: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428625" y="981075"/>
            <a:ext cx="8320088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dirty="0"/>
              <a:t>Sia dato un grafo </a:t>
            </a:r>
            <a:r>
              <a:rPr lang="it-IT" altLang="it-IT" sz="1800" b="1" i="1" dirty="0">
                <a:solidFill>
                  <a:srgbClr val="0070C0"/>
                </a:solidFill>
              </a:rPr>
              <a:t>G=(N,A) </a:t>
            </a:r>
            <a:r>
              <a:rPr lang="it-IT" altLang="it-IT" sz="1800" dirty="0"/>
              <a:t>in cui per ogni arco </a:t>
            </a:r>
            <a:r>
              <a:rPr lang="it-IT" altLang="it-IT" sz="1800" b="1" i="1" dirty="0">
                <a:solidFill>
                  <a:srgbClr val="0070C0"/>
                </a:solidFill>
              </a:rPr>
              <a:t>(</a:t>
            </a:r>
            <a:r>
              <a:rPr lang="it-IT" altLang="it-IT" sz="1800" b="1" i="1" dirty="0" err="1">
                <a:solidFill>
                  <a:srgbClr val="0070C0"/>
                </a:solidFill>
              </a:rPr>
              <a:t>i,j</a:t>
            </a:r>
            <a:r>
              <a:rPr lang="it-IT" altLang="it-IT" sz="1800" b="1" i="1" dirty="0">
                <a:solidFill>
                  <a:srgbClr val="0070C0"/>
                </a:solidFill>
              </a:rPr>
              <a:t>) </a:t>
            </a:r>
            <a:r>
              <a:rPr lang="it-IT" altLang="it-IT" sz="1800" dirty="0"/>
              <a:t>si definisce</a:t>
            </a:r>
            <a:r>
              <a:rPr lang="it-IT" altLang="it-IT" sz="1800" b="1" i="1" dirty="0"/>
              <a:t>: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1800" b="1" i="1" dirty="0" err="1">
                <a:solidFill>
                  <a:srgbClr val="0070C0"/>
                </a:solidFill>
              </a:rPr>
              <a:t>c</a:t>
            </a:r>
            <a:r>
              <a:rPr lang="it-IT" altLang="it-IT" sz="1800" b="1" i="1" baseline="-25000" dirty="0" err="1">
                <a:solidFill>
                  <a:srgbClr val="0070C0"/>
                </a:solidFill>
              </a:rPr>
              <a:t>ij</a:t>
            </a:r>
            <a:r>
              <a:rPr lang="it-IT" altLang="it-IT" sz="1800" dirty="0"/>
              <a:t> costo per unità di flusso che attraversa l’arco </a:t>
            </a:r>
            <a:r>
              <a:rPr lang="it-IT" altLang="it-IT" sz="1800" b="1" i="1" dirty="0">
                <a:solidFill>
                  <a:srgbClr val="0070C0"/>
                </a:solidFill>
              </a:rPr>
              <a:t>(</a:t>
            </a:r>
            <a:r>
              <a:rPr lang="it-IT" altLang="it-IT" sz="1800" b="1" i="1" dirty="0" err="1">
                <a:solidFill>
                  <a:srgbClr val="0070C0"/>
                </a:solidFill>
              </a:rPr>
              <a:t>i,j</a:t>
            </a:r>
            <a:r>
              <a:rPr lang="it-IT" altLang="it-IT" sz="1800" b="1" i="1" dirty="0">
                <a:solidFill>
                  <a:srgbClr val="0070C0"/>
                </a:solidFill>
              </a:rPr>
              <a:t>)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1800" b="1" i="1" dirty="0" err="1">
                <a:solidFill>
                  <a:srgbClr val="0070C0"/>
                </a:solidFill>
              </a:rPr>
              <a:t>l</a:t>
            </a:r>
            <a:r>
              <a:rPr lang="it-IT" altLang="it-IT" sz="1800" b="1" i="1" baseline="-25000" dirty="0" err="1">
                <a:solidFill>
                  <a:srgbClr val="0070C0"/>
                </a:solidFill>
              </a:rPr>
              <a:t>ij</a:t>
            </a:r>
            <a:r>
              <a:rPr lang="it-IT" altLang="it-IT" sz="1800" dirty="0"/>
              <a:t> capacità inferiore dell’arco (quantità minima di flusso che deve attraversare l’arco)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1800" b="1" i="1" dirty="0" err="1">
                <a:solidFill>
                  <a:srgbClr val="0070C0"/>
                </a:solidFill>
              </a:rPr>
              <a:t>u</a:t>
            </a:r>
            <a:r>
              <a:rPr lang="it-IT" altLang="it-IT" sz="1800" b="1" i="1" baseline="-25000" dirty="0" err="1">
                <a:solidFill>
                  <a:srgbClr val="0070C0"/>
                </a:solidFill>
              </a:rPr>
              <a:t>ij</a:t>
            </a:r>
            <a:r>
              <a:rPr lang="it-IT" altLang="it-IT" sz="1800" dirty="0"/>
              <a:t> capacità superiore dell’arco (quantità massima di flusso che può attraversare l’arco)</a:t>
            </a:r>
            <a:endParaRPr lang="it-IT" altLang="it-IT" sz="1800" b="1" i="1" dirty="0">
              <a:solidFill>
                <a:srgbClr val="0070C0"/>
              </a:solidFill>
            </a:endParaRP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452438" y="3500438"/>
            <a:ext cx="869156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dirty="0"/>
              <a:t>Ad ogni nodo del grafo è associato un peso </a:t>
            </a:r>
            <a:r>
              <a:rPr lang="it-IT" altLang="it-IT" sz="1800" b="1" i="1" dirty="0">
                <a:solidFill>
                  <a:srgbClr val="0070C0"/>
                </a:solidFill>
              </a:rPr>
              <a:t>b</a:t>
            </a:r>
            <a:r>
              <a:rPr lang="it-IT" altLang="it-IT" sz="1800" b="1" i="1" baseline="-25000" dirty="0">
                <a:solidFill>
                  <a:srgbClr val="0070C0"/>
                </a:solidFill>
              </a:rPr>
              <a:t>i</a:t>
            </a:r>
            <a:r>
              <a:rPr lang="it-IT" altLang="it-IT" sz="1800" b="1" i="1" dirty="0"/>
              <a:t>: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1800" b="1" i="1" dirty="0">
                <a:solidFill>
                  <a:srgbClr val="0070C0"/>
                </a:solidFill>
              </a:rPr>
              <a:t>b</a:t>
            </a:r>
            <a:r>
              <a:rPr lang="it-IT" altLang="it-IT" sz="1800" b="1" i="1" baseline="-25000" dirty="0">
                <a:solidFill>
                  <a:srgbClr val="0070C0"/>
                </a:solidFill>
              </a:rPr>
              <a:t>i</a:t>
            </a:r>
            <a:r>
              <a:rPr lang="it-IT" altLang="it-IT" sz="1800" b="1" i="1" dirty="0">
                <a:solidFill>
                  <a:srgbClr val="0070C0"/>
                </a:solidFill>
              </a:rPr>
              <a:t> &lt; 0            </a:t>
            </a:r>
            <a:r>
              <a:rPr lang="it-IT" altLang="it-IT" sz="1800" dirty="0"/>
              <a:t>il nodo </a:t>
            </a:r>
            <a:r>
              <a:rPr lang="it-IT" altLang="it-IT" sz="1800" b="1" i="1" dirty="0">
                <a:solidFill>
                  <a:srgbClr val="0070C0"/>
                </a:solidFill>
              </a:rPr>
              <a:t>i</a:t>
            </a:r>
            <a:r>
              <a:rPr lang="it-IT" altLang="it-IT" sz="1800" dirty="0"/>
              <a:t> richiede </a:t>
            </a:r>
            <a:r>
              <a:rPr lang="it-IT" altLang="it-IT" sz="1800" b="1" i="1" dirty="0">
                <a:solidFill>
                  <a:srgbClr val="0070C0"/>
                </a:solidFill>
              </a:rPr>
              <a:t>b</a:t>
            </a:r>
            <a:r>
              <a:rPr lang="it-IT" altLang="it-IT" sz="1800" b="1" i="1" baseline="-25000" dirty="0">
                <a:solidFill>
                  <a:srgbClr val="0070C0"/>
                </a:solidFill>
              </a:rPr>
              <a:t>i</a:t>
            </a:r>
            <a:r>
              <a:rPr lang="it-IT" altLang="it-IT" sz="1800" dirty="0"/>
              <a:t> unità di flusso (nodo </a:t>
            </a:r>
            <a:r>
              <a:rPr lang="it-IT" altLang="it-IT" sz="1800" i="1" dirty="0">
                <a:solidFill>
                  <a:srgbClr val="0070C0"/>
                </a:solidFill>
              </a:rPr>
              <a:t>pozzo</a:t>
            </a:r>
            <a:r>
              <a:rPr lang="it-IT" altLang="it-IT" sz="1800" dirty="0"/>
              <a:t> o </a:t>
            </a:r>
            <a:r>
              <a:rPr lang="it-IT" altLang="it-IT" sz="1800" i="1" dirty="0">
                <a:solidFill>
                  <a:srgbClr val="0070C0"/>
                </a:solidFill>
              </a:rPr>
              <a:t>destinazione</a:t>
            </a:r>
            <a:r>
              <a:rPr lang="it-IT" altLang="it-IT" sz="1800" dirty="0"/>
              <a:t>)</a:t>
            </a:r>
            <a:endParaRPr lang="it-IT" altLang="it-IT" sz="1800" b="1" i="1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1800" b="1" i="1" dirty="0">
                <a:solidFill>
                  <a:srgbClr val="0070C0"/>
                </a:solidFill>
              </a:rPr>
              <a:t>b</a:t>
            </a:r>
            <a:r>
              <a:rPr lang="it-IT" altLang="it-IT" sz="1800" b="1" i="1" baseline="-25000" dirty="0">
                <a:solidFill>
                  <a:srgbClr val="0070C0"/>
                </a:solidFill>
              </a:rPr>
              <a:t>i</a:t>
            </a:r>
            <a:r>
              <a:rPr lang="it-IT" altLang="it-IT" sz="1800" b="1" i="1" dirty="0">
                <a:solidFill>
                  <a:srgbClr val="0070C0"/>
                </a:solidFill>
              </a:rPr>
              <a:t> &gt; 0             </a:t>
            </a:r>
            <a:r>
              <a:rPr lang="it-IT" altLang="it-IT" sz="1800" dirty="0"/>
              <a:t>il nodo </a:t>
            </a:r>
            <a:r>
              <a:rPr lang="it-IT" altLang="it-IT" sz="1800" b="1" i="1" dirty="0">
                <a:solidFill>
                  <a:srgbClr val="0070C0"/>
                </a:solidFill>
              </a:rPr>
              <a:t>i</a:t>
            </a:r>
            <a:r>
              <a:rPr lang="it-IT" altLang="it-IT" sz="1800" dirty="0"/>
              <a:t> produce </a:t>
            </a:r>
            <a:r>
              <a:rPr lang="it-IT" altLang="it-IT" sz="1800" b="1" i="1" dirty="0">
                <a:solidFill>
                  <a:srgbClr val="0070C0"/>
                </a:solidFill>
              </a:rPr>
              <a:t>b</a:t>
            </a:r>
            <a:r>
              <a:rPr lang="it-IT" altLang="it-IT" sz="1800" b="1" i="1" baseline="-25000" dirty="0">
                <a:solidFill>
                  <a:srgbClr val="0070C0"/>
                </a:solidFill>
              </a:rPr>
              <a:t>i</a:t>
            </a:r>
            <a:r>
              <a:rPr lang="it-IT" altLang="it-IT" sz="1800" dirty="0"/>
              <a:t> unità di flusso (nodo </a:t>
            </a:r>
            <a:r>
              <a:rPr lang="it-IT" altLang="it-IT" sz="1800" i="1" dirty="0">
                <a:solidFill>
                  <a:srgbClr val="0070C0"/>
                </a:solidFill>
              </a:rPr>
              <a:t>sorgente</a:t>
            </a:r>
            <a:r>
              <a:rPr lang="it-IT" altLang="it-IT" sz="1800" dirty="0"/>
              <a:t> o origine)</a:t>
            </a:r>
            <a:endParaRPr lang="it-IT" altLang="it-IT" sz="1800" b="1" i="1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1800" b="1" i="1" dirty="0">
                <a:solidFill>
                  <a:srgbClr val="0070C0"/>
                </a:solidFill>
              </a:rPr>
              <a:t>b</a:t>
            </a:r>
            <a:r>
              <a:rPr lang="it-IT" altLang="it-IT" sz="1800" b="1" i="1" baseline="-25000" dirty="0">
                <a:solidFill>
                  <a:srgbClr val="0070C0"/>
                </a:solidFill>
              </a:rPr>
              <a:t>i</a:t>
            </a:r>
            <a:r>
              <a:rPr lang="it-IT" altLang="it-IT" sz="1800" b="1" i="1" dirty="0">
                <a:solidFill>
                  <a:srgbClr val="0070C0"/>
                </a:solidFill>
              </a:rPr>
              <a:t> = 0             </a:t>
            </a:r>
            <a:r>
              <a:rPr lang="it-IT" altLang="it-IT" sz="1800" dirty="0"/>
              <a:t>il nodo i può solo essere attraversato da un flusso</a:t>
            </a:r>
          </a:p>
        </p:txBody>
      </p:sp>
      <p:cxnSp>
        <p:nvCxnSpPr>
          <p:cNvPr id="12" name="Connettore 2 11"/>
          <p:cNvCxnSpPr/>
          <p:nvPr/>
        </p:nvCxnSpPr>
        <p:spPr>
          <a:xfrm>
            <a:off x="2051050" y="4149725"/>
            <a:ext cx="504825" cy="0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>
            <a:off x="2051050" y="4581525"/>
            <a:ext cx="504825" cy="0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2051050" y="5013325"/>
            <a:ext cx="504825" cy="0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>
            <a:spLocks noChangeArrowheads="1"/>
          </p:cNvSpPr>
          <p:nvPr/>
        </p:nvSpPr>
        <p:spPr bwMode="auto">
          <a:xfrm>
            <a:off x="388938" y="5375275"/>
            <a:ext cx="8286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Si vuole </a:t>
            </a:r>
            <a:r>
              <a:rPr lang="it-IT" altLang="it-IT" sz="1800" b="1" i="1">
                <a:solidFill>
                  <a:srgbClr val="0070C0"/>
                </a:solidFill>
              </a:rPr>
              <a:t>trasportare</a:t>
            </a:r>
            <a:r>
              <a:rPr lang="it-IT" altLang="it-IT" sz="1800"/>
              <a:t> nel </a:t>
            </a:r>
            <a:r>
              <a:rPr lang="it-IT" altLang="it-IT" sz="1800" b="1" i="1">
                <a:solidFill>
                  <a:srgbClr val="0070C0"/>
                </a:solidFill>
              </a:rPr>
              <a:t>modo più conveniente </a:t>
            </a:r>
            <a:r>
              <a:rPr lang="it-IT" altLang="it-IT" sz="1800"/>
              <a:t>(</a:t>
            </a:r>
            <a:r>
              <a:rPr lang="it-IT" altLang="it-IT" sz="1800" b="1" i="1">
                <a:solidFill>
                  <a:srgbClr val="0070C0"/>
                </a:solidFill>
              </a:rPr>
              <a:t>costo minimo</a:t>
            </a:r>
            <a:r>
              <a:rPr lang="it-IT" altLang="it-IT" sz="1800"/>
              <a:t>) </a:t>
            </a:r>
            <a:r>
              <a:rPr lang="it-IT" altLang="it-IT" sz="1800" b="1" i="1">
                <a:solidFill>
                  <a:srgbClr val="0070C0"/>
                </a:solidFill>
              </a:rPr>
              <a:t>flusso</a:t>
            </a:r>
            <a:r>
              <a:rPr lang="it-IT" altLang="it-IT" sz="1800"/>
              <a:t> dai nodi </a:t>
            </a:r>
            <a:r>
              <a:rPr lang="it-IT" altLang="it-IT" sz="1800" b="1" i="1">
                <a:solidFill>
                  <a:srgbClr val="0070C0"/>
                </a:solidFill>
              </a:rPr>
              <a:t>origine</a:t>
            </a:r>
            <a:r>
              <a:rPr lang="it-IT" altLang="it-IT" sz="1800"/>
              <a:t> ai nodi </a:t>
            </a:r>
            <a:r>
              <a:rPr lang="it-IT" altLang="it-IT" sz="1800" b="1" i="1">
                <a:solidFill>
                  <a:srgbClr val="0070C0"/>
                </a:solidFill>
              </a:rPr>
              <a:t>destinazione</a:t>
            </a:r>
            <a:r>
              <a:rPr lang="it-IT" altLang="it-IT" sz="1800"/>
              <a:t> rispettando i </a:t>
            </a:r>
            <a:r>
              <a:rPr lang="it-IT" altLang="it-IT" sz="1800" b="1" i="1">
                <a:solidFill>
                  <a:srgbClr val="0070C0"/>
                </a:solidFill>
              </a:rPr>
              <a:t>limiti di capacità </a:t>
            </a:r>
            <a:r>
              <a:rPr lang="it-IT" altLang="it-IT" sz="1800"/>
              <a:t>sugli archi, le </a:t>
            </a:r>
            <a:r>
              <a:rPr lang="it-IT" altLang="it-IT" sz="1800" b="1" i="1">
                <a:solidFill>
                  <a:srgbClr val="0070C0"/>
                </a:solidFill>
              </a:rPr>
              <a:t>disponibilità</a:t>
            </a:r>
            <a:r>
              <a:rPr lang="it-IT" altLang="it-IT" sz="1800"/>
              <a:t> dei nodi origine e le </a:t>
            </a:r>
            <a:r>
              <a:rPr lang="it-IT" altLang="it-IT" sz="1800" b="1" i="1">
                <a:solidFill>
                  <a:srgbClr val="0070C0"/>
                </a:solidFill>
              </a:rPr>
              <a:t>richieste</a:t>
            </a:r>
            <a:r>
              <a:rPr lang="it-IT" altLang="it-IT" sz="1800"/>
              <a:t> dei nodi destinazione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Problema di flusso di costo minimo</a:t>
            </a:r>
          </a:p>
        </p:txBody>
      </p:sp>
      <p:sp>
        <p:nvSpPr>
          <p:cNvPr id="4099" name="Rectangle 16"/>
          <p:cNvSpPr>
            <a:spLocks noChangeArrowheads="1"/>
          </p:cNvSpPr>
          <p:nvPr/>
        </p:nvSpPr>
        <p:spPr bwMode="auto">
          <a:xfrm>
            <a:off x="285750" y="620713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  <a:cs typeface="Arial" charset="0"/>
              </a:rPr>
              <a:t>Esempio: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grpSp>
        <p:nvGrpSpPr>
          <p:cNvPr id="4100" name="Gruppo 50"/>
          <p:cNvGrpSpPr>
            <a:grpSpLocks/>
          </p:cNvGrpSpPr>
          <p:nvPr/>
        </p:nvGrpSpPr>
        <p:grpSpPr bwMode="auto">
          <a:xfrm>
            <a:off x="539750" y="765175"/>
            <a:ext cx="4032250" cy="2519363"/>
            <a:chOff x="2123728" y="1124744"/>
            <a:chExt cx="4032448" cy="2520280"/>
          </a:xfrm>
        </p:grpSpPr>
        <p:sp>
          <p:nvSpPr>
            <p:cNvPr id="4107" name="CasellaDiTesto 39"/>
            <p:cNvSpPr txBox="1">
              <a:spLocks noChangeArrowheads="1"/>
            </p:cNvSpPr>
            <p:nvPr/>
          </p:nvSpPr>
          <p:spPr bwMode="auto">
            <a:xfrm>
              <a:off x="3851920" y="1124744"/>
              <a:ext cx="6480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 dirty="0"/>
                <a:t>8</a:t>
              </a:r>
            </a:p>
          </p:txBody>
        </p:sp>
        <p:sp>
          <p:nvSpPr>
            <p:cNvPr id="4108" name="CasellaDiTesto 41"/>
            <p:cNvSpPr txBox="1">
              <a:spLocks noChangeArrowheads="1"/>
            </p:cNvSpPr>
            <p:nvPr/>
          </p:nvSpPr>
          <p:spPr bwMode="auto">
            <a:xfrm>
              <a:off x="5364088" y="1124744"/>
              <a:ext cx="6480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 dirty="0"/>
                <a:t>-6</a:t>
              </a:r>
            </a:p>
          </p:txBody>
        </p:sp>
        <p:grpSp>
          <p:nvGrpSpPr>
            <p:cNvPr id="4109" name="Gruppo 49"/>
            <p:cNvGrpSpPr>
              <a:grpSpLocks/>
            </p:cNvGrpSpPr>
            <p:nvPr/>
          </p:nvGrpSpPr>
          <p:grpSpPr bwMode="auto">
            <a:xfrm>
              <a:off x="2123728" y="1268760"/>
              <a:ext cx="4032448" cy="2376264"/>
              <a:chOff x="2123728" y="1268760"/>
              <a:chExt cx="4032448" cy="2376264"/>
            </a:xfrm>
          </p:grpSpPr>
          <p:sp>
            <p:nvSpPr>
              <p:cNvPr id="5" name="Ovale 4"/>
              <p:cNvSpPr/>
              <p:nvPr/>
            </p:nvSpPr>
            <p:spPr>
              <a:xfrm>
                <a:off x="2557137" y="2133174"/>
                <a:ext cx="287351" cy="360493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dirty="0"/>
                  <a:t>1</a:t>
                </a:r>
              </a:p>
            </p:txBody>
          </p:sp>
          <p:sp>
            <p:nvSpPr>
              <p:cNvPr id="6" name="Ovale 5"/>
              <p:cNvSpPr/>
              <p:nvPr/>
            </p:nvSpPr>
            <p:spPr>
              <a:xfrm>
                <a:off x="5365562" y="1413774"/>
                <a:ext cx="287352" cy="360494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dirty="0"/>
                  <a:t>4</a:t>
                </a:r>
              </a:p>
            </p:txBody>
          </p:sp>
          <p:sp>
            <p:nvSpPr>
              <p:cNvPr id="7" name="Ovale 6"/>
              <p:cNvSpPr/>
              <p:nvPr/>
            </p:nvSpPr>
            <p:spPr>
              <a:xfrm>
                <a:off x="3924041" y="2925624"/>
                <a:ext cx="287352" cy="360494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dirty="0"/>
                  <a:t>3</a:t>
                </a:r>
              </a:p>
            </p:txBody>
          </p:sp>
          <p:sp>
            <p:nvSpPr>
              <p:cNvPr id="8" name="Ovale 7"/>
              <p:cNvSpPr/>
              <p:nvPr/>
            </p:nvSpPr>
            <p:spPr>
              <a:xfrm>
                <a:off x="3924041" y="1413774"/>
                <a:ext cx="287352" cy="360494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dirty="0"/>
                  <a:t>2</a:t>
                </a:r>
              </a:p>
            </p:txBody>
          </p:sp>
          <p:cxnSp>
            <p:nvCxnSpPr>
              <p:cNvPr id="9" name="Connettore 2 8"/>
              <p:cNvCxnSpPr>
                <a:stCxn id="5" idx="7"/>
                <a:endCxn id="8" idx="2"/>
              </p:cNvCxnSpPr>
              <p:nvPr/>
            </p:nvCxnSpPr>
            <p:spPr>
              <a:xfrm flipV="1">
                <a:off x="2801624" y="1593227"/>
                <a:ext cx="1122417" cy="5923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ttore 2 9"/>
              <p:cNvCxnSpPr>
                <a:stCxn id="5" idx="5"/>
                <a:endCxn id="7" idx="2"/>
              </p:cNvCxnSpPr>
              <p:nvPr/>
            </p:nvCxnSpPr>
            <p:spPr>
              <a:xfrm>
                <a:off x="2801624" y="2441261"/>
                <a:ext cx="1122417" cy="6638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ttore 2 11"/>
              <p:cNvCxnSpPr>
                <a:stCxn id="7" idx="7"/>
                <a:endCxn id="6" idx="3"/>
              </p:cNvCxnSpPr>
              <p:nvPr/>
            </p:nvCxnSpPr>
            <p:spPr>
              <a:xfrm flipV="1">
                <a:off x="4170116" y="1720273"/>
                <a:ext cx="1236723" cy="125775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ttore 2 12"/>
              <p:cNvCxnSpPr>
                <a:stCxn id="8" idx="6"/>
                <a:endCxn id="6" idx="2"/>
              </p:cNvCxnSpPr>
              <p:nvPr/>
            </p:nvCxnSpPr>
            <p:spPr>
              <a:xfrm>
                <a:off x="4211394" y="1593227"/>
                <a:ext cx="115416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e 26"/>
              <p:cNvSpPr/>
              <p:nvPr/>
            </p:nvSpPr>
            <p:spPr>
              <a:xfrm>
                <a:off x="5365562" y="2925624"/>
                <a:ext cx="287352" cy="360494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dirty="0"/>
                  <a:t>5</a:t>
                </a:r>
              </a:p>
            </p:txBody>
          </p:sp>
          <p:cxnSp>
            <p:nvCxnSpPr>
              <p:cNvPr id="29" name="Connettore 2 28"/>
              <p:cNvCxnSpPr>
                <a:stCxn id="7" idx="6"/>
                <a:endCxn id="27" idx="2"/>
              </p:cNvCxnSpPr>
              <p:nvPr/>
            </p:nvCxnSpPr>
            <p:spPr>
              <a:xfrm>
                <a:off x="4211394" y="3105077"/>
                <a:ext cx="115416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2 31"/>
              <p:cNvCxnSpPr>
                <a:stCxn id="8" idx="4"/>
                <a:endCxn id="7" idx="0"/>
              </p:cNvCxnSpPr>
              <p:nvPr/>
            </p:nvCxnSpPr>
            <p:spPr>
              <a:xfrm>
                <a:off x="4066923" y="1774268"/>
                <a:ext cx="1588" cy="115135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2 34"/>
              <p:cNvCxnSpPr>
                <a:stCxn id="6" idx="4"/>
                <a:endCxn id="27" idx="0"/>
              </p:cNvCxnSpPr>
              <p:nvPr/>
            </p:nvCxnSpPr>
            <p:spPr>
              <a:xfrm>
                <a:off x="5508444" y="1774268"/>
                <a:ext cx="0" cy="115135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22" name="CasellaDiTesto 37"/>
              <p:cNvSpPr txBox="1">
                <a:spLocks noChangeArrowheads="1"/>
              </p:cNvSpPr>
              <p:nvPr/>
            </p:nvSpPr>
            <p:spPr bwMode="auto">
              <a:xfrm>
                <a:off x="2123728" y="2143889"/>
                <a:ext cx="6480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 dirty="0"/>
                  <a:t>10</a:t>
                </a:r>
              </a:p>
            </p:txBody>
          </p:sp>
          <p:sp>
            <p:nvSpPr>
              <p:cNvPr id="4123" name="CasellaDiTesto 38"/>
              <p:cNvSpPr txBox="1">
                <a:spLocks noChangeArrowheads="1"/>
              </p:cNvSpPr>
              <p:nvPr/>
            </p:nvSpPr>
            <p:spPr bwMode="auto">
              <a:xfrm>
                <a:off x="3923928" y="3337247"/>
                <a:ext cx="6480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/>
                  <a:t>0</a:t>
                </a:r>
              </a:p>
            </p:txBody>
          </p:sp>
          <p:sp>
            <p:nvSpPr>
              <p:cNvPr id="4124" name="CasellaDiTesto 40"/>
              <p:cNvSpPr txBox="1">
                <a:spLocks noChangeArrowheads="1"/>
              </p:cNvSpPr>
              <p:nvPr/>
            </p:nvSpPr>
            <p:spPr bwMode="auto">
              <a:xfrm>
                <a:off x="5364088" y="3337247"/>
                <a:ext cx="6480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 dirty="0"/>
                  <a:t>-12</a:t>
                </a:r>
              </a:p>
            </p:txBody>
          </p:sp>
          <p:sp>
            <p:nvSpPr>
              <p:cNvPr id="4125" name="CasellaDiTesto 42"/>
              <p:cNvSpPr txBox="1">
                <a:spLocks noChangeArrowheads="1"/>
              </p:cNvSpPr>
              <p:nvPr/>
            </p:nvSpPr>
            <p:spPr bwMode="auto">
              <a:xfrm>
                <a:off x="2843808" y="1628800"/>
                <a:ext cx="6480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/>
                  <a:t>(9,7)</a:t>
                </a:r>
              </a:p>
            </p:txBody>
          </p:sp>
          <p:sp>
            <p:nvSpPr>
              <p:cNvPr id="4126" name="CasellaDiTesto 43"/>
              <p:cNvSpPr txBox="1">
                <a:spLocks noChangeArrowheads="1"/>
              </p:cNvSpPr>
              <p:nvPr/>
            </p:nvSpPr>
            <p:spPr bwMode="auto">
              <a:xfrm>
                <a:off x="2915816" y="2708920"/>
                <a:ext cx="6480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/>
                  <a:t>(3,4)</a:t>
                </a:r>
              </a:p>
            </p:txBody>
          </p:sp>
          <p:sp>
            <p:nvSpPr>
              <p:cNvPr id="4127" name="CasellaDiTesto 44"/>
              <p:cNvSpPr txBox="1">
                <a:spLocks noChangeArrowheads="1"/>
              </p:cNvSpPr>
              <p:nvPr/>
            </p:nvSpPr>
            <p:spPr bwMode="auto">
              <a:xfrm>
                <a:off x="3635896" y="2113111"/>
                <a:ext cx="6480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/>
                  <a:t>(5,9)</a:t>
                </a:r>
              </a:p>
            </p:txBody>
          </p:sp>
          <p:sp>
            <p:nvSpPr>
              <p:cNvPr id="4128" name="CasellaDiTesto 45"/>
              <p:cNvSpPr txBox="1">
                <a:spLocks noChangeArrowheads="1"/>
              </p:cNvSpPr>
              <p:nvPr/>
            </p:nvSpPr>
            <p:spPr bwMode="auto">
              <a:xfrm>
                <a:off x="4427984" y="1268760"/>
                <a:ext cx="6480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/>
                  <a:t>(4,6)</a:t>
                </a:r>
              </a:p>
            </p:txBody>
          </p:sp>
          <p:sp>
            <p:nvSpPr>
              <p:cNvPr id="4129" name="CasellaDiTesto 46"/>
              <p:cNvSpPr txBox="1">
                <a:spLocks noChangeArrowheads="1"/>
              </p:cNvSpPr>
              <p:nvPr/>
            </p:nvSpPr>
            <p:spPr bwMode="auto">
              <a:xfrm>
                <a:off x="4427984" y="3140968"/>
                <a:ext cx="6480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/>
                  <a:t>(7,8)</a:t>
                </a:r>
              </a:p>
            </p:txBody>
          </p:sp>
          <p:sp>
            <p:nvSpPr>
              <p:cNvPr id="4130" name="CasellaDiTesto 47"/>
              <p:cNvSpPr txBox="1">
                <a:spLocks noChangeArrowheads="1"/>
              </p:cNvSpPr>
              <p:nvPr/>
            </p:nvSpPr>
            <p:spPr bwMode="auto">
              <a:xfrm>
                <a:off x="4499992" y="1969095"/>
                <a:ext cx="6480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/>
                  <a:t>(4,7)</a:t>
                </a:r>
              </a:p>
            </p:txBody>
          </p:sp>
          <p:sp>
            <p:nvSpPr>
              <p:cNvPr id="4131" name="CasellaDiTesto 48"/>
              <p:cNvSpPr txBox="1">
                <a:spLocks noChangeArrowheads="1"/>
              </p:cNvSpPr>
              <p:nvPr/>
            </p:nvSpPr>
            <p:spPr bwMode="auto">
              <a:xfrm>
                <a:off x="5508104" y="2041103"/>
                <a:ext cx="6480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/>
                  <a:t>(5,6)</a:t>
                </a:r>
              </a:p>
            </p:txBody>
          </p:sp>
        </p:grpSp>
      </p:grpSp>
      <p:sp>
        <p:nvSpPr>
          <p:cNvPr id="52" name="Rettangolo 51"/>
          <p:cNvSpPr>
            <a:spLocks noChangeArrowheads="1"/>
          </p:cNvSpPr>
          <p:nvPr/>
        </p:nvSpPr>
        <p:spPr bwMode="auto">
          <a:xfrm>
            <a:off x="4572000" y="1025525"/>
            <a:ext cx="381635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ü"/>
              <a:defRPr/>
            </a:pPr>
            <a:r>
              <a:rPr lang="it-IT" sz="1600" dirty="0"/>
              <a:t>  I nodi </a:t>
            </a:r>
            <a:r>
              <a:rPr lang="it-IT" sz="1600" b="1" i="1" dirty="0">
                <a:solidFill>
                  <a:srgbClr val="0070C0"/>
                </a:solidFill>
              </a:rPr>
              <a:t>1</a:t>
            </a:r>
            <a:r>
              <a:rPr lang="it-IT" sz="1600" dirty="0"/>
              <a:t> e </a:t>
            </a:r>
            <a:r>
              <a:rPr lang="it-IT" sz="1600" b="1" i="1" dirty="0">
                <a:solidFill>
                  <a:srgbClr val="0070C0"/>
                </a:solidFill>
              </a:rPr>
              <a:t>2</a:t>
            </a:r>
            <a:r>
              <a:rPr lang="it-IT" sz="1600" dirty="0"/>
              <a:t> sono nodi </a:t>
            </a:r>
            <a:r>
              <a:rPr lang="it-IT" sz="1600" b="1" i="1" dirty="0">
                <a:solidFill>
                  <a:srgbClr val="0070C0"/>
                </a:solidFill>
              </a:rPr>
              <a:t>sorgente</a:t>
            </a:r>
            <a:r>
              <a:rPr lang="it-IT" sz="1600" dirty="0"/>
              <a:t>; </a:t>
            </a:r>
          </a:p>
          <a:p>
            <a:pPr algn="just">
              <a:defRPr/>
            </a:pPr>
            <a:endParaRPr lang="it-IT" sz="1600" dirty="0"/>
          </a:p>
          <a:p>
            <a:pPr algn="just">
              <a:buFont typeface="Wingdings" pitchFamily="2" charset="2"/>
              <a:buChar char="ü"/>
              <a:defRPr/>
            </a:pPr>
            <a:r>
              <a:rPr lang="it-IT" sz="1600" dirty="0"/>
              <a:t>  I nodi </a:t>
            </a:r>
            <a:r>
              <a:rPr lang="it-IT" sz="1600" b="1" i="1" dirty="0">
                <a:solidFill>
                  <a:srgbClr val="0070C0"/>
                </a:solidFill>
              </a:rPr>
              <a:t>4</a:t>
            </a:r>
            <a:r>
              <a:rPr lang="it-IT" sz="1600" dirty="0"/>
              <a:t> e </a:t>
            </a:r>
            <a:r>
              <a:rPr lang="it-IT" sz="1600" b="1" i="1" dirty="0">
                <a:solidFill>
                  <a:srgbClr val="0070C0"/>
                </a:solidFill>
              </a:rPr>
              <a:t>5</a:t>
            </a:r>
            <a:r>
              <a:rPr lang="it-IT" sz="1600" dirty="0"/>
              <a:t> sono nodi </a:t>
            </a:r>
            <a:r>
              <a:rPr lang="it-IT" sz="1600" b="1" i="1" dirty="0">
                <a:solidFill>
                  <a:srgbClr val="0070C0"/>
                </a:solidFill>
              </a:rPr>
              <a:t>destinazione</a:t>
            </a:r>
            <a:r>
              <a:rPr lang="it-IT" sz="1600" dirty="0"/>
              <a:t>; </a:t>
            </a:r>
          </a:p>
          <a:p>
            <a:pPr algn="just">
              <a:defRPr/>
            </a:pPr>
            <a:endParaRPr lang="it-IT" sz="1600" dirty="0"/>
          </a:p>
          <a:p>
            <a:pPr marL="268288" indent="-268288" algn="just">
              <a:buFont typeface="Wingdings" pitchFamily="2" charset="2"/>
              <a:buChar char="ü"/>
              <a:defRPr/>
            </a:pPr>
            <a:r>
              <a:rPr lang="it-IT" sz="1600" dirty="0"/>
              <a:t>Sugli archi è indicato rispettivamente   il  </a:t>
            </a:r>
            <a:r>
              <a:rPr lang="it-IT" sz="1600" b="1" i="1" dirty="0">
                <a:solidFill>
                  <a:srgbClr val="0070C0"/>
                </a:solidFill>
              </a:rPr>
              <a:t>costo</a:t>
            </a:r>
            <a:r>
              <a:rPr lang="it-IT" sz="1600" dirty="0"/>
              <a:t> e il </a:t>
            </a:r>
            <a:r>
              <a:rPr lang="it-IT" sz="1600" b="1" i="1" dirty="0">
                <a:solidFill>
                  <a:srgbClr val="0070C0"/>
                </a:solidFill>
              </a:rPr>
              <a:t>flusso massimo</a:t>
            </a:r>
            <a:r>
              <a:rPr lang="it-IT" sz="1600" dirty="0"/>
              <a:t>;</a:t>
            </a:r>
          </a:p>
          <a:p>
            <a:pPr marL="268288" indent="-268288" algn="just">
              <a:defRPr/>
            </a:pPr>
            <a:r>
              <a:rPr lang="it-IT" sz="1600" dirty="0"/>
              <a:t> </a:t>
            </a:r>
          </a:p>
          <a:p>
            <a:pPr algn="just">
              <a:buFont typeface="Wingdings" pitchFamily="2" charset="2"/>
              <a:buChar char="ü"/>
              <a:defRPr/>
            </a:pPr>
            <a:r>
              <a:rPr lang="it-IT" sz="1600" dirty="0"/>
              <a:t>il flusso minimo si suppone pari a 0</a:t>
            </a:r>
          </a:p>
        </p:txBody>
      </p:sp>
      <p:sp>
        <p:nvSpPr>
          <p:cNvPr id="4102" name="Rectangle 16"/>
          <p:cNvSpPr>
            <a:spLocks noChangeArrowheads="1"/>
          </p:cNvSpPr>
          <p:nvPr/>
        </p:nvSpPr>
        <p:spPr bwMode="auto">
          <a:xfrm>
            <a:off x="317500" y="3357563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  <a:cs typeface="Arial" charset="0"/>
              </a:rPr>
              <a:t>Formulazione: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5" name="Rettangolo 54"/>
          <p:cNvSpPr>
            <a:spLocks noChangeArrowheads="1"/>
          </p:cNvSpPr>
          <p:nvPr/>
        </p:nvSpPr>
        <p:spPr bwMode="auto">
          <a:xfrm>
            <a:off x="428625" y="3716338"/>
            <a:ext cx="8286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>
                <a:solidFill>
                  <a:srgbClr val="0066FF"/>
                </a:solidFill>
              </a:rPr>
              <a:t>Variabili decisionali</a:t>
            </a:r>
            <a:r>
              <a:rPr lang="it-IT" altLang="it-IT" sz="1800"/>
              <a:t>: 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1800" i="1">
                <a:solidFill>
                  <a:srgbClr val="C00000"/>
                </a:solidFill>
              </a:rPr>
              <a:t>x</a:t>
            </a:r>
            <a:r>
              <a:rPr lang="it-IT" altLang="it-IT" sz="1800" i="1" baseline="-25000">
                <a:solidFill>
                  <a:srgbClr val="C00000"/>
                </a:solidFill>
              </a:rPr>
              <a:t>ij</a:t>
            </a:r>
            <a:r>
              <a:rPr lang="it-IT" altLang="it-IT" sz="1800" i="1"/>
              <a:t>: quantità di flusso che attraversa l’arco </a:t>
            </a:r>
            <a:r>
              <a:rPr lang="it-IT" altLang="it-IT" sz="1800" b="1" i="1">
                <a:solidFill>
                  <a:srgbClr val="C00000"/>
                </a:solidFill>
              </a:rPr>
              <a:t>(i,j)</a:t>
            </a:r>
          </a:p>
        </p:txBody>
      </p:sp>
      <p:sp>
        <p:nvSpPr>
          <p:cNvPr id="56" name="Rettangolo 55"/>
          <p:cNvSpPr>
            <a:spLocks noChangeArrowheads="1"/>
          </p:cNvSpPr>
          <p:nvPr/>
        </p:nvSpPr>
        <p:spPr bwMode="auto">
          <a:xfrm>
            <a:off x="461963" y="4652963"/>
            <a:ext cx="82867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 dirty="0">
                <a:solidFill>
                  <a:srgbClr val="0066FF"/>
                </a:solidFill>
              </a:rPr>
              <a:t>Osservazione</a:t>
            </a:r>
            <a:r>
              <a:rPr lang="it-IT" altLang="it-IT" sz="1800" dirty="0"/>
              <a:t>: 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1800" dirty="0"/>
              <a:t>La quantità di flusso disponibile è uguale al flusso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1800" dirty="0"/>
              <a:t>A tale situazione ci si può sempre ricondurre aggiungendo un nodo fittizio n+1 con </a:t>
            </a:r>
          </a:p>
        </p:txBody>
      </p:sp>
      <p:graphicFrame>
        <p:nvGraphicFramePr>
          <p:cNvPr id="37893" name="Object 3"/>
          <p:cNvGraphicFramePr>
            <a:graphicFrameLocks noChangeAspect="1"/>
          </p:cNvGraphicFramePr>
          <p:nvPr/>
        </p:nvGraphicFramePr>
        <p:xfrm>
          <a:off x="6588125" y="5013325"/>
          <a:ext cx="10556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558" imgH="342751" progId="Equation.DSMT4">
                  <p:embed/>
                </p:oleObj>
              </mc:Choice>
              <mc:Fallback>
                <p:oleObj name="Equation" r:id="rId2" imgW="558558" imgH="342751" progId="Equation.DSMT4">
                  <p:embed/>
                  <p:pic>
                    <p:nvPicPr>
                      <p:cNvPr id="3789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5013325"/>
                        <a:ext cx="10556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4"/>
          <p:cNvGraphicFramePr>
            <a:graphicFrameLocks noChangeAspect="1"/>
          </p:cNvGraphicFramePr>
          <p:nvPr/>
        </p:nvGraphicFramePr>
        <p:xfrm>
          <a:off x="2987675" y="5949950"/>
          <a:ext cx="14874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058" imgH="342751" progId="Equation.DSMT4">
                  <p:embed/>
                </p:oleObj>
              </mc:Choice>
              <mc:Fallback>
                <p:oleObj name="Equation" r:id="rId4" imgW="787058" imgH="342751" progId="Equation.DSMT4">
                  <p:embed/>
                  <p:pic>
                    <p:nvPicPr>
                      <p:cNvPr id="5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949950"/>
                        <a:ext cx="14874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5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Problema di flusso di costo minimo</a:t>
            </a:r>
          </a:p>
        </p:txBody>
      </p:sp>
      <p:grpSp>
        <p:nvGrpSpPr>
          <p:cNvPr id="5123" name="Gruppo 2"/>
          <p:cNvGrpSpPr>
            <a:grpSpLocks/>
          </p:cNvGrpSpPr>
          <p:nvPr/>
        </p:nvGrpSpPr>
        <p:grpSpPr bwMode="auto">
          <a:xfrm>
            <a:off x="4932363" y="620713"/>
            <a:ext cx="4032250" cy="2520950"/>
            <a:chOff x="2123728" y="1124744"/>
            <a:chExt cx="4032448" cy="2520280"/>
          </a:xfrm>
        </p:grpSpPr>
        <p:sp>
          <p:nvSpPr>
            <p:cNvPr id="5127" name="CasellaDiTesto 3"/>
            <p:cNvSpPr txBox="1">
              <a:spLocks noChangeArrowheads="1"/>
            </p:cNvSpPr>
            <p:nvPr/>
          </p:nvSpPr>
          <p:spPr bwMode="auto">
            <a:xfrm>
              <a:off x="3851920" y="1124744"/>
              <a:ext cx="6480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 dirty="0"/>
                <a:t>8</a:t>
              </a:r>
            </a:p>
          </p:txBody>
        </p:sp>
        <p:sp>
          <p:nvSpPr>
            <p:cNvPr id="5128" name="CasellaDiTesto 4"/>
            <p:cNvSpPr txBox="1">
              <a:spLocks noChangeArrowheads="1"/>
            </p:cNvSpPr>
            <p:nvPr/>
          </p:nvSpPr>
          <p:spPr bwMode="auto">
            <a:xfrm>
              <a:off x="5364088" y="1124744"/>
              <a:ext cx="6480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 dirty="0"/>
                <a:t>-6</a:t>
              </a:r>
            </a:p>
          </p:txBody>
        </p:sp>
        <p:grpSp>
          <p:nvGrpSpPr>
            <p:cNvPr id="5129" name="Gruppo 49"/>
            <p:cNvGrpSpPr>
              <a:grpSpLocks/>
            </p:cNvGrpSpPr>
            <p:nvPr/>
          </p:nvGrpSpPr>
          <p:grpSpPr bwMode="auto">
            <a:xfrm>
              <a:off x="2123728" y="1268760"/>
              <a:ext cx="4032448" cy="2376264"/>
              <a:chOff x="2123728" y="1268760"/>
              <a:chExt cx="4032448" cy="2376264"/>
            </a:xfrm>
          </p:grpSpPr>
          <p:sp>
            <p:nvSpPr>
              <p:cNvPr id="7" name="Ovale 6"/>
              <p:cNvSpPr/>
              <p:nvPr/>
            </p:nvSpPr>
            <p:spPr>
              <a:xfrm>
                <a:off x="2557136" y="2132538"/>
                <a:ext cx="287352" cy="360267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dirty="0"/>
                  <a:t>1</a:t>
                </a:r>
              </a:p>
            </p:txBody>
          </p:sp>
          <p:sp>
            <p:nvSpPr>
              <p:cNvPr id="8" name="Ovale 5"/>
              <p:cNvSpPr/>
              <p:nvPr/>
            </p:nvSpPr>
            <p:spPr>
              <a:xfrm>
                <a:off x="5365562" y="1413592"/>
                <a:ext cx="287351" cy="360266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dirty="0"/>
                  <a:t>4</a:t>
                </a:r>
              </a:p>
            </p:txBody>
          </p:sp>
          <p:sp>
            <p:nvSpPr>
              <p:cNvPr id="9" name="Ovale 8"/>
              <p:cNvSpPr/>
              <p:nvPr/>
            </p:nvSpPr>
            <p:spPr>
              <a:xfrm>
                <a:off x="3924041" y="2924491"/>
                <a:ext cx="287351" cy="360266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dirty="0"/>
                  <a:t>3</a:t>
                </a:r>
              </a:p>
            </p:txBody>
          </p:sp>
          <p:sp>
            <p:nvSpPr>
              <p:cNvPr id="10" name="Ovale 9"/>
              <p:cNvSpPr/>
              <p:nvPr/>
            </p:nvSpPr>
            <p:spPr>
              <a:xfrm>
                <a:off x="3924041" y="1413592"/>
                <a:ext cx="287351" cy="360266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dirty="0"/>
                  <a:t>2</a:t>
                </a:r>
              </a:p>
            </p:txBody>
          </p:sp>
          <p:cxnSp>
            <p:nvCxnSpPr>
              <p:cNvPr id="11" name="Connettore 2 10"/>
              <p:cNvCxnSpPr>
                <a:stCxn id="7" idx="7"/>
                <a:endCxn id="10" idx="2"/>
              </p:cNvCxnSpPr>
              <p:nvPr/>
            </p:nvCxnSpPr>
            <p:spPr>
              <a:xfrm flipV="1">
                <a:off x="2801623" y="1592932"/>
                <a:ext cx="1122418" cy="593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ttore 2 11"/>
              <p:cNvCxnSpPr>
                <a:stCxn id="7" idx="5"/>
                <a:endCxn id="9" idx="2"/>
              </p:cNvCxnSpPr>
              <p:nvPr/>
            </p:nvCxnSpPr>
            <p:spPr>
              <a:xfrm>
                <a:off x="2801623" y="2440431"/>
                <a:ext cx="1122418" cy="6649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ttore 2 12"/>
              <p:cNvCxnSpPr>
                <a:stCxn id="9" idx="7"/>
              </p:cNvCxnSpPr>
              <p:nvPr/>
            </p:nvCxnSpPr>
            <p:spPr>
              <a:xfrm flipV="1">
                <a:off x="4170115" y="1721486"/>
                <a:ext cx="1236724" cy="12569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ttore 2 13"/>
              <p:cNvCxnSpPr>
                <a:stCxn id="10" idx="6"/>
              </p:cNvCxnSpPr>
              <p:nvPr/>
            </p:nvCxnSpPr>
            <p:spPr>
              <a:xfrm>
                <a:off x="4211393" y="1592932"/>
                <a:ext cx="115417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e 14"/>
              <p:cNvSpPr/>
              <p:nvPr/>
            </p:nvSpPr>
            <p:spPr>
              <a:xfrm>
                <a:off x="5365562" y="2924491"/>
                <a:ext cx="287351" cy="360266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dirty="0"/>
                  <a:t>5</a:t>
                </a:r>
              </a:p>
            </p:txBody>
          </p:sp>
          <p:cxnSp>
            <p:nvCxnSpPr>
              <p:cNvPr id="16" name="Connettore 2 15"/>
              <p:cNvCxnSpPr>
                <a:stCxn id="9" idx="6"/>
                <a:endCxn id="15" idx="2"/>
              </p:cNvCxnSpPr>
              <p:nvPr/>
            </p:nvCxnSpPr>
            <p:spPr>
              <a:xfrm>
                <a:off x="4211393" y="3105418"/>
                <a:ext cx="115417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ttore 2 16"/>
              <p:cNvCxnSpPr>
                <a:stCxn id="10" idx="4"/>
                <a:endCxn id="9" idx="0"/>
              </p:cNvCxnSpPr>
              <p:nvPr/>
            </p:nvCxnSpPr>
            <p:spPr>
              <a:xfrm>
                <a:off x="4066923" y="1773859"/>
                <a:ext cx="1587" cy="11506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7"/>
              <p:cNvCxnSpPr>
                <a:endCxn id="15" idx="0"/>
              </p:cNvCxnSpPr>
              <p:nvPr/>
            </p:nvCxnSpPr>
            <p:spPr>
              <a:xfrm>
                <a:off x="5508444" y="1773859"/>
                <a:ext cx="0" cy="11506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42" name="CasellaDiTesto 18"/>
              <p:cNvSpPr txBox="1">
                <a:spLocks noChangeArrowheads="1"/>
              </p:cNvSpPr>
              <p:nvPr/>
            </p:nvSpPr>
            <p:spPr bwMode="auto">
              <a:xfrm>
                <a:off x="2123728" y="2143889"/>
                <a:ext cx="6480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 dirty="0"/>
                  <a:t>10</a:t>
                </a:r>
              </a:p>
            </p:txBody>
          </p:sp>
          <p:sp>
            <p:nvSpPr>
              <p:cNvPr id="5143" name="CasellaDiTesto 19"/>
              <p:cNvSpPr txBox="1">
                <a:spLocks noChangeArrowheads="1"/>
              </p:cNvSpPr>
              <p:nvPr/>
            </p:nvSpPr>
            <p:spPr bwMode="auto">
              <a:xfrm>
                <a:off x="3923928" y="3337247"/>
                <a:ext cx="6480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/>
                  <a:t>0</a:t>
                </a:r>
              </a:p>
            </p:txBody>
          </p:sp>
          <p:sp>
            <p:nvSpPr>
              <p:cNvPr id="5144" name="CasellaDiTesto 20"/>
              <p:cNvSpPr txBox="1">
                <a:spLocks noChangeArrowheads="1"/>
              </p:cNvSpPr>
              <p:nvPr/>
            </p:nvSpPr>
            <p:spPr bwMode="auto">
              <a:xfrm>
                <a:off x="5364088" y="3337247"/>
                <a:ext cx="6480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 dirty="0"/>
                  <a:t>-12</a:t>
                </a:r>
              </a:p>
            </p:txBody>
          </p:sp>
          <p:sp>
            <p:nvSpPr>
              <p:cNvPr id="5145" name="CasellaDiTesto 21"/>
              <p:cNvSpPr txBox="1">
                <a:spLocks noChangeArrowheads="1"/>
              </p:cNvSpPr>
              <p:nvPr/>
            </p:nvSpPr>
            <p:spPr bwMode="auto">
              <a:xfrm>
                <a:off x="2843808" y="1628800"/>
                <a:ext cx="6480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/>
                  <a:t>(9,7)</a:t>
                </a:r>
              </a:p>
            </p:txBody>
          </p:sp>
          <p:sp>
            <p:nvSpPr>
              <p:cNvPr id="5146" name="CasellaDiTesto 22"/>
              <p:cNvSpPr txBox="1">
                <a:spLocks noChangeArrowheads="1"/>
              </p:cNvSpPr>
              <p:nvPr/>
            </p:nvSpPr>
            <p:spPr bwMode="auto">
              <a:xfrm>
                <a:off x="2915816" y="2708920"/>
                <a:ext cx="6480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/>
                  <a:t>(3,4)</a:t>
                </a:r>
              </a:p>
            </p:txBody>
          </p:sp>
          <p:sp>
            <p:nvSpPr>
              <p:cNvPr id="5147" name="CasellaDiTesto 23"/>
              <p:cNvSpPr txBox="1">
                <a:spLocks noChangeArrowheads="1"/>
              </p:cNvSpPr>
              <p:nvPr/>
            </p:nvSpPr>
            <p:spPr bwMode="auto">
              <a:xfrm>
                <a:off x="3635896" y="2113111"/>
                <a:ext cx="6480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/>
                  <a:t>(5,9)</a:t>
                </a:r>
              </a:p>
            </p:txBody>
          </p:sp>
          <p:sp>
            <p:nvSpPr>
              <p:cNvPr id="5148" name="CasellaDiTesto 24"/>
              <p:cNvSpPr txBox="1">
                <a:spLocks noChangeArrowheads="1"/>
              </p:cNvSpPr>
              <p:nvPr/>
            </p:nvSpPr>
            <p:spPr bwMode="auto">
              <a:xfrm>
                <a:off x="4427984" y="1268760"/>
                <a:ext cx="6480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/>
                  <a:t>(4,6)</a:t>
                </a:r>
              </a:p>
            </p:txBody>
          </p:sp>
          <p:sp>
            <p:nvSpPr>
              <p:cNvPr id="5149" name="CasellaDiTesto 25"/>
              <p:cNvSpPr txBox="1">
                <a:spLocks noChangeArrowheads="1"/>
              </p:cNvSpPr>
              <p:nvPr/>
            </p:nvSpPr>
            <p:spPr bwMode="auto">
              <a:xfrm>
                <a:off x="4427984" y="3140968"/>
                <a:ext cx="6480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/>
                  <a:t>(7,8)</a:t>
                </a:r>
              </a:p>
            </p:txBody>
          </p:sp>
          <p:sp>
            <p:nvSpPr>
              <p:cNvPr id="5150" name="CasellaDiTesto 26"/>
              <p:cNvSpPr txBox="1">
                <a:spLocks noChangeArrowheads="1"/>
              </p:cNvSpPr>
              <p:nvPr/>
            </p:nvSpPr>
            <p:spPr bwMode="auto">
              <a:xfrm>
                <a:off x="4499992" y="1969095"/>
                <a:ext cx="6480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/>
                  <a:t>(4,7)</a:t>
                </a:r>
              </a:p>
            </p:txBody>
          </p:sp>
          <p:sp>
            <p:nvSpPr>
              <p:cNvPr id="5151" name="CasellaDiTesto 27"/>
              <p:cNvSpPr txBox="1">
                <a:spLocks noChangeArrowheads="1"/>
              </p:cNvSpPr>
              <p:nvPr/>
            </p:nvSpPr>
            <p:spPr bwMode="auto">
              <a:xfrm>
                <a:off x="5508104" y="2041103"/>
                <a:ext cx="6480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/>
                  <a:t>(5,6)</a:t>
                </a:r>
              </a:p>
            </p:txBody>
          </p:sp>
        </p:grpSp>
      </p:grpSp>
      <p:sp>
        <p:nvSpPr>
          <p:cNvPr id="5124" name="Rectangle 16"/>
          <p:cNvSpPr>
            <a:spLocks noChangeArrowheads="1"/>
          </p:cNvSpPr>
          <p:nvPr/>
        </p:nvSpPr>
        <p:spPr bwMode="auto">
          <a:xfrm>
            <a:off x="395288" y="16287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  <a:cs typeface="Arial" charset="0"/>
              </a:rPr>
              <a:t>Formulazione: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graphicFrame>
        <p:nvGraphicFramePr>
          <p:cNvPr id="30" name="Object 3"/>
          <p:cNvGraphicFramePr>
            <a:graphicFrameLocks noChangeAspect="1"/>
          </p:cNvGraphicFramePr>
          <p:nvPr/>
        </p:nvGraphicFramePr>
        <p:xfrm>
          <a:off x="4500563" y="3565525"/>
          <a:ext cx="1319212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500" imgH="1714500" progId="Equation.DSMT4">
                  <p:embed/>
                </p:oleObj>
              </mc:Choice>
              <mc:Fallback>
                <p:oleObj name="Equation" r:id="rId2" imgW="698500" imgH="1714500" progId="Equation.DSMT4">
                  <p:embed/>
                  <p:pic>
                    <p:nvPicPr>
                      <p:cNvPr id="3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565525"/>
                        <a:ext cx="1319212" cy="324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539552" y="2278958"/>
                <a:ext cx="3805722" cy="3683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r>
                            <a:rPr lang="it-IT" sz="2000" b="0" i="1" smtClean="0">
                              <a:latin typeface="Cambria Math"/>
                            </a:rPr>
                            <m:t>9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/>
                                </a:rPr>
                                <m:t>1,2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/>
                            </a:rPr>
                            <m:t>+3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/>
                                </a:rPr>
                                <m:t>1,3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/>
                            </a:rPr>
                            <m:t>+5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/>
                                </a:rPr>
                                <m:t>2,3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/>
                            </a:rPr>
                            <m:t>+4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/>
                                </a:rPr>
                                <m:t>2,4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>
                  <a:lnSpc>
                    <a:spcPts val="3500"/>
                  </a:lnSpc>
                </a:pPr>
                <a:r>
                  <a:rPr lang="it-IT" sz="2000" dirty="0"/>
                  <a:t>       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/>
                      </a:rPr>
                      <m:t>+4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sz="2000" b="0" i="1" smtClean="0">
                            <a:latin typeface="Cambria Math"/>
                          </a:rPr>
                          <m:t>3,4</m:t>
                        </m:r>
                      </m:sub>
                    </m:sSub>
                    <m:r>
                      <a:rPr lang="it-IT" sz="2000" b="0" i="1" smtClean="0">
                        <a:latin typeface="Cambria Math"/>
                      </a:rPr>
                      <m:t>+7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sz="2000" b="0" i="1" smtClean="0">
                            <a:latin typeface="Cambria Math"/>
                          </a:rPr>
                          <m:t>3,5</m:t>
                        </m:r>
                      </m:sub>
                    </m:sSub>
                    <m:r>
                      <a:rPr lang="it-IT" sz="2000" b="0" i="1" smtClean="0">
                        <a:latin typeface="Cambria Math"/>
                      </a:rPr>
                      <m:t>+5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sz="2000" b="0" i="1" smtClean="0">
                            <a:latin typeface="Cambria Math"/>
                          </a:rPr>
                          <m:t>4,5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lnSpc>
                    <a:spcPts val="3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/>
                        </a:rPr>
                        <m:t>𝑠</m:t>
                      </m:r>
                      <m:r>
                        <a:rPr lang="it-IT" sz="2000" b="0" i="1" smtClean="0">
                          <a:latin typeface="Cambria Math"/>
                        </a:rPr>
                        <m:t>.</m:t>
                      </m:r>
                      <m:r>
                        <a:rPr lang="it-IT" sz="2000" b="0" i="1" smtClean="0">
                          <a:latin typeface="Cambria Math"/>
                        </a:rPr>
                        <m:t>𝑡</m:t>
                      </m:r>
                      <m:r>
                        <a:rPr lang="it-IT" sz="20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  <a:p>
                <a:pPr>
                  <a:lnSpc>
                    <a:spcPts val="3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/>
                            </a:rPr>
                            <m:t>1,2</m:t>
                          </m:r>
                        </m:sub>
                      </m:sSub>
                      <m:r>
                        <a:rPr lang="it-IT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/>
                            </a:rPr>
                            <m:t>1,3</m:t>
                          </m:r>
                        </m:sub>
                      </m:sSub>
                      <m:r>
                        <a:rPr lang="it-IT" sz="2000" b="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it-IT" sz="2000" b="0" dirty="0"/>
              </a:p>
              <a:p>
                <a:pPr>
                  <a:lnSpc>
                    <a:spcPts val="3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/>
                            </a:rPr>
                            <m:t>2,3</m:t>
                          </m:r>
                        </m:sub>
                      </m:sSub>
                      <m:r>
                        <a:rPr lang="it-IT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/>
                            </a:rPr>
                            <m:t>2,4</m:t>
                          </m:r>
                        </m:sub>
                      </m:sSub>
                      <m:r>
                        <a:rPr lang="it-IT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/>
                            </a:rPr>
                            <m:t>1,2</m:t>
                          </m:r>
                        </m:sub>
                      </m:sSub>
                      <m:r>
                        <a:rPr lang="it-IT" sz="2000" b="0" i="1" smtClean="0">
                          <a:latin typeface="Cambria Math"/>
                        </a:rPr>
                        <m:t>=8</m:t>
                      </m:r>
                    </m:oMath>
                  </m:oMathPara>
                </a14:m>
                <a:endParaRPr lang="en-US" sz="2000" dirty="0"/>
              </a:p>
              <a:p>
                <a:pPr>
                  <a:lnSpc>
                    <a:spcPts val="3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/>
                            </a:rPr>
                            <m:t>3</m:t>
                          </m:r>
                          <m:r>
                            <a:rPr lang="it-IT" sz="2000" i="1">
                              <a:latin typeface="Cambria Math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it-IT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/>
                            </a:rPr>
                            <m:t>3</m:t>
                          </m:r>
                          <m:r>
                            <a:rPr lang="it-IT" sz="2000" i="1">
                              <a:latin typeface="Cambria Math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it-IT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2000" i="1">
                              <a:latin typeface="Cambria Math"/>
                            </a:rPr>
                            <m:t>1,</m:t>
                          </m:r>
                          <m:r>
                            <a:rPr lang="it-IT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it-IT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/>
                            </a:rPr>
                            <m:t>2,3</m:t>
                          </m:r>
                        </m:sub>
                      </m:sSub>
                      <m:r>
                        <a:rPr lang="it-IT" sz="2000" i="1">
                          <a:latin typeface="Cambria Math"/>
                        </a:rPr>
                        <m:t>=</m:t>
                      </m:r>
                      <m:r>
                        <a:rPr lang="it-IT" sz="20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  <a:p>
                <a:pPr>
                  <a:lnSpc>
                    <a:spcPts val="3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/>
                            </a:rPr>
                            <m:t>4</m:t>
                          </m:r>
                          <m:r>
                            <a:rPr lang="it-IT" sz="2000" i="1">
                              <a:latin typeface="Cambria Math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it-IT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2000" i="1">
                              <a:latin typeface="Cambria Math"/>
                            </a:rPr>
                            <m:t>2,4</m:t>
                          </m:r>
                        </m:sub>
                      </m:sSub>
                      <m:r>
                        <a:rPr lang="it-IT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/>
                            </a:rPr>
                            <m:t>3</m:t>
                          </m:r>
                          <m:r>
                            <a:rPr lang="it-IT" sz="2000" i="1">
                              <a:latin typeface="Cambria Math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it-IT" sz="2000" i="1">
                          <a:latin typeface="Cambria Math"/>
                        </a:rPr>
                        <m:t>=</m:t>
                      </m:r>
                      <m:r>
                        <a:rPr lang="it-IT" sz="2000" b="0" i="1" smtClean="0">
                          <a:latin typeface="Cambria Math"/>
                        </a:rPr>
                        <m:t>−6</m:t>
                      </m:r>
                    </m:oMath>
                  </m:oMathPara>
                </a14:m>
                <a:endParaRPr lang="en-US" sz="2000" dirty="0"/>
              </a:p>
              <a:p>
                <a:pPr>
                  <a:lnSpc>
                    <a:spcPts val="3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it-IT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/>
                            </a:rPr>
                            <m:t>3</m:t>
                          </m:r>
                          <m:r>
                            <a:rPr lang="it-IT" sz="2000" i="1">
                              <a:latin typeface="Cambria Math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it-IT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/>
                            </a:rPr>
                            <m:t>4</m:t>
                          </m:r>
                          <m:r>
                            <a:rPr lang="it-IT" sz="2000" i="1">
                              <a:latin typeface="Cambria Math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it-IT" sz="2000" i="1">
                          <a:latin typeface="Cambria Math"/>
                        </a:rPr>
                        <m:t>=</m:t>
                      </m:r>
                      <m:r>
                        <a:rPr lang="it-IT" sz="2000" b="0" i="1" smtClean="0">
                          <a:latin typeface="Cambria Math"/>
                        </a:rPr>
                        <m:t>−12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278958"/>
                <a:ext cx="3805722" cy="36830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Problema di flusso di costo minimo</a:t>
            </a:r>
          </a:p>
        </p:txBody>
      </p:sp>
      <p:grpSp>
        <p:nvGrpSpPr>
          <p:cNvPr id="2" name="Gruppo 2"/>
          <p:cNvGrpSpPr>
            <a:grpSpLocks/>
          </p:cNvGrpSpPr>
          <p:nvPr/>
        </p:nvGrpSpPr>
        <p:grpSpPr bwMode="auto">
          <a:xfrm>
            <a:off x="4932363" y="620713"/>
            <a:ext cx="4032250" cy="2520950"/>
            <a:chOff x="2123728" y="1124744"/>
            <a:chExt cx="4032448" cy="2520280"/>
          </a:xfrm>
        </p:grpSpPr>
        <p:sp>
          <p:nvSpPr>
            <p:cNvPr id="6157" name="CasellaDiTesto 3"/>
            <p:cNvSpPr txBox="1">
              <a:spLocks noChangeArrowheads="1"/>
            </p:cNvSpPr>
            <p:nvPr/>
          </p:nvSpPr>
          <p:spPr bwMode="auto">
            <a:xfrm>
              <a:off x="3851920" y="1124744"/>
              <a:ext cx="6480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 dirty="0"/>
                <a:t>8</a:t>
              </a:r>
            </a:p>
          </p:txBody>
        </p:sp>
        <p:sp>
          <p:nvSpPr>
            <p:cNvPr id="6158" name="CasellaDiTesto 4"/>
            <p:cNvSpPr txBox="1">
              <a:spLocks noChangeArrowheads="1"/>
            </p:cNvSpPr>
            <p:nvPr/>
          </p:nvSpPr>
          <p:spPr bwMode="auto">
            <a:xfrm>
              <a:off x="5364088" y="1124744"/>
              <a:ext cx="6480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 dirty="0"/>
                <a:t>-6</a:t>
              </a:r>
            </a:p>
          </p:txBody>
        </p:sp>
        <p:grpSp>
          <p:nvGrpSpPr>
            <p:cNvPr id="6159" name="Gruppo 49"/>
            <p:cNvGrpSpPr>
              <a:grpSpLocks/>
            </p:cNvGrpSpPr>
            <p:nvPr/>
          </p:nvGrpSpPr>
          <p:grpSpPr bwMode="auto">
            <a:xfrm>
              <a:off x="2123728" y="1268760"/>
              <a:ext cx="4032448" cy="2376264"/>
              <a:chOff x="2123728" y="1268760"/>
              <a:chExt cx="4032448" cy="2376264"/>
            </a:xfrm>
          </p:grpSpPr>
          <p:sp>
            <p:nvSpPr>
              <p:cNvPr id="7" name="Ovale 6"/>
              <p:cNvSpPr/>
              <p:nvPr/>
            </p:nvSpPr>
            <p:spPr>
              <a:xfrm>
                <a:off x="2557136" y="2132538"/>
                <a:ext cx="287352" cy="360267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dirty="0"/>
                  <a:t>1</a:t>
                </a:r>
              </a:p>
            </p:txBody>
          </p:sp>
          <p:sp>
            <p:nvSpPr>
              <p:cNvPr id="8" name="Ovale 5"/>
              <p:cNvSpPr/>
              <p:nvPr/>
            </p:nvSpPr>
            <p:spPr>
              <a:xfrm>
                <a:off x="5365562" y="1413592"/>
                <a:ext cx="287351" cy="360266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dirty="0"/>
                  <a:t>4</a:t>
                </a:r>
              </a:p>
            </p:txBody>
          </p:sp>
          <p:sp>
            <p:nvSpPr>
              <p:cNvPr id="9" name="Ovale 8"/>
              <p:cNvSpPr/>
              <p:nvPr/>
            </p:nvSpPr>
            <p:spPr>
              <a:xfrm>
                <a:off x="3924041" y="2924491"/>
                <a:ext cx="287351" cy="360266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dirty="0"/>
                  <a:t>3</a:t>
                </a:r>
              </a:p>
            </p:txBody>
          </p:sp>
          <p:sp>
            <p:nvSpPr>
              <p:cNvPr id="10" name="Ovale 9"/>
              <p:cNvSpPr/>
              <p:nvPr/>
            </p:nvSpPr>
            <p:spPr>
              <a:xfrm>
                <a:off x="3924041" y="1413592"/>
                <a:ext cx="287351" cy="360266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dirty="0"/>
                  <a:t>2</a:t>
                </a:r>
              </a:p>
            </p:txBody>
          </p:sp>
          <p:cxnSp>
            <p:nvCxnSpPr>
              <p:cNvPr id="11" name="Connettore 2 10"/>
              <p:cNvCxnSpPr>
                <a:stCxn id="7" idx="7"/>
                <a:endCxn id="10" idx="2"/>
              </p:cNvCxnSpPr>
              <p:nvPr/>
            </p:nvCxnSpPr>
            <p:spPr>
              <a:xfrm flipV="1">
                <a:off x="2801623" y="1592932"/>
                <a:ext cx="1122418" cy="593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ttore 2 11"/>
              <p:cNvCxnSpPr>
                <a:stCxn id="7" idx="5"/>
                <a:endCxn id="9" idx="2"/>
              </p:cNvCxnSpPr>
              <p:nvPr/>
            </p:nvCxnSpPr>
            <p:spPr>
              <a:xfrm>
                <a:off x="2801623" y="2440431"/>
                <a:ext cx="1122418" cy="6649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ttore 2 12"/>
              <p:cNvCxnSpPr>
                <a:stCxn id="9" idx="7"/>
              </p:cNvCxnSpPr>
              <p:nvPr/>
            </p:nvCxnSpPr>
            <p:spPr>
              <a:xfrm flipV="1">
                <a:off x="4170115" y="1721486"/>
                <a:ext cx="1236724" cy="12569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ttore 2 13"/>
              <p:cNvCxnSpPr>
                <a:stCxn id="10" idx="6"/>
              </p:cNvCxnSpPr>
              <p:nvPr/>
            </p:nvCxnSpPr>
            <p:spPr>
              <a:xfrm>
                <a:off x="4211393" y="1592932"/>
                <a:ext cx="115417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e 14"/>
              <p:cNvSpPr/>
              <p:nvPr/>
            </p:nvSpPr>
            <p:spPr>
              <a:xfrm>
                <a:off x="5365562" y="2924491"/>
                <a:ext cx="287351" cy="360266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dirty="0"/>
                  <a:t>5</a:t>
                </a:r>
              </a:p>
            </p:txBody>
          </p:sp>
          <p:cxnSp>
            <p:nvCxnSpPr>
              <p:cNvPr id="16" name="Connettore 2 15"/>
              <p:cNvCxnSpPr>
                <a:stCxn id="9" idx="6"/>
                <a:endCxn id="15" idx="2"/>
              </p:cNvCxnSpPr>
              <p:nvPr/>
            </p:nvCxnSpPr>
            <p:spPr>
              <a:xfrm>
                <a:off x="4211393" y="3105418"/>
                <a:ext cx="115417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ttore 2 16"/>
              <p:cNvCxnSpPr>
                <a:stCxn id="10" idx="4"/>
                <a:endCxn id="9" idx="0"/>
              </p:cNvCxnSpPr>
              <p:nvPr/>
            </p:nvCxnSpPr>
            <p:spPr>
              <a:xfrm>
                <a:off x="4066923" y="1773859"/>
                <a:ext cx="1587" cy="11506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2 17"/>
              <p:cNvCxnSpPr>
                <a:endCxn id="15" idx="0"/>
              </p:cNvCxnSpPr>
              <p:nvPr/>
            </p:nvCxnSpPr>
            <p:spPr>
              <a:xfrm>
                <a:off x="5508444" y="1773859"/>
                <a:ext cx="0" cy="11506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72" name="CasellaDiTesto 18"/>
              <p:cNvSpPr txBox="1">
                <a:spLocks noChangeArrowheads="1"/>
              </p:cNvSpPr>
              <p:nvPr/>
            </p:nvSpPr>
            <p:spPr bwMode="auto">
              <a:xfrm>
                <a:off x="2123728" y="2143889"/>
                <a:ext cx="6480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 dirty="0"/>
                  <a:t>10</a:t>
                </a:r>
              </a:p>
            </p:txBody>
          </p:sp>
          <p:sp>
            <p:nvSpPr>
              <p:cNvPr id="6173" name="CasellaDiTesto 19"/>
              <p:cNvSpPr txBox="1">
                <a:spLocks noChangeArrowheads="1"/>
              </p:cNvSpPr>
              <p:nvPr/>
            </p:nvSpPr>
            <p:spPr bwMode="auto">
              <a:xfrm>
                <a:off x="3923928" y="3337247"/>
                <a:ext cx="6480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/>
                  <a:t>0</a:t>
                </a:r>
              </a:p>
            </p:txBody>
          </p:sp>
          <p:sp>
            <p:nvSpPr>
              <p:cNvPr id="6174" name="CasellaDiTesto 20"/>
              <p:cNvSpPr txBox="1">
                <a:spLocks noChangeArrowheads="1"/>
              </p:cNvSpPr>
              <p:nvPr/>
            </p:nvSpPr>
            <p:spPr bwMode="auto">
              <a:xfrm>
                <a:off x="5364088" y="3337247"/>
                <a:ext cx="6480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 dirty="0"/>
                  <a:t>-12</a:t>
                </a:r>
              </a:p>
            </p:txBody>
          </p:sp>
          <p:sp>
            <p:nvSpPr>
              <p:cNvPr id="6175" name="CasellaDiTesto 21"/>
              <p:cNvSpPr txBox="1">
                <a:spLocks noChangeArrowheads="1"/>
              </p:cNvSpPr>
              <p:nvPr/>
            </p:nvSpPr>
            <p:spPr bwMode="auto">
              <a:xfrm>
                <a:off x="2843808" y="1628800"/>
                <a:ext cx="6480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/>
                  <a:t>(9,7)</a:t>
                </a:r>
              </a:p>
            </p:txBody>
          </p:sp>
          <p:sp>
            <p:nvSpPr>
              <p:cNvPr id="6176" name="CasellaDiTesto 22"/>
              <p:cNvSpPr txBox="1">
                <a:spLocks noChangeArrowheads="1"/>
              </p:cNvSpPr>
              <p:nvPr/>
            </p:nvSpPr>
            <p:spPr bwMode="auto">
              <a:xfrm>
                <a:off x="2915816" y="2708920"/>
                <a:ext cx="6480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/>
                  <a:t>(3,4)</a:t>
                </a:r>
              </a:p>
            </p:txBody>
          </p:sp>
          <p:sp>
            <p:nvSpPr>
              <p:cNvPr id="6177" name="CasellaDiTesto 23"/>
              <p:cNvSpPr txBox="1">
                <a:spLocks noChangeArrowheads="1"/>
              </p:cNvSpPr>
              <p:nvPr/>
            </p:nvSpPr>
            <p:spPr bwMode="auto">
              <a:xfrm>
                <a:off x="3635896" y="2113111"/>
                <a:ext cx="6480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/>
                  <a:t>(5,9)</a:t>
                </a:r>
              </a:p>
            </p:txBody>
          </p:sp>
          <p:sp>
            <p:nvSpPr>
              <p:cNvPr id="6178" name="CasellaDiTesto 24"/>
              <p:cNvSpPr txBox="1">
                <a:spLocks noChangeArrowheads="1"/>
              </p:cNvSpPr>
              <p:nvPr/>
            </p:nvSpPr>
            <p:spPr bwMode="auto">
              <a:xfrm>
                <a:off x="4427984" y="1268760"/>
                <a:ext cx="6480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/>
                  <a:t>(4,6)</a:t>
                </a:r>
              </a:p>
            </p:txBody>
          </p:sp>
          <p:sp>
            <p:nvSpPr>
              <p:cNvPr id="6179" name="CasellaDiTesto 25"/>
              <p:cNvSpPr txBox="1">
                <a:spLocks noChangeArrowheads="1"/>
              </p:cNvSpPr>
              <p:nvPr/>
            </p:nvSpPr>
            <p:spPr bwMode="auto">
              <a:xfrm>
                <a:off x="4427984" y="3140968"/>
                <a:ext cx="6480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/>
                  <a:t>(7,8)</a:t>
                </a:r>
              </a:p>
            </p:txBody>
          </p:sp>
          <p:sp>
            <p:nvSpPr>
              <p:cNvPr id="6180" name="CasellaDiTesto 26"/>
              <p:cNvSpPr txBox="1">
                <a:spLocks noChangeArrowheads="1"/>
              </p:cNvSpPr>
              <p:nvPr/>
            </p:nvSpPr>
            <p:spPr bwMode="auto">
              <a:xfrm>
                <a:off x="4499992" y="1969095"/>
                <a:ext cx="6480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/>
                  <a:t>(4,7)</a:t>
                </a:r>
              </a:p>
            </p:txBody>
          </p:sp>
          <p:sp>
            <p:nvSpPr>
              <p:cNvPr id="6181" name="CasellaDiTesto 27"/>
              <p:cNvSpPr txBox="1">
                <a:spLocks noChangeArrowheads="1"/>
              </p:cNvSpPr>
              <p:nvPr/>
            </p:nvSpPr>
            <p:spPr bwMode="auto">
              <a:xfrm>
                <a:off x="5508104" y="2041103"/>
                <a:ext cx="64807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400"/>
                  <a:t>(5,6)</a:t>
                </a:r>
              </a:p>
            </p:txBody>
          </p:sp>
        </p:grpSp>
      </p:grpSp>
      <p:sp>
        <p:nvSpPr>
          <p:cNvPr id="6148" name="Rectangle 16"/>
          <p:cNvSpPr>
            <a:spLocks noChangeArrowheads="1"/>
          </p:cNvSpPr>
          <p:nvPr/>
        </p:nvSpPr>
        <p:spPr bwMode="auto">
          <a:xfrm>
            <a:off x="395288" y="7397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  <a:cs typeface="Arial" charset="0"/>
              </a:rPr>
              <a:t>Formulazione compatta: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graphicFrame>
        <p:nvGraphicFramePr>
          <p:cNvPr id="37893" name="Object 2"/>
          <p:cNvGraphicFramePr>
            <a:graphicFrameLocks noChangeAspect="1"/>
          </p:cNvGraphicFramePr>
          <p:nvPr/>
        </p:nvGraphicFramePr>
        <p:xfrm>
          <a:off x="1331913" y="1316038"/>
          <a:ext cx="110490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83947" imgH="660113" progId="Equation.DSMT4">
                  <p:embed/>
                </p:oleObj>
              </mc:Choice>
              <mc:Fallback>
                <p:oleObj name="Equation" r:id="rId3" imgW="583947" imgH="660113" progId="Equation.DSMT4">
                  <p:embed/>
                  <p:pic>
                    <p:nvPicPr>
                      <p:cNvPr id="3789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316038"/>
                        <a:ext cx="1104900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"/>
          <p:cNvGraphicFramePr>
            <a:graphicFrameLocks noChangeAspect="1"/>
          </p:cNvGraphicFramePr>
          <p:nvPr/>
        </p:nvGraphicFramePr>
        <p:xfrm>
          <a:off x="755650" y="2684463"/>
          <a:ext cx="400526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20900" imgH="279400" progId="Equation.DSMT4">
                  <p:embed/>
                </p:oleObj>
              </mc:Choice>
              <mc:Fallback>
                <p:oleObj name="Equation" r:id="rId5" imgW="2120900" imgH="279400" progId="Equation.DSMT4">
                  <p:embed/>
                  <p:pic>
                    <p:nvPicPr>
                      <p:cNvPr id="3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84463"/>
                        <a:ext cx="400526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"/>
          <p:cNvGraphicFramePr>
            <a:graphicFrameLocks noChangeAspect="1"/>
          </p:cNvGraphicFramePr>
          <p:nvPr/>
        </p:nvGraphicFramePr>
        <p:xfrm>
          <a:off x="6157913" y="3308350"/>
          <a:ext cx="23018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18671" imgH="253890" progId="Equation.DSMT4">
                  <p:embed/>
                </p:oleObj>
              </mc:Choice>
              <mc:Fallback>
                <p:oleObj name="Equation" r:id="rId7" imgW="1218671" imgH="253890" progId="Equation.DSMT4">
                  <p:embed/>
                  <p:pic>
                    <p:nvPicPr>
                      <p:cNvPr id="3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913" y="3308350"/>
                        <a:ext cx="230187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9" name="Object 6"/>
          <p:cNvGraphicFramePr>
            <a:graphicFrameLocks noChangeAspect="1"/>
          </p:cNvGraphicFramePr>
          <p:nvPr/>
        </p:nvGraphicFramePr>
        <p:xfrm>
          <a:off x="3563938" y="3284538"/>
          <a:ext cx="23495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44600" imgH="254000" progId="Equation.DSMT4">
                  <p:embed/>
                </p:oleObj>
              </mc:Choice>
              <mc:Fallback>
                <p:oleObj name="Equation" r:id="rId9" imgW="1244600" imgH="254000" progId="Equation.DSMT4">
                  <p:embed/>
                  <p:pic>
                    <p:nvPicPr>
                      <p:cNvPr id="3788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284538"/>
                        <a:ext cx="23495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Connettore 1 36"/>
          <p:cNvCxnSpPr>
            <a:cxnSpLocks/>
          </p:cNvCxnSpPr>
          <p:nvPr/>
        </p:nvCxnSpPr>
        <p:spPr>
          <a:xfrm>
            <a:off x="914400" y="4437335"/>
            <a:ext cx="68979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>
            <a:cxnSpLocks/>
          </p:cNvCxnSpPr>
          <p:nvPr/>
        </p:nvCxnSpPr>
        <p:spPr>
          <a:xfrm>
            <a:off x="1835448" y="4005535"/>
            <a:ext cx="0" cy="2663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545943" y="3356992"/>
                <a:ext cx="27244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latin typeface="Cambria Math"/>
                        </a:rPr>
                        <m:t>𝒃</m:t>
                      </m:r>
                      <m:r>
                        <a:rPr lang="it-IT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/>
                            </a:rPr>
                            <m:t>10, 8, 0, −6, −12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43" y="3356992"/>
                <a:ext cx="2724464" cy="4001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5">
            <a:extLst>
              <a:ext uri="{FF2B5EF4-FFF2-40B4-BE49-F238E27FC236}">
                <a16:creationId xmlns:a16="http://schemas.microsoft.com/office/drawing/2014/main" id="{DD826F9E-CF11-663B-C906-A577E7C38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7281"/>
              </p:ext>
            </p:extLst>
          </p:nvPr>
        </p:nvGraphicFramePr>
        <p:xfrm>
          <a:off x="1115616" y="4076700"/>
          <a:ext cx="6072539" cy="2225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38539">
                  <a:extLst>
                    <a:ext uri="{9D8B030D-6E8A-4147-A177-3AD203B41FA5}">
                      <a16:colId xmlns:a16="http://schemas.microsoft.com/office/drawing/2014/main" val="18340559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3466921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184074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3658907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459738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5011838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140785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16318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(1,2)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(1,3)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(2,3)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(2,4)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(3,4)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(3,5)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(4,5)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04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8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7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92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068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2637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Problema di flusso di costo minimo</a:t>
            </a:r>
          </a:p>
        </p:txBody>
      </p:sp>
      <p:sp>
        <p:nvSpPr>
          <p:cNvPr id="7171" name="Rectangle 16"/>
          <p:cNvSpPr>
            <a:spLocks noChangeArrowheads="1"/>
          </p:cNvSpPr>
          <p:nvPr/>
        </p:nvSpPr>
        <p:spPr bwMode="auto">
          <a:xfrm>
            <a:off x="395288" y="739775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  <a:cs typeface="Arial" charset="0"/>
              </a:rPr>
              <a:t>Formulazione: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331913" y="4292600"/>
          <a:ext cx="110490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47" imgH="660113" progId="Equation.DSMT4">
                  <p:embed/>
                </p:oleObj>
              </mc:Choice>
              <mc:Fallback>
                <p:oleObj name="Equation" r:id="rId2" imgW="583947" imgH="660113" progId="Equation.DSMT4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92600"/>
                        <a:ext cx="1104900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395288" y="3573463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  <a:cs typeface="Arial" charset="0"/>
              </a:rPr>
              <a:t>Formulazione compatta: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4"/>
              <p:cNvSpPr txBox="1"/>
              <p:nvPr/>
            </p:nvSpPr>
            <p:spPr bwMode="auto">
              <a:xfrm>
                <a:off x="4300538" y="4745038"/>
                <a:ext cx="2930525" cy="13477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,(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it-IT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m:rPr>
                                  <m:nor/>
                                </m:rPr>
                                <a:rPr lang="it-IT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it-IT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it-IT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it-IT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m:rPr>
                                  <m:nor/>
                                </m:rPr>
                                <a:rPr lang="it-IT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it-IT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0   </m:t>
                              </m:r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m:rPr>
                                  <m:nor/>
                                </m:rPr>
                                <a:rPr lang="it-IT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0538" y="4745038"/>
                <a:ext cx="2930525" cy="1347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4349750" y="4292600"/>
            <a:ext cx="4325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>
                <a:solidFill>
                  <a:srgbClr val="0070C0"/>
                </a:solidFill>
              </a:rPr>
              <a:t>Matrice di incidenza nodo/arco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611560" y="1157537"/>
                <a:ext cx="4127477" cy="2115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5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it-IT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it-IT" sz="20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it-IT" sz="20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it-IT" sz="2000" b="0" i="1" smtClean="0">
                                  <a:latin typeface="Cambria Math"/>
                                </a:rPr>
                                <m:t>)∈</m:t>
                              </m:r>
                              <m:r>
                                <a:rPr lang="it-IT" sz="2000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>
                  <a:lnSpc>
                    <a:spcPts val="55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it-IT" sz="20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it-IT" sz="20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it-IT" sz="20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/>
                                </a:rPr>
                                <m:t>𝑖𝑞</m:t>
                              </m:r>
                            </m:sub>
                          </m:sSub>
                        </m:e>
                      </m:nary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it-IT" sz="20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it-IT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it-IT" sz="20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it-IT" sz="2000" i="1">
                              <a:latin typeface="Cambria Math"/>
                            </a:rPr>
                            <m:t>∈</m:t>
                          </m:r>
                          <m:r>
                            <a:rPr lang="it-IT" sz="20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/>
                                </a:rPr>
                                <m:t>𝑝𝑖</m:t>
                              </m:r>
                            </m:sub>
                          </m:sSub>
                        </m:e>
                      </m:nary>
                      <m:r>
                        <a:rPr lang="it-IT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it-IT" sz="2000" b="0" i="1" smtClean="0">
                          <a:latin typeface="Cambria Math"/>
                        </a:rPr>
                        <m:t>    </m:t>
                      </m:r>
                      <m:r>
                        <a:rPr lang="it-IT" sz="2000" b="0" i="1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it-IT" sz="2000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it-IT" sz="20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/>
                          <a:ea typeface="Cambria Math"/>
                        </a:rPr>
                        <m:t>N</m:t>
                      </m:r>
                    </m:oMath>
                  </m:oMathPara>
                </a14:m>
                <a:endParaRPr lang="it-IT" sz="2000" b="0" dirty="0">
                  <a:ea typeface="Cambria Math"/>
                </a:endParaRPr>
              </a:p>
              <a:p>
                <a:pPr>
                  <a:lnSpc>
                    <a:spcPts val="55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it-IT" sz="20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it-IT" sz="2000" b="0" i="1" smtClean="0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en-US" sz="200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it-IT" sz="2000" b="0" i="1" smtClean="0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it-IT" sz="2000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it-IT" sz="2000" b="0" i="1" dirty="0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it-IT" sz="2000" b="0" i="1" dirty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it-IT" sz="2000" b="0" i="1" dirty="0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it-IT" sz="2000" b="0" i="1" dirty="0" smtClean="0">
                        <a:latin typeface="Cambria Math"/>
                        <a:ea typeface="Cambria Math"/>
                      </a:rPr>
                      <m:t>)∈</m:t>
                    </m:r>
                    <m:r>
                      <a:rPr lang="it-IT" sz="2000" b="0" i="1" dirty="0" smtClean="0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57537"/>
                <a:ext cx="4127477" cy="2115131"/>
              </a:xfrm>
              <a:prstGeom prst="rect">
                <a:avLst/>
              </a:prstGeom>
              <a:blipFill>
                <a:blip r:embed="rId7"/>
                <a:stretch>
                  <a:fillRect b="-8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" grpId="0"/>
    </p:bldLst>
  </p:timing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58DA679D9A384DB46C4B32DB0BFFE6" ma:contentTypeVersion="10" ma:contentTypeDescription="Creare un nuovo documento." ma:contentTypeScope="" ma:versionID="a064fec88f76afb48e6c6091c56b75bb">
  <xsd:schema xmlns:xsd="http://www.w3.org/2001/XMLSchema" xmlns:xs="http://www.w3.org/2001/XMLSchema" xmlns:p="http://schemas.microsoft.com/office/2006/metadata/properties" xmlns:ns2="78d2541a-0243-4856-a1e8-b58075203417" xmlns:ns3="2db36bdd-87bf-402d-acad-8a948c6431f8" targetNamespace="http://schemas.microsoft.com/office/2006/metadata/properties" ma:root="true" ma:fieldsID="63c1cc5066c1ececa5e3fadbd4246773" ns2:_="" ns3:_="">
    <xsd:import namespace="78d2541a-0243-4856-a1e8-b58075203417"/>
    <xsd:import namespace="2db36bdd-87bf-402d-acad-8a948c643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541a-0243-4856-a1e8-b58075203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36bdd-87bf-402d-acad-8a948c643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74D38F-A3B7-4EEB-8348-0EE3EBC995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D9A27F-61C3-4333-A945-8AAF94E075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E721C7A-85FC-4BF1-9AC2-966E5871CC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d2541a-0243-4856-a1e8-b58075203417"/>
    <ds:schemaRef ds:uri="2db36bdd-87bf-402d-acad-8a948c6431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610</Words>
  <Application>Microsoft Office PowerPoint</Application>
  <PresentationFormat>Presentazione su schermo (4:3)</PresentationFormat>
  <Paragraphs>149</Paragraphs>
  <Slides>5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Aptos</vt:lpstr>
      <vt:lpstr>Arial</vt:lpstr>
      <vt:lpstr>Cambria Math</vt:lpstr>
      <vt:lpstr>Wingdings</vt:lpstr>
      <vt:lpstr>Struttura predefinita</vt:lpstr>
      <vt:lpstr>Equation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Cutting Plane Alghorithm for the Generalized Assignment Problem</dc:title>
  <dc:creator>Maurizio Boccia</dc:creator>
  <cp:lastModifiedBy>Antonio B.</cp:lastModifiedBy>
  <cp:revision>634</cp:revision>
  <dcterms:created xsi:type="dcterms:W3CDTF">2005-08-29T14:43:45Z</dcterms:created>
  <dcterms:modified xsi:type="dcterms:W3CDTF">2024-04-15T16:49:49Z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0x0101000258DA679D9A384DB46C4B32DB0BFFE6</vt:lpwstr>
  </property>
</Properties>
</file>