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49" r:id="rId5"/>
    <p:sldId id="462" r:id="rId6"/>
    <p:sldId id="451" r:id="rId7"/>
    <p:sldId id="463" r:id="rId8"/>
    <p:sldId id="453" r:id="rId9"/>
    <p:sldId id="454" r:id="rId10"/>
    <p:sldId id="455" r:id="rId11"/>
    <p:sldId id="456" r:id="rId12"/>
    <p:sldId id="457" r:id="rId13"/>
    <p:sldId id="458" r:id="rId14"/>
    <p:sldId id="464" r:id="rId15"/>
    <p:sldId id="459" r:id="rId16"/>
    <p:sldId id="460" r:id="rId17"/>
    <p:sldId id="424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C4A24-7860-480A-897A-4826F8220C30}" v="26" dt="2024-05-16T12:16:37.78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90" autoAdjust="0"/>
  </p:normalViewPr>
  <p:slideViewPr>
    <p:cSldViewPr snapToGrid="0">
      <p:cViewPr>
        <p:scale>
          <a:sx n="100" d="100"/>
          <a:sy n="100" d="100"/>
        </p:scale>
        <p:origin x="45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54BC4A24-7860-480A-897A-4826F8220C30}"/>
    <pc:docChg chg="undo custSel modSld">
      <pc:chgData name="Antonio B." userId="9219f2d1b2873455" providerId="LiveId" clId="{54BC4A24-7860-480A-897A-4826F8220C30}" dt="2024-05-16T12:16:37.782" v="582" actId="20577"/>
      <pc:docMkLst>
        <pc:docMk/>
      </pc:docMkLst>
      <pc:sldChg chg="modNotesTx">
        <pc:chgData name="Antonio B." userId="9219f2d1b2873455" providerId="LiveId" clId="{54BC4A24-7860-480A-897A-4826F8220C30}" dt="2024-05-16T11:25:58.056" v="251" actId="20577"/>
        <pc:sldMkLst>
          <pc:docMk/>
          <pc:sldMk cId="0" sldId="454"/>
        </pc:sldMkLst>
      </pc:sldChg>
      <pc:sldChg chg="modSp mod">
        <pc:chgData name="Antonio B." userId="9219f2d1b2873455" providerId="LiveId" clId="{54BC4A24-7860-480A-897A-4826F8220C30}" dt="2024-05-16T11:40:31.331" v="271" actId="14100"/>
        <pc:sldMkLst>
          <pc:docMk/>
          <pc:sldMk cId="0" sldId="457"/>
        </pc:sldMkLst>
        <pc:spChg chg="mod">
          <ac:chgData name="Antonio B." userId="9219f2d1b2873455" providerId="LiveId" clId="{54BC4A24-7860-480A-897A-4826F8220C30}" dt="2024-05-16T11:39:07.927" v="256" actId="1076"/>
          <ac:spMkLst>
            <pc:docMk/>
            <pc:sldMk cId="0" sldId="457"/>
            <ac:spMk id="10257" creationId="{5620C0FE-118E-296A-A0A9-5F70AD47FA52}"/>
          </ac:spMkLst>
        </pc:spChg>
        <pc:spChg chg="mod">
          <ac:chgData name="Antonio B." userId="9219f2d1b2873455" providerId="LiveId" clId="{54BC4A24-7860-480A-897A-4826F8220C30}" dt="2024-05-16T11:40:26.657" v="270" actId="1076"/>
          <ac:spMkLst>
            <pc:docMk/>
            <pc:sldMk cId="0" sldId="457"/>
            <ac:spMk id="10263" creationId="{5C152167-B04B-6E72-5F4A-0D4C030EA0A5}"/>
          </ac:spMkLst>
        </pc:spChg>
        <pc:spChg chg="mod">
          <ac:chgData name="Antonio B." userId="9219f2d1b2873455" providerId="LiveId" clId="{54BC4A24-7860-480A-897A-4826F8220C30}" dt="2024-05-16T11:40:31.331" v="271" actId="14100"/>
          <ac:spMkLst>
            <pc:docMk/>
            <pc:sldMk cId="0" sldId="457"/>
            <ac:spMk id="10280" creationId="{7A197152-AB82-F2E0-249F-CEAD3B3AF4DB}"/>
          </ac:spMkLst>
        </pc:spChg>
        <pc:graphicFrameChg chg="mod modGraphic">
          <ac:chgData name="Antonio B." userId="9219f2d1b2873455" providerId="LiveId" clId="{54BC4A24-7860-480A-897A-4826F8220C30}" dt="2024-05-16T11:40:26.657" v="270" actId="1076"/>
          <ac:graphicFrameMkLst>
            <pc:docMk/>
            <pc:sldMk cId="0" sldId="457"/>
            <ac:graphicFrameMk id="10260" creationId="{17486296-4786-BC7F-4067-691818819F79}"/>
          </ac:graphicFrameMkLst>
        </pc:graphicFrameChg>
      </pc:sldChg>
      <pc:sldChg chg="modSp modNotesTx">
        <pc:chgData name="Antonio B." userId="9219f2d1b2873455" providerId="LiveId" clId="{54BC4A24-7860-480A-897A-4826F8220C30}" dt="2024-05-16T12:15:40.723" v="580" actId="20577"/>
        <pc:sldMkLst>
          <pc:docMk/>
          <pc:sldMk cId="0" sldId="459"/>
        </pc:sldMkLst>
        <pc:spChg chg="mod">
          <ac:chgData name="Antonio B." userId="9219f2d1b2873455" providerId="LiveId" clId="{54BC4A24-7860-480A-897A-4826F8220C30}" dt="2024-05-16T12:02:54.350" v="283" actId="20577"/>
          <ac:spMkLst>
            <pc:docMk/>
            <pc:sldMk cId="0" sldId="459"/>
            <ac:spMk id="17" creationId="{FD521D60-2EA7-3AD0-6AFF-DF485A14DE42}"/>
          </ac:spMkLst>
        </pc:spChg>
        <pc:spChg chg="mod">
          <ac:chgData name="Antonio B." userId="9219f2d1b2873455" providerId="LiveId" clId="{54BC4A24-7860-480A-897A-4826F8220C30}" dt="2024-05-16T12:02:58.267" v="293" actId="20577"/>
          <ac:spMkLst>
            <pc:docMk/>
            <pc:sldMk cId="0" sldId="459"/>
            <ac:spMk id="18" creationId="{9045C3E1-3BDA-A336-48F0-223D748AF9C2}"/>
          </ac:spMkLst>
        </pc:spChg>
      </pc:sldChg>
      <pc:sldChg chg="modSp">
        <pc:chgData name="Antonio B." userId="9219f2d1b2873455" providerId="LiveId" clId="{54BC4A24-7860-480A-897A-4826F8220C30}" dt="2024-05-16T12:16:37.782" v="582" actId="20577"/>
        <pc:sldMkLst>
          <pc:docMk/>
          <pc:sldMk cId="0" sldId="460"/>
        </pc:sldMkLst>
        <pc:spChg chg="mod">
          <ac:chgData name="Antonio B." userId="9219f2d1b2873455" providerId="LiveId" clId="{54BC4A24-7860-480A-897A-4826F8220C30}" dt="2024-05-16T12:16:37.782" v="582" actId="20577"/>
          <ac:spMkLst>
            <pc:docMk/>
            <pc:sldMk cId="0" sldId="460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0B51B-9440-4610-80E4-E9CFA59591F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8B9313-DF32-4260-9858-FE27CB34ED40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it-IT" b="1" i="1" dirty="0"/>
            <a:t>Esempio di codifica per il TSP</a:t>
          </a:r>
          <a:endParaRPr lang="it-IT" dirty="0"/>
        </a:p>
      </dgm:t>
    </dgm:pt>
    <dgm:pt modelId="{B478222A-7CC8-407D-AE00-7331F6B0D964}" type="parTrans" cxnId="{ACFB743C-C66B-4957-99EB-55B72ED20586}">
      <dgm:prSet/>
      <dgm:spPr/>
      <dgm:t>
        <a:bodyPr/>
        <a:lstStyle/>
        <a:p>
          <a:endParaRPr lang="it-IT"/>
        </a:p>
      </dgm:t>
    </dgm:pt>
    <dgm:pt modelId="{10446789-528A-4451-A8F1-0CD3D41B5651}" type="sibTrans" cxnId="{ACFB743C-C66B-4957-99EB-55B72ED20586}">
      <dgm:prSet/>
      <dgm:spPr/>
      <dgm:t>
        <a:bodyPr/>
        <a:lstStyle/>
        <a:p>
          <a:endParaRPr lang="it-IT"/>
        </a:p>
      </dgm:t>
    </dgm:pt>
    <dgm:pt modelId="{020551A3-A337-4A89-ABB6-E806E3202EA7}" type="pres">
      <dgm:prSet presAssocID="{8760B51B-9440-4610-80E4-E9CFA59591FD}" presName="diagram" presStyleCnt="0">
        <dgm:presLayoutVars>
          <dgm:dir/>
          <dgm:resizeHandles val="exact"/>
        </dgm:presLayoutVars>
      </dgm:prSet>
      <dgm:spPr/>
    </dgm:pt>
    <dgm:pt modelId="{BA53634C-E6E6-4F2B-8FB2-38EA70C5D9D6}" type="pres">
      <dgm:prSet presAssocID="{C58B9313-DF32-4260-9858-FE27CB34ED40}" presName="node" presStyleLbl="node1" presStyleIdx="0" presStyleCnt="1" custScaleX="100000" custScaleY="10570">
        <dgm:presLayoutVars>
          <dgm:bulletEnabled val="1"/>
        </dgm:presLayoutVars>
      </dgm:prSet>
      <dgm:spPr/>
    </dgm:pt>
  </dgm:ptLst>
  <dgm:cxnLst>
    <dgm:cxn modelId="{ACFB743C-C66B-4957-99EB-55B72ED20586}" srcId="{8760B51B-9440-4610-80E4-E9CFA59591FD}" destId="{C58B9313-DF32-4260-9858-FE27CB34ED40}" srcOrd="0" destOrd="0" parTransId="{B478222A-7CC8-407D-AE00-7331F6B0D964}" sibTransId="{10446789-528A-4451-A8F1-0CD3D41B5651}"/>
    <dgm:cxn modelId="{B6DB73C1-2975-4EE7-86B7-03B74D08634E}" type="presOf" srcId="{8760B51B-9440-4610-80E4-E9CFA59591FD}" destId="{020551A3-A337-4A89-ABB6-E806E3202EA7}" srcOrd="0" destOrd="0" presId="urn:microsoft.com/office/officeart/2005/8/layout/default"/>
    <dgm:cxn modelId="{B42156EB-36C8-4B97-B54F-A55F8B55C6D4}" type="presOf" srcId="{C58B9313-DF32-4260-9858-FE27CB34ED40}" destId="{BA53634C-E6E6-4F2B-8FB2-38EA70C5D9D6}" srcOrd="0" destOrd="0" presId="urn:microsoft.com/office/officeart/2005/8/layout/default"/>
    <dgm:cxn modelId="{71DF613C-5CC0-4AEE-A66B-4BEB1B34025D}" type="presParOf" srcId="{020551A3-A337-4A89-ABB6-E806E3202EA7}" destId="{BA53634C-E6E6-4F2B-8FB2-38EA70C5D9D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0B51B-9440-4610-80E4-E9CFA59591F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8B9313-DF32-4260-9858-FE27CB34ED40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it-IT" sz="2000" b="1" i="1" dirty="0"/>
            <a:t>Simulazione Montecarlo</a:t>
          </a:r>
          <a:endParaRPr lang="it-IT" sz="1400" b="1" i="1" dirty="0"/>
        </a:p>
      </dgm:t>
    </dgm:pt>
    <dgm:pt modelId="{B478222A-7CC8-407D-AE00-7331F6B0D964}" type="parTrans" cxnId="{ACFB743C-C66B-4957-99EB-55B72ED20586}">
      <dgm:prSet/>
      <dgm:spPr/>
      <dgm:t>
        <a:bodyPr/>
        <a:lstStyle/>
        <a:p>
          <a:endParaRPr lang="it-IT"/>
        </a:p>
      </dgm:t>
    </dgm:pt>
    <dgm:pt modelId="{10446789-528A-4451-A8F1-0CD3D41B5651}" type="sibTrans" cxnId="{ACFB743C-C66B-4957-99EB-55B72ED20586}">
      <dgm:prSet/>
      <dgm:spPr/>
      <dgm:t>
        <a:bodyPr/>
        <a:lstStyle/>
        <a:p>
          <a:endParaRPr lang="it-IT"/>
        </a:p>
      </dgm:t>
    </dgm:pt>
    <dgm:pt modelId="{020551A3-A337-4A89-ABB6-E806E3202EA7}" type="pres">
      <dgm:prSet presAssocID="{8760B51B-9440-4610-80E4-E9CFA59591FD}" presName="diagram" presStyleCnt="0">
        <dgm:presLayoutVars>
          <dgm:dir/>
          <dgm:resizeHandles val="exact"/>
        </dgm:presLayoutVars>
      </dgm:prSet>
      <dgm:spPr/>
    </dgm:pt>
    <dgm:pt modelId="{BA53634C-E6E6-4F2B-8FB2-38EA70C5D9D6}" type="pres">
      <dgm:prSet presAssocID="{C58B9313-DF32-4260-9858-FE27CB34ED40}" presName="node" presStyleLbl="node1" presStyleIdx="0" presStyleCnt="1" custScaleX="100000" custScaleY="10570" custLinFactNeighborY="-296">
        <dgm:presLayoutVars>
          <dgm:bulletEnabled val="1"/>
        </dgm:presLayoutVars>
      </dgm:prSet>
      <dgm:spPr/>
    </dgm:pt>
  </dgm:ptLst>
  <dgm:cxnLst>
    <dgm:cxn modelId="{ACFB743C-C66B-4957-99EB-55B72ED20586}" srcId="{8760B51B-9440-4610-80E4-E9CFA59591FD}" destId="{C58B9313-DF32-4260-9858-FE27CB34ED40}" srcOrd="0" destOrd="0" parTransId="{B478222A-7CC8-407D-AE00-7331F6B0D964}" sibTransId="{10446789-528A-4451-A8F1-0CD3D41B5651}"/>
    <dgm:cxn modelId="{B6DB73C1-2975-4EE7-86B7-03B74D08634E}" type="presOf" srcId="{8760B51B-9440-4610-80E4-E9CFA59591FD}" destId="{020551A3-A337-4A89-ABB6-E806E3202EA7}" srcOrd="0" destOrd="0" presId="urn:microsoft.com/office/officeart/2005/8/layout/default"/>
    <dgm:cxn modelId="{B42156EB-36C8-4B97-B54F-A55F8B55C6D4}" type="presOf" srcId="{C58B9313-DF32-4260-9858-FE27CB34ED40}" destId="{BA53634C-E6E6-4F2B-8FB2-38EA70C5D9D6}" srcOrd="0" destOrd="0" presId="urn:microsoft.com/office/officeart/2005/8/layout/default"/>
    <dgm:cxn modelId="{71DF613C-5CC0-4AEE-A66B-4BEB1B34025D}" type="presParOf" srcId="{020551A3-A337-4A89-ABB6-E806E3202EA7}" destId="{BA53634C-E6E6-4F2B-8FB2-38EA70C5D9D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634C-E6E6-4F2B-8FB2-38EA70C5D9D6}">
      <dsp:nvSpPr>
        <dsp:cNvPr id="0" name=""/>
        <dsp:cNvSpPr/>
      </dsp:nvSpPr>
      <dsp:spPr>
        <a:xfrm>
          <a:off x="2847" y="176"/>
          <a:ext cx="5826779" cy="36953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i="1" kern="1200" dirty="0"/>
            <a:t>Esempio di codifica per il TSP</a:t>
          </a:r>
          <a:endParaRPr lang="it-IT" sz="1700" kern="1200" dirty="0"/>
        </a:p>
      </dsp:txBody>
      <dsp:txXfrm>
        <a:off x="2847" y="176"/>
        <a:ext cx="5826779" cy="369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3634C-E6E6-4F2B-8FB2-38EA70C5D9D6}">
      <dsp:nvSpPr>
        <dsp:cNvPr id="0" name=""/>
        <dsp:cNvSpPr/>
      </dsp:nvSpPr>
      <dsp:spPr>
        <a:xfrm>
          <a:off x="2847" y="0"/>
          <a:ext cx="5826779" cy="36953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1" kern="1200" dirty="0"/>
            <a:t>Simulazione Montecarlo</a:t>
          </a:r>
          <a:endParaRPr lang="it-IT" sz="1400" b="1" i="1" kern="1200" dirty="0"/>
        </a:p>
      </dsp:txBody>
      <dsp:txXfrm>
        <a:off x="2847" y="0"/>
        <a:ext cx="5826779" cy="36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11506-98DC-4D0A-8808-F73735C206FB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5505F-F0F0-4CA0-B7BD-0ACB6F9D9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30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Simulazione Montecarlo: </a:t>
            </a:r>
            <a:r>
              <a:rPr lang="it-IT" u="sng" dirty="0"/>
              <a:t>rappresenta</a:t>
            </a:r>
            <a:r>
              <a:rPr lang="it-IT" dirty="0"/>
              <a:t> gli individui come i numeri su una roulette e, per gli elementi con maggiore fitness, viene allargato il loro arco di circonferenza.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5505F-F0F0-4CA0-B7BD-0ACB6F9D90F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40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Convergenza prematura: si ha quando ottengo una popolazione fatta da elementi tutti simili tra loro (quindi, qualunque combinazione farò tra i vari elementi, otterrò sempre elementi simili)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5505F-F0F0-4CA0-B7BD-0ACB6F9D90F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47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2B1F80-B758-4D4B-8408-428AA574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415DED-6311-4005-8F91-0351817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8C934-7D1C-4C74-A051-938C2767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FB3B37-1276-4B9D-A011-5C5BA87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DAE49-EC4B-4EA6-996C-0A17AB86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0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42F83-1897-4816-8D3D-A84F7A5F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E6D473-AE81-412E-886E-380B7CF4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FDDBF-D5BC-4014-9DC0-1B47852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ADF284-6449-4787-AA2D-A3EBA921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29920-70EB-4015-B96D-6B49B56D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9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3FF3E3-60DD-4FBE-95CD-BB137EFB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74B29F-A2A3-4974-B154-1DA4AA9B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7C677-6D15-451C-9C1E-C65E94C6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17CB0-7988-46AA-BACF-51056B6D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E7410-1BDC-4466-8E6D-2BCE9D8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9A0CE-140F-40AA-9E3D-5DB4975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CDC9E-EB9F-49F0-8FDB-986DFFC4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AC4D4-604C-49A1-9444-18DE931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4A320-767C-4D95-929F-D865A9E9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5A5E6-55CC-4D4E-B513-4BEC6E2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4CA4C-1F11-4019-B719-2147326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BEE9F-0506-46F2-B428-A0E26F8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AE3C1-E2A1-4733-8C9A-A85A8345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48210-3D4D-4900-80A9-E466485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345ED-997D-46C2-BE52-96CF2E40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0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6850C-1783-482F-B432-DAA6D99E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D98D1D-5D43-4846-AE99-CB95CDB97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E9E27-F87E-4506-ACF2-FA8A34F2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11723-36BA-4B8C-9B64-DA95C33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533DB-FDF8-427D-8492-FDE48C5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8E9BA0-08E9-420F-AC01-E6A57CAF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2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1B0B-3177-4685-8567-4BFD2C2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558A0D-D3A5-4CE7-B7D9-36E7D08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0FC8E-4694-4073-9ECF-146E3CE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8AE667-BA31-467E-AAF5-BBA5707B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C3EE00-4C7A-401F-817D-6C78E98F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319C4F-603C-45F7-9D55-E23B875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ED0CB8-661E-4A8D-89CA-E8F2441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CD2F1D-87B8-495B-A40F-860AB314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9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E402A-C83A-48F6-B79F-FD7CB2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9935F9-B421-45D6-A1FD-3D696ED1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5B7637-FF8D-4AE2-B0C1-56BE5BA2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F7D037-DEBD-419A-91FA-D3903FE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5CA6B-0308-4A56-9FD1-DEC8DB31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DBB12-0142-43EA-8FEC-EEAE6C3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4D79-7135-44D9-BDED-817B334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B237A-D652-4746-B6E0-E4DA5E79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98E8-2FC4-4B5A-94C5-8C229DC0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C5029B-0E78-49D3-B058-138E21C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90AAE0-AE04-4C7B-875E-AD96B34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EC399-531E-4423-A9C1-370C658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2CF59-8585-4E71-8951-3635CBB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4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FB7C9-A4D9-4710-A95D-54348E6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4EA3F0-69AE-451D-A310-5D875B72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4BB6E8-CB90-44C4-9062-3F8DD0D2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13D3D3-3898-402D-A7AC-F3C8E9E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CE8C-8B23-4FD6-A503-A50CD7C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40903-8C12-4504-BD20-46A934F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37B0B-FF83-4060-9421-F97EB5E2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5EB45-E9D9-4A36-B128-C392796F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50399-24A8-4412-A24C-C1B9E47F1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214D-CF60-49E2-86BB-CD47FFC320C0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8E2B2-5388-463D-9244-98A35C272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CC4FD-17B6-427F-8E97-C5A65919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3EB4-5FD9-4050-BE0B-EA2048DA97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8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ChangeArrowheads="1"/>
          </p:cNvSpPr>
          <p:nvPr/>
        </p:nvSpPr>
        <p:spPr bwMode="auto">
          <a:xfrm>
            <a:off x="551793" y="549275"/>
            <a:ext cx="964948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Algoritmi</a:t>
            </a:r>
            <a:r>
              <a:rPr lang="en-US" altLang="en-US" sz="2000" b="1" i="1" dirty="0">
                <a:solidFill>
                  <a:srgbClr val="0070C0"/>
                </a:solidFill>
                <a:cs typeface="Arial" charset="0"/>
              </a:rPr>
              <a:t> </a:t>
            </a:r>
            <a:r>
              <a:rPr lang="en-US" altLang="en-US" sz="2000" b="1" i="1" dirty="0" err="1">
                <a:solidFill>
                  <a:srgbClr val="0070C0"/>
                </a:solidFill>
                <a:cs typeface="Arial" charset="0"/>
              </a:rPr>
              <a:t>genetici</a:t>
            </a:r>
            <a:endParaRPr lang="en-US" altLang="en-US" sz="2000" b="1" i="1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94669" y="939092"/>
            <a:ext cx="11011227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Gli </a:t>
            </a:r>
            <a:r>
              <a:rPr lang="it-IT" altLang="en-US" i="1" dirty="0">
                <a:solidFill>
                  <a:srgbClr val="0070C0"/>
                </a:solidFill>
              </a:rPr>
              <a:t>algoritmi genetici </a:t>
            </a:r>
            <a:r>
              <a:rPr lang="it-IT" altLang="en-US" dirty="0"/>
              <a:t>si basano sull’analogia tra la </a:t>
            </a:r>
            <a:r>
              <a:rPr lang="it-IT" altLang="en-US" i="1" dirty="0">
                <a:solidFill>
                  <a:srgbClr val="0070C0"/>
                </a:solidFill>
              </a:rPr>
              <a:t>soluzione di problemi di ottimizzazione combinatoria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ed i </a:t>
            </a:r>
            <a:r>
              <a:rPr lang="it-IT" altLang="en-US" i="1" dirty="0">
                <a:solidFill>
                  <a:srgbClr val="0070C0"/>
                </a:solidFill>
              </a:rPr>
              <a:t>meccanismi di selezione naturale </a:t>
            </a:r>
            <a:r>
              <a:rPr lang="it-IT" altLang="en-US" dirty="0"/>
              <a:t>in campo genetico. L’idea è quella di considerare una </a:t>
            </a:r>
            <a:r>
              <a:rPr lang="it-IT" altLang="en-US" i="1" dirty="0">
                <a:solidFill>
                  <a:srgbClr val="0070C0"/>
                </a:solidFill>
              </a:rPr>
              <a:t>popolazione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i="1" dirty="0">
                <a:solidFill>
                  <a:srgbClr val="0070C0"/>
                </a:solidFill>
              </a:rPr>
              <a:t>di soluzioni </a:t>
            </a:r>
            <a:r>
              <a:rPr lang="it-IT" altLang="en-US" dirty="0"/>
              <a:t>che </a:t>
            </a:r>
            <a:r>
              <a:rPr lang="it-IT" altLang="en-US" i="1" dirty="0">
                <a:solidFill>
                  <a:srgbClr val="0070C0"/>
                </a:solidFill>
              </a:rPr>
              <a:t>evolve in accordo con un meccanismo di selezione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per produrre </a:t>
            </a:r>
            <a:r>
              <a:rPr lang="it-IT" altLang="en-US" i="1" dirty="0">
                <a:solidFill>
                  <a:srgbClr val="0070C0"/>
                </a:solidFill>
              </a:rPr>
              <a:t>soluzioni con buoni valori di funzione obiettivo </a:t>
            </a:r>
            <a:endParaRPr lang="it-IT" altLang="en-US" b="1" i="1" dirty="0">
              <a:solidFill>
                <a:srgbClr val="0070C0"/>
              </a:solidFill>
            </a:endParaRPr>
          </a:p>
        </p:txBody>
      </p:sp>
      <p:sp>
        <p:nvSpPr>
          <p:cNvPr id="3077" name="Rettangolo 3"/>
          <p:cNvSpPr>
            <a:spLocks noChangeArrowheads="1"/>
          </p:cNvSpPr>
          <p:nvPr/>
        </p:nvSpPr>
        <p:spPr bwMode="auto">
          <a:xfrm>
            <a:off x="551793" y="2942019"/>
            <a:ext cx="993682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 dirty="0">
                <a:solidFill>
                  <a:srgbClr val="0066FF"/>
                </a:solidFill>
              </a:rPr>
              <a:t>Processo di evoluzione naturale</a:t>
            </a:r>
            <a:endParaRPr lang="it-IT" altLang="en-US" b="1" dirty="0">
              <a:solidFill>
                <a:srgbClr val="0066FF"/>
              </a:solidFill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94670" y="3359151"/>
            <a:ext cx="9973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it-IT" altLang="en-US" dirty="0"/>
              <a:t>Le caratteristiche di un organismo sono determinate dai </a:t>
            </a:r>
            <a:r>
              <a:rPr lang="it-IT" altLang="en-US" b="1" i="1" dirty="0">
                <a:solidFill>
                  <a:srgbClr val="0070C0"/>
                </a:solidFill>
              </a:rPr>
              <a:t>geni</a:t>
            </a:r>
            <a:r>
              <a:rPr lang="it-IT" altLang="en-US" dirty="0"/>
              <a:t> presenti nei suoi </a:t>
            </a:r>
            <a:r>
              <a:rPr lang="it-IT" altLang="en-US" b="1" i="1" dirty="0">
                <a:solidFill>
                  <a:srgbClr val="0070C0"/>
                </a:solidFill>
              </a:rPr>
              <a:t>cromosomi</a:t>
            </a:r>
            <a:r>
              <a:rPr lang="it-IT" altLang="en-US" dirty="0"/>
              <a:t>.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694670" y="3754104"/>
            <a:ext cx="1067226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it-IT" altLang="en-US" dirty="0"/>
              <a:t>Ciascun </a:t>
            </a:r>
            <a:r>
              <a:rPr lang="it-IT" altLang="en-US" i="1" dirty="0">
                <a:solidFill>
                  <a:srgbClr val="0070C0"/>
                </a:solidFill>
              </a:rPr>
              <a:t>gene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può assumere </a:t>
            </a:r>
            <a:r>
              <a:rPr lang="it-IT" altLang="en-US" b="1" i="1" dirty="0">
                <a:solidFill>
                  <a:srgbClr val="0070C0"/>
                </a:solidFill>
              </a:rPr>
              <a:t>alleli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diversi che producono differenze delle </a:t>
            </a:r>
            <a:r>
              <a:rPr lang="it-IT" altLang="en-US" i="1" dirty="0">
                <a:solidFill>
                  <a:srgbClr val="0070C0"/>
                </a:solidFill>
              </a:rPr>
              <a:t>caratteristiche associate a quel gene</a:t>
            </a:r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694670" y="4303379"/>
            <a:ext cx="99733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L’insieme dei </a:t>
            </a:r>
            <a:r>
              <a:rPr lang="it-IT" altLang="en-US" dirty="0">
                <a:solidFill>
                  <a:srgbClr val="0070C0"/>
                </a:solidFill>
              </a:rPr>
              <a:t>geni</a:t>
            </a:r>
            <a:r>
              <a:rPr lang="it-IT" altLang="en-US" dirty="0"/>
              <a:t> è detto </a:t>
            </a:r>
            <a:r>
              <a:rPr lang="it-IT" altLang="en-US" b="1" i="1" dirty="0">
                <a:solidFill>
                  <a:srgbClr val="0070C0"/>
                </a:solidFill>
              </a:rPr>
              <a:t>genotipo</a:t>
            </a:r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694670" y="4762167"/>
            <a:ext cx="9973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it-IT" altLang="en-US" dirty="0"/>
              <a:t>Con il termine </a:t>
            </a:r>
            <a:r>
              <a:rPr lang="it-IT" altLang="en-US" b="1" i="1" dirty="0">
                <a:solidFill>
                  <a:srgbClr val="0070C0"/>
                </a:solidFill>
              </a:rPr>
              <a:t>fitness</a:t>
            </a:r>
            <a:r>
              <a:rPr lang="it-IT" altLang="en-US" dirty="0"/>
              <a:t> si intende la </a:t>
            </a:r>
            <a:r>
              <a:rPr lang="it-IT" altLang="en-US" i="1" dirty="0">
                <a:solidFill>
                  <a:srgbClr val="0070C0"/>
                </a:solidFill>
              </a:rPr>
              <a:t>capacità dell’individuo di adattarsi all’ambiente esterno</a:t>
            </a:r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auto">
          <a:xfrm>
            <a:off x="694670" y="5236936"/>
            <a:ext cx="108220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i="1" dirty="0">
                <a:solidFill>
                  <a:srgbClr val="0070C0"/>
                </a:solidFill>
              </a:rPr>
              <a:t>L’evoluzione naturale </a:t>
            </a:r>
            <a:r>
              <a:rPr lang="it-IT" altLang="en-US" dirty="0"/>
              <a:t>è un processo che </a:t>
            </a:r>
            <a:r>
              <a:rPr lang="it-IT" altLang="en-US" i="1" dirty="0">
                <a:solidFill>
                  <a:srgbClr val="0070C0"/>
                </a:solidFill>
              </a:rPr>
              <a:t>altera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di generazione in generazione le </a:t>
            </a:r>
            <a:r>
              <a:rPr lang="it-IT" altLang="en-US" i="1" dirty="0">
                <a:solidFill>
                  <a:srgbClr val="0070C0"/>
                </a:solidFill>
              </a:rPr>
              <a:t>caratteristiche genetiche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degli individui in modo che </a:t>
            </a:r>
            <a:r>
              <a:rPr lang="it-IT" altLang="en-US" i="1" dirty="0">
                <a:solidFill>
                  <a:srgbClr val="0070C0"/>
                </a:solidFill>
              </a:rPr>
              <a:t>possano adattarsi meglio al proprio ambiente.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34E8B3C7-A628-413C-9BAF-3D57F6EC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Metodi euristici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5" grpId="0"/>
      <p:bldP spid="3077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10212" y="1369225"/>
            <a:ext cx="110884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Un operatore di </a:t>
            </a:r>
            <a:r>
              <a:rPr lang="it-IT" altLang="en-US" i="1" dirty="0">
                <a:solidFill>
                  <a:srgbClr val="0070C0"/>
                </a:solidFill>
              </a:rPr>
              <a:t>filtro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è un operatore di </a:t>
            </a:r>
            <a:r>
              <a:rPr lang="it-IT" altLang="en-US" i="1" dirty="0">
                <a:solidFill>
                  <a:srgbClr val="0070C0"/>
                </a:solidFill>
              </a:rPr>
              <a:t>mutazione particolare </a:t>
            </a:r>
            <a:r>
              <a:rPr lang="it-IT" altLang="en-US" dirty="0"/>
              <a:t>che </a:t>
            </a:r>
            <a:r>
              <a:rPr lang="it-IT" altLang="en-US" i="1" dirty="0">
                <a:solidFill>
                  <a:srgbClr val="0070C0"/>
                </a:solidFill>
              </a:rPr>
              <a:t>trasforma una soluzione inammissibile in una soluzione ammissibile</a:t>
            </a:r>
            <a:r>
              <a:rPr lang="it-IT" altLang="en-US" dirty="0"/>
              <a:t>. Si rende necessario quando un operatore di </a:t>
            </a:r>
            <a:r>
              <a:rPr lang="it-IT" altLang="en-US" i="1" dirty="0">
                <a:solidFill>
                  <a:srgbClr val="0070C0"/>
                </a:solidFill>
              </a:rPr>
              <a:t>mutazione</a:t>
            </a:r>
            <a:r>
              <a:rPr lang="it-IT" altLang="en-US" dirty="0"/>
              <a:t> o </a:t>
            </a:r>
            <a:r>
              <a:rPr lang="it-IT" altLang="en-US" i="1" dirty="0">
                <a:solidFill>
                  <a:srgbClr val="0070C0"/>
                </a:solidFill>
              </a:rPr>
              <a:t>crossover</a:t>
            </a:r>
            <a:r>
              <a:rPr lang="it-IT" altLang="en-US" dirty="0"/>
              <a:t> genera una soluzione non ammissibile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78169" y="2813853"/>
            <a:ext cx="792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 dirty="0">
                <a:solidFill>
                  <a:srgbClr val="0066FF"/>
                </a:solidFill>
              </a:rPr>
              <a:t>Esempio per il TSP</a:t>
            </a:r>
            <a:endParaRPr lang="it-IT" altLang="en-US" b="1" dirty="0">
              <a:solidFill>
                <a:srgbClr val="0066FF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93" y="3182154"/>
            <a:ext cx="2303462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8134687" y="4113471"/>
            <a:ext cx="3563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i="1" dirty="0">
                <a:solidFill>
                  <a:srgbClr val="C00000"/>
                </a:solidFill>
              </a:rPr>
              <a:t>Occorre un filtro per riottenere una soluzione ammissibile</a:t>
            </a:r>
            <a:endParaRPr lang="it-IT" altLang="en-US" b="1" i="1" dirty="0">
              <a:solidFill>
                <a:srgbClr val="C00000"/>
              </a:solidFill>
            </a:endParaRPr>
          </a:p>
        </p:txBody>
      </p:sp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966674"/>
            <a:ext cx="2247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42" y="3981094"/>
            <a:ext cx="2247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41B7304-B7D1-95DB-31D5-4A7C18F8F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CA891F1-47F0-C8E9-BB0C-D1455ABD5A52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35EA4C52-4FFD-6935-4B68-9A62B14396E7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35D3B61-1336-3B97-31BA-5EEE3E4DB8DE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Operatori di filtro </a:t>
              </a:r>
              <a:endParaRPr lang="it-IT" sz="2800" kern="1200" dirty="0"/>
            </a:p>
          </p:txBody>
        </p:sp>
      </p:grp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B05AE9E1-7F36-989A-E6C4-547A815C6FD6}"/>
              </a:ext>
            </a:extLst>
          </p:cNvPr>
          <p:cNvSpPr/>
          <p:nvPr/>
        </p:nvSpPr>
        <p:spPr>
          <a:xfrm rot="16200000">
            <a:off x="4609164" y="4517512"/>
            <a:ext cx="298135" cy="4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10212" y="1369225"/>
            <a:ext cx="110884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Un operatore di </a:t>
            </a:r>
            <a:r>
              <a:rPr lang="it-IT" altLang="en-US" i="1" dirty="0">
                <a:solidFill>
                  <a:srgbClr val="0070C0"/>
                </a:solidFill>
              </a:rPr>
              <a:t>filtro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è un operatore di </a:t>
            </a:r>
            <a:r>
              <a:rPr lang="it-IT" altLang="en-US" i="1" dirty="0">
                <a:solidFill>
                  <a:srgbClr val="0070C0"/>
                </a:solidFill>
              </a:rPr>
              <a:t>mutazione particolare </a:t>
            </a:r>
            <a:r>
              <a:rPr lang="it-IT" altLang="en-US" dirty="0"/>
              <a:t>che </a:t>
            </a:r>
            <a:r>
              <a:rPr lang="it-IT" altLang="en-US" i="1" dirty="0">
                <a:solidFill>
                  <a:srgbClr val="0070C0"/>
                </a:solidFill>
              </a:rPr>
              <a:t>trasforma una soluzione inammissibile in una soluzione ammissibile</a:t>
            </a:r>
            <a:r>
              <a:rPr lang="it-IT" altLang="en-US" dirty="0"/>
              <a:t>. Si rende necessario quando un operatore di </a:t>
            </a:r>
            <a:r>
              <a:rPr lang="it-IT" altLang="en-US" i="1" dirty="0">
                <a:solidFill>
                  <a:srgbClr val="0070C0"/>
                </a:solidFill>
              </a:rPr>
              <a:t>mutazione</a:t>
            </a:r>
            <a:r>
              <a:rPr lang="it-IT" altLang="en-US" dirty="0"/>
              <a:t> o </a:t>
            </a:r>
            <a:r>
              <a:rPr lang="it-IT" altLang="en-US" i="1" dirty="0">
                <a:solidFill>
                  <a:srgbClr val="0070C0"/>
                </a:solidFill>
              </a:rPr>
              <a:t>crossover</a:t>
            </a:r>
            <a:r>
              <a:rPr lang="it-IT" altLang="en-US" dirty="0"/>
              <a:t> genera una soluzione non ammissibile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41B7304-B7D1-95DB-31D5-4A7C18F8F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CA891F1-47F0-C8E9-BB0C-D1455ABD5A52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35EA4C52-4FFD-6935-4B68-9A62B14396E7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35D3B61-1336-3B97-31BA-5EEE3E4DB8DE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Operatori di filtro </a:t>
              </a:r>
              <a:endParaRPr lang="it-IT" sz="2800" kern="1200" dirty="0"/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871A4BF-F2F5-4980-70CE-2CDBB9569E68}"/>
              </a:ext>
            </a:extLst>
          </p:cNvPr>
          <p:cNvSpPr/>
          <p:nvPr/>
        </p:nvSpPr>
        <p:spPr>
          <a:xfrm>
            <a:off x="551792" y="3221644"/>
            <a:ext cx="11088413" cy="8017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0C3646-7A11-CFB3-E034-CEBE348F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2" y="3221644"/>
            <a:ext cx="11088413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it-IT" altLang="en-US" i="1" dirty="0"/>
              <a:t>In </a:t>
            </a:r>
            <a:r>
              <a:rPr lang="it-IT" altLang="en-US" i="1" dirty="0">
                <a:solidFill>
                  <a:srgbClr val="C00000"/>
                </a:solidFill>
              </a:rPr>
              <a:t>sostituzione all’operatore di filtro</a:t>
            </a:r>
            <a:r>
              <a:rPr lang="it-IT" altLang="en-US" i="1" dirty="0"/>
              <a:t>, per problemi vincolati, si può considerare un </a:t>
            </a:r>
            <a:r>
              <a:rPr lang="it-IT" altLang="en-US" i="1" dirty="0">
                <a:solidFill>
                  <a:srgbClr val="C00000"/>
                </a:solidFill>
              </a:rPr>
              <a:t>termine di penalizzazione della fitness</a:t>
            </a:r>
            <a:r>
              <a:rPr lang="it-IT" altLang="en-US" i="1" dirty="0"/>
              <a:t> per soluzioni </a:t>
            </a:r>
            <a:r>
              <a:rPr lang="it-IT" altLang="en-US" i="1" dirty="0">
                <a:solidFill>
                  <a:srgbClr val="C00000"/>
                </a:solidFill>
              </a:rPr>
              <a:t>non ammissibili</a:t>
            </a:r>
          </a:p>
        </p:txBody>
      </p:sp>
    </p:spTree>
    <p:extLst>
      <p:ext uri="{BB962C8B-B14F-4D97-AF65-F5344CB8AC3E}">
        <p14:creationId xmlns:p14="http://schemas.microsoft.com/office/powerpoint/2010/main" val="33660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631578" y="1329913"/>
            <a:ext cx="110086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dirty="0"/>
              <a:t>Questo operatore costruisce un discendente </a:t>
            </a:r>
            <a:r>
              <a:rPr lang="it-IT" altLang="en-US" i="1" dirty="0">
                <a:solidFill>
                  <a:srgbClr val="0070C0"/>
                </a:solidFill>
              </a:rPr>
              <a:t>scegliendo due punti di taglio casualmente</a:t>
            </a:r>
            <a:r>
              <a:rPr lang="it-IT" altLang="en-US" dirty="0"/>
              <a:t>. Per esempio i due genitori vengono tagliati tra il terzo e il quarto elemento e tra il settimo e l’ottavo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745882" y="3607555"/>
            <a:ext cx="8675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it-IT" altLang="en-US" dirty="0"/>
              <a:t>La parte compresa tra i tagli viene scambiata</a:t>
            </a: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745882" y="4549363"/>
            <a:ext cx="99221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it-IT" altLang="en-US" dirty="0"/>
              <a:t>Questo passaggio definisce delle corrispondenze tra le città scambiate: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endParaRPr lang="it-IT" altLang="en-US" dirty="0"/>
          </a:p>
          <a:p>
            <a:pPr eaLnBrk="1" hangingPunct="1"/>
            <a:r>
              <a:rPr lang="it-IT" altLang="en-US" dirty="0"/>
              <a:t>		1 ↔ 4	 8 ↔ 5 	7 ↔ 6 	6 ↔ 7</a:t>
            </a: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745882" y="5869425"/>
            <a:ext cx="8675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it-IT" altLang="en-US" dirty="0"/>
              <a:t>I discendenti saranno: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2F4D6D4-3931-846C-0FA9-E19B9143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9A67CFD-40A6-1644-D7C5-9E602EA91DAF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4ABA84AB-BFCA-1366-9F3C-5B52D64E127A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5002DCC-A5A8-4F84-D112-82691D5A84EC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Esempio operatore di crossover per TSP </a:t>
              </a:r>
              <a:endParaRPr lang="it-IT" sz="2800" kern="1200" dirty="0"/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49FA65B-76F5-0656-FF7D-D45C187EDD97}"/>
              </a:ext>
            </a:extLst>
          </p:cNvPr>
          <p:cNvSpPr txBox="1"/>
          <p:nvPr/>
        </p:nvSpPr>
        <p:spPr>
          <a:xfrm>
            <a:off x="1268605" y="2096506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D4414E-5568-58E1-F580-374FB6351576}"/>
              </a:ext>
            </a:extLst>
          </p:cNvPr>
          <p:cNvSpPr txBox="1"/>
          <p:nvPr/>
        </p:nvSpPr>
        <p:spPr>
          <a:xfrm>
            <a:off x="1256691" y="2734760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2</a:t>
            </a:r>
          </a:p>
        </p:txBody>
      </p:sp>
      <p:graphicFrame>
        <p:nvGraphicFramePr>
          <p:cNvPr id="12" name="Tabella 14">
            <a:extLst>
              <a:ext uri="{FF2B5EF4-FFF2-40B4-BE49-F238E27FC236}">
                <a16:creationId xmlns:a16="http://schemas.microsoft.com/office/drawing/2014/main" id="{0EF42987-577F-55FF-8CF9-2F01914E9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45363"/>
              </p:ext>
            </p:extLst>
          </p:nvPr>
        </p:nvGraphicFramePr>
        <p:xfrm>
          <a:off x="2564178" y="2156720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13" name="Tabella 14">
            <a:extLst>
              <a:ext uri="{FF2B5EF4-FFF2-40B4-BE49-F238E27FC236}">
                <a16:creationId xmlns:a16="http://schemas.microsoft.com/office/drawing/2014/main" id="{23046BEB-720C-6C44-8A57-D2953D816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059"/>
              </p:ext>
            </p:extLst>
          </p:nvPr>
        </p:nvGraphicFramePr>
        <p:xfrm>
          <a:off x="2564178" y="2769780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708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D65593C-968E-CF6D-127A-F5A0EED36D51}"/>
              </a:ext>
            </a:extLst>
          </p:cNvPr>
          <p:cNvCxnSpPr/>
          <p:nvPr/>
        </p:nvCxnSpPr>
        <p:spPr>
          <a:xfrm>
            <a:off x="3758850" y="1976244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FD9542E-C78B-D923-E7E0-F635129E5926}"/>
              </a:ext>
            </a:extLst>
          </p:cNvPr>
          <p:cNvCxnSpPr/>
          <p:nvPr/>
        </p:nvCxnSpPr>
        <p:spPr>
          <a:xfrm>
            <a:off x="5372181" y="1960479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D521D60-2EA7-3AD0-6AFF-DF485A14DE42}"/>
              </a:ext>
            </a:extLst>
          </p:cNvPr>
          <p:cNvSpPr txBox="1"/>
          <p:nvPr/>
        </p:nvSpPr>
        <p:spPr>
          <a:xfrm>
            <a:off x="6673535" y="3406071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45C3E1-3BDA-A336-48F0-223D748AF9C2}"/>
              </a:ext>
            </a:extLst>
          </p:cNvPr>
          <p:cNvSpPr txBox="1"/>
          <p:nvPr/>
        </p:nvSpPr>
        <p:spPr>
          <a:xfrm>
            <a:off x="6673535" y="3979056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2</a:t>
            </a:r>
          </a:p>
        </p:txBody>
      </p:sp>
      <p:graphicFrame>
        <p:nvGraphicFramePr>
          <p:cNvPr id="19" name="Tabella 14">
            <a:extLst>
              <a:ext uri="{FF2B5EF4-FFF2-40B4-BE49-F238E27FC236}">
                <a16:creationId xmlns:a16="http://schemas.microsoft.com/office/drawing/2014/main" id="{46990351-9D77-8BD6-6409-51DA86BD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71451"/>
              </p:ext>
            </p:extLst>
          </p:nvPr>
        </p:nvGraphicFramePr>
        <p:xfrm>
          <a:off x="7582855" y="3433729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20" name="Tabella 14">
            <a:extLst>
              <a:ext uri="{FF2B5EF4-FFF2-40B4-BE49-F238E27FC236}">
                <a16:creationId xmlns:a16="http://schemas.microsoft.com/office/drawing/2014/main" id="{CE5E2D8A-843B-6694-635B-5E5BAF1E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6611"/>
              </p:ext>
            </p:extLst>
          </p:nvPr>
        </p:nvGraphicFramePr>
        <p:xfrm>
          <a:off x="7582855" y="4046789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70860"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CE5D92B-0D7A-AF94-FD30-BD35EEEE77D7}"/>
              </a:ext>
            </a:extLst>
          </p:cNvPr>
          <p:cNvCxnSpPr/>
          <p:nvPr/>
        </p:nvCxnSpPr>
        <p:spPr>
          <a:xfrm>
            <a:off x="8788035" y="3095595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44991A2-638A-91BF-B4D4-08E1E3F2B0D4}"/>
              </a:ext>
            </a:extLst>
          </p:cNvPr>
          <p:cNvCxnSpPr/>
          <p:nvPr/>
        </p:nvCxnSpPr>
        <p:spPr>
          <a:xfrm>
            <a:off x="10401366" y="3079830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E8D0C7B-A79E-0111-F972-3F93C9A5F9D5}"/>
              </a:ext>
            </a:extLst>
          </p:cNvPr>
          <p:cNvSpPr txBox="1"/>
          <p:nvPr/>
        </p:nvSpPr>
        <p:spPr>
          <a:xfrm>
            <a:off x="4419072" y="5723596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Disc 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3B473D5-65A0-5BFA-A586-3AB277FA9F83}"/>
              </a:ext>
            </a:extLst>
          </p:cNvPr>
          <p:cNvSpPr txBox="1"/>
          <p:nvPr/>
        </p:nvSpPr>
        <p:spPr>
          <a:xfrm>
            <a:off x="4419072" y="6296581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Disc 2</a:t>
            </a:r>
          </a:p>
        </p:txBody>
      </p:sp>
      <p:graphicFrame>
        <p:nvGraphicFramePr>
          <p:cNvPr id="29" name="Tabella 14">
            <a:extLst>
              <a:ext uri="{FF2B5EF4-FFF2-40B4-BE49-F238E27FC236}">
                <a16:creationId xmlns:a16="http://schemas.microsoft.com/office/drawing/2014/main" id="{D21ADC36-6FE2-27F1-0EE5-230F919F8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76405"/>
              </p:ext>
            </p:extLst>
          </p:nvPr>
        </p:nvGraphicFramePr>
        <p:xfrm>
          <a:off x="5328392" y="5751254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30" name="Tabella 14">
            <a:extLst>
              <a:ext uri="{FF2B5EF4-FFF2-40B4-BE49-F238E27FC236}">
                <a16:creationId xmlns:a16="http://schemas.microsoft.com/office/drawing/2014/main" id="{14232FD2-65AC-07D5-F4D4-65A3CE3B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8804"/>
              </p:ext>
            </p:extLst>
          </p:nvPr>
        </p:nvGraphicFramePr>
        <p:xfrm>
          <a:off x="5328392" y="6364314"/>
          <a:ext cx="359642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</a:tblGrid>
              <a:tr h="2708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671909C-987C-E6E5-937D-3EFE32E4037B}"/>
              </a:ext>
            </a:extLst>
          </p:cNvPr>
          <p:cNvCxnSpPr/>
          <p:nvPr/>
        </p:nvCxnSpPr>
        <p:spPr>
          <a:xfrm>
            <a:off x="6533572" y="5413120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32" name="Connettore diritto 44031">
            <a:extLst>
              <a:ext uri="{FF2B5EF4-FFF2-40B4-BE49-F238E27FC236}">
                <a16:creationId xmlns:a16="http://schemas.microsoft.com/office/drawing/2014/main" id="{FF7BC6CF-9E02-A023-AAEA-81B789F9F0FD}"/>
              </a:ext>
            </a:extLst>
          </p:cNvPr>
          <p:cNvCxnSpPr/>
          <p:nvPr/>
        </p:nvCxnSpPr>
        <p:spPr>
          <a:xfrm>
            <a:off x="8146903" y="5397355"/>
            <a:ext cx="0" cy="1452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8" grpId="0"/>
      <p:bldP spid="11" grpId="0"/>
      <p:bldP spid="17" grpId="0"/>
      <p:bldP spid="18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1" y="1547261"/>
            <a:ext cx="11088413" cy="25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rgbClr val="0070C0"/>
                </a:solidFill>
              </a:rPr>
              <a:t>Operatore di inversione</a:t>
            </a:r>
            <a:endParaRPr lang="it-IT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it-IT" altLang="en-US" dirty="0"/>
              <a:t>	Data una stringa e scelti casualmente </a:t>
            </a:r>
            <a:r>
              <a:rPr lang="it-IT" altLang="en-US" i="1" dirty="0">
                <a:solidFill>
                  <a:srgbClr val="0070C0"/>
                </a:solidFill>
              </a:rPr>
              <a:t>due </a:t>
            </a:r>
            <a:r>
              <a:rPr lang="it-IT" altLang="en-US" i="1" dirty="0" err="1">
                <a:solidFill>
                  <a:srgbClr val="0070C0"/>
                </a:solidFill>
              </a:rPr>
              <a:t>crosspoint</a:t>
            </a:r>
            <a:r>
              <a:rPr lang="it-IT" altLang="en-US" dirty="0"/>
              <a:t>, si </a:t>
            </a:r>
            <a:r>
              <a:rPr lang="it-IT" altLang="en-US" i="1" dirty="0">
                <a:solidFill>
                  <a:srgbClr val="0070C0"/>
                </a:solidFill>
              </a:rPr>
              <a:t>inverte l’ordine degli alleli presenti nella sottostringa individuata</a:t>
            </a:r>
            <a:r>
              <a:rPr lang="it-IT" altLang="en-US" dirty="0"/>
              <a:t>. Nel caso si generino stringhe non ammissibili: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si può utilizzare un </a:t>
            </a:r>
            <a:r>
              <a:rPr lang="it-IT" altLang="en-US" i="1" dirty="0">
                <a:solidFill>
                  <a:srgbClr val="0070C0"/>
                </a:solidFill>
              </a:rPr>
              <a:t>filtro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oppure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si possono accettare </a:t>
            </a:r>
            <a:r>
              <a:rPr lang="it-IT" altLang="en-US" i="1" dirty="0">
                <a:solidFill>
                  <a:srgbClr val="0070C0"/>
                </a:solidFill>
              </a:rPr>
              <a:t>soluzioni non ammissibili </a:t>
            </a:r>
            <a:r>
              <a:rPr lang="it-IT" altLang="en-US" dirty="0"/>
              <a:t>all’interno della popolazione </a:t>
            </a:r>
            <a:r>
              <a:rPr lang="it-IT" altLang="en-US"/>
              <a:t>assegnando o sottraendo </a:t>
            </a:r>
            <a:r>
              <a:rPr lang="it-IT" altLang="en-US" dirty="0"/>
              <a:t>alla loro fitness un </a:t>
            </a:r>
            <a:r>
              <a:rPr lang="it-IT" altLang="en-US" i="1" dirty="0">
                <a:solidFill>
                  <a:srgbClr val="0070C0"/>
                </a:solidFill>
              </a:rPr>
              <a:t>termine di penalità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A3AA519-9030-9860-A0F1-A7F464C6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B601001-6A13-5091-7BF8-0FCA54622B6C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CB105829-431F-EA3D-E1C9-14E1E35BEEF8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EDD923F-C67C-6EDF-3C80-94C238883EF1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Altri operatori </a:t>
              </a:r>
              <a:endParaRPr lang="it-IT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2" y="1564832"/>
            <a:ext cx="1108841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La </a:t>
            </a:r>
            <a:r>
              <a:rPr lang="it-IT" altLang="en-US" i="1" dirty="0">
                <a:solidFill>
                  <a:srgbClr val="0070C0"/>
                </a:solidFill>
              </a:rPr>
              <a:t>popolazione</a:t>
            </a:r>
            <a:r>
              <a:rPr lang="it-IT" altLang="en-US" dirty="0"/>
              <a:t> deve evolvere attraverso il progressivo </a:t>
            </a:r>
            <a:r>
              <a:rPr lang="it-IT" altLang="en-US" i="1" dirty="0">
                <a:solidFill>
                  <a:srgbClr val="0070C0"/>
                </a:solidFill>
              </a:rPr>
              <a:t>rinnovo dei suoi elementi</a:t>
            </a:r>
            <a:r>
              <a:rPr lang="it-IT" altLang="en-US" dirty="0"/>
              <a:t>. A questo scopo è necessario individuare gli </a:t>
            </a:r>
            <a:r>
              <a:rPr lang="it-IT" altLang="en-US" i="1" dirty="0">
                <a:solidFill>
                  <a:srgbClr val="0070C0"/>
                </a:solidFill>
              </a:rPr>
              <a:t>individui da sostituire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con i nuovi generati.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31578" y="2492375"/>
            <a:ext cx="11008626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Si possono eliminare gli elementi a </a:t>
            </a:r>
            <a:r>
              <a:rPr lang="it-IT" altLang="en-US" i="1" dirty="0">
                <a:solidFill>
                  <a:srgbClr val="0070C0"/>
                </a:solidFill>
              </a:rPr>
              <a:t>fitness più bassa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Si può applicare il </a:t>
            </a:r>
            <a:r>
              <a:rPr lang="it-IT" altLang="en-US" i="1" dirty="0">
                <a:solidFill>
                  <a:srgbClr val="0070C0"/>
                </a:solidFill>
              </a:rPr>
              <a:t>metodo Montecarlo </a:t>
            </a:r>
            <a:r>
              <a:rPr lang="it-IT" altLang="en-US" dirty="0"/>
              <a:t>per eliminare con maggiore probabilità gli individui con bassa fitness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51791" y="5111859"/>
            <a:ext cx="1108841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L’algoritmo </a:t>
            </a:r>
            <a:r>
              <a:rPr lang="it-IT" altLang="en-US" i="1" dirty="0">
                <a:solidFill>
                  <a:srgbClr val="0070C0"/>
                </a:solidFill>
              </a:rPr>
              <a:t>converge</a:t>
            </a:r>
            <a:r>
              <a:rPr lang="it-IT" altLang="en-US" dirty="0"/>
              <a:t> quando gli </a:t>
            </a:r>
            <a:r>
              <a:rPr lang="it-IT" altLang="en-US" i="1" dirty="0">
                <a:solidFill>
                  <a:srgbClr val="0070C0"/>
                </a:solidFill>
              </a:rPr>
              <a:t>elementi della popolazione sono tutti più o meno simili</a:t>
            </a:r>
            <a:r>
              <a:rPr lang="it-IT" altLang="en-US" dirty="0"/>
              <a:t>. In questo caso l’operatore di </a:t>
            </a:r>
            <a:r>
              <a:rPr lang="it-IT" altLang="en-US" i="1" dirty="0">
                <a:solidFill>
                  <a:srgbClr val="0070C0"/>
                </a:solidFill>
              </a:rPr>
              <a:t>crossover cessa di produrre nuovi genotipi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e l’algoritmo esplora un insieme limitato della regione ammissibile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C53427D-7D49-2F59-DFF2-0539FE7B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0D14956-6764-C4EB-5135-A601B140D368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4A4E21E1-BDAF-75BE-19EC-B043C61DE903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1B2A0F8-E31B-1258-012C-706C60D6938B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Sostituzione di individui della popolazione </a:t>
              </a:r>
              <a:endParaRPr lang="it-IT" sz="2800" kern="1200" dirty="0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3065BAA-BA7A-ECE3-4360-DA193C216046}"/>
              </a:ext>
            </a:extLst>
          </p:cNvPr>
          <p:cNvGrpSpPr/>
          <p:nvPr/>
        </p:nvGrpSpPr>
        <p:grpSpPr>
          <a:xfrm>
            <a:off x="557048" y="4466475"/>
            <a:ext cx="11088413" cy="455612"/>
            <a:chOff x="0" y="2110293"/>
            <a:chExt cx="8128000" cy="119808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5D1AD0B3-4EA0-C0AF-2BEC-A76A7DEB40D2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47BA442-E0E4-6D0F-5B81-7D1076B52BC6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Criterio di arresto </a:t>
              </a:r>
              <a:endParaRPr lang="it-IT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3FD5E70-E38F-4296-283D-5A0B57CCE5EE}"/>
              </a:ext>
            </a:extLst>
          </p:cNvPr>
          <p:cNvSpPr/>
          <p:nvPr/>
        </p:nvSpPr>
        <p:spPr>
          <a:xfrm>
            <a:off x="551792" y="5111404"/>
            <a:ext cx="11088413" cy="11258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400DC28-E54E-32D8-9AB6-8B233DBD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93F8FEF-1D12-6D9F-DB14-1E81920D8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3" y="1458277"/>
            <a:ext cx="867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Il</a:t>
            </a:r>
            <a:r>
              <a:rPr lang="it-IT" altLang="en-US" i="1" dirty="0">
                <a:solidFill>
                  <a:srgbClr val="0070C0"/>
                </a:solidFill>
              </a:rPr>
              <a:t> processo di evoluzione </a:t>
            </a:r>
            <a:r>
              <a:rPr lang="it-IT" altLang="en-US" i="1" dirty="0"/>
              <a:t>è la progressiva </a:t>
            </a:r>
            <a:r>
              <a:rPr lang="it-IT" altLang="en-US" i="1" dirty="0">
                <a:solidFill>
                  <a:srgbClr val="0070C0"/>
                </a:solidFill>
              </a:rPr>
              <a:t>selezione di individui </a:t>
            </a:r>
            <a:r>
              <a:rPr lang="it-IT" altLang="en-US" i="1" dirty="0"/>
              <a:t>ad elevata fitness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669BA7-FF23-476A-37CD-193F8F6A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2" y="2106453"/>
            <a:ext cx="86756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L’</a:t>
            </a:r>
            <a:r>
              <a:rPr lang="it-IT" altLang="en-US" i="1" dirty="0">
                <a:solidFill>
                  <a:srgbClr val="0070C0"/>
                </a:solidFill>
              </a:rPr>
              <a:t>evoluzione di una popolazione</a:t>
            </a:r>
            <a:r>
              <a:rPr lang="it-IT" altLang="en-US" dirty="0"/>
              <a:t> è legata al </a:t>
            </a:r>
            <a:r>
              <a:rPr lang="it-IT" altLang="en-US" dirty="0">
                <a:solidFill>
                  <a:srgbClr val="0070C0"/>
                </a:solidFill>
              </a:rPr>
              <a:t>processo di riproduzione</a:t>
            </a:r>
            <a:r>
              <a:rPr lang="it-IT" altLang="en-US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6F9846-1F3D-C5A4-D038-AB103DD895EA}"/>
              </a:ext>
            </a:extLst>
          </p:cNvPr>
          <p:cNvSpPr txBox="1"/>
          <p:nvPr/>
        </p:nvSpPr>
        <p:spPr>
          <a:xfrm>
            <a:off x="551792" y="2702589"/>
            <a:ext cx="110884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>
                <a:latin typeface="Arial" charset="0"/>
              </a:rPr>
              <a:t>Durante la loro vita gli </a:t>
            </a:r>
            <a:r>
              <a:rPr lang="it-IT" altLang="en-US" i="1" dirty="0">
                <a:solidFill>
                  <a:srgbClr val="0070C0"/>
                </a:solidFill>
                <a:latin typeface="Arial" charset="0"/>
              </a:rPr>
              <a:t>individui (genitori) </a:t>
            </a:r>
            <a:r>
              <a:rPr lang="it-IT" altLang="en-US" dirty="0">
                <a:latin typeface="Arial" charset="0"/>
              </a:rPr>
              <a:t>si accoppiano producendo </a:t>
            </a:r>
            <a:r>
              <a:rPr lang="it-IT" altLang="en-US" i="1" dirty="0">
                <a:solidFill>
                  <a:srgbClr val="0070C0"/>
                </a:solidFill>
                <a:latin typeface="Arial" charset="0"/>
              </a:rPr>
              <a:t>nuovi individui (figli) </a:t>
            </a:r>
            <a:r>
              <a:rPr lang="it-IT" altLang="en-US" dirty="0">
                <a:latin typeface="Arial" charset="0"/>
              </a:rPr>
              <a:t>il cui patrimonio genetico è combinazione di quello dei genitori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CD70C7-0D79-64BB-148C-E4C31B3B0F27}"/>
              </a:ext>
            </a:extLst>
          </p:cNvPr>
          <p:cNvSpPr txBox="1"/>
          <p:nvPr/>
        </p:nvSpPr>
        <p:spPr>
          <a:xfrm>
            <a:off x="551791" y="3723482"/>
            <a:ext cx="1108841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>
                <a:latin typeface="Arial" charset="0"/>
              </a:rPr>
              <a:t>Una volta generati, i figli subiscono delle </a:t>
            </a:r>
            <a:r>
              <a:rPr lang="it-IT" altLang="en-US" i="1" dirty="0">
                <a:solidFill>
                  <a:srgbClr val="0070C0"/>
                </a:solidFill>
                <a:latin typeface="Arial" charset="0"/>
              </a:rPr>
              <a:t>mutazioni</a:t>
            </a:r>
            <a:r>
              <a:rPr lang="it-IT" altLang="en-US" dirty="0">
                <a:latin typeface="Arial" charset="0"/>
              </a:rPr>
              <a:t> rispetto al patrimonio genetico ereditato dai genitori per effetto </a:t>
            </a:r>
            <a:r>
              <a:rPr lang="it-IT" altLang="en-US" i="1" dirty="0">
                <a:solidFill>
                  <a:srgbClr val="0070C0"/>
                </a:solidFill>
                <a:latin typeface="Arial" charset="0"/>
              </a:rPr>
              <a:t>delle influenze dell’ambiente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6FEE2F1-BB02-D69A-2138-04EA8DF9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2" y="5111404"/>
            <a:ext cx="11088413" cy="102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it-IT" altLang="en-US" i="1" dirty="0"/>
              <a:t>La legge di </a:t>
            </a:r>
            <a:r>
              <a:rPr lang="it-IT" altLang="en-US" i="1" dirty="0">
                <a:solidFill>
                  <a:srgbClr val="0070C0"/>
                </a:solidFill>
              </a:rPr>
              <a:t>selezione naturale </a:t>
            </a:r>
            <a:r>
              <a:rPr lang="it-IT" altLang="en-US" i="1" dirty="0"/>
              <a:t>si basa sul principio che, tra i nuovi individui, hanno </a:t>
            </a:r>
            <a:r>
              <a:rPr lang="it-IT" altLang="en-US" i="1" dirty="0">
                <a:solidFill>
                  <a:srgbClr val="0070C0"/>
                </a:solidFill>
              </a:rPr>
              <a:t>maggiore probabilità di sopravvivere</a:t>
            </a:r>
            <a:r>
              <a:rPr lang="it-IT" altLang="en-US" i="1" dirty="0"/>
              <a:t> e </a:t>
            </a:r>
            <a:r>
              <a:rPr lang="it-IT" altLang="en-US" i="1" dirty="0">
                <a:solidFill>
                  <a:srgbClr val="0070C0"/>
                </a:solidFill>
              </a:rPr>
              <a:t>generare nuovi individui </a:t>
            </a:r>
            <a:r>
              <a:rPr lang="it-IT" altLang="en-US" i="1" dirty="0"/>
              <a:t>quelli che possiedono una </a:t>
            </a:r>
            <a:r>
              <a:rPr lang="it-IT" altLang="en-US" i="1" dirty="0">
                <a:solidFill>
                  <a:srgbClr val="0070C0"/>
                </a:solidFill>
              </a:rPr>
              <a:t>migliore fitness </a:t>
            </a:r>
            <a:r>
              <a:rPr lang="it-IT" altLang="en-US" i="1" dirty="0"/>
              <a:t>e dunque una maggiore capacità di adattamento 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F76B043-6553-AA6A-1B8D-D998DA3B8432}"/>
              </a:ext>
            </a:extLst>
          </p:cNvPr>
          <p:cNvGrpSpPr/>
          <p:nvPr/>
        </p:nvGrpSpPr>
        <p:grpSpPr>
          <a:xfrm>
            <a:off x="551791" y="811689"/>
            <a:ext cx="11088413" cy="455612"/>
            <a:chOff x="0" y="2110293"/>
            <a:chExt cx="8128000" cy="119808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408A63C-E683-24A1-A8B2-A420F452A97B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9BCA842-FD32-E947-75E3-C0229E2DD0F8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 dirty="0"/>
                <a:t>Processo di evoluzione naturale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9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1" y="1397926"/>
            <a:ext cx="11008626" cy="70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altLang="en-US" dirty="0"/>
              <a:t>Gli algoritmi genetici </a:t>
            </a:r>
            <a:r>
              <a:rPr lang="it-IT" altLang="en-US" i="1" dirty="0">
                <a:solidFill>
                  <a:srgbClr val="0070C0"/>
                </a:solidFill>
              </a:rPr>
              <a:t>simulano il processo di selezione naturale </a:t>
            </a:r>
            <a:r>
              <a:rPr lang="it-IT" altLang="en-US" dirty="0"/>
              <a:t>partendo da una soluzione iniziale ed applicando ad essi i cosiddetti </a:t>
            </a:r>
            <a:r>
              <a:rPr lang="it-IT" altLang="en-US" b="1" i="1" dirty="0">
                <a:solidFill>
                  <a:srgbClr val="0070C0"/>
                </a:solidFill>
              </a:rPr>
              <a:t>operatori genetici</a:t>
            </a:r>
            <a:r>
              <a:rPr lang="it-IT" altLang="en-US" dirty="0"/>
              <a:t>.</a:t>
            </a:r>
            <a:endParaRPr lang="it-IT" altLang="en-US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36249"/>
              </p:ext>
            </p:extLst>
          </p:nvPr>
        </p:nvGraphicFramePr>
        <p:xfrm>
          <a:off x="1797269" y="2245385"/>
          <a:ext cx="7147034" cy="41766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Evoluzione genetica</a:t>
                      </a:r>
                      <a:endParaRPr lang="it-IT" sz="20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Algoritmo Genetico</a:t>
                      </a:r>
                      <a:endParaRPr lang="it-IT" sz="20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Gene 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Variabile di decisione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Allele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Valore della variabile di decisione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Cromosoma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Insieme delle variabili di decisione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Genotipo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Soluzione ammissibile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Fitness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Funzione obiettivo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Accoppiamento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Crossover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Influenza dell’ambiente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Altri operatori genetici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Selezione naturale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dirty="0"/>
                        <a:t>Algoritmo</a:t>
                      </a:r>
                      <a:endParaRPr lang="it-IT" sz="1800" i="1" dirty="0"/>
                    </a:p>
                  </a:txBody>
                  <a:tcPr marL="91439" marR="91439"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4">
            <a:extLst>
              <a:ext uri="{FF2B5EF4-FFF2-40B4-BE49-F238E27FC236}">
                <a16:creationId xmlns:a16="http://schemas.microsoft.com/office/drawing/2014/main" id="{9523D326-9F90-0368-EF79-CB225F73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FF19CE6-0614-9637-9C90-BE806C559BB9}"/>
              </a:ext>
            </a:extLst>
          </p:cNvPr>
          <p:cNvGrpSpPr/>
          <p:nvPr/>
        </p:nvGrpSpPr>
        <p:grpSpPr>
          <a:xfrm>
            <a:off x="551791" y="740569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BD3856F-3C36-5162-F591-50092F2647DD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CA583C7-FC31-56CA-5932-008477EB1322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Corrispondenze tra processo di evoluzione naturale e algoritmo genetico</a:t>
              </a:r>
              <a:endParaRPr lang="it-IT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14BCD6-16E5-F324-8BB3-9B302965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1BF726-282C-E737-ED8C-1189FBC6320D}"/>
              </a:ext>
            </a:extLst>
          </p:cNvPr>
          <p:cNvGrpSpPr/>
          <p:nvPr/>
        </p:nvGrpSpPr>
        <p:grpSpPr>
          <a:xfrm>
            <a:off x="551791" y="740569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A7F22F45-4005-B6BF-C9F9-0C3AF6718EB6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8407292-6D87-7122-4EE5-FB765975AD25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Fasi di un algoritmo genetico</a:t>
              </a:r>
              <a:endParaRPr lang="it-IT" sz="2800" kern="1200" dirty="0"/>
            </a:p>
          </p:txBody>
        </p:sp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79A65537-F7D2-CC1E-B9CE-9198C0CD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1" y="1316037"/>
            <a:ext cx="1108841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chemeClr val="tx2">
                    <a:lumMod val="75000"/>
                  </a:schemeClr>
                </a:solidFill>
              </a:rPr>
              <a:t>Codifica del problema</a:t>
            </a: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it-IT" altLang="en-US" dirty="0"/>
              <a:t>	Si rappresenta una soluzione del problema in termini di stringa di variabili decisionali indicando i possibili valori di ciascuna variabile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E864B6E-60E6-CCE6-E457-D2F3C7E7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0" y="2379581"/>
            <a:ext cx="1098699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chemeClr val="tx2">
                    <a:lumMod val="75000"/>
                  </a:schemeClr>
                </a:solidFill>
              </a:rPr>
              <a:t>Inizializzazione e valutazione della fitness</a:t>
            </a: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it-IT" altLang="en-US" dirty="0"/>
              <a:t>	si genera un insieme di possibili soluzioni che forma la popolazione iniziale e si associa a ciascuna soluzione un valore di fitness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7E75D47-F5D3-505A-B69D-2E6B17F8A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1" y="3445558"/>
            <a:ext cx="1098699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chemeClr val="tx2">
                    <a:lumMod val="75000"/>
                  </a:schemeClr>
                </a:solidFill>
              </a:rPr>
              <a:t>Selezione</a:t>
            </a: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it-IT" altLang="en-US" dirty="0"/>
              <a:t>	si selezionano coppie di soluzioni della popolazione alle quali applicare gli operatori genetici (crossover, mutazione,…)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3B5F21C-85BF-0E8E-D940-66DC55EF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1" y="4608099"/>
            <a:ext cx="1098699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chemeClr val="tx2">
                    <a:lumMod val="75000"/>
                  </a:schemeClr>
                </a:solidFill>
              </a:rPr>
              <a:t>Generazione di nuove soluzioni</a:t>
            </a: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it-IT" altLang="en-US" dirty="0"/>
              <a:t>	si applicano gli operatori genetici alle coppie di soluzioni selezionate al fine di produrre nuove soluzioni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4F89C0-EDB5-13EA-1A5F-89175FC5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1" y="5493433"/>
            <a:ext cx="1108841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chemeClr val="tx2">
                    <a:lumMod val="75000"/>
                  </a:schemeClr>
                </a:solidFill>
              </a:rPr>
              <a:t>Sostituzione di elementi della popolazione</a:t>
            </a: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it-IT" altLang="en-US" dirty="0"/>
              <a:t>	si sostituiscono soluzioni esistenti nella popolazione con le soluzioni prodotte nella fase di generazione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2" y="1561276"/>
            <a:ext cx="1108841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3525" indent="-263525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In generale si utilizza una </a:t>
            </a:r>
            <a:r>
              <a:rPr lang="it-IT" altLang="en-US" i="1" dirty="0">
                <a:solidFill>
                  <a:srgbClr val="0070C0"/>
                </a:solidFill>
              </a:rPr>
              <a:t>rappresentazione binaria</a:t>
            </a:r>
            <a:r>
              <a:rPr lang="it-IT" altLang="en-US" dirty="0"/>
              <a:t>. Una soluzione viene rappresentata attraverso una </a:t>
            </a:r>
            <a:r>
              <a:rPr lang="it-IT" altLang="en-US" dirty="0">
                <a:solidFill>
                  <a:srgbClr val="0070C0"/>
                </a:solidFill>
              </a:rPr>
              <a:t>stringa di variabili binarie</a:t>
            </a:r>
            <a:r>
              <a:rPr lang="it-IT" altLang="en-US" dirty="0"/>
              <a:t>, ciascuna delle quali rappresenta un allele.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51792" y="3419471"/>
            <a:ext cx="11008626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In alcuni casi occorre prevedere una </a:t>
            </a:r>
            <a:r>
              <a:rPr lang="it-IT" altLang="en-US" i="1" dirty="0">
                <a:solidFill>
                  <a:srgbClr val="0070C0"/>
                </a:solidFill>
              </a:rPr>
              <a:t>codifica ad hoc </a:t>
            </a:r>
            <a:r>
              <a:rPr lang="it-IT" altLang="en-US" dirty="0"/>
              <a:t>che tenga conto delle </a:t>
            </a:r>
            <a:r>
              <a:rPr lang="it-IT" altLang="en-US" i="1" dirty="0">
                <a:solidFill>
                  <a:srgbClr val="0070C0"/>
                </a:solidFill>
              </a:rPr>
              <a:t>caratteristiche del problema</a:t>
            </a:r>
            <a:r>
              <a:rPr lang="it-IT" altLang="en-US" dirty="0"/>
              <a:t>,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51792" y="4677223"/>
            <a:ext cx="1108841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3525" indent="-263525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Per un </a:t>
            </a:r>
            <a:r>
              <a:rPr lang="it-IT" altLang="en-US" i="1" dirty="0">
                <a:solidFill>
                  <a:srgbClr val="0070C0"/>
                </a:solidFill>
              </a:rPr>
              <a:t>problema di commesso viaggiatore </a:t>
            </a:r>
            <a:r>
              <a:rPr lang="it-IT" altLang="en-US" dirty="0"/>
              <a:t>relativo ad </a:t>
            </a:r>
            <a:r>
              <a:rPr lang="it-IT" altLang="en-US" i="1" dirty="0">
                <a:solidFill>
                  <a:srgbClr val="0070C0"/>
                </a:solidFill>
              </a:rPr>
              <a:t>n città</a:t>
            </a:r>
            <a:r>
              <a:rPr lang="it-IT" altLang="en-US" dirty="0"/>
              <a:t>, una soluzione può essere rappresentata da una </a:t>
            </a:r>
            <a:r>
              <a:rPr lang="it-IT" altLang="en-US" dirty="0">
                <a:solidFill>
                  <a:srgbClr val="0070C0"/>
                </a:solidFill>
              </a:rPr>
              <a:t>stringa di n elementi </a:t>
            </a:r>
            <a:r>
              <a:rPr lang="it-IT" altLang="en-US" dirty="0"/>
              <a:t>che indica l’ordine secondo il quale vanno visitate le città.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E86EC0D3-1F41-60C1-8C26-4B9629774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893013"/>
              </p:ext>
            </p:extLst>
          </p:nvPr>
        </p:nvGraphicFramePr>
        <p:xfrm>
          <a:off x="551791" y="4088480"/>
          <a:ext cx="5832475" cy="36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4">
            <a:extLst>
              <a:ext uri="{FF2B5EF4-FFF2-40B4-BE49-F238E27FC236}">
                <a16:creationId xmlns:a16="http://schemas.microsoft.com/office/drawing/2014/main" id="{D5A0E64A-2B21-D006-4917-3DE8648C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CAD8131-3B68-D02D-73C9-69A4C0FD71F9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6E6C5645-636F-07C7-85F4-4ABFBD050BAE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5289EA8-AE95-D827-BE82-99B2337D6E6D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 dirty="0"/>
                <a:t>Codifica del problema</a:t>
              </a:r>
            </a:p>
          </p:txBody>
        </p:sp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986229-B6CB-38A8-F610-F713F68DA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611" y="2559493"/>
            <a:ext cx="3939734" cy="4625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919BE03E-BD97-8794-8884-1B5680384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91678"/>
              </p:ext>
            </p:extLst>
          </p:nvPr>
        </p:nvGraphicFramePr>
        <p:xfrm>
          <a:off x="1327807" y="5758761"/>
          <a:ext cx="64183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832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641832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1" y="1429390"/>
            <a:ext cx="8675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Permette di </a:t>
            </a:r>
            <a:r>
              <a:rPr lang="it-IT" altLang="en-US" b="1" i="1" dirty="0">
                <a:solidFill>
                  <a:srgbClr val="0070C0"/>
                </a:solidFill>
              </a:rPr>
              <a:t>scegliere due elementi </a:t>
            </a:r>
            <a:r>
              <a:rPr lang="it-IT" altLang="en-US" dirty="0"/>
              <a:t>della popolazione esistente.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51791" y="1916664"/>
            <a:ext cx="1086804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dirty="0"/>
              <a:t>Gli </a:t>
            </a:r>
            <a:r>
              <a:rPr lang="it-IT" altLang="en-US" b="1" i="1" dirty="0">
                <a:solidFill>
                  <a:srgbClr val="0070C0"/>
                </a:solidFill>
              </a:rPr>
              <a:t>elementi con maggiore fitness </a:t>
            </a:r>
            <a:r>
              <a:rPr lang="it-IT" altLang="en-US" dirty="0"/>
              <a:t>devono avere </a:t>
            </a:r>
            <a:r>
              <a:rPr lang="it-IT" altLang="en-US" b="1" i="1" dirty="0">
                <a:solidFill>
                  <a:schemeClr val="accent2"/>
                </a:solidFill>
              </a:rPr>
              <a:t>più probabilità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degli altri di essere selezionati.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51790" y="3044165"/>
            <a:ext cx="11088413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Si calcola, per ciascun elemento </a:t>
            </a:r>
            <a:r>
              <a:rPr lang="it-IT" altLang="en-US" b="1" i="1" dirty="0">
                <a:solidFill>
                  <a:schemeClr val="accent2"/>
                </a:solidFill>
              </a:rPr>
              <a:t>i</a:t>
            </a:r>
            <a:r>
              <a:rPr lang="it-IT" altLang="en-US" b="1" i="1" dirty="0"/>
              <a:t> </a:t>
            </a:r>
            <a:r>
              <a:rPr lang="it-IT" altLang="en-US" dirty="0"/>
              <a:t>della popolazione, il valore cumulato di fitness: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631578" y="4387800"/>
            <a:ext cx="86756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Si generano due numeri casuali </a:t>
            </a:r>
            <a:r>
              <a:rPr lang="it-IT" altLang="en-US" b="1" i="1" dirty="0">
                <a:solidFill>
                  <a:srgbClr val="0070C0"/>
                </a:solidFill>
              </a:rPr>
              <a:t>a</a:t>
            </a:r>
            <a:r>
              <a:rPr lang="it-IT" altLang="en-US" dirty="0"/>
              <a:t> e </a:t>
            </a:r>
            <a:r>
              <a:rPr lang="it-IT" altLang="en-US" b="1" i="1" dirty="0">
                <a:solidFill>
                  <a:srgbClr val="0070C0"/>
                </a:solidFill>
              </a:rPr>
              <a:t>b</a:t>
            </a:r>
            <a:r>
              <a:rPr lang="it-IT" altLang="en-US" dirty="0"/>
              <a:t> (</a:t>
            </a:r>
            <a:r>
              <a:rPr lang="it-IT" altLang="en-US" b="1" i="1" dirty="0">
                <a:solidFill>
                  <a:srgbClr val="0070C0"/>
                </a:solidFill>
              </a:rPr>
              <a:t>0 ≤ a ≤ 1</a:t>
            </a:r>
            <a:r>
              <a:rPr lang="it-IT" altLang="en-US" dirty="0"/>
              <a:t>; </a:t>
            </a:r>
            <a:r>
              <a:rPr lang="it-IT" altLang="en-US" b="1" i="1" dirty="0">
                <a:solidFill>
                  <a:srgbClr val="0070C0"/>
                </a:solidFill>
              </a:rPr>
              <a:t>0≤ b ≤ 1</a:t>
            </a:r>
            <a:r>
              <a:rPr lang="it-IT" altLang="en-US" dirty="0"/>
              <a:t>)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631578" y="4911053"/>
            <a:ext cx="86756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it-IT" altLang="en-US" dirty="0"/>
              <a:t>Si selezionano gli elementi </a:t>
            </a:r>
            <a:r>
              <a:rPr lang="it-IT" altLang="en-US" b="1" i="1" dirty="0">
                <a:solidFill>
                  <a:srgbClr val="0070C0"/>
                </a:solidFill>
              </a:rPr>
              <a:t>s</a:t>
            </a:r>
            <a:r>
              <a:rPr lang="it-IT" altLang="en-US" dirty="0"/>
              <a:t> e</a:t>
            </a:r>
            <a:r>
              <a:rPr lang="it-IT" altLang="en-US" b="1" i="1" dirty="0">
                <a:solidFill>
                  <a:schemeClr val="accent2"/>
                </a:solidFill>
              </a:rPr>
              <a:t> </a:t>
            </a:r>
            <a:r>
              <a:rPr lang="it-IT" altLang="en-US" b="1" i="1" dirty="0">
                <a:solidFill>
                  <a:srgbClr val="0070C0"/>
                </a:solidFill>
              </a:rPr>
              <a:t>t</a:t>
            </a:r>
            <a:r>
              <a:rPr lang="it-IT" altLang="en-US" b="1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della popolazione tali che: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6"/>
              <p:cNvSpPr txBox="1"/>
              <p:nvPr/>
            </p:nvSpPr>
            <p:spPr bwMode="auto">
              <a:xfrm>
                <a:off x="1007428" y="3484880"/>
                <a:ext cx="4895532" cy="1127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0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it-IT" sz="2000" b="1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den>
                      </m:f>
                      <m:r>
                        <m:rPr>
                          <m:nor/>
                        </m:rPr>
                        <a:rPr lang="it-IT" sz="20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𝒅𝒐𝒗𝒆</m:t>
                      </m:r>
                      <m:r>
                        <m:rPr>
                          <m:nor/>
                        </m:rPr>
                        <a:rPr lang="it-IT" sz="2000" b="1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it-IT" sz="2000" b="1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428" y="3484880"/>
                <a:ext cx="4895532" cy="112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/>
              <p:cNvSpPr txBox="1"/>
              <p:nvPr/>
            </p:nvSpPr>
            <p:spPr bwMode="auto">
              <a:xfrm>
                <a:off x="1123632" y="5417702"/>
                <a:ext cx="5470208" cy="652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1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0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632" y="5417702"/>
                <a:ext cx="5470208" cy="652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552743" y="6007671"/>
            <a:ext cx="9955846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it-IT" altLang="en-US" i="1" dirty="0"/>
              <a:t>Nel caso di problemi a minimizzare occorre sostituire </a:t>
            </a:r>
            <a:r>
              <a:rPr lang="it-IT" altLang="en-US" b="1" i="1" dirty="0">
                <a:solidFill>
                  <a:srgbClr val="0070C0"/>
                </a:solidFill>
              </a:rPr>
              <a:t>f</a:t>
            </a:r>
            <a:r>
              <a:rPr lang="it-IT" altLang="en-US" b="1" i="1" baseline="-25000" dirty="0">
                <a:solidFill>
                  <a:srgbClr val="0070C0"/>
                </a:solidFill>
              </a:rPr>
              <a:t>i</a:t>
            </a:r>
            <a:r>
              <a:rPr lang="it-IT" altLang="en-US" i="1" dirty="0">
                <a:solidFill>
                  <a:srgbClr val="0070C0"/>
                </a:solidFill>
              </a:rPr>
              <a:t> </a:t>
            </a:r>
            <a:r>
              <a:rPr lang="it-IT" altLang="en-US" i="1" dirty="0"/>
              <a:t>con </a:t>
            </a:r>
            <a:r>
              <a:rPr lang="it-IT" altLang="en-US" b="1" i="1" dirty="0">
                <a:solidFill>
                  <a:srgbClr val="0070C0"/>
                </a:solidFill>
              </a:rPr>
              <a:t>1/f</a:t>
            </a:r>
            <a:r>
              <a:rPr lang="it-IT" altLang="en-US" b="1" i="1" baseline="-25000" dirty="0">
                <a:solidFill>
                  <a:srgbClr val="0070C0"/>
                </a:solidFill>
              </a:rPr>
              <a:t>i</a:t>
            </a:r>
            <a:r>
              <a:rPr lang="it-IT" altLang="en-US" i="1" baseline="-25000" dirty="0"/>
              <a:t>  </a:t>
            </a:r>
            <a:r>
              <a:rPr lang="it-IT" altLang="en-US" i="1" dirty="0"/>
              <a:t>e il procedimento </a:t>
            </a:r>
            <a:r>
              <a:rPr lang="it-IT" altLang="en-US" i="1" dirty="0">
                <a:solidFill>
                  <a:srgbClr val="0070C0"/>
                </a:solidFill>
              </a:rPr>
              <a:t>resta inalterato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FF95AA1-725D-BCC1-59FD-8FC61072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FDA8AFC-2837-C658-F271-9B0C56928A91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92FAE43-919D-7870-CE98-8C46DC88CE8D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5D305AB-9685-6A45-49C3-4ACE2AE54954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Selezione</a:t>
              </a:r>
              <a:endParaRPr lang="it-IT" sz="28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6CB0CEB5-8158-F2CA-1D0F-444969098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161758"/>
              </p:ext>
            </p:extLst>
          </p:nvPr>
        </p:nvGraphicFramePr>
        <p:xfrm>
          <a:off x="551791" y="2565604"/>
          <a:ext cx="5832475" cy="36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3" name="Immagine 22">
            <a:extLst>
              <a:ext uri="{FF2B5EF4-FFF2-40B4-BE49-F238E27FC236}">
                <a16:creationId xmlns:a16="http://schemas.microsoft.com/office/drawing/2014/main" id="{BD6FE987-01F0-111B-E33A-7DC68FBE0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6051" y="3364230"/>
            <a:ext cx="2505075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47" grpId="0"/>
      <p:bldP spid="12" grpId="0"/>
      <p:bldP spid="14" grpId="0"/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551792" y="1293938"/>
            <a:ext cx="110884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rgbClr val="0070C0"/>
                </a:solidFill>
              </a:rPr>
              <a:t>Operatore di crossover</a:t>
            </a:r>
            <a:endParaRPr lang="it-IT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it-IT" altLang="en-US" dirty="0"/>
              <a:t>	L’operatore di </a:t>
            </a:r>
            <a:r>
              <a:rPr lang="it-IT" altLang="en-US" i="1" dirty="0">
                <a:solidFill>
                  <a:srgbClr val="0070C0"/>
                </a:solidFill>
              </a:rPr>
              <a:t>crossover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accoppia </a:t>
            </a:r>
            <a:r>
              <a:rPr lang="it-IT" altLang="en-US" i="1" dirty="0">
                <a:solidFill>
                  <a:srgbClr val="0070C0"/>
                </a:solidFill>
              </a:rPr>
              <a:t>due soluzioni generandone altre due </a:t>
            </a:r>
            <a:r>
              <a:rPr lang="it-IT" altLang="en-US" dirty="0"/>
              <a:t>che presentano un </a:t>
            </a:r>
            <a:r>
              <a:rPr lang="it-IT" altLang="en-US" i="1" dirty="0">
                <a:solidFill>
                  <a:srgbClr val="0070C0"/>
                </a:solidFill>
              </a:rPr>
              <a:t>patrimonio genetico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e quindi valori delle variabili decisionali dedotti da quelli dei </a:t>
            </a:r>
            <a:r>
              <a:rPr lang="it-IT" altLang="en-US" i="1" dirty="0">
                <a:solidFill>
                  <a:srgbClr val="0070C0"/>
                </a:solidFill>
              </a:rPr>
              <a:t>genitori</a:t>
            </a:r>
            <a:r>
              <a:rPr lang="it-IT" altLang="en-US" dirty="0"/>
              <a:t>. Nella sua forma più semplice consiste:</a:t>
            </a:r>
            <a:endParaRPr lang="it-IT" altLang="en-US" i="1" dirty="0">
              <a:solidFill>
                <a:schemeClr val="accent2"/>
              </a:solidFill>
            </a:endParaRP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944880" y="2984627"/>
            <a:ext cx="972312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si </a:t>
            </a:r>
            <a:r>
              <a:rPr lang="it-IT" altLang="en-US" i="1" dirty="0">
                <a:solidFill>
                  <a:srgbClr val="0070C0"/>
                </a:solidFill>
              </a:rPr>
              <a:t>sceglie casualmente un punto di taglio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(</a:t>
            </a:r>
            <a:r>
              <a:rPr lang="it-IT" altLang="en-US" i="1" dirty="0" err="1">
                <a:solidFill>
                  <a:srgbClr val="0070C0"/>
                </a:solidFill>
              </a:rPr>
              <a:t>crosspoint</a:t>
            </a:r>
            <a:r>
              <a:rPr lang="it-IT" altLang="en-US" dirty="0"/>
              <a:t>) all’interno delle coppie di stringhe che rappresentano i </a:t>
            </a:r>
            <a:r>
              <a:rPr lang="it-IT" altLang="en-US" i="1" dirty="0">
                <a:solidFill>
                  <a:srgbClr val="0070C0"/>
                </a:solidFill>
              </a:rPr>
              <a:t>genitori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le nuove soluzioni sono ottenute </a:t>
            </a:r>
            <a:r>
              <a:rPr lang="it-IT" altLang="en-US" i="1" dirty="0">
                <a:solidFill>
                  <a:srgbClr val="0070C0"/>
                </a:solidFill>
              </a:rPr>
              <a:t>unendo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i="1" dirty="0">
                <a:solidFill>
                  <a:srgbClr val="0070C0"/>
                </a:solidFill>
              </a:rPr>
              <a:t>la prima sottostringa </a:t>
            </a:r>
            <a:r>
              <a:rPr lang="it-IT" altLang="en-US" dirty="0"/>
              <a:t>del primo genitore con </a:t>
            </a:r>
            <a:r>
              <a:rPr lang="it-IT" altLang="en-US" i="1" dirty="0">
                <a:solidFill>
                  <a:srgbClr val="0070C0"/>
                </a:solidFill>
              </a:rPr>
              <a:t>la seconda sottostringa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del secondo e viceversa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631578" y="5035457"/>
            <a:ext cx="11316582" cy="102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it-IT" altLang="en-US" dirty="0"/>
              <a:t>L’operazione descritta fa uso di un </a:t>
            </a:r>
            <a:r>
              <a:rPr lang="it-IT" altLang="en-US" dirty="0">
                <a:solidFill>
                  <a:srgbClr val="0070C0"/>
                </a:solidFill>
              </a:rPr>
              <a:t>solo </a:t>
            </a:r>
            <a:r>
              <a:rPr lang="it-IT" altLang="en-US" b="1" i="1" dirty="0" err="1">
                <a:solidFill>
                  <a:srgbClr val="0070C0"/>
                </a:solidFill>
              </a:rPr>
              <a:t>crosspoint</a:t>
            </a:r>
            <a:r>
              <a:rPr lang="it-IT" altLang="en-US" b="1" dirty="0">
                <a:solidFill>
                  <a:srgbClr val="0070C0"/>
                </a:solidFill>
              </a:rPr>
              <a:t>.</a:t>
            </a:r>
            <a:r>
              <a:rPr lang="it-IT" altLang="en-US" dirty="0"/>
              <a:t> In generale è possibile implementare l’operatore di </a:t>
            </a:r>
            <a:r>
              <a:rPr lang="it-IT" altLang="en-US" i="1" dirty="0">
                <a:solidFill>
                  <a:srgbClr val="0070C0"/>
                </a:solidFill>
              </a:rPr>
              <a:t>crossover</a:t>
            </a:r>
            <a:r>
              <a:rPr lang="it-IT" altLang="en-US" dirty="0"/>
              <a:t> utilizzando </a:t>
            </a:r>
            <a:r>
              <a:rPr lang="it-IT" altLang="en-US" b="1" i="1" dirty="0">
                <a:solidFill>
                  <a:srgbClr val="0070C0"/>
                </a:solidFill>
              </a:rPr>
              <a:t>m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i="1" dirty="0" err="1">
                <a:solidFill>
                  <a:srgbClr val="0070C0"/>
                </a:solidFill>
              </a:rPr>
              <a:t>crosspoint</a:t>
            </a:r>
            <a:r>
              <a:rPr lang="it-IT" altLang="en-US" dirty="0"/>
              <a:t>. In questo modo si possono generare </a:t>
            </a:r>
            <a:r>
              <a:rPr lang="it-IT" altLang="en-US" i="1" dirty="0">
                <a:solidFill>
                  <a:srgbClr val="0070C0"/>
                </a:solidFill>
              </a:rPr>
              <a:t>più soluzioni </a:t>
            </a:r>
            <a:r>
              <a:rPr lang="it-IT" altLang="en-US" dirty="0"/>
              <a:t>combinando in modo diverso le </a:t>
            </a:r>
            <a:r>
              <a:rPr lang="it-IT" altLang="en-US" i="1" dirty="0">
                <a:solidFill>
                  <a:srgbClr val="0070C0"/>
                </a:solidFill>
              </a:rPr>
              <a:t>m+1 sottostringhe </a:t>
            </a:r>
            <a:r>
              <a:rPr lang="it-IT" altLang="en-US" dirty="0"/>
              <a:t>individuate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25F2F1C-3748-78A2-3726-829210B9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02F1CD-EF8E-12F5-A2CE-49B5160E9581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2B6C2E9-3705-4675-624A-EEC5431FE50F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2592E52-6D7B-9D52-1EE8-E4D294E1CE5F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 dirty="0"/>
                <a:t>Generazione di nuove soluzioni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51792" y="1456057"/>
            <a:ext cx="1108841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it-IT" altLang="en-US" b="1" i="1" dirty="0">
                <a:solidFill>
                  <a:srgbClr val="0070C0"/>
                </a:solidFill>
              </a:rPr>
              <a:t>Operatore di mutazione</a:t>
            </a:r>
            <a:endParaRPr lang="it-IT" altLang="en-US" dirty="0">
              <a:solidFill>
                <a:srgbClr val="0070C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it-IT" altLang="en-US" dirty="0"/>
              <a:t>	L’</a:t>
            </a:r>
            <a:r>
              <a:rPr lang="it-IT" altLang="en-US" i="1" dirty="0">
                <a:solidFill>
                  <a:srgbClr val="0070C0"/>
                </a:solidFill>
              </a:rPr>
              <a:t>operatore di mutazione modifica casualmente il valore di una variabile</a:t>
            </a:r>
            <a:r>
              <a:rPr lang="it-IT" altLang="en-US" i="1" dirty="0">
                <a:solidFill>
                  <a:schemeClr val="accent2"/>
                </a:solidFill>
              </a:rPr>
              <a:t> </a:t>
            </a:r>
            <a:r>
              <a:rPr lang="it-IT" altLang="en-US" dirty="0"/>
              <a:t>decisionale all’interno di una stringa.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Nel caso di rappresentazione binaria </a:t>
            </a:r>
            <a:r>
              <a:rPr lang="it-IT" altLang="en-US" i="1" dirty="0">
                <a:solidFill>
                  <a:srgbClr val="0070C0"/>
                </a:solidFill>
              </a:rPr>
              <a:t>si trasforma 0 in 1 o viceversa </a:t>
            </a:r>
            <a:r>
              <a:rPr lang="it-IT" altLang="en-US" dirty="0"/>
              <a:t>mentre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it-IT" altLang="en-US" dirty="0"/>
              <a:t>per rappresentazioni diverse </a:t>
            </a:r>
            <a:r>
              <a:rPr lang="it-IT" altLang="en-US" i="1" dirty="0">
                <a:solidFill>
                  <a:srgbClr val="0070C0"/>
                </a:solidFill>
              </a:rPr>
              <a:t>si sceglie casualmente un nuovo valore di allele</a:t>
            </a:r>
            <a:r>
              <a:rPr lang="it-IT" altLang="en-US" dirty="0">
                <a:solidFill>
                  <a:srgbClr val="0070C0"/>
                </a:solidFill>
              </a:rPr>
              <a:t> </a:t>
            </a:r>
            <a:r>
              <a:rPr lang="it-IT" altLang="en-US" dirty="0"/>
              <a:t>tra l’insieme dei possibili valori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551792" y="4048445"/>
            <a:ext cx="11088412" cy="212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it-IT" dirty="0"/>
              <a:t>Per implementare </a:t>
            </a:r>
            <a:r>
              <a:rPr lang="it-IT" i="1" dirty="0">
                <a:solidFill>
                  <a:srgbClr val="0070C0"/>
                </a:solidFill>
              </a:rPr>
              <a:t>l’operatore di mutazione</a:t>
            </a:r>
            <a:r>
              <a:rPr lang="it-IT" dirty="0"/>
              <a:t>: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dirty="0"/>
              <a:t>si fissa una certa </a:t>
            </a:r>
            <a:r>
              <a:rPr lang="it-IT" i="1" dirty="0">
                <a:solidFill>
                  <a:srgbClr val="0070C0"/>
                </a:solidFill>
              </a:rPr>
              <a:t>probabilità di mutazione </a:t>
            </a:r>
            <a:r>
              <a:rPr lang="it-IT" dirty="0"/>
              <a:t>per ogni gene,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dirty="0"/>
              <a:t>si applica la </a:t>
            </a:r>
            <a:r>
              <a:rPr lang="it-IT" i="1" dirty="0">
                <a:solidFill>
                  <a:srgbClr val="0070C0"/>
                </a:solidFill>
              </a:rPr>
              <a:t>simulazione Montecarlo </a:t>
            </a:r>
            <a:r>
              <a:rPr lang="it-IT" dirty="0"/>
              <a:t>per verificare se ciascun </a:t>
            </a:r>
            <a:r>
              <a:rPr lang="it-IT" i="1" dirty="0">
                <a:solidFill>
                  <a:srgbClr val="0070C0"/>
                </a:solidFill>
              </a:rPr>
              <a:t>gene debba essere modificato o meno</a:t>
            </a:r>
          </a:p>
          <a:p>
            <a:pPr marL="363538" indent="-3635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it-IT" dirty="0"/>
              <a:t>i valori di </a:t>
            </a:r>
            <a:r>
              <a:rPr lang="it-IT" i="1" dirty="0">
                <a:solidFill>
                  <a:srgbClr val="0070C0"/>
                </a:solidFill>
              </a:rPr>
              <a:t>probabilità di mutazione </a:t>
            </a:r>
            <a:r>
              <a:rPr lang="it-IT" dirty="0"/>
              <a:t>sono in generale </a:t>
            </a:r>
            <a:r>
              <a:rPr lang="it-IT" i="1" dirty="0">
                <a:solidFill>
                  <a:srgbClr val="0070C0"/>
                </a:solidFill>
              </a:rPr>
              <a:t>molto bassi </a:t>
            </a:r>
            <a:r>
              <a:rPr lang="it-IT" dirty="0"/>
              <a:t>per non perdere il patrimonio genetico della generazione precedente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856EC93-8B3C-0348-71D3-441BDDAE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5BE9CDD-F91F-57DC-4818-4CC0CF20742A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27577DD8-738F-CE06-D466-CEADBB84DD09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3004AEE-8CC1-7A82-3EC1-0FB43C21302C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 dirty="0"/>
                <a:t>Generazione di nuove soluzioni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ttangolo 10263">
            <a:extLst>
              <a:ext uri="{FF2B5EF4-FFF2-40B4-BE49-F238E27FC236}">
                <a16:creationId xmlns:a16="http://schemas.microsoft.com/office/drawing/2014/main" id="{7B152541-4E3F-ABB5-5A8B-379BB43175EC}"/>
              </a:ext>
            </a:extLst>
          </p:cNvPr>
          <p:cNvSpPr/>
          <p:nvPr/>
        </p:nvSpPr>
        <p:spPr>
          <a:xfrm>
            <a:off x="8879840" y="5966709"/>
            <a:ext cx="385067" cy="2763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63" name="Rettangolo 10262">
            <a:extLst>
              <a:ext uri="{FF2B5EF4-FFF2-40B4-BE49-F238E27FC236}">
                <a16:creationId xmlns:a16="http://schemas.microsoft.com/office/drawing/2014/main" id="{5C152167-B04B-6E72-5F4A-0D4C030EA0A5}"/>
              </a:ext>
            </a:extLst>
          </p:cNvPr>
          <p:cNvSpPr/>
          <p:nvPr/>
        </p:nvSpPr>
        <p:spPr>
          <a:xfrm>
            <a:off x="3417739" y="5949672"/>
            <a:ext cx="402001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56" name="Rettangolo 10255">
            <a:extLst>
              <a:ext uri="{FF2B5EF4-FFF2-40B4-BE49-F238E27FC236}">
                <a16:creationId xmlns:a16="http://schemas.microsoft.com/office/drawing/2014/main" id="{CEBF464E-7F3C-B141-5A93-4792AF513B2B}"/>
              </a:ext>
            </a:extLst>
          </p:cNvPr>
          <p:cNvSpPr/>
          <p:nvPr/>
        </p:nvSpPr>
        <p:spPr>
          <a:xfrm>
            <a:off x="4892576" y="4288520"/>
            <a:ext cx="788266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55" name="Rettangolo 10254">
            <a:extLst>
              <a:ext uri="{FF2B5EF4-FFF2-40B4-BE49-F238E27FC236}">
                <a16:creationId xmlns:a16="http://schemas.microsoft.com/office/drawing/2014/main" id="{2A6E6046-4AF3-91D4-39BA-75D375CCBEF8}"/>
              </a:ext>
            </a:extLst>
          </p:cNvPr>
          <p:cNvSpPr/>
          <p:nvPr/>
        </p:nvSpPr>
        <p:spPr>
          <a:xfrm>
            <a:off x="1674996" y="4273727"/>
            <a:ext cx="1205544" cy="340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E62AD8CC-973D-1392-974A-B2D494A78452}"/>
              </a:ext>
            </a:extLst>
          </p:cNvPr>
          <p:cNvSpPr/>
          <p:nvPr/>
        </p:nvSpPr>
        <p:spPr>
          <a:xfrm>
            <a:off x="7675682" y="2187821"/>
            <a:ext cx="4011799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DC40252C-A4F3-278E-0A95-1C0723E7849A}"/>
              </a:ext>
            </a:extLst>
          </p:cNvPr>
          <p:cNvSpPr/>
          <p:nvPr/>
        </p:nvSpPr>
        <p:spPr>
          <a:xfrm>
            <a:off x="3306207" y="2769780"/>
            <a:ext cx="2390400" cy="309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14166D2-5038-178E-2D47-816A1AD890DF}"/>
              </a:ext>
            </a:extLst>
          </p:cNvPr>
          <p:cNvSpPr/>
          <p:nvPr/>
        </p:nvSpPr>
        <p:spPr>
          <a:xfrm>
            <a:off x="1700578" y="2156720"/>
            <a:ext cx="1595119" cy="277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CA6468-5AA4-0AB4-EFBD-B155C70C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-26988"/>
            <a:ext cx="1155192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solidFill>
                  <a:srgbClr val="0070C0"/>
                </a:solidFill>
              </a:rPr>
              <a:t>Algoritmi genetici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343DB1A-17A5-A15F-83D1-27BD7BD8943E}"/>
              </a:ext>
            </a:extLst>
          </p:cNvPr>
          <p:cNvGrpSpPr/>
          <p:nvPr/>
        </p:nvGrpSpPr>
        <p:grpSpPr>
          <a:xfrm>
            <a:off x="551791" y="803631"/>
            <a:ext cx="11088413" cy="455612"/>
            <a:chOff x="0" y="2110293"/>
            <a:chExt cx="8128000" cy="119808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EDED7E34-7A03-BE69-8D3B-E80499A179BF}"/>
                </a:ext>
              </a:extLst>
            </p:cNvPr>
            <p:cNvSpPr/>
            <p:nvPr/>
          </p:nvSpPr>
          <p:spPr>
            <a:xfrm>
              <a:off x="0" y="2110293"/>
              <a:ext cx="8128000" cy="1198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B059315-673D-22DB-0AA9-07812537EF75}"/>
                </a:ext>
              </a:extLst>
            </p:cNvPr>
            <p:cNvSpPr txBox="1"/>
            <p:nvPr/>
          </p:nvSpPr>
          <p:spPr>
            <a:xfrm>
              <a:off x="58485" y="2168778"/>
              <a:ext cx="8011030" cy="1081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dirty="0"/>
                <a:t>Operatori di crossover e mutazione (codifica come stringa di bit)</a:t>
              </a:r>
              <a:endParaRPr lang="it-IT" sz="2800" kern="1200" dirty="0"/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A812E7B6-FEB2-D13C-25B8-6F5D64CA4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1" y="1473580"/>
            <a:ext cx="2912769" cy="3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 dirty="0">
                <a:solidFill>
                  <a:srgbClr val="0066FF"/>
                </a:solidFill>
              </a:rPr>
              <a:t>Single crossover</a:t>
            </a:r>
            <a:endParaRPr lang="it-IT" altLang="en-US" b="1" dirty="0">
              <a:solidFill>
                <a:srgbClr val="0066FF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AAC3F8-2CD6-83BF-683B-198268612E06}"/>
              </a:ext>
            </a:extLst>
          </p:cNvPr>
          <p:cNvSpPr txBox="1"/>
          <p:nvPr/>
        </p:nvSpPr>
        <p:spPr>
          <a:xfrm>
            <a:off x="405005" y="2096506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3BA6C8-CAD0-42B2-6362-774E46F34B44}"/>
              </a:ext>
            </a:extLst>
          </p:cNvPr>
          <p:cNvSpPr txBox="1"/>
          <p:nvPr/>
        </p:nvSpPr>
        <p:spPr>
          <a:xfrm>
            <a:off x="393091" y="2734760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2</a:t>
            </a:r>
          </a:p>
        </p:txBody>
      </p:sp>
      <p:graphicFrame>
        <p:nvGraphicFramePr>
          <p:cNvPr id="13" name="Tabella 14">
            <a:extLst>
              <a:ext uri="{FF2B5EF4-FFF2-40B4-BE49-F238E27FC236}">
                <a16:creationId xmlns:a16="http://schemas.microsoft.com/office/drawing/2014/main" id="{86A38067-8434-67CD-68BE-AD9BC0E4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32104"/>
              </p:ext>
            </p:extLst>
          </p:nvPr>
        </p:nvGraphicFramePr>
        <p:xfrm>
          <a:off x="1700578" y="2156720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14B7030D-3EF2-AC7F-8421-C1135A729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80166"/>
              </p:ext>
            </p:extLst>
          </p:nvPr>
        </p:nvGraphicFramePr>
        <p:xfrm>
          <a:off x="1700578" y="2769780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708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CDEAC1F-D30C-6C29-B5E3-C7A01CF61E57}"/>
              </a:ext>
            </a:extLst>
          </p:cNvPr>
          <p:cNvCxnSpPr/>
          <p:nvPr/>
        </p:nvCxnSpPr>
        <p:spPr>
          <a:xfrm>
            <a:off x="3295697" y="1578680"/>
            <a:ext cx="0" cy="2010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6F19D4DF-D33C-7325-F612-081EDD61726B}"/>
              </a:ext>
            </a:extLst>
          </p:cNvPr>
          <p:cNvSpPr/>
          <p:nvPr/>
        </p:nvSpPr>
        <p:spPr>
          <a:xfrm rot="16200000">
            <a:off x="6109786" y="2364523"/>
            <a:ext cx="298135" cy="4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A6AAC29-F19F-877C-4EC1-29A2308FD699}"/>
              </a:ext>
            </a:extLst>
          </p:cNvPr>
          <p:cNvSpPr txBox="1"/>
          <p:nvPr/>
        </p:nvSpPr>
        <p:spPr>
          <a:xfrm>
            <a:off x="6558083" y="2124040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98AA80D-180A-3D36-E95F-DF84BCA78ED2}"/>
              </a:ext>
            </a:extLst>
          </p:cNvPr>
          <p:cNvSpPr txBox="1"/>
          <p:nvPr/>
        </p:nvSpPr>
        <p:spPr>
          <a:xfrm>
            <a:off x="6578403" y="2771553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2</a:t>
            </a:r>
          </a:p>
        </p:txBody>
      </p:sp>
      <p:graphicFrame>
        <p:nvGraphicFramePr>
          <p:cNvPr id="26" name="Tabella 14">
            <a:extLst>
              <a:ext uri="{FF2B5EF4-FFF2-40B4-BE49-F238E27FC236}">
                <a16:creationId xmlns:a16="http://schemas.microsoft.com/office/drawing/2014/main" id="{6FEFD936-C41A-3EED-E15E-41FDD75DB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33923"/>
              </p:ext>
            </p:extLst>
          </p:nvPr>
        </p:nvGraphicFramePr>
        <p:xfrm>
          <a:off x="7675683" y="2193513"/>
          <a:ext cx="4011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80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27" name="Tabella 14">
            <a:extLst>
              <a:ext uri="{FF2B5EF4-FFF2-40B4-BE49-F238E27FC236}">
                <a16:creationId xmlns:a16="http://schemas.microsoft.com/office/drawing/2014/main" id="{B7A37840-6786-5E7E-734E-D72FE714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5770"/>
              </p:ext>
            </p:extLst>
          </p:nvPr>
        </p:nvGraphicFramePr>
        <p:xfrm>
          <a:off x="7675684" y="2806573"/>
          <a:ext cx="4011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80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0749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sp>
        <p:nvSpPr>
          <p:cNvPr id="29" name="Rettangolo 28">
            <a:extLst>
              <a:ext uri="{FF2B5EF4-FFF2-40B4-BE49-F238E27FC236}">
                <a16:creationId xmlns:a16="http://schemas.microsoft.com/office/drawing/2014/main" id="{8445EC16-483C-3909-4703-A1872B71F861}"/>
              </a:ext>
            </a:extLst>
          </p:cNvPr>
          <p:cNvSpPr/>
          <p:nvPr/>
        </p:nvSpPr>
        <p:spPr>
          <a:xfrm>
            <a:off x="7659917" y="4326672"/>
            <a:ext cx="4011799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F043AD6-9EC9-EE04-73EA-065D77574ECB}"/>
              </a:ext>
            </a:extLst>
          </p:cNvPr>
          <p:cNvSpPr/>
          <p:nvPr/>
        </p:nvSpPr>
        <p:spPr>
          <a:xfrm>
            <a:off x="2901565" y="4908631"/>
            <a:ext cx="1970682" cy="294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40" name="Rettangolo 10239">
            <a:extLst>
              <a:ext uri="{FF2B5EF4-FFF2-40B4-BE49-F238E27FC236}">
                <a16:creationId xmlns:a16="http://schemas.microsoft.com/office/drawing/2014/main" id="{10A529A3-E143-9631-A9BB-7BD50A00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6" y="3612431"/>
            <a:ext cx="2912769" cy="3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 dirty="0">
                <a:solidFill>
                  <a:srgbClr val="0066FF"/>
                </a:solidFill>
              </a:rPr>
              <a:t>Double crossover</a:t>
            </a:r>
            <a:endParaRPr lang="it-IT" altLang="en-US" b="1" dirty="0">
              <a:solidFill>
                <a:srgbClr val="0066FF"/>
              </a:solidFill>
            </a:endParaRPr>
          </a:p>
        </p:txBody>
      </p:sp>
      <p:sp>
        <p:nvSpPr>
          <p:cNvPr id="10241" name="CasellaDiTesto 10240">
            <a:extLst>
              <a:ext uri="{FF2B5EF4-FFF2-40B4-BE49-F238E27FC236}">
                <a16:creationId xmlns:a16="http://schemas.microsoft.com/office/drawing/2014/main" id="{D37319FC-0349-136E-8172-43B8834D223A}"/>
              </a:ext>
            </a:extLst>
          </p:cNvPr>
          <p:cNvSpPr txBox="1"/>
          <p:nvPr/>
        </p:nvSpPr>
        <p:spPr>
          <a:xfrm>
            <a:off x="389240" y="4235357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1</a:t>
            </a:r>
          </a:p>
        </p:txBody>
      </p:sp>
      <p:sp>
        <p:nvSpPr>
          <p:cNvPr id="10242" name="CasellaDiTesto 10241">
            <a:extLst>
              <a:ext uri="{FF2B5EF4-FFF2-40B4-BE49-F238E27FC236}">
                <a16:creationId xmlns:a16="http://schemas.microsoft.com/office/drawing/2014/main" id="{EB34DAAB-17D7-8D43-D504-20E22075B54B}"/>
              </a:ext>
            </a:extLst>
          </p:cNvPr>
          <p:cNvSpPr txBox="1"/>
          <p:nvPr/>
        </p:nvSpPr>
        <p:spPr>
          <a:xfrm>
            <a:off x="377326" y="4873611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Genitore 2</a:t>
            </a:r>
          </a:p>
        </p:txBody>
      </p:sp>
      <p:graphicFrame>
        <p:nvGraphicFramePr>
          <p:cNvPr id="10246" name="Tabella 14">
            <a:extLst>
              <a:ext uri="{FF2B5EF4-FFF2-40B4-BE49-F238E27FC236}">
                <a16:creationId xmlns:a16="http://schemas.microsoft.com/office/drawing/2014/main" id="{0E47D737-615D-73A6-35D6-CC76A613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2635"/>
              </p:ext>
            </p:extLst>
          </p:nvPr>
        </p:nvGraphicFramePr>
        <p:xfrm>
          <a:off x="1684813" y="4295571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10247" name="Tabella 14">
            <a:extLst>
              <a:ext uri="{FF2B5EF4-FFF2-40B4-BE49-F238E27FC236}">
                <a16:creationId xmlns:a16="http://schemas.microsoft.com/office/drawing/2014/main" id="{95C0BF07-DBA5-DBE3-1F20-CB8AE7A4E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67043"/>
              </p:ext>
            </p:extLst>
          </p:nvPr>
        </p:nvGraphicFramePr>
        <p:xfrm>
          <a:off x="1684813" y="4908631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7086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10248" name="Connettore diritto 10247">
            <a:extLst>
              <a:ext uri="{FF2B5EF4-FFF2-40B4-BE49-F238E27FC236}">
                <a16:creationId xmlns:a16="http://schemas.microsoft.com/office/drawing/2014/main" id="{CCE54180-F16D-EF84-AF2A-5D3993A3DDD1}"/>
              </a:ext>
            </a:extLst>
          </p:cNvPr>
          <p:cNvCxnSpPr/>
          <p:nvPr/>
        </p:nvCxnSpPr>
        <p:spPr>
          <a:xfrm>
            <a:off x="2880541" y="3717531"/>
            <a:ext cx="0" cy="2010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Freccia in giù 10248">
            <a:extLst>
              <a:ext uri="{FF2B5EF4-FFF2-40B4-BE49-F238E27FC236}">
                <a16:creationId xmlns:a16="http://schemas.microsoft.com/office/drawing/2014/main" id="{B13C3185-BF31-4A3E-A429-BFDD17159114}"/>
              </a:ext>
            </a:extLst>
          </p:cNvPr>
          <p:cNvSpPr/>
          <p:nvPr/>
        </p:nvSpPr>
        <p:spPr>
          <a:xfrm rot="16200000">
            <a:off x="6094021" y="4503374"/>
            <a:ext cx="298135" cy="4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50" name="CasellaDiTesto 10249">
            <a:extLst>
              <a:ext uri="{FF2B5EF4-FFF2-40B4-BE49-F238E27FC236}">
                <a16:creationId xmlns:a16="http://schemas.microsoft.com/office/drawing/2014/main" id="{34F8DD3B-2C75-C63F-279D-3A096BC4964C}"/>
              </a:ext>
            </a:extLst>
          </p:cNvPr>
          <p:cNvSpPr txBox="1"/>
          <p:nvPr/>
        </p:nvSpPr>
        <p:spPr>
          <a:xfrm>
            <a:off x="6542318" y="4262891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1</a:t>
            </a:r>
          </a:p>
        </p:txBody>
      </p:sp>
      <p:sp>
        <p:nvSpPr>
          <p:cNvPr id="10251" name="CasellaDiTesto 10250">
            <a:extLst>
              <a:ext uri="{FF2B5EF4-FFF2-40B4-BE49-F238E27FC236}">
                <a16:creationId xmlns:a16="http://schemas.microsoft.com/office/drawing/2014/main" id="{1D9D4D7D-C97B-7EE9-2A11-FE79A902A914}"/>
              </a:ext>
            </a:extLst>
          </p:cNvPr>
          <p:cNvSpPr txBox="1"/>
          <p:nvPr/>
        </p:nvSpPr>
        <p:spPr>
          <a:xfrm>
            <a:off x="6562638" y="4910404"/>
            <a:ext cx="1818640" cy="37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Figlio 2</a:t>
            </a:r>
          </a:p>
        </p:txBody>
      </p:sp>
      <p:graphicFrame>
        <p:nvGraphicFramePr>
          <p:cNvPr id="10252" name="Tabella 14">
            <a:extLst>
              <a:ext uri="{FF2B5EF4-FFF2-40B4-BE49-F238E27FC236}">
                <a16:creationId xmlns:a16="http://schemas.microsoft.com/office/drawing/2014/main" id="{76416BFD-87BA-83CF-8027-641A0E78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49741"/>
              </p:ext>
            </p:extLst>
          </p:nvPr>
        </p:nvGraphicFramePr>
        <p:xfrm>
          <a:off x="7659918" y="4332364"/>
          <a:ext cx="4011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80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10253" name="Tabella 14">
            <a:extLst>
              <a:ext uri="{FF2B5EF4-FFF2-40B4-BE49-F238E27FC236}">
                <a16:creationId xmlns:a16="http://schemas.microsoft.com/office/drawing/2014/main" id="{E522B386-F40B-7B2B-9D0B-22FAE8B93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31410"/>
              </p:ext>
            </p:extLst>
          </p:nvPr>
        </p:nvGraphicFramePr>
        <p:xfrm>
          <a:off x="7659919" y="4945424"/>
          <a:ext cx="40118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80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401180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0749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cxnSp>
        <p:nvCxnSpPr>
          <p:cNvPr id="10254" name="Connettore diritto 10253">
            <a:extLst>
              <a:ext uri="{FF2B5EF4-FFF2-40B4-BE49-F238E27FC236}">
                <a16:creationId xmlns:a16="http://schemas.microsoft.com/office/drawing/2014/main" id="{54592D54-B568-8570-DE45-37DDD95E3854}"/>
              </a:ext>
            </a:extLst>
          </p:cNvPr>
          <p:cNvCxnSpPr/>
          <p:nvPr/>
        </p:nvCxnSpPr>
        <p:spPr>
          <a:xfrm>
            <a:off x="4882758" y="3733301"/>
            <a:ext cx="0" cy="2010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7" name="Rettangolo 10256">
            <a:extLst>
              <a:ext uri="{FF2B5EF4-FFF2-40B4-BE49-F238E27FC236}">
                <a16:creationId xmlns:a16="http://schemas.microsoft.com/office/drawing/2014/main" id="{5620C0FE-118E-296A-A0A9-5F70AD47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78" y="5915561"/>
            <a:ext cx="2912769" cy="3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en-US" b="1" i="1" dirty="0">
                <a:solidFill>
                  <a:srgbClr val="0066FF"/>
                </a:solidFill>
              </a:rPr>
              <a:t>Mutazione</a:t>
            </a:r>
            <a:endParaRPr lang="it-IT" altLang="en-US" b="1" dirty="0">
              <a:solidFill>
                <a:srgbClr val="0066FF"/>
              </a:solidFill>
            </a:endParaRPr>
          </a:p>
        </p:txBody>
      </p:sp>
      <p:graphicFrame>
        <p:nvGraphicFramePr>
          <p:cNvPr id="10260" name="Tabella 14">
            <a:extLst>
              <a:ext uri="{FF2B5EF4-FFF2-40B4-BE49-F238E27FC236}">
                <a16:creationId xmlns:a16="http://schemas.microsoft.com/office/drawing/2014/main" id="{17486296-4786-BC7F-4067-69181881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23958"/>
              </p:ext>
            </p:extLst>
          </p:nvPr>
        </p:nvGraphicFramePr>
        <p:xfrm>
          <a:off x="2223645" y="5953537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0910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graphicFrame>
        <p:nvGraphicFramePr>
          <p:cNvPr id="10261" name="Tabella 14">
            <a:extLst>
              <a:ext uri="{FF2B5EF4-FFF2-40B4-BE49-F238E27FC236}">
                <a16:creationId xmlns:a16="http://schemas.microsoft.com/office/drawing/2014/main" id="{FF841CF5-81A5-B012-A4C4-C699401B4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3566"/>
              </p:ext>
            </p:extLst>
          </p:nvPr>
        </p:nvGraphicFramePr>
        <p:xfrm>
          <a:off x="7667801" y="5950581"/>
          <a:ext cx="399603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603">
                  <a:extLst>
                    <a:ext uri="{9D8B030D-6E8A-4147-A177-3AD203B41FA5}">
                      <a16:colId xmlns:a16="http://schemas.microsoft.com/office/drawing/2014/main" val="8105272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53054914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609589650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0698907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1536247104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89630852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2495821247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165367661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3172581782"/>
                    </a:ext>
                  </a:extLst>
                </a:gridCol>
                <a:gridCol w="399603">
                  <a:extLst>
                    <a:ext uri="{9D8B030D-6E8A-4147-A177-3AD203B41FA5}">
                      <a16:colId xmlns:a16="http://schemas.microsoft.com/office/drawing/2014/main" val="4263936996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57591"/>
                  </a:ext>
                </a:extLst>
              </a:tr>
            </a:tbl>
          </a:graphicData>
        </a:graphic>
      </p:graphicFrame>
      <p:sp>
        <p:nvSpPr>
          <p:cNvPr id="10262" name="Freccia in giù 10261">
            <a:extLst>
              <a:ext uri="{FF2B5EF4-FFF2-40B4-BE49-F238E27FC236}">
                <a16:creationId xmlns:a16="http://schemas.microsoft.com/office/drawing/2014/main" id="{34F2B870-C78F-A02B-6F24-979D280E312F}"/>
              </a:ext>
            </a:extLst>
          </p:cNvPr>
          <p:cNvSpPr/>
          <p:nvPr/>
        </p:nvSpPr>
        <p:spPr>
          <a:xfrm rot="16200000">
            <a:off x="6648586" y="5896528"/>
            <a:ext cx="298135" cy="43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80" name="Figura a mano libera: forma 10279">
            <a:extLst>
              <a:ext uri="{FF2B5EF4-FFF2-40B4-BE49-F238E27FC236}">
                <a16:creationId xmlns:a16="http://schemas.microsoft.com/office/drawing/2014/main" id="{7A197152-AB82-F2E0-249F-CEAD3B3AF4DB}"/>
              </a:ext>
            </a:extLst>
          </p:cNvPr>
          <p:cNvSpPr/>
          <p:nvPr/>
        </p:nvSpPr>
        <p:spPr>
          <a:xfrm>
            <a:off x="3667760" y="6292448"/>
            <a:ext cx="5360626" cy="382103"/>
          </a:xfrm>
          <a:custGeom>
            <a:avLst/>
            <a:gdLst>
              <a:gd name="connsiteX0" fmla="*/ 0 w 5118538"/>
              <a:gd name="connsiteY0" fmla="*/ 63062 h 378854"/>
              <a:gd name="connsiteX1" fmla="*/ 2858814 w 5118538"/>
              <a:gd name="connsiteY1" fmla="*/ 378372 h 378854"/>
              <a:gd name="connsiteX2" fmla="*/ 5118538 w 5118538"/>
              <a:gd name="connsiteY2" fmla="*/ 0 h 37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8538" h="378854">
                <a:moveTo>
                  <a:pt x="0" y="63062"/>
                </a:moveTo>
                <a:cubicBezTo>
                  <a:pt x="1002862" y="225972"/>
                  <a:pt x="2005724" y="388882"/>
                  <a:pt x="2858814" y="378372"/>
                </a:cubicBezTo>
                <a:cubicBezTo>
                  <a:pt x="3711904" y="367862"/>
                  <a:pt x="4415221" y="183931"/>
                  <a:pt x="5118538" y="0"/>
                </a:cubicBezTo>
              </a:path>
            </a:pathLst>
          </a:custGeom>
          <a:noFill/>
          <a:ln w="3175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animBg="1"/>
      <p:bldP spid="10263" grpId="0" animBg="1"/>
      <p:bldP spid="10256" grpId="0" animBg="1"/>
      <p:bldP spid="10255" grpId="0" animBg="1"/>
      <p:bldP spid="28" grpId="0" animBg="1"/>
      <p:bldP spid="20" grpId="0" animBg="1"/>
      <p:bldP spid="19" grpId="0" animBg="1"/>
      <p:bldP spid="10" grpId="0"/>
      <p:bldP spid="11" grpId="0"/>
      <p:bldP spid="12" grpId="0"/>
      <p:bldP spid="21" grpId="0" animBg="1"/>
      <p:bldP spid="24" grpId="0"/>
      <p:bldP spid="25" grpId="0"/>
      <p:bldP spid="29" grpId="0" animBg="1"/>
      <p:bldP spid="30" grpId="0" animBg="1"/>
      <p:bldP spid="10240" grpId="0"/>
      <p:bldP spid="10241" grpId="0"/>
      <p:bldP spid="10242" grpId="0"/>
      <p:bldP spid="10249" grpId="0" animBg="1"/>
      <p:bldP spid="10250" grpId="0"/>
      <p:bldP spid="10251" grpId="0"/>
      <p:bldP spid="10257" grpId="0"/>
      <p:bldP spid="10262" grpId="0" animBg="1"/>
      <p:bldP spid="10280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AF3646-102E-4A41-A4FA-99ECD4EAF2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32594-942D-4E69-AC85-855E7B4747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B8563-744E-44E6-A4C9-C53E5CE15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1482</Words>
  <Application>Microsoft Office PowerPoint</Application>
  <PresentationFormat>Widescreen</PresentationFormat>
  <Paragraphs>290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MAURIZIO BOCCIA</dc:creator>
  <cp:lastModifiedBy>Antonio B.</cp:lastModifiedBy>
  <cp:revision>68</cp:revision>
  <dcterms:created xsi:type="dcterms:W3CDTF">2019-12-04T09:28:04Z</dcterms:created>
  <dcterms:modified xsi:type="dcterms:W3CDTF">2024-05-16T12:16:41Z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