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0"/>
  </p:handoutMasterIdLst>
  <p:sldIdLst>
    <p:sldId id="350" r:id="rId5"/>
    <p:sldId id="365" r:id="rId6"/>
    <p:sldId id="366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95C87-3D0B-4D26-AA07-1E670FD99564}" v="4" dt="2024-04-18T16:19:41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4660"/>
  </p:normalViewPr>
  <p:slideViewPr>
    <p:cSldViewPr>
      <p:cViewPr varScale="1">
        <p:scale>
          <a:sx n="106" d="100"/>
          <a:sy n="106" d="100"/>
        </p:scale>
        <p:origin x="115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." userId="9219f2d1b2873455" providerId="LiveId" clId="{80895C87-3D0B-4D26-AA07-1E670FD99564}"/>
    <pc:docChg chg="delSld modSld">
      <pc:chgData name="Antonio B." userId="9219f2d1b2873455" providerId="LiveId" clId="{80895C87-3D0B-4D26-AA07-1E670FD99564}" dt="2024-04-18T16:19:41.148" v="8" actId="20577"/>
      <pc:docMkLst>
        <pc:docMk/>
      </pc:docMkLst>
      <pc:sldChg chg="del">
        <pc:chgData name="Antonio B." userId="9219f2d1b2873455" providerId="LiveId" clId="{80895C87-3D0B-4D26-AA07-1E670FD99564}" dt="2024-04-18T10:38:54.097" v="0" actId="47"/>
        <pc:sldMkLst>
          <pc:docMk/>
          <pc:sldMk cId="0" sldId="345"/>
        </pc:sldMkLst>
      </pc:sldChg>
      <pc:sldChg chg="del">
        <pc:chgData name="Antonio B." userId="9219f2d1b2873455" providerId="LiveId" clId="{80895C87-3D0B-4D26-AA07-1E670FD99564}" dt="2024-04-18T10:38:54.593" v="1" actId="47"/>
        <pc:sldMkLst>
          <pc:docMk/>
          <pc:sldMk cId="0" sldId="346"/>
        </pc:sldMkLst>
      </pc:sldChg>
      <pc:sldChg chg="del">
        <pc:chgData name="Antonio B." userId="9219f2d1b2873455" providerId="LiveId" clId="{80895C87-3D0B-4D26-AA07-1E670FD99564}" dt="2024-04-18T10:38:55.017" v="2" actId="47"/>
        <pc:sldMkLst>
          <pc:docMk/>
          <pc:sldMk cId="0" sldId="347"/>
        </pc:sldMkLst>
      </pc:sldChg>
      <pc:sldChg chg="del">
        <pc:chgData name="Antonio B." userId="9219f2d1b2873455" providerId="LiveId" clId="{80895C87-3D0B-4D26-AA07-1E670FD99564}" dt="2024-04-18T10:38:55.361" v="3" actId="47"/>
        <pc:sldMkLst>
          <pc:docMk/>
          <pc:sldMk cId="0" sldId="348"/>
        </pc:sldMkLst>
      </pc:sldChg>
      <pc:sldChg chg="del">
        <pc:chgData name="Antonio B." userId="9219f2d1b2873455" providerId="LiveId" clId="{80895C87-3D0B-4D26-AA07-1E670FD99564}" dt="2024-04-18T10:39:00.806" v="4" actId="47"/>
        <pc:sldMkLst>
          <pc:docMk/>
          <pc:sldMk cId="0" sldId="349"/>
        </pc:sldMkLst>
      </pc:sldChg>
      <pc:sldChg chg="modSp">
        <pc:chgData name="Antonio B." userId="9219f2d1b2873455" providerId="LiveId" clId="{80895C87-3D0B-4D26-AA07-1E670FD99564}" dt="2024-04-18T16:01:18.823" v="6" actId="20577"/>
        <pc:sldMkLst>
          <pc:docMk/>
          <pc:sldMk cId="0" sldId="354"/>
        </pc:sldMkLst>
        <pc:spChg chg="mod">
          <ac:chgData name="Antonio B." userId="9219f2d1b2873455" providerId="LiveId" clId="{80895C87-3D0B-4D26-AA07-1E670FD99564}" dt="2024-04-18T16:01:18.823" v="6" actId="20577"/>
          <ac:spMkLst>
            <pc:docMk/>
            <pc:sldMk cId="0" sldId="354"/>
            <ac:spMk id="72" creationId="{00000000-0000-0000-0000-000000000000}"/>
          </ac:spMkLst>
        </pc:spChg>
      </pc:sldChg>
      <pc:sldChg chg="modSp">
        <pc:chgData name="Antonio B." userId="9219f2d1b2873455" providerId="LiveId" clId="{80895C87-3D0B-4D26-AA07-1E670FD99564}" dt="2024-04-18T16:19:41.148" v="8" actId="20577"/>
        <pc:sldMkLst>
          <pc:docMk/>
          <pc:sldMk cId="2612303217" sldId="360"/>
        </pc:sldMkLst>
        <pc:spChg chg="mod">
          <ac:chgData name="Antonio B." userId="9219f2d1b2873455" providerId="LiveId" clId="{80895C87-3D0B-4D26-AA07-1E670FD99564}" dt="2024-04-18T16:19:41.148" v="8" actId="20577"/>
          <ac:spMkLst>
            <pc:docMk/>
            <pc:sldMk cId="2612303217" sldId="360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17B5DA-3A9D-484C-9095-B57E9C820AC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05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A2A17-4D28-4CFE-AEC3-E741725940D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8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39823-7C9E-41D4-8463-70526A7A639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51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94D21-E1A1-4644-B5F4-9D06E636DEB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42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47EC5-D4AC-4D86-8959-C6287519AFD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85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CF3CD-87BA-49B7-9BA0-32A9E64132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AF42E-ED9B-42FD-A6E1-9DF6C1A264E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9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1CA7D-9C93-4A35-8F0D-48B31CFA84C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86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B554-D6C8-4CD1-A9E3-06F39D2CB7D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3366E-170B-4040-9407-3FFE1933AC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F24C2-48E0-414E-B218-6BC3EFF3DD9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2BEF7-5A65-4E27-B5C9-500D5AEE08E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09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78442-BB3D-4811-9296-EEFA35C0540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20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5C39-0049-46B6-800A-B164B8A1E9B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9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126697-34AF-42FF-82DA-CB3F4DD2E4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del cammino minimo</a:t>
            </a:r>
          </a:p>
        </p:txBody>
      </p:sp>
      <p:sp>
        <p:nvSpPr>
          <p:cNvPr id="8195" name="Rectangle 16"/>
          <p:cNvSpPr>
            <a:spLocks noChangeArrowheads="1"/>
          </p:cNvSpPr>
          <p:nvPr/>
        </p:nvSpPr>
        <p:spPr bwMode="auto">
          <a:xfrm>
            <a:off x="395288" y="693738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Definizione di cammino orientato: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501650" y="1136650"/>
            <a:ext cx="81026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Dato un grafo orientato </a:t>
            </a:r>
            <a:r>
              <a:rPr lang="it-IT" altLang="it-IT" sz="1800" b="1" i="1">
                <a:solidFill>
                  <a:srgbClr val="0070C0"/>
                </a:solidFill>
              </a:rPr>
              <a:t>G(N,A), </a:t>
            </a:r>
            <a:r>
              <a:rPr lang="it-IT" altLang="it-IT" sz="1800"/>
              <a:t>un </a:t>
            </a:r>
            <a:r>
              <a:rPr lang="it-IT" altLang="it-IT" sz="1800" b="1" i="1">
                <a:solidFill>
                  <a:srgbClr val="0070C0"/>
                </a:solidFill>
              </a:rPr>
              <a:t>cammino</a:t>
            </a:r>
            <a:r>
              <a:rPr lang="it-IT" altLang="it-IT" sz="1800"/>
              <a:t> dal nodo </a:t>
            </a:r>
            <a:r>
              <a:rPr lang="it-IT" altLang="it-IT" sz="1800" b="1" i="1">
                <a:solidFill>
                  <a:srgbClr val="0070C0"/>
                </a:solidFill>
              </a:rPr>
              <a:t>n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1</a:t>
            </a:r>
            <a:r>
              <a:rPr lang="it-IT" altLang="it-IT" sz="1800"/>
              <a:t> al nodo </a:t>
            </a:r>
            <a:r>
              <a:rPr lang="it-IT" altLang="it-IT" sz="1800" b="1" i="1">
                <a:solidFill>
                  <a:srgbClr val="0070C0"/>
                </a:solidFill>
              </a:rPr>
              <a:t>n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p+1</a:t>
            </a:r>
            <a:r>
              <a:rPr lang="it-IT" altLang="it-IT" sz="1800"/>
              <a:t> è un insieme di archi </a:t>
            </a:r>
            <a:r>
              <a:rPr lang="it-IT" altLang="it-IT" sz="1800" b="1" i="1">
                <a:solidFill>
                  <a:srgbClr val="0070C0"/>
                </a:solidFill>
              </a:rPr>
              <a:t>{a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1</a:t>
            </a:r>
            <a:r>
              <a:rPr lang="it-IT" altLang="it-IT" sz="1800" b="1" i="1">
                <a:solidFill>
                  <a:srgbClr val="0070C0"/>
                </a:solidFill>
              </a:rPr>
              <a:t>,a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2</a:t>
            </a:r>
            <a:r>
              <a:rPr lang="it-IT" altLang="it-IT" sz="1800" b="1" i="1">
                <a:solidFill>
                  <a:srgbClr val="0070C0"/>
                </a:solidFill>
              </a:rPr>
              <a:t>,…,a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p</a:t>
            </a:r>
            <a:r>
              <a:rPr lang="it-IT" altLang="it-IT" sz="1800" b="1" i="1">
                <a:solidFill>
                  <a:srgbClr val="0070C0"/>
                </a:solidFill>
              </a:rPr>
              <a:t>} </a:t>
            </a:r>
            <a:r>
              <a:rPr lang="it-IT" altLang="it-IT" sz="1800"/>
              <a:t>tale che per ogni </a:t>
            </a:r>
            <a:r>
              <a:rPr lang="it-IT" altLang="it-IT" sz="1800" b="1" i="1">
                <a:solidFill>
                  <a:srgbClr val="0070C0"/>
                </a:solidFill>
              </a:rPr>
              <a:t>i = 1..p </a:t>
            </a:r>
            <a:r>
              <a:rPr lang="it-IT" altLang="it-IT" sz="1800"/>
              <a:t>si ha </a:t>
            </a:r>
            <a:r>
              <a:rPr lang="it-IT" altLang="it-IT" sz="1800" b="1" i="1">
                <a:solidFill>
                  <a:srgbClr val="0070C0"/>
                </a:solidFill>
              </a:rPr>
              <a:t>a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i</a:t>
            </a:r>
            <a:r>
              <a:rPr lang="it-IT" altLang="it-IT" sz="1800" b="1" i="1">
                <a:solidFill>
                  <a:srgbClr val="0070C0"/>
                </a:solidFill>
              </a:rPr>
              <a:t>=(n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i</a:t>
            </a:r>
            <a:r>
              <a:rPr lang="it-IT" altLang="it-IT" sz="1800" b="1" i="1">
                <a:solidFill>
                  <a:srgbClr val="0070C0"/>
                </a:solidFill>
              </a:rPr>
              <a:t>,n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i+1</a:t>
            </a:r>
            <a:r>
              <a:rPr lang="it-IT" altLang="it-IT" sz="1800" b="1" i="1">
                <a:solidFill>
                  <a:srgbClr val="0070C0"/>
                </a:solidFill>
              </a:rPr>
              <a:t>) </a:t>
            </a:r>
            <a:r>
              <a:rPr lang="it-IT" altLang="it-IT" sz="1800"/>
              <a:t>ed inoltre tutti gli archi sono diversi tra loro.  </a:t>
            </a:r>
            <a:endParaRPr lang="it-IT" altLang="it-IT" sz="1800" b="1" i="1">
              <a:solidFill>
                <a:srgbClr val="0066FF"/>
              </a:solidFill>
            </a:endParaRPr>
          </a:p>
        </p:txBody>
      </p:sp>
      <p:sp>
        <p:nvSpPr>
          <p:cNvPr id="8197" name="Rectangle 16"/>
          <p:cNvSpPr>
            <a:spLocks noChangeArrowheads="1"/>
          </p:cNvSpPr>
          <p:nvPr/>
        </p:nvSpPr>
        <p:spPr bwMode="auto">
          <a:xfrm>
            <a:off x="395288" y="2636838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Costo di un cammino: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501650" y="3025775"/>
            <a:ext cx="81026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In un grafo pesato con costi definiti sugli archi, il </a:t>
            </a:r>
            <a:r>
              <a:rPr lang="it-IT" altLang="it-IT" sz="1800" b="1" i="1">
                <a:solidFill>
                  <a:srgbClr val="0070C0"/>
                </a:solidFill>
              </a:rPr>
              <a:t>costo</a:t>
            </a:r>
            <a:r>
              <a:rPr lang="it-IT" altLang="it-IT" sz="1800"/>
              <a:t> di un cammino è uguale alla somma dei costi degli archi che lo compongono.</a:t>
            </a:r>
          </a:p>
        </p:txBody>
      </p:sp>
      <p:sp>
        <p:nvSpPr>
          <p:cNvPr id="8199" name="Rectangle 16"/>
          <p:cNvSpPr>
            <a:spLocks noChangeArrowheads="1"/>
          </p:cNvSpPr>
          <p:nvPr/>
        </p:nvSpPr>
        <p:spPr bwMode="auto">
          <a:xfrm>
            <a:off x="395288" y="429260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Problema del cammino minimo: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501650" y="4724400"/>
            <a:ext cx="81026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Dato un grafo orientato </a:t>
            </a:r>
            <a:r>
              <a:rPr lang="it-IT" altLang="it-IT" sz="1800" b="1" i="1">
                <a:solidFill>
                  <a:srgbClr val="0070C0"/>
                </a:solidFill>
              </a:rPr>
              <a:t>G(N,A)</a:t>
            </a:r>
            <a:r>
              <a:rPr lang="it-IT" altLang="it-IT" sz="1800"/>
              <a:t> con costi definiti sugli archi, dato un nodo origine </a:t>
            </a:r>
            <a:r>
              <a:rPr lang="it-IT" altLang="it-IT" sz="1800" b="1" i="1">
                <a:solidFill>
                  <a:srgbClr val="0070C0"/>
                </a:solidFill>
              </a:rPr>
              <a:t>s</a:t>
            </a:r>
            <a:r>
              <a:rPr lang="it-IT" altLang="it-IT" sz="1800"/>
              <a:t> ed un nodo destinazione </a:t>
            </a:r>
            <a:r>
              <a:rPr lang="it-IT" altLang="it-IT" sz="1800" b="1" i="1">
                <a:solidFill>
                  <a:srgbClr val="0070C0"/>
                </a:solidFill>
              </a:rPr>
              <a:t>t</a:t>
            </a:r>
            <a:r>
              <a:rPr lang="it-IT" altLang="it-IT" sz="1800"/>
              <a:t>, il problema del </a:t>
            </a:r>
            <a:r>
              <a:rPr lang="it-IT" altLang="it-IT" sz="1800" b="1" i="1">
                <a:solidFill>
                  <a:srgbClr val="0070C0"/>
                </a:solidFill>
              </a:rPr>
              <a:t>cammino minimo </a:t>
            </a:r>
            <a:r>
              <a:rPr lang="it-IT" altLang="it-IT" sz="1800"/>
              <a:t>consiste nel cercare un cammino orientato da </a:t>
            </a:r>
            <a:r>
              <a:rPr lang="it-IT" altLang="it-IT" sz="1800" b="1" i="1">
                <a:solidFill>
                  <a:srgbClr val="0070C0"/>
                </a:solidFill>
              </a:rPr>
              <a:t>s</a:t>
            </a:r>
            <a:r>
              <a:rPr lang="it-IT" altLang="it-IT" sz="1800"/>
              <a:t> a </a:t>
            </a:r>
            <a:r>
              <a:rPr lang="it-IT" altLang="it-IT" sz="1800" b="1" i="1">
                <a:solidFill>
                  <a:srgbClr val="0070C0"/>
                </a:solidFill>
              </a:rPr>
              <a:t>t</a:t>
            </a:r>
            <a:r>
              <a:rPr lang="it-IT" altLang="it-IT" sz="1800"/>
              <a:t> che abbia costo minimo.</a:t>
            </a:r>
            <a:endParaRPr lang="it-IT" altLang="it-IT" sz="1800" b="1" i="1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5" grpId="0"/>
      <p:bldP spid="8197" grpId="0"/>
      <p:bldP spid="8" grpId="0"/>
      <p:bldP spid="819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838200" y="1412875"/>
          <a:ext cx="4706938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1193800" progId="Equation.DSMT4">
                  <p:embed/>
                </p:oleObj>
              </mc:Choice>
              <mc:Fallback>
                <p:oleObj name="Equation" r:id="rId2" imgW="2489200" imgH="1193800" progId="Equation.DSMT4">
                  <p:embed/>
                  <p:pic>
                    <p:nvPicPr>
                      <p:cNvPr id="378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12875"/>
                        <a:ext cx="4706938" cy="226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Problema del massimo flusso</a:t>
            </a:r>
          </a:p>
        </p:txBody>
      </p:sp>
      <p:sp>
        <p:nvSpPr>
          <p:cNvPr id="17412" name="Rectangle 16"/>
          <p:cNvSpPr>
            <a:spLocks noChangeArrowheads="1"/>
          </p:cNvSpPr>
          <p:nvPr/>
        </p:nvSpPr>
        <p:spPr bwMode="auto">
          <a:xfrm>
            <a:off x="317500" y="83661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1963" y="4005263"/>
            <a:ext cx="8286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444500" indent="127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66FF"/>
                </a:solidFill>
              </a:rPr>
              <a:t>Osservazione</a:t>
            </a:r>
            <a:r>
              <a:rPr lang="it-IT" altLang="it-IT" sz="1800"/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In virtù dei vincoli di </a:t>
            </a:r>
            <a:r>
              <a:rPr lang="it-IT" altLang="it-IT" sz="1800" i="1">
                <a:solidFill>
                  <a:srgbClr val="0070C0"/>
                </a:solidFill>
              </a:rPr>
              <a:t>continuità nei nodi intermedi</a:t>
            </a:r>
            <a:r>
              <a:rPr lang="it-IT" altLang="it-IT" sz="1800"/>
              <a:t>, tutto il flusso che </a:t>
            </a:r>
            <a:r>
              <a:rPr lang="it-IT" altLang="it-IT" sz="1800" i="1">
                <a:solidFill>
                  <a:srgbClr val="0070C0"/>
                </a:solidFill>
              </a:rPr>
              <a:t>esce dall’origine,</a:t>
            </a:r>
            <a:r>
              <a:rPr lang="it-IT" altLang="it-IT" sz="1800"/>
              <a:t> </a:t>
            </a:r>
            <a:r>
              <a:rPr lang="it-IT" altLang="it-IT" sz="1800">
                <a:solidFill>
                  <a:srgbClr val="0070C0"/>
                </a:solidFill>
              </a:rPr>
              <a:t>entra nel nodo destinazione</a:t>
            </a:r>
            <a:r>
              <a:rPr lang="it-IT" altLang="it-IT" sz="1800"/>
              <a:t>. Per questo motivo non c’è bisogno di alcun vincolo sul nodo destinazione</a:t>
            </a:r>
            <a:endParaRPr lang="it-IT" altLang="it-IT" sz="1800" b="1" i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flusso multi-commodity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395536" y="1700808"/>
                <a:ext cx="8424936" cy="1019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 realtà in molte applicazioni si ha che lungo la rete, rappresentata tramite il grafo orientato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𝐺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= (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𝑉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viaggiano contemporaneamente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più tipi di prodotto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multi-commodity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24936" cy="1019895"/>
              </a:xfrm>
              <a:prstGeom prst="rect">
                <a:avLst/>
              </a:prstGeom>
              <a:blipFill rotWithShape="1">
                <a:blip r:embed="rId2"/>
                <a:stretch>
                  <a:fillRect l="-289" r="-1230"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395536" y="788824"/>
            <a:ext cx="8424936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abbiamo descritto il problema di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flusso a costo minimo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abbiamo dato per scontato che nella rete viaggiasse un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singolo tipo di prodotto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5" name="Rettangolo 4"/>
          <p:cNvSpPr/>
          <p:nvPr/>
        </p:nvSpPr>
        <p:spPr>
          <a:xfrm>
            <a:off x="395536" y="2911490"/>
            <a:ext cx="8424936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problemi di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flusso multi-commodity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sono la naturale estensione dei problemi di </a:t>
            </a:r>
            <a:r>
              <a:rPr lang="it-IT" sz="16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flusso a 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minimo.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95536" y="3789040"/>
                <a:ext cx="8640960" cy="1054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Supponiamo di avere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&gt;1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commodity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che per ogni commodity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∈{1, . . . , 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𝑟</m:t>
                    </m:r>
                    <m:r>
                      <a:rPr lang="it-IT" i="1" dirty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}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vi sia un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unico nodo sorgente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indicato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con valore associato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𝑏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un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unico nodo destinazione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𝑑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valore associato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−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𝑏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89040"/>
                <a:ext cx="8640960" cy="1054135"/>
              </a:xfrm>
              <a:prstGeom prst="rect">
                <a:avLst/>
              </a:prstGeom>
              <a:blipFill rotWithShape="1">
                <a:blip r:embed="rId3"/>
                <a:stretch>
                  <a:fillRect l="-282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395536" y="5013176"/>
                <a:ext cx="8640960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buFont typeface="Wingdings" panose="05000000000000000000" pitchFamily="2" charset="2"/>
                  <a:buChar char="Ø"/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Anche nel caso multi-commodity abbiamo un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costo di trasporto unitario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lungo ogni arco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(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𝑖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, 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𝑗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)∈</m:t>
                    </m:r>
                    <m:r>
                      <a:rPr lang="it-IT" i="1" dirty="0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e una </a:t>
                </a:r>
                <a:r>
                  <a:rPr lang="it-IT" sz="1600" i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capacità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associata allo stesso </a:t>
                </a:r>
                <a:r>
                  <a:rPr lang="en-US" sz="1600" i="1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arco</a:t>
                </a:r>
                <a:r>
                  <a:rPr lang="en-US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013176"/>
                <a:ext cx="8640960" cy="733534"/>
              </a:xfrm>
              <a:prstGeom prst="rect">
                <a:avLst/>
              </a:prstGeom>
              <a:blipFill rotWithShape="1">
                <a:blip r:embed="rId4"/>
                <a:stretch>
                  <a:fillRect l="-282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3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flusso multi-commodity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62093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 pacchetti su reti IP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68313" y="1053108"/>
            <a:ext cx="8135937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protocollo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OSPF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</a:t>
            </a:r>
            <a:r>
              <a:rPr 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Shortest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First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si occupa di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determinare e assegnare i percorsi all’interno della rete alle varie connessioni attive</a:t>
            </a:r>
          </a:p>
        </p:txBody>
      </p:sp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7544" y="1864841"/>
            <a:ext cx="8135937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pacchetti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fra una stessa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destinazione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possono attraversare la rete seguendo </a:t>
            </a:r>
            <a:r>
              <a:rPr lang="it-IT" sz="1600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percorsi diversi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(tecnologie con flussi “</a:t>
            </a:r>
            <a:r>
              <a:rPr lang="it-IT" sz="1600" i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splittable</a:t>
            </a: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 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7544" y="5537249"/>
            <a:ext cx="8135937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Nella figura abbiamo due commodity. Alla prima sono associati tre percorsi distinti, alla seconda un solo percorso.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9" y="2703105"/>
            <a:ext cx="4465489" cy="259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3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flusso multi-commodity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Esempio: pacchetti su reti IP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80728"/>
            <a:ext cx="3744416" cy="116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68313" y="1325449"/>
            <a:ext cx="8135937" cy="3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connessioni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48880"/>
            <a:ext cx="2160240" cy="153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7544" y="2405569"/>
            <a:ext cx="8135937" cy="3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Rete di 5 nodi e capacità associate agli archi in MB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7544" y="3933056"/>
            <a:ext cx="2053503" cy="3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Commodity 1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2197519" cy="205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tangolo 9"/>
          <p:cNvSpPr>
            <a:spLocks noChangeArrowheads="1"/>
          </p:cNvSpPr>
          <p:nvPr/>
        </p:nvSpPr>
        <p:spPr bwMode="auto">
          <a:xfrm>
            <a:off x="3094561" y="3933056"/>
            <a:ext cx="2053503" cy="3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it-IT" sz="16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Commodity 2</a:t>
            </a:r>
            <a:endParaRPr lang="it-IT" sz="1600" i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29" y="4383991"/>
            <a:ext cx="2197519" cy="77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3169"/>
            <a:ext cx="2781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flusso multi-commodity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294060" y="678602"/>
            <a:ext cx="8526412" cy="433457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755328" y="678602"/>
            <a:ext cx="662498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Dati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>
                <a:spLocks noChangeArrowheads="1"/>
              </p:cNvSpPr>
              <p:nvPr/>
            </p:nvSpPr>
            <p:spPr bwMode="auto">
              <a:xfrm>
                <a:off x="468313" y="961525"/>
                <a:ext cx="8352159" cy="2179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grafo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8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con capacità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it-IT" sz="18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8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 costo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associati ad ogni arco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it-IT" sz="1800" i="1" smtClean="0">
                        <a:solidFill>
                          <a:srgbClr val="C00000"/>
                        </a:solidFill>
                        <a:latin typeface="Cambria Math"/>
                      </a:rPr>
                      <m:t>)∈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285750" indent="-285750" algn="just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 insieme di commodity ciascuna caratterizzata da: </a:t>
                </a: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tabLst>
                    <a:tab pos="539750" algn="l"/>
                  </a:tabLst>
                </a:pP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i) un nodo origine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, </a:t>
                </a: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tabLst>
                    <a:tab pos="539750" algn="l"/>
                  </a:tabLst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ii) un nodo destinazione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tabLst>
                    <a:tab pos="539750" algn="l"/>
                  </a:tabLst>
                </a:pPr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iii) domanda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endParaRPr lang="it-IT" altLang="it-IT" sz="16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961525"/>
                <a:ext cx="8352159" cy="2179443"/>
              </a:xfrm>
              <a:prstGeom prst="rect">
                <a:avLst/>
              </a:prstGeom>
              <a:blipFill rotWithShape="1">
                <a:blip r:embed="rId2"/>
                <a:stretch>
                  <a:fillRect l="-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55576" y="3213224"/>
            <a:ext cx="662498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Trovare: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467545" y="3645024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 </a:t>
            </a:r>
            <a:r>
              <a:rPr 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flusso per ogni commodity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 inviare </a:t>
            </a:r>
            <a:r>
              <a:rPr 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 ogni arco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modo da </a:t>
            </a:r>
            <a:r>
              <a:rPr 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soddisfare la domanda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</a:t>
            </a:r>
            <a:r>
              <a:rPr lang="it-IT" sz="1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minimizzare i costi complessivi</a:t>
            </a: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senza violare la capacità degli archi stessi. </a:t>
            </a:r>
            <a:endParaRPr lang="it-IT" altLang="it-IT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294060" y="5229200"/>
                <a:ext cx="8526412" cy="1335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Su </a:t>
                </a:r>
                <a:r>
                  <a:rPr 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ogni arco</a:t>
                </a: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passa la </a:t>
                </a:r>
                <a:r>
                  <a:rPr 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somma dei flussi associati alle singole commodity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it-IT" sz="8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Il problema può essere interpretato come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𝑛</m:t>
                    </m:r>
                  </m:oMath>
                </a14:m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problemi di flusso, </a:t>
                </a:r>
                <a:r>
                  <a:rPr lang="it-IT" sz="1600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accoppiati dal vincolo di capacità sull’arco</a:t>
                </a:r>
                <a:r>
                  <a:rPr 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0" y="5229200"/>
                <a:ext cx="8526412" cy="1335237"/>
              </a:xfrm>
              <a:prstGeom prst="rect">
                <a:avLst/>
              </a:prstGeom>
              <a:blipFill rotWithShape="1">
                <a:blip r:embed="rId3"/>
                <a:stretch>
                  <a:fillRect l="-214" r="-429" b="-5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dirty="0">
                <a:solidFill>
                  <a:schemeClr val="accent2"/>
                </a:solidFill>
              </a:rPr>
              <a:t>Problemi di flusso multi-commodity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23528" y="548680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Formulazione del problema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>
                <a:spLocks noChangeArrowheads="1"/>
              </p:cNvSpPr>
              <p:nvPr/>
            </p:nvSpPr>
            <p:spPr bwMode="auto">
              <a:xfrm>
                <a:off x="435447" y="975875"/>
                <a:ext cx="8385025" cy="1319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it-IT" altLang="it-IT" sz="1600" dirty="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Variabili decisionali</a:t>
                </a:r>
                <a:r>
                  <a:rPr lang="it-IT" altLang="it-IT" sz="16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: </a:t>
                </a:r>
              </a:p>
              <a:p>
                <a:pPr marL="266700" lvl="1" indent="-266700" eaLnBrk="1" hangingPunct="1">
                  <a:lnSpc>
                    <a:spcPct val="1500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altLang="it-IT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𝑖𝑗</m:t>
                        </m:r>
                      </m:sub>
                      <m:sup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p>
                    </m:sSubSup>
                    <m:r>
                      <a:rPr lang="it-IT" altLang="it-IT" sz="1800" i="1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≥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0</m:t>
                    </m:r>
                  </m:oMath>
                </a14:m>
                <a:r>
                  <a:rPr lang="it-IT" altLang="it-IT" sz="18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 </a:t>
                </a:r>
                <a:r>
                  <a:rPr lang="it-IT" altLang="it-IT" sz="16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quantità di flusso relativo alla commodity k che attraversa              	    l’arco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𝐴</m:t>
                    </m:r>
                  </m:oMath>
                </a14:m>
                <a:endParaRPr lang="it-IT" altLang="it-IT" sz="1800" b="0" i="1" dirty="0">
                  <a:solidFill>
                    <a:srgbClr val="C00000"/>
                  </a:solidFill>
                  <a:latin typeface="Verdana" panose="020B0604030504040204" pitchFamily="34" charset="0"/>
                  <a:ea typeface="Cambria Math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447" y="975875"/>
                <a:ext cx="8385025" cy="1319785"/>
              </a:xfrm>
              <a:prstGeom prst="rect">
                <a:avLst/>
              </a:prstGeom>
              <a:blipFill>
                <a:blip r:embed="rId2"/>
                <a:stretch>
                  <a:fillRect l="-436" b="-41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/>
          <p:cNvSpPr>
            <a:spLocks noChangeArrowheads="1"/>
          </p:cNvSpPr>
          <p:nvPr/>
        </p:nvSpPr>
        <p:spPr bwMode="auto">
          <a:xfrm>
            <a:off x="452586" y="2331111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Vincoli del problema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459873" y="2691151"/>
                <a:ext cx="8440580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  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𝑎𝑙𝑡𝑟𝑖𝑚𝑒𝑛𝑡𝑖</m:t>
                                </m:r>
                                <m:r>
                                  <a:rPr lang="it-IT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</m:m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      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{1,2,…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𝑟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" y="2691151"/>
                <a:ext cx="8440580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11560" y="3864524"/>
                <a:ext cx="3449791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         ∀(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it-IT" sz="20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64524"/>
                <a:ext cx="3449791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20040" y="5229200"/>
                <a:ext cx="2701252" cy="972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)∈</m:t>
                              </m:r>
                              <m:r>
                                <a:rPr lang="it-IT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  <m: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it-IT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it-IT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it-IT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0" y="5229200"/>
                <a:ext cx="2701252" cy="972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467544" y="4797152"/>
            <a:ext cx="7143750" cy="4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1600" dirty="0">
                <a:solidFill>
                  <a:srgbClr val="0066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Funzione obiettivo</a:t>
            </a:r>
            <a:r>
              <a:rPr lang="it-IT" altLang="it-IT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89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Cammino Minimo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16681" y="692696"/>
            <a:ext cx="8359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it-IT" altLang="it-IT" sz="2000" i="1" dirty="0">
                <a:solidFill>
                  <a:schemeClr val="accent2"/>
                </a:solidFill>
                <a:cs typeface="Arial" charset="0"/>
              </a:rPr>
              <a:t>Formulazione del problema (uno a uno)</a:t>
            </a:r>
            <a:endParaRPr lang="en-US" altLang="it-IT" sz="2000" i="1" dirty="0">
              <a:solidFill>
                <a:schemeClr val="accent2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0"/>
              <p:cNvSpPr txBox="1">
                <a:spLocks noGrp="1"/>
              </p:cNvSpPr>
              <p:nvPr/>
            </p:nvSpPr>
            <p:spPr bwMode="auto">
              <a:xfrm>
                <a:off x="539553" y="1124744"/>
                <a:ext cx="7920880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Tx/>
                  <a:buNone/>
                </a:pP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Il problema del </a:t>
                </a:r>
                <a:r>
                  <a:rPr lang="it-IT" altLang="en-US" sz="1600" i="1" dirty="0">
                    <a:solidFill>
                      <a:srgbClr val="0070C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cammino minimo da un’origine a una destinazione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può essere formulato come un problema di flusso a costo minimo in cui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𝑏</m:t>
                    </m:r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𝑠</m:t>
                        </m:r>
                      </m:e>
                    </m:d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=1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𝑏</m:t>
                    </m:r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𝑡</m:t>
                        </m:r>
                      </m:e>
                    </m:d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=−1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e </a:t>
                </a:r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e>
                    </m:d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=0</m:t>
                    </m:r>
                  </m:oMath>
                </a14:m>
                <a:r>
                  <a:rPr lang="it-IT" altLang="en-US" sz="1800" i="1" dirty="0">
                    <a:solidFill>
                      <a:srgbClr val="C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</a:t>
                </a:r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per tutti gli altri nodi del grafo.</a:t>
                </a:r>
              </a:p>
            </p:txBody>
          </p:sp>
        </mc:Choice>
        <mc:Fallback xmlns="">
          <p:sp>
            <p:nvSpPr>
              <p:cNvPr id="4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3" y="1124744"/>
                <a:ext cx="7920880" cy="576064"/>
              </a:xfrm>
              <a:prstGeom prst="rect">
                <a:avLst/>
              </a:prstGeom>
              <a:blipFill rotWithShape="1">
                <a:blip r:embed="rId2"/>
                <a:stretch>
                  <a:fillRect l="-462" r="-385" b="-936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o 46"/>
          <p:cNvGrpSpPr/>
          <p:nvPr/>
        </p:nvGrpSpPr>
        <p:grpSpPr>
          <a:xfrm>
            <a:off x="4283968" y="2411596"/>
            <a:ext cx="4813342" cy="2673588"/>
            <a:chOff x="4283968" y="2411596"/>
            <a:chExt cx="4813342" cy="2673588"/>
          </a:xfrm>
        </p:grpSpPr>
        <p:sp>
          <p:nvSpPr>
            <p:cNvPr id="45" name="CasellaDiTesto 42"/>
            <p:cNvSpPr txBox="1">
              <a:spLocks noChangeArrowheads="1"/>
            </p:cNvSpPr>
            <p:nvPr/>
          </p:nvSpPr>
          <p:spPr bwMode="auto">
            <a:xfrm>
              <a:off x="8460432" y="3301335"/>
              <a:ext cx="6368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200" dirty="0"/>
                <a:t>10</a:t>
              </a:r>
            </a:p>
          </p:txBody>
        </p:sp>
        <p:grpSp>
          <p:nvGrpSpPr>
            <p:cNvPr id="46" name="Gruppo 45"/>
            <p:cNvGrpSpPr/>
            <p:nvPr/>
          </p:nvGrpSpPr>
          <p:grpSpPr>
            <a:xfrm>
              <a:off x="4283968" y="2411596"/>
              <a:ext cx="4315023" cy="2673588"/>
              <a:chOff x="4283968" y="2411596"/>
              <a:chExt cx="4315023" cy="2673588"/>
            </a:xfrm>
          </p:grpSpPr>
          <p:sp>
            <p:nvSpPr>
              <p:cNvPr id="5" name="Ovale 4"/>
              <p:cNvSpPr/>
              <p:nvPr/>
            </p:nvSpPr>
            <p:spPr bwMode="auto">
              <a:xfrm>
                <a:off x="4530181" y="2874639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1</a:t>
                </a:r>
              </a:p>
            </p:txBody>
          </p:sp>
          <p:cxnSp>
            <p:nvCxnSpPr>
              <p:cNvPr id="6" name="Connettore 2 5"/>
              <p:cNvCxnSpPr>
                <a:stCxn id="5" idx="6"/>
                <a:endCxn id="8" idx="2"/>
              </p:cNvCxnSpPr>
              <p:nvPr/>
            </p:nvCxnSpPr>
            <p:spPr bwMode="auto">
              <a:xfrm flipV="1">
                <a:off x="4812756" y="3004914"/>
                <a:ext cx="2279524" cy="13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CasellaDiTesto 42"/>
              <p:cNvSpPr txBox="1">
                <a:spLocks noChangeArrowheads="1"/>
              </p:cNvSpPr>
              <p:nvPr/>
            </p:nvSpPr>
            <p:spPr bwMode="auto">
              <a:xfrm>
                <a:off x="5520662" y="271014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7</a:t>
                </a:r>
              </a:p>
            </p:txBody>
          </p:sp>
          <p:sp>
            <p:nvSpPr>
              <p:cNvPr id="8" name="Ovale 7"/>
              <p:cNvSpPr/>
              <p:nvPr/>
            </p:nvSpPr>
            <p:spPr bwMode="auto">
              <a:xfrm>
                <a:off x="7092280" y="2860897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2</a:t>
                </a:r>
              </a:p>
            </p:txBody>
          </p:sp>
          <p:sp>
            <p:nvSpPr>
              <p:cNvPr id="9" name="Ovale 8"/>
              <p:cNvSpPr/>
              <p:nvPr/>
            </p:nvSpPr>
            <p:spPr bwMode="auto">
              <a:xfrm>
                <a:off x="8316416" y="2852463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9</a:t>
                </a:r>
              </a:p>
            </p:txBody>
          </p:sp>
          <p:sp>
            <p:nvSpPr>
              <p:cNvPr id="10" name="Ovale 9"/>
              <p:cNvSpPr/>
              <p:nvPr/>
            </p:nvSpPr>
            <p:spPr bwMode="auto">
              <a:xfrm>
                <a:off x="4509593" y="3702322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5</a:t>
                </a:r>
              </a:p>
            </p:txBody>
          </p:sp>
          <p:sp>
            <p:nvSpPr>
              <p:cNvPr id="11" name="Ovale 10"/>
              <p:cNvSpPr/>
              <p:nvPr/>
            </p:nvSpPr>
            <p:spPr bwMode="auto">
              <a:xfrm>
                <a:off x="5874965" y="3722240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4</a:t>
                </a:r>
              </a:p>
            </p:txBody>
          </p:sp>
          <p:sp>
            <p:nvSpPr>
              <p:cNvPr id="12" name="Ovale 11"/>
              <p:cNvSpPr/>
              <p:nvPr/>
            </p:nvSpPr>
            <p:spPr bwMode="auto">
              <a:xfrm>
                <a:off x="8316416" y="3683936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3</a:t>
                </a:r>
              </a:p>
            </p:txBody>
          </p:sp>
          <p:sp>
            <p:nvSpPr>
              <p:cNvPr id="13" name="Ovale 12"/>
              <p:cNvSpPr/>
              <p:nvPr/>
            </p:nvSpPr>
            <p:spPr bwMode="auto">
              <a:xfrm>
                <a:off x="4509592" y="4456260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6</a:t>
                </a:r>
              </a:p>
            </p:txBody>
          </p:sp>
          <p:sp>
            <p:nvSpPr>
              <p:cNvPr id="14" name="Ovale 13"/>
              <p:cNvSpPr/>
              <p:nvPr/>
            </p:nvSpPr>
            <p:spPr bwMode="auto">
              <a:xfrm>
                <a:off x="5873601" y="4797151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7</a:t>
                </a:r>
              </a:p>
            </p:txBody>
          </p:sp>
          <p:sp>
            <p:nvSpPr>
              <p:cNvPr id="15" name="Ovale 14"/>
              <p:cNvSpPr/>
              <p:nvPr/>
            </p:nvSpPr>
            <p:spPr bwMode="auto">
              <a:xfrm>
                <a:off x="7308304" y="4456259"/>
                <a:ext cx="282575" cy="288033"/>
              </a:xfrm>
              <a:prstGeom prst="ellipse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it-IT" sz="1400" dirty="0"/>
                  <a:t>8</a:t>
                </a:r>
              </a:p>
            </p:txBody>
          </p:sp>
          <p:cxnSp>
            <p:nvCxnSpPr>
              <p:cNvPr id="16" name="Connettore 2 15"/>
              <p:cNvCxnSpPr>
                <a:stCxn id="8" idx="6"/>
                <a:endCxn id="9" idx="2"/>
              </p:cNvCxnSpPr>
              <p:nvPr/>
            </p:nvCxnSpPr>
            <p:spPr bwMode="auto">
              <a:xfrm flipV="1">
                <a:off x="7374855" y="2996480"/>
                <a:ext cx="941561" cy="84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sellaDiTesto 42"/>
              <p:cNvSpPr txBox="1">
                <a:spLocks noChangeArrowheads="1"/>
              </p:cNvSpPr>
              <p:nvPr/>
            </p:nvSpPr>
            <p:spPr bwMode="auto">
              <a:xfrm>
                <a:off x="7596336" y="2708920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40</a:t>
                </a:r>
              </a:p>
            </p:txBody>
          </p:sp>
          <p:cxnSp>
            <p:nvCxnSpPr>
              <p:cNvPr id="18" name="Connettore 2 17"/>
              <p:cNvCxnSpPr>
                <a:stCxn id="5" idx="4"/>
                <a:endCxn id="10" idx="0"/>
              </p:cNvCxnSpPr>
              <p:nvPr/>
            </p:nvCxnSpPr>
            <p:spPr bwMode="auto">
              <a:xfrm flipH="1">
                <a:off x="4650881" y="3162672"/>
                <a:ext cx="20588" cy="539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sellaDiTesto 42"/>
              <p:cNvSpPr txBox="1">
                <a:spLocks noChangeArrowheads="1"/>
              </p:cNvSpPr>
              <p:nvPr/>
            </p:nvSpPr>
            <p:spPr bwMode="auto">
              <a:xfrm>
                <a:off x="4355976" y="319323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9</a:t>
                </a:r>
              </a:p>
            </p:txBody>
          </p:sp>
          <p:sp>
            <p:nvSpPr>
              <p:cNvPr id="20" name="CasellaDiTesto 42"/>
              <p:cNvSpPr txBox="1">
                <a:spLocks noChangeArrowheads="1"/>
              </p:cNvSpPr>
              <p:nvPr/>
            </p:nvSpPr>
            <p:spPr bwMode="auto">
              <a:xfrm>
                <a:off x="4283968" y="3985319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69</a:t>
                </a:r>
              </a:p>
            </p:txBody>
          </p:sp>
          <p:cxnSp>
            <p:nvCxnSpPr>
              <p:cNvPr id="21" name="Connettore 2 20"/>
              <p:cNvCxnSpPr>
                <a:stCxn id="10" idx="4"/>
                <a:endCxn id="13" idx="0"/>
              </p:cNvCxnSpPr>
              <p:nvPr/>
            </p:nvCxnSpPr>
            <p:spPr bwMode="auto">
              <a:xfrm flipH="1">
                <a:off x="4650880" y="3990355"/>
                <a:ext cx="1" cy="465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2 21"/>
              <p:cNvCxnSpPr>
                <a:stCxn id="10" idx="6"/>
                <a:endCxn id="11" idx="2"/>
              </p:cNvCxnSpPr>
              <p:nvPr/>
            </p:nvCxnSpPr>
            <p:spPr bwMode="auto">
              <a:xfrm>
                <a:off x="4792168" y="3846339"/>
                <a:ext cx="1082797" cy="199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sellaDiTesto 42"/>
              <p:cNvSpPr txBox="1">
                <a:spLocks noChangeArrowheads="1"/>
              </p:cNvSpPr>
              <p:nvPr/>
            </p:nvSpPr>
            <p:spPr bwMode="auto">
              <a:xfrm>
                <a:off x="5015242" y="355327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44</a:t>
                </a:r>
              </a:p>
            </p:txBody>
          </p:sp>
          <p:cxnSp>
            <p:nvCxnSpPr>
              <p:cNvPr id="24" name="Connettore 2 23"/>
              <p:cNvCxnSpPr>
                <a:stCxn id="11" idx="3"/>
                <a:endCxn id="13" idx="6"/>
              </p:cNvCxnSpPr>
              <p:nvPr/>
            </p:nvCxnSpPr>
            <p:spPr bwMode="auto">
              <a:xfrm flipH="1">
                <a:off x="4792167" y="3968092"/>
                <a:ext cx="1124180" cy="632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sellaDiTesto 42"/>
              <p:cNvSpPr txBox="1">
                <a:spLocks noChangeArrowheads="1"/>
              </p:cNvSpPr>
              <p:nvPr/>
            </p:nvSpPr>
            <p:spPr bwMode="auto">
              <a:xfrm>
                <a:off x="5015242" y="408810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28</a:t>
                </a:r>
              </a:p>
            </p:txBody>
          </p:sp>
          <p:cxnSp>
            <p:nvCxnSpPr>
              <p:cNvPr id="26" name="Connettore 2 25"/>
              <p:cNvCxnSpPr>
                <a:stCxn id="14" idx="2"/>
                <a:endCxn id="13" idx="5"/>
              </p:cNvCxnSpPr>
              <p:nvPr/>
            </p:nvCxnSpPr>
            <p:spPr bwMode="auto">
              <a:xfrm flipH="1" flipV="1">
                <a:off x="4750785" y="4702112"/>
                <a:ext cx="1122816" cy="2390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/>
              <p:cNvCxnSpPr>
                <a:stCxn id="11" idx="4"/>
                <a:endCxn id="14" idx="0"/>
              </p:cNvCxnSpPr>
              <p:nvPr/>
            </p:nvCxnSpPr>
            <p:spPr bwMode="auto">
              <a:xfrm flipH="1">
                <a:off x="6014889" y="4010273"/>
                <a:ext cx="1364" cy="7868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asellaDiTesto 42"/>
              <p:cNvSpPr txBox="1">
                <a:spLocks noChangeArrowheads="1"/>
              </p:cNvSpPr>
              <p:nvPr/>
            </p:nvSpPr>
            <p:spPr bwMode="auto">
              <a:xfrm>
                <a:off x="5724128" y="424050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21</a:t>
                </a:r>
              </a:p>
            </p:txBody>
          </p:sp>
          <p:sp>
            <p:nvSpPr>
              <p:cNvPr id="29" name="CasellaDiTesto 42"/>
              <p:cNvSpPr txBox="1">
                <a:spLocks noChangeArrowheads="1"/>
              </p:cNvSpPr>
              <p:nvPr/>
            </p:nvSpPr>
            <p:spPr bwMode="auto">
              <a:xfrm>
                <a:off x="5220072" y="480818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5</a:t>
                </a:r>
              </a:p>
            </p:txBody>
          </p:sp>
          <p:cxnSp>
            <p:nvCxnSpPr>
              <p:cNvPr id="30" name="Connettore 2 29"/>
              <p:cNvCxnSpPr>
                <a:stCxn id="8" idx="3"/>
                <a:endCxn id="11" idx="7"/>
              </p:cNvCxnSpPr>
              <p:nvPr/>
            </p:nvCxnSpPr>
            <p:spPr bwMode="auto">
              <a:xfrm flipH="1">
                <a:off x="6116158" y="3106749"/>
                <a:ext cx="1017504" cy="657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2 30"/>
              <p:cNvCxnSpPr>
                <a:stCxn id="12" idx="2"/>
                <a:endCxn id="11" idx="6"/>
              </p:cNvCxnSpPr>
              <p:nvPr/>
            </p:nvCxnSpPr>
            <p:spPr bwMode="auto">
              <a:xfrm flipH="1">
                <a:off x="6157540" y="3827953"/>
                <a:ext cx="2158876" cy="383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/>
              <p:cNvCxnSpPr>
                <a:stCxn id="11" idx="5"/>
                <a:endCxn id="15" idx="1"/>
              </p:cNvCxnSpPr>
              <p:nvPr/>
            </p:nvCxnSpPr>
            <p:spPr bwMode="auto">
              <a:xfrm>
                <a:off x="6116158" y="3968092"/>
                <a:ext cx="1233528" cy="5303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sellaDiTesto 42"/>
              <p:cNvSpPr txBox="1">
                <a:spLocks noChangeArrowheads="1"/>
              </p:cNvSpPr>
              <p:nvPr/>
            </p:nvSpPr>
            <p:spPr bwMode="auto">
              <a:xfrm>
                <a:off x="6311386" y="3212976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15</a:t>
                </a:r>
              </a:p>
            </p:txBody>
          </p:sp>
          <p:sp>
            <p:nvSpPr>
              <p:cNvPr id="34" name="CasellaDiTesto 42"/>
              <p:cNvSpPr txBox="1">
                <a:spLocks noChangeArrowheads="1"/>
              </p:cNvSpPr>
              <p:nvPr/>
            </p:nvSpPr>
            <p:spPr bwMode="auto">
              <a:xfrm>
                <a:off x="6660232" y="3584049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21</a:t>
                </a:r>
              </a:p>
            </p:txBody>
          </p:sp>
          <p:sp>
            <p:nvSpPr>
              <p:cNvPr id="35" name="CasellaDiTesto 42"/>
              <p:cNvSpPr txBox="1">
                <a:spLocks noChangeArrowheads="1"/>
              </p:cNvSpPr>
              <p:nvPr/>
            </p:nvSpPr>
            <p:spPr bwMode="auto">
              <a:xfrm>
                <a:off x="6516216" y="4221088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11</a:t>
                </a:r>
              </a:p>
            </p:txBody>
          </p:sp>
          <p:cxnSp>
            <p:nvCxnSpPr>
              <p:cNvPr id="36" name="Connettore 2 35"/>
              <p:cNvCxnSpPr>
                <a:stCxn id="14" idx="6"/>
                <a:endCxn id="15" idx="3"/>
              </p:cNvCxnSpPr>
              <p:nvPr/>
            </p:nvCxnSpPr>
            <p:spPr bwMode="auto">
              <a:xfrm flipV="1">
                <a:off x="6156176" y="4702111"/>
                <a:ext cx="1193510" cy="2390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sellaDiTesto 42"/>
              <p:cNvSpPr txBox="1">
                <a:spLocks noChangeArrowheads="1"/>
              </p:cNvSpPr>
              <p:nvPr/>
            </p:nvSpPr>
            <p:spPr bwMode="auto">
              <a:xfrm>
                <a:off x="6671426" y="4797152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7</a:t>
                </a:r>
              </a:p>
            </p:txBody>
          </p:sp>
          <p:cxnSp>
            <p:nvCxnSpPr>
              <p:cNvPr id="38" name="Connettore 2 37"/>
              <p:cNvCxnSpPr>
                <a:stCxn id="15" idx="0"/>
                <a:endCxn id="8" idx="4"/>
              </p:cNvCxnSpPr>
              <p:nvPr/>
            </p:nvCxnSpPr>
            <p:spPr bwMode="auto">
              <a:xfrm flipH="1" flipV="1">
                <a:off x="7233568" y="3148930"/>
                <a:ext cx="216024" cy="13073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sellaDiTesto 42"/>
              <p:cNvSpPr txBox="1">
                <a:spLocks noChangeArrowheads="1"/>
              </p:cNvSpPr>
              <p:nvPr/>
            </p:nvSpPr>
            <p:spPr bwMode="auto">
              <a:xfrm>
                <a:off x="7247490" y="3356992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1</a:t>
                </a:r>
              </a:p>
            </p:txBody>
          </p:sp>
          <p:cxnSp>
            <p:nvCxnSpPr>
              <p:cNvPr id="40" name="Connettore 2 39"/>
              <p:cNvCxnSpPr>
                <a:stCxn id="15" idx="7"/>
                <a:endCxn id="12" idx="3"/>
              </p:cNvCxnSpPr>
              <p:nvPr/>
            </p:nvCxnSpPr>
            <p:spPr bwMode="auto">
              <a:xfrm flipV="1">
                <a:off x="7549497" y="3929788"/>
                <a:ext cx="808301" cy="56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sellaDiTesto 42"/>
              <p:cNvSpPr txBox="1">
                <a:spLocks noChangeArrowheads="1"/>
              </p:cNvSpPr>
              <p:nvPr/>
            </p:nvSpPr>
            <p:spPr bwMode="auto">
              <a:xfrm>
                <a:off x="7895562" y="4160113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1</a:t>
                </a:r>
              </a:p>
            </p:txBody>
          </p:sp>
          <p:cxnSp>
            <p:nvCxnSpPr>
              <p:cNvPr id="42" name="Connettore 2 41"/>
              <p:cNvCxnSpPr>
                <a:stCxn id="8" idx="5"/>
                <a:endCxn id="12" idx="1"/>
              </p:cNvCxnSpPr>
              <p:nvPr/>
            </p:nvCxnSpPr>
            <p:spPr bwMode="auto">
              <a:xfrm>
                <a:off x="7333473" y="3106749"/>
                <a:ext cx="1024325" cy="6193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sellaDiTesto 42"/>
              <p:cNvSpPr txBox="1">
                <a:spLocks noChangeArrowheads="1"/>
              </p:cNvSpPr>
              <p:nvPr/>
            </p:nvSpPr>
            <p:spPr bwMode="auto">
              <a:xfrm>
                <a:off x="7740352" y="315200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200" dirty="0"/>
                  <a:t>35</a:t>
                </a:r>
              </a:p>
            </p:txBody>
          </p:sp>
          <p:cxnSp>
            <p:nvCxnSpPr>
              <p:cNvPr id="44" name="Connettore 2 43"/>
              <p:cNvCxnSpPr>
                <a:stCxn id="12" idx="0"/>
                <a:endCxn id="9" idx="4"/>
              </p:cNvCxnSpPr>
              <p:nvPr/>
            </p:nvCxnSpPr>
            <p:spPr bwMode="auto">
              <a:xfrm flipV="1">
                <a:off x="8457704" y="3140496"/>
                <a:ext cx="0" cy="543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ttangolo 55"/>
                  <p:cNvSpPr/>
                  <p:nvPr/>
                </p:nvSpPr>
                <p:spPr>
                  <a:xfrm>
                    <a:off x="5893777" y="2411596"/>
                    <a:ext cx="1284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𝐺</m:t>
                          </m:r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=(</m:t>
                          </m:r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𝑉</m:t>
                          </m:r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,</m:t>
                          </m:r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𝐴</m:t>
                          </m:r>
                          <m:r>
                            <a:rPr lang="it-IT" altLang="en-US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ttangolo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3777" y="2411596"/>
                    <a:ext cx="128477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ttangolo 56"/>
                  <p:cNvSpPr/>
                  <p:nvPr/>
                </p:nvSpPr>
                <p:spPr>
                  <a:xfrm>
                    <a:off x="4923115" y="2550294"/>
                    <a:ext cx="4074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altLang="en-US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Verdana" pitchFamily="34" charset="0"/>
                              <a:cs typeface="Verdana" pitchFamily="34" charset="0"/>
                              <a:sym typeface="Calibri" pitchFamily="34" charset="0"/>
                            </a:rPr>
                            <m:t>𝑷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ttangolo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15" y="2550294"/>
                    <a:ext cx="40748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nettore 2 57"/>
              <p:cNvCxnSpPr/>
              <p:nvPr/>
            </p:nvCxnSpPr>
            <p:spPr>
              <a:xfrm flipV="1">
                <a:off x="4815484" y="3010276"/>
                <a:ext cx="2279524" cy="1374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2 58"/>
              <p:cNvCxnSpPr/>
              <p:nvPr/>
            </p:nvCxnSpPr>
            <p:spPr>
              <a:xfrm flipH="1">
                <a:off x="6118886" y="3112111"/>
                <a:ext cx="1017504" cy="65767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2 59"/>
              <p:cNvCxnSpPr/>
              <p:nvPr/>
            </p:nvCxnSpPr>
            <p:spPr>
              <a:xfrm>
                <a:off x="6118886" y="3973454"/>
                <a:ext cx="1233528" cy="530348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2 60"/>
              <p:cNvCxnSpPr/>
              <p:nvPr/>
            </p:nvCxnSpPr>
            <p:spPr>
              <a:xfrm flipV="1">
                <a:off x="7552225" y="3935150"/>
                <a:ext cx="808301" cy="568652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2 61"/>
              <p:cNvCxnSpPr/>
              <p:nvPr/>
            </p:nvCxnSpPr>
            <p:spPr>
              <a:xfrm flipV="1">
                <a:off x="8460432" y="3145858"/>
                <a:ext cx="0" cy="543440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539553" y="2770808"/>
                <a:ext cx="73937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3" y="2770808"/>
                <a:ext cx="739370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tangolo 9"/>
          <p:cNvSpPr>
            <a:spLocks noChangeArrowheads="1"/>
          </p:cNvSpPr>
          <p:nvPr/>
        </p:nvSpPr>
        <p:spPr bwMode="auto">
          <a:xfrm>
            <a:off x="1115616" y="2791060"/>
            <a:ext cx="2200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 dell’arco (</a:t>
            </a:r>
            <a:r>
              <a:rPr lang="it-IT" altLang="it-IT" sz="1600" i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i,j</a:t>
            </a: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it-IT" altLang="it-IT" sz="1600" b="1" i="1" baseline="-25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>
                <a:off x="539552" y="3254714"/>
                <a:ext cx="1127616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/>
                                </m:eqAr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54714"/>
                <a:ext cx="1127616" cy="81176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ttangolo 9"/>
              <p:cNvSpPr>
                <a:spLocks noChangeArrowheads="1"/>
              </p:cNvSpPr>
              <p:nvPr/>
            </p:nvSpPr>
            <p:spPr bwMode="auto">
              <a:xfrm>
                <a:off x="1507477" y="3249908"/>
                <a:ext cx="220042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1600" i="1" dirty="0">
                    <a:solidFill>
                      <a:srgbClr val="C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𝑖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,</m:t>
                        </m:r>
                        <m:r>
                          <a:rPr lang="it-IT" altLang="it-IT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∈</m:t>
                    </m:r>
                    <m:r>
                      <a:rPr lang="it-IT" altLang="it-IT" sz="16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anose="020B0604030504040204" pitchFamily="34" charset="0"/>
                      </a:rPr>
                      <m:t>𝑃</m:t>
                    </m:r>
                  </m:oMath>
                </a14:m>
                <a:endParaRPr lang="it-IT" altLang="it-IT" sz="1600" b="1" i="1" baseline="-250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8" name="Rettango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7477" y="3249908"/>
                <a:ext cx="2200427" cy="338554"/>
              </a:xfrm>
              <a:prstGeom prst="rect">
                <a:avLst/>
              </a:prstGeom>
              <a:blipFill rotWithShape="1">
                <a:blip r:embed="rId7"/>
                <a:stretch>
                  <a:fillRect l="-1385" t="-5357" b="-2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ttangolo 9"/>
          <p:cNvSpPr>
            <a:spLocks noChangeArrowheads="1"/>
          </p:cNvSpPr>
          <p:nvPr/>
        </p:nvSpPr>
        <p:spPr bwMode="auto">
          <a:xfrm>
            <a:off x="1507477" y="3738518"/>
            <a:ext cx="2200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altrimenti</a:t>
            </a:r>
            <a:endParaRPr lang="it-IT" altLang="it-IT" sz="1600" b="1" i="1" baseline="-25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619231" y="2204864"/>
                <a:ext cx="178196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)∈</m:t>
                              </m:r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1" y="2204864"/>
                <a:ext cx="1781963" cy="8002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/>
              <p:cNvSpPr txBox="1"/>
              <p:nvPr/>
            </p:nvSpPr>
            <p:spPr>
              <a:xfrm>
                <a:off x="459873" y="2959583"/>
                <a:ext cx="5696303" cy="901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  0 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it-IT" b="0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−1       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𝑠𝑒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     </m:t>
                      </m:r>
                      <m:r>
                        <a:rPr lang="it-IT" b="0" i="1" smtClean="0">
                          <a:latin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64" name="CasellaDiTes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3" y="2959583"/>
                <a:ext cx="5696303" cy="9014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/>
              <p:cNvSpPr txBox="1"/>
              <p:nvPr/>
            </p:nvSpPr>
            <p:spPr>
              <a:xfrm>
                <a:off x="619231" y="4005064"/>
                <a:ext cx="281455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≤1          (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it-IT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0" name="CasellaDiTes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1" y="4005064"/>
                <a:ext cx="2814552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/>
              <p:cNvSpPr txBox="1"/>
              <p:nvPr/>
            </p:nvSpPr>
            <p:spPr>
              <a:xfrm>
                <a:off x="369547" y="2237963"/>
                <a:ext cx="70107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/>
                                </a:rPr>
                                <m:t>    7</m:t>
                              </m:r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/>
                            </a:rPr>
                            <m:t>+9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/>
                            </a:rPr>
                            <m:t>+40</m:t>
                          </m:r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/>
                                </a:rPr>
                                <m:t>29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/>
                            </a:rPr>
                            <m:t>+</m:t>
                          </m:r>
                        </m:e>
                      </m:func>
                      <m:r>
                        <a:rPr lang="it-IT" sz="1600" i="1">
                          <a:latin typeface="Cambria Math"/>
                        </a:rPr>
                        <m:t>35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i="1">
                              <a:latin typeface="Cambria Math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</a:rPr>
                        <m:t>+</m:t>
                      </m:r>
                      <m:r>
                        <a:rPr lang="it-IT" sz="1600" b="0" i="1" smtClean="0">
                          <a:latin typeface="Cambria Math"/>
                        </a:rPr>
                        <m:t>1</m:t>
                      </m:r>
                      <m:r>
                        <a:rPr lang="it-IT" sz="1600" i="1">
                          <a:latin typeface="Cambria Math"/>
                        </a:rPr>
                        <m:t>5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i="1">
                              <a:latin typeface="Cambria Math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</m:t>
                          </m:r>
                          <m:r>
                            <a:rPr lang="it-IT" sz="1600" i="1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+21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+28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it-IT" sz="1600" b="0" dirty="0"/>
              </a:p>
              <a:p>
                <a:pPr>
                  <a:lnSpc>
                    <a:spcPct val="150000"/>
                  </a:lnSpc>
                </a:pPr>
                <a:r>
                  <a:rPr lang="it-IT" sz="1600" b="0" dirty="0"/>
                  <a:t>      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</a:rPr>
                      <m:t>21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47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+11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48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+44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54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+69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56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+5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76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+7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78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82</m:t>
                        </m:r>
                      </m:sub>
                    </m:sSub>
                    <m:r>
                      <a:rPr lang="it-IT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</a:rPr>
                          <m:t>83</m:t>
                        </m:r>
                      </m:sub>
                    </m:sSub>
                  </m:oMath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2" name="CasellaDiTes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47" y="2237963"/>
                <a:ext cx="7010765" cy="8309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/>
              <p:cNvSpPr txBox="1"/>
              <p:nvPr/>
            </p:nvSpPr>
            <p:spPr>
              <a:xfrm>
                <a:off x="619231" y="2996952"/>
                <a:ext cx="1436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</m:t>
                          </m:r>
                          <m:r>
                            <a:rPr lang="it-IT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3" name="CasellaDiTes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1" y="2996952"/>
                <a:ext cx="1436996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/>
              <p:cNvSpPr txBox="1"/>
              <p:nvPr/>
            </p:nvSpPr>
            <p:spPr>
              <a:xfrm>
                <a:off x="611560" y="3356992"/>
                <a:ext cx="3039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i="1">
                              <a:latin typeface="Cambria Math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29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82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4" name="CasellaDiTes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56992"/>
                <a:ext cx="3039743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/>
              <p:cNvSpPr txBox="1"/>
              <p:nvPr/>
            </p:nvSpPr>
            <p:spPr>
              <a:xfrm>
                <a:off x="611560" y="3717032"/>
                <a:ext cx="2510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39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83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5" name="CasellaDiTes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17032"/>
                <a:ext cx="251075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611560" y="4077072"/>
                <a:ext cx="3581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47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48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77072"/>
                <a:ext cx="3581429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/>
              <p:cNvSpPr txBox="1"/>
              <p:nvPr/>
            </p:nvSpPr>
            <p:spPr>
              <a:xfrm>
                <a:off x="611560" y="4437112"/>
                <a:ext cx="1975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54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7" name="CasellaDiTes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37112"/>
                <a:ext cx="1975477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/>
              <p:cNvSpPr txBox="1"/>
              <p:nvPr/>
            </p:nvSpPr>
            <p:spPr>
              <a:xfrm>
                <a:off x="611560" y="4797152"/>
                <a:ext cx="21341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76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8" name="CasellaDiTes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7152"/>
                <a:ext cx="213410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/>
              <p:cNvSpPr txBox="1"/>
              <p:nvPr/>
            </p:nvSpPr>
            <p:spPr>
              <a:xfrm>
                <a:off x="611560" y="5157192"/>
                <a:ext cx="1980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76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78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47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79" name="CasellaDiTes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57192"/>
                <a:ext cx="1980222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/>
              <p:cNvSpPr txBox="1"/>
              <p:nvPr/>
            </p:nvSpPr>
            <p:spPr>
              <a:xfrm>
                <a:off x="611560" y="5517232"/>
                <a:ext cx="25139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82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83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48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78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17232"/>
                <a:ext cx="2513958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/>
              <p:cNvSpPr txBox="1"/>
              <p:nvPr/>
            </p:nvSpPr>
            <p:spPr>
              <a:xfrm>
                <a:off x="611560" y="5877272"/>
                <a:ext cx="1747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29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39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1" name="CasellaDiTes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877272"/>
                <a:ext cx="1747851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/>
              <p:cNvSpPr txBox="1"/>
              <p:nvPr/>
            </p:nvSpPr>
            <p:spPr>
              <a:xfrm>
                <a:off x="4644008" y="3127514"/>
                <a:ext cx="3986797" cy="733534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𝑂𝑝𝑡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𝑠𝑜𝑙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 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48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83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39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it-IT" sz="16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𝑂𝑝𝑡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𝑣𝑎𝑙𝑢𝑒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=44</m:t>
                      </m:r>
                    </m:oMath>
                  </m:oMathPara>
                </a14:m>
                <a:endParaRPr lang="it-IT" sz="16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2" name="CasellaDiTes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127514"/>
                <a:ext cx="3986797" cy="73353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/>
              <p:cNvSpPr txBox="1"/>
              <p:nvPr/>
            </p:nvSpPr>
            <p:spPr>
              <a:xfrm>
                <a:off x="611560" y="6207695"/>
                <a:ext cx="1249894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it-IT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it-IT" sz="1600" b="0" i="1" smtClean="0">
                          <a:latin typeface="Cambria Math"/>
                          <a:ea typeface="Cambria Math"/>
                        </a:rPr>
                        <m:t>≤1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4" name="CasellaDiTes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7695"/>
                <a:ext cx="1249894" cy="49141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6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71177E-6 L 0.00451 0.2047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102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63" grpId="0"/>
      <p:bldP spid="63" grpId="1"/>
      <p:bldP spid="64" grpId="0"/>
      <p:bldP spid="64" grpId="1"/>
      <p:bldP spid="70" grpId="0"/>
      <p:bldP spid="70" grpId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arrotondato 11"/>
          <p:cNvSpPr/>
          <p:nvPr/>
        </p:nvSpPr>
        <p:spPr>
          <a:xfrm>
            <a:off x="251521" y="692697"/>
            <a:ext cx="8496944" cy="144015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101600" dir="3120000" algn="ctr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323529" y="692696"/>
            <a:ext cx="626812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it-IT" sz="2000" i="1" dirty="0" err="1">
                <a:solidFill>
                  <a:schemeClr val="accent2"/>
                </a:solidFill>
                <a:cs typeface="Arial" charset="0"/>
              </a:rPr>
              <a:t>Formulazione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 (</a:t>
            </a:r>
            <a:r>
              <a:rPr lang="en-US" altLang="it-IT" sz="2000" i="1" dirty="0" err="1">
                <a:solidFill>
                  <a:srgbClr val="C00000"/>
                </a:solidFill>
                <a:cs typeface="Arial" charset="0"/>
              </a:rPr>
              <a:t>uno</a:t>
            </a:r>
            <a:r>
              <a:rPr lang="en-US" altLang="it-IT" sz="2000" i="1" dirty="0">
                <a:solidFill>
                  <a:srgbClr val="C00000"/>
                </a:solidFill>
                <a:cs typeface="Arial" charset="0"/>
              </a:rPr>
              <a:t> a </a:t>
            </a:r>
            <a:r>
              <a:rPr lang="en-US" altLang="it-IT" sz="2000" i="1" dirty="0" err="1">
                <a:solidFill>
                  <a:srgbClr val="C00000"/>
                </a:solidFill>
                <a:cs typeface="Arial" charset="0"/>
              </a:rPr>
              <a:t>tutti</a:t>
            </a:r>
            <a:r>
              <a:rPr lang="en-US" altLang="it-IT" sz="2000" i="1" dirty="0">
                <a:solidFill>
                  <a:schemeClr val="accent2"/>
                </a:solidFill>
                <a:cs typeface="Arial" charset="0"/>
              </a:rPr>
              <a:t>)</a:t>
            </a:r>
            <a:endParaRPr lang="en-US" altLang="it-IT" sz="2000" i="1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3" name="Shape 140"/>
          <p:cNvSpPr txBox="1">
            <a:spLocks noGrp="1"/>
          </p:cNvSpPr>
          <p:nvPr/>
        </p:nvSpPr>
        <p:spPr bwMode="auto">
          <a:xfrm>
            <a:off x="539552" y="1052736"/>
            <a:ext cx="814375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Il problema può essere visto come un problema di </a:t>
            </a:r>
            <a:r>
              <a:rPr lang="it-IT" altLang="en-US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flusso a costo minimo</a:t>
            </a: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in cui vogliamo mandare </a:t>
            </a:r>
            <a:r>
              <a:rPr lang="it-IT" altLang="en-US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una unità di flusso</a:t>
            </a: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 </a:t>
            </a:r>
            <a:r>
              <a:rPr lang="it-IT" altLang="en-US" sz="1600" i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dal nodo origine s a tutti gli altri </a:t>
            </a: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nodi della rete.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i="1" dirty="0">
                <a:solidFill>
                  <a:schemeClr val="accent2"/>
                </a:solidFill>
              </a:rPr>
              <a:t>Problema del Cammino Minimo </a:t>
            </a:r>
            <a:endParaRPr lang="it-IT" altLang="it-IT" sz="2800" dirty="0">
              <a:solidFill>
                <a:schemeClr val="accent2"/>
              </a:solidFill>
            </a:endParaRPr>
          </a:p>
        </p:txBody>
      </p:sp>
      <p:sp>
        <p:nvSpPr>
          <p:cNvPr id="6" name="Shape 140"/>
          <p:cNvSpPr txBox="1">
            <a:spLocks noGrp="1"/>
          </p:cNvSpPr>
          <p:nvPr/>
        </p:nvSpPr>
        <p:spPr bwMode="auto">
          <a:xfrm>
            <a:off x="532705" y="2636912"/>
            <a:ext cx="814375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1778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685800" indent="-76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101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1143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1143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1143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algn="just" eaLnBrk="1" hangingPunct="1">
              <a:lnSpc>
                <a:spcPts val="25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it-IT" altLang="en-US" sz="1600" i="1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Calibri" pitchFamily="34" charset="0"/>
              </a:rPr>
              <a:t>In questo caso abbiamo: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hape 140"/>
              <p:cNvSpPr txBox="1">
                <a:spLocks noGrp="1"/>
              </p:cNvSpPr>
              <p:nvPr/>
            </p:nvSpPr>
            <p:spPr bwMode="auto">
              <a:xfrm>
                <a:off x="539552" y="2996952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it-IT" altLang="en-US" sz="16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𝑏</m:t>
                    </m:r>
                    <m:d>
                      <m:dPr>
                        <m:ctrlPr>
                          <a:rPr lang="it-IT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600" i="1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𝑠</m:t>
                        </m:r>
                      </m:e>
                    </m:d>
                    <m:r>
                      <a:rPr lang="it-IT" altLang="en-US" sz="16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</m:t>
                    </m:r>
                    <m:r>
                      <a:rPr lang="it-IT" altLang="en-US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𝑛</m:t>
                    </m:r>
                    <m:r>
                      <a:rPr lang="it-IT" altLang="en-US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−1</m:t>
                    </m:r>
                  </m:oMath>
                </a14:m>
                <a:endParaRPr lang="it-IT" altLang="en-US" sz="1600" i="1" dirty="0">
                  <a:solidFill>
                    <a:srgbClr val="0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8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996952"/>
                <a:ext cx="8143751" cy="432048"/>
              </a:xfrm>
              <a:prstGeom prst="rect">
                <a:avLst/>
              </a:prstGeom>
              <a:blipFill rotWithShape="1">
                <a:blip r:embed="rId2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40"/>
              <p:cNvSpPr txBox="1">
                <a:spLocks noGrp="1"/>
              </p:cNvSpPr>
              <p:nvPr/>
            </p:nvSpPr>
            <p:spPr bwMode="auto">
              <a:xfrm>
                <a:off x="539552" y="3356992"/>
                <a:ext cx="8143751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>
                <a:lvl1pPr marL="177800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685800" indent="-7620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101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1143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1143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1143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algn="just" eaLnBrk="1" hangingPunct="1">
                  <a:lnSpc>
                    <a:spcPts val="2500"/>
                  </a:lnSpc>
                  <a:spcBef>
                    <a:spcPct val="0"/>
                  </a:spcBef>
                  <a:buClr>
                    <a:srgbClr val="000000"/>
                  </a:buClr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r>
                      <a:rPr lang="it-IT" altLang="en-US" sz="160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𝑏</m:t>
                    </m:r>
                    <m:d>
                      <m:dPr>
                        <m:ctrlPr>
                          <a:rPr lang="it-IT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</m:ctrlPr>
                      </m:dPr>
                      <m:e>
                        <m:r>
                          <a:rPr lang="it-IT" altLang="en-US" sz="1600" b="0" i="1" smtClean="0">
                            <a:solidFill>
                              <a:srgbClr val="C00000"/>
                            </a:solidFill>
                            <a:latin typeface="Cambria Math"/>
                            <a:ea typeface="Verdana" pitchFamily="34" charset="0"/>
                            <a:cs typeface="Verdana" pitchFamily="34" charset="0"/>
                            <a:sym typeface="Calibri" pitchFamily="34" charset="0"/>
                          </a:rPr>
                          <m:t>𝑖</m:t>
                        </m:r>
                      </m:e>
                    </m:d>
                    <m:r>
                      <a:rPr lang="it-IT" altLang="en-US" sz="1600" i="1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=</m:t>
                    </m:r>
                    <m:r>
                      <a:rPr lang="it-IT" altLang="en-US" sz="16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−1</m:t>
                    </m:r>
                  </m:oMath>
                </a14:m>
                <a:r>
                  <a:rPr lang="it-IT" altLang="en-US" sz="1600" i="1" dirty="0">
                    <a:solidFill>
                      <a:srgbClr val="00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Calibri" pitchFamily="34" charset="0"/>
                  </a:rPr>
                  <a:t> per ogni </a:t>
                </a:r>
                <a14:m>
                  <m:oMath xmlns:m="http://schemas.openxmlformats.org/officeDocument/2006/math"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  <a:sym typeface="Calibri" pitchFamily="34" charset="0"/>
                      </a:rPr>
                      <m:t>𝑖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∈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𝑉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∖{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𝑠</m:t>
                    </m:r>
                    <m:r>
                      <a:rPr lang="it-IT" altLang="en-US" sz="18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Verdana" pitchFamily="34" charset="0"/>
                        <a:sym typeface="Calibri" pitchFamily="34" charset="0"/>
                      </a:rPr>
                      <m:t>}</m:t>
                    </m:r>
                  </m:oMath>
                </a14:m>
                <a:endParaRPr lang="it-IT" altLang="en-US" sz="1800" i="1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  <a:sym typeface="Calibri" pitchFamily="34" charset="0"/>
                </a:endParaRPr>
              </a:p>
            </p:txBody>
          </p:sp>
        </mc:Choice>
        <mc:Fallback xmlns="">
          <p:sp>
            <p:nvSpPr>
              <p:cNvPr id="9" name="Shape 140"/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356992"/>
                <a:ext cx="8143751" cy="432048"/>
              </a:xfrm>
              <a:prstGeom prst="rect">
                <a:avLst/>
              </a:prstGeom>
              <a:blipFill rotWithShape="1">
                <a:blip r:embed="rId3"/>
                <a:stretch>
                  <a:fillRect l="-449" b="-4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 bwMode="auto">
          <a:xfrm>
            <a:off x="4818213" y="274543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1</a:t>
            </a:r>
          </a:p>
        </p:txBody>
      </p:sp>
      <p:cxnSp>
        <p:nvCxnSpPr>
          <p:cNvPr id="14" name="Connettore 2 13"/>
          <p:cNvCxnSpPr>
            <a:stCxn id="13" idx="6"/>
            <a:endCxn id="16" idx="2"/>
          </p:cNvCxnSpPr>
          <p:nvPr/>
        </p:nvCxnSpPr>
        <p:spPr bwMode="auto">
          <a:xfrm flipV="1">
            <a:off x="5100788" y="2875707"/>
            <a:ext cx="2279524" cy="137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42"/>
          <p:cNvSpPr txBox="1">
            <a:spLocks noChangeArrowheads="1"/>
          </p:cNvSpPr>
          <p:nvPr/>
        </p:nvSpPr>
        <p:spPr bwMode="auto">
          <a:xfrm>
            <a:off x="5808694" y="258093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sp>
        <p:nvSpPr>
          <p:cNvPr id="16" name="Ovale 15"/>
          <p:cNvSpPr/>
          <p:nvPr/>
        </p:nvSpPr>
        <p:spPr bwMode="auto">
          <a:xfrm>
            <a:off x="7380312" y="2731690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2</a:t>
            </a:r>
          </a:p>
        </p:txBody>
      </p:sp>
      <p:sp>
        <p:nvSpPr>
          <p:cNvPr id="17" name="Ovale 16"/>
          <p:cNvSpPr/>
          <p:nvPr/>
        </p:nvSpPr>
        <p:spPr bwMode="auto">
          <a:xfrm>
            <a:off x="8604448" y="2723256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9</a:t>
            </a:r>
          </a:p>
        </p:txBody>
      </p:sp>
      <p:sp>
        <p:nvSpPr>
          <p:cNvPr id="18" name="Ovale 17"/>
          <p:cNvSpPr/>
          <p:nvPr/>
        </p:nvSpPr>
        <p:spPr bwMode="auto">
          <a:xfrm>
            <a:off x="4797625" y="3573115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5</a:t>
            </a:r>
          </a:p>
        </p:txBody>
      </p:sp>
      <p:sp>
        <p:nvSpPr>
          <p:cNvPr id="19" name="Ovale 18"/>
          <p:cNvSpPr/>
          <p:nvPr/>
        </p:nvSpPr>
        <p:spPr bwMode="auto">
          <a:xfrm>
            <a:off x="6162997" y="359303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4</a:t>
            </a:r>
          </a:p>
        </p:txBody>
      </p:sp>
      <p:sp>
        <p:nvSpPr>
          <p:cNvPr id="20" name="Ovale 19"/>
          <p:cNvSpPr/>
          <p:nvPr/>
        </p:nvSpPr>
        <p:spPr bwMode="auto">
          <a:xfrm>
            <a:off x="8604448" y="3554729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3</a:t>
            </a:r>
          </a:p>
        </p:txBody>
      </p:sp>
      <p:sp>
        <p:nvSpPr>
          <p:cNvPr id="21" name="Ovale 20"/>
          <p:cNvSpPr/>
          <p:nvPr/>
        </p:nvSpPr>
        <p:spPr bwMode="auto">
          <a:xfrm>
            <a:off x="4797624" y="4327053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6</a:t>
            </a:r>
          </a:p>
        </p:txBody>
      </p:sp>
      <p:sp>
        <p:nvSpPr>
          <p:cNvPr id="22" name="Ovale 21"/>
          <p:cNvSpPr/>
          <p:nvPr/>
        </p:nvSpPr>
        <p:spPr bwMode="auto">
          <a:xfrm>
            <a:off x="6161633" y="4667944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7</a:t>
            </a:r>
          </a:p>
        </p:txBody>
      </p:sp>
      <p:sp>
        <p:nvSpPr>
          <p:cNvPr id="23" name="Ovale 22"/>
          <p:cNvSpPr/>
          <p:nvPr/>
        </p:nvSpPr>
        <p:spPr bwMode="auto">
          <a:xfrm>
            <a:off x="7596336" y="4327052"/>
            <a:ext cx="282575" cy="288033"/>
          </a:xfrm>
          <a:prstGeom prst="ellipse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/>
              <a:t>8</a:t>
            </a:r>
          </a:p>
        </p:txBody>
      </p:sp>
      <p:cxnSp>
        <p:nvCxnSpPr>
          <p:cNvPr id="24" name="Connettore 2 23"/>
          <p:cNvCxnSpPr>
            <a:stCxn id="16" idx="6"/>
            <a:endCxn id="17" idx="2"/>
          </p:cNvCxnSpPr>
          <p:nvPr/>
        </p:nvCxnSpPr>
        <p:spPr bwMode="auto">
          <a:xfrm flipV="1">
            <a:off x="7662887" y="2867273"/>
            <a:ext cx="941561" cy="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42"/>
          <p:cNvSpPr txBox="1">
            <a:spLocks noChangeArrowheads="1"/>
          </p:cNvSpPr>
          <p:nvPr/>
        </p:nvSpPr>
        <p:spPr bwMode="auto">
          <a:xfrm>
            <a:off x="7884368" y="2579713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40</a:t>
            </a:r>
          </a:p>
        </p:txBody>
      </p:sp>
      <p:cxnSp>
        <p:nvCxnSpPr>
          <p:cNvPr id="26" name="Connettore 2 25"/>
          <p:cNvCxnSpPr>
            <a:stCxn id="13" idx="4"/>
            <a:endCxn id="18" idx="0"/>
          </p:cNvCxnSpPr>
          <p:nvPr/>
        </p:nvCxnSpPr>
        <p:spPr bwMode="auto">
          <a:xfrm flipH="1">
            <a:off x="4938913" y="3033465"/>
            <a:ext cx="20588" cy="539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42"/>
          <p:cNvSpPr txBox="1">
            <a:spLocks noChangeArrowheads="1"/>
          </p:cNvSpPr>
          <p:nvPr/>
        </p:nvSpPr>
        <p:spPr bwMode="auto">
          <a:xfrm>
            <a:off x="4644008" y="306402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9</a:t>
            </a:r>
          </a:p>
        </p:txBody>
      </p:sp>
      <p:cxnSp>
        <p:nvCxnSpPr>
          <p:cNvPr id="28" name="Connettore 2 27"/>
          <p:cNvCxnSpPr>
            <a:stCxn id="18" idx="4"/>
            <a:endCxn id="21" idx="0"/>
          </p:cNvCxnSpPr>
          <p:nvPr/>
        </p:nvCxnSpPr>
        <p:spPr bwMode="auto">
          <a:xfrm flipH="1">
            <a:off x="4938912" y="3861148"/>
            <a:ext cx="1" cy="465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8" idx="6"/>
            <a:endCxn id="19" idx="2"/>
          </p:cNvCxnSpPr>
          <p:nvPr/>
        </p:nvCxnSpPr>
        <p:spPr bwMode="auto">
          <a:xfrm>
            <a:off x="5080200" y="3717132"/>
            <a:ext cx="1082797" cy="19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42"/>
          <p:cNvSpPr txBox="1">
            <a:spLocks noChangeArrowheads="1"/>
          </p:cNvSpPr>
          <p:nvPr/>
        </p:nvSpPr>
        <p:spPr bwMode="auto">
          <a:xfrm>
            <a:off x="5303274" y="342406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44</a:t>
            </a:r>
          </a:p>
        </p:txBody>
      </p:sp>
      <p:cxnSp>
        <p:nvCxnSpPr>
          <p:cNvPr id="31" name="Connettore 2 30"/>
          <p:cNvCxnSpPr>
            <a:stCxn id="19" idx="3"/>
            <a:endCxn id="21" idx="6"/>
          </p:cNvCxnSpPr>
          <p:nvPr/>
        </p:nvCxnSpPr>
        <p:spPr bwMode="auto">
          <a:xfrm flipH="1">
            <a:off x="5080199" y="3838885"/>
            <a:ext cx="1124180" cy="6321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42"/>
          <p:cNvSpPr txBox="1">
            <a:spLocks noChangeArrowheads="1"/>
          </p:cNvSpPr>
          <p:nvPr/>
        </p:nvSpPr>
        <p:spPr bwMode="auto">
          <a:xfrm>
            <a:off x="5303274" y="395889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28</a:t>
            </a:r>
          </a:p>
        </p:txBody>
      </p:sp>
      <p:cxnSp>
        <p:nvCxnSpPr>
          <p:cNvPr id="33" name="Connettore 2 32"/>
          <p:cNvCxnSpPr>
            <a:stCxn id="22" idx="2"/>
            <a:endCxn id="21" idx="5"/>
          </p:cNvCxnSpPr>
          <p:nvPr/>
        </p:nvCxnSpPr>
        <p:spPr bwMode="auto">
          <a:xfrm flipH="1" flipV="1">
            <a:off x="5038817" y="4572905"/>
            <a:ext cx="1122816" cy="239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9" idx="4"/>
            <a:endCxn id="22" idx="0"/>
          </p:cNvCxnSpPr>
          <p:nvPr/>
        </p:nvCxnSpPr>
        <p:spPr bwMode="auto">
          <a:xfrm flipH="1">
            <a:off x="6302921" y="3881066"/>
            <a:ext cx="1364" cy="7868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42"/>
          <p:cNvSpPr txBox="1">
            <a:spLocks noChangeArrowheads="1"/>
          </p:cNvSpPr>
          <p:nvPr/>
        </p:nvSpPr>
        <p:spPr bwMode="auto">
          <a:xfrm>
            <a:off x="6012160" y="411129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21</a:t>
            </a:r>
          </a:p>
        </p:txBody>
      </p:sp>
      <p:sp>
        <p:nvSpPr>
          <p:cNvPr id="36" name="CasellaDiTesto 42"/>
          <p:cNvSpPr txBox="1">
            <a:spLocks noChangeArrowheads="1"/>
          </p:cNvSpPr>
          <p:nvPr/>
        </p:nvSpPr>
        <p:spPr bwMode="auto">
          <a:xfrm>
            <a:off x="5508104" y="4678978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5</a:t>
            </a:r>
          </a:p>
        </p:txBody>
      </p:sp>
      <p:cxnSp>
        <p:nvCxnSpPr>
          <p:cNvPr id="37" name="Connettore 2 36"/>
          <p:cNvCxnSpPr>
            <a:stCxn id="16" idx="3"/>
            <a:endCxn id="19" idx="7"/>
          </p:cNvCxnSpPr>
          <p:nvPr/>
        </p:nvCxnSpPr>
        <p:spPr bwMode="auto">
          <a:xfrm flipH="1">
            <a:off x="6404190" y="2977542"/>
            <a:ext cx="1017504" cy="6576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0" idx="2"/>
            <a:endCxn id="19" idx="6"/>
          </p:cNvCxnSpPr>
          <p:nvPr/>
        </p:nvCxnSpPr>
        <p:spPr bwMode="auto">
          <a:xfrm flipH="1">
            <a:off x="6445572" y="3698746"/>
            <a:ext cx="2158876" cy="383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19" idx="5"/>
            <a:endCxn id="23" idx="1"/>
          </p:cNvCxnSpPr>
          <p:nvPr/>
        </p:nvCxnSpPr>
        <p:spPr bwMode="auto">
          <a:xfrm>
            <a:off x="6404190" y="3838885"/>
            <a:ext cx="1233528" cy="530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42"/>
          <p:cNvSpPr txBox="1">
            <a:spLocks noChangeArrowheads="1"/>
          </p:cNvSpPr>
          <p:nvPr/>
        </p:nvSpPr>
        <p:spPr bwMode="auto">
          <a:xfrm>
            <a:off x="6599418" y="3083769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15</a:t>
            </a:r>
          </a:p>
        </p:txBody>
      </p:sp>
      <p:sp>
        <p:nvSpPr>
          <p:cNvPr id="41" name="CasellaDiTesto 42"/>
          <p:cNvSpPr txBox="1">
            <a:spLocks noChangeArrowheads="1"/>
          </p:cNvSpPr>
          <p:nvPr/>
        </p:nvSpPr>
        <p:spPr bwMode="auto">
          <a:xfrm>
            <a:off x="6948264" y="3454842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21</a:t>
            </a:r>
          </a:p>
        </p:txBody>
      </p:sp>
      <p:sp>
        <p:nvSpPr>
          <p:cNvPr id="42" name="CasellaDiTesto 42"/>
          <p:cNvSpPr txBox="1">
            <a:spLocks noChangeArrowheads="1"/>
          </p:cNvSpPr>
          <p:nvPr/>
        </p:nvSpPr>
        <p:spPr bwMode="auto">
          <a:xfrm>
            <a:off x="6804248" y="4091881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11</a:t>
            </a:r>
          </a:p>
        </p:txBody>
      </p:sp>
      <p:cxnSp>
        <p:nvCxnSpPr>
          <p:cNvPr id="43" name="Connettore 2 42"/>
          <p:cNvCxnSpPr>
            <a:stCxn id="22" idx="6"/>
            <a:endCxn id="23" idx="3"/>
          </p:cNvCxnSpPr>
          <p:nvPr/>
        </p:nvCxnSpPr>
        <p:spPr bwMode="auto">
          <a:xfrm flipV="1">
            <a:off x="6444208" y="4572904"/>
            <a:ext cx="1193510" cy="2390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2"/>
          <p:cNvSpPr txBox="1">
            <a:spLocks noChangeArrowheads="1"/>
          </p:cNvSpPr>
          <p:nvPr/>
        </p:nvSpPr>
        <p:spPr bwMode="auto">
          <a:xfrm>
            <a:off x="6959458" y="466794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7</a:t>
            </a:r>
          </a:p>
        </p:txBody>
      </p:sp>
      <p:cxnSp>
        <p:nvCxnSpPr>
          <p:cNvPr id="45" name="Connettore 2 44"/>
          <p:cNvCxnSpPr>
            <a:stCxn id="23" idx="0"/>
            <a:endCxn id="16" idx="4"/>
          </p:cNvCxnSpPr>
          <p:nvPr/>
        </p:nvCxnSpPr>
        <p:spPr bwMode="auto">
          <a:xfrm flipH="1" flipV="1">
            <a:off x="7521600" y="3019723"/>
            <a:ext cx="216024" cy="1307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2"/>
          <p:cNvSpPr txBox="1">
            <a:spLocks noChangeArrowheads="1"/>
          </p:cNvSpPr>
          <p:nvPr/>
        </p:nvSpPr>
        <p:spPr bwMode="auto">
          <a:xfrm>
            <a:off x="7535522" y="3227785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cxnSp>
        <p:nvCxnSpPr>
          <p:cNvPr id="47" name="Connettore 2 46"/>
          <p:cNvCxnSpPr>
            <a:stCxn id="23" idx="7"/>
            <a:endCxn id="20" idx="3"/>
          </p:cNvCxnSpPr>
          <p:nvPr/>
        </p:nvCxnSpPr>
        <p:spPr bwMode="auto">
          <a:xfrm flipV="1">
            <a:off x="7837529" y="3800581"/>
            <a:ext cx="808301" cy="5686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2"/>
          <p:cNvSpPr txBox="1">
            <a:spLocks noChangeArrowheads="1"/>
          </p:cNvSpPr>
          <p:nvPr/>
        </p:nvSpPr>
        <p:spPr bwMode="auto">
          <a:xfrm>
            <a:off x="8183594" y="4030906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</a:t>
            </a:r>
          </a:p>
        </p:txBody>
      </p:sp>
      <p:cxnSp>
        <p:nvCxnSpPr>
          <p:cNvPr id="49" name="Connettore 2 48"/>
          <p:cNvCxnSpPr>
            <a:stCxn id="16" idx="5"/>
            <a:endCxn id="20" idx="1"/>
          </p:cNvCxnSpPr>
          <p:nvPr/>
        </p:nvCxnSpPr>
        <p:spPr bwMode="auto">
          <a:xfrm>
            <a:off x="7621505" y="2977542"/>
            <a:ext cx="1024325" cy="6193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2"/>
          <p:cNvSpPr txBox="1">
            <a:spLocks noChangeArrowheads="1"/>
          </p:cNvSpPr>
          <p:nvPr/>
        </p:nvSpPr>
        <p:spPr bwMode="auto">
          <a:xfrm>
            <a:off x="8028384" y="3022794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35</a:t>
            </a:r>
          </a:p>
        </p:txBody>
      </p:sp>
      <p:cxnSp>
        <p:nvCxnSpPr>
          <p:cNvPr id="51" name="Connettore 2 50"/>
          <p:cNvCxnSpPr>
            <a:stCxn id="20" idx="0"/>
            <a:endCxn id="17" idx="4"/>
          </p:cNvCxnSpPr>
          <p:nvPr/>
        </p:nvCxnSpPr>
        <p:spPr bwMode="auto">
          <a:xfrm flipV="1">
            <a:off x="8745736" y="3011289"/>
            <a:ext cx="0" cy="54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42"/>
          <p:cNvSpPr txBox="1">
            <a:spLocks noChangeArrowheads="1"/>
          </p:cNvSpPr>
          <p:nvPr/>
        </p:nvSpPr>
        <p:spPr bwMode="auto">
          <a:xfrm>
            <a:off x="8748464" y="3166810"/>
            <a:ext cx="636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10</a:t>
            </a:r>
          </a:p>
        </p:txBody>
      </p:sp>
      <p:cxnSp>
        <p:nvCxnSpPr>
          <p:cNvPr id="53" name="Connettore 2 52"/>
          <p:cNvCxnSpPr>
            <a:stCxn id="13" idx="6"/>
            <a:endCxn id="16" idx="2"/>
          </p:cNvCxnSpPr>
          <p:nvPr/>
        </p:nvCxnSpPr>
        <p:spPr>
          <a:xfrm flipV="1">
            <a:off x="5100788" y="2875707"/>
            <a:ext cx="2279524" cy="1374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16" idx="3"/>
            <a:endCxn id="19" idx="7"/>
          </p:cNvCxnSpPr>
          <p:nvPr/>
        </p:nvCxnSpPr>
        <p:spPr>
          <a:xfrm flipH="1">
            <a:off x="6404190" y="2977542"/>
            <a:ext cx="1017504" cy="6576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stCxn id="19" idx="5"/>
            <a:endCxn id="23" idx="1"/>
          </p:cNvCxnSpPr>
          <p:nvPr/>
        </p:nvCxnSpPr>
        <p:spPr>
          <a:xfrm>
            <a:off x="6404190" y="3838885"/>
            <a:ext cx="1233528" cy="5303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23" idx="7"/>
            <a:endCxn id="20" idx="3"/>
          </p:cNvCxnSpPr>
          <p:nvPr/>
        </p:nvCxnSpPr>
        <p:spPr>
          <a:xfrm flipV="1">
            <a:off x="7837529" y="3800581"/>
            <a:ext cx="808301" cy="5686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20" idx="0"/>
            <a:endCxn id="17" idx="4"/>
          </p:cNvCxnSpPr>
          <p:nvPr/>
        </p:nvCxnSpPr>
        <p:spPr>
          <a:xfrm flipV="1">
            <a:off x="8745736" y="3011289"/>
            <a:ext cx="0" cy="5434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13" idx="4"/>
            <a:endCxn id="18" idx="0"/>
          </p:cNvCxnSpPr>
          <p:nvPr/>
        </p:nvCxnSpPr>
        <p:spPr>
          <a:xfrm flipH="1">
            <a:off x="4938913" y="3033465"/>
            <a:ext cx="20588" cy="53965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9" idx="4"/>
            <a:endCxn id="22" idx="0"/>
          </p:cNvCxnSpPr>
          <p:nvPr/>
        </p:nvCxnSpPr>
        <p:spPr>
          <a:xfrm flipH="1">
            <a:off x="6302921" y="3881066"/>
            <a:ext cx="1364" cy="78687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22" idx="2"/>
            <a:endCxn id="21" idx="5"/>
          </p:cNvCxnSpPr>
          <p:nvPr/>
        </p:nvCxnSpPr>
        <p:spPr>
          <a:xfrm flipH="1" flipV="1">
            <a:off x="5038817" y="4572905"/>
            <a:ext cx="1122816" cy="2390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619231" y="4221088"/>
                <a:ext cx="1781963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𝐦𝐢𝐧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)∈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1" y="4221088"/>
                <a:ext cx="1781963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395536" y="4826769"/>
                <a:ext cx="4735079" cy="976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  <m:r>
                        <a:rPr lang="it-IT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latin typeface="Cambria Math"/>
                                  <a:ea typeface="Cambria Math"/>
                                </a:rPr>
                                <m:t>𝜹</m:t>
                              </m:r>
                            </m:e>
                            <m:sup>
                              <m:r>
                                <a:rPr lang="it-IT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it-IT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1" i="1" smtClean="0"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       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𝒔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it-IT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𝒔𝒆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    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it-IT" b="1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it-IT" b="1" i="1" smtClean="0">
                                    <a:latin typeface="Cambria Math"/>
                                    <a:ea typeface="Cambria Math"/>
                                  </a:rPr>
                                  <m:t>𝑽</m:t>
                                </m:r>
                                <m:r>
                                  <a:rPr lang="it-IT" b="1" i="1" smtClean="0">
                                    <a:latin typeface="Cambria Math"/>
                                    <a:ea typeface="Cambria Math"/>
                                  </a:rPr>
                                  <m:t>∖</m:t>
                                </m:r>
                                <m:r>
                                  <a:rPr lang="it-IT" b="1" i="1" smtClean="0">
                                    <a:latin typeface="Cambria Math"/>
                                    <a:ea typeface="Cambria Math"/>
                                  </a:rPr>
                                  <m:t>𝒔</m:t>
                                </m:r>
                                <m:r>
                                  <a:rPr lang="it-IT" b="1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826769"/>
                <a:ext cx="4735079" cy="9766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/>
              <p:cNvSpPr txBox="1"/>
              <p:nvPr/>
            </p:nvSpPr>
            <p:spPr>
              <a:xfrm>
                <a:off x="4818213" y="2348880"/>
                <a:ext cx="360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13" y="2348880"/>
                <a:ext cx="3609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/>
              <p:cNvSpPr txBox="1"/>
              <p:nvPr/>
            </p:nvSpPr>
            <p:spPr>
              <a:xfrm>
                <a:off x="5580112" y="5399201"/>
                <a:ext cx="3401124" cy="10541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0">
                    <a:schemeClr val="accent1">
                      <a:shade val="67500"/>
                      <a:satMod val="115000"/>
                    </a:schemeClr>
                  </a:gs>
                  <a:gs pos="11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𝑂𝑝𝑡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𝑠𝑜𝑙</m:t>
                      </m:r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   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15</m:t>
                              </m:r>
                            </m:sub>
                          </m:sSub>
                          <m:r>
                            <a:rPr lang="it-IT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7   </m:t>
                          </m:r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=6 </m:t>
                      </m:r>
                    </m:oMath>
                  </m:oMathPara>
                </a14:m>
                <a:endParaRPr lang="it-IT" sz="1600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                  </m:t>
                        </m:r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48</m:t>
                        </m:r>
                      </m:sub>
                    </m:sSub>
                    <m:r>
                      <a:rPr lang="it-IT" sz="1600" i="1">
                        <a:solidFill>
                          <a:srgbClr val="C00000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it-IT" sz="1600" i="1" dirty="0">
                    <a:solidFill>
                      <a:srgbClr val="C00000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47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=2    </m:t>
                    </m:r>
                    <m:sSub>
                      <m:sSubPr>
                        <m:ctrlP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76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it-IT" sz="1600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lnSpc>
                    <a:spcPts val="2500"/>
                  </a:lnSpc>
                </a:pPr>
                <a:r>
                  <a:rPr lang="it-IT" sz="1600" i="1" dirty="0">
                    <a:solidFill>
                      <a:srgbClr val="C00000"/>
                    </a:solidFill>
                    <a:latin typeface="Cambria Math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83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2      </m:t>
                        </m:r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39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it-IT" sz="16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CasellaDiTes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399201"/>
                <a:ext cx="3401124" cy="10541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/>
              <p:cNvSpPr txBox="1"/>
              <p:nvPr/>
            </p:nvSpPr>
            <p:spPr>
              <a:xfrm>
                <a:off x="611560" y="5913699"/>
                <a:ext cx="2400785" cy="3956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it-IT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it-IT" b="1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           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</m:e>
                      </m:d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b="1" i="1" smtClean="0"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70" name="CasellaDiTes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913699"/>
                <a:ext cx="2400785" cy="395621"/>
              </a:xfrm>
              <a:prstGeom prst="rect">
                <a:avLst/>
              </a:prstGeom>
              <a:blipFill rotWithShape="1">
                <a:blip r:embed="rId10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64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3" grpId="0"/>
      <p:bldP spid="6" grpId="0"/>
      <p:bldP spid="8" grpId="0"/>
      <p:bldP spid="9" grpId="0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/>
      <p:bldP spid="30" grpId="0"/>
      <p:bldP spid="32" grpId="0"/>
      <p:bldP spid="35" grpId="0"/>
      <p:bldP spid="36" grpId="0"/>
      <p:bldP spid="40" grpId="0"/>
      <p:bldP spid="41" grpId="0"/>
      <p:bldP spid="42" grpId="0"/>
      <p:bldP spid="44" grpId="0"/>
      <p:bldP spid="46" grpId="0"/>
      <p:bldP spid="48" grpId="0"/>
      <p:bldP spid="50" grpId="0"/>
      <p:bldP spid="52" grpId="0"/>
      <p:bldP spid="61" grpId="0"/>
      <p:bldP spid="62" grpId="0"/>
      <p:bldP spid="64" grpId="0"/>
      <p:bldP spid="66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ChangeArrowheads="1"/>
          </p:cNvSpPr>
          <p:nvPr/>
        </p:nvSpPr>
        <p:spPr bwMode="auto">
          <a:xfrm>
            <a:off x="395288" y="69215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Esercizio (rinnovo di un macchinario):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1267" name="Rettangolo 3"/>
          <p:cNvSpPr>
            <a:spLocks noChangeArrowheads="1"/>
          </p:cNvSpPr>
          <p:nvPr/>
        </p:nvSpPr>
        <p:spPr bwMode="auto">
          <a:xfrm>
            <a:off x="539750" y="1196975"/>
            <a:ext cx="792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Un'impresa acquista un nuovo macchinario per </a:t>
            </a:r>
            <a:r>
              <a:rPr lang="it-IT" altLang="it-IT" sz="1800" i="1">
                <a:solidFill>
                  <a:srgbClr val="0070C0"/>
                </a:solidFill>
              </a:rPr>
              <a:t>12000 euro</a:t>
            </a:r>
            <a:r>
              <a:rPr lang="it-IT" altLang="it-IT" sz="1800"/>
              <a:t>, di cui si conosce il </a:t>
            </a:r>
            <a:r>
              <a:rPr lang="it-IT" altLang="it-IT" sz="1800" i="1">
                <a:solidFill>
                  <a:srgbClr val="0070C0"/>
                </a:solidFill>
              </a:rPr>
              <a:t>costo annuale di manutenzione </a:t>
            </a:r>
            <a:r>
              <a:rPr lang="it-IT" altLang="it-IT" sz="1800"/>
              <a:t>per i prossimi 5 anni.</a:t>
            </a:r>
          </a:p>
        </p:txBody>
      </p:sp>
      <p:sp>
        <p:nvSpPr>
          <p:cNvPr id="11268" name="Rettangolo 4"/>
          <p:cNvSpPr>
            <a:spLocks noChangeArrowheads="1"/>
          </p:cNvSpPr>
          <p:nvPr/>
        </p:nvSpPr>
        <p:spPr bwMode="auto">
          <a:xfrm>
            <a:off x="539750" y="4627563"/>
            <a:ext cx="8208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Per evitare i costi elevati di un macchinario vecchio, si può </a:t>
            </a:r>
            <a:r>
              <a:rPr lang="it-IT" altLang="it-IT" sz="1800" i="1">
                <a:solidFill>
                  <a:srgbClr val="0070C0"/>
                </a:solidFill>
              </a:rPr>
              <a:t>ridarlo indietro </a:t>
            </a:r>
            <a:r>
              <a:rPr lang="it-IT" altLang="it-IT" sz="1800"/>
              <a:t>all'inizio del secondo, terzo, quarto o quinto anno, e </a:t>
            </a:r>
            <a:r>
              <a:rPr lang="it-IT" altLang="it-IT" sz="1800" i="1">
                <a:solidFill>
                  <a:srgbClr val="0070C0"/>
                </a:solidFill>
              </a:rPr>
              <a:t>comprarne uno nuovo</a:t>
            </a:r>
            <a:r>
              <a:rPr lang="it-IT" altLang="it-IT" sz="1800"/>
              <a:t>. Determinare un </a:t>
            </a:r>
            <a:r>
              <a:rPr lang="it-IT" altLang="it-IT" sz="1800" b="1" i="1">
                <a:solidFill>
                  <a:srgbClr val="0070C0"/>
                </a:solidFill>
              </a:rPr>
              <a:t>piano di rinnovo del macchinario </a:t>
            </a:r>
            <a:r>
              <a:rPr lang="it-IT" altLang="it-IT" sz="1800"/>
              <a:t>che </a:t>
            </a:r>
            <a:r>
              <a:rPr lang="it-IT" altLang="it-IT" sz="1800" i="1">
                <a:solidFill>
                  <a:srgbClr val="0070C0"/>
                </a:solidFill>
              </a:rPr>
              <a:t>minimizzi il costo totale netto</a:t>
            </a:r>
            <a:r>
              <a:rPr lang="it-IT" altLang="it-IT" sz="1800"/>
              <a:t> (acquisti + manutenzione + ricavato) per un periodo di 5 anni.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4484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definiti su grafi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6"/>
          <p:cNvSpPr>
            <a:spLocks noChangeArrowheads="1"/>
          </p:cNvSpPr>
          <p:nvPr/>
        </p:nvSpPr>
        <p:spPr bwMode="auto">
          <a:xfrm>
            <a:off x="395288" y="47625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Esercizio (rinnovo di un macchinario):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3" name="Rettangolo 3"/>
          <p:cNvSpPr>
            <a:spLocks noChangeArrowheads="1"/>
          </p:cNvSpPr>
          <p:nvPr/>
        </p:nvSpPr>
        <p:spPr bwMode="auto">
          <a:xfrm>
            <a:off x="539750" y="836613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Font typeface="Wingdings" pitchFamily="2" charset="2"/>
              <a:buChar char="ü"/>
              <a:defRPr/>
            </a:pPr>
            <a:r>
              <a:rPr lang="it-IT" dirty="0"/>
              <a:t>Per descrivere il problema si può usare un </a:t>
            </a:r>
            <a:r>
              <a:rPr lang="it-IT" b="1" i="1" dirty="0">
                <a:solidFill>
                  <a:srgbClr val="0070C0"/>
                </a:solidFill>
              </a:rPr>
              <a:t>grafo pesato e aciclico </a:t>
            </a:r>
            <a:r>
              <a:rPr lang="it-IT" dirty="0"/>
              <a:t>con di </a:t>
            </a:r>
            <a:r>
              <a:rPr lang="it-IT" i="1" dirty="0">
                <a:solidFill>
                  <a:srgbClr val="0070C0"/>
                </a:solidFill>
              </a:rPr>
              <a:t>6 no</a:t>
            </a:r>
            <a:r>
              <a:rPr lang="it-IT" dirty="0">
                <a:solidFill>
                  <a:srgbClr val="0070C0"/>
                </a:solidFill>
              </a:rPr>
              <a:t>di </a:t>
            </a:r>
            <a:r>
              <a:rPr lang="it-IT" dirty="0"/>
              <a:t>(uno per ogni anno dell’orizzonte temporale, più un nodo finale che rappresenta il termine della pianificazione). 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definiti su grafi</a:t>
            </a: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5940425" y="2492375"/>
          <a:ext cx="25193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444500" progId="Equation.DSMT4">
                  <p:embed/>
                </p:oleObj>
              </mc:Choice>
              <mc:Fallback>
                <p:oleObj name="Equation" r:id="rId2" imgW="1384300" imgH="444500" progId="Equation.DSMT4">
                  <p:embed/>
                  <p:pic>
                    <p:nvPicPr>
                      <p:cNvPr id="378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492375"/>
                        <a:ext cx="25193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tangolo 3"/>
          <p:cNvSpPr>
            <a:spLocks noChangeArrowheads="1"/>
          </p:cNvSpPr>
          <p:nvPr/>
        </p:nvSpPr>
        <p:spPr bwMode="auto">
          <a:xfrm>
            <a:off x="539750" y="1773238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Font typeface="Wingdings" pitchFamily="2" charset="2"/>
              <a:buChar char="ü"/>
              <a:defRPr/>
            </a:pPr>
            <a:r>
              <a:rPr lang="it-IT" dirty="0"/>
              <a:t>Un arco generico </a:t>
            </a:r>
            <a:r>
              <a:rPr lang="it-IT" b="1" i="1" dirty="0">
                <a:solidFill>
                  <a:srgbClr val="0070C0"/>
                </a:solidFill>
              </a:rPr>
              <a:t>(i,j) </a:t>
            </a:r>
            <a:r>
              <a:rPr lang="it-IT" dirty="0"/>
              <a:t>con </a:t>
            </a:r>
            <a:r>
              <a:rPr lang="it-IT" b="1" i="1" dirty="0">
                <a:solidFill>
                  <a:srgbClr val="0070C0"/>
                </a:solidFill>
              </a:rPr>
              <a:t>i &lt; j </a:t>
            </a:r>
            <a:r>
              <a:rPr lang="it-IT" dirty="0"/>
              <a:t>rappresenta la condizione in cui il macchinario vene acquistato </a:t>
            </a:r>
            <a:r>
              <a:rPr lang="it-IT" i="1" dirty="0">
                <a:solidFill>
                  <a:srgbClr val="0070C0"/>
                </a:solidFill>
              </a:rPr>
              <a:t>all’inizio dell’anno i </a:t>
            </a:r>
            <a:r>
              <a:rPr lang="it-IT" dirty="0"/>
              <a:t>e rivenduto </a:t>
            </a:r>
            <a:r>
              <a:rPr lang="it-IT" i="1" dirty="0">
                <a:solidFill>
                  <a:srgbClr val="0070C0"/>
                </a:solidFill>
              </a:rPr>
              <a:t>all’inizio dell’anno j.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8" name="Rettangolo 3"/>
          <p:cNvSpPr>
            <a:spLocks noChangeArrowheads="1"/>
          </p:cNvSpPr>
          <p:nvPr/>
        </p:nvSpPr>
        <p:spPr bwMode="auto">
          <a:xfrm>
            <a:off x="539750" y="2708275"/>
            <a:ext cx="7848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buFont typeface="Wingdings" pitchFamily="2" charset="2"/>
              <a:buChar char="ü"/>
              <a:defRPr/>
            </a:pPr>
            <a:r>
              <a:rPr lang="it-IT" dirty="0"/>
              <a:t>Il costo del generico arco </a:t>
            </a:r>
            <a:r>
              <a:rPr lang="it-IT" b="1" i="1" dirty="0">
                <a:solidFill>
                  <a:srgbClr val="0070C0"/>
                </a:solidFill>
              </a:rPr>
              <a:t>(i,j) </a:t>
            </a:r>
            <a:r>
              <a:rPr lang="it-IT" dirty="0"/>
              <a:t>con </a:t>
            </a:r>
            <a:r>
              <a:rPr lang="it-IT" b="1" i="1" dirty="0">
                <a:solidFill>
                  <a:srgbClr val="0070C0"/>
                </a:solidFill>
              </a:rPr>
              <a:t>i &lt; j </a:t>
            </a:r>
            <a:r>
              <a:rPr lang="it-IT" dirty="0"/>
              <a:t>è dato da </a:t>
            </a:r>
          </a:p>
          <a:p>
            <a:pPr>
              <a:defRPr/>
            </a:pPr>
            <a:endParaRPr lang="it-IT" dirty="0"/>
          </a:p>
        </p:txBody>
      </p:sp>
      <p:grpSp>
        <p:nvGrpSpPr>
          <p:cNvPr id="2" name="Gruppo 46"/>
          <p:cNvGrpSpPr>
            <a:grpSpLocks/>
          </p:cNvGrpSpPr>
          <p:nvPr/>
        </p:nvGrpSpPr>
        <p:grpSpPr bwMode="auto">
          <a:xfrm>
            <a:off x="1258888" y="3213100"/>
            <a:ext cx="6985000" cy="2808288"/>
            <a:chOff x="1258888" y="3213100"/>
            <a:chExt cx="6985000" cy="2808288"/>
          </a:xfrm>
        </p:grpSpPr>
        <p:sp>
          <p:nvSpPr>
            <p:cNvPr id="10" name="Ovale 9"/>
            <p:cNvSpPr/>
            <p:nvPr/>
          </p:nvSpPr>
          <p:spPr bwMode="auto">
            <a:xfrm>
              <a:off x="1258888" y="4419600"/>
              <a:ext cx="269875" cy="33972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0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3903663" y="4437063"/>
              <a:ext cx="269875" cy="34131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2546350" y="4437063"/>
              <a:ext cx="269875" cy="34131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cxnSp>
          <p:nvCxnSpPr>
            <p:cNvPr id="14" name="Connettore 2 13"/>
            <p:cNvCxnSpPr>
              <a:stCxn id="10" idx="6"/>
              <a:endCxn id="13" idx="2"/>
            </p:cNvCxnSpPr>
            <p:nvPr/>
          </p:nvCxnSpPr>
          <p:spPr bwMode="auto">
            <a:xfrm>
              <a:off x="1528763" y="4589463"/>
              <a:ext cx="1017587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stCxn id="13" idx="6"/>
            </p:cNvCxnSpPr>
            <p:nvPr/>
          </p:nvCxnSpPr>
          <p:spPr bwMode="auto">
            <a:xfrm>
              <a:off x="2816225" y="4606925"/>
              <a:ext cx="10874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3" name="CasellaDiTesto 45"/>
            <p:cNvSpPr txBox="1">
              <a:spLocks noChangeArrowheads="1"/>
            </p:cNvSpPr>
            <p:nvPr/>
          </p:nvSpPr>
          <p:spPr bwMode="auto">
            <a:xfrm>
              <a:off x="2479568" y="3806857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38" name="Ovale 37"/>
            <p:cNvSpPr/>
            <p:nvPr/>
          </p:nvSpPr>
          <p:spPr bwMode="auto">
            <a:xfrm>
              <a:off x="5262563" y="4437063"/>
              <a:ext cx="269875" cy="34131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3</a:t>
              </a:r>
            </a:p>
          </p:txBody>
        </p:sp>
        <p:cxnSp>
          <p:nvCxnSpPr>
            <p:cNvPr id="39" name="Connettore 2 38"/>
            <p:cNvCxnSpPr/>
            <p:nvPr/>
          </p:nvCxnSpPr>
          <p:spPr bwMode="auto">
            <a:xfrm>
              <a:off x="4175125" y="4606925"/>
              <a:ext cx="10874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e 39"/>
            <p:cNvSpPr/>
            <p:nvPr/>
          </p:nvSpPr>
          <p:spPr bwMode="auto">
            <a:xfrm>
              <a:off x="6616700" y="4437063"/>
              <a:ext cx="271463" cy="34131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4</a:t>
              </a:r>
            </a:p>
          </p:txBody>
        </p:sp>
        <p:cxnSp>
          <p:nvCxnSpPr>
            <p:cNvPr id="41" name="Connettore 2 40"/>
            <p:cNvCxnSpPr/>
            <p:nvPr/>
          </p:nvCxnSpPr>
          <p:spPr bwMode="auto">
            <a:xfrm>
              <a:off x="5529263" y="4606925"/>
              <a:ext cx="10874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 bwMode="auto">
            <a:xfrm>
              <a:off x="7974013" y="4437063"/>
              <a:ext cx="269875" cy="34131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5</a:t>
              </a:r>
            </a:p>
          </p:txBody>
        </p:sp>
        <p:cxnSp>
          <p:nvCxnSpPr>
            <p:cNvPr id="43" name="Connettore 2 42"/>
            <p:cNvCxnSpPr/>
            <p:nvPr/>
          </p:nvCxnSpPr>
          <p:spPr bwMode="auto">
            <a:xfrm>
              <a:off x="6886575" y="4606925"/>
              <a:ext cx="10874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CasellaDiTesto 45"/>
            <p:cNvSpPr txBox="1">
              <a:spLocks noChangeArrowheads="1"/>
            </p:cNvSpPr>
            <p:nvPr/>
          </p:nvSpPr>
          <p:spPr bwMode="auto">
            <a:xfrm>
              <a:off x="1801412" y="4283144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2311" name="CasellaDiTesto 45"/>
            <p:cNvSpPr txBox="1">
              <a:spLocks noChangeArrowheads="1"/>
            </p:cNvSpPr>
            <p:nvPr/>
          </p:nvSpPr>
          <p:spPr bwMode="auto">
            <a:xfrm>
              <a:off x="3157638" y="4283144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2312" name="CasellaDiTesto 45"/>
            <p:cNvSpPr txBox="1">
              <a:spLocks noChangeArrowheads="1"/>
            </p:cNvSpPr>
            <p:nvPr/>
          </p:nvSpPr>
          <p:spPr bwMode="auto">
            <a:xfrm>
              <a:off x="4513949" y="4283144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2313" name="CasellaDiTesto 45"/>
            <p:cNvSpPr txBox="1">
              <a:spLocks noChangeArrowheads="1"/>
            </p:cNvSpPr>
            <p:nvPr/>
          </p:nvSpPr>
          <p:spPr bwMode="auto">
            <a:xfrm>
              <a:off x="5870260" y="4283144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2314" name="CasellaDiTesto 45"/>
            <p:cNvSpPr txBox="1">
              <a:spLocks noChangeArrowheads="1"/>
            </p:cNvSpPr>
            <p:nvPr/>
          </p:nvSpPr>
          <p:spPr bwMode="auto">
            <a:xfrm>
              <a:off x="7294386" y="4283144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49" name="Arco 48"/>
            <p:cNvSpPr/>
            <p:nvPr/>
          </p:nvSpPr>
          <p:spPr bwMode="auto">
            <a:xfrm>
              <a:off x="1393825" y="4029075"/>
              <a:ext cx="2578100" cy="885825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16" name="CasellaDiTesto 45"/>
            <p:cNvSpPr txBox="1">
              <a:spLocks noChangeArrowheads="1"/>
            </p:cNvSpPr>
            <p:nvPr/>
          </p:nvSpPr>
          <p:spPr bwMode="auto">
            <a:xfrm>
              <a:off x="3768063" y="3757427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1" name="Arco 50"/>
            <p:cNvSpPr/>
            <p:nvPr/>
          </p:nvSpPr>
          <p:spPr bwMode="auto">
            <a:xfrm>
              <a:off x="2682875" y="3979863"/>
              <a:ext cx="2576513" cy="884237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18" name="CasellaDiTesto 45"/>
            <p:cNvSpPr txBox="1">
              <a:spLocks noChangeArrowheads="1"/>
            </p:cNvSpPr>
            <p:nvPr/>
          </p:nvSpPr>
          <p:spPr bwMode="auto">
            <a:xfrm>
              <a:off x="5192189" y="3757427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3" name="Arco 52"/>
            <p:cNvSpPr/>
            <p:nvPr/>
          </p:nvSpPr>
          <p:spPr bwMode="auto">
            <a:xfrm>
              <a:off x="4106863" y="3979863"/>
              <a:ext cx="2576512" cy="884237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20" name="CasellaDiTesto 45"/>
            <p:cNvSpPr txBox="1">
              <a:spLocks noChangeArrowheads="1"/>
            </p:cNvSpPr>
            <p:nvPr/>
          </p:nvSpPr>
          <p:spPr bwMode="auto">
            <a:xfrm>
              <a:off x="6548500" y="3738816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5" name="Arco 54"/>
            <p:cNvSpPr/>
            <p:nvPr/>
          </p:nvSpPr>
          <p:spPr bwMode="auto">
            <a:xfrm>
              <a:off x="5464175" y="3960813"/>
              <a:ext cx="2576513" cy="885825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8" name="Arco 57"/>
            <p:cNvSpPr/>
            <p:nvPr/>
          </p:nvSpPr>
          <p:spPr bwMode="auto">
            <a:xfrm flipV="1">
              <a:off x="1393825" y="4233863"/>
              <a:ext cx="3933825" cy="1020762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23" name="CasellaDiTesto 45"/>
            <p:cNvSpPr txBox="1">
              <a:spLocks noChangeArrowheads="1"/>
            </p:cNvSpPr>
            <p:nvPr/>
          </p:nvSpPr>
          <p:spPr bwMode="auto">
            <a:xfrm>
              <a:off x="1733597" y="4827471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0" name="Arco 59"/>
            <p:cNvSpPr/>
            <p:nvPr/>
          </p:nvSpPr>
          <p:spPr bwMode="auto">
            <a:xfrm flipV="1">
              <a:off x="2751138" y="4283075"/>
              <a:ext cx="3932237" cy="102076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25" name="CasellaDiTesto 45"/>
            <p:cNvSpPr txBox="1">
              <a:spLocks noChangeArrowheads="1"/>
            </p:cNvSpPr>
            <p:nvPr/>
          </p:nvSpPr>
          <p:spPr bwMode="auto">
            <a:xfrm>
              <a:off x="3022092" y="4827471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2" name="Arco 61"/>
            <p:cNvSpPr/>
            <p:nvPr/>
          </p:nvSpPr>
          <p:spPr bwMode="auto">
            <a:xfrm flipV="1">
              <a:off x="4106863" y="4302125"/>
              <a:ext cx="3933825" cy="102076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27" name="CasellaDiTesto 45"/>
            <p:cNvSpPr txBox="1">
              <a:spLocks noChangeArrowheads="1"/>
            </p:cNvSpPr>
            <p:nvPr/>
          </p:nvSpPr>
          <p:spPr bwMode="auto">
            <a:xfrm>
              <a:off x="4310587" y="4778041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4" name="Arco 63"/>
            <p:cNvSpPr/>
            <p:nvPr/>
          </p:nvSpPr>
          <p:spPr bwMode="auto">
            <a:xfrm flipV="1">
              <a:off x="1393825" y="3552825"/>
              <a:ext cx="6715125" cy="244951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66" name="Arco 65"/>
            <p:cNvSpPr/>
            <p:nvPr/>
          </p:nvSpPr>
          <p:spPr bwMode="auto">
            <a:xfrm>
              <a:off x="1393825" y="3484563"/>
              <a:ext cx="5283200" cy="1906587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30" name="CasellaDiTesto 45"/>
            <p:cNvSpPr txBox="1">
              <a:spLocks noChangeArrowheads="1"/>
            </p:cNvSpPr>
            <p:nvPr/>
          </p:nvSpPr>
          <p:spPr bwMode="auto">
            <a:xfrm>
              <a:off x="3157723" y="3213100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31</a:t>
              </a:r>
            </a:p>
          </p:txBody>
        </p:sp>
        <p:sp>
          <p:nvSpPr>
            <p:cNvPr id="68" name="Arco 67"/>
            <p:cNvSpPr/>
            <p:nvPr/>
          </p:nvSpPr>
          <p:spPr bwMode="auto">
            <a:xfrm>
              <a:off x="2751138" y="3484563"/>
              <a:ext cx="5281612" cy="1906587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332" name="CasellaDiTesto 45"/>
            <p:cNvSpPr txBox="1">
              <a:spLocks noChangeArrowheads="1"/>
            </p:cNvSpPr>
            <p:nvPr/>
          </p:nvSpPr>
          <p:spPr bwMode="auto">
            <a:xfrm>
              <a:off x="5870260" y="3213100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31</a:t>
              </a:r>
            </a:p>
          </p:txBody>
        </p:sp>
        <p:sp>
          <p:nvSpPr>
            <p:cNvPr id="12333" name="CasellaDiTesto 45"/>
            <p:cNvSpPr txBox="1">
              <a:spLocks noChangeArrowheads="1"/>
            </p:cNvSpPr>
            <p:nvPr/>
          </p:nvSpPr>
          <p:spPr bwMode="auto">
            <a:xfrm>
              <a:off x="4581764" y="5730613"/>
              <a:ext cx="610425" cy="2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44</a:t>
              </a:r>
            </a:p>
          </p:txBody>
        </p:sp>
      </p:grpSp>
      <p:sp>
        <p:nvSpPr>
          <p:cNvPr id="72" name="Rettangolo 3"/>
          <p:cNvSpPr>
            <a:spLocks noChangeArrowheads="1"/>
          </p:cNvSpPr>
          <p:nvPr/>
        </p:nvSpPr>
        <p:spPr bwMode="auto">
          <a:xfrm>
            <a:off x="539750" y="6167438"/>
            <a:ext cx="784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dirty="0"/>
              <a:t>Ogni </a:t>
            </a:r>
            <a:r>
              <a:rPr lang="it-IT" altLang="it-IT" sz="1800" b="1" i="1" dirty="0">
                <a:solidFill>
                  <a:srgbClr val="0070C0"/>
                </a:solidFill>
              </a:rPr>
              <a:t>cammino</a:t>
            </a:r>
            <a:r>
              <a:rPr lang="it-IT" altLang="it-IT" sz="1800" dirty="0"/>
              <a:t> da </a:t>
            </a:r>
            <a:r>
              <a:rPr lang="it-IT" altLang="it-IT" sz="1800" b="1" i="1" dirty="0">
                <a:solidFill>
                  <a:srgbClr val="0070C0"/>
                </a:solidFill>
              </a:rPr>
              <a:t>0</a:t>
            </a:r>
            <a:r>
              <a:rPr lang="it-IT" altLang="it-IT" sz="1800" dirty="0"/>
              <a:t> a </a:t>
            </a:r>
            <a:r>
              <a:rPr lang="it-IT" altLang="it-IT" sz="1800" b="1" i="1" dirty="0">
                <a:solidFill>
                  <a:srgbClr val="0070C0"/>
                </a:solidFill>
              </a:rPr>
              <a:t>5</a:t>
            </a:r>
            <a:r>
              <a:rPr lang="it-IT" altLang="it-IT" sz="1800" dirty="0"/>
              <a:t> rappresenta un </a:t>
            </a:r>
            <a:r>
              <a:rPr lang="it-IT" altLang="it-IT" sz="1800" b="1" i="1" dirty="0">
                <a:solidFill>
                  <a:srgbClr val="0070C0"/>
                </a:solidFill>
              </a:rPr>
              <a:t>piano ammissibile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/>
          <p:cNvSpPr>
            <a:spLocks noChangeArrowheads="1"/>
          </p:cNvSpPr>
          <p:nvPr/>
        </p:nvSpPr>
        <p:spPr bwMode="auto">
          <a:xfrm>
            <a:off x="395288" y="476250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Esercizio (rinnovo di un macchinario):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Problemi definiti su grafi</a:t>
            </a:r>
          </a:p>
        </p:txBody>
      </p:sp>
      <p:grpSp>
        <p:nvGrpSpPr>
          <p:cNvPr id="13316" name="Gruppo 55"/>
          <p:cNvGrpSpPr>
            <a:grpSpLocks/>
          </p:cNvGrpSpPr>
          <p:nvPr/>
        </p:nvGrpSpPr>
        <p:grpSpPr bwMode="auto">
          <a:xfrm>
            <a:off x="1258888" y="908050"/>
            <a:ext cx="6985000" cy="2808288"/>
            <a:chOff x="1259632" y="3212976"/>
            <a:chExt cx="6984776" cy="2808312"/>
          </a:xfrm>
        </p:grpSpPr>
        <p:sp>
          <p:nvSpPr>
            <p:cNvPr id="10" name="Ovale 9"/>
            <p:cNvSpPr/>
            <p:nvPr/>
          </p:nvSpPr>
          <p:spPr bwMode="auto">
            <a:xfrm>
              <a:off x="1259632" y="4419486"/>
              <a:ext cx="269866" cy="339728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0</a:t>
              </a:r>
            </a:p>
          </p:txBody>
        </p:sp>
        <p:sp>
          <p:nvSpPr>
            <p:cNvPr id="12" name="Ovale 11"/>
            <p:cNvSpPr/>
            <p:nvPr/>
          </p:nvSpPr>
          <p:spPr bwMode="auto">
            <a:xfrm>
              <a:off x="3904322" y="4436949"/>
              <a:ext cx="269866" cy="3413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sp>
          <p:nvSpPr>
            <p:cNvPr id="13" name="Ovale 12"/>
            <p:cNvSpPr/>
            <p:nvPr/>
          </p:nvSpPr>
          <p:spPr bwMode="auto">
            <a:xfrm>
              <a:off x="2547053" y="4436949"/>
              <a:ext cx="269866" cy="3413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cxnSp>
          <p:nvCxnSpPr>
            <p:cNvPr id="14" name="Connettore 2 13"/>
            <p:cNvCxnSpPr>
              <a:stCxn id="10" idx="6"/>
              <a:endCxn id="13" idx="2"/>
            </p:cNvCxnSpPr>
            <p:nvPr/>
          </p:nvCxnSpPr>
          <p:spPr bwMode="auto">
            <a:xfrm>
              <a:off x="1529498" y="4589351"/>
              <a:ext cx="1017554" cy="19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stCxn id="13" idx="6"/>
            </p:cNvCxnSpPr>
            <p:nvPr/>
          </p:nvCxnSpPr>
          <p:spPr bwMode="auto">
            <a:xfrm>
              <a:off x="2816919" y="4606813"/>
              <a:ext cx="10874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CasellaDiTesto 45"/>
            <p:cNvSpPr txBox="1">
              <a:spLocks noChangeArrowheads="1"/>
            </p:cNvSpPr>
            <p:nvPr/>
          </p:nvSpPr>
          <p:spPr bwMode="auto">
            <a:xfrm>
              <a:off x="2480272" y="3806738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38" name="Ovale 37"/>
            <p:cNvSpPr/>
            <p:nvPr/>
          </p:nvSpPr>
          <p:spPr bwMode="auto">
            <a:xfrm>
              <a:off x="5263179" y="4436949"/>
              <a:ext cx="269866" cy="3413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3</a:t>
              </a:r>
            </a:p>
          </p:txBody>
        </p:sp>
        <p:cxnSp>
          <p:nvCxnSpPr>
            <p:cNvPr id="39" name="Connettore 2 38"/>
            <p:cNvCxnSpPr/>
            <p:nvPr/>
          </p:nvCxnSpPr>
          <p:spPr bwMode="auto">
            <a:xfrm>
              <a:off x="4175775" y="4606813"/>
              <a:ext cx="10874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e 39"/>
            <p:cNvSpPr/>
            <p:nvPr/>
          </p:nvSpPr>
          <p:spPr bwMode="auto">
            <a:xfrm>
              <a:off x="6617272" y="4436949"/>
              <a:ext cx="271454" cy="3413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4</a:t>
              </a:r>
            </a:p>
          </p:txBody>
        </p:sp>
        <p:cxnSp>
          <p:nvCxnSpPr>
            <p:cNvPr id="41" name="Connettore 2 40"/>
            <p:cNvCxnSpPr/>
            <p:nvPr/>
          </p:nvCxnSpPr>
          <p:spPr bwMode="auto">
            <a:xfrm>
              <a:off x="5529870" y="4606813"/>
              <a:ext cx="10874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e 41"/>
            <p:cNvSpPr/>
            <p:nvPr/>
          </p:nvSpPr>
          <p:spPr bwMode="auto">
            <a:xfrm>
              <a:off x="7974542" y="4436949"/>
              <a:ext cx="269866" cy="341315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5</a:t>
              </a:r>
            </a:p>
          </p:txBody>
        </p:sp>
        <p:cxnSp>
          <p:nvCxnSpPr>
            <p:cNvPr id="43" name="Connettore 2 42"/>
            <p:cNvCxnSpPr/>
            <p:nvPr/>
          </p:nvCxnSpPr>
          <p:spPr bwMode="auto">
            <a:xfrm>
              <a:off x="6887139" y="4606813"/>
              <a:ext cx="1087403" cy="0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1" name="CasellaDiTesto 45"/>
            <p:cNvSpPr txBox="1">
              <a:spLocks noChangeArrowheads="1"/>
            </p:cNvSpPr>
            <p:nvPr/>
          </p:nvSpPr>
          <p:spPr bwMode="auto">
            <a:xfrm>
              <a:off x="1802139" y="4283029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3332" name="CasellaDiTesto 45"/>
            <p:cNvSpPr txBox="1">
              <a:spLocks noChangeArrowheads="1"/>
            </p:cNvSpPr>
            <p:nvPr/>
          </p:nvSpPr>
          <p:spPr bwMode="auto">
            <a:xfrm>
              <a:off x="3158321" y="4283029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3333" name="CasellaDiTesto 45"/>
            <p:cNvSpPr txBox="1">
              <a:spLocks noChangeArrowheads="1"/>
            </p:cNvSpPr>
            <p:nvPr/>
          </p:nvSpPr>
          <p:spPr bwMode="auto">
            <a:xfrm>
              <a:off x="4514588" y="4283029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3334" name="CasellaDiTesto 45"/>
            <p:cNvSpPr txBox="1">
              <a:spLocks noChangeArrowheads="1"/>
            </p:cNvSpPr>
            <p:nvPr/>
          </p:nvSpPr>
          <p:spPr bwMode="auto">
            <a:xfrm>
              <a:off x="5870856" y="4283029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13335" name="CasellaDiTesto 45"/>
            <p:cNvSpPr txBox="1">
              <a:spLocks noChangeArrowheads="1"/>
            </p:cNvSpPr>
            <p:nvPr/>
          </p:nvSpPr>
          <p:spPr bwMode="auto">
            <a:xfrm>
              <a:off x="7294936" y="4283029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7</a:t>
              </a:r>
            </a:p>
          </p:txBody>
        </p:sp>
        <p:sp>
          <p:nvSpPr>
            <p:cNvPr id="49" name="Arco 48"/>
            <p:cNvSpPr/>
            <p:nvPr/>
          </p:nvSpPr>
          <p:spPr>
            <a:xfrm>
              <a:off x="1394565" y="4028958"/>
              <a:ext cx="2578017" cy="885833"/>
            </a:xfrm>
            <a:prstGeom prst="arc">
              <a:avLst>
                <a:gd name="adj1" fmla="val 10866553"/>
                <a:gd name="adj2" fmla="val 0"/>
              </a:avLst>
            </a:prstGeom>
            <a:ln w="3175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37" name="CasellaDiTesto 45"/>
            <p:cNvSpPr txBox="1">
              <a:spLocks noChangeArrowheads="1"/>
            </p:cNvSpPr>
            <p:nvPr/>
          </p:nvSpPr>
          <p:spPr bwMode="auto">
            <a:xfrm>
              <a:off x="3768726" y="3757308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1" name="Arco 50"/>
            <p:cNvSpPr/>
            <p:nvPr/>
          </p:nvSpPr>
          <p:spPr>
            <a:xfrm>
              <a:off x="2683573" y="3979746"/>
              <a:ext cx="2576430" cy="884245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39" name="CasellaDiTesto 45"/>
            <p:cNvSpPr txBox="1">
              <a:spLocks noChangeArrowheads="1"/>
            </p:cNvSpPr>
            <p:nvPr/>
          </p:nvSpPr>
          <p:spPr bwMode="auto">
            <a:xfrm>
              <a:off x="5192807" y="3757308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3" name="Arco 52"/>
            <p:cNvSpPr/>
            <p:nvPr/>
          </p:nvSpPr>
          <p:spPr>
            <a:xfrm>
              <a:off x="4107516" y="3979746"/>
              <a:ext cx="2576429" cy="884245"/>
            </a:xfrm>
            <a:prstGeom prst="arc">
              <a:avLst>
                <a:gd name="adj1" fmla="val 10866553"/>
                <a:gd name="adj2" fmla="val 0"/>
              </a:avLst>
            </a:prstGeom>
            <a:ln w="3175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41" name="CasellaDiTesto 45"/>
            <p:cNvSpPr txBox="1">
              <a:spLocks noChangeArrowheads="1"/>
            </p:cNvSpPr>
            <p:nvPr/>
          </p:nvSpPr>
          <p:spPr bwMode="auto">
            <a:xfrm>
              <a:off x="6549074" y="3738697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55" name="Arco 54"/>
            <p:cNvSpPr/>
            <p:nvPr/>
          </p:nvSpPr>
          <p:spPr>
            <a:xfrm>
              <a:off x="5464784" y="3960695"/>
              <a:ext cx="2576430" cy="88583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8" name="Arco 57"/>
            <p:cNvSpPr/>
            <p:nvPr/>
          </p:nvSpPr>
          <p:spPr>
            <a:xfrm flipV="1">
              <a:off x="1394565" y="4233748"/>
              <a:ext cx="3933699" cy="1020771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44" name="CasellaDiTesto 45"/>
            <p:cNvSpPr txBox="1">
              <a:spLocks noChangeArrowheads="1"/>
            </p:cNvSpPr>
            <p:nvPr/>
          </p:nvSpPr>
          <p:spPr bwMode="auto">
            <a:xfrm>
              <a:off x="1734326" y="4827361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0" name="Arco 59"/>
            <p:cNvSpPr/>
            <p:nvPr/>
          </p:nvSpPr>
          <p:spPr>
            <a:xfrm flipV="1">
              <a:off x="2751834" y="4282960"/>
              <a:ext cx="3932111" cy="1020772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46" name="CasellaDiTesto 45"/>
            <p:cNvSpPr txBox="1">
              <a:spLocks noChangeArrowheads="1"/>
            </p:cNvSpPr>
            <p:nvPr/>
          </p:nvSpPr>
          <p:spPr bwMode="auto">
            <a:xfrm>
              <a:off x="3022779" y="4827361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2" name="Arco 61"/>
            <p:cNvSpPr/>
            <p:nvPr/>
          </p:nvSpPr>
          <p:spPr>
            <a:xfrm flipV="1">
              <a:off x="4107516" y="4302010"/>
              <a:ext cx="3933699" cy="1020772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48" name="CasellaDiTesto 45"/>
            <p:cNvSpPr txBox="1">
              <a:spLocks noChangeArrowheads="1"/>
            </p:cNvSpPr>
            <p:nvPr/>
          </p:nvSpPr>
          <p:spPr bwMode="auto">
            <a:xfrm>
              <a:off x="4311233" y="4777930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64" name="Arco 63"/>
            <p:cNvSpPr/>
            <p:nvPr/>
          </p:nvSpPr>
          <p:spPr>
            <a:xfrm flipV="1">
              <a:off x="1394565" y="3552704"/>
              <a:ext cx="6714910" cy="2449534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66" name="Arco 65"/>
            <p:cNvSpPr/>
            <p:nvPr/>
          </p:nvSpPr>
          <p:spPr>
            <a:xfrm>
              <a:off x="1394565" y="3484441"/>
              <a:ext cx="5283031" cy="190660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51" name="CasellaDiTesto 45"/>
            <p:cNvSpPr txBox="1">
              <a:spLocks noChangeArrowheads="1"/>
            </p:cNvSpPr>
            <p:nvPr/>
          </p:nvSpPr>
          <p:spPr bwMode="auto">
            <a:xfrm>
              <a:off x="3158406" y="3212976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31</a:t>
              </a:r>
            </a:p>
          </p:txBody>
        </p:sp>
        <p:sp>
          <p:nvSpPr>
            <p:cNvPr id="68" name="Arco 67"/>
            <p:cNvSpPr/>
            <p:nvPr/>
          </p:nvSpPr>
          <p:spPr>
            <a:xfrm>
              <a:off x="2751834" y="3484441"/>
              <a:ext cx="5281443" cy="1906603"/>
            </a:xfrm>
            <a:prstGeom prst="arc">
              <a:avLst>
                <a:gd name="adj1" fmla="val 10866553"/>
                <a:gd name="adj2" fmla="val 0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3353" name="CasellaDiTesto 45"/>
            <p:cNvSpPr txBox="1">
              <a:spLocks noChangeArrowheads="1"/>
            </p:cNvSpPr>
            <p:nvPr/>
          </p:nvSpPr>
          <p:spPr bwMode="auto">
            <a:xfrm>
              <a:off x="5870856" y="3212976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31</a:t>
              </a:r>
            </a:p>
          </p:txBody>
        </p:sp>
        <p:sp>
          <p:nvSpPr>
            <p:cNvPr id="13354" name="CasellaDiTesto 45"/>
            <p:cNvSpPr txBox="1">
              <a:spLocks noChangeArrowheads="1"/>
            </p:cNvSpPr>
            <p:nvPr/>
          </p:nvSpPr>
          <p:spPr bwMode="auto">
            <a:xfrm>
              <a:off x="4582402" y="5730511"/>
              <a:ext cx="610405" cy="29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44</a:t>
              </a:r>
            </a:p>
          </p:txBody>
        </p:sp>
      </p:grpSp>
      <p:sp>
        <p:nvSpPr>
          <p:cNvPr id="13317" name="Rettangolo 3"/>
          <p:cNvSpPr>
            <a:spLocks noChangeArrowheads="1"/>
          </p:cNvSpPr>
          <p:nvPr/>
        </p:nvSpPr>
        <p:spPr bwMode="auto">
          <a:xfrm>
            <a:off x="539750" y="4149725"/>
            <a:ext cx="784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Un </a:t>
            </a:r>
            <a:r>
              <a:rPr lang="it-IT" altLang="it-IT" sz="1800" b="1" i="1">
                <a:solidFill>
                  <a:srgbClr val="0070C0"/>
                </a:solidFill>
              </a:rPr>
              <a:t>piano di rinnovo ottimale </a:t>
            </a:r>
            <a:r>
              <a:rPr lang="it-IT" altLang="it-IT" sz="1800"/>
              <a:t>ha un costo di 31:</a:t>
            </a:r>
          </a:p>
        </p:txBody>
      </p:sp>
      <p:sp>
        <p:nvSpPr>
          <p:cNvPr id="13318" name="Rettangolo 56"/>
          <p:cNvSpPr>
            <a:spLocks noChangeArrowheads="1"/>
          </p:cNvSpPr>
          <p:nvPr/>
        </p:nvSpPr>
        <p:spPr bwMode="auto">
          <a:xfrm>
            <a:off x="2286000" y="4473575"/>
            <a:ext cx="457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Piano di rinnovo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200" b="1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Compra nel periodo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Vendi nel periodo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200" b="1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Compra nel periodo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Vendi nel periodo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200" b="1" i="1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Compra nel periodo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b="1" i="1">
                <a:solidFill>
                  <a:srgbClr val="0070C0"/>
                </a:solidFill>
              </a:rPr>
              <a:t>Vendi nel periodo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del massimo flusso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5288" y="693738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Definizione: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468313" y="1203325"/>
            <a:ext cx="8135937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Sia dato un grafo </a:t>
            </a:r>
            <a:r>
              <a:rPr lang="it-IT" altLang="it-IT" sz="1800" b="1" i="1">
                <a:solidFill>
                  <a:srgbClr val="0070C0"/>
                </a:solidFill>
              </a:rPr>
              <a:t>G=(N,A) </a:t>
            </a:r>
            <a:r>
              <a:rPr lang="it-IT" altLang="it-IT" sz="1800"/>
              <a:t>in cui per ogni arco </a:t>
            </a:r>
            <a:r>
              <a:rPr lang="it-IT" altLang="it-IT" sz="1800" b="1" i="1">
                <a:solidFill>
                  <a:srgbClr val="0070C0"/>
                </a:solidFill>
              </a:rPr>
              <a:t>(i,j) </a:t>
            </a:r>
            <a:r>
              <a:rPr lang="it-IT" altLang="it-IT" sz="1800"/>
              <a:t>si definisce un valore </a:t>
            </a:r>
            <a:r>
              <a:rPr lang="it-IT" altLang="it-IT" sz="1800" b="1" i="1">
                <a:solidFill>
                  <a:srgbClr val="0070C0"/>
                </a:solidFill>
              </a:rPr>
              <a:t>u</a:t>
            </a:r>
            <a:r>
              <a:rPr lang="it-IT" altLang="it-IT" sz="1800" b="1" i="1" baseline="-25000">
                <a:solidFill>
                  <a:srgbClr val="0070C0"/>
                </a:solidFill>
              </a:rPr>
              <a:t>ij</a:t>
            </a:r>
            <a:r>
              <a:rPr lang="it-IT" altLang="it-IT" sz="1800"/>
              <a:t> che rappresenta la capacità superiore dell’arco (quantità massima di flusso che può attraversare l’arco)</a:t>
            </a: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468313" y="2717800"/>
            <a:ext cx="81359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/>
              <a:t>Sia dato un nodo origine </a:t>
            </a:r>
            <a:r>
              <a:rPr lang="it-IT" altLang="it-IT" sz="1800" b="1" i="1">
                <a:solidFill>
                  <a:srgbClr val="0070C0"/>
                </a:solidFill>
              </a:rPr>
              <a:t>s</a:t>
            </a:r>
            <a:r>
              <a:rPr lang="it-IT" altLang="it-IT" sz="1800"/>
              <a:t> ed un nodo destinazione </a:t>
            </a:r>
            <a:r>
              <a:rPr lang="it-IT" altLang="it-IT" sz="1800" b="1" i="1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7" name="Rettangolo 6"/>
          <p:cNvSpPr>
            <a:spLocks noChangeArrowheads="1"/>
          </p:cNvSpPr>
          <p:nvPr/>
        </p:nvSpPr>
        <p:spPr bwMode="auto">
          <a:xfrm>
            <a:off x="468313" y="3429000"/>
            <a:ext cx="8135937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1800"/>
              <a:t>Il </a:t>
            </a:r>
            <a:r>
              <a:rPr lang="it-IT" altLang="it-IT" sz="1800" b="1" i="1">
                <a:solidFill>
                  <a:srgbClr val="0070C0"/>
                </a:solidFill>
              </a:rPr>
              <a:t>problema del massimo flusso </a:t>
            </a:r>
            <a:r>
              <a:rPr lang="it-IT" altLang="it-IT" sz="1800"/>
              <a:t>richiede di calcolare il </a:t>
            </a:r>
            <a:r>
              <a:rPr lang="it-IT" altLang="it-IT" sz="1800" b="1" i="1">
                <a:solidFill>
                  <a:srgbClr val="0070C0"/>
                </a:solidFill>
              </a:rPr>
              <a:t>valore massimo di flusso </a:t>
            </a:r>
            <a:r>
              <a:rPr lang="it-IT" altLang="it-IT" sz="1800"/>
              <a:t>che è possibile trasportare da </a:t>
            </a:r>
            <a:r>
              <a:rPr lang="it-IT" altLang="it-IT" sz="1800" b="1" i="1">
                <a:solidFill>
                  <a:srgbClr val="0070C0"/>
                </a:solidFill>
              </a:rPr>
              <a:t>s</a:t>
            </a:r>
            <a:r>
              <a:rPr lang="it-IT" altLang="it-IT" sz="1800"/>
              <a:t> a </a:t>
            </a:r>
            <a:r>
              <a:rPr lang="it-IT" altLang="it-IT" sz="1800" b="1" i="1">
                <a:solidFill>
                  <a:srgbClr val="0070C0"/>
                </a:solidFill>
              </a:rPr>
              <a:t>t</a:t>
            </a:r>
            <a:r>
              <a:rPr lang="it-IT" altLang="it-IT" sz="1800"/>
              <a:t> compatibilmente con le </a:t>
            </a:r>
            <a:r>
              <a:rPr lang="it-IT" altLang="it-IT" sz="1800" b="1" i="1">
                <a:solidFill>
                  <a:srgbClr val="0070C0"/>
                </a:solidFill>
              </a:rPr>
              <a:t>capacità degli archi</a:t>
            </a:r>
            <a:r>
              <a:rPr lang="it-IT" altLang="it-IT" sz="1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del massimo flusso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395288" y="693738"/>
            <a:ext cx="8358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Esempio: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219700" y="1582738"/>
            <a:ext cx="35290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it-IT" sz="1600" dirty="0"/>
              <a:t>  Nodo </a:t>
            </a:r>
            <a:r>
              <a:rPr lang="it-IT" sz="1600" b="1" i="1" dirty="0">
                <a:solidFill>
                  <a:srgbClr val="0070C0"/>
                </a:solidFill>
              </a:rPr>
              <a:t>origine</a:t>
            </a:r>
            <a:r>
              <a:rPr lang="it-IT" sz="1600" dirty="0"/>
              <a:t> </a:t>
            </a:r>
            <a:r>
              <a:rPr lang="it-IT" sz="1600" b="1" i="1" dirty="0">
                <a:solidFill>
                  <a:srgbClr val="0070C0"/>
                </a:solidFill>
              </a:rPr>
              <a:t>s = 1</a:t>
            </a:r>
          </a:p>
          <a:p>
            <a:pPr algn="just">
              <a:defRPr/>
            </a:pPr>
            <a:endParaRPr lang="it-IT" sz="1600" dirty="0"/>
          </a:p>
          <a:p>
            <a:pPr algn="just">
              <a:buFont typeface="Wingdings" pitchFamily="2" charset="2"/>
              <a:buChar char="ü"/>
              <a:defRPr/>
            </a:pPr>
            <a:r>
              <a:rPr lang="it-IT" sz="1600" dirty="0"/>
              <a:t>  Nodo </a:t>
            </a:r>
            <a:r>
              <a:rPr lang="it-IT" sz="1600" b="1" i="1" dirty="0">
                <a:solidFill>
                  <a:srgbClr val="0070C0"/>
                </a:solidFill>
              </a:rPr>
              <a:t>destinazione t = 6</a:t>
            </a:r>
          </a:p>
          <a:p>
            <a:pPr algn="just">
              <a:defRPr/>
            </a:pPr>
            <a:endParaRPr lang="it-IT" sz="1600" dirty="0"/>
          </a:p>
          <a:p>
            <a:pPr marL="268288" indent="-268288" algn="just">
              <a:buFont typeface="Wingdings" pitchFamily="2" charset="2"/>
              <a:buChar char="ü"/>
              <a:defRPr/>
            </a:pPr>
            <a:r>
              <a:rPr lang="it-IT" sz="1600" dirty="0"/>
              <a:t>Sugli archi è indicata la capacità</a:t>
            </a:r>
            <a:endParaRPr lang="it-IT" sz="1600" b="1" i="1" dirty="0">
              <a:solidFill>
                <a:srgbClr val="0070C0"/>
              </a:solidFill>
            </a:endParaRPr>
          </a:p>
          <a:p>
            <a:pPr marL="268288" indent="-268288" algn="just">
              <a:defRPr/>
            </a:pPr>
            <a:r>
              <a:rPr lang="it-IT" sz="1600" dirty="0"/>
              <a:t>	</a:t>
            </a:r>
            <a:r>
              <a:rPr lang="it-IT" sz="1600" dirty="0" err="1">
                <a:solidFill>
                  <a:srgbClr val="0070C0"/>
                </a:solidFill>
              </a:rPr>
              <a:t>u</a:t>
            </a:r>
            <a:r>
              <a:rPr lang="it-IT" sz="1600" b="1" i="1" baseline="-25000" dirty="0" err="1">
                <a:solidFill>
                  <a:srgbClr val="0070C0"/>
                </a:solidFill>
              </a:rPr>
              <a:t>ij</a:t>
            </a:r>
            <a:r>
              <a:rPr lang="it-IT" sz="1600" dirty="0"/>
              <a:t> corrispondente</a:t>
            </a:r>
          </a:p>
        </p:txBody>
      </p:sp>
      <p:sp>
        <p:nvSpPr>
          <p:cNvPr id="55301" name="Rectangle 16"/>
          <p:cNvSpPr>
            <a:spLocks noChangeArrowheads="1"/>
          </p:cNvSpPr>
          <p:nvPr/>
        </p:nvSpPr>
        <p:spPr bwMode="auto">
          <a:xfrm>
            <a:off x="317500" y="350202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" name="Rettangolo 5"/>
          <p:cNvSpPr>
            <a:spLocks noChangeArrowheads="1"/>
          </p:cNvSpPr>
          <p:nvPr/>
        </p:nvSpPr>
        <p:spPr bwMode="auto">
          <a:xfrm>
            <a:off x="395288" y="4033838"/>
            <a:ext cx="82867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820738" indent="-363538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800" b="1">
                <a:solidFill>
                  <a:srgbClr val="0066FF"/>
                </a:solidFill>
              </a:rPr>
              <a:t>Variabili decisionali</a:t>
            </a:r>
            <a:r>
              <a:rPr lang="it-IT" altLang="it-IT" sz="1800"/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>
                <a:solidFill>
                  <a:srgbClr val="C00000"/>
                </a:solidFill>
              </a:rPr>
              <a:t>x</a:t>
            </a:r>
            <a:r>
              <a:rPr lang="it-IT" altLang="it-IT" sz="1800" i="1" baseline="-25000">
                <a:solidFill>
                  <a:srgbClr val="C00000"/>
                </a:solidFill>
              </a:rPr>
              <a:t>ij</a:t>
            </a:r>
            <a:r>
              <a:rPr lang="it-IT" altLang="it-IT" sz="1800" i="1"/>
              <a:t>: quantità di flusso che attraversa l’arco </a:t>
            </a:r>
            <a:r>
              <a:rPr lang="it-IT" altLang="it-IT" sz="1800" b="1" i="1">
                <a:solidFill>
                  <a:srgbClr val="C00000"/>
                </a:solidFill>
              </a:rPr>
              <a:t>(i,j)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Char char="─"/>
            </a:pPr>
            <a:r>
              <a:rPr lang="it-IT" altLang="it-IT" sz="1800" i="1">
                <a:solidFill>
                  <a:srgbClr val="C00000"/>
                </a:solidFill>
              </a:rPr>
              <a:t>f</a:t>
            </a:r>
            <a:r>
              <a:rPr lang="it-IT" altLang="it-IT" sz="1800"/>
              <a:t> valore del massimo flusso </a:t>
            </a:r>
          </a:p>
        </p:txBody>
      </p:sp>
      <p:grpSp>
        <p:nvGrpSpPr>
          <p:cNvPr id="2" name="Gruppo 41"/>
          <p:cNvGrpSpPr>
            <a:grpSpLocks/>
          </p:cNvGrpSpPr>
          <p:nvPr/>
        </p:nvGrpSpPr>
        <p:grpSpPr bwMode="auto">
          <a:xfrm>
            <a:off x="973138" y="1179513"/>
            <a:ext cx="4103687" cy="2178050"/>
            <a:chOff x="973138" y="909139"/>
            <a:chExt cx="4102918" cy="2179191"/>
          </a:xfrm>
        </p:grpSpPr>
        <p:sp>
          <p:nvSpPr>
            <p:cNvPr id="8" name="Ovale 7"/>
            <p:cNvSpPr/>
            <p:nvPr/>
          </p:nvSpPr>
          <p:spPr bwMode="auto">
            <a:xfrm>
              <a:off x="973138" y="1773191"/>
              <a:ext cx="287283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9" name="Ovale 5"/>
            <p:cNvSpPr/>
            <p:nvPr/>
          </p:nvSpPr>
          <p:spPr bwMode="auto">
            <a:xfrm>
              <a:off x="3780899" y="1053677"/>
              <a:ext cx="287284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4</a:t>
              </a:r>
            </a:p>
          </p:txBody>
        </p:sp>
        <p:sp>
          <p:nvSpPr>
            <p:cNvPr id="10" name="Ovale 9"/>
            <p:cNvSpPr/>
            <p:nvPr/>
          </p:nvSpPr>
          <p:spPr bwMode="auto">
            <a:xfrm>
              <a:off x="2339719" y="2565768"/>
              <a:ext cx="287284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3</a:t>
              </a:r>
            </a:p>
          </p:txBody>
        </p:sp>
        <p:sp>
          <p:nvSpPr>
            <p:cNvPr id="11" name="Ovale 10"/>
            <p:cNvSpPr/>
            <p:nvPr/>
          </p:nvSpPr>
          <p:spPr bwMode="auto">
            <a:xfrm>
              <a:off x="2339719" y="1053677"/>
              <a:ext cx="287284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cxnSp>
          <p:nvCxnSpPr>
            <p:cNvPr id="12" name="Connettore 2 11"/>
            <p:cNvCxnSpPr>
              <a:stCxn id="8" idx="7"/>
              <a:endCxn id="11" idx="2"/>
            </p:cNvCxnSpPr>
            <p:nvPr/>
          </p:nvCxnSpPr>
          <p:spPr bwMode="auto">
            <a:xfrm flipV="1">
              <a:off x="1217567" y="1233159"/>
              <a:ext cx="1122152" cy="592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/>
            <p:cNvCxnSpPr>
              <a:stCxn id="8" idx="5"/>
              <a:endCxn id="10" idx="2"/>
            </p:cNvCxnSpPr>
            <p:nvPr/>
          </p:nvCxnSpPr>
          <p:spPr bwMode="auto">
            <a:xfrm>
              <a:off x="1217567" y="2081328"/>
              <a:ext cx="1122152" cy="663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>
              <a:stCxn id="10" idx="7"/>
            </p:cNvCxnSpPr>
            <p:nvPr/>
          </p:nvCxnSpPr>
          <p:spPr bwMode="auto">
            <a:xfrm flipV="1">
              <a:off x="2585736" y="1360225"/>
              <a:ext cx="1236430" cy="125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/>
            <p:cNvCxnSpPr>
              <a:stCxn id="11" idx="6"/>
            </p:cNvCxnSpPr>
            <p:nvPr/>
          </p:nvCxnSpPr>
          <p:spPr bwMode="auto">
            <a:xfrm>
              <a:off x="2627003" y="1233159"/>
              <a:ext cx="11538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 bwMode="auto">
            <a:xfrm>
              <a:off x="3780899" y="2565768"/>
              <a:ext cx="287284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5</a:t>
              </a:r>
            </a:p>
          </p:txBody>
        </p:sp>
        <p:cxnSp>
          <p:nvCxnSpPr>
            <p:cNvPr id="17" name="Connettore 2 16"/>
            <p:cNvCxnSpPr>
              <a:stCxn id="10" idx="6"/>
              <a:endCxn id="16" idx="2"/>
            </p:cNvCxnSpPr>
            <p:nvPr/>
          </p:nvCxnSpPr>
          <p:spPr bwMode="auto">
            <a:xfrm>
              <a:off x="2627003" y="2745250"/>
              <a:ext cx="11538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/>
            <p:cNvCxnSpPr>
              <a:stCxn id="11" idx="4"/>
              <a:endCxn id="10" idx="0"/>
            </p:cNvCxnSpPr>
            <p:nvPr/>
          </p:nvCxnSpPr>
          <p:spPr bwMode="auto">
            <a:xfrm>
              <a:off x="2482567" y="1414228"/>
              <a:ext cx="1588" cy="1151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/>
            <p:cNvCxnSpPr>
              <a:endCxn id="16" idx="0"/>
            </p:cNvCxnSpPr>
            <p:nvPr/>
          </p:nvCxnSpPr>
          <p:spPr bwMode="auto">
            <a:xfrm>
              <a:off x="3923747" y="1414228"/>
              <a:ext cx="0" cy="1151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0" name="CasellaDiTesto 42"/>
            <p:cNvSpPr txBox="1">
              <a:spLocks noChangeArrowheads="1"/>
            </p:cNvSpPr>
            <p:nvPr/>
          </p:nvSpPr>
          <p:spPr bwMode="auto">
            <a:xfrm>
              <a:off x="1403680" y="1269048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25</a:t>
              </a:r>
            </a:p>
          </p:txBody>
        </p:sp>
        <p:sp>
          <p:nvSpPr>
            <p:cNvPr id="15381" name="CasellaDiTesto 43"/>
            <p:cNvSpPr txBox="1">
              <a:spLocks noChangeArrowheads="1"/>
            </p:cNvSpPr>
            <p:nvPr/>
          </p:nvSpPr>
          <p:spPr bwMode="auto">
            <a:xfrm>
              <a:off x="1331799" y="2348775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26</a:t>
              </a:r>
            </a:p>
          </p:txBody>
        </p:sp>
        <p:sp>
          <p:nvSpPr>
            <p:cNvPr id="15382" name="CasellaDiTesto 44"/>
            <p:cNvSpPr txBox="1">
              <a:spLocks noChangeArrowheads="1"/>
            </p:cNvSpPr>
            <p:nvPr/>
          </p:nvSpPr>
          <p:spPr bwMode="auto">
            <a:xfrm>
              <a:off x="2195768" y="1753183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14</a:t>
              </a:r>
            </a:p>
          </p:txBody>
        </p:sp>
        <p:sp>
          <p:nvSpPr>
            <p:cNvPr id="15383" name="CasellaDiTesto 45"/>
            <p:cNvSpPr txBox="1">
              <a:spLocks noChangeArrowheads="1"/>
            </p:cNvSpPr>
            <p:nvPr/>
          </p:nvSpPr>
          <p:spPr bwMode="auto">
            <a:xfrm>
              <a:off x="2843893" y="909139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19</a:t>
              </a:r>
            </a:p>
          </p:txBody>
        </p:sp>
        <p:sp>
          <p:nvSpPr>
            <p:cNvPr id="15384" name="CasellaDiTesto 46"/>
            <p:cNvSpPr txBox="1">
              <a:spLocks noChangeArrowheads="1"/>
            </p:cNvSpPr>
            <p:nvPr/>
          </p:nvSpPr>
          <p:spPr bwMode="auto">
            <a:xfrm>
              <a:off x="2843893" y="2780665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15385" name="CasellaDiTesto 47"/>
            <p:cNvSpPr txBox="1">
              <a:spLocks noChangeArrowheads="1"/>
            </p:cNvSpPr>
            <p:nvPr/>
          </p:nvSpPr>
          <p:spPr bwMode="auto">
            <a:xfrm>
              <a:off x="2915897" y="1753071"/>
              <a:ext cx="6480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18</a:t>
              </a:r>
            </a:p>
          </p:txBody>
        </p:sp>
        <p:sp>
          <p:nvSpPr>
            <p:cNvPr id="15386" name="CasellaDiTesto 48"/>
            <p:cNvSpPr txBox="1">
              <a:spLocks noChangeArrowheads="1"/>
            </p:cNvSpPr>
            <p:nvPr/>
          </p:nvSpPr>
          <p:spPr bwMode="auto">
            <a:xfrm>
              <a:off x="3923960" y="1681201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6</a:t>
              </a:r>
            </a:p>
          </p:txBody>
        </p:sp>
        <p:sp>
          <p:nvSpPr>
            <p:cNvPr id="27" name="Ovale 26"/>
            <p:cNvSpPr/>
            <p:nvPr/>
          </p:nvSpPr>
          <p:spPr bwMode="auto">
            <a:xfrm>
              <a:off x="4788773" y="1773191"/>
              <a:ext cx="287283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6</a:t>
              </a:r>
            </a:p>
          </p:txBody>
        </p:sp>
        <p:cxnSp>
          <p:nvCxnSpPr>
            <p:cNvPr id="28" name="Connettore 2 27"/>
            <p:cNvCxnSpPr>
              <a:stCxn id="9" idx="6"/>
              <a:endCxn id="27" idx="1"/>
            </p:cNvCxnSpPr>
            <p:nvPr/>
          </p:nvCxnSpPr>
          <p:spPr bwMode="auto">
            <a:xfrm>
              <a:off x="4068183" y="1234746"/>
              <a:ext cx="761857" cy="590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6" idx="6"/>
              <a:endCxn id="27" idx="3"/>
            </p:cNvCxnSpPr>
            <p:nvPr/>
          </p:nvCxnSpPr>
          <p:spPr bwMode="auto">
            <a:xfrm flipV="1">
              <a:off x="4068183" y="2079739"/>
              <a:ext cx="761857" cy="6655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0" name="CasellaDiTesto 48"/>
            <p:cNvSpPr txBox="1">
              <a:spLocks noChangeArrowheads="1"/>
            </p:cNvSpPr>
            <p:nvPr/>
          </p:nvSpPr>
          <p:spPr bwMode="auto">
            <a:xfrm>
              <a:off x="4284000" y="1249127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15391" name="CasellaDiTesto 48"/>
            <p:cNvSpPr txBox="1">
              <a:spLocks noChangeArrowheads="1"/>
            </p:cNvSpPr>
            <p:nvPr/>
          </p:nvSpPr>
          <p:spPr bwMode="auto">
            <a:xfrm>
              <a:off x="4356008" y="2420888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530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2"/>
                </a:solidFill>
              </a:rPr>
              <a:t>Problema del massimo flusso</a:t>
            </a: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317500" y="148431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chemeClr val="accent2"/>
                </a:solidFill>
                <a:cs typeface="Arial" charset="0"/>
              </a:rPr>
              <a:t>Formulazione:</a:t>
            </a:r>
            <a:endParaRPr lang="en-US" altLang="it-IT" sz="2000" i="1">
              <a:solidFill>
                <a:schemeClr val="accent2"/>
              </a:solidFill>
              <a:cs typeface="Arial" charset="0"/>
            </a:endParaRPr>
          </a:p>
        </p:txBody>
      </p:sp>
      <p:grpSp>
        <p:nvGrpSpPr>
          <p:cNvPr id="16388" name="Gruppo 41"/>
          <p:cNvGrpSpPr>
            <a:grpSpLocks/>
          </p:cNvGrpSpPr>
          <p:nvPr/>
        </p:nvGrpSpPr>
        <p:grpSpPr bwMode="auto">
          <a:xfrm>
            <a:off x="4500563" y="765175"/>
            <a:ext cx="4103687" cy="2178050"/>
            <a:chOff x="973138" y="909139"/>
            <a:chExt cx="4102918" cy="2179191"/>
          </a:xfrm>
        </p:grpSpPr>
        <p:sp>
          <p:nvSpPr>
            <p:cNvPr id="6" name="Ovale 5"/>
            <p:cNvSpPr/>
            <p:nvPr/>
          </p:nvSpPr>
          <p:spPr bwMode="auto">
            <a:xfrm>
              <a:off x="973138" y="1773191"/>
              <a:ext cx="287283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1</a:t>
              </a:r>
            </a:p>
          </p:txBody>
        </p:sp>
        <p:sp>
          <p:nvSpPr>
            <p:cNvPr id="7" name="Ovale 5"/>
            <p:cNvSpPr/>
            <p:nvPr/>
          </p:nvSpPr>
          <p:spPr bwMode="auto">
            <a:xfrm>
              <a:off x="3780899" y="1053678"/>
              <a:ext cx="287284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4</a:t>
              </a:r>
            </a:p>
          </p:txBody>
        </p:sp>
        <p:sp>
          <p:nvSpPr>
            <p:cNvPr id="8" name="Ovale 7"/>
            <p:cNvSpPr/>
            <p:nvPr/>
          </p:nvSpPr>
          <p:spPr bwMode="auto">
            <a:xfrm>
              <a:off x="2339719" y="2565769"/>
              <a:ext cx="287284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3</a:t>
              </a:r>
            </a:p>
          </p:txBody>
        </p:sp>
        <p:sp>
          <p:nvSpPr>
            <p:cNvPr id="9" name="Ovale 8"/>
            <p:cNvSpPr/>
            <p:nvPr/>
          </p:nvSpPr>
          <p:spPr bwMode="auto">
            <a:xfrm>
              <a:off x="2339719" y="1053678"/>
              <a:ext cx="287284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2</a:t>
              </a:r>
            </a:p>
          </p:txBody>
        </p:sp>
        <p:cxnSp>
          <p:nvCxnSpPr>
            <p:cNvPr id="10" name="Connettore 2 9"/>
            <p:cNvCxnSpPr>
              <a:stCxn id="6" idx="7"/>
              <a:endCxn id="9" idx="2"/>
            </p:cNvCxnSpPr>
            <p:nvPr/>
          </p:nvCxnSpPr>
          <p:spPr bwMode="auto">
            <a:xfrm flipV="1">
              <a:off x="1217567" y="1233159"/>
              <a:ext cx="1122152" cy="592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/>
            <p:cNvCxnSpPr>
              <a:stCxn id="6" idx="5"/>
              <a:endCxn id="8" idx="2"/>
            </p:cNvCxnSpPr>
            <p:nvPr/>
          </p:nvCxnSpPr>
          <p:spPr bwMode="auto">
            <a:xfrm>
              <a:off x="1217567" y="2081328"/>
              <a:ext cx="1122152" cy="663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/>
            <p:cNvCxnSpPr>
              <a:stCxn id="8" idx="7"/>
            </p:cNvCxnSpPr>
            <p:nvPr/>
          </p:nvCxnSpPr>
          <p:spPr bwMode="auto">
            <a:xfrm flipV="1">
              <a:off x="2585736" y="1360225"/>
              <a:ext cx="1236430" cy="125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/>
            <p:cNvCxnSpPr>
              <a:stCxn id="9" idx="6"/>
            </p:cNvCxnSpPr>
            <p:nvPr/>
          </p:nvCxnSpPr>
          <p:spPr bwMode="auto">
            <a:xfrm>
              <a:off x="2627003" y="1233159"/>
              <a:ext cx="11538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/>
            <p:cNvSpPr/>
            <p:nvPr/>
          </p:nvSpPr>
          <p:spPr bwMode="auto">
            <a:xfrm>
              <a:off x="3780899" y="2565769"/>
              <a:ext cx="287284" cy="36055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5</a:t>
              </a:r>
            </a:p>
          </p:txBody>
        </p:sp>
        <p:cxnSp>
          <p:nvCxnSpPr>
            <p:cNvPr id="15" name="Connettore 2 14"/>
            <p:cNvCxnSpPr>
              <a:stCxn id="8" idx="6"/>
              <a:endCxn id="14" idx="2"/>
            </p:cNvCxnSpPr>
            <p:nvPr/>
          </p:nvCxnSpPr>
          <p:spPr bwMode="auto">
            <a:xfrm>
              <a:off x="2627003" y="2745250"/>
              <a:ext cx="11538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/>
            <p:cNvCxnSpPr>
              <a:stCxn id="9" idx="4"/>
              <a:endCxn id="8" idx="0"/>
            </p:cNvCxnSpPr>
            <p:nvPr/>
          </p:nvCxnSpPr>
          <p:spPr bwMode="auto">
            <a:xfrm>
              <a:off x="2482567" y="1414228"/>
              <a:ext cx="1588" cy="1151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endCxn id="14" idx="0"/>
            </p:cNvCxnSpPr>
            <p:nvPr/>
          </p:nvCxnSpPr>
          <p:spPr bwMode="auto">
            <a:xfrm>
              <a:off x="3923747" y="1414228"/>
              <a:ext cx="0" cy="1151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3" name="CasellaDiTesto 42"/>
            <p:cNvSpPr txBox="1">
              <a:spLocks noChangeArrowheads="1"/>
            </p:cNvSpPr>
            <p:nvPr/>
          </p:nvSpPr>
          <p:spPr bwMode="auto">
            <a:xfrm>
              <a:off x="1403680" y="1269048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25</a:t>
              </a:r>
            </a:p>
          </p:txBody>
        </p:sp>
        <p:sp>
          <p:nvSpPr>
            <p:cNvPr id="16404" name="CasellaDiTesto 43"/>
            <p:cNvSpPr txBox="1">
              <a:spLocks noChangeArrowheads="1"/>
            </p:cNvSpPr>
            <p:nvPr/>
          </p:nvSpPr>
          <p:spPr bwMode="auto">
            <a:xfrm>
              <a:off x="1331799" y="2348775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26</a:t>
              </a:r>
            </a:p>
          </p:txBody>
        </p:sp>
        <p:sp>
          <p:nvSpPr>
            <p:cNvPr id="16405" name="CasellaDiTesto 44"/>
            <p:cNvSpPr txBox="1">
              <a:spLocks noChangeArrowheads="1"/>
            </p:cNvSpPr>
            <p:nvPr/>
          </p:nvSpPr>
          <p:spPr bwMode="auto">
            <a:xfrm>
              <a:off x="2195768" y="1753183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14</a:t>
              </a:r>
            </a:p>
          </p:txBody>
        </p:sp>
        <p:sp>
          <p:nvSpPr>
            <p:cNvPr id="16406" name="CasellaDiTesto 45"/>
            <p:cNvSpPr txBox="1">
              <a:spLocks noChangeArrowheads="1"/>
            </p:cNvSpPr>
            <p:nvPr/>
          </p:nvSpPr>
          <p:spPr bwMode="auto">
            <a:xfrm>
              <a:off x="2843893" y="909139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19</a:t>
              </a:r>
            </a:p>
          </p:txBody>
        </p:sp>
        <p:sp>
          <p:nvSpPr>
            <p:cNvPr id="16407" name="CasellaDiTesto 46"/>
            <p:cNvSpPr txBox="1">
              <a:spLocks noChangeArrowheads="1"/>
            </p:cNvSpPr>
            <p:nvPr/>
          </p:nvSpPr>
          <p:spPr bwMode="auto">
            <a:xfrm>
              <a:off x="2843893" y="2780665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12</a:t>
              </a:r>
            </a:p>
          </p:txBody>
        </p:sp>
        <p:sp>
          <p:nvSpPr>
            <p:cNvPr id="16408" name="CasellaDiTesto 47"/>
            <p:cNvSpPr txBox="1">
              <a:spLocks noChangeArrowheads="1"/>
            </p:cNvSpPr>
            <p:nvPr/>
          </p:nvSpPr>
          <p:spPr bwMode="auto">
            <a:xfrm>
              <a:off x="2915897" y="1753071"/>
              <a:ext cx="6480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18</a:t>
              </a:r>
            </a:p>
          </p:txBody>
        </p:sp>
        <p:sp>
          <p:nvSpPr>
            <p:cNvPr id="16409" name="CasellaDiTesto 48"/>
            <p:cNvSpPr txBox="1">
              <a:spLocks noChangeArrowheads="1"/>
            </p:cNvSpPr>
            <p:nvPr/>
          </p:nvSpPr>
          <p:spPr bwMode="auto">
            <a:xfrm>
              <a:off x="3923960" y="1681201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6</a:t>
              </a:r>
            </a:p>
          </p:txBody>
        </p:sp>
        <p:sp>
          <p:nvSpPr>
            <p:cNvPr id="25" name="Ovale 24"/>
            <p:cNvSpPr/>
            <p:nvPr/>
          </p:nvSpPr>
          <p:spPr bwMode="auto">
            <a:xfrm>
              <a:off x="4788773" y="1773191"/>
              <a:ext cx="287283" cy="360552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t-IT" dirty="0"/>
                <a:t>6</a:t>
              </a:r>
            </a:p>
          </p:txBody>
        </p:sp>
        <p:cxnSp>
          <p:nvCxnSpPr>
            <p:cNvPr id="26" name="Connettore 2 25"/>
            <p:cNvCxnSpPr>
              <a:stCxn id="7" idx="6"/>
              <a:endCxn id="25" idx="1"/>
            </p:cNvCxnSpPr>
            <p:nvPr/>
          </p:nvCxnSpPr>
          <p:spPr bwMode="auto">
            <a:xfrm>
              <a:off x="4068183" y="1234747"/>
              <a:ext cx="761857" cy="590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14" idx="6"/>
              <a:endCxn id="25" idx="3"/>
            </p:cNvCxnSpPr>
            <p:nvPr/>
          </p:nvCxnSpPr>
          <p:spPr bwMode="auto">
            <a:xfrm flipV="1">
              <a:off x="4068183" y="2079740"/>
              <a:ext cx="761857" cy="665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3" name="CasellaDiTesto 48"/>
            <p:cNvSpPr txBox="1">
              <a:spLocks noChangeArrowheads="1"/>
            </p:cNvSpPr>
            <p:nvPr/>
          </p:nvSpPr>
          <p:spPr bwMode="auto">
            <a:xfrm>
              <a:off x="4284000" y="1249127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21</a:t>
              </a:r>
            </a:p>
          </p:txBody>
        </p:sp>
        <p:sp>
          <p:nvSpPr>
            <p:cNvPr id="16414" name="CasellaDiTesto 48"/>
            <p:cNvSpPr txBox="1">
              <a:spLocks noChangeArrowheads="1"/>
            </p:cNvSpPr>
            <p:nvPr/>
          </p:nvSpPr>
          <p:spPr bwMode="auto">
            <a:xfrm>
              <a:off x="4356008" y="2420888"/>
              <a:ext cx="648040" cy="30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1400"/>
                <a:t>35</a:t>
              </a:r>
            </a:p>
          </p:txBody>
        </p:sp>
      </p:grp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684213" y="2459038"/>
          <a:ext cx="2782887" cy="411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2171700" progId="Equation.DSMT4">
                  <p:embed/>
                </p:oleObj>
              </mc:Choice>
              <mc:Fallback>
                <p:oleObj name="Equation" r:id="rId2" imgW="1473200" imgH="2171700" progId="Equation.DSMT4">
                  <p:embed/>
                  <p:pic>
                    <p:nvPicPr>
                      <p:cNvPr id="378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59038"/>
                        <a:ext cx="2782887" cy="411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3829050" y="3284538"/>
          <a:ext cx="14636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700" imgH="1714500" progId="Equation.DSMT4">
                  <p:embed/>
                </p:oleObj>
              </mc:Choice>
              <mc:Fallback>
                <p:oleObj name="Equation" r:id="rId4" imgW="774700" imgH="1714500" progId="Equation.DSMT4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3284538"/>
                        <a:ext cx="146367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8DA679D9A384DB46C4B32DB0BFFE6" ma:contentTypeVersion="10" ma:contentTypeDescription="Creare un nuovo documento." ma:contentTypeScope="" ma:versionID="a064fec88f76afb48e6c6091c56b75b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63c1cc5066c1ececa5e3fadbd4246773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721C7A-85FC-4BF1-9AC2-966E5871CC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74D38F-A3B7-4EEB-8348-0EE3EBC99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9A27F-61C3-4333-A945-8AAF94E075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1482</Words>
  <Application>Microsoft Office PowerPoint</Application>
  <PresentationFormat>Presentazione su schermo (4:3)</PresentationFormat>
  <Paragraphs>253</Paragraphs>
  <Slides>15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Symbol</vt:lpstr>
      <vt:lpstr>Verdana</vt:lpstr>
      <vt:lpstr>Wingdings</vt:lpstr>
      <vt:lpstr>Struttura predefinita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Cutting Plane Alghorithm for the Generalized Assignment Problem</dc:title>
  <dc:creator>Maurizio Boccia</dc:creator>
  <cp:lastModifiedBy>ANTONIO BOCCAROSSA</cp:lastModifiedBy>
  <cp:revision>630</cp:revision>
  <dcterms:created xsi:type="dcterms:W3CDTF">2005-08-29T14:43:45Z</dcterms:created>
  <dcterms:modified xsi:type="dcterms:W3CDTF">2024-04-18T16:19:43Z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