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480" r:id="rId5"/>
    <p:sldId id="503" r:id="rId6"/>
    <p:sldId id="504" r:id="rId7"/>
    <p:sldId id="505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CC6A4E-D6DF-4FBA-92B7-17DD29045F6E}" v="15" dt="2024-04-21T13:23:38.1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Stile medio 3 - 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Stile medio 3 - 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B." userId="9219f2d1b2873455" providerId="LiveId" clId="{B6CC6A4E-D6DF-4FBA-92B7-17DD29045F6E}"/>
    <pc:docChg chg="delSld modSld">
      <pc:chgData name="Antonio B." userId="9219f2d1b2873455" providerId="LiveId" clId="{B6CC6A4E-D6DF-4FBA-92B7-17DD29045F6E}" dt="2024-04-21T13:23:38.191" v="22" actId="20577"/>
      <pc:docMkLst>
        <pc:docMk/>
      </pc:docMkLst>
      <pc:sldChg chg="modSp">
        <pc:chgData name="Antonio B." userId="9219f2d1b2873455" providerId="LiveId" clId="{B6CC6A4E-D6DF-4FBA-92B7-17DD29045F6E}" dt="2024-04-21T09:56:41.335" v="13" actId="20577"/>
        <pc:sldMkLst>
          <pc:docMk/>
          <pc:sldMk cId="1886889868" sldId="503"/>
        </pc:sldMkLst>
        <pc:spChg chg="mod">
          <ac:chgData name="Antonio B." userId="9219f2d1b2873455" providerId="LiveId" clId="{B6CC6A4E-D6DF-4FBA-92B7-17DD29045F6E}" dt="2024-04-21T09:56:41.335" v="13" actId="20577"/>
          <ac:spMkLst>
            <pc:docMk/>
            <pc:sldMk cId="1886889868" sldId="503"/>
            <ac:spMk id="9" creationId="{8B25E6E1-4A6B-4F45-4CF5-633A306C91BA}"/>
          </ac:spMkLst>
        </pc:spChg>
      </pc:sldChg>
      <pc:sldChg chg="modSp">
        <pc:chgData name="Antonio B." userId="9219f2d1b2873455" providerId="LiveId" clId="{B6CC6A4E-D6DF-4FBA-92B7-17DD29045F6E}" dt="2024-04-21T13:23:38.191" v="22" actId="20577"/>
        <pc:sldMkLst>
          <pc:docMk/>
          <pc:sldMk cId="27832338" sldId="505"/>
        </pc:sldMkLst>
        <pc:spChg chg="mod">
          <ac:chgData name="Antonio B." userId="9219f2d1b2873455" providerId="LiveId" clId="{B6CC6A4E-D6DF-4FBA-92B7-17DD29045F6E}" dt="2024-04-18T12:21:10.835" v="1" actId="20577"/>
          <ac:spMkLst>
            <pc:docMk/>
            <pc:sldMk cId="27832338" sldId="505"/>
            <ac:spMk id="13" creationId="{5F34262A-77A3-DBDD-0B1E-5042CCE9D129}"/>
          </ac:spMkLst>
        </pc:spChg>
        <pc:spChg chg="mod">
          <ac:chgData name="Antonio B." userId="9219f2d1b2873455" providerId="LiveId" clId="{B6CC6A4E-D6DF-4FBA-92B7-17DD29045F6E}" dt="2024-04-21T13:23:38.191" v="22" actId="20577"/>
          <ac:spMkLst>
            <pc:docMk/>
            <pc:sldMk cId="27832338" sldId="505"/>
            <ac:spMk id="16" creationId="{EADD69CE-8ACE-361D-1B8A-979408F00070}"/>
          </ac:spMkLst>
        </pc:spChg>
      </pc:sldChg>
      <pc:sldChg chg="del">
        <pc:chgData name="Antonio B." userId="9219f2d1b2873455" providerId="LiveId" clId="{B6CC6A4E-D6DF-4FBA-92B7-17DD29045F6E}" dt="2024-04-18T12:26:58.643" v="2" actId="47"/>
        <pc:sldMkLst>
          <pc:docMk/>
          <pc:sldMk cId="1423035357" sldId="506"/>
        </pc:sldMkLst>
      </pc:sldChg>
      <pc:sldChg chg="del">
        <pc:chgData name="Antonio B." userId="9219f2d1b2873455" providerId="LiveId" clId="{B6CC6A4E-D6DF-4FBA-92B7-17DD29045F6E}" dt="2024-04-18T12:26:59.386" v="3" actId="47"/>
        <pc:sldMkLst>
          <pc:docMk/>
          <pc:sldMk cId="2339819950" sldId="508"/>
        </pc:sldMkLst>
      </pc:sldChg>
      <pc:sldChg chg="del">
        <pc:chgData name="Antonio B." userId="9219f2d1b2873455" providerId="LiveId" clId="{B6CC6A4E-D6DF-4FBA-92B7-17DD29045F6E}" dt="2024-04-18T12:26:59.907" v="4" actId="47"/>
        <pc:sldMkLst>
          <pc:docMk/>
          <pc:sldMk cId="2651187046" sldId="509"/>
        </pc:sldMkLst>
      </pc:sldChg>
      <pc:sldChg chg="del">
        <pc:chgData name="Antonio B." userId="9219f2d1b2873455" providerId="LiveId" clId="{B6CC6A4E-D6DF-4FBA-92B7-17DD29045F6E}" dt="2024-04-18T12:27:00.401" v="5" actId="47"/>
        <pc:sldMkLst>
          <pc:docMk/>
          <pc:sldMk cId="417559749" sldId="510"/>
        </pc:sldMkLst>
      </pc:sldChg>
      <pc:sldChg chg="del">
        <pc:chgData name="Antonio B." userId="9219f2d1b2873455" providerId="LiveId" clId="{B6CC6A4E-D6DF-4FBA-92B7-17DD29045F6E}" dt="2024-04-18T12:27:00.945" v="6" actId="47"/>
        <pc:sldMkLst>
          <pc:docMk/>
          <pc:sldMk cId="2465012143" sldId="511"/>
        </pc:sldMkLst>
      </pc:sldChg>
      <pc:sldChg chg="del">
        <pc:chgData name="Antonio B." userId="9219f2d1b2873455" providerId="LiveId" clId="{B6CC6A4E-D6DF-4FBA-92B7-17DD29045F6E}" dt="2024-04-18T12:27:01.482" v="7" actId="47"/>
        <pc:sldMkLst>
          <pc:docMk/>
          <pc:sldMk cId="1774906374" sldId="512"/>
        </pc:sldMkLst>
      </pc:sldChg>
      <pc:sldChg chg="del">
        <pc:chgData name="Antonio B." userId="9219f2d1b2873455" providerId="LiveId" clId="{B6CC6A4E-D6DF-4FBA-92B7-17DD29045F6E}" dt="2024-04-18T12:27:02.252" v="8" actId="47"/>
        <pc:sldMkLst>
          <pc:docMk/>
          <pc:sldMk cId="753743371" sldId="513"/>
        </pc:sldMkLst>
      </pc:sldChg>
      <pc:sldChg chg="del">
        <pc:chgData name="Antonio B." userId="9219f2d1b2873455" providerId="LiveId" clId="{B6CC6A4E-D6DF-4FBA-92B7-17DD29045F6E}" dt="2024-04-18T12:27:03.005" v="9" actId="47"/>
        <pc:sldMkLst>
          <pc:docMk/>
          <pc:sldMk cId="1884732138" sldId="51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F6BEE0-A6F8-4228-885C-FDBA0E6F7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2498454-545B-4207-8B6F-60721CF75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FCF859-E35A-484B-9825-A99DE27A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21/04/2024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A6E212-DC46-45E9-9191-BBD24168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F2ED58-8FAD-4305-B507-337AC83E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544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65D98E-9059-4172-B306-06A20878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680CC00-61FE-4BA7-B77F-239AE556C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AD5891-8A79-4B4C-8241-C7EF3B3E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21/04/2024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12EB56-7399-4005-AD92-3989216F3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5A7A59-A7D8-45E3-BB21-2DC613CF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39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AC23D4E-0DD7-4019-9394-2313D6BBE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F31E445-E6CF-4A00-8D44-90F43E0AD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DF8D8C-3FE9-4299-B2B7-F0AA9DA14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21/04/2024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5B810E-59D9-4D73-8657-AA5293E6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A41754-B006-4297-B7F3-64838CAE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770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531D30-B54B-409F-ABA6-9AA05DBC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F20301-2231-4596-BF8D-EFDE64475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C534A2-D30D-4A94-9FD6-EA428C48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21/04/2024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7D9656-A8A7-459C-9CB6-51AEEA82B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42F261-3234-47C8-B550-5D763EB8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651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269658-111A-477A-86C2-7FBB35322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1B78B3-DF76-4F9B-95E7-D22885EE2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540C08-3E57-44D8-9209-4C4BAEF8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21/04/2024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E0A66B-A48A-4F4D-8FB0-E5FAC23F9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C1BADD-183A-4D49-B502-1F9AB611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589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2037D3-989F-4147-B590-8910AB61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C14C33-2708-41F7-822E-3A5124B38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3C859E-C46D-49EA-9859-D2FF33C2A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E9117D9-BA84-45E0-BD82-99926F0F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21/04/2024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CA0390-064B-4831-AC83-1A408C0AA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94D75C7-390D-435F-80EE-26BE550D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13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20CB6A-BD4E-43C3-9112-4DCE4E73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CC53AA-CBDF-4E0C-9B0C-AFB72ED90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E34221-B8DC-4DE5-855E-87EAD9E2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105153B-5BCD-4A1A-A4F3-8327BE805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2CA54C1-52C8-46C5-87DF-29F1E74F6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C37BE8C-EA15-47A7-83EE-23A87112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21/04/2024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24F4149-E989-4EEA-9047-C7239108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1D52F32-7EFD-45A6-A532-9D342F0B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36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E91F83-1F56-4856-9057-EE2538A3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74B040B-7DA4-48C7-A68B-DB96044C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21/04/2024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11B1B35-66E9-4D7E-835D-4104B5441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6E0AD0E-08EF-4B35-AD8C-3BE9CF23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502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D71DA73-A3D7-4F49-ABB7-B2499D4ED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21/04/2024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34D9319-7C9F-4928-BEDB-B60CA098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8F38ADE-7914-401D-B63D-6AD80216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224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7DE4A-88B7-4045-BFD1-90CDE92E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31ECD2-AD98-4C8E-B34D-60A3548DC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E1BDF4A-E9B0-4496-AA84-5455562D7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F447CD-6141-4833-8892-B98834C6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21/04/2024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DA5A9B-E719-4D30-B57C-BAB9E313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842E83B-02EA-4BAC-9C1D-4113241E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952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2D1906-EF6B-4DA2-B0E7-2CC44620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3A76503-4580-4803-A8F9-F02CFE47B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6B951AF-C843-4127-B51B-4C0EEA28B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091A6B-CF5A-4784-BA62-0B66B740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21/04/2024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036952-3280-42FE-BAE7-F7CDB9DCA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D35FD46-EFA7-40FC-A1E9-E29ED5B6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980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EBE5302-BCD4-46F1-A62D-1CB0B836D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CBE4BF-ED09-4923-B272-CF2225841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FA9FE7-35F9-4CA4-8A5A-EE129616E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A05B7-3732-4EEF-A336-C9754720A8AF}" type="datetimeFigureOut">
              <a:rPr lang="it-IT" smtClean="0"/>
              <a:t>21/04/2024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577CA0-9866-43FF-AAD5-153285204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207BE4-0F0A-4252-8650-46B96FFCC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314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35AC805-B621-B7E9-4EB3-E136FE9D8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11237664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Progetto di reti (Network design)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10C74A8-2D90-3DF8-FB1B-4E6AD3B671CF}"/>
              </a:ext>
            </a:extLst>
          </p:cNvPr>
          <p:cNvSpPr/>
          <p:nvPr/>
        </p:nvSpPr>
        <p:spPr>
          <a:xfrm>
            <a:off x="0" y="0"/>
            <a:ext cx="12190008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CF9EAF2-9C73-D13B-910F-E05C08A08BC7}"/>
              </a:ext>
            </a:extLst>
          </p:cNvPr>
          <p:cNvSpPr txBox="1"/>
          <p:nvPr/>
        </p:nvSpPr>
        <p:spPr>
          <a:xfrm>
            <a:off x="591031" y="1129653"/>
            <a:ext cx="10751438" cy="1524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it-IT" altLang="it-IT" sz="1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 l’espressione “</a:t>
            </a:r>
            <a:r>
              <a:rPr lang="it-IT" altLang="it-IT" sz="1600" i="1" dirty="0">
                <a:solidFill>
                  <a:srgbClr val="7030A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progetto delle reti</a:t>
            </a:r>
            <a:r>
              <a:rPr lang="it-IT" altLang="it-IT" sz="1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” si suole indicare quella classe di problemi nei quali, </a:t>
            </a:r>
            <a:r>
              <a:rPr lang="it-IT" altLang="it-IT" sz="1600" i="1" dirty="0">
                <a:solidFill>
                  <a:srgbClr val="7030A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assegnato un insieme di vertici</a:t>
            </a:r>
            <a:r>
              <a:rPr lang="it-IT" altLang="it-IT" sz="1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sede di attività </a:t>
            </a:r>
            <a:r>
              <a:rPr lang="it-IT" altLang="it-IT" sz="1600" i="1" dirty="0">
                <a:solidFill>
                  <a:srgbClr val="7030A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che generano e/o attraggono flusso</a:t>
            </a:r>
            <a:r>
              <a:rPr lang="it-IT" altLang="it-IT" sz="1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oppure generano una domanda di trasporto, e </a:t>
            </a:r>
            <a:r>
              <a:rPr lang="it-IT" altLang="it-IT" sz="1600" i="1" dirty="0">
                <a:solidFill>
                  <a:srgbClr val="7030A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assegnato un insieme di archi potenziali </a:t>
            </a:r>
            <a:r>
              <a:rPr lang="it-IT" altLang="it-IT" sz="1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per il collegamento dei vertici, è necessario determinare la configurazione della rete che ottimizza una funzione di prestazione legata ai costi di utenza e/o ai costi di costruzione. 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610E72F3-58C9-1CC5-9516-3EBF686E7A9B}"/>
              </a:ext>
            </a:extLst>
          </p:cNvPr>
          <p:cNvGrpSpPr/>
          <p:nvPr/>
        </p:nvGrpSpPr>
        <p:grpSpPr>
          <a:xfrm>
            <a:off x="395536" y="548680"/>
            <a:ext cx="11142430" cy="431730"/>
            <a:chOff x="0" y="34"/>
            <a:chExt cx="8358188" cy="431730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3CF96938-9930-7503-614C-BF0A59503244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0841ABC2-A818-5E26-F6FF-5D21C284F3D5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Definizione: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176BB5B-6BEC-1FC0-0F70-E8A0D253C662}"/>
              </a:ext>
            </a:extLst>
          </p:cNvPr>
          <p:cNvSpPr txBox="1"/>
          <p:nvPr/>
        </p:nvSpPr>
        <p:spPr>
          <a:xfrm>
            <a:off x="591031" y="3049666"/>
            <a:ext cx="10751438" cy="1154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it-IT" altLang="it-IT" sz="1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 problemi di progetto delle reti intervengono in </a:t>
            </a:r>
            <a:r>
              <a:rPr lang="it-IT" altLang="it-IT" sz="1600" i="1" dirty="0">
                <a:solidFill>
                  <a:srgbClr val="7030A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numerosi campi di applicazione</a:t>
            </a:r>
            <a:r>
              <a:rPr lang="it-IT" altLang="it-IT" sz="1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dalla </a:t>
            </a:r>
            <a:r>
              <a:rPr lang="it-IT" altLang="it-IT" sz="1600" dirty="0">
                <a:solidFill>
                  <a:srgbClr val="7030A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pianificazione dei trasporti </a:t>
            </a:r>
            <a:r>
              <a:rPr lang="it-IT" altLang="it-IT" sz="1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 persone e merci (nei vari possibili modi, stradale, ferroviario, aereo, navale) alla </a:t>
            </a:r>
            <a:r>
              <a:rPr lang="it-IT" altLang="it-IT" sz="1600" dirty="0">
                <a:solidFill>
                  <a:srgbClr val="7030A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pianificazione delle risorse idriche</a:t>
            </a:r>
            <a:r>
              <a:rPr lang="it-IT" altLang="it-IT" sz="1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dalla </a:t>
            </a:r>
            <a:r>
              <a:rPr lang="it-IT" altLang="it-IT" sz="1600" dirty="0">
                <a:solidFill>
                  <a:srgbClr val="7030A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logistica della distribuzione </a:t>
            </a:r>
            <a:r>
              <a:rPr lang="it-IT" altLang="it-IT" sz="1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alle </a:t>
            </a:r>
            <a:r>
              <a:rPr lang="it-IT" altLang="it-IT" sz="1600" dirty="0">
                <a:solidFill>
                  <a:srgbClr val="7030A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telecomunicazioni</a:t>
            </a:r>
            <a:r>
              <a:rPr lang="it-IT" altLang="it-IT" sz="1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7031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F0B05FA-8F73-71CD-8C02-CDAA618D5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11237664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Progetto di reti (Network design)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BB4A6FC-DE1F-B549-0822-758388E36F94}"/>
              </a:ext>
            </a:extLst>
          </p:cNvPr>
          <p:cNvSpPr/>
          <p:nvPr/>
        </p:nvSpPr>
        <p:spPr>
          <a:xfrm>
            <a:off x="0" y="0"/>
            <a:ext cx="12190008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452A0B7-6730-88ED-B3E2-14ABE6537DA3}"/>
              </a:ext>
            </a:extLst>
          </p:cNvPr>
          <p:cNvGrpSpPr/>
          <p:nvPr/>
        </p:nvGrpSpPr>
        <p:grpSpPr>
          <a:xfrm>
            <a:off x="395536" y="548680"/>
            <a:ext cx="11142430" cy="431730"/>
            <a:chOff x="0" y="34"/>
            <a:chExt cx="8358188" cy="431730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33541B93-192F-EDC7-A18D-EC35246E669C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B33F9B05-BE5A-F630-7D7C-B4326F2B9CA6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Modello di progetto di una rete: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E1BB874-DAC5-797E-C062-017D48D25E5B}"/>
                  </a:ext>
                </a:extLst>
              </p:cNvPr>
              <p:cNvSpPr txBox="1"/>
              <p:nvPr/>
            </p:nvSpPr>
            <p:spPr>
              <a:xfrm>
                <a:off x="591031" y="4696769"/>
                <a:ext cx="10698480" cy="17618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it-IT" altLang="it-IT" sz="16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altLang="it-IT" sz="1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𝒄</m:t>
                        </m:r>
                      </m:e>
                      <m:sub>
                        <m:r>
                          <a:rPr lang="it-IT" altLang="it-IT" sz="1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it-IT" altLang="it-IT" sz="1600" b="1" dirty="0">
                    <a:solidFill>
                      <a:srgbClr val="C00000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altLang="it-IT" sz="16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è il </a:t>
                </a:r>
                <a:r>
                  <a:rPr lang="it-IT" altLang="it-IT" sz="1600" i="1" dirty="0">
                    <a:solidFill>
                      <a:srgbClr val="7030A0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costo di spostamento </a:t>
                </a:r>
                <a:r>
                  <a:rPr lang="it-IT" altLang="it-IT" sz="16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su un arco 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altLang="it-IT" sz="16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 è il </a:t>
                </a:r>
                <a:r>
                  <a:rPr lang="it-IT" altLang="it-IT" sz="1600" i="1" dirty="0">
                    <a:solidFill>
                      <a:srgbClr val="7030A0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costo di costruzione </a:t>
                </a:r>
                <a:r>
                  <a:rPr lang="it-IT" altLang="it-IT" sz="16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dell’arco, si possono definire due funzioni di costo: </a:t>
                </a:r>
              </a:p>
              <a:p>
                <a:pPr marL="742950" lvl="1" indent="-285750" algn="just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it-IT" altLang="it-IT" sz="16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 </a:t>
                </a:r>
                <a:r>
                  <a:rPr lang="it-IT" altLang="it-IT" sz="1600" i="1" dirty="0">
                    <a:solidFill>
                      <a:srgbClr val="7030A0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costo totale di utenza</a:t>
                </a:r>
                <a:r>
                  <a:rPr lang="it-IT" altLang="it-IT" sz="16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it-IT" altLang="it-IT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𝒛</m:t>
                    </m:r>
                    <m:r>
                      <a:rPr lang="it-IT" altLang="it-IT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𝟏</m:t>
                    </m:r>
                    <m:r>
                      <a:rPr lang="it-IT" altLang="it-IT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it-IT" altLang="it-IT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altLang="it-IT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it-IT" altLang="it-IT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𝒊𝒋</m:t>
                        </m:r>
                        <m:r>
                          <a:rPr lang="it-IT" altLang="it-IT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)∈</m:t>
                        </m:r>
                        <m:r>
                          <a:rPr lang="it-IT" altLang="it-IT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𝑨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altLang="it-IT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Arial" panose="020B0604020202020204" pitchFamily="34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it-IT" altLang="it-IT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Arial" panose="020B0604020202020204" pitchFamily="34" charset="0"/>
                              </a:rPr>
                              <m:t>𝒊𝒋</m:t>
                            </m:r>
                          </m:sub>
                        </m:sSub>
                        <m:sSub>
                          <m:sSubPr>
                            <m:ctrlPr>
                              <a:rPr lang="it-IT" altLang="it-IT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Arial" panose="020B0604020202020204" pitchFamily="34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it-IT" altLang="it-IT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Arial" panose="020B0604020202020204" pitchFamily="34" charset="0"/>
                              </a:rPr>
                              <m:t>𝒊𝒋</m:t>
                            </m:r>
                          </m:sub>
                        </m:sSub>
                      </m:e>
                    </m:nary>
                  </m:oMath>
                </a14:m>
                <a:endParaRPr lang="it-IT" altLang="it-IT" sz="1600" b="1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  <a:p>
                <a:pPr marL="742950" lvl="1" indent="-285750" algn="just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it-IT" altLang="it-IT" sz="1600" i="1" dirty="0">
                    <a:solidFill>
                      <a:srgbClr val="7030A0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costo totale di costruzione</a:t>
                </a:r>
                <a:r>
                  <a:rPr lang="it-IT" altLang="it-IT" sz="16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it-IT" alt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𝑧</m:t>
                    </m:r>
                    <m:r>
                      <a:rPr lang="it-IT" alt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2=</m:t>
                    </m:r>
                    <m:nary>
                      <m:naryPr>
                        <m:chr m:val="∑"/>
                        <m:supHide m:val="on"/>
                        <m:ctrlP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𝑖𝑗</m:t>
                        </m:r>
                        <m: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)∈</m:t>
                        </m:r>
                        <m: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alt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alt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Arial" panose="020B0604020202020204" pitchFamily="34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it-IT" alt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alt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Arial" panose="020B0604020202020204" pitchFamily="34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it-IT" altLang="it-IT" sz="16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E1BB874-DAC5-797E-C062-017D48D25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31" y="4696769"/>
                <a:ext cx="10698480" cy="1761893"/>
              </a:xfrm>
              <a:prstGeom prst="rect">
                <a:avLst/>
              </a:prstGeom>
              <a:blipFill>
                <a:blip r:embed="rId2"/>
                <a:stretch>
                  <a:fillRect l="-228" r="-285" b="-363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B25E6E1-4A6B-4F45-4CF5-633A306C91BA}"/>
                  </a:ext>
                </a:extLst>
              </p:cNvPr>
              <p:cNvSpPr txBox="1"/>
              <p:nvPr/>
            </p:nvSpPr>
            <p:spPr>
              <a:xfrm>
                <a:off x="591031" y="1129653"/>
                <a:ext cx="10751438" cy="3765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it-IT" altLang="it-IT" sz="16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Assegnata una rete </a:t>
                </a:r>
                <a14:m>
                  <m:oMath xmlns:m="http://schemas.openxmlformats.org/officeDocument/2006/math">
                    <m:r>
                      <a:rPr lang="it-IT" altLang="it-IT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it-IT" altLang="it-IT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altLang="it-IT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𝑉</m:t>
                    </m:r>
                    <m:r>
                      <a:rPr lang="it-IT" altLang="it-IT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it-IT" altLang="it-IT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it-IT" altLang="it-IT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it-IT" altLang="it-IT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𝐶</m:t>
                    </m:r>
                    <m:r>
                      <a:rPr lang="it-IT" altLang="it-IT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it-IT" altLang="it-IT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𝐻</m:t>
                    </m:r>
                    <m:r>
                      <a:rPr lang="it-IT" altLang="it-IT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altLang="it-IT" sz="16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, con </a:t>
                </a:r>
                <a14:m>
                  <m:oMath xmlns:m="http://schemas.openxmlformats.org/officeDocument/2006/math">
                    <m:r>
                      <a:rPr lang="it-IT" altLang="it-IT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𝑉</m:t>
                    </m:r>
                  </m:oMath>
                </a14:m>
                <a:r>
                  <a:rPr lang="it-IT" altLang="it-IT" sz="16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 insieme di </a:t>
                </a:r>
                <a:r>
                  <a:rPr lang="it-IT" altLang="it-IT" sz="1600" i="1" dirty="0">
                    <a:solidFill>
                      <a:srgbClr val="7030A0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vertici</a:t>
                </a:r>
                <a:r>
                  <a:rPr lang="it-IT" altLang="it-IT" sz="16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it-IT" altLang="it-IT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it-IT" altLang="it-IT" sz="16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 insieme di </a:t>
                </a:r>
                <a:r>
                  <a:rPr lang="it-IT" altLang="it-IT" sz="1600" i="1" dirty="0">
                    <a:solidFill>
                      <a:srgbClr val="7030A0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archi</a:t>
                </a:r>
                <a:r>
                  <a:rPr lang="it-IT" altLang="it-IT" sz="16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it-IT" altLang="it-IT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it-IT" altLang="it-IT" sz="16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 insieme dei </a:t>
                </a:r>
                <a:r>
                  <a:rPr lang="it-IT" altLang="it-IT" sz="1600" i="1" dirty="0">
                    <a:solidFill>
                      <a:srgbClr val="7030A0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costi di spostamento </a:t>
                </a:r>
                <a:r>
                  <a:rPr lang="it-IT" altLang="it-IT" sz="16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e </a:t>
                </a:r>
                <a14:m>
                  <m:oMath xmlns:m="http://schemas.openxmlformats.org/officeDocument/2006/math">
                    <m:r>
                      <a:rPr lang="it-IT" altLang="it-IT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𝐻</m:t>
                    </m:r>
                  </m:oMath>
                </a14:m>
                <a:r>
                  <a:rPr lang="it-IT" altLang="it-IT" sz="16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 insieme dei </a:t>
                </a:r>
                <a:r>
                  <a:rPr lang="it-IT" altLang="it-IT" sz="1600" dirty="0">
                    <a:solidFill>
                      <a:srgbClr val="7030A0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costi di costruzione</a:t>
                </a:r>
                <a:r>
                  <a:rPr lang="it-IT" altLang="it-IT" sz="16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, sia:</a:t>
                </a:r>
              </a:p>
              <a:p>
                <a:pPr marL="742950" lvl="1" indent="-285750" algn="just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altLang="it-IT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𝐾</m:t>
                    </m:r>
                  </m:oMath>
                </a14:m>
                <a:r>
                  <a:rPr lang="it-IT" altLang="it-IT" sz="16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 l’insieme delle </a:t>
                </a:r>
                <a:r>
                  <a:rPr lang="it-IT" altLang="it-IT" sz="1600" i="1" dirty="0">
                    <a:solidFill>
                      <a:srgbClr val="7030A0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commodity</a:t>
                </a:r>
                <a:r>
                  <a:rPr lang="it-IT" altLang="it-IT" sz="16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 che devono «</a:t>
                </a:r>
                <a:r>
                  <a:rPr lang="it-IT" altLang="it-IT" sz="1600" i="1" dirty="0">
                    <a:solidFill>
                      <a:srgbClr val="7030A0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viaggiare</a:t>
                </a:r>
                <a:r>
                  <a:rPr lang="it-IT" altLang="it-IT" sz="16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» sulla rete, ciascuna caratterizzata da un </a:t>
                </a:r>
                <a:r>
                  <a:rPr lang="it-IT" altLang="it-IT" sz="1600" i="1" dirty="0">
                    <a:solidFill>
                      <a:srgbClr val="7030A0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nodo origine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alt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it-IT" alt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altLang="it-IT" sz="16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, un </a:t>
                </a:r>
                <a:r>
                  <a:rPr lang="it-IT" altLang="it-IT" sz="1600" i="1" dirty="0">
                    <a:solidFill>
                      <a:srgbClr val="7030A0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nodo destinazione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altLang="it-IT" dirty="0">
                    <a:solidFill>
                      <a:srgbClr val="C00000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altLang="it-IT" sz="16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e una </a:t>
                </a:r>
                <a:r>
                  <a:rPr lang="it-IT" altLang="it-IT" sz="1600" i="1" dirty="0">
                    <a:solidFill>
                      <a:srgbClr val="7030A0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domanda di spostamento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altLang="it-IT" sz="16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 marL="742950" lvl="1" indent="-285750" algn="just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it-IT" altLang="it-IT" sz="16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Le variabili del modello sono associate ai potenziali archi: </a:t>
                </a:r>
                <a:r>
                  <a:rPr lang="it-IT" altLang="it-IT" sz="1600" i="1" dirty="0">
                    <a:solidFill>
                      <a:srgbClr val="7030A0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variabili continue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altLang="it-IT" sz="16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 associate ai </a:t>
                </a:r>
                <a:r>
                  <a:rPr lang="it-IT" altLang="it-IT" sz="1600" i="1" dirty="0">
                    <a:solidFill>
                      <a:srgbClr val="7030A0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flussi</a:t>
                </a:r>
                <a:r>
                  <a:rPr lang="it-IT" altLang="it-IT" sz="16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 e </a:t>
                </a:r>
                <a:r>
                  <a:rPr lang="it-IT" altLang="it-IT" sz="1600" i="1" dirty="0">
                    <a:solidFill>
                      <a:srgbClr val="7030A0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variabili discrete</a:t>
                </a:r>
                <a:r>
                  <a:rPr lang="it-IT" altLang="it-IT" sz="16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alt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it-IT" alt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altLang="it-IT" sz="16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 associate alle </a:t>
                </a:r>
                <a:r>
                  <a:rPr lang="it-IT" altLang="it-IT" sz="1600" i="1" dirty="0">
                    <a:solidFill>
                      <a:srgbClr val="7030A0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decisioni di progetto</a:t>
                </a:r>
                <a:r>
                  <a:rPr lang="it-IT" altLang="it-IT" sz="16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pPr marL="742950" lvl="1" indent="-285750" algn="just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it-IT" altLang="it-IT" sz="16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Le variabili di progetto possono essere di due tipi: </a:t>
                </a:r>
                <a:r>
                  <a:rPr lang="it-IT" altLang="it-IT" sz="1600" i="1" dirty="0">
                    <a:solidFill>
                      <a:srgbClr val="7030A0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variabili binarie </a:t>
                </a:r>
                <a:r>
                  <a:rPr lang="it-IT" altLang="it-IT" sz="16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legate alla </a:t>
                </a:r>
                <a:r>
                  <a:rPr lang="it-IT" altLang="it-IT" sz="1600" i="1" dirty="0">
                    <a:solidFill>
                      <a:srgbClr val="7030A0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assenza/presenza dell’arco </a:t>
                </a:r>
                <a:r>
                  <a:rPr lang="it-IT" altLang="it-IT" sz="16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  <m:r>
                      <a:rPr lang="it-IT" altLang="it-IT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it-IT" alt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{0,1}</m:t>
                    </m:r>
                  </m:oMath>
                </a14:m>
                <a:r>
                  <a:rPr lang="it-IT" altLang="it-IT" sz="16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) oppure </a:t>
                </a:r>
                <a:r>
                  <a:rPr lang="it-IT" altLang="it-IT" sz="1600" i="1" dirty="0">
                    <a:solidFill>
                      <a:srgbClr val="7030A0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variabili intere legate alla sua capacità </a:t>
                </a:r>
                <a:r>
                  <a:rPr lang="it-IT" altLang="it-IT" sz="16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  <m:r>
                      <a:rPr lang="it-IT" alt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=0, 1, 2, …</m:t>
                    </m:r>
                  </m:oMath>
                </a14:m>
                <a:r>
                  <a:rPr lang="it-IT" altLang="it-IT" sz="16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). </a:t>
                </a:r>
              </a:p>
              <a:p>
                <a:pPr marL="285750" indent="-285750" algn="just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endParaRPr lang="it-IT" altLang="it-IT" sz="1600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B25E6E1-4A6B-4F45-4CF5-633A306C9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31" y="1129653"/>
                <a:ext cx="10751438" cy="3765774"/>
              </a:xfrm>
              <a:prstGeom prst="rect">
                <a:avLst/>
              </a:prstGeom>
              <a:blipFill>
                <a:blip r:embed="rId3"/>
                <a:stretch>
                  <a:fillRect l="-227" r="-2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88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3024E10-9E9E-EDD6-626B-E8DD26765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11237664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Progetto di reti (Network design)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87F333C6-4382-16C9-A06B-DA3F36FD6DE9}"/>
              </a:ext>
            </a:extLst>
          </p:cNvPr>
          <p:cNvSpPr/>
          <p:nvPr/>
        </p:nvSpPr>
        <p:spPr>
          <a:xfrm>
            <a:off x="0" y="0"/>
            <a:ext cx="12190008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1824848E-8088-FB0F-42EF-1337885EA23B}"/>
              </a:ext>
            </a:extLst>
          </p:cNvPr>
          <p:cNvGrpSpPr/>
          <p:nvPr/>
        </p:nvGrpSpPr>
        <p:grpSpPr>
          <a:xfrm>
            <a:off x="395536" y="548680"/>
            <a:ext cx="11142430" cy="431730"/>
            <a:chOff x="0" y="34"/>
            <a:chExt cx="8358188" cy="431730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F56B10B3-8F75-CCC7-F5C2-AB0FE23421CF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A6CCA630-A6E2-C6C0-1A5E-18D44057E56B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Modello di progetto di una rete: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4C1FCAD-7CD2-8A13-20E0-3825AD4061AC}"/>
                  </a:ext>
                </a:extLst>
              </p:cNvPr>
              <p:cNvSpPr txBox="1"/>
              <p:nvPr/>
            </p:nvSpPr>
            <p:spPr>
              <a:xfrm>
                <a:off x="539184" y="1124822"/>
                <a:ext cx="10698480" cy="17618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it-IT" altLang="it-IT" sz="16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altLang="it-IT" sz="1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𝒄</m:t>
                        </m:r>
                      </m:e>
                      <m:sub>
                        <m:r>
                          <a:rPr lang="it-IT" altLang="it-IT" sz="1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it-IT" altLang="it-IT" sz="1600" b="1" dirty="0">
                    <a:solidFill>
                      <a:srgbClr val="C00000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altLang="it-IT" sz="16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è il </a:t>
                </a:r>
                <a:r>
                  <a:rPr lang="it-IT" altLang="it-IT" sz="1600" i="1" dirty="0">
                    <a:solidFill>
                      <a:srgbClr val="7030A0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costo di spostamento </a:t>
                </a:r>
                <a:r>
                  <a:rPr lang="it-IT" altLang="it-IT" sz="16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su un arco 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altLang="it-IT" sz="16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 è il </a:t>
                </a:r>
                <a:r>
                  <a:rPr lang="it-IT" altLang="it-IT" sz="1600" i="1" dirty="0">
                    <a:solidFill>
                      <a:srgbClr val="7030A0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costo di costruzione </a:t>
                </a:r>
                <a:r>
                  <a:rPr lang="it-IT" altLang="it-IT" sz="16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dell’arco, si possono definire due funzioni di costo: </a:t>
                </a:r>
              </a:p>
              <a:p>
                <a:pPr marL="742950" lvl="1" indent="-285750" algn="just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it-IT" altLang="it-IT" sz="16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 </a:t>
                </a:r>
                <a:r>
                  <a:rPr lang="it-IT" altLang="it-IT" sz="1600" i="1" dirty="0">
                    <a:solidFill>
                      <a:srgbClr val="7030A0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costo totale di utenza</a:t>
                </a:r>
                <a:r>
                  <a:rPr lang="it-IT" altLang="it-IT" sz="16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it-IT" altLang="it-IT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𝒛</m:t>
                    </m:r>
                    <m:r>
                      <a:rPr lang="it-IT" altLang="it-IT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𝟏</m:t>
                    </m:r>
                    <m:r>
                      <a:rPr lang="it-IT" altLang="it-IT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it-IT" altLang="it-IT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altLang="it-IT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it-IT" altLang="it-IT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𝒊𝒋</m:t>
                        </m:r>
                        <m:r>
                          <a:rPr lang="it-IT" altLang="it-IT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)∈</m:t>
                        </m:r>
                        <m:r>
                          <a:rPr lang="it-IT" altLang="it-IT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𝑨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altLang="it-IT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Arial" panose="020B0604020202020204" pitchFamily="34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it-IT" altLang="it-IT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Arial" panose="020B0604020202020204" pitchFamily="34" charset="0"/>
                              </a:rPr>
                              <m:t>𝒊𝒋</m:t>
                            </m:r>
                          </m:sub>
                        </m:sSub>
                        <m:sSub>
                          <m:sSubPr>
                            <m:ctrlPr>
                              <a:rPr lang="it-IT" altLang="it-IT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Arial" panose="020B0604020202020204" pitchFamily="34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it-IT" altLang="it-IT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Arial" panose="020B0604020202020204" pitchFamily="34" charset="0"/>
                              </a:rPr>
                              <m:t>𝒊𝒋</m:t>
                            </m:r>
                          </m:sub>
                        </m:sSub>
                      </m:e>
                    </m:nary>
                  </m:oMath>
                </a14:m>
                <a:endParaRPr lang="it-IT" altLang="it-IT" sz="1600" b="1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  <a:p>
                <a:pPr marL="742950" lvl="1" indent="-285750" algn="just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it-IT" altLang="it-IT" sz="1600" i="1" dirty="0">
                    <a:solidFill>
                      <a:srgbClr val="7030A0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costo totale di costruzione</a:t>
                </a:r>
                <a:r>
                  <a:rPr lang="it-IT" altLang="it-IT" sz="16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it-IT" alt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𝑧</m:t>
                    </m:r>
                    <m:r>
                      <a:rPr lang="it-IT" alt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2=</m:t>
                    </m:r>
                    <m:nary>
                      <m:naryPr>
                        <m:chr m:val="∑"/>
                        <m:supHide m:val="on"/>
                        <m:ctrlP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𝑖𝑗</m:t>
                        </m:r>
                        <m: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)∈</m:t>
                        </m:r>
                        <m: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alt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alt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Arial" panose="020B0604020202020204" pitchFamily="34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it-IT" alt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alt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Arial" panose="020B0604020202020204" pitchFamily="34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it-IT" altLang="it-IT" sz="16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4C1FCAD-7CD2-8A13-20E0-3825AD406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84" y="1124822"/>
                <a:ext cx="10698480" cy="1761893"/>
              </a:xfrm>
              <a:prstGeom prst="rect">
                <a:avLst/>
              </a:prstGeom>
              <a:blipFill>
                <a:blip r:embed="rId2"/>
                <a:stretch>
                  <a:fillRect l="-228" r="-342" b="-363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FAE70AFE-90CE-0C18-8B9C-AEF58455C0EB}"/>
              </a:ext>
            </a:extLst>
          </p:cNvPr>
          <p:cNvSpPr txBox="1"/>
          <p:nvPr/>
        </p:nvSpPr>
        <p:spPr>
          <a:xfrm>
            <a:off x="617510" y="3720802"/>
            <a:ext cx="10698480" cy="2412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it-IT" altLang="it-IT" sz="1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Queste due voci di costo sono in conflitto tra loro perché quanto più alto è il numero di archi della rete tanto più alto sarà il costo di costruzione, ma tanto più basso, in generale, sarà il costo di utenza.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it-IT" altLang="it-IT" sz="1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it-IT" altLang="it-IT" sz="1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 funzione obiettivo, da minimizzare, può essere costituita dalla combinazione delle due componenti.</a:t>
            </a:r>
          </a:p>
          <a:p>
            <a:pPr marL="285750" indent="-28575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it-IT" altLang="it-IT" sz="1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it-IT" altLang="it-IT" sz="1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Un’altra opzione è quella di ottimizzare una delle due voci di costo e la seconda funzione di prestazione si trasferisce in vincolo, imponendo un limite superiore al costo di costruzione o al costo di utenza.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A3467292-10EC-F7B5-63CF-9979EB897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84" y="3213100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 dirty="0" err="1">
                <a:solidFill>
                  <a:srgbClr val="7030A0"/>
                </a:solidFill>
                <a:cs typeface="Arial" charset="0"/>
              </a:rPr>
              <a:t>Osservazione</a:t>
            </a:r>
            <a:r>
              <a:rPr lang="en-US" altLang="it-IT" sz="2000" i="1" dirty="0">
                <a:solidFill>
                  <a:srgbClr val="7030A0"/>
                </a:solidFill>
                <a:cs typeface="Arial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8150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23F59E0-D678-7D14-5A0C-CDE3674B9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11237664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Progetto di reti (Network design)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B2D708F2-46F8-053C-1D98-9A551FD11477}"/>
              </a:ext>
            </a:extLst>
          </p:cNvPr>
          <p:cNvSpPr/>
          <p:nvPr/>
        </p:nvSpPr>
        <p:spPr>
          <a:xfrm>
            <a:off x="0" y="0"/>
            <a:ext cx="12190008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7DC5ACB1-323D-C6B7-0D94-2C823BE7A1F7}"/>
              </a:ext>
            </a:extLst>
          </p:cNvPr>
          <p:cNvGrpSpPr/>
          <p:nvPr/>
        </p:nvGrpSpPr>
        <p:grpSpPr>
          <a:xfrm>
            <a:off x="395536" y="548680"/>
            <a:ext cx="11142430" cy="431730"/>
            <a:chOff x="0" y="34"/>
            <a:chExt cx="8358188" cy="431730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FE6687FE-E610-CAEE-E5E7-F49E6F72722C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F62A4381-DAEB-2595-2334-F2A523910CCC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Formulazione: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DC5A33F-41A7-8E8E-5D4E-981EDDAF4704}"/>
                  </a:ext>
                </a:extLst>
              </p:cNvPr>
              <p:cNvSpPr txBox="1"/>
              <p:nvPr/>
            </p:nvSpPr>
            <p:spPr>
              <a:xfrm>
                <a:off x="811480" y="1028274"/>
                <a:ext cx="2869312" cy="878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min</m:t>
                          </m:r>
                        </m:fName>
                        <m:e>
                          <m: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       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it-IT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t-IT" sz="20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it-IT" sz="20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it-IT" sz="20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it-IT" sz="20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it-IT" sz="20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)∈</m:t>
                              </m:r>
                              <m:r>
                                <a:rPr lang="it-IT" sz="20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it-IT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it-IT" sz="20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DC5A33F-41A7-8E8E-5D4E-981EDDAF4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80" y="1028274"/>
                <a:ext cx="2869312" cy="8789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tangolo 9">
            <a:extLst>
              <a:ext uri="{FF2B5EF4-FFF2-40B4-BE49-F238E27FC236}">
                <a16:creationId xmlns:a16="http://schemas.microsoft.com/office/drawing/2014/main" id="{026FEBBD-C70C-9F5A-20DE-5A7ADB48F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480" y="1844857"/>
            <a:ext cx="7143750" cy="411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it-IT" altLang="it-IT" sz="1600" dirty="0">
                <a:solidFill>
                  <a:srgbClr val="0066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Vincoli di rete</a:t>
            </a:r>
            <a:endParaRPr lang="it-IT" altLang="it-IT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02A02575-9898-CC2B-33B7-12346FE50D1B}"/>
                  </a:ext>
                </a:extLst>
              </p:cNvPr>
              <p:cNvSpPr txBox="1"/>
              <p:nvPr/>
            </p:nvSpPr>
            <p:spPr>
              <a:xfrm>
                <a:off x="811480" y="2222122"/>
                <a:ext cx="3681777" cy="83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it-IT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=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it-IT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t-IT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𝑘</m:t>
                              </m:r>
                              <m:r>
                                <a:rPr lang="it-IT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it-IT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it-IT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it-IT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nary>
                        </m:fName>
                        <m:e>
                          <m: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                   (</m:t>
                          </m:r>
                          <m: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  <m: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)∈</m:t>
                          </m:r>
                          <m: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</m:oMath>
                  </m:oMathPara>
                </a14:m>
                <a:endParaRPr lang="it-IT" sz="20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02A02575-9898-CC2B-33B7-12346FE50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80" y="2222122"/>
                <a:ext cx="3681777" cy="8392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5F34262A-77A3-DBDD-0B1E-5042CCE9D129}"/>
                  </a:ext>
                </a:extLst>
              </p:cNvPr>
              <p:cNvSpPr txBox="1"/>
              <p:nvPr/>
            </p:nvSpPr>
            <p:spPr>
              <a:xfrm>
                <a:off x="644346" y="3058278"/>
                <a:ext cx="8427756" cy="1074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it-IT" sz="20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it-IT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it-IT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it-IT" sz="20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  <m:r>
                        <a:rPr lang="it-IT" sz="20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it-IT" sz="20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</m:sup>
                          </m:sSup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</m:d>
                        </m:sub>
                        <m:sup/>
                        <m:e>
                          <m:sSubSup>
                            <m:sSubSupPr>
                              <m:ctrlPr>
                                <a:rPr lang="it-IT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it-IT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𝑗𝑖</m:t>
                              </m:r>
                            </m:sub>
                            <m:sup>
                              <m:r>
                                <a:rPr lang="it-IT" sz="20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  <m:r>
                        <a:rPr lang="it-IT" sz="20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it-IT" sz="2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it-IT" sz="2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it-IT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          </m:t>
                                </m:r>
                                <m:r>
                                  <a:rPr lang="it-IT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𝑠𝑒</m:t>
                                </m:r>
                                <m:r>
                                  <a:rPr lang="it-IT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    </m:t>
                                </m:r>
                                <m:r>
                                  <a:rPr lang="it-IT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it-IT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it-IT" sz="2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it-IT" sz="2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it-IT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it-IT" sz="2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it-IT" sz="2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it-IT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         </m:t>
                                </m:r>
                                <m:r>
                                  <a:rPr lang="it-IT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𝑠𝑒</m:t>
                                </m:r>
                                <m:r>
                                  <a:rPr lang="it-IT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    </m:t>
                                </m:r>
                                <m:r>
                                  <a:rPr lang="it-IT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it-IT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it-IT" sz="2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it-IT" sz="2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it-IT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  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  <m:r>
                                  <a:rPr lang="it-IT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           </m:t>
                                </m:r>
                                <m:r>
                                  <a:rPr lang="it-IT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𝑎𝑙𝑡𝑟𝑖𝑚𝑒𝑛𝑡𝑖</m:t>
                                </m:r>
                                <m:r>
                                  <a:rPr lang="it-IT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         </m:t>
                                </m:r>
                              </m:e>
                            </m:mr>
                          </m:m>
                          <m: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∀</m:t>
                          </m:r>
                          <m: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      </m:t>
                          </m:r>
                          <m: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</m:e>
                      </m:d>
                      <m:r>
                        <a:rPr lang="it-IT" sz="20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{1,2,…</m:t>
                      </m:r>
                      <m:r>
                        <a:rPr lang="it-IT" sz="20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𝑟</m:t>
                      </m:r>
                      <m:r>
                        <a:rPr lang="it-IT" sz="20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it-IT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5F34262A-77A3-DBDD-0B1E-5042CCE9D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46" y="3058278"/>
                <a:ext cx="8427756" cy="1074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tangolo 13">
            <a:extLst>
              <a:ext uri="{FF2B5EF4-FFF2-40B4-BE49-F238E27FC236}">
                <a16:creationId xmlns:a16="http://schemas.microsoft.com/office/drawing/2014/main" id="{7EAF5502-36A9-1651-7D44-05EB8D897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4187059"/>
            <a:ext cx="7143750" cy="411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it-IT" altLang="it-IT" sz="1600" dirty="0">
                <a:solidFill>
                  <a:srgbClr val="0066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Vincolo di budget</a:t>
            </a:r>
            <a:endParaRPr lang="it-IT" altLang="it-IT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7DCAE9A5-B7DD-EA79-603D-9B0537E4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5529467"/>
            <a:ext cx="7143750" cy="411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it-IT" altLang="it-IT" sz="1600" dirty="0">
                <a:solidFill>
                  <a:srgbClr val="0066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Vincoli di congruenza tra insiemi di variabili</a:t>
            </a:r>
            <a:endParaRPr lang="it-IT" altLang="it-IT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ADD69CE-8ACE-361D-1B8A-979408F00070}"/>
                  </a:ext>
                </a:extLst>
              </p:cNvPr>
              <p:cNvSpPr txBox="1"/>
              <p:nvPr/>
            </p:nvSpPr>
            <p:spPr>
              <a:xfrm>
                <a:off x="774700" y="4644582"/>
                <a:ext cx="3187155" cy="878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nary>
                            <m:naryPr>
                              <m:chr m:val="∑"/>
                              <m:supHide m:val="on"/>
                              <m:ctrlPr>
                                <a:rPr lang="it-IT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t-IT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r>
                                <a:rPr lang="it-IT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  <m:r>
                                <a:rPr lang="it-IT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it-IT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  <m:r>
                                <a:rPr lang="it-IT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)∈</m:t>
                              </m:r>
                              <m:r>
                                <a:rPr lang="it-IT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it-IT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it-IT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it-IT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it-IT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𝑏𝑢𝑑𝑔𝑒𝑡</m:t>
                              </m:r>
                              <m:r>
                                <a:rPr lang="it-IT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fName>
                        <m:e>
                          <m: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it-IT" sz="2000" b="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ADD69CE-8ACE-361D-1B8A-979408F00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0" y="4644582"/>
                <a:ext cx="3187155" cy="8789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59BC3263-3C7B-B573-C1B2-611042688E0A}"/>
                  </a:ext>
                </a:extLst>
              </p:cNvPr>
              <p:cNvSpPr txBox="1"/>
              <p:nvPr/>
            </p:nvSpPr>
            <p:spPr>
              <a:xfrm>
                <a:off x="774700" y="5889685"/>
                <a:ext cx="4022961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it-IT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0</m:t>
                              </m:r>
                              <m:r>
                                <a:rPr lang="it-IT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it-IT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it-IT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it-IT" sz="2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𝑖𝑗</m:t>
                              </m:r>
                            </m:sub>
                          </m:sSub>
                        </m:fName>
                        <m:e>
                          <m: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                   (</m:t>
                          </m:r>
                          <m: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  <m: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)∈</m:t>
                          </m:r>
                          <m:r>
                            <a:rPr lang="it-IT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</m:oMath>
                  </m:oMathPara>
                </a14:m>
                <a:endParaRPr lang="it-IT" sz="20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59BC3263-3C7B-B573-C1B2-611042688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0" y="5889685"/>
                <a:ext cx="4022961" cy="424796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258DA679D9A384DB46C4B32DB0BFFE6" ma:contentTypeVersion="10" ma:contentTypeDescription="Creare un nuovo documento." ma:contentTypeScope="" ma:versionID="a064fec88f76afb48e6c6091c56b75bb">
  <xsd:schema xmlns:xsd="http://www.w3.org/2001/XMLSchema" xmlns:xs="http://www.w3.org/2001/XMLSchema" xmlns:p="http://schemas.microsoft.com/office/2006/metadata/properties" xmlns:ns2="78d2541a-0243-4856-a1e8-b58075203417" xmlns:ns3="2db36bdd-87bf-402d-acad-8a948c6431f8" targetNamespace="http://schemas.microsoft.com/office/2006/metadata/properties" ma:root="true" ma:fieldsID="63c1cc5066c1ececa5e3fadbd4246773" ns2:_="" ns3:_="">
    <xsd:import namespace="78d2541a-0243-4856-a1e8-b58075203417"/>
    <xsd:import namespace="2db36bdd-87bf-402d-acad-8a948c6431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d2541a-0243-4856-a1e8-b580752034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36bdd-87bf-402d-acad-8a948c6431f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B5F2BD-0946-4133-8FDB-50443C8A035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57A532E-B410-4A43-95B5-1FBA9ABFDF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266002-A299-4A74-B067-D115D46C6F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d2541a-0243-4856-a1e8-b58075203417"/>
    <ds:schemaRef ds:uri="2db36bdd-87bf-402d-acad-8a948c6431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522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Verdana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di Ricerca Operativa 2 A.A. 2020/21</dc:title>
  <dc:creator>MAURIZIO BOCCIA</dc:creator>
  <cp:lastModifiedBy>Antonio B.</cp:lastModifiedBy>
  <cp:revision>54</cp:revision>
  <dcterms:created xsi:type="dcterms:W3CDTF">2020-11-18T18:08:38Z</dcterms:created>
  <dcterms:modified xsi:type="dcterms:W3CDTF">2024-04-21T13:23:41Z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0x0101000258DA679D9A384DB46C4B32DB0BFFE6</vt:lpwstr>
  </property>
</Properties>
</file>