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71" r:id="rId5"/>
    <p:sldId id="305" r:id="rId6"/>
    <p:sldId id="367" r:id="rId7"/>
    <p:sldId id="368" r:id="rId8"/>
    <p:sldId id="369" r:id="rId9"/>
    <p:sldId id="370" r:id="rId10"/>
    <p:sldId id="372" r:id="rId11"/>
    <p:sldId id="373" r:id="rId12"/>
    <p:sldId id="351" r:id="rId13"/>
    <p:sldId id="352" r:id="rId14"/>
    <p:sldId id="353" r:id="rId15"/>
    <p:sldId id="420" r:id="rId16"/>
    <p:sldId id="375" r:id="rId17"/>
    <p:sldId id="376" r:id="rId18"/>
    <p:sldId id="377" r:id="rId19"/>
    <p:sldId id="378" r:id="rId20"/>
    <p:sldId id="379" r:id="rId21"/>
    <p:sldId id="287" r:id="rId22"/>
    <p:sldId id="288" r:id="rId23"/>
    <p:sldId id="289" r:id="rId24"/>
    <p:sldId id="349" r:id="rId25"/>
    <p:sldId id="350" r:id="rId26"/>
    <p:sldId id="463" r:id="rId27"/>
    <p:sldId id="380" r:id="rId28"/>
    <p:sldId id="381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ABAEE-AEE4-485C-98ED-0F354892E6D9}" v="25" dt="2024-04-21T13:33:06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36" autoAdjust="0"/>
  </p:normalViewPr>
  <p:slideViewPr>
    <p:cSldViewPr snapToGrid="0">
      <p:cViewPr varScale="1">
        <p:scale>
          <a:sx n="106" d="100"/>
          <a:sy n="106" d="100"/>
        </p:scale>
        <p:origin x="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891ABAEE-AEE4-485C-98ED-0F354892E6D9}"/>
    <pc:docChg chg="custSel modSld">
      <pc:chgData name="Antonio B." userId="9219f2d1b2873455" providerId="LiveId" clId="{891ABAEE-AEE4-485C-98ED-0F354892E6D9}" dt="2024-04-21T13:33:06.468" v="398" actId="20577"/>
      <pc:docMkLst>
        <pc:docMk/>
      </pc:docMkLst>
      <pc:sldChg chg="modSp">
        <pc:chgData name="Antonio B." userId="9219f2d1b2873455" providerId="LiveId" clId="{891ABAEE-AEE4-485C-98ED-0F354892E6D9}" dt="2024-04-19T16:32:56.521" v="388" actId="20577"/>
        <pc:sldMkLst>
          <pc:docMk/>
          <pc:sldMk cId="2070133085" sldId="289"/>
        </pc:sldMkLst>
        <pc:spChg chg="mod">
          <ac:chgData name="Antonio B." userId="9219f2d1b2873455" providerId="LiveId" clId="{891ABAEE-AEE4-485C-98ED-0F354892E6D9}" dt="2024-04-19T16:32:56.521" v="388" actId="20577"/>
          <ac:spMkLst>
            <pc:docMk/>
            <pc:sldMk cId="2070133085" sldId="289"/>
            <ac:spMk id="7" creationId="{00000000-0000-0000-0000-000000000000}"/>
          </ac:spMkLst>
        </pc:spChg>
      </pc:sldChg>
      <pc:sldChg chg="modSp">
        <pc:chgData name="Antonio B." userId="9219f2d1b2873455" providerId="LiveId" clId="{891ABAEE-AEE4-485C-98ED-0F354892E6D9}" dt="2024-04-19T11:18:13.665" v="3" actId="20577"/>
        <pc:sldMkLst>
          <pc:docMk/>
          <pc:sldMk cId="0" sldId="351"/>
        </pc:sldMkLst>
        <pc:spChg chg="mod">
          <ac:chgData name="Antonio B." userId="9219f2d1b2873455" providerId="LiveId" clId="{891ABAEE-AEE4-485C-98ED-0F354892E6D9}" dt="2024-04-19T11:18:13.665" v="3" actId="20577"/>
          <ac:spMkLst>
            <pc:docMk/>
            <pc:sldMk cId="0" sldId="351"/>
            <ac:spMk id="5" creationId="{00000000-0000-0000-0000-000000000000}"/>
          </ac:spMkLst>
        </pc:spChg>
      </pc:sldChg>
      <pc:sldChg chg="modNotesTx">
        <pc:chgData name="Antonio B." userId="9219f2d1b2873455" providerId="LiveId" clId="{891ABAEE-AEE4-485C-98ED-0F354892E6D9}" dt="2024-04-19T11:25:00.236" v="44" actId="20577"/>
        <pc:sldMkLst>
          <pc:docMk/>
          <pc:sldMk cId="0" sldId="353"/>
        </pc:sldMkLst>
      </pc:sldChg>
      <pc:sldChg chg="modSp">
        <pc:chgData name="Antonio B." userId="9219f2d1b2873455" providerId="LiveId" clId="{891ABAEE-AEE4-485C-98ED-0F354892E6D9}" dt="2024-04-19T16:14:52.135" v="379" actId="20577"/>
        <pc:sldMkLst>
          <pc:docMk/>
          <pc:sldMk cId="0" sldId="370"/>
        </pc:sldMkLst>
        <pc:spChg chg="mod">
          <ac:chgData name="Antonio B." userId="9219f2d1b2873455" providerId="LiveId" clId="{891ABAEE-AEE4-485C-98ED-0F354892E6D9}" dt="2024-04-19T16:14:52.135" v="379" actId="20577"/>
          <ac:spMkLst>
            <pc:docMk/>
            <pc:sldMk cId="0" sldId="370"/>
            <ac:spMk id="9" creationId="{00000000-0000-0000-0000-000000000000}"/>
          </ac:spMkLst>
        </pc:spChg>
      </pc:sldChg>
      <pc:sldChg chg="modSp">
        <pc:chgData name="Antonio B." userId="9219f2d1b2873455" providerId="LiveId" clId="{891ABAEE-AEE4-485C-98ED-0F354892E6D9}" dt="2024-04-19T11:17:38.979" v="1"/>
        <pc:sldMkLst>
          <pc:docMk/>
          <pc:sldMk cId="1786973587" sldId="371"/>
        </pc:sldMkLst>
        <pc:spChg chg="mod">
          <ac:chgData name="Antonio B." userId="9219f2d1b2873455" providerId="LiveId" clId="{891ABAEE-AEE4-485C-98ED-0F354892E6D9}" dt="2024-04-19T11:17:38.979" v="1"/>
          <ac:spMkLst>
            <pc:docMk/>
            <pc:sldMk cId="1786973587" sldId="371"/>
            <ac:spMk id="1030" creationId="{00000000-0000-0000-0000-000000000000}"/>
          </ac:spMkLst>
        </pc:spChg>
      </pc:sldChg>
      <pc:sldChg chg="modSp">
        <pc:chgData name="Antonio B." userId="9219f2d1b2873455" providerId="LiveId" clId="{891ABAEE-AEE4-485C-98ED-0F354892E6D9}" dt="2024-04-21T13:33:06.468" v="398" actId="20577"/>
        <pc:sldMkLst>
          <pc:docMk/>
          <pc:sldMk cId="1926677080" sldId="372"/>
        </pc:sldMkLst>
        <pc:spChg chg="mod">
          <ac:chgData name="Antonio B." userId="9219f2d1b2873455" providerId="LiveId" clId="{891ABAEE-AEE4-485C-98ED-0F354892E6D9}" dt="2024-04-21T13:33:06.468" v="398" actId="20577"/>
          <ac:spMkLst>
            <pc:docMk/>
            <pc:sldMk cId="1926677080" sldId="372"/>
            <ac:spMk id="8" creationId="{00000000-0000-0000-0000-000000000000}"/>
          </ac:spMkLst>
        </pc:spChg>
      </pc:sldChg>
      <pc:sldChg chg="modNotesTx">
        <pc:chgData name="Antonio B." userId="9219f2d1b2873455" providerId="LiveId" clId="{891ABAEE-AEE4-485C-98ED-0F354892E6D9}" dt="2024-04-19T12:03:31.023" v="328" actId="20577"/>
        <pc:sldMkLst>
          <pc:docMk/>
          <pc:sldMk cId="3636283735" sldId="380"/>
        </pc:sldMkLst>
      </pc:sldChg>
      <pc:sldChg chg="modNotesTx">
        <pc:chgData name="Antonio B." userId="9219f2d1b2873455" providerId="LiveId" clId="{891ABAEE-AEE4-485C-98ED-0F354892E6D9}" dt="2024-04-19T12:04:09.161" v="377" actId="20577"/>
        <pc:sldMkLst>
          <pc:docMk/>
          <pc:sldMk cId="2977904239" sldId="381"/>
        </pc:sldMkLst>
      </pc:sldChg>
      <pc:sldChg chg="modNotesTx">
        <pc:chgData name="Antonio B." userId="9219f2d1b2873455" providerId="LiveId" clId="{891ABAEE-AEE4-485C-98ED-0F354892E6D9}" dt="2024-04-19T12:01:47.029" v="215" actId="20577"/>
        <pc:sldMkLst>
          <pc:docMk/>
          <pc:sldMk cId="2521915788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77D1C-F6E1-4D67-8FF5-3766FBD0CFA5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8C1C2-D324-4AD5-B111-F219428A0D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8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8C1C2-D324-4AD5-B111-F219428A0D6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realtà m è circa (n-1)!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8C1C2-D324-4AD5-B111-F219428A0D6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8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Iterazione 1: T ={(1,1)} e w = 0</a:t>
            </a:r>
          </a:p>
          <a:p>
            <a:endParaRPr lang="it-IT" dirty="0"/>
          </a:p>
          <a:p>
            <a:r>
              <a:rPr lang="it-IT" dirty="0"/>
              <a:t>Iterazione 2: T ={(1,1), (3,2)} (scelgo (3,2) perché ha distanza maggiore dal cluster 1, ossia 15) e w = 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8C1C2-D324-4AD5-B111-F219428A0D6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45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Iterazione 3: T = {…., (5,2)} e w=1</a:t>
            </a:r>
          </a:p>
          <a:p>
            <a:endParaRPr lang="it-IT" dirty="0"/>
          </a:p>
          <a:p>
            <a:r>
              <a:rPr lang="it-IT" dirty="0"/>
              <a:t>Iterazione 4: T = {…., (2,1)} e w=6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8C1C2-D324-4AD5-B111-F219428A0D6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9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Iterazione 5: T = {….., (4,2)} e w=13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8C1C2-D324-4AD5-B111-F219428A0D6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18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6"/>
          <p:cNvSpPr>
            <a:spLocks noChangeArrowheads="1"/>
          </p:cNvSpPr>
          <p:nvPr/>
        </p:nvSpPr>
        <p:spPr bwMode="auto">
          <a:xfrm>
            <a:off x="642805" y="718277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Definizione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</a:t>
            </a:r>
            <a:endParaRPr lang="en-US" altLang="it-IT" sz="2000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825369" y="2726228"/>
            <a:ext cx="83200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Un problema di </a:t>
            </a:r>
            <a:r>
              <a:rPr lang="it-IT" altLang="it-IT" sz="1800" b="1" i="1" dirty="0">
                <a:solidFill>
                  <a:srgbClr val="0070C0"/>
                </a:solidFill>
              </a:rPr>
              <a:t>ottimizzazione combinatoria </a:t>
            </a:r>
            <a:r>
              <a:rPr lang="it-IT" altLang="it-IT" sz="1800" dirty="0"/>
              <a:t>si presenta nella forma:</a:t>
            </a: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2768469" y="3308841"/>
          <a:ext cx="12223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406224" progId="Equation.DSMT4">
                  <p:embed/>
                </p:oleObj>
              </mc:Choice>
              <mc:Fallback>
                <p:oleObj name="Equation" r:id="rId2" imgW="647419" imgH="406224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469" y="3308841"/>
                        <a:ext cx="12223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ttangolo 5"/>
          <p:cNvSpPr>
            <a:spLocks noChangeArrowheads="1"/>
          </p:cNvSpPr>
          <p:nvPr/>
        </p:nvSpPr>
        <p:spPr bwMode="auto">
          <a:xfrm>
            <a:off x="785679" y="1151666"/>
            <a:ext cx="10683509" cy="129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</a:rPr>
              <a:t>B = {b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1</a:t>
            </a:r>
            <a:r>
              <a:rPr lang="it-IT" altLang="it-IT" sz="1800" i="1" dirty="0">
                <a:solidFill>
                  <a:srgbClr val="0070C0"/>
                </a:solidFill>
              </a:rPr>
              <a:t>,…,</a:t>
            </a:r>
            <a:r>
              <a:rPr lang="it-IT" altLang="it-IT" sz="1800" i="1" dirty="0" err="1">
                <a:solidFill>
                  <a:srgbClr val="0070C0"/>
                </a:solidFill>
              </a:rPr>
              <a:t>b</a:t>
            </a:r>
            <a:r>
              <a:rPr lang="it-IT" altLang="it-IT" sz="1800" i="1" baseline="-25000" dirty="0" err="1">
                <a:solidFill>
                  <a:srgbClr val="0070C0"/>
                </a:solidFill>
              </a:rPr>
              <a:t>n</a:t>
            </a:r>
            <a:r>
              <a:rPr lang="it-IT" altLang="it-IT" sz="1800" i="1" dirty="0">
                <a:solidFill>
                  <a:srgbClr val="0070C0"/>
                </a:solidFill>
              </a:rPr>
              <a:t>} </a:t>
            </a:r>
            <a:r>
              <a:rPr lang="it-IT" altLang="it-IT" sz="1800" dirty="0"/>
              <a:t>un insieme finito detto </a:t>
            </a:r>
            <a:r>
              <a:rPr lang="it-IT" altLang="it-IT" sz="1800" b="1" i="1" dirty="0">
                <a:solidFill>
                  <a:srgbClr val="0070C0"/>
                </a:solidFill>
              </a:rPr>
              <a:t>insieme base</a:t>
            </a:r>
            <a:r>
              <a:rPr lang="it-IT" altLang="it-IT" sz="1800" b="1" dirty="0"/>
              <a:t> </a:t>
            </a:r>
            <a:r>
              <a:rPr lang="it-IT" altLang="it-IT" sz="1800" dirty="0"/>
              <a:t>o </a:t>
            </a:r>
            <a:r>
              <a:rPr lang="it-IT" altLang="it-IT" sz="1800" b="1" i="1" dirty="0">
                <a:solidFill>
                  <a:srgbClr val="0070C0"/>
                </a:solidFill>
              </a:rPr>
              <a:t>ground set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  <a:latin typeface="Gloucester MT Extra Condensed" pitchFamily="18" charset="0"/>
              </a:rPr>
              <a:t>∑  </a:t>
            </a:r>
            <a:r>
              <a:rPr lang="it-IT" altLang="it-IT" sz="1800" i="1" dirty="0">
                <a:solidFill>
                  <a:srgbClr val="0070C0"/>
                </a:solidFill>
              </a:rPr>
              <a:t>= {S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1</a:t>
            </a:r>
            <a:r>
              <a:rPr lang="it-IT" altLang="it-IT" sz="1800" i="1" dirty="0">
                <a:solidFill>
                  <a:srgbClr val="0070C0"/>
                </a:solidFill>
              </a:rPr>
              <a:t>,…,S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m</a:t>
            </a:r>
            <a:r>
              <a:rPr lang="it-IT" altLang="it-IT" sz="1800" i="1" dirty="0">
                <a:solidFill>
                  <a:srgbClr val="0070C0"/>
                </a:solidFill>
              </a:rPr>
              <a:t>} </a:t>
            </a:r>
            <a:r>
              <a:rPr lang="it-IT" altLang="it-IT" sz="1800" dirty="0"/>
              <a:t>una famiglia di sottoinsiemi di </a:t>
            </a:r>
            <a:r>
              <a:rPr lang="it-IT" altLang="it-IT" sz="1800" i="1" dirty="0">
                <a:solidFill>
                  <a:srgbClr val="0070C0"/>
                </a:solidFill>
              </a:rPr>
              <a:t>B</a:t>
            </a:r>
            <a:r>
              <a:rPr lang="it-IT" altLang="it-IT" sz="1800" dirty="0"/>
              <a:t> detta </a:t>
            </a:r>
            <a:r>
              <a:rPr lang="it-IT" altLang="it-IT" sz="1800" b="1" i="1" dirty="0">
                <a:solidFill>
                  <a:srgbClr val="0070C0"/>
                </a:solidFill>
              </a:rPr>
              <a:t>subset system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</a:rPr>
              <a:t>w : </a:t>
            </a:r>
            <a:r>
              <a:rPr lang="it-IT" altLang="it-IT" sz="1800" i="1" dirty="0">
                <a:solidFill>
                  <a:srgbClr val="0070C0"/>
                </a:solidFill>
                <a:latin typeface="Gloucester MT Extra Condensed" pitchFamily="18" charset="0"/>
              </a:rPr>
              <a:t>∑ </a:t>
            </a:r>
            <a:r>
              <a:rPr lang="it-IT" altLang="it-IT" sz="1800" i="1" dirty="0">
                <a:solidFill>
                  <a:srgbClr val="0070C0"/>
                </a:solidFill>
              </a:rPr>
              <a:t>→ R </a:t>
            </a:r>
            <a:r>
              <a:rPr lang="it-IT" altLang="it-IT" sz="1800" dirty="0"/>
              <a:t>una </a:t>
            </a:r>
            <a:r>
              <a:rPr lang="it-IT" altLang="it-IT" sz="1800" b="1" i="1" dirty="0">
                <a:solidFill>
                  <a:srgbClr val="0070C0"/>
                </a:solidFill>
              </a:rPr>
              <a:t>funzione obiettivo </a:t>
            </a:r>
            <a:r>
              <a:rPr lang="it-IT" altLang="it-IT" sz="1800" dirty="0"/>
              <a:t>che associa a ciascun insieme </a:t>
            </a:r>
            <a:r>
              <a:rPr lang="it-IT" altLang="it-IT" sz="1800" i="1" dirty="0">
                <a:solidFill>
                  <a:srgbClr val="0070C0"/>
                </a:solidFill>
              </a:rPr>
              <a:t>S ∈ </a:t>
            </a:r>
            <a:r>
              <a:rPr lang="it-IT" altLang="it-IT" sz="1800" i="1" dirty="0">
                <a:solidFill>
                  <a:srgbClr val="0070C0"/>
                </a:solidFill>
                <a:latin typeface="Gloucester MT Extra Condensed" pitchFamily="18" charset="0"/>
              </a:rPr>
              <a:t>∑</a:t>
            </a:r>
            <a:r>
              <a:rPr lang="it-IT" altLang="it-IT" sz="1800" i="1" dirty="0">
                <a:solidFill>
                  <a:srgbClr val="0070C0"/>
                </a:solidFill>
              </a:rPr>
              <a:t> </a:t>
            </a:r>
            <a:r>
              <a:rPr lang="it-IT" altLang="it-IT" sz="1800" dirty="0"/>
              <a:t>un numero reale </a:t>
            </a:r>
            <a:r>
              <a:rPr lang="it-IT" altLang="it-IT" sz="1800" i="1" dirty="0">
                <a:solidFill>
                  <a:srgbClr val="0070C0"/>
                </a:solidFill>
              </a:rPr>
              <a:t>w(S)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96806" y="4615352"/>
            <a:ext cx="10572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Wingdings" pitchFamily="2" charset="2"/>
              <a:buChar char="q"/>
              <a:defRPr/>
            </a:pPr>
            <a:r>
              <a:rPr lang="it-IT" dirty="0"/>
              <a:t>L’insieme di </a:t>
            </a:r>
            <a:r>
              <a:rPr lang="it-IT" i="1" dirty="0">
                <a:solidFill>
                  <a:srgbClr val="0070C0"/>
                </a:solidFill>
              </a:rPr>
              <a:t>soluzioni ammissibili </a:t>
            </a:r>
            <a:r>
              <a:rPr lang="it-IT" i="1" dirty="0">
                <a:solidFill>
                  <a:srgbClr val="0070C0"/>
                </a:solidFill>
                <a:latin typeface="GreekC"/>
              </a:rPr>
              <a:t>S</a:t>
            </a:r>
            <a:r>
              <a:rPr lang="it-IT" i="1" dirty="0"/>
              <a:t> è una </a:t>
            </a:r>
            <a:r>
              <a:rPr lang="it-IT" dirty="0"/>
              <a:t>famiglia (</a:t>
            </a:r>
            <a:r>
              <a:rPr lang="it-IT" i="1" dirty="0">
                <a:solidFill>
                  <a:srgbClr val="0070C0"/>
                </a:solidFill>
              </a:rPr>
              <a:t>finita</a:t>
            </a:r>
            <a:r>
              <a:rPr lang="it-IT" dirty="0"/>
              <a:t>) di </a:t>
            </a:r>
            <a:r>
              <a:rPr lang="it-IT" i="1" dirty="0">
                <a:solidFill>
                  <a:srgbClr val="0070C0"/>
                </a:solidFill>
              </a:rPr>
              <a:t>sottoinsiemi di un insieme finito di elementi </a:t>
            </a:r>
            <a:r>
              <a:rPr lang="it-IT" dirty="0"/>
              <a:t>(non può assumere qualunque forma come nei problemi di ottimizzazione generali)</a:t>
            </a:r>
          </a:p>
          <a:p>
            <a:pPr>
              <a:defRPr/>
            </a:pPr>
            <a:endParaRPr lang="it-IT" dirty="0"/>
          </a:p>
          <a:p>
            <a:pPr marL="363538" indent="-363538">
              <a:buFont typeface="Wingdings" pitchFamily="2" charset="2"/>
              <a:buChar char="q"/>
              <a:defRPr/>
            </a:pPr>
            <a:r>
              <a:rPr lang="it-IT" dirty="0"/>
              <a:t>La </a:t>
            </a:r>
            <a:r>
              <a:rPr lang="it-IT" i="1" dirty="0">
                <a:solidFill>
                  <a:srgbClr val="0070C0"/>
                </a:solidFill>
              </a:rPr>
              <a:t>funzione obiettivo </a:t>
            </a:r>
            <a:r>
              <a:rPr lang="it-IT" dirty="0"/>
              <a:t>è una </a:t>
            </a:r>
            <a:r>
              <a:rPr lang="it-IT" i="1" dirty="0">
                <a:solidFill>
                  <a:srgbClr val="0070C0"/>
                </a:solidFill>
              </a:rPr>
              <a:t>funzione generica </a:t>
            </a:r>
            <a:r>
              <a:rPr lang="it-IT" dirty="0"/>
              <a:t>definita in </a:t>
            </a:r>
            <a:r>
              <a:rPr lang="it-IT" i="1" dirty="0">
                <a:latin typeface="GreekC"/>
              </a:rPr>
              <a:t>S</a:t>
            </a:r>
            <a:r>
              <a:rPr lang="it-IT" dirty="0">
                <a:latin typeface="GreekC"/>
              </a:rPr>
              <a:t> </a:t>
            </a:r>
            <a:r>
              <a:rPr lang="it-IT" dirty="0"/>
              <a:t>ed a valori reali (lineare, non lineare, espressa in forma tabellare, ecc.)</a:t>
            </a:r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825369" y="4174027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Osservazioni</a:t>
            </a:r>
            <a:r>
              <a:rPr lang="it-IT" altLang="it-IT" sz="1800"/>
              <a:t>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618F77-209A-4AF5-8481-8F12938E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43" y="-9570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Problemi di ottimizzazione combinatoria</a:t>
            </a:r>
          </a:p>
        </p:txBody>
      </p:sp>
    </p:spTree>
    <p:extLst>
      <p:ext uri="{BB962C8B-B14F-4D97-AF65-F5344CB8AC3E}">
        <p14:creationId xmlns:p14="http://schemas.microsoft.com/office/powerpoint/2010/main" val="17869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3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756281" y="692877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Il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problema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del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commesso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viaggiatore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(TSP)</a:t>
            </a:r>
            <a:endParaRPr lang="en-US" altLang="it-IT" sz="2000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34070" y="1294541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Ciclo Hamiltoniano</a:t>
            </a:r>
            <a:r>
              <a:rPr lang="it-IT" altLang="it-IT" sz="1800"/>
              <a:t>: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34070" y="1654903"/>
            <a:ext cx="10356444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 dirty="0">
                <a:cs typeface="Arial" charset="0"/>
              </a:rPr>
              <a:t>Dato un </a:t>
            </a:r>
            <a:r>
              <a:rPr lang="en-US" altLang="it-IT" sz="1800" dirty="0" err="1">
                <a:cs typeface="Arial" charset="0"/>
              </a:rPr>
              <a:t>grafo</a:t>
            </a:r>
            <a:r>
              <a:rPr lang="en-US" altLang="it-IT" sz="1800" dirty="0">
                <a:cs typeface="Arial" charset="0"/>
              </a:rPr>
              <a:t> 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G(V,E)</a:t>
            </a:r>
            <a:r>
              <a:rPr lang="en-US" altLang="it-IT" sz="1800" dirty="0">
                <a:cs typeface="Arial" charset="0"/>
              </a:rPr>
              <a:t>, un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ciclo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hamiltoniano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1800" dirty="0">
                <a:cs typeface="Arial" charset="0"/>
              </a:rPr>
              <a:t>è un </a:t>
            </a:r>
            <a:r>
              <a:rPr lang="en-US" altLang="it-IT" sz="1800" dirty="0" err="1">
                <a:cs typeface="Arial" charset="0"/>
              </a:rPr>
              <a:t>ciclo</a:t>
            </a:r>
            <a:r>
              <a:rPr lang="en-US" altLang="it-IT" sz="1800" dirty="0">
                <a:cs typeface="Arial" charset="0"/>
              </a:rPr>
              <a:t> </a:t>
            </a:r>
            <a:r>
              <a:rPr lang="en-US" altLang="it-IT" sz="1800" dirty="0" err="1">
                <a:cs typeface="Arial" charset="0"/>
              </a:rPr>
              <a:t>che</a:t>
            </a:r>
            <a:r>
              <a:rPr lang="en-US" altLang="it-IT" sz="1800" dirty="0">
                <a:cs typeface="Arial" charset="0"/>
              </a:rPr>
              <a:t>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attraversa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tutti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i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nodi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del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grafo</a:t>
            </a:r>
            <a:r>
              <a:rPr lang="en-US" altLang="it-IT" sz="1800" i="1" dirty="0">
                <a:solidFill>
                  <a:srgbClr val="0070C0"/>
                </a:solidFill>
                <a:cs typeface="Arial" charset="0"/>
              </a:rPr>
              <a:t> una ed una sola </a:t>
            </a:r>
            <a:r>
              <a:rPr lang="en-US" altLang="it-IT" sz="1800" i="1" dirty="0" err="1">
                <a:solidFill>
                  <a:srgbClr val="0070C0"/>
                </a:solidFill>
                <a:cs typeface="Arial" charset="0"/>
              </a:rPr>
              <a:t>volta</a:t>
            </a:r>
            <a:r>
              <a:rPr lang="en-US" altLang="it-IT" sz="1800" dirty="0">
                <a:cs typeface="Arial" charset="0"/>
              </a:rPr>
              <a:t>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34070" y="2878866"/>
            <a:ext cx="1035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Se ad ogni arco del grafo </a:t>
            </a:r>
            <a:r>
              <a:rPr lang="it-IT" altLang="it-IT" sz="1800" i="1" dirty="0">
                <a:solidFill>
                  <a:srgbClr val="0070C0"/>
                </a:solidFill>
              </a:rPr>
              <a:t>G(V,E)</a:t>
            </a:r>
            <a:r>
              <a:rPr lang="it-IT" altLang="it-IT" sz="1800" dirty="0"/>
              <a:t> si associa un peso positivo </a:t>
            </a:r>
            <a:r>
              <a:rPr lang="it-IT" altLang="it-IT" sz="1800" b="1" i="1" dirty="0" err="1">
                <a:solidFill>
                  <a:srgbClr val="0070C0"/>
                </a:solidFill>
              </a:rPr>
              <a:t>d</a:t>
            </a:r>
            <a:r>
              <a:rPr lang="it-IT" altLang="it-IT" sz="1800" b="1" i="1" baseline="-25000" dirty="0" err="1">
                <a:solidFill>
                  <a:srgbClr val="0070C0"/>
                </a:solidFill>
              </a:rPr>
              <a:t>uv</a:t>
            </a:r>
            <a:r>
              <a:rPr lang="it-IT" altLang="it-IT" sz="1800" dirty="0"/>
              <a:t>, ad ogni </a:t>
            </a:r>
            <a:r>
              <a:rPr lang="it-IT" altLang="it-IT" sz="1800" i="1" dirty="0">
                <a:solidFill>
                  <a:srgbClr val="0070C0"/>
                </a:solidFill>
              </a:rPr>
              <a:t>ciclo hamiltoniano</a:t>
            </a:r>
            <a:r>
              <a:rPr lang="it-IT" altLang="it-IT" sz="1800" dirty="0"/>
              <a:t> si può associare un </a:t>
            </a:r>
            <a:r>
              <a:rPr lang="it-IT" altLang="it-IT" sz="1800" i="1" dirty="0">
                <a:solidFill>
                  <a:srgbClr val="0070C0"/>
                </a:solidFill>
              </a:rPr>
              <a:t>costo</a:t>
            </a:r>
            <a:r>
              <a:rPr lang="it-IT" altLang="it-IT" sz="1800" dirty="0"/>
              <a:t> dato dalla </a:t>
            </a:r>
            <a:r>
              <a:rPr lang="it-IT" altLang="it-IT" sz="1800" i="1" dirty="0">
                <a:solidFill>
                  <a:srgbClr val="0070C0"/>
                </a:solidFill>
              </a:rPr>
              <a:t>somma dei costi degli archi </a:t>
            </a:r>
            <a:r>
              <a:rPr lang="it-IT" altLang="it-IT" sz="1800" dirty="0"/>
              <a:t>che lo compongono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905506" y="3959953"/>
            <a:ext cx="1028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Il problema del </a:t>
            </a:r>
            <a:r>
              <a:rPr lang="it-IT" altLang="it-IT" sz="1800" b="1" i="1" dirty="0">
                <a:solidFill>
                  <a:srgbClr val="0070C0"/>
                </a:solidFill>
              </a:rPr>
              <a:t>commesso viaggiatore </a:t>
            </a:r>
            <a:r>
              <a:rPr lang="it-IT" altLang="it-IT" sz="1800" dirty="0"/>
              <a:t>consiste nel cercare il </a:t>
            </a:r>
            <a:r>
              <a:rPr lang="it-IT" altLang="it-IT" sz="1800" i="1" dirty="0">
                <a:solidFill>
                  <a:srgbClr val="0070C0"/>
                </a:solidFill>
              </a:rPr>
              <a:t>circuito hamiltoniano di costo minimo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827720" y="2508977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Costo di un ciclo hamiltoniano </a:t>
            </a:r>
            <a:r>
              <a:rPr lang="it-IT" altLang="it-IT" sz="1800"/>
              <a:t>:</a:t>
            </a:r>
          </a:p>
        </p:txBody>
      </p:sp>
      <p:sp>
        <p:nvSpPr>
          <p:cNvPr id="9" name="Rettangolo 8"/>
          <p:cNvSpPr/>
          <p:nvPr/>
        </p:nvSpPr>
        <p:spPr>
          <a:xfrm>
            <a:off x="905504" y="4457778"/>
            <a:ext cx="10285009" cy="1338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rgbClr val="0070C0"/>
                </a:solidFill>
              </a:rPr>
              <a:t>Si parla di</a:t>
            </a:r>
            <a:r>
              <a:rPr lang="it-IT" dirty="0"/>
              <a:t>: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b="1" i="1" dirty="0">
                <a:solidFill>
                  <a:srgbClr val="0070C0"/>
                </a:solidFill>
              </a:rPr>
              <a:t>TSP simmetrico </a:t>
            </a:r>
            <a:r>
              <a:rPr lang="it-IT" dirty="0"/>
              <a:t>se il grafo </a:t>
            </a:r>
            <a:r>
              <a:rPr lang="it-IT" i="1" dirty="0">
                <a:solidFill>
                  <a:srgbClr val="0070C0"/>
                </a:solidFill>
              </a:rPr>
              <a:t>G(V,E)</a:t>
            </a:r>
            <a:r>
              <a:rPr lang="it-IT" dirty="0"/>
              <a:t> è </a:t>
            </a:r>
            <a:r>
              <a:rPr lang="it-IT" i="1" dirty="0">
                <a:solidFill>
                  <a:srgbClr val="0070C0"/>
                </a:solidFill>
              </a:rPr>
              <a:t>non orientato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b="1" i="1" dirty="0">
                <a:solidFill>
                  <a:srgbClr val="0070C0"/>
                </a:solidFill>
              </a:rPr>
              <a:t>TSP asimmetrico </a:t>
            </a:r>
            <a:r>
              <a:rPr lang="it-IT" dirty="0"/>
              <a:t>se il grafo </a:t>
            </a:r>
            <a:r>
              <a:rPr lang="it-IT" i="1" dirty="0">
                <a:solidFill>
                  <a:srgbClr val="0070C0"/>
                </a:solidFill>
              </a:rPr>
              <a:t>G(V,E)</a:t>
            </a:r>
            <a:r>
              <a:rPr lang="it-IT" dirty="0"/>
              <a:t> è un grafo </a:t>
            </a:r>
            <a:r>
              <a:rPr lang="it-IT" i="1" dirty="0">
                <a:solidFill>
                  <a:srgbClr val="0070C0"/>
                </a:solidFill>
              </a:rPr>
              <a:t>orientato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A36B0C1-CB5B-4B82-976C-85E6E329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3" y="-86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Un problema di ottimizzazione combinatoria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773699" y="673056"/>
            <a:ext cx="1039069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Il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problema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del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commesso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viaggiatore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è un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problema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di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ottimizzazione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combinatoria</a:t>
            </a:r>
            <a:endParaRPr lang="en-US" altLang="it-IT" sz="2000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0973"/>
              </p:ext>
            </p:extLst>
          </p:nvPr>
        </p:nvGraphicFramePr>
        <p:xfrm>
          <a:off x="1138825" y="1301515"/>
          <a:ext cx="7667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48" imgH="164957" progId="Equation.DSMT4">
                  <p:embed/>
                </p:oleObj>
              </mc:Choice>
              <mc:Fallback>
                <p:oleObj name="Equation" r:id="rId3" imgW="406048" imgH="164957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25" y="1301515"/>
                        <a:ext cx="7667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2354849" y="1230078"/>
            <a:ext cx="65611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Insieme degli archi del grafo =  Ground Set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2291349" y="1471377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06205"/>
              </p:ext>
            </p:extLst>
          </p:nvPr>
        </p:nvGraphicFramePr>
        <p:xfrm>
          <a:off x="1191212" y="1811103"/>
          <a:ext cx="31162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1000" imgH="723900" progId="Equation.DSMT4">
                  <p:embed/>
                </p:oleObj>
              </mc:Choice>
              <mc:Fallback>
                <p:oleObj name="Equation" r:id="rId5" imgW="1651000" imgH="7239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12" y="1811103"/>
                        <a:ext cx="31162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/>
          <p:nvPr/>
        </p:nvSpPr>
        <p:spPr>
          <a:xfrm>
            <a:off x="4955174" y="1882540"/>
            <a:ext cx="4465638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    Il Subset System è costituito da tutti i sottoinsiemi di B che costituiscono un </a:t>
            </a:r>
          </a:p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circuito </a:t>
            </a:r>
            <a:r>
              <a:rPr lang="it-IT" sz="1600" i="1" dirty="0" err="1">
                <a:solidFill>
                  <a:srgbClr val="C00000"/>
                </a:solidFill>
              </a:rPr>
              <a:t>hamiltoniano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3873803" y="2022241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68945"/>
              </p:ext>
            </p:extLst>
          </p:nvPr>
        </p:nvGraphicFramePr>
        <p:xfrm>
          <a:off x="1318213" y="3335102"/>
          <a:ext cx="20145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337" imgH="355446" progId="Equation.DSMT4">
                  <p:embed/>
                </p:oleObj>
              </mc:Choice>
              <mc:Fallback>
                <p:oleObj name="Equation" r:id="rId7" imgW="1066337" imgH="355446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213" y="3335102"/>
                        <a:ext cx="201453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tangolo 13"/>
          <p:cNvSpPr/>
          <p:nvPr/>
        </p:nvSpPr>
        <p:spPr>
          <a:xfrm>
            <a:off x="4151900" y="3317641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    Funzione obiettivo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3872499" y="3558941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21324" y="4147902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 b="1" i="1">
                <a:solidFill>
                  <a:srgbClr val="0070C0"/>
                </a:solidFill>
                <a:cs typeface="Arial" charset="0"/>
              </a:rPr>
              <a:t>Esempi di circuiti hamiltoniani:</a:t>
            </a:r>
            <a:endParaRPr lang="en-US" altLang="it-IT" sz="1800" i="1">
              <a:cs typeface="Arial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13" y="4579703"/>
            <a:ext cx="58007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85E1A44E-6A94-4D0F-BFB8-8290A29C8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3" y="-86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Un problema di ottimizzazione combinatoria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540D3A23-E5C8-4217-A7F7-105BAFBC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70E62E-D5EA-4008-B5ED-DFFC042E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6" y="1133707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</a:rPr>
              <a:t>Proprietà di una soluzione ammissibile</a:t>
            </a:r>
            <a:endParaRPr lang="it-IT" altLang="it-IT" sz="1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B5E8292-9D66-4B6B-A3DF-55B1F8C2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61" y="1940157"/>
            <a:ext cx="78486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in ogni nodo di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dirty="0"/>
              <a:t>incidono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esattamente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2 archi di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it-IT" altLang="it-IT" sz="1800" dirty="0"/>
              <a:t> non contiene cicli di cardinalità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&lt; |V|</a:t>
            </a:r>
            <a:r>
              <a:rPr lang="it-IT" altLang="it-IT" sz="1800" dirty="0"/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90E1E2A-2BD7-4F21-AD79-51850104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61" y="3586394"/>
            <a:ext cx="806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i="1" dirty="0"/>
              <a:t> </a:t>
            </a:r>
            <a:r>
              <a:rPr lang="it-IT" altLang="it-IT" sz="1800" dirty="0"/>
              <a:t>è una soluzione parziale per il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TSP</a:t>
            </a:r>
            <a:r>
              <a:rPr lang="it-IT" altLang="it-IT" sz="1800" dirty="0"/>
              <a:t> se e solo se: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9BC1BD-F240-4A20-8E3C-3784445A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61" y="3956282"/>
            <a:ext cx="78486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in ogni nodo di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it-IT" altLang="it-IT" sz="1800" dirty="0"/>
              <a:t> incidono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al più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2 archi di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dirty="0"/>
              <a:t> non contiene cicli di cardinalità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&lt; |V|</a:t>
            </a:r>
            <a:r>
              <a:rPr lang="it-IT" altLang="it-IT" sz="1800" dirty="0"/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82069D-C300-4069-9C14-34BE42E1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12" y="3164119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</a:rPr>
              <a:t>Proprietà di una soluzione parziale</a:t>
            </a:r>
            <a:endParaRPr lang="it-IT" alt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B4A0F24-3CEC-42A3-95E4-3F0F69BD5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98" y="1456830"/>
                <a:ext cx="10595947" cy="456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800" dirty="0"/>
                  <a:t>Dato un grafo </a:t>
                </a:r>
                <a:r>
                  <a:rPr lang="it-IT" altLang="it-IT" sz="18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G=(V,A) </a:t>
                </a:r>
                <a:r>
                  <a:rPr lang="it-IT" altLang="it-IT" sz="1800" dirty="0"/>
                  <a:t>e un insieme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it-IT" altLang="it-IT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altLang="it-IT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it-IT" alt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altLang="it-IT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it-IT" altLang="it-IT" sz="1800" b="1" dirty="0"/>
                  <a:t> </a:t>
                </a:r>
                <a:r>
                  <a:rPr lang="it-IT" altLang="it-IT" sz="1800" dirty="0"/>
                  <a:t>è l’insieme di archi di un ciclo </a:t>
                </a:r>
                <a:r>
                  <a:rPr lang="it-IT" altLang="it-IT" sz="1800" dirty="0">
                    <a:solidFill>
                      <a:schemeClr val="accent1">
                        <a:lumMod val="75000"/>
                      </a:schemeClr>
                    </a:solidFill>
                  </a:rPr>
                  <a:t>hamiltoniano</a:t>
                </a:r>
                <a:r>
                  <a:rPr lang="it-IT" altLang="it-IT" sz="1800" dirty="0"/>
                  <a:t> se e solo se: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B4A0F24-3CEC-42A3-95E4-3F0F69BD5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698" y="1456830"/>
                <a:ext cx="10595947" cy="456535"/>
              </a:xfrm>
              <a:prstGeom prst="rect">
                <a:avLst/>
              </a:prstGeom>
              <a:blipFill>
                <a:blip r:embed="rId2"/>
                <a:stretch>
                  <a:fillRect l="-460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99" y="1741400"/>
            <a:ext cx="2160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792888" y="1255625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</a:rPr>
              <a:t>Dato il grafo non orientato in figura:</a:t>
            </a:r>
            <a:endParaRPr lang="it-IT" altLang="it-IT" sz="1800" dirty="0"/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799238" y="3968661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1:</a:t>
            </a:r>
            <a:endParaRPr lang="it-IT" altLang="it-IT" sz="18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38" y="4400462"/>
            <a:ext cx="21605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2751036" y="5399815"/>
            <a:ext cx="1008062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5334725" y="4619537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L’arco (3,5) di costo 1 viene aggiunto alla sottosoluzione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5334725" y="5411700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={(3,5)}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W=</a:t>
            </a:r>
            <a:r>
              <a:rPr lang="it-IT" sz="1600" i="1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3184D7E-6B43-41A5-B450-BE47528B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08" y="1732691"/>
            <a:ext cx="2160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ttangolo 4"/>
          <p:cNvSpPr>
            <a:spLocks noChangeArrowheads="1"/>
          </p:cNvSpPr>
          <p:nvPr/>
        </p:nvSpPr>
        <p:spPr bwMode="auto">
          <a:xfrm>
            <a:off x="801597" y="1246916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07947" y="3959952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2:</a:t>
            </a:r>
            <a:endParaRPr lang="it-IT" altLang="it-IT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47" y="4391753"/>
            <a:ext cx="21605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ttore 1 7"/>
          <p:cNvCxnSpPr/>
          <p:nvPr/>
        </p:nvCxnSpPr>
        <p:spPr>
          <a:xfrm>
            <a:off x="2751046" y="5399815"/>
            <a:ext cx="1008062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5343434" y="4610828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L’arco (2,4) di costo 2 viene aggiunto alla sottosoluzione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343434" y="5402991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={(3,5),(2,4)}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W=</a:t>
            </a:r>
            <a:r>
              <a:rPr lang="it-IT" sz="1600" i="1" dirty="0">
                <a:solidFill>
                  <a:srgbClr val="C00000"/>
                </a:solidFill>
              </a:rPr>
              <a:t> 3</a:t>
            </a:r>
          </a:p>
        </p:txBody>
      </p:sp>
      <p:cxnSp>
        <p:nvCxnSpPr>
          <p:cNvPr id="11" name="Connettore 1 10"/>
          <p:cNvCxnSpPr/>
          <p:nvPr/>
        </p:nvCxnSpPr>
        <p:spPr>
          <a:xfrm flipV="1">
            <a:off x="3111408" y="5399815"/>
            <a:ext cx="1079500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F01D9056-EB82-4631-8548-4F2D9198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08" y="1732691"/>
            <a:ext cx="2160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ttangolo 3"/>
          <p:cNvSpPr>
            <a:spLocks noChangeArrowheads="1"/>
          </p:cNvSpPr>
          <p:nvPr/>
        </p:nvSpPr>
        <p:spPr bwMode="auto">
          <a:xfrm>
            <a:off x="801597" y="1246916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807947" y="3959952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3:</a:t>
            </a:r>
            <a:endParaRPr lang="it-IT" altLang="it-IT" sz="18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17" y="4409171"/>
            <a:ext cx="21605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751046" y="5399815"/>
            <a:ext cx="1008062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43434" y="4610828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L’arco (2,5) di costo 3 viene aggiunto alla sottosuzione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5343434" y="5402990"/>
            <a:ext cx="3313113" cy="71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={(3,5),(2,4),(2,5)}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W=</a:t>
            </a:r>
            <a:r>
              <a:rPr lang="it-IT" sz="1600" i="1" dirty="0">
                <a:solidFill>
                  <a:srgbClr val="C00000"/>
                </a:solidFill>
              </a:rPr>
              <a:t> 6</a:t>
            </a:r>
          </a:p>
        </p:txBody>
      </p:sp>
      <p:cxnSp>
        <p:nvCxnSpPr>
          <p:cNvPr id="10" name="Connettore 1 9"/>
          <p:cNvCxnSpPr>
            <a:cxnSpLocks/>
          </p:cNvCxnSpPr>
          <p:nvPr/>
        </p:nvCxnSpPr>
        <p:spPr>
          <a:xfrm flipV="1">
            <a:off x="3111408" y="5399815"/>
            <a:ext cx="1079500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824071" y="5326790"/>
            <a:ext cx="1295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6">
            <a:extLst>
              <a:ext uri="{FF2B5EF4-FFF2-40B4-BE49-F238E27FC236}">
                <a16:creationId xmlns:a16="http://schemas.microsoft.com/office/drawing/2014/main" id="{E500F927-3912-4A08-BF65-2E16D931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39" y="1723982"/>
            <a:ext cx="2160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ttangolo 3"/>
          <p:cNvSpPr>
            <a:spLocks noChangeArrowheads="1"/>
          </p:cNvSpPr>
          <p:nvPr/>
        </p:nvSpPr>
        <p:spPr bwMode="auto">
          <a:xfrm>
            <a:off x="827728" y="1238207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834078" y="3951243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4:</a:t>
            </a:r>
            <a:endParaRPr lang="it-IT" altLang="it-IT" sz="18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78" y="4383044"/>
            <a:ext cx="21605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777177" y="5391106"/>
            <a:ext cx="1008062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69565" y="4602119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L’arco (1,4) di costo 5 viene aggiunto alla sottosoluzione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5369565" y="5394281"/>
            <a:ext cx="3313113" cy="71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={(3,5),(2,4),(2,5),(1,4)}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W=</a:t>
            </a:r>
            <a:r>
              <a:rPr lang="it-IT" sz="1600" i="1" dirty="0">
                <a:solidFill>
                  <a:srgbClr val="C00000"/>
                </a:solidFill>
              </a:rPr>
              <a:t> 11</a:t>
            </a:r>
          </a:p>
        </p:txBody>
      </p:sp>
      <p:cxnSp>
        <p:nvCxnSpPr>
          <p:cNvPr id="10" name="Connettore 1 9"/>
          <p:cNvCxnSpPr/>
          <p:nvPr/>
        </p:nvCxnSpPr>
        <p:spPr>
          <a:xfrm flipV="1">
            <a:off x="3137539" y="5391106"/>
            <a:ext cx="1079500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50202" y="5318081"/>
            <a:ext cx="1295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V="1">
            <a:off x="3208978" y="4741818"/>
            <a:ext cx="288925" cy="12255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6">
            <a:extLst>
              <a:ext uri="{FF2B5EF4-FFF2-40B4-BE49-F238E27FC236}">
                <a16:creationId xmlns:a16="http://schemas.microsoft.com/office/drawing/2014/main" id="{A6E86030-2C9A-4B32-B587-8D523E8F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30" y="1723982"/>
            <a:ext cx="2160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ttangolo 3"/>
          <p:cNvSpPr>
            <a:spLocks noChangeArrowheads="1"/>
          </p:cNvSpPr>
          <p:nvPr/>
        </p:nvSpPr>
        <p:spPr bwMode="auto">
          <a:xfrm>
            <a:off x="819019" y="1238207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825369" y="3951243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4:</a:t>
            </a:r>
            <a:endParaRPr lang="it-IT" altLang="it-IT" sz="18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69" y="4383044"/>
            <a:ext cx="21605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768468" y="5391106"/>
            <a:ext cx="1008062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60856" y="4602119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L’arco (1,3) di costo 15 viene aggiunto alla sottosoluzione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5360856" y="5394281"/>
            <a:ext cx="3313113" cy="71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={(3,5),(2,4),(2,5),(1,4),(1,3)}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W=</a:t>
            </a:r>
            <a:r>
              <a:rPr lang="it-IT" sz="1600" i="1" dirty="0">
                <a:solidFill>
                  <a:srgbClr val="C00000"/>
                </a:solidFill>
              </a:rPr>
              <a:t> 26</a:t>
            </a:r>
          </a:p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C00000"/>
                </a:solidFill>
              </a:rPr>
              <a:t>T è una soluzione . STOP</a:t>
            </a:r>
          </a:p>
        </p:txBody>
      </p:sp>
      <p:cxnSp>
        <p:nvCxnSpPr>
          <p:cNvPr id="10" name="Connettore 1 9"/>
          <p:cNvCxnSpPr/>
          <p:nvPr/>
        </p:nvCxnSpPr>
        <p:spPr>
          <a:xfrm flipV="1">
            <a:off x="3128830" y="5391106"/>
            <a:ext cx="1079500" cy="576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41493" y="5318081"/>
            <a:ext cx="1295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V="1">
            <a:off x="3200269" y="4741818"/>
            <a:ext cx="288925" cy="12255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 flipV="1">
            <a:off x="3489193" y="4741818"/>
            <a:ext cx="431800" cy="12255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2D7522C-DE90-4298-9DA8-89B32527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6" y="349979"/>
            <a:ext cx="98217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greedy: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applicazione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del TSP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961704" y="836712"/>
            <a:ext cx="10020240" cy="108012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1088577" y="836712"/>
            <a:ext cx="981107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raggruppa insiemi di oggetti con cui ci dobbiamo prima o poi relazionarci, per un qualche futuro utilizzo o semplicemente per trovare più facilmente gli oggetti al momento del bisogno.</a:t>
            </a:r>
            <a:endParaRPr lang="it-IT" altLang="en-US" sz="18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1088577" y="2420888"/>
            <a:ext cx="9811071" cy="312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Nel 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nel 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il </a:t>
            </a:r>
            <a:r>
              <a:rPr lang="it-IT" sz="18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è una delle tecniche più importanti di 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raggruppamento di oggetti</a:t>
            </a:r>
            <a:r>
              <a:rPr lang="it-IT" sz="18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è il processo di esplorazione ed analisi di grandi quantità di dati al fine di trovare modelli (o pattern) dai dati ed utilizzarli per un determinato scopo.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Learning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 l’obiettivo di creare algoritmi che permettono ai computer di imparare in modo automatico da una certa esperienza</a:t>
            </a:r>
            <a:r>
              <a:rPr lang="it-IT" sz="1600" dirty="0"/>
              <a:t>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00587076-FCED-43EB-92B3-D48B0BF4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42" y="2199132"/>
            <a:ext cx="5676900" cy="4343400"/>
          </a:xfrm>
          <a:prstGeom prst="rect">
            <a:avLst/>
          </a:prstGeom>
        </p:spPr>
      </p:pic>
      <p:sp>
        <p:nvSpPr>
          <p:cNvPr id="2" name="Shape 140"/>
          <p:cNvSpPr txBox="1">
            <a:spLocks noGrp="1"/>
          </p:cNvSpPr>
          <p:nvPr/>
        </p:nvSpPr>
        <p:spPr bwMode="auto">
          <a:xfrm>
            <a:off x="774192" y="548680"/>
            <a:ext cx="948052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 un insieme di oggetti di cardinalità elevata,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ogni oggetto può essere classificato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sulla base del valore assunto da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grandezze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rappresentato da un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in uno spazio n-dimensionale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791940" y="1628800"/>
            <a:ext cx="94805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cluster è un sottoinsieme di oggetti «simili» ovvero caratterizzati da valori vicini delle grandezze in gioco.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61AB1C9-46CD-485D-A98D-3FA38E66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B0F1746-19CF-4620-A735-A0369FE77A6E}"/>
              </a:ext>
            </a:extLst>
          </p:cNvPr>
          <p:cNvSpPr/>
          <p:nvPr/>
        </p:nvSpPr>
        <p:spPr>
          <a:xfrm>
            <a:off x="3287690" y="3175256"/>
            <a:ext cx="2232247" cy="2232248"/>
          </a:xfrm>
          <a:prstGeom prst="ellipse">
            <a:avLst/>
          </a:prstGeom>
          <a:solidFill>
            <a:schemeClr val="accent1">
              <a:alpha val="28000"/>
            </a:scheme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BFCA7D8-7158-4C6B-98E2-F7AF644B101D}"/>
              </a:ext>
            </a:extLst>
          </p:cNvPr>
          <p:cNvSpPr/>
          <p:nvPr/>
        </p:nvSpPr>
        <p:spPr>
          <a:xfrm>
            <a:off x="5303912" y="2167144"/>
            <a:ext cx="1440160" cy="1980220"/>
          </a:xfrm>
          <a:prstGeom prst="ellipse">
            <a:avLst/>
          </a:prstGeom>
          <a:solidFill>
            <a:srgbClr val="FF0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D525BFD-BC46-4E3F-B7CF-328875574EDB}"/>
              </a:ext>
            </a:extLst>
          </p:cNvPr>
          <p:cNvSpPr/>
          <p:nvPr/>
        </p:nvSpPr>
        <p:spPr>
          <a:xfrm rot="2555436">
            <a:off x="6835501" y="2208096"/>
            <a:ext cx="1860051" cy="3175192"/>
          </a:xfrm>
          <a:prstGeom prst="ellipse">
            <a:avLst/>
          </a:prstGeom>
          <a:solidFill>
            <a:srgbClr val="FFC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27B4C5-5A11-4A30-880B-F5E4B86F5B1C}"/>
              </a:ext>
            </a:extLst>
          </p:cNvPr>
          <p:cNvSpPr/>
          <p:nvPr/>
        </p:nvSpPr>
        <p:spPr>
          <a:xfrm rot="439168">
            <a:off x="5029182" y="4447919"/>
            <a:ext cx="1806273" cy="2673343"/>
          </a:xfrm>
          <a:prstGeom prst="ellipse">
            <a:avLst/>
          </a:prstGeom>
          <a:solidFill>
            <a:srgbClr val="92D05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870675" y="1722474"/>
            <a:ext cx="1028500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La quasi totalità dei problemi di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Ottimizzazione Combinatoria </a:t>
            </a:r>
            <a:r>
              <a:rPr lang="it-IT" altLang="it-IT" sz="1800" dirty="0"/>
              <a:t>è di tipo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NP-hard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per l’individuazione della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ottima </a:t>
            </a:r>
            <a:r>
              <a:rPr lang="it-IT" altLang="it-IT" sz="1800" dirty="0"/>
              <a:t>sono richiesti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tempi di calcolo esponenziali </a:t>
            </a:r>
            <a:r>
              <a:rPr lang="it-IT" altLang="it-IT" sz="1800" dirty="0"/>
              <a:t>al variare della dimensione del problema in ingresso</a:t>
            </a:r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870675" y="1232485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</a:rPr>
              <a:t>Osservazione</a:t>
            </a:r>
            <a:r>
              <a:rPr lang="it-IT" altLang="it-IT" sz="1800" dirty="0"/>
              <a:t>: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92888" y="3390089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Algoritmi euristici</a:t>
            </a:r>
            <a:r>
              <a:rPr lang="it-IT" altLang="it-IT" sz="1800"/>
              <a:t>: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870675" y="3797264"/>
            <a:ext cx="1028500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metodi euristici </a:t>
            </a:r>
            <a:r>
              <a:rPr lang="it-IT" altLang="it-IT" sz="1800" dirty="0"/>
              <a:t>o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approssimati </a:t>
            </a:r>
            <a:r>
              <a:rPr lang="it-IT" altLang="it-IT" sz="1800" dirty="0"/>
              <a:t>ricercano una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buona</a:t>
            </a:r>
            <a:r>
              <a:rPr lang="it-IT" altLang="it-IT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soluzione</a:t>
            </a:r>
            <a:r>
              <a:rPr lang="it-IT" altLang="it-IT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dirty="0"/>
              <a:t>del problema,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non necessariamente ottima</a:t>
            </a:r>
            <a:r>
              <a:rPr lang="it-IT" altLang="it-IT" sz="1800" dirty="0"/>
              <a:t>, con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tempi di calcolo </a:t>
            </a:r>
            <a:r>
              <a:rPr lang="it-IT" altLang="it-IT" sz="1800" dirty="0"/>
              <a:t>più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contenuti</a:t>
            </a:r>
            <a:r>
              <a:rPr lang="it-IT" altLang="it-IT" sz="1800" dirty="0"/>
              <a:t> rispetto agli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approcci esatti</a:t>
            </a:r>
            <a:r>
              <a:rPr lang="it-IT" altLang="it-IT" sz="1800" dirty="0"/>
              <a:t>.</a:t>
            </a: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870675" y="4789399"/>
            <a:ext cx="1028500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La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bontà di una soluzione </a:t>
            </a:r>
            <a:r>
              <a:rPr lang="it-IT" altLang="it-IT" sz="1800" dirty="0"/>
              <a:t>viene valutata in termini di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scarto percentuale </a:t>
            </a:r>
            <a:r>
              <a:rPr lang="it-IT" altLang="it-IT" sz="1800" dirty="0"/>
              <a:t>tra la soluzione ottenuta e quella individuabile attraverso l’utilizzazione di una tecnica esatta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96F441D-D9CE-402E-8BAA-E89EE1EE8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43" y="-9570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Metodi Euristici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arrotondato 12"/>
          <p:cNvSpPr/>
          <p:nvPr/>
        </p:nvSpPr>
        <p:spPr>
          <a:xfrm>
            <a:off x="774192" y="4365104"/>
            <a:ext cx="10335768" cy="12961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774192" y="2204864"/>
                <a:ext cx="10500360" cy="7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dei nodi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𝑉</m:t>
                    </m:r>
                  </m:oMath>
                </a14:m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è costituito dai punti dello spazio euclideo rappresentativi dei </a:t>
                </a:r>
                <a:r>
                  <a:rPr lang="it-IT" sz="18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singoli oggetti.</a:t>
                </a:r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92" y="2204864"/>
                <a:ext cx="10500360" cy="792088"/>
              </a:xfrm>
              <a:prstGeom prst="rect">
                <a:avLst/>
              </a:prstGeom>
              <a:blipFill>
                <a:blip r:embed="rId2"/>
                <a:stretch>
                  <a:fillRect l="-406" t="-3077" r="-4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74192" y="1772816"/>
            <a:ext cx="9257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Rappresentazione del problema mediante un grafo G(V,A):</a:t>
            </a:r>
            <a:endParaRPr lang="en-US" altLang="it-IT" sz="20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40"/>
              <p:cNvSpPr txBox="1">
                <a:spLocks noGrp="1"/>
              </p:cNvSpPr>
              <p:nvPr/>
            </p:nvSpPr>
            <p:spPr bwMode="auto">
              <a:xfrm>
                <a:off x="774192" y="692696"/>
                <a:ext cx="10407776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Dati due punti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𝒖</m:t>
                    </m:r>
                  </m:oMath>
                </a14:m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𝒗</m:t>
                    </m:r>
                  </m:oMath>
                </a14:m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, la distanza euclidea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𝑑</m:t>
                    </m:r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𝒖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𝑘</m:t>
                            </m:r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IT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it-IT" sz="18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it-IT" sz="1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una misura della </a:t>
                </a:r>
                <a:r>
                  <a:rPr lang="it-IT" altLang="en-US" sz="18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dissimilarità</a:t>
                </a:r>
                <a:r>
                  <a:rPr lang="it-IT" altLang="en-US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dei due oggetti.</a:t>
                </a:r>
              </a:p>
            </p:txBody>
          </p:sp>
        </mc:Choice>
        <mc:Fallback xmlns="">
          <p:sp>
            <p:nvSpPr>
              <p:cNvPr id="9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92" y="692696"/>
                <a:ext cx="10407776" cy="1080120"/>
              </a:xfrm>
              <a:prstGeom prst="rect">
                <a:avLst/>
              </a:prstGeom>
              <a:blipFill>
                <a:blip r:embed="rId3"/>
                <a:stretch>
                  <a:fillRect l="-527" t="-9040" r="-469" b="-299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140"/>
              <p:cNvSpPr txBox="1">
                <a:spLocks noGrp="1"/>
              </p:cNvSpPr>
              <p:nvPr/>
            </p:nvSpPr>
            <p:spPr bwMode="auto">
              <a:xfrm>
                <a:off x="774192" y="2924944"/>
                <a:ext cx="9570280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degli archi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è costituito da tutte le coppie di nodi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𝒖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  <m:r>
                      <a:rPr lang="it-IT" sz="2000" b="1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𝒗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.</a:t>
                </a: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92" y="2924944"/>
                <a:ext cx="9570280" cy="504056"/>
              </a:xfrm>
              <a:prstGeom prst="rect">
                <a:avLst/>
              </a:prstGeom>
              <a:blipFill>
                <a:blip r:embed="rId4"/>
                <a:stretch>
                  <a:fillRect l="-446" t="-4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140"/>
              <p:cNvSpPr txBox="1">
                <a:spLocks noGrp="1"/>
              </p:cNvSpPr>
              <p:nvPr/>
            </p:nvSpPr>
            <p:spPr bwMode="auto">
              <a:xfrm>
                <a:off x="774192" y="3356992"/>
                <a:ext cx="10728960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Ad 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𝒖</m:t>
                        </m:r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,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∈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altLang="en-US" sz="20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associato un </a:t>
                </a:r>
                <a:r>
                  <a:rPr lang="it-IT" altLang="en-US" sz="18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</a:t>
                </a:r>
                <a:r>
                  <a:rPr lang="it-IT" altLang="en-US" sz="18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pari alla distanza euclidea tra i due nodi </a:t>
                </a:r>
                <a14:m>
                  <m:oMath xmlns:m="http://schemas.openxmlformats.org/officeDocument/2006/math">
                    <m:r>
                      <a:rPr lang="it-IT" altLang="en-US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𝑑</m:t>
                    </m:r>
                    <m:r>
                      <a:rPr lang="it-IT" altLang="en-US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2000" b="1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𝒖</m:t>
                    </m:r>
                    <m:r>
                      <a:rPr lang="it-IT" altLang="en-US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𝑣</m:t>
                    </m:r>
                    <m:r>
                      <a:rPr lang="it-IT" altLang="en-US" sz="20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</m:t>
                    </m:r>
                  </m:oMath>
                </a14:m>
                <a:endParaRPr lang="it-IT" altLang="en-US" sz="2000" i="1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92" y="3356992"/>
                <a:ext cx="10728960" cy="504056"/>
              </a:xfrm>
              <a:prstGeom prst="rect">
                <a:avLst/>
              </a:prstGeom>
              <a:blipFill>
                <a:blip r:embed="rId5"/>
                <a:stretch>
                  <a:fillRect l="-398" t="-4878" r="-455" b="-5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846200" y="4355520"/>
            <a:ext cx="10335768" cy="92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vuole trovare la </a:t>
            </a:r>
            <a:r>
              <a:rPr lang="it-IT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partizione</a:t>
            </a:r>
            <a:r>
              <a:rPr lang="it-IT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it-IT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it-IT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classi </a:t>
            </a:r>
            <a:r>
              <a:rPr lang="it-IT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(o </a:t>
            </a:r>
            <a:r>
              <a:rPr lang="it-IT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</a:t>
            </a:r>
            <a:r>
              <a:rPr lang="it-IT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con k prefissato, che </a:t>
            </a:r>
            <a:r>
              <a:rPr lang="it-IT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minimizzi la somma dei pesi degli archi incidenti in nodi appartenenti a una stessa classe</a:t>
            </a:r>
            <a:r>
              <a:rPr lang="it-IT" sz="2000" dirty="0"/>
              <a:t>.</a:t>
            </a:r>
            <a:endParaRPr lang="it-IT" sz="2000" i="1" dirty="0">
              <a:solidFill>
                <a:srgbClr val="0070C0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F5CB31E-8F3E-4A1F-A3B9-722E8C47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0701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5"/>
          <p:cNvSpPr>
            <a:spLocks noChangeArrowheads="1"/>
          </p:cNvSpPr>
          <p:nvPr/>
        </p:nvSpPr>
        <p:spPr bwMode="auto">
          <a:xfrm>
            <a:off x="868680" y="705041"/>
            <a:ext cx="10424160" cy="20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sz="2000" dirty="0"/>
              <a:t>Sia dato un grafo non orientato G = (V,E)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sz="2000" dirty="0"/>
              <a:t>Sia associato un peso </a:t>
            </a:r>
            <a:r>
              <a:rPr lang="it-IT" sz="2000" dirty="0" err="1"/>
              <a:t>w</a:t>
            </a:r>
            <a:r>
              <a:rPr lang="it-IT" sz="2000" baseline="-25000" dirty="0" err="1"/>
              <a:t>uv</a:t>
            </a:r>
            <a:r>
              <a:rPr lang="it-IT" sz="2000" dirty="0"/>
              <a:t> ad ogni arco (u,v) ∈ E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it-IT" sz="900" dirty="0"/>
          </a:p>
          <a:p>
            <a:pPr>
              <a:lnSpc>
                <a:spcPct val="150000"/>
              </a:lnSpc>
              <a:defRPr/>
            </a:pPr>
            <a:r>
              <a:rPr lang="it-IT" sz="2000" dirty="0"/>
              <a:t>Si vuole trovare la partizione di </a:t>
            </a:r>
            <a:r>
              <a:rPr lang="it-IT" sz="2000" i="1" dirty="0"/>
              <a:t>V in k classi (o cluster), </a:t>
            </a:r>
            <a:r>
              <a:rPr lang="it-IT" sz="2000" dirty="0"/>
              <a:t>con </a:t>
            </a:r>
            <a:r>
              <a:rPr lang="it-IT" sz="2000" i="1" dirty="0"/>
              <a:t>k prefissato, che minimizzi la somma dei pesi degli archi incidenti in nodi appartenenti a una stessa </a:t>
            </a:r>
            <a:r>
              <a:rPr lang="it-IT" sz="2000" dirty="0"/>
              <a:t>classe.</a:t>
            </a:r>
            <a:endParaRPr lang="it-IT" sz="2000" i="1" dirty="0">
              <a:solidFill>
                <a:srgbClr val="0070C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92301" y="3072575"/>
            <a:ext cx="1042416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rgbClr val="0070C0"/>
                </a:solidFill>
                <a:cs typeface="Arial" charset="0"/>
              </a:rPr>
              <a:t>Data una partizione:</a:t>
            </a:r>
            <a:endParaRPr lang="en-US" altLang="it-IT" sz="2000" i="1">
              <a:cs typeface="Arial" charset="0"/>
            </a:endParaRPr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3502090" y="3024951"/>
          <a:ext cx="2720379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54000" progId="Equation.DSMT4">
                  <p:embed/>
                </p:oleObj>
              </mc:Choice>
              <mc:Fallback>
                <p:oleObj name="Equation" r:id="rId2" imgW="1155700" imgH="254000" progId="Equation.DSMT4">
                  <p:embed/>
                  <p:pic>
                    <p:nvPicPr>
                      <p:cNvPr id="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90" y="3024951"/>
                        <a:ext cx="2720379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916116" y="3601212"/>
            <a:ext cx="10424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rgbClr val="0070C0"/>
                </a:solidFill>
                <a:cs typeface="Arial" charset="0"/>
              </a:rPr>
              <a:t>Si ha:</a:t>
            </a:r>
            <a:endParaRPr lang="en-US" altLang="it-IT" sz="2000" i="1">
              <a:cs typeface="Arial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57502" y="3602800"/>
          <a:ext cx="1853184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502" y="3602800"/>
                        <a:ext cx="1853184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89883" y="3601213"/>
          <a:ext cx="4514166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700" imgH="241300" progId="Equation.DSMT4">
                  <p:embed/>
                </p:oleObj>
              </mc:Choice>
              <mc:Fallback>
                <p:oleObj name="Equation" r:id="rId6" imgW="1917700" imgH="2413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883" y="3601213"/>
                        <a:ext cx="4514166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922466" y="4223512"/>
            <a:ext cx="10424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rgbClr val="0070C0"/>
                </a:solidFill>
                <a:cs typeface="Arial" charset="0"/>
              </a:rPr>
              <a:t>Costo di un singolo cluster: </a:t>
            </a:r>
            <a:endParaRPr lang="en-US" altLang="it-IT" sz="2000" i="1"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237101" y="4177476"/>
          <a:ext cx="248081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368300" progId="Equation.DSMT4">
                  <p:embed/>
                </p:oleObj>
              </mc:Choice>
              <mc:Fallback>
                <p:oleObj name="Equation" r:id="rId8" imgW="1054100" imgH="36830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101" y="4177476"/>
                        <a:ext cx="248081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16116" y="4969637"/>
            <a:ext cx="10424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rgbClr val="0070C0"/>
                </a:solidFill>
                <a:cs typeface="Arial" charset="0"/>
              </a:rPr>
              <a:t>Costo della partizione:  </a:t>
            </a:r>
            <a:endParaRPr lang="en-US" altLang="it-IT" sz="2000" i="1">
              <a:cs typeface="Arial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650426" y="4753737"/>
          <a:ext cx="2512489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800" imgH="431800" progId="Equation.DSMT4">
                  <p:embed/>
                </p:oleObj>
              </mc:Choice>
              <mc:Fallback>
                <p:oleObj name="Equation" r:id="rId10" imgW="1066800" imgH="4318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426" y="4753737"/>
                        <a:ext cx="2512489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16116" y="5690362"/>
            <a:ext cx="10424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>
                <a:cs typeface="Arial" charset="0"/>
              </a:rPr>
              <a:t>Il </a:t>
            </a:r>
            <a:r>
              <a:rPr lang="en-US" altLang="it-IT" sz="2000" dirty="0" err="1">
                <a:cs typeface="Arial" charset="0"/>
              </a:rPr>
              <a:t>problema</a:t>
            </a:r>
            <a:r>
              <a:rPr lang="en-US" altLang="it-IT" sz="2000" dirty="0">
                <a:cs typeface="Arial" charset="0"/>
              </a:rPr>
              <a:t> di 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k-clustering</a:t>
            </a:r>
            <a:r>
              <a:rPr lang="en-US" altLang="it-IT" sz="2000" dirty="0">
                <a:cs typeface="Arial" charset="0"/>
              </a:rPr>
              <a:t> </a:t>
            </a:r>
            <a:r>
              <a:rPr lang="en-US" altLang="it-IT" sz="2000" dirty="0" err="1">
                <a:cs typeface="Arial" charset="0"/>
              </a:rPr>
              <a:t>consiste</a:t>
            </a:r>
            <a:r>
              <a:rPr lang="en-US" altLang="it-IT" sz="2000" dirty="0">
                <a:cs typeface="Arial" charset="0"/>
              </a:rPr>
              <a:t> </a:t>
            </a:r>
            <a:r>
              <a:rPr lang="en-US" altLang="it-IT" sz="2000" dirty="0" err="1">
                <a:cs typeface="Arial" charset="0"/>
              </a:rPr>
              <a:t>nel</a:t>
            </a:r>
            <a:r>
              <a:rPr lang="en-US" altLang="it-IT" sz="2000" dirty="0">
                <a:cs typeface="Arial" charset="0"/>
              </a:rPr>
              <a:t> </a:t>
            </a:r>
            <a:r>
              <a:rPr lang="en-US" altLang="it-IT" sz="2000" dirty="0" err="1">
                <a:cs typeface="Arial" charset="0"/>
              </a:rPr>
              <a:t>trovare</a:t>
            </a:r>
            <a:r>
              <a:rPr lang="en-US" altLang="it-IT" sz="2000" dirty="0">
                <a:cs typeface="Arial" charset="0"/>
              </a:rPr>
              <a:t> la </a:t>
            </a:r>
            <a:r>
              <a:rPr lang="en-US" altLang="it-IT" sz="2000" i="1" dirty="0">
                <a:solidFill>
                  <a:srgbClr val="0070C0"/>
                </a:solidFill>
                <a:cs typeface="Arial" charset="0"/>
              </a:rPr>
              <a:t>k-</a:t>
            </a:r>
            <a:r>
              <a:rPr lang="en-US" altLang="it-IT" sz="2000" i="1" dirty="0" err="1">
                <a:solidFill>
                  <a:srgbClr val="0070C0"/>
                </a:solidFill>
                <a:cs typeface="Arial" charset="0"/>
              </a:rPr>
              <a:t>partizione</a:t>
            </a:r>
            <a:r>
              <a:rPr lang="en-US" altLang="it-IT" sz="2000" dirty="0">
                <a:cs typeface="Arial" charset="0"/>
              </a:rPr>
              <a:t> di </a:t>
            </a:r>
            <a:r>
              <a:rPr lang="en-US" altLang="it-IT" sz="2000" i="1" dirty="0" err="1">
                <a:solidFill>
                  <a:srgbClr val="0070C0"/>
                </a:solidFill>
                <a:cs typeface="Arial" charset="0"/>
              </a:rPr>
              <a:t>costo</a:t>
            </a:r>
            <a:r>
              <a:rPr lang="en-US" altLang="it-IT" sz="2000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rgbClr val="0070C0"/>
                </a:solidFill>
                <a:cs typeface="Arial" charset="0"/>
              </a:rPr>
              <a:t>minimo</a:t>
            </a:r>
            <a:r>
              <a:rPr lang="en-US" altLang="it-IT" sz="2000" i="1" dirty="0">
                <a:solidFill>
                  <a:srgbClr val="0070C0"/>
                </a:solidFill>
                <a:cs typeface="Arial" charset="0"/>
              </a:rPr>
              <a:t>  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7001082-DE55-4B20-9084-EDFBA88E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Partizionamento di un grafo</a:t>
            </a:r>
          </a:p>
        </p:txBody>
      </p:sp>
    </p:spTree>
    <p:extLst>
      <p:ext uri="{BB962C8B-B14F-4D97-AF65-F5344CB8AC3E}">
        <p14:creationId xmlns:p14="http://schemas.microsoft.com/office/powerpoint/2010/main" val="2137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774192" y="692150"/>
            <a:ext cx="111333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Il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problema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 del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partizionamento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 di un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grafo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 è un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problema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ottimizzazione</a:t>
            </a:r>
            <a:r>
              <a:rPr lang="en-US" altLang="it-IT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it-IT" sz="2000" b="1" i="1" dirty="0" err="1">
                <a:solidFill>
                  <a:srgbClr val="0070C0"/>
                </a:solidFill>
                <a:cs typeface="Arial" charset="0"/>
              </a:rPr>
              <a:t>combinatoria</a:t>
            </a:r>
            <a:endParaRPr lang="en-US" altLang="it-IT" sz="2000" b="1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837883" y="1437005"/>
          <a:ext cx="5275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279400" progId="Equation.DSMT4">
                  <p:embed/>
                </p:oleObj>
              </mc:Choice>
              <mc:Fallback>
                <p:oleObj name="Equation" r:id="rId2" imgW="2794000" imgH="279400" progId="Equation.DSMT4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83" y="1437005"/>
                        <a:ext cx="52752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/>
          <p:cNvSpPr/>
          <p:nvPr/>
        </p:nvSpPr>
        <p:spPr>
          <a:xfrm>
            <a:off x="6357621" y="1460819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2000" i="1" dirty="0">
                <a:solidFill>
                  <a:srgbClr val="C00000"/>
                </a:solidFill>
              </a:rPr>
              <a:t>Ground Set</a:t>
            </a:r>
          </a:p>
        </p:txBody>
      </p:sp>
      <p:cxnSp>
        <p:nvCxnSpPr>
          <p:cNvPr id="6" name="Connettore 2 5"/>
          <p:cNvCxnSpPr/>
          <p:nvPr/>
        </p:nvCxnSpPr>
        <p:spPr>
          <a:xfrm>
            <a:off x="6294120" y="1702119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3" name="Object 39"/>
          <p:cNvGraphicFramePr>
            <a:graphicFrameLocks noChangeAspect="1"/>
          </p:cNvGraphicFramePr>
          <p:nvPr/>
        </p:nvGraphicFramePr>
        <p:xfrm>
          <a:off x="891859" y="2329180"/>
          <a:ext cx="51276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800" imgH="762000" progId="Equation.DSMT4">
                  <p:embed/>
                </p:oleObj>
              </mc:Choice>
              <mc:Fallback>
                <p:oleObj name="Equation" r:id="rId4" imgW="2717800" imgH="762000" progId="Equation.DSMT4">
                  <p:embed/>
                  <p:pic>
                    <p:nvPicPr>
                      <p:cNvPr id="4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59" y="2329180"/>
                        <a:ext cx="51276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29970" y="3935730"/>
          <a:ext cx="27574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253890" progId="Equation.DSMT4">
                  <p:embed/>
                </p:oleObj>
              </mc:Choice>
              <mc:Fallback>
                <p:oleObj name="Equation" r:id="rId6" imgW="1459866" imgH="25389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70" y="3935730"/>
                        <a:ext cx="27574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/>
          <p:nvPr/>
        </p:nvSpPr>
        <p:spPr>
          <a:xfrm>
            <a:off x="4197033" y="3908744"/>
            <a:ext cx="331311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    </a:t>
            </a:r>
            <a:r>
              <a:rPr lang="it-IT" sz="2000" i="1" dirty="0">
                <a:solidFill>
                  <a:srgbClr val="C00000"/>
                </a:solidFill>
              </a:rPr>
              <a:t>Subset System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0" name="Connettore 2 9"/>
          <p:cNvCxnSpPr/>
          <p:nvPr/>
        </p:nvCxnSpPr>
        <p:spPr>
          <a:xfrm>
            <a:off x="4133533" y="4150044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031559" y="4610418"/>
          <a:ext cx="223043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545863" progId="Equation.DSMT4">
                  <p:embed/>
                </p:oleObj>
              </mc:Choice>
              <mc:Fallback>
                <p:oleObj name="Equation" r:id="rId8" imgW="1180588" imgH="545863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559" y="4610418"/>
                        <a:ext cx="223043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tangolo 12"/>
          <p:cNvSpPr/>
          <p:nvPr/>
        </p:nvSpPr>
        <p:spPr>
          <a:xfrm>
            <a:off x="3973196" y="4772344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    </a:t>
            </a:r>
            <a:r>
              <a:rPr lang="it-IT" sz="2000" i="1" dirty="0">
                <a:solidFill>
                  <a:srgbClr val="C00000"/>
                </a:solidFill>
              </a:rPr>
              <a:t>Funzione obiettivo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3693795" y="5013644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C8DD51B4-D954-49CE-AF0D-7A696A1B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Partizionamento di un grafo</a:t>
            </a:r>
          </a:p>
        </p:txBody>
      </p:sp>
    </p:spTree>
    <p:extLst>
      <p:ext uri="{BB962C8B-B14F-4D97-AF65-F5344CB8AC3E}">
        <p14:creationId xmlns:p14="http://schemas.microsoft.com/office/powerpoint/2010/main" val="7794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ChangeArrowheads="1"/>
          </p:cNvSpPr>
          <p:nvPr/>
        </p:nvSpPr>
        <p:spPr bwMode="auto">
          <a:xfrm>
            <a:off x="774192" y="620713"/>
            <a:ext cx="949852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b="1" i="1" dirty="0" err="1">
                <a:solidFill>
                  <a:srgbClr val="0070C0"/>
                </a:solidFill>
              </a:rPr>
              <a:t>Euristica</a:t>
            </a:r>
            <a:r>
              <a:rPr lang="en-US" altLang="it-IT" sz="2000" b="1" i="1" dirty="0">
                <a:solidFill>
                  <a:srgbClr val="0070C0"/>
                </a:solidFill>
              </a:rPr>
              <a:t> greedy: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applicazione</a:t>
            </a:r>
            <a:r>
              <a:rPr lang="en-US" altLang="it-IT" sz="2000" b="1" i="1" dirty="0">
                <a:solidFill>
                  <a:srgbClr val="0070C0"/>
                </a:solidFill>
              </a:rPr>
              <a:t> al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problema</a:t>
            </a:r>
            <a:r>
              <a:rPr lang="en-US" altLang="it-IT" sz="2000" b="1" i="1" dirty="0">
                <a:solidFill>
                  <a:srgbClr val="0070C0"/>
                </a:solidFill>
              </a:rPr>
              <a:t> del 2-clustering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539875"/>
            <a:ext cx="2160588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1985964" y="105251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235450"/>
            <a:ext cx="2914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1992314" y="378936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1:</a:t>
            </a:r>
            <a:endParaRPr lang="it-IT" altLang="it-IT" sz="1800"/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450014" y="378936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2:</a:t>
            </a:r>
            <a:endParaRPr lang="it-IT" altLang="it-IT" sz="180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149725"/>
            <a:ext cx="2952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5BAC3B7-7E19-410C-9A73-0FBCC617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Partizionamento di un grafo</a:t>
            </a:r>
          </a:p>
        </p:txBody>
      </p:sp>
    </p:spTree>
    <p:extLst>
      <p:ext uri="{BB962C8B-B14F-4D97-AF65-F5344CB8AC3E}">
        <p14:creationId xmlns:p14="http://schemas.microsoft.com/office/powerpoint/2010/main" val="25219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539875"/>
            <a:ext cx="2160588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ttangolo 3"/>
          <p:cNvSpPr>
            <a:spLocks noChangeArrowheads="1"/>
          </p:cNvSpPr>
          <p:nvPr/>
        </p:nvSpPr>
        <p:spPr bwMode="auto">
          <a:xfrm>
            <a:off x="1985964" y="105251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Dato il grafo non orientato in figura:</a:t>
            </a:r>
            <a:endParaRPr lang="it-IT" altLang="it-IT" sz="1800"/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1992313" y="3789364"/>
            <a:ext cx="215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3:</a:t>
            </a:r>
            <a:endParaRPr lang="it-IT" altLang="it-IT" sz="1800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888163" y="3789364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4:</a:t>
            </a:r>
            <a:endParaRPr lang="it-IT" altLang="it-IT" sz="180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4" y="4244976"/>
            <a:ext cx="28860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4225926"/>
            <a:ext cx="3200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6">
            <a:extLst>
              <a:ext uri="{FF2B5EF4-FFF2-40B4-BE49-F238E27FC236}">
                <a16:creationId xmlns:a16="http://schemas.microsoft.com/office/drawing/2014/main" id="{305FCE9E-F8FE-44BF-960A-C91AC419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620713"/>
            <a:ext cx="949852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b="1" i="1" dirty="0" err="1">
                <a:solidFill>
                  <a:srgbClr val="0070C0"/>
                </a:solidFill>
              </a:rPr>
              <a:t>Euristica</a:t>
            </a:r>
            <a:r>
              <a:rPr lang="en-US" altLang="it-IT" sz="2000" b="1" i="1" dirty="0">
                <a:solidFill>
                  <a:srgbClr val="0070C0"/>
                </a:solidFill>
              </a:rPr>
              <a:t> greedy: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applicazione</a:t>
            </a:r>
            <a:r>
              <a:rPr lang="en-US" altLang="it-IT" sz="2000" b="1" i="1" dirty="0">
                <a:solidFill>
                  <a:srgbClr val="0070C0"/>
                </a:solidFill>
              </a:rPr>
              <a:t> al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problema</a:t>
            </a:r>
            <a:r>
              <a:rPr lang="en-US" altLang="it-IT" sz="2000" b="1" i="1" dirty="0">
                <a:solidFill>
                  <a:srgbClr val="0070C0"/>
                </a:solidFill>
              </a:rPr>
              <a:t> del 2-clustering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2C48F1F-98F8-483C-BFE5-9ECE8AC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Partizionamento di un grafo</a:t>
            </a:r>
          </a:p>
        </p:txBody>
      </p:sp>
    </p:spTree>
    <p:extLst>
      <p:ext uri="{BB962C8B-B14F-4D97-AF65-F5344CB8AC3E}">
        <p14:creationId xmlns:p14="http://schemas.microsoft.com/office/powerpoint/2010/main" val="36362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539875"/>
            <a:ext cx="2160588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ttangolo 3"/>
          <p:cNvSpPr>
            <a:spLocks noChangeArrowheads="1"/>
          </p:cNvSpPr>
          <p:nvPr/>
        </p:nvSpPr>
        <p:spPr bwMode="auto">
          <a:xfrm>
            <a:off x="1985964" y="105251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</a:rPr>
              <a:t>Dato il grafo non orientato in figura:</a:t>
            </a:r>
            <a:endParaRPr lang="it-IT" altLang="it-IT" sz="1800" dirty="0"/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1992313" y="3789364"/>
            <a:ext cx="215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Iterazione 5:</a:t>
            </a:r>
            <a:endParaRPr lang="it-IT" altLang="it-IT" sz="180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4221088"/>
            <a:ext cx="29051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06EE4A54-48AF-4696-9376-8EC90BE3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620713"/>
            <a:ext cx="949852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b="1" i="1" dirty="0" err="1">
                <a:solidFill>
                  <a:srgbClr val="0070C0"/>
                </a:solidFill>
              </a:rPr>
              <a:t>Euristica</a:t>
            </a:r>
            <a:r>
              <a:rPr lang="en-US" altLang="it-IT" sz="2000" b="1" i="1" dirty="0">
                <a:solidFill>
                  <a:srgbClr val="0070C0"/>
                </a:solidFill>
              </a:rPr>
              <a:t> greedy: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applicazione</a:t>
            </a:r>
            <a:r>
              <a:rPr lang="en-US" altLang="it-IT" sz="2000" b="1" i="1" dirty="0">
                <a:solidFill>
                  <a:srgbClr val="0070C0"/>
                </a:solidFill>
              </a:rPr>
              <a:t> al </a:t>
            </a:r>
            <a:r>
              <a:rPr lang="en-US" altLang="it-IT" sz="2000" b="1" i="1" dirty="0" err="1">
                <a:solidFill>
                  <a:srgbClr val="0070C0"/>
                </a:solidFill>
              </a:rPr>
              <a:t>problema</a:t>
            </a:r>
            <a:r>
              <a:rPr lang="en-US" altLang="it-IT" sz="2000" b="1" i="1" dirty="0">
                <a:solidFill>
                  <a:srgbClr val="0070C0"/>
                </a:solidFill>
              </a:rPr>
              <a:t> del 2-clustering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3CE751-179E-473B-8640-9AC9E43F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0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Partizionamento di un grafo</a:t>
            </a:r>
          </a:p>
        </p:txBody>
      </p:sp>
    </p:spTree>
    <p:extLst>
      <p:ext uri="{BB962C8B-B14F-4D97-AF65-F5344CB8AC3E}">
        <p14:creationId xmlns:p14="http://schemas.microsoft.com/office/powerpoint/2010/main" val="29779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861972" y="1131615"/>
            <a:ext cx="10293707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/>
              <a:t>L’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</a:rPr>
              <a:t>efficacia</a:t>
            </a:r>
            <a:r>
              <a:rPr lang="it-IT" b="1" i="1" dirty="0">
                <a:solidFill>
                  <a:schemeClr val="accent2"/>
                </a:solidFill>
              </a:rPr>
              <a:t> </a:t>
            </a:r>
            <a:r>
              <a:rPr lang="it-IT" dirty="0"/>
              <a:t>di una tecnica euristica viene valutata considerando </a:t>
            </a:r>
            <a:r>
              <a:rPr lang="it-IT" i="1" dirty="0">
                <a:solidFill>
                  <a:schemeClr val="accent1">
                    <a:lumMod val="75000"/>
                  </a:schemeClr>
                </a:solidFill>
              </a:rPr>
              <a:t>due criteri </a:t>
            </a:r>
            <a:r>
              <a:rPr lang="it-IT" dirty="0"/>
              <a:t>in antitesi tra loro: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/>
              <a:t>la 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</a:rPr>
              <a:t>qualità della soluzione </a:t>
            </a:r>
            <a:r>
              <a:rPr lang="it-IT" dirty="0"/>
              <a:t>che un algoritmo euristico è in grado di produrre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/>
              <a:t>i 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</a:rPr>
              <a:t>tempi di calcolo </a:t>
            </a:r>
            <a:r>
              <a:rPr lang="it-IT" dirty="0"/>
              <a:t>necessari all’algoritmo per produrre tale soluzione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61973" y="2911066"/>
            <a:ext cx="1029370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Il progetto di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euristica efficiente </a:t>
            </a:r>
            <a:r>
              <a:rPr lang="it-IT" altLang="it-IT" sz="1800" dirty="0"/>
              <a:t>deve ricercare un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giusto compromesso </a:t>
            </a:r>
            <a:r>
              <a:rPr lang="it-IT" altLang="it-IT" sz="1800" dirty="0"/>
              <a:t>tra le due esigenze di 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velocità</a:t>
            </a:r>
            <a:r>
              <a:rPr lang="it-IT" altLang="it-IT" sz="1800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e 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bontà delle soluzioni </a:t>
            </a:r>
            <a:r>
              <a:rPr lang="it-IT" altLang="it-IT" sz="1800" dirty="0"/>
              <a:t>ottenute.</a:t>
            </a:r>
          </a:p>
        </p:txBody>
      </p:sp>
      <p:sp>
        <p:nvSpPr>
          <p:cNvPr id="5" name="Rettangolo 4"/>
          <p:cNvSpPr/>
          <p:nvPr/>
        </p:nvSpPr>
        <p:spPr>
          <a:xfrm>
            <a:off x="861973" y="3919129"/>
            <a:ext cx="1029370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/>
              <a:t>Altri aspetti che non vanno trascurati nella scelta nel valutare l’efficacia di una euristica sono: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i="1" dirty="0"/>
              <a:t>le</a:t>
            </a:r>
            <a:r>
              <a:rPr lang="it-IT" i="1" dirty="0">
                <a:solidFill>
                  <a:schemeClr val="accent1">
                    <a:lumMod val="75000"/>
                  </a:schemeClr>
                </a:solidFill>
              </a:rPr>
              <a:t> difficoltà di implementazione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/>
              <a:t>la </a:t>
            </a:r>
            <a:r>
              <a:rPr lang="it-IT" i="1" dirty="0">
                <a:solidFill>
                  <a:schemeClr val="accent1">
                    <a:lumMod val="75000"/>
                  </a:schemeClr>
                </a:solidFill>
              </a:rPr>
              <a:t>flessibilità</a:t>
            </a:r>
            <a:r>
              <a:rPr lang="it-IT" dirty="0"/>
              <a:t> intesa come la possibilità di adattare facilmente un’euristica ad esempi e problemi diversi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ECE52F-951C-43CD-A5F0-227B3395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43" y="-9570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Metodi Euristici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57043" y="-9570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Metodi Euristici</a:t>
            </a:r>
          </a:p>
        </p:txBody>
      </p:sp>
      <p:sp>
        <p:nvSpPr>
          <p:cNvPr id="4099" name="Rettangolo 2"/>
          <p:cNvSpPr>
            <a:spLocks noChangeArrowheads="1"/>
          </p:cNvSpPr>
          <p:nvPr/>
        </p:nvSpPr>
        <p:spPr bwMode="auto">
          <a:xfrm>
            <a:off x="825357" y="566693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Misura della qualità di una soluzione euristica</a:t>
            </a:r>
            <a:r>
              <a:rPr lang="it-IT" altLang="it-IT" sz="1800"/>
              <a:t>:</a:t>
            </a:r>
          </a:p>
        </p:txBody>
      </p:sp>
      <p:sp>
        <p:nvSpPr>
          <p:cNvPr id="4" name="Rettangolo 5"/>
          <p:cNvSpPr>
            <a:spLocks noChangeArrowheads="1"/>
          </p:cNvSpPr>
          <p:nvPr/>
        </p:nvSpPr>
        <p:spPr bwMode="auto">
          <a:xfrm>
            <a:off x="785667" y="854031"/>
            <a:ext cx="10378721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</a:rPr>
              <a:t>I </a:t>
            </a:r>
            <a:r>
              <a:rPr lang="it-IT" altLang="it-IT" sz="1800" dirty="0"/>
              <a:t>un esempio o istanza di un dato problema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it-IT" altLang="it-IT" sz="1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</a:rPr>
              <a:t>EUR(I) </a:t>
            </a:r>
            <a:r>
              <a:rPr lang="it-IT" altLang="it-IT" sz="1800" dirty="0"/>
              <a:t>il valore della soluzione fornita dall’algoritmo euristico</a:t>
            </a:r>
            <a:endParaRPr lang="it-IT" altLang="it-IT" sz="1800" b="1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i="1" dirty="0">
                <a:solidFill>
                  <a:srgbClr val="0070C0"/>
                </a:solidFill>
              </a:rPr>
              <a:t>OPT(I) </a:t>
            </a:r>
            <a:r>
              <a:rPr lang="it-IT" altLang="it-IT" sz="1800" dirty="0"/>
              <a:t>il valore della soluzione ottima fornita da un algoritmo esatto</a:t>
            </a:r>
            <a:endParaRPr lang="it-IT" altLang="it-IT" sz="1800" i="1" dirty="0">
              <a:solidFill>
                <a:srgbClr val="0070C0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825357" y="2151019"/>
            <a:ext cx="1033903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La qualità della soluzione prodotta dall’euristica è data da:</a:t>
            </a: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927090"/>
              </p:ext>
            </p:extLst>
          </p:nvPr>
        </p:nvGraphicFramePr>
        <p:xfrm>
          <a:off x="2703368" y="2635206"/>
          <a:ext cx="3594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469900" progId="Equation.DSMT4">
                  <p:embed/>
                </p:oleObj>
              </mc:Choice>
              <mc:Fallback>
                <p:oleObj name="Equation" r:id="rId2" imgW="1905000" imgH="469900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368" y="2635206"/>
                        <a:ext cx="3594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25357" y="3590882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Algoritmi euristici ad errore massimo garantito</a:t>
            </a:r>
            <a:r>
              <a:rPr lang="it-IT" altLang="it-IT" sz="1800"/>
              <a:t>: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825357" y="3878219"/>
            <a:ext cx="10339031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Sono algoritmi per i quali è possibile fornire un limite massimo all’errore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50178"/>
              </p:ext>
            </p:extLst>
          </p:nvPr>
        </p:nvGraphicFramePr>
        <p:xfrm>
          <a:off x="2733532" y="4405268"/>
          <a:ext cx="35210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090" imgH="203112" progId="Equation.DSMT4">
                  <p:embed/>
                </p:oleObj>
              </mc:Choice>
              <mc:Fallback>
                <p:oleObj name="Equation" r:id="rId4" imgW="1866090" imgH="203112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532" y="4405268"/>
                        <a:ext cx="35210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857107" y="4756106"/>
            <a:ext cx="83200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C00000"/>
                </a:solidFill>
              </a:rPr>
              <a:t>Tali algoritmi hanno prevalentemente una importanza teorica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825357" y="5391107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Algoritmi euristici con stima dell’errore</a:t>
            </a:r>
            <a:endParaRPr lang="it-IT" altLang="it-IT" sz="1800"/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825357" y="5756232"/>
            <a:ext cx="1033903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Sono algoritmi (ad esempio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euristiche lagrangiane</a:t>
            </a:r>
            <a:r>
              <a:rPr lang="it-IT" altLang="it-IT" sz="1800" dirty="0"/>
              <a:t>) che, data una istanza del problema, forniscono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ammissibile </a:t>
            </a:r>
            <a:r>
              <a:rPr lang="it-IT" altLang="it-IT" sz="1800" dirty="0"/>
              <a:t>e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stima</a:t>
            </a:r>
            <a:r>
              <a:rPr lang="it-IT" altLang="it-IT" sz="1800" dirty="0"/>
              <a:t> per eccesso (un </a:t>
            </a:r>
            <a:r>
              <a:rPr lang="it-IT" altLang="it-IT" sz="1800" dirty="0" err="1"/>
              <a:t>upper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bound</a:t>
            </a:r>
            <a:r>
              <a:rPr lang="it-IT" altLang="it-IT" sz="1800" dirty="0"/>
              <a:t>)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della distanza della soluzione </a:t>
            </a:r>
            <a:r>
              <a:rPr lang="it-IT" altLang="it-IT" sz="1800" dirty="0"/>
              <a:t>fornita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dalla soluzione ottima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48346" y="-86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Metodi Euristici</a:t>
            </a:r>
          </a:p>
        </p:txBody>
      </p:sp>
      <p:sp>
        <p:nvSpPr>
          <p:cNvPr id="5123" name="Rettangolo 2"/>
          <p:cNvSpPr>
            <a:spLocks noChangeArrowheads="1"/>
          </p:cNvSpPr>
          <p:nvPr/>
        </p:nvSpPr>
        <p:spPr bwMode="auto">
          <a:xfrm>
            <a:off x="816660" y="708752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Valutazione di un algoritmo euristico</a:t>
            </a:r>
            <a:endParaRPr lang="it-IT" altLang="it-IT" sz="180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816660" y="1151666"/>
            <a:ext cx="10321603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Per le euristiche che non danno alcuna stima dell’errore, la loro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valutazione</a:t>
            </a:r>
            <a:r>
              <a:rPr lang="it-IT" altLang="it-IT" sz="1800" dirty="0"/>
              <a:t> può essere effettuata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generando casualmente una serie di istanze del problema </a:t>
            </a:r>
            <a:r>
              <a:rPr lang="it-IT" altLang="it-IT" sz="1800" dirty="0"/>
              <a:t>di dimensioni diverse e andando a valutare le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statistiche dell’errore </a:t>
            </a:r>
            <a:r>
              <a:rPr lang="it-IT" altLang="it-IT" sz="1800" dirty="0"/>
              <a:t>su queste istanze.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743635" y="2950302"/>
            <a:ext cx="103946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In assenza di algoritmi esatti, la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valutazione dell’errore </a:t>
            </a:r>
            <a:r>
              <a:rPr lang="it-IT" altLang="it-IT" sz="1800" dirty="0"/>
              <a:t>si può fare utilizzando procedure che forniscono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limiti alla soluzione ottima</a:t>
            </a:r>
            <a:r>
              <a:rPr lang="it-IT" altLang="it-IT" sz="1800" dirty="0"/>
              <a:t>.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16660" y="3959953"/>
            <a:ext cx="1032160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Per esempio in un problema a minimizzare, se si indica con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LB(I)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il valore di un limite inferiore alla soluzione ottima del problema, si può ottenere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stima per eccesso dell’errore</a:t>
            </a: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44418"/>
              </p:ext>
            </p:extLst>
          </p:nvPr>
        </p:nvGraphicFramePr>
        <p:xfrm>
          <a:off x="3751857" y="4904788"/>
          <a:ext cx="337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469900" progId="Equation.DSMT4">
                  <p:embed/>
                </p:oleObj>
              </mc:Choice>
              <mc:Fallback>
                <p:oleObj name="Equation" r:id="rId2" imgW="1790700" imgH="469900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857" y="4904788"/>
                        <a:ext cx="337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30924" y="-86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Metodi Euristici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799238" y="575403"/>
            <a:ext cx="83200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Gli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algoritmi euristici </a:t>
            </a:r>
            <a:r>
              <a:rPr lang="it-IT" altLang="it-IT" sz="1800" dirty="0"/>
              <a:t>si dividono in due principali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classi</a:t>
            </a:r>
            <a:r>
              <a:rPr lang="it-IT" altLang="it-IT" sz="1800" dirty="0"/>
              <a:t>: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70675" y="1196116"/>
            <a:ext cx="842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Algoritmi costruttivi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1302475" y="1439002"/>
            <a:ext cx="985320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costruiscono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gradualmente la soluzione </a:t>
            </a:r>
            <a:r>
              <a:rPr lang="it-IT" altLang="it-IT" sz="1800" dirty="0"/>
              <a:t>attraverso il passaggio per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soluzioni parziali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70675" y="2020972"/>
            <a:ext cx="842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Algoritmi migliorativi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1302475" y="2297197"/>
            <a:ext cx="985320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partono da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del problema </a:t>
            </a:r>
            <a:r>
              <a:rPr lang="it-IT" altLang="it-IT" sz="1800" dirty="0"/>
              <a:t>e cercano di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modificarla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dirty="0"/>
              <a:t>con l’obiettivo di ottenerne una migliore</a:t>
            </a:r>
            <a:endParaRPr lang="it-IT" altLang="it-IT" sz="1800" i="1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99238" y="3445098"/>
            <a:ext cx="83200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Gli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algoritmi costruttivi </a:t>
            </a:r>
            <a:r>
              <a:rPr lang="it-IT" altLang="it-IT" sz="1800" dirty="0"/>
              <a:t>sono anche detti </a:t>
            </a:r>
            <a:r>
              <a:rPr lang="it-IT" altLang="it-IT" sz="1800" b="1" i="1" dirty="0" err="1">
                <a:solidFill>
                  <a:schemeClr val="accent1">
                    <a:lumMod val="75000"/>
                  </a:schemeClr>
                </a:solidFill>
              </a:rPr>
              <a:t>greedy</a:t>
            </a:r>
            <a:r>
              <a:rPr lang="it-IT" altLang="it-IT" sz="1800" dirty="0"/>
              <a:t> (</a:t>
            </a:r>
            <a:r>
              <a:rPr lang="it-IT" altLang="it-IT" sz="1800" i="1" dirty="0"/>
              <a:t>avido, affamato</a:t>
            </a:r>
            <a:r>
              <a:rPr lang="it-IT" altLang="it-IT" sz="1800" dirty="0"/>
              <a:t>).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99238" y="3965797"/>
            <a:ext cx="1035644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algoritmo </a:t>
            </a:r>
            <a:r>
              <a:rPr lang="it-IT" altLang="it-IT" sz="1800" i="1" dirty="0" err="1">
                <a:solidFill>
                  <a:schemeClr val="accent1">
                    <a:lumMod val="75000"/>
                  </a:schemeClr>
                </a:solidFill>
              </a:rPr>
              <a:t>greedy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dirty="0"/>
              <a:t>seleziona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ad ogni iterazione </a:t>
            </a:r>
            <a:r>
              <a:rPr lang="it-IT" altLang="it-IT" sz="1800" dirty="0"/>
              <a:t>l’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elemento</a:t>
            </a:r>
            <a:r>
              <a:rPr lang="it-IT" altLang="it-IT" sz="1800" dirty="0"/>
              <a:t> che, a quel passo, risulta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più conveniente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senza preoccuparsi della struttura complessiva della soluzione.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799238" y="4888490"/>
            <a:ext cx="1035644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Capita quindi che le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ultime iterazioni </a:t>
            </a:r>
            <a:r>
              <a:rPr lang="it-IT" altLang="it-IT" sz="1800" dirty="0"/>
              <a:t>risultino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inefficienti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dal momento che le possibilità di scelta sono notevolmente ridotte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689622" y="233714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tangolo 5"/>
          <p:cNvSpPr>
            <a:spLocks noChangeArrowheads="1"/>
          </p:cNvSpPr>
          <p:nvPr/>
        </p:nvSpPr>
        <p:spPr bwMode="auto">
          <a:xfrm>
            <a:off x="689622" y="1583465"/>
            <a:ext cx="832008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Un </a:t>
            </a:r>
            <a:r>
              <a:rPr lang="it-IT" altLang="it-IT" sz="1800" b="1" i="1" dirty="0">
                <a:solidFill>
                  <a:srgbClr val="0070C0"/>
                </a:solidFill>
              </a:rPr>
              <a:t>insieme base</a:t>
            </a:r>
            <a:r>
              <a:rPr lang="it-IT" altLang="it-IT" sz="1800" dirty="0"/>
              <a:t> </a:t>
            </a:r>
            <a:r>
              <a:rPr lang="it-IT" altLang="it-IT" sz="1800" i="1" dirty="0">
                <a:solidFill>
                  <a:srgbClr val="0070C0"/>
                </a:solidFill>
              </a:rPr>
              <a:t>B = {b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1</a:t>
            </a:r>
            <a:r>
              <a:rPr lang="it-IT" altLang="it-IT" sz="1800" i="1" dirty="0">
                <a:solidFill>
                  <a:srgbClr val="0070C0"/>
                </a:solidFill>
              </a:rPr>
              <a:t>,…,</a:t>
            </a:r>
            <a:r>
              <a:rPr lang="it-IT" altLang="it-IT" sz="1800" i="1" dirty="0" err="1">
                <a:solidFill>
                  <a:srgbClr val="0070C0"/>
                </a:solidFill>
              </a:rPr>
              <a:t>b</a:t>
            </a:r>
            <a:r>
              <a:rPr lang="it-IT" altLang="it-IT" sz="1800" i="1" baseline="-25000" dirty="0" err="1">
                <a:solidFill>
                  <a:srgbClr val="0070C0"/>
                </a:solidFill>
              </a:rPr>
              <a:t>n</a:t>
            </a:r>
            <a:r>
              <a:rPr lang="it-IT" altLang="it-IT" sz="1800" i="1" dirty="0">
                <a:solidFill>
                  <a:srgbClr val="0070C0"/>
                </a:solidFill>
              </a:rPr>
              <a:t>}</a:t>
            </a:r>
            <a:endParaRPr lang="it-IT" altLang="it-IT" sz="1800" b="1" i="1" dirty="0">
              <a:solidFill>
                <a:srgbClr val="0070C0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Un </a:t>
            </a:r>
            <a:r>
              <a:rPr lang="it-IT" altLang="it-IT" sz="1800" b="1" i="1" dirty="0">
                <a:solidFill>
                  <a:srgbClr val="0070C0"/>
                </a:solidFill>
              </a:rPr>
              <a:t>subset system</a:t>
            </a:r>
            <a:r>
              <a:rPr lang="it-IT" altLang="it-IT" sz="1800" dirty="0"/>
              <a:t> </a:t>
            </a:r>
            <a:r>
              <a:rPr lang="it-IT" altLang="it-IT" sz="1800" i="1" dirty="0">
                <a:solidFill>
                  <a:srgbClr val="0070C0"/>
                </a:solidFill>
              </a:rPr>
              <a:t>Ʃ= {S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1</a:t>
            </a:r>
            <a:r>
              <a:rPr lang="it-IT" altLang="it-IT" sz="1800" i="1" dirty="0">
                <a:solidFill>
                  <a:srgbClr val="0070C0"/>
                </a:solidFill>
              </a:rPr>
              <a:t>,…,S</a:t>
            </a:r>
            <a:r>
              <a:rPr lang="it-IT" altLang="it-IT" sz="1800" i="1" baseline="-25000" dirty="0">
                <a:solidFill>
                  <a:srgbClr val="0070C0"/>
                </a:solidFill>
              </a:rPr>
              <a:t>m</a:t>
            </a:r>
            <a:r>
              <a:rPr lang="it-IT" altLang="it-IT" sz="1800" i="1" dirty="0">
                <a:solidFill>
                  <a:srgbClr val="0070C0"/>
                </a:solidFill>
              </a:rPr>
              <a:t>}</a:t>
            </a:r>
            <a:endParaRPr lang="it-IT" altLang="it-IT" sz="1800" b="1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Una </a:t>
            </a:r>
            <a:r>
              <a:rPr lang="it-IT" altLang="it-IT" sz="1800" b="1" i="1" dirty="0">
                <a:solidFill>
                  <a:srgbClr val="0070C0"/>
                </a:solidFill>
              </a:rPr>
              <a:t>funzione obiettivo</a:t>
            </a:r>
            <a:r>
              <a:rPr lang="it-IT" altLang="it-IT" sz="1800" dirty="0"/>
              <a:t> </a:t>
            </a:r>
            <a:r>
              <a:rPr lang="it-IT" altLang="it-IT" sz="1800" i="1" dirty="0">
                <a:solidFill>
                  <a:srgbClr val="0070C0"/>
                </a:solidFill>
              </a:rPr>
              <a:t>w : </a:t>
            </a:r>
            <a:r>
              <a:rPr lang="it-IT" altLang="it-IT" sz="1800" i="1" dirty="0">
                <a:solidFill>
                  <a:srgbClr val="0070C0"/>
                </a:solidFill>
                <a:latin typeface="Gloucester MT Extra Condensed" pitchFamily="18" charset="0"/>
              </a:rPr>
              <a:t>S</a:t>
            </a:r>
            <a:r>
              <a:rPr lang="it-IT" altLang="it-IT" sz="1800" i="1" dirty="0">
                <a:solidFill>
                  <a:srgbClr val="0070C0"/>
                </a:solidFill>
              </a:rPr>
              <a:t> → R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89622" y="1078640"/>
            <a:ext cx="832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Sia dato un problema di ottimizzazione combinatoria definito da: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27736" y="3023327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0066FF"/>
                </a:solidFill>
              </a:rPr>
              <a:t>Definizione di soluzione parziale </a:t>
            </a:r>
            <a:endParaRPr lang="it-IT" altLang="it-IT" sz="1800"/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34084" y="3393215"/>
            <a:ext cx="1034772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sottoinsieme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dirty="0"/>
              <a:t> dell’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insieme di base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it-IT" altLang="it-IT" sz="1800" dirty="0"/>
              <a:t>è detto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soluzione parziale </a:t>
            </a:r>
            <a:r>
              <a:rPr lang="it-IT" altLang="it-IT" sz="1800" dirty="0"/>
              <a:t>(o anche </a:t>
            </a:r>
            <a:r>
              <a:rPr lang="it-IT" altLang="it-IT" sz="1800" i="1" dirty="0" err="1">
                <a:solidFill>
                  <a:schemeClr val="accent1">
                    <a:lumMod val="75000"/>
                  </a:schemeClr>
                </a:solidFill>
              </a:rPr>
              <a:t>sottosoluzione</a:t>
            </a:r>
            <a:r>
              <a:rPr lang="it-IT" altLang="it-IT" sz="1800" dirty="0"/>
              <a:t>), se esiste una soluzione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 ∈ </a:t>
            </a:r>
            <a:r>
              <a:rPr lang="it-IT" altLang="it-IT" sz="1800" i="1" dirty="0">
                <a:solidFill>
                  <a:srgbClr val="0070C0"/>
                </a:solidFill>
              </a:rPr>
              <a:t>Ʃ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t-IT" altLang="it-IT" sz="1800" dirty="0"/>
              <a:t>tale che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 ⊆ S</a:t>
            </a:r>
            <a:r>
              <a:rPr lang="it-IT" altLang="it-IT" sz="1800" dirty="0"/>
              <a:t>.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905521" y="4102827"/>
            <a:ext cx="10930879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Se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it-IT" altLang="it-IT" sz="1800" i="1" dirty="0"/>
              <a:t> è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</a:t>
            </a:r>
            <a:r>
              <a:rPr lang="it-IT" altLang="it-IT" sz="1800" i="1" dirty="0"/>
              <a:t>, allora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it-IT" altLang="it-IT" sz="1800" i="1" dirty="0"/>
              <a:t> è anche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parziale </a:t>
            </a:r>
            <a:r>
              <a:rPr lang="it-IT" altLang="it-IT" sz="1800" i="1" dirty="0"/>
              <a:t>(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 ⊆ S</a:t>
            </a:r>
            <a:r>
              <a:rPr lang="it-IT" altLang="it-IT" sz="1800" i="1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Se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i="1" dirty="0"/>
              <a:t> è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una soluzione parziale</a:t>
            </a:r>
            <a:r>
              <a:rPr lang="it-IT" altLang="it-IT" sz="1800" i="1" dirty="0"/>
              <a:t>, allora è sempre possibile costruire una soluzione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it-IT" altLang="it-IT" sz="1800" i="1" dirty="0"/>
              <a:t>, tale che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 ⊆ </a:t>
            </a:r>
            <a:r>
              <a:rPr lang="it-IT" altLang="it-IT" sz="1800" b="1" i="1">
                <a:solidFill>
                  <a:schemeClr val="accent1">
                    <a:lumMod val="75000"/>
                  </a:schemeClr>
                </a:solidFill>
              </a:rPr>
              <a:t>S, </a:t>
            </a:r>
            <a:r>
              <a:rPr lang="it-IT" altLang="it-IT" sz="1800"/>
              <a:t>semplicemente </a:t>
            </a:r>
            <a:r>
              <a:rPr lang="it-IT" altLang="it-IT" sz="1800" dirty="0">
                <a:solidFill>
                  <a:schemeClr val="accent1">
                    <a:lumMod val="75000"/>
                  </a:schemeClr>
                </a:solidFill>
              </a:rPr>
              <a:t>aggiungendo</a:t>
            </a:r>
            <a:r>
              <a:rPr lang="it-IT" altLang="it-IT" sz="1800" dirty="0"/>
              <a:t> elementi a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i="1" dirty="0"/>
              <a:t>.</a:t>
            </a:r>
            <a:endParaRPr lang="it-IT" altLang="it-IT" sz="1800" dirty="0"/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976961" y="5615715"/>
            <a:ext cx="1020484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Un algoritmo </a:t>
            </a:r>
            <a:r>
              <a:rPr lang="it-IT" altLang="it-IT" sz="1800" dirty="0" err="1">
                <a:solidFill>
                  <a:schemeClr val="accent1">
                    <a:lumMod val="75000"/>
                  </a:schemeClr>
                </a:solidFill>
              </a:rPr>
              <a:t>greedy</a:t>
            </a:r>
            <a:r>
              <a:rPr lang="it-IT" altLang="it-IT" sz="1800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costruisce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sequenza di soluzioni parziali </a:t>
            </a:r>
            <a:r>
              <a:rPr lang="it-IT" altLang="it-IT" sz="1800" dirty="0"/>
              <a:t>(</a:t>
            </a:r>
            <a:r>
              <a:rPr lang="it-IT" altLang="it-IT" sz="1800" i="1" dirty="0"/>
              <a:t>in modo </a:t>
            </a:r>
            <a:r>
              <a:rPr lang="it-IT" altLang="it-IT" sz="1800" i="1" dirty="0" err="1"/>
              <a:t>greedy</a:t>
            </a:r>
            <a:r>
              <a:rPr lang="it-IT" altLang="it-IT" sz="1800" dirty="0"/>
              <a:t>) fino ad arrivare ad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ammissibile</a:t>
            </a:r>
          </a:p>
        </p:txBody>
      </p:sp>
    </p:spTree>
    <p:extLst>
      <p:ext uri="{BB962C8B-B14F-4D97-AF65-F5344CB8AC3E}">
        <p14:creationId xmlns:p14="http://schemas.microsoft.com/office/powerpoint/2010/main" val="19266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ttangolo 3"/>
          <p:cNvSpPr>
            <a:spLocks noChangeArrowheads="1"/>
          </p:cNvSpPr>
          <p:nvPr/>
        </p:nvSpPr>
        <p:spPr bwMode="auto">
          <a:xfrm>
            <a:off x="1151392" y="1284066"/>
            <a:ext cx="83200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1.	</a:t>
            </a:r>
            <a:r>
              <a:rPr lang="it-IT" altLang="it-IT" sz="1800" b="1" i="1" dirty="0"/>
              <a:t>Inizializzazione. Poni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 = ∅</a:t>
            </a:r>
            <a:r>
              <a:rPr lang="it-IT" altLang="it-IT" sz="1800" b="1" i="1" dirty="0"/>
              <a:t>. Poni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i = 1</a:t>
            </a:r>
            <a:r>
              <a:rPr lang="it-IT" altLang="it-IT" sz="1800" b="1" i="1" dirty="0"/>
              <a:t>.</a:t>
            </a:r>
            <a:endParaRPr lang="it-IT" altLang="it-IT" sz="1800" b="1" dirty="0"/>
          </a:p>
        </p:txBody>
      </p:sp>
      <p:sp>
        <p:nvSpPr>
          <p:cNvPr id="8197" name="Rettangolo 4"/>
          <p:cNvSpPr>
            <a:spLocks noChangeArrowheads="1"/>
          </p:cNvSpPr>
          <p:nvPr/>
        </p:nvSpPr>
        <p:spPr bwMode="auto">
          <a:xfrm>
            <a:off x="1151392" y="1787303"/>
            <a:ext cx="9995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2.	</a:t>
            </a:r>
            <a:r>
              <a:rPr lang="it-IT" altLang="it-IT" sz="1800" b="1" i="1" dirty="0"/>
              <a:t>Scegli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e ∈ B−T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i−1 </a:t>
            </a:r>
            <a:r>
              <a:rPr lang="it-IT" altLang="it-IT" sz="1800" b="1" i="1" dirty="0"/>
              <a:t>tale che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i−1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∪{e} </a:t>
            </a:r>
            <a:r>
              <a:rPr lang="it-IT" altLang="it-IT" sz="1800" b="1" i="1" dirty="0"/>
              <a:t>sia una soluzione parziale 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w(T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i−1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∪{e}) </a:t>
            </a:r>
            <a:r>
              <a:rPr lang="it-IT" altLang="it-IT" sz="1800" b="1" i="1" dirty="0"/>
              <a:t>sia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minimo</a:t>
            </a:r>
            <a:r>
              <a:rPr lang="it-IT" altLang="it-IT" sz="1800" b="1" i="1" dirty="0"/>
              <a:t>.</a:t>
            </a:r>
          </a:p>
        </p:txBody>
      </p:sp>
      <p:sp>
        <p:nvSpPr>
          <p:cNvPr id="8198" name="Rettangolo 5"/>
          <p:cNvSpPr>
            <a:spLocks noChangeArrowheads="1"/>
          </p:cNvSpPr>
          <p:nvPr/>
        </p:nvSpPr>
        <p:spPr bwMode="auto">
          <a:xfrm>
            <a:off x="1151392" y="2175324"/>
            <a:ext cx="83200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3.	</a:t>
            </a:r>
            <a:r>
              <a:rPr lang="it-IT" altLang="it-IT" sz="1800" b="1" i="1" dirty="0"/>
              <a:t>Poni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 = 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i−1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∪ {e}</a:t>
            </a:r>
            <a:r>
              <a:rPr lang="it-IT" altLang="it-IT" sz="1800" b="1" i="1" dirty="0"/>
              <a:t>.</a:t>
            </a:r>
          </a:p>
        </p:txBody>
      </p:sp>
      <p:sp>
        <p:nvSpPr>
          <p:cNvPr id="8199" name="Rettangolo 6"/>
          <p:cNvSpPr>
            <a:spLocks noChangeArrowheads="1"/>
          </p:cNvSpPr>
          <p:nvPr/>
        </p:nvSpPr>
        <p:spPr bwMode="auto">
          <a:xfrm>
            <a:off x="1151392" y="2607124"/>
            <a:ext cx="83200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4.	</a:t>
            </a:r>
            <a:r>
              <a:rPr lang="it-IT" altLang="it-IT" sz="1800" b="1" i="1" dirty="0"/>
              <a:t>Se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it-IT" altLang="it-IT" sz="1800" b="1" i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t-IT" altLang="it-IT" sz="1800" b="1" i="1" dirty="0"/>
              <a:t> è una soluzione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ammissibile</a:t>
            </a:r>
            <a:r>
              <a:rPr lang="it-IT" altLang="it-IT" sz="1800" b="1" i="1" dirty="0"/>
              <a:t>: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STOP</a:t>
            </a:r>
            <a:r>
              <a:rPr lang="it-IT" altLang="it-IT" sz="1800" b="1" i="1" dirty="0"/>
              <a:t>.</a:t>
            </a:r>
          </a:p>
        </p:txBody>
      </p:sp>
      <p:sp>
        <p:nvSpPr>
          <p:cNvPr id="8200" name="Rettangolo 7"/>
          <p:cNvSpPr>
            <a:spLocks noChangeArrowheads="1"/>
          </p:cNvSpPr>
          <p:nvPr/>
        </p:nvSpPr>
        <p:spPr bwMode="auto">
          <a:xfrm>
            <a:off x="1151392" y="3038924"/>
            <a:ext cx="83200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5.	</a:t>
            </a:r>
            <a:r>
              <a:rPr lang="it-IT" altLang="it-IT" sz="1800" b="1" i="1" dirty="0"/>
              <a:t>Poni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i = i + 1</a:t>
            </a:r>
            <a:r>
              <a:rPr lang="it-IT" altLang="it-IT" sz="1800" b="1" i="1" dirty="0"/>
              <a:t>. Va al passo 2.</a:t>
            </a:r>
          </a:p>
        </p:txBody>
      </p:sp>
      <p:sp>
        <p:nvSpPr>
          <p:cNvPr id="10" name="Rettangolo 9"/>
          <p:cNvSpPr/>
          <p:nvPr/>
        </p:nvSpPr>
        <p:spPr>
          <a:xfrm>
            <a:off x="896794" y="1151666"/>
            <a:ext cx="10250177" cy="2517801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896793" y="4035332"/>
            <a:ext cx="102501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i="1" dirty="0"/>
              <a:t>Al passo 2 è possibile che esistano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più elementi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i="1" dirty="0"/>
              <a:t>che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minimizzano il costo </a:t>
            </a:r>
            <a:r>
              <a:rPr lang="it-IT" altLang="it-IT" sz="1800" i="1" dirty="0"/>
              <a:t>della nuova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soluzione parziale</a:t>
            </a:r>
            <a:r>
              <a:rPr lang="it-IT" altLang="it-IT" sz="1800" i="1" dirty="0"/>
              <a:t>. In questo caso è necessaria una 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regola</a:t>
            </a:r>
            <a:r>
              <a:rPr lang="it-IT" altLang="it-IT" sz="1800" i="1" dirty="0"/>
              <a:t> per ”</a:t>
            </a:r>
            <a:r>
              <a:rPr lang="it-IT" altLang="it-IT" sz="1800" i="1" dirty="0" err="1"/>
              <a:t>dirimire</a:t>
            </a:r>
            <a:r>
              <a:rPr lang="it-IT" altLang="it-IT" sz="1800" i="1" dirty="0"/>
              <a:t> i pareggi” (</a:t>
            </a:r>
            <a:r>
              <a:rPr lang="it-IT" altLang="it-IT" sz="1800" i="1" dirty="0" err="1">
                <a:solidFill>
                  <a:schemeClr val="accent1">
                    <a:lumMod val="75000"/>
                  </a:schemeClr>
                </a:solidFill>
              </a:rPr>
              <a:t>tie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 breaking rule</a:t>
            </a:r>
            <a:r>
              <a:rPr lang="it-IT" altLang="it-IT" sz="1800" i="1" dirty="0"/>
              <a:t>)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896794" y="4818508"/>
            <a:ext cx="8353425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 dirty="0"/>
              <a:t>a volte può essere sufficiente scegliere a caso (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  <a:r>
              <a:rPr lang="it-IT" altLang="it-IT" sz="1800" b="1" i="1" dirty="0" err="1">
                <a:solidFill>
                  <a:schemeClr val="accent1">
                    <a:lumMod val="75000"/>
                  </a:schemeClr>
                </a:solidFill>
              </a:rPr>
              <a:t>choice</a:t>
            </a:r>
            <a:r>
              <a:rPr lang="it-IT" altLang="it-IT" sz="1800" i="1" dirty="0"/>
              <a:t>);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 dirty="0"/>
              <a:t>altre volte può risultare più opportuno definire una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nuova funzione di costo</a:t>
            </a:r>
            <a:r>
              <a:rPr lang="it-IT" altLang="it-IT" sz="1800" i="1" dirty="0"/>
              <a:t>. 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69D9B265-48BC-47E5-B02B-8DF6842C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22" y="233714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800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it-IT" sz="2800" b="1" dirty="0">
                <a:solidFill>
                  <a:schemeClr val="accent1">
                    <a:lumMod val="75000"/>
                  </a:schemeClr>
                </a:solidFill>
              </a:rPr>
              <a:t> greedy</a:t>
            </a:r>
            <a:endParaRPr lang="en-US" altLang="it-IT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39633" y="-86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Un problema di ottimizzazione combinatoria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730158" y="692877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Il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problema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del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commesso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viaggiatore</a:t>
            </a:r>
            <a:r>
              <a:rPr lang="en-US" altLang="it-IT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(TSP)</a:t>
            </a:r>
            <a:endParaRPr lang="en-US" altLang="it-IT" sz="2000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07947" y="1269140"/>
            <a:ext cx="1037385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rgbClr val="0070C0"/>
                </a:solidFill>
              </a:rPr>
              <a:t>commesso viaggiatore </a:t>
            </a:r>
            <a:r>
              <a:rPr lang="it-IT" altLang="it-IT" sz="1800" dirty="0"/>
              <a:t>deve </a:t>
            </a:r>
            <a:r>
              <a:rPr lang="it-IT" altLang="it-IT" sz="1800" b="1" i="1" dirty="0">
                <a:solidFill>
                  <a:srgbClr val="0070C0"/>
                </a:solidFill>
              </a:rPr>
              <a:t>visitare</a:t>
            </a:r>
            <a:r>
              <a:rPr lang="it-IT" altLang="it-IT" sz="1800" dirty="0"/>
              <a:t> un certo numero di </a:t>
            </a:r>
            <a:r>
              <a:rPr lang="it-IT" altLang="it-IT" sz="1800" b="1" i="1" dirty="0">
                <a:solidFill>
                  <a:srgbClr val="0070C0"/>
                </a:solidFill>
              </a:rPr>
              <a:t>città</a:t>
            </a:r>
            <a:r>
              <a:rPr lang="it-IT" altLang="it-IT" sz="1800" dirty="0"/>
              <a:t>, partendo dalla sua città di residenza e ritornandoci alla fine del giro. 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07947" y="2904720"/>
            <a:ext cx="10373859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>
                <a:cs typeface="Arial" charset="0"/>
              </a:rPr>
              <a:t>Il </a:t>
            </a:r>
            <a:r>
              <a:rPr lang="en-US" b="1" i="1" dirty="0">
                <a:solidFill>
                  <a:srgbClr val="0070C0"/>
                </a:solidFill>
                <a:cs typeface="Arial" charset="0"/>
              </a:rPr>
              <a:t>TSP</a:t>
            </a:r>
            <a:r>
              <a:rPr lang="en-US" dirty="0">
                <a:cs typeface="Arial" charset="0"/>
              </a:rPr>
              <a:t> è il </a:t>
            </a:r>
            <a:r>
              <a:rPr lang="en-US" dirty="0" err="1">
                <a:cs typeface="Arial" charset="0"/>
              </a:rPr>
              <a:t>problema</a:t>
            </a:r>
            <a:r>
              <a:rPr lang="en-US" dirty="0">
                <a:cs typeface="Arial" charset="0"/>
              </a:rPr>
              <a:t> di </a:t>
            </a:r>
            <a:r>
              <a:rPr lang="en-US" i="1" dirty="0" err="1">
                <a:solidFill>
                  <a:srgbClr val="0070C0"/>
                </a:solidFill>
                <a:cs typeface="Arial" charset="0"/>
              </a:rPr>
              <a:t>ottimizzazione</a:t>
            </a:r>
            <a:r>
              <a:rPr lang="en-US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cs typeface="Arial" charset="0"/>
              </a:rPr>
              <a:t>combinatoria</a:t>
            </a:r>
            <a:r>
              <a:rPr lang="en-US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più</a:t>
            </a:r>
            <a:r>
              <a:rPr lang="en-US" dirty="0"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cs typeface="Arial" charset="0"/>
              </a:rPr>
              <a:t>conosciuto</a:t>
            </a:r>
            <a:r>
              <a:rPr lang="en-US" dirty="0">
                <a:cs typeface="Arial" charset="0"/>
              </a:rPr>
              <a:t> e </a:t>
            </a:r>
            <a:r>
              <a:rPr lang="en-US" i="1" dirty="0" err="1">
                <a:solidFill>
                  <a:srgbClr val="0070C0"/>
                </a:solidFill>
                <a:cs typeface="Arial" charset="0"/>
              </a:rPr>
              <a:t>studiato</a:t>
            </a:r>
            <a:r>
              <a:rPr lang="en-US" dirty="0">
                <a:cs typeface="Arial" charset="0"/>
              </a:rPr>
              <a:t> in </a:t>
            </a:r>
            <a:r>
              <a:rPr lang="en-US" dirty="0" err="1">
                <a:cs typeface="Arial" charset="0"/>
              </a:rPr>
              <a:t>letteratura</a:t>
            </a:r>
            <a:r>
              <a:rPr lang="en-US" dirty="0">
                <a:cs typeface="Arial" charset="0"/>
              </a:rPr>
              <a:t>.  Il </a:t>
            </a:r>
            <a:r>
              <a:rPr lang="en-US" dirty="0" err="1">
                <a:cs typeface="Arial" charset="0"/>
              </a:rPr>
              <a:t>suo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successo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dipende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sostanzialmetne</a:t>
            </a:r>
            <a:r>
              <a:rPr lang="en-US" dirty="0">
                <a:cs typeface="Arial" charset="0"/>
              </a:rPr>
              <a:t> da due </a:t>
            </a:r>
            <a:r>
              <a:rPr lang="en-US" dirty="0" err="1">
                <a:cs typeface="Arial" charset="0"/>
              </a:rPr>
              <a:t>ragioni</a:t>
            </a:r>
            <a:r>
              <a:rPr lang="en-US" dirty="0">
                <a:cs typeface="Arial" charset="0"/>
              </a:rPr>
              <a:t>:</a:t>
            </a:r>
          </a:p>
          <a:p>
            <a:pPr marL="363538" indent="-363538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>
                <a:cs typeface="Arial" charset="0"/>
              </a:rPr>
              <a:t>è </a:t>
            </a:r>
            <a:r>
              <a:rPr lang="en-US" dirty="0" err="1">
                <a:cs typeface="Arial" charset="0"/>
              </a:rPr>
              <a:t>estremamente</a:t>
            </a:r>
            <a:r>
              <a:rPr lang="en-US" dirty="0">
                <a:cs typeface="Arial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cs typeface="Arial" charset="0"/>
              </a:rPr>
              <a:t>semplice</a:t>
            </a:r>
            <a:r>
              <a:rPr lang="en-US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cs typeface="Arial" charset="0"/>
              </a:rPr>
              <a:t>da</a:t>
            </a:r>
            <a:r>
              <a:rPr lang="en-US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cs typeface="Arial" charset="0"/>
              </a:rPr>
              <a:t>definire</a:t>
            </a:r>
            <a:endParaRPr lang="en-US" b="1" i="1" dirty="0">
              <a:solidFill>
                <a:srgbClr val="0070C0"/>
              </a:solidFill>
              <a:cs typeface="Arial" charset="0"/>
            </a:endParaRPr>
          </a:p>
          <a:p>
            <a:pPr marL="363538" indent="-363538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>
                <a:cs typeface="Arial" charset="0"/>
              </a:rPr>
              <a:t>è molto </a:t>
            </a:r>
            <a:r>
              <a:rPr lang="en-US" b="1" i="1" dirty="0">
                <a:solidFill>
                  <a:srgbClr val="0070C0"/>
                </a:solidFill>
                <a:cs typeface="Arial" charset="0"/>
              </a:rPr>
              <a:t>difficile da </a:t>
            </a:r>
            <a:r>
              <a:rPr lang="en-US" b="1" i="1" dirty="0" err="1">
                <a:solidFill>
                  <a:srgbClr val="0070C0"/>
                </a:solidFill>
                <a:cs typeface="Arial" charset="0"/>
              </a:rPr>
              <a:t>risolvere</a:t>
            </a:r>
            <a:r>
              <a:rPr lang="en-US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già</a:t>
            </a:r>
            <a:r>
              <a:rPr lang="en-US" dirty="0">
                <a:cs typeface="Arial" charset="0"/>
              </a:rPr>
              <a:t> per un </a:t>
            </a:r>
            <a:r>
              <a:rPr lang="en-US" dirty="0" err="1">
                <a:cs typeface="Arial" charset="0"/>
              </a:rPr>
              <a:t>numero</a:t>
            </a:r>
            <a:r>
              <a:rPr lang="en-US" dirty="0">
                <a:cs typeface="Arial" charset="0"/>
              </a:rPr>
              <a:t> di </a:t>
            </a:r>
            <a:r>
              <a:rPr lang="en-US" dirty="0" err="1">
                <a:cs typeface="Arial" charset="0"/>
              </a:rPr>
              <a:t>città</a:t>
            </a:r>
            <a:r>
              <a:rPr lang="en-US" dirty="0">
                <a:cs typeface="Arial" charset="0"/>
              </a:rPr>
              <a:t> non molto </a:t>
            </a:r>
            <a:r>
              <a:rPr lang="en-US" dirty="0" err="1">
                <a:cs typeface="Arial" charset="0"/>
              </a:rPr>
              <a:t>elevato</a:t>
            </a:r>
            <a:endParaRPr lang="en-US" dirty="0">
              <a:cs typeface="Arial" charset="0"/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07947" y="2088291"/>
            <a:ext cx="10373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Il </a:t>
            </a:r>
            <a:r>
              <a:rPr lang="it-IT" altLang="it-IT" sz="1800" i="1" dirty="0">
                <a:solidFill>
                  <a:srgbClr val="0070C0"/>
                </a:solidFill>
              </a:rPr>
              <a:t>commesso viaggiatore</a:t>
            </a:r>
            <a:r>
              <a:rPr lang="it-IT" altLang="it-IT" sz="1800" dirty="0"/>
              <a:t>, partendo dalla città in cui abita, vuole effettuare tutte le visite e </a:t>
            </a:r>
            <a:r>
              <a:rPr lang="it-IT" altLang="it-IT" sz="1800" i="1" dirty="0">
                <a:solidFill>
                  <a:srgbClr val="0070C0"/>
                </a:solidFill>
              </a:rPr>
              <a:t>ritornare</a:t>
            </a:r>
            <a:r>
              <a:rPr lang="it-IT" altLang="it-IT" sz="1800" dirty="0"/>
              <a:t> alla fine </a:t>
            </a:r>
            <a:r>
              <a:rPr lang="it-IT" altLang="it-IT" sz="1800" i="1" dirty="0">
                <a:solidFill>
                  <a:srgbClr val="0070C0"/>
                </a:solidFill>
              </a:rPr>
              <a:t>alla città di partenza</a:t>
            </a:r>
            <a:r>
              <a:rPr lang="it-IT" altLang="it-IT" sz="1800" dirty="0"/>
              <a:t>, percorrendo una </a:t>
            </a:r>
            <a:r>
              <a:rPr lang="it-IT" altLang="it-IT" sz="1800" b="1" i="1" dirty="0">
                <a:solidFill>
                  <a:srgbClr val="0070C0"/>
                </a:solidFill>
              </a:rPr>
              <a:t>strada di lunghezza complessiva minima</a:t>
            </a:r>
            <a:r>
              <a:rPr lang="it-IT" altLang="it-IT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358BD-B03F-46EA-90F4-A1D3F94E1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4B9D35-2205-47D9-BE13-868E308360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3C2734-3BC3-43E5-BADC-4E35519A62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2143</Words>
  <Application>Microsoft Office PowerPoint</Application>
  <PresentationFormat>Widescreen</PresentationFormat>
  <Paragraphs>190</Paragraphs>
  <Slides>25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Cambria Math</vt:lpstr>
      <vt:lpstr>Gloucester MT Extra Condensed</vt:lpstr>
      <vt:lpstr>GreekC</vt:lpstr>
      <vt:lpstr>Verdana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62</cp:revision>
  <dcterms:created xsi:type="dcterms:W3CDTF">2019-12-04T09:28:04Z</dcterms:created>
  <dcterms:modified xsi:type="dcterms:W3CDTF">2024-04-21T13:33:08Z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