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413" r:id="rId5"/>
    <p:sldId id="414" r:id="rId6"/>
    <p:sldId id="415" r:id="rId7"/>
    <p:sldId id="416" r:id="rId8"/>
    <p:sldId id="417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C31FF-1FB2-4017-ADFE-DD9515F77B2A}" v="45" dt="2024-04-21T13:41:00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36" autoAdjust="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." userId="9219f2d1b2873455" providerId="LiveId" clId="{F64C31FF-1FB2-4017-ADFE-DD9515F77B2A}"/>
    <pc:docChg chg="undo redo custSel addSld delSld modSld">
      <pc:chgData name="Antonio B." userId="9219f2d1b2873455" providerId="LiveId" clId="{F64C31FF-1FB2-4017-ADFE-DD9515F77B2A}" dt="2024-04-21T13:41:00.821" v="359" actId="20577"/>
      <pc:docMkLst>
        <pc:docMk/>
      </pc:docMkLst>
      <pc:sldChg chg="del">
        <pc:chgData name="Antonio B." userId="9219f2d1b2873455" providerId="LiveId" clId="{F64C31FF-1FB2-4017-ADFE-DD9515F77B2A}" dt="2024-04-19T12:24:28.910" v="156" actId="47"/>
        <pc:sldMkLst>
          <pc:docMk/>
          <pc:sldMk cId="1162307336" sldId="293"/>
        </pc:sldMkLst>
      </pc:sldChg>
      <pc:sldChg chg="del">
        <pc:chgData name="Antonio B." userId="9219f2d1b2873455" providerId="LiveId" clId="{F64C31FF-1FB2-4017-ADFE-DD9515F77B2A}" dt="2024-04-19T12:24:28.490" v="155" actId="47"/>
        <pc:sldMkLst>
          <pc:docMk/>
          <pc:sldMk cId="1840824800" sldId="294"/>
        </pc:sldMkLst>
      </pc:sldChg>
      <pc:sldChg chg="del">
        <pc:chgData name="Antonio B." userId="9219f2d1b2873455" providerId="LiveId" clId="{F64C31FF-1FB2-4017-ADFE-DD9515F77B2A}" dt="2024-04-19T12:24:27.904" v="154" actId="47"/>
        <pc:sldMkLst>
          <pc:docMk/>
          <pc:sldMk cId="1754860265" sldId="296"/>
        </pc:sldMkLst>
      </pc:sldChg>
      <pc:sldChg chg="del">
        <pc:chgData name="Antonio B." userId="9219f2d1b2873455" providerId="LiveId" clId="{F64C31FF-1FB2-4017-ADFE-DD9515F77B2A}" dt="2024-04-19T12:24:27.541" v="153" actId="47"/>
        <pc:sldMkLst>
          <pc:docMk/>
          <pc:sldMk cId="0" sldId="393"/>
        </pc:sldMkLst>
      </pc:sldChg>
      <pc:sldChg chg="del">
        <pc:chgData name="Antonio B." userId="9219f2d1b2873455" providerId="LiveId" clId="{F64C31FF-1FB2-4017-ADFE-DD9515F77B2A}" dt="2024-04-19T12:24:27.200" v="152" actId="47"/>
        <pc:sldMkLst>
          <pc:docMk/>
          <pc:sldMk cId="0" sldId="394"/>
        </pc:sldMkLst>
      </pc:sldChg>
      <pc:sldChg chg="del">
        <pc:chgData name="Antonio B." userId="9219f2d1b2873455" providerId="LiveId" clId="{F64C31FF-1FB2-4017-ADFE-DD9515F77B2A}" dt="2024-04-19T12:24:26.916" v="151" actId="47"/>
        <pc:sldMkLst>
          <pc:docMk/>
          <pc:sldMk cId="0" sldId="395"/>
        </pc:sldMkLst>
      </pc:sldChg>
      <pc:sldChg chg="del">
        <pc:chgData name="Antonio B." userId="9219f2d1b2873455" providerId="LiveId" clId="{F64C31FF-1FB2-4017-ADFE-DD9515F77B2A}" dt="2024-04-19T12:24:26.605" v="150" actId="47"/>
        <pc:sldMkLst>
          <pc:docMk/>
          <pc:sldMk cId="0" sldId="396"/>
        </pc:sldMkLst>
      </pc:sldChg>
      <pc:sldChg chg="del">
        <pc:chgData name="Antonio B." userId="9219f2d1b2873455" providerId="LiveId" clId="{F64C31FF-1FB2-4017-ADFE-DD9515F77B2A}" dt="2024-04-19T12:24:26.222" v="149" actId="47"/>
        <pc:sldMkLst>
          <pc:docMk/>
          <pc:sldMk cId="0" sldId="397"/>
        </pc:sldMkLst>
      </pc:sldChg>
      <pc:sldChg chg="del">
        <pc:chgData name="Antonio B." userId="9219f2d1b2873455" providerId="LiveId" clId="{F64C31FF-1FB2-4017-ADFE-DD9515F77B2A}" dt="2024-04-19T12:24:25.854" v="148" actId="47"/>
        <pc:sldMkLst>
          <pc:docMk/>
          <pc:sldMk cId="0" sldId="398"/>
        </pc:sldMkLst>
      </pc:sldChg>
      <pc:sldChg chg="del">
        <pc:chgData name="Antonio B." userId="9219f2d1b2873455" providerId="LiveId" clId="{F64C31FF-1FB2-4017-ADFE-DD9515F77B2A}" dt="2024-04-19T12:24:25.389" v="147" actId="47"/>
        <pc:sldMkLst>
          <pc:docMk/>
          <pc:sldMk cId="0" sldId="399"/>
        </pc:sldMkLst>
      </pc:sldChg>
      <pc:sldChg chg="del">
        <pc:chgData name="Antonio B." userId="9219f2d1b2873455" providerId="LiveId" clId="{F64C31FF-1FB2-4017-ADFE-DD9515F77B2A}" dt="2024-04-19T12:24:25.030" v="146" actId="47"/>
        <pc:sldMkLst>
          <pc:docMk/>
          <pc:sldMk cId="0" sldId="400"/>
        </pc:sldMkLst>
      </pc:sldChg>
      <pc:sldChg chg="del">
        <pc:chgData name="Antonio B." userId="9219f2d1b2873455" providerId="LiveId" clId="{F64C31FF-1FB2-4017-ADFE-DD9515F77B2A}" dt="2024-04-19T12:24:24.558" v="145" actId="47"/>
        <pc:sldMkLst>
          <pc:docMk/>
          <pc:sldMk cId="0" sldId="401"/>
        </pc:sldMkLst>
      </pc:sldChg>
      <pc:sldChg chg="del">
        <pc:chgData name="Antonio B." userId="9219f2d1b2873455" providerId="LiveId" clId="{F64C31FF-1FB2-4017-ADFE-DD9515F77B2A}" dt="2024-04-19T12:24:23.981" v="144" actId="47"/>
        <pc:sldMkLst>
          <pc:docMk/>
          <pc:sldMk cId="0" sldId="402"/>
        </pc:sldMkLst>
      </pc:sldChg>
      <pc:sldChg chg="modSp modNotesTx">
        <pc:chgData name="Antonio B." userId="9219f2d1b2873455" providerId="LiveId" clId="{F64C31FF-1FB2-4017-ADFE-DD9515F77B2A}" dt="2024-04-21T13:41:00.821" v="359" actId="20577"/>
        <pc:sldMkLst>
          <pc:docMk/>
          <pc:sldMk cId="0" sldId="416"/>
        </pc:sldMkLst>
        <pc:spChg chg="mod">
          <ac:chgData name="Antonio B." userId="9219f2d1b2873455" providerId="LiveId" clId="{F64C31FF-1FB2-4017-ADFE-DD9515F77B2A}" dt="2024-04-21T13:41:00.821" v="359" actId="20577"/>
          <ac:spMkLst>
            <pc:docMk/>
            <pc:sldMk cId="0" sldId="416"/>
            <ac:spMk id="5" creationId="{00000000-0000-0000-0000-000000000000}"/>
          </ac:spMkLst>
        </pc:spChg>
      </pc:sldChg>
      <pc:sldChg chg="modSp mod modNotesTx">
        <pc:chgData name="Antonio B." userId="9219f2d1b2873455" providerId="LiveId" clId="{F64C31FF-1FB2-4017-ADFE-DD9515F77B2A}" dt="2024-04-21T13:40:50.200" v="358" actId="20577"/>
        <pc:sldMkLst>
          <pc:docMk/>
          <pc:sldMk cId="0" sldId="417"/>
        </pc:sldMkLst>
        <pc:spChg chg="mod">
          <ac:chgData name="Antonio B." userId="9219f2d1b2873455" providerId="LiveId" clId="{F64C31FF-1FB2-4017-ADFE-DD9515F77B2A}" dt="2024-04-21T13:40:50.200" v="358" actId="20577"/>
          <ac:spMkLst>
            <pc:docMk/>
            <pc:sldMk cId="0" sldId="417"/>
            <ac:spMk id="9" creationId="{00000000-0000-0000-0000-000000000000}"/>
          </ac:spMkLst>
        </pc:spChg>
      </pc:sldChg>
      <pc:sldChg chg="add del">
        <pc:chgData name="Antonio B." userId="9219f2d1b2873455" providerId="LiveId" clId="{F64C31FF-1FB2-4017-ADFE-DD9515F77B2A}" dt="2024-04-19T12:25:15.260" v="159" actId="47"/>
        <pc:sldMkLst>
          <pc:docMk/>
          <pc:sldMk cId="0" sldId="4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BBBAB-B348-4B61-A04A-854D06F01808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D5C56-CBCD-4D44-9410-F6EEB4CC6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651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D5C56-CBCD-4D44-9410-F6EEB4CC691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6758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 caso del clustering, una mossa potrebbe essere quella di spostare un elemento di un cluster e spostarlo in un altro cluster.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D5C56-CBCD-4D44-9410-F6EEB4CC691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67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Approccio multi-start: parto da punti differenti e poi scelgo la soluzione migliore (chiaramente le soluzioni devono essere diverse tra i vari start).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D5C56-CBCD-4D44-9410-F6EEB4CC691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454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2B1F80-B758-4D4B-8408-428AA5744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415DED-6311-4005-8F91-03518177E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28C934-7D1C-4C74-A051-938C2767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FB3B37-1276-4B9D-A011-5C5BA872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7DAE49-EC4B-4EA6-996C-0A17AB86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05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442F83-1897-4816-8D3D-A84F7A5F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E6D473-AE81-412E-886E-380B7CF4D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3FDDBF-D5BC-4014-9DC0-1B478528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ADF284-6449-4787-AA2D-A3EBA921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D29920-70EB-4015-B96D-6B49B56D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96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B3FF3E3-60DD-4FBE-95CD-BB137EFB2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74B29F-A2A3-4974-B154-1DA4AA9BD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7C677-6D15-451C-9C1E-C65E94C6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B17CB0-7988-46AA-BACF-51056B6D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E7410-1BDC-4466-8E6D-2BCE9D82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31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9A0CE-140F-40AA-9E3D-5DB4975B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DCDC9E-EB9F-49F0-8FDB-986DFFC4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2AC4D4-604C-49A1-9444-18DE9314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24A320-767C-4D95-929F-D865A9E9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25A5E6-55CC-4D4E-B513-4BEC6E22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22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F4CA4C-1F11-4019-B719-2147326A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FBEE9F-0506-46F2-B428-A0E26F832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BAE3C1-E2A1-4733-8C9A-A85A8345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548210-3D4D-4900-80A9-E4664858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D345ED-997D-46C2-BE52-96CF2E40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02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96850C-1783-482F-B432-DAA6D99E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D98D1D-5D43-4846-AE99-CB95CDB97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8E9E27-F87E-4506-ACF2-FA8A34F2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11723-36BA-4B8C-9B64-DA95C333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2533DB-FDF8-427D-8492-FDE48C59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8E9BA0-08E9-420F-AC01-E6A57CAF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24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B01B0B-3177-4685-8567-4BFD2C2E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558A0D-D3A5-4CE7-B7D9-36E7D082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90FC8E-4694-4073-9ECF-146E3CE3F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78AE667-BA31-467E-AAF5-BBA5707B0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AC3EE00-4C7A-401F-817D-6C78E98F0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319C4F-603C-45F7-9D55-E23B8755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ED0CB8-661E-4A8D-89CA-E8F24419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9CD2F1D-87B8-495B-A40F-860AB314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96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CE402A-C83A-48F6-B79F-FD7CB295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9935F9-B421-45D6-A1FD-3D696ED1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5B7637-FF8D-4AE2-B0C1-56BE5BA2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F7D037-DEBD-419A-91FA-D3903FE4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7C5CA6B-0308-4A56-9FD1-DEC8DB31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35DBB12-0142-43EA-8FEC-EEAE6C35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084D79-7135-44D9-BDED-817B3348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2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B237A-D652-4746-B6E0-E4DA5E79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7F98E8-2FC4-4B5A-94C5-8C229DC0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BC5029B-0E78-49D3-B058-138E21CF5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90AAE0-AE04-4C7B-875E-AD96B349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DEC399-531E-4423-A9C1-370C6583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52CF59-8585-4E71-8951-3635CBB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46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FB7C9-A4D9-4710-A95D-54348E6A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4EA3F0-69AE-451D-A310-5D875B72D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4BB6E8-CB90-44C4-9062-3F8DD0D2A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13D3D3-3898-402D-A7AC-F3C8E9EA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BFCE8C-8B23-4FD6-A503-A50CD7C3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B40903-8C12-4504-BD20-46A934F6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3637B0B-FF83-4060-9421-F97EB5E2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C5EB45-E9D9-4A36-B128-C392796F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B50399-24A8-4412-A24C-C1B9E47F1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7214D-CF60-49E2-86BB-CD47FFC320C0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88E2B2-5388-463D-9244-98A35C272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7CC4FD-17B6-427F-8E97-C5A659191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84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6"/>
          <p:cNvSpPr>
            <a:spLocks noChangeArrowheads="1"/>
          </p:cNvSpPr>
          <p:nvPr/>
        </p:nvSpPr>
        <p:spPr bwMode="auto">
          <a:xfrm>
            <a:off x="834078" y="315956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b="1" dirty="0" err="1">
                <a:solidFill>
                  <a:schemeClr val="accent1">
                    <a:lumMod val="75000"/>
                  </a:schemeClr>
                </a:solidFill>
              </a:rPr>
              <a:t>Euristiche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 di </a:t>
            </a:r>
            <a:r>
              <a:rPr lang="en-US" altLang="en-US" b="1" dirty="0" err="1">
                <a:solidFill>
                  <a:schemeClr val="accent1">
                    <a:lumMod val="75000"/>
                  </a:schemeClr>
                </a:solidFill>
              </a:rPr>
              <a:t>ricerca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 locale</a:t>
            </a:r>
            <a:endParaRPr lang="en-US" alt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tangolo 5"/>
          <p:cNvSpPr>
            <a:spLocks noChangeArrowheads="1"/>
          </p:cNvSpPr>
          <p:nvPr/>
        </p:nvSpPr>
        <p:spPr bwMode="auto">
          <a:xfrm>
            <a:off x="794389" y="1069932"/>
            <a:ext cx="10378708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Gli algoritmi di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ricerca locale </a:t>
            </a:r>
            <a:r>
              <a:rPr lang="it-IT" altLang="en-US" sz="1800" dirty="0"/>
              <a:t>si basano sul concetto di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analisi dell’intorno </a:t>
            </a:r>
            <a:r>
              <a:rPr lang="it-IT" altLang="en-US" sz="1800" dirty="0"/>
              <a:t>della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soluzione corrente </a:t>
            </a:r>
            <a:r>
              <a:rPr lang="it-IT" altLang="en-US" sz="1800" dirty="0"/>
              <a:t>e forniscono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minimi locali</a:t>
            </a:r>
            <a:r>
              <a:rPr lang="it-IT" alt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altLang="en-US" sz="1800" dirty="0"/>
              <a:t>del problema considerato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834078" y="2077993"/>
            <a:ext cx="10339019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Data una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soluzione corrente</a:t>
            </a:r>
            <a:r>
              <a:rPr lang="it-IT" alt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it-IT" altLang="en-US" sz="1800" b="1" i="1" baseline="-25000" dirty="0">
                <a:solidFill>
                  <a:schemeClr val="accent1">
                    <a:lumMod val="75000"/>
                  </a:schemeClr>
                </a:solidFill>
              </a:rPr>
              <a:t>0 </a:t>
            </a:r>
            <a:r>
              <a:rPr lang="el-GR" altLang="en-US" sz="1800" b="1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Ʃ</a:t>
            </a:r>
            <a:r>
              <a:rPr lang="it-IT" altLang="en-US" sz="1800" b="1" i="1" dirty="0">
                <a:solidFill>
                  <a:srgbClr val="002060"/>
                </a:solidFill>
                <a:latin typeface="GreekC" pitchFamily="2" charset="0"/>
              </a:rPr>
              <a:t>,</a:t>
            </a:r>
            <a:r>
              <a:rPr lang="it-IT" altLang="en-US" sz="1800" i="1" dirty="0">
                <a:solidFill>
                  <a:srgbClr val="0070C0"/>
                </a:solidFill>
                <a:latin typeface="GreekC" pitchFamily="2" charset="0"/>
              </a:rPr>
              <a:t> </a:t>
            </a:r>
            <a:r>
              <a:rPr lang="it-IT" altLang="en-US" sz="1800" dirty="0"/>
              <a:t>si costruisce in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intorno di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it-IT" altLang="en-US" sz="1800" b="1" i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N(H</a:t>
            </a:r>
            <a:r>
              <a:rPr lang="it-IT" altLang="en-US" sz="1800" b="1" i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it-IT" altLang="en-US" sz="18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it-IT" altLang="en-US" sz="1800" dirty="0"/>
              <a:t>costituito da soluzioni </a:t>
            </a:r>
            <a:r>
              <a:rPr lang="it-IT" altLang="en-US" sz="1800" b="1" i="1" dirty="0">
                <a:solidFill>
                  <a:srgbClr val="C00000"/>
                </a:solidFill>
              </a:rPr>
              <a:t>vicine</a:t>
            </a:r>
            <a:r>
              <a:rPr lang="it-IT" altLang="en-US" sz="1800" dirty="0"/>
              <a:t> ad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it-IT" altLang="en-US" sz="1800" b="1" i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it-IT" altLang="en-US" sz="1800" b="1" i="1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089" y="4570369"/>
            <a:ext cx="39433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ttangolo 5"/>
          <p:cNvSpPr>
            <a:spLocks noChangeArrowheads="1"/>
          </p:cNvSpPr>
          <p:nvPr/>
        </p:nvSpPr>
        <p:spPr bwMode="auto">
          <a:xfrm>
            <a:off x="803089" y="1069932"/>
            <a:ext cx="10361299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Gli algoritmi di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ricerca locale </a:t>
            </a:r>
            <a:r>
              <a:rPr lang="it-IT" altLang="en-US" sz="1800" dirty="0"/>
              <a:t>si basano sul concetto di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analisi dell’intorno </a:t>
            </a:r>
            <a:r>
              <a:rPr lang="it-IT" altLang="en-US" sz="1800" dirty="0"/>
              <a:t>della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soluzione corrente </a:t>
            </a:r>
            <a:r>
              <a:rPr lang="it-IT" altLang="en-US" sz="1800" dirty="0"/>
              <a:t>e forniscono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minimi locali</a:t>
            </a:r>
            <a:r>
              <a:rPr lang="it-IT" alt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altLang="en-US" sz="1800" dirty="0"/>
              <a:t>del problema considerato</a:t>
            </a:r>
          </a:p>
        </p:txBody>
      </p:sp>
      <p:sp>
        <p:nvSpPr>
          <p:cNvPr id="3077" name="Rettangolo 4"/>
          <p:cNvSpPr>
            <a:spLocks noChangeArrowheads="1"/>
          </p:cNvSpPr>
          <p:nvPr/>
        </p:nvSpPr>
        <p:spPr bwMode="auto">
          <a:xfrm>
            <a:off x="842779" y="2077993"/>
            <a:ext cx="1032161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Data una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soluzione corrente</a:t>
            </a:r>
            <a:r>
              <a:rPr lang="it-IT" alt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it-IT" altLang="en-US" sz="1800" b="1" i="1" baseline="-25000" dirty="0">
                <a:solidFill>
                  <a:schemeClr val="accent1">
                    <a:lumMod val="75000"/>
                  </a:schemeClr>
                </a:solidFill>
              </a:rPr>
              <a:t>0 </a:t>
            </a:r>
            <a:r>
              <a:rPr lang="el-GR" altLang="en-US" sz="1800" b="1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Ʃ</a:t>
            </a:r>
            <a:r>
              <a:rPr lang="it-IT" altLang="en-US" sz="1800" i="1" dirty="0">
                <a:solidFill>
                  <a:srgbClr val="0070C0"/>
                </a:solidFill>
                <a:latin typeface="GreekC" pitchFamily="2" charset="0"/>
              </a:rPr>
              <a:t>, </a:t>
            </a:r>
            <a:r>
              <a:rPr lang="it-IT" altLang="en-US" sz="1800" dirty="0"/>
              <a:t>si costruisce in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intorno di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it-IT" altLang="en-US" sz="1800" b="1" i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N(H</a:t>
            </a:r>
            <a:r>
              <a:rPr lang="it-IT" altLang="en-US" sz="1800" b="1" i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it-IT" altLang="en-US" sz="18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it-IT" altLang="en-US" sz="1800" dirty="0"/>
              <a:t>costituito da soluzioni </a:t>
            </a:r>
            <a:r>
              <a:rPr lang="it-IT" altLang="en-US" sz="1800" b="1" i="1" dirty="0">
                <a:solidFill>
                  <a:srgbClr val="C00000"/>
                </a:solidFill>
              </a:rPr>
              <a:t>vicine</a:t>
            </a:r>
            <a:r>
              <a:rPr lang="it-IT" altLang="en-US" sz="1800" dirty="0"/>
              <a:t> ad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it-IT" altLang="en-US" sz="1800" b="1" i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078" name="Rettangolo 5"/>
          <p:cNvSpPr>
            <a:spLocks noChangeArrowheads="1"/>
          </p:cNvSpPr>
          <p:nvPr/>
        </p:nvSpPr>
        <p:spPr bwMode="auto">
          <a:xfrm>
            <a:off x="842779" y="2870157"/>
            <a:ext cx="1032161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Si </a:t>
            </a:r>
            <a:r>
              <a:rPr lang="it-IT" altLang="en-US" sz="1800" dirty="0">
                <a:solidFill>
                  <a:schemeClr val="accent1">
                    <a:lumMod val="75000"/>
                  </a:schemeClr>
                </a:solidFill>
              </a:rPr>
              <a:t>ispeziona</a:t>
            </a:r>
            <a:r>
              <a:rPr lang="it-IT" altLang="en-US" sz="1800" dirty="0"/>
              <a:t> l’intorno di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it-IT" altLang="en-US" sz="1800" b="1" i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it-IT" altLang="en-US" sz="1800" dirty="0"/>
              <a:t> e si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calcola</a:t>
            </a:r>
            <a:r>
              <a:rPr lang="it-IT" altLang="en-US" sz="1800" dirty="0"/>
              <a:t> la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migliore soluzione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it-IT" altLang="en-US" sz="1800" b="1" i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altLang="en-US" sz="1800" dirty="0"/>
              <a:t>appartenente all’intorno</a:t>
            </a:r>
            <a:endParaRPr lang="it-IT" altLang="en-US" sz="1800" b="1" i="1" dirty="0">
              <a:solidFill>
                <a:schemeClr val="accent2"/>
              </a:solidFill>
            </a:endParaRPr>
          </a:p>
        </p:txBody>
      </p:sp>
      <p:pic>
        <p:nvPicPr>
          <p:cNvPr id="30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815" y="4629106"/>
            <a:ext cx="43053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6">
            <a:extLst>
              <a:ext uri="{FF2B5EF4-FFF2-40B4-BE49-F238E27FC236}">
                <a16:creationId xmlns:a16="http://schemas.microsoft.com/office/drawing/2014/main" id="{342A2193-7931-4018-8095-78C6CF713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78" y="315956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b="1" dirty="0" err="1">
                <a:solidFill>
                  <a:schemeClr val="accent1">
                    <a:lumMod val="75000"/>
                  </a:schemeClr>
                </a:solidFill>
              </a:rPr>
              <a:t>Euristiche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 di </a:t>
            </a:r>
            <a:r>
              <a:rPr lang="en-US" altLang="en-US" b="1" dirty="0" err="1">
                <a:solidFill>
                  <a:schemeClr val="accent1">
                    <a:lumMod val="75000"/>
                  </a:schemeClr>
                </a:solidFill>
              </a:rPr>
              <a:t>ricerca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 locale</a:t>
            </a:r>
            <a:endParaRPr lang="en-US" alt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ttangolo 5"/>
          <p:cNvSpPr>
            <a:spLocks noChangeArrowheads="1"/>
          </p:cNvSpPr>
          <p:nvPr/>
        </p:nvSpPr>
        <p:spPr bwMode="auto">
          <a:xfrm>
            <a:off x="776970" y="1069932"/>
            <a:ext cx="10404835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Gli algoritmi di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ricerca locale </a:t>
            </a:r>
            <a:r>
              <a:rPr lang="it-IT" altLang="en-US" sz="1800" dirty="0"/>
              <a:t>si basano sul concetto di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analisi dell’intorno </a:t>
            </a:r>
            <a:r>
              <a:rPr lang="it-IT" altLang="en-US" sz="1800" dirty="0"/>
              <a:t>della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soluzione corrente </a:t>
            </a:r>
            <a:r>
              <a:rPr lang="it-IT" altLang="en-US" sz="1800" dirty="0"/>
              <a:t>e forniscono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minimi locali</a:t>
            </a:r>
            <a:r>
              <a:rPr lang="it-IT" alt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altLang="en-US" sz="1800" dirty="0"/>
              <a:t>del problema considerato</a:t>
            </a:r>
          </a:p>
        </p:txBody>
      </p:sp>
      <p:sp>
        <p:nvSpPr>
          <p:cNvPr id="4101" name="Rettangolo 4"/>
          <p:cNvSpPr>
            <a:spLocks noChangeArrowheads="1"/>
          </p:cNvSpPr>
          <p:nvPr/>
        </p:nvSpPr>
        <p:spPr bwMode="auto">
          <a:xfrm>
            <a:off x="816660" y="2077993"/>
            <a:ext cx="1040483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Data una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soluzione corrente</a:t>
            </a:r>
            <a:r>
              <a:rPr lang="it-IT" alt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it-IT" altLang="en-US" sz="1800" b="1" i="1" baseline="-25000" dirty="0">
                <a:solidFill>
                  <a:schemeClr val="accent1">
                    <a:lumMod val="75000"/>
                  </a:schemeClr>
                </a:solidFill>
              </a:rPr>
              <a:t>0 </a:t>
            </a:r>
            <a:r>
              <a:rPr lang="el-GR" altLang="en-US" sz="1800" b="1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Ʃ</a:t>
            </a:r>
            <a:r>
              <a:rPr lang="it-IT" altLang="en-US" sz="1800" i="1" dirty="0">
                <a:solidFill>
                  <a:srgbClr val="0070C0"/>
                </a:solidFill>
                <a:latin typeface="GreekC" pitchFamily="2" charset="0"/>
              </a:rPr>
              <a:t>, </a:t>
            </a:r>
            <a:r>
              <a:rPr lang="it-IT" altLang="en-US" sz="1800" dirty="0"/>
              <a:t>si costruisce in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intorno di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it-IT" altLang="en-US" sz="1800" b="1" i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N(H</a:t>
            </a:r>
            <a:r>
              <a:rPr lang="it-IT" altLang="en-US" sz="1800" b="1" i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it-IT" altLang="en-US" sz="18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it-IT" altLang="en-US" sz="1800" dirty="0"/>
              <a:t>costituito da soluzioni </a:t>
            </a:r>
            <a:r>
              <a:rPr lang="it-IT" altLang="en-US" sz="1800" b="1" i="1" dirty="0">
                <a:solidFill>
                  <a:srgbClr val="C00000"/>
                </a:solidFill>
              </a:rPr>
              <a:t>vicine</a:t>
            </a:r>
            <a:r>
              <a:rPr lang="it-IT" altLang="en-US" sz="1800" dirty="0"/>
              <a:t> ad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it-IT" altLang="en-US" sz="1800" b="1" i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it-IT" altLang="en-US" sz="1800" b="1" i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102" name="Rettangolo 5"/>
          <p:cNvSpPr>
            <a:spLocks noChangeArrowheads="1"/>
          </p:cNvSpPr>
          <p:nvPr/>
        </p:nvSpPr>
        <p:spPr bwMode="auto">
          <a:xfrm>
            <a:off x="816660" y="2870157"/>
            <a:ext cx="1036514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Si </a:t>
            </a:r>
            <a:r>
              <a:rPr lang="it-IT" altLang="en-US" sz="1800" dirty="0">
                <a:solidFill>
                  <a:schemeClr val="accent1">
                    <a:lumMod val="75000"/>
                  </a:schemeClr>
                </a:solidFill>
              </a:rPr>
              <a:t>ispeziona</a:t>
            </a:r>
            <a:r>
              <a:rPr lang="it-IT" altLang="en-US" sz="1800" dirty="0"/>
              <a:t> l’intorno di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it-IT" altLang="en-US" sz="1800" b="1" i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it-IT" altLang="en-US" sz="1800" dirty="0"/>
              <a:t> e si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calcola</a:t>
            </a:r>
            <a:r>
              <a:rPr lang="it-IT" altLang="en-US" sz="1800" dirty="0"/>
              <a:t> la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migliore soluzione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it-IT" altLang="en-US" sz="1800" b="1" i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altLang="en-US" sz="1800" dirty="0"/>
              <a:t>appartenente all’intorno</a:t>
            </a:r>
            <a:endParaRPr lang="it-IT" altLang="en-US" sz="1800" b="1" i="1" dirty="0">
              <a:solidFill>
                <a:schemeClr val="accent2"/>
              </a:solidFill>
            </a:endParaRPr>
          </a:p>
        </p:txBody>
      </p:sp>
      <p:sp>
        <p:nvSpPr>
          <p:cNvPr id="4103" name="Rettangolo 6"/>
          <p:cNvSpPr>
            <a:spLocks noChangeArrowheads="1"/>
          </p:cNvSpPr>
          <p:nvPr/>
        </p:nvSpPr>
        <p:spPr bwMode="auto">
          <a:xfrm>
            <a:off x="816660" y="3435884"/>
            <a:ext cx="1036514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Se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it-IT" altLang="en-US" sz="1800" b="1" i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it-IT" alt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coincide</a:t>
            </a:r>
            <a:r>
              <a:rPr lang="it-IT" alt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altLang="en-US" sz="1800" dirty="0"/>
              <a:t>con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it-IT" altLang="en-US" sz="1800" b="1" i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it-IT" altLang="en-US" sz="1800" baseline="-25000" dirty="0"/>
              <a:t> </a:t>
            </a:r>
            <a:r>
              <a:rPr lang="it-IT" altLang="en-US" sz="1800" dirty="0"/>
              <a:t>l’euristica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termina</a:t>
            </a:r>
            <a:r>
              <a:rPr lang="it-IT" altLang="en-US" sz="1800" dirty="0"/>
              <a:t>, altrimenti si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itera</a:t>
            </a:r>
            <a:r>
              <a:rPr lang="it-IT" altLang="en-US" sz="1800" dirty="0"/>
              <a:t> il procedimento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ripartendo</a:t>
            </a:r>
            <a:r>
              <a:rPr lang="it-IT" altLang="en-US" sz="1800" dirty="0"/>
              <a:t> da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it-IT" altLang="en-US" sz="1800" b="1" i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it-IT" altLang="en-US" sz="1800" dirty="0"/>
              <a:t>.</a:t>
            </a:r>
            <a:endParaRPr lang="it-IT" altLang="en-US" sz="1800" b="1" i="1" dirty="0">
              <a:solidFill>
                <a:schemeClr val="accent2"/>
              </a:solidFill>
            </a:endParaRPr>
          </a:p>
        </p:txBody>
      </p:sp>
      <p:pic>
        <p:nvPicPr>
          <p:cNvPr id="41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71" y="4598943"/>
            <a:ext cx="39433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6">
            <a:extLst>
              <a:ext uri="{FF2B5EF4-FFF2-40B4-BE49-F238E27FC236}">
                <a16:creationId xmlns:a16="http://schemas.microsoft.com/office/drawing/2014/main" id="{6BC84287-6F1D-4CCE-A5DE-82D2AD26D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78" y="315956"/>
            <a:ext cx="8358188" cy="75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b="1" dirty="0" err="1">
                <a:solidFill>
                  <a:schemeClr val="accent1">
                    <a:lumMod val="75000"/>
                  </a:schemeClr>
                </a:solidFill>
              </a:rPr>
              <a:t>Euristiche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 di </a:t>
            </a:r>
            <a:r>
              <a:rPr lang="en-US" altLang="en-US" b="1" dirty="0" err="1">
                <a:solidFill>
                  <a:schemeClr val="accent1">
                    <a:lumMod val="75000"/>
                  </a:schemeClr>
                </a:solidFill>
              </a:rPr>
              <a:t>ricerca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 locale</a:t>
            </a:r>
            <a:endParaRPr lang="en-US" alt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842771" y="1214393"/>
            <a:ext cx="3311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 sz="1800" b="1">
                <a:solidFill>
                  <a:srgbClr val="0066FF"/>
                </a:solidFill>
              </a:rPr>
              <a:t>Definizione di mossa:</a:t>
            </a:r>
            <a:endParaRPr lang="it-IT" altLang="en-US" sz="1800"/>
          </a:p>
        </p:txBody>
      </p:sp>
      <p:sp>
        <p:nvSpPr>
          <p:cNvPr id="5" name="Rettangolo 5"/>
          <p:cNvSpPr>
            <a:spLocks noChangeArrowheads="1"/>
          </p:cNvSpPr>
          <p:nvPr/>
        </p:nvSpPr>
        <p:spPr bwMode="auto">
          <a:xfrm>
            <a:off x="842771" y="1646194"/>
            <a:ext cx="10339035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Una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mossa</a:t>
            </a:r>
            <a:r>
              <a:rPr lang="it-IT" altLang="en-US" sz="1800" dirty="0"/>
              <a:t> è un’operazione che, a partire dalla soluzione corrente, consente di </a:t>
            </a:r>
            <a:r>
              <a:rPr lang="it-IT" altLang="en-US" sz="1800" dirty="0">
                <a:solidFill>
                  <a:schemeClr val="accent1">
                    <a:lumMod val="75000"/>
                  </a:schemeClr>
                </a:solidFill>
              </a:rPr>
              <a:t>generare altre soluzioni ammissibili</a:t>
            </a:r>
            <a:r>
              <a:rPr lang="it-IT" altLang="en-US" sz="1800" dirty="0"/>
              <a:t> per il problema di partenza con alcune </a:t>
            </a:r>
            <a:r>
              <a:rPr lang="it-IT" altLang="en-US" sz="1800" dirty="0">
                <a:solidFill>
                  <a:schemeClr val="accent1">
                    <a:lumMod val="75000"/>
                  </a:schemeClr>
                </a:solidFill>
              </a:rPr>
              <a:t>caratteristiche simili </a:t>
            </a:r>
            <a:r>
              <a:rPr lang="it-IT" altLang="en-US" sz="1800" dirty="0"/>
              <a:t>alla soluzione di partenza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842771" y="3733756"/>
            <a:ext cx="1033903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Un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intorno</a:t>
            </a:r>
            <a:r>
              <a:rPr lang="it-IT" altLang="en-US" sz="1800" dirty="0"/>
              <a:t> di una soluzione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it-IT" altLang="en-US" sz="1800" dirty="0"/>
              <a:t> è l’insieme costituito da </a:t>
            </a:r>
            <a:r>
              <a:rPr lang="it-IT" altLang="en-US" sz="1800" dirty="0">
                <a:solidFill>
                  <a:schemeClr val="accent1">
                    <a:lumMod val="75000"/>
                  </a:schemeClr>
                </a:solidFill>
              </a:rPr>
              <a:t>tutte le soluzioni ottenibili applicando una determinata mossa</a:t>
            </a:r>
            <a:r>
              <a:rPr lang="it-IT" altLang="en-US" sz="1800" dirty="0"/>
              <a:t> alla soluzione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842771" y="3365456"/>
            <a:ext cx="331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 sz="1800" b="1">
                <a:solidFill>
                  <a:srgbClr val="0066FF"/>
                </a:solidFill>
              </a:rPr>
              <a:t>Definizione di intorno:</a:t>
            </a:r>
            <a:endParaRPr lang="it-IT" altLang="en-US" sz="1800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B60CCC8-D893-4FEE-ADB8-CACD92ADB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78" y="315956"/>
            <a:ext cx="8358188" cy="75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b="1" dirty="0" err="1">
                <a:solidFill>
                  <a:schemeClr val="accent1">
                    <a:lumMod val="75000"/>
                  </a:schemeClr>
                </a:solidFill>
              </a:rPr>
              <a:t>Euristiche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 di </a:t>
            </a:r>
            <a:r>
              <a:rPr lang="en-US" altLang="en-US" b="1" dirty="0" err="1">
                <a:solidFill>
                  <a:schemeClr val="accent1">
                    <a:lumMod val="75000"/>
                  </a:schemeClr>
                </a:solidFill>
              </a:rPr>
              <a:t>ricerca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 locale</a:t>
            </a:r>
            <a:endParaRPr lang="en-US" alt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6"/>
          <p:cNvSpPr>
            <a:spLocks noChangeArrowheads="1"/>
          </p:cNvSpPr>
          <p:nvPr/>
        </p:nvSpPr>
        <p:spPr bwMode="auto">
          <a:xfrm>
            <a:off x="782404" y="212931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b="1" dirty="0" err="1">
                <a:solidFill>
                  <a:schemeClr val="accent1">
                    <a:lumMod val="75000"/>
                  </a:schemeClr>
                </a:solidFill>
              </a:rPr>
              <a:t>Struttura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 di una </a:t>
            </a:r>
            <a:r>
              <a:rPr lang="en-US" altLang="en-US" b="1" dirty="0" err="1">
                <a:solidFill>
                  <a:schemeClr val="accent1">
                    <a:lumMod val="75000"/>
                  </a:schemeClr>
                </a:solidFill>
              </a:rPr>
              <a:t>euristica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 di </a:t>
            </a:r>
            <a:r>
              <a:rPr lang="en-US" altLang="en-US" b="1" dirty="0" err="1">
                <a:solidFill>
                  <a:schemeClr val="accent1">
                    <a:lumMod val="75000"/>
                  </a:schemeClr>
                </a:solidFill>
              </a:rPr>
              <a:t>ricerca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 locale</a:t>
            </a:r>
            <a:endParaRPr lang="en-US" alt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1107843" y="1223102"/>
            <a:ext cx="9976314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it-IT" altLang="en-US" sz="1800" b="1" i="1" dirty="0"/>
              <a:t>Inizializzazione.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b="1" i="1" dirty="0"/>
              <a:t>     </a:t>
            </a:r>
            <a:r>
              <a:rPr lang="it-IT" altLang="en-US" sz="1800" i="1" dirty="0"/>
              <a:t>Si sceglie una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soluzione iniziale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altLang="en-US" sz="1800" i="1" dirty="0"/>
              <a:t>di innesco del processo di ricerca</a:t>
            </a:r>
            <a:endParaRPr lang="it-IT" altLang="en-US" sz="1800" dirty="0"/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1107843" y="2086702"/>
            <a:ext cx="9976314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 startAt="2"/>
            </a:pPr>
            <a:r>
              <a:rPr lang="it-IT" altLang="en-US" sz="1800" b="1" dirty="0"/>
              <a:t>Definizione </a:t>
            </a:r>
            <a:r>
              <a:rPr lang="it-IT" altLang="en-US" sz="1800" b="1" dirty="0" err="1"/>
              <a:t>del’intorno</a:t>
            </a:r>
            <a:endParaRPr lang="it-IT" altLang="en-US" sz="18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b="1" i="1" dirty="0"/>
              <a:t>      </a:t>
            </a:r>
            <a:r>
              <a:rPr lang="it-IT" altLang="en-US" sz="1800" i="1" dirty="0"/>
              <a:t>Si definisce un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intorno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N(H)</a:t>
            </a:r>
            <a:r>
              <a:rPr lang="it-IT" altLang="en-US" sz="1800" b="1" i="1" dirty="0">
                <a:solidFill>
                  <a:schemeClr val="accent2"/>
                </a:solidFill>
              </a:rPr>
              <a:t> </a:t>
            </a:r>
            <a:r>
              <a:rPr lang="it-IT" altLang="en-US" sz="1800" i="1" dirty="0"/>
              <a:t>della soluzione corrente ottenuto applicando una data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mossa</a:t>
            </a:r>
            <a:r>
              <a:rPr lang="it-IT" altLang="en-US" sz="1800" i="1" dirty="0"/>
              <a:t> alla soluzione corrente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1107843" y="3286853"/>
            <a:ext cx="10039128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 startAt="3"/>
            </a:pPr>
            <a:r>
              <a:rPr lang="it-IT" altLang="en-US" sz="1800" b="1" i="1" dirty="0"/>
              <a:t>Selezione nuova soluzione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b="1" i="1" dirty="0"/>
              <a:t>     </a:t>
            </a:r>
            <a:r>
              <a:rPr lang="it-IT" altLang="en-US" sz="1800" i="1" dirty="0"/>
              <a:t>Si individua una soluzione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H’</a:t>
            </a:r>
            <a:r>
              <a:rPr lang="it-IT" altLang="en-US" sz="1800" b="1" i="1" baseline="-25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altLang="en-US" sz="1800" b="1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Ʃ</a:t>
            </a:r>
            <a:r>
              <a:rPr lang="it-IT" altLang="en-US" sz="1800" b="1" i="1" dirty="0">
                <a:solidFill>
                  <a:schemeClr val="accent2"/>
                </a:solidFill>
                <a:latin typeface="GreekC" pitchFamily="2" charset="0"/>
              </a:rPr>
              <a:t> </a:t>
            </a:r>
            <a:r>
              <a:rPr lang="it-IT" altLang="en-US" sz="1800" i="1" dirty="0"/>
              <a:t>cui corrisponde il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minimo della funzione obiettivo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     (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H’ : w(H’) = </a:t>
            </a:r>
            <a:r>
              <a:rPr lang="it-IT" altLang="en-US" sz="1800" b="1" i="1" dirty="0" err="1">
                <a:solidFill>
                  <a:schemeClr val="accent1">
                    <a:lumMod val="75000"/>
                  </a:schemeClr>
                </a:solidFill>
              </a:rPr>
              <a:t>min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 w(H) per ogni H</a:t>
            </a:r>
            <a:r>
              <a:rPr lang="az-Cyrl-AZ" altLang="en-US" sz="18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altLang="en-US" sz="1800" b="1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altLang="it-IT" sz="1800" b="1" i="1" dirty="0">
                <a:solidFill>
                  <a:schemeClr val="accent1">
                    <a:lumMod val="75000"/>
                  </a:schemeClr>
                </a:solidFill>
              </a:rPr>
              <a:t>Ʃ</a:t>
            </a:r>
            <a:r>
              <a:rPr lang="it-IT" altLang="it-IT" sz="1800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  <a:latin typeface="GreekC" pitchFamily="2" charset="0"/>
              </a:rPr>
              <a:t>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1107843" y="4534627"/>
            <a:ext cx="10039128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 startAt="4"/>
            </a:pPr>
            <a:r>
              <a:rPr lang="it-IT" altLang="en-US" sz="1800" b="1" i="1" dirty="0"/>
              <a:t>Criterio di arresto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b="1" i="1" dirty="0"/>
              <a:t>      </a:t>
            </a:r>
            <a:r>
              <a:rPr lang="it-IT" altLang="en-US" sz="1800" i="1" dirty="0"/>
              <a:t>se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w(H’) &lt; w(H) </a:t>
            </a:r>
            <a:r>
              <a:rPr lang="it-IT" altLang="en-US" sz="1800" i="1" dirty="0"/>
              <a:t>(in un problema a minimizzare) si 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sostituisce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it-IT" altLang="en-US" sz="1800" i="1" dirty="0">
                <a:solidFill>
                  <a:schemeClr val="accent1">
                    <a:lumMod val="75000"/>
                  </a:schemeClr>
                </a:solidFill>
              </a:rPr>
              <a:t> con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H’ </a:t>
            </a:r>
            <a:r>
              <a:rPr lang="it-IT" altLang="en-US" sz="1800" i="1" dirty="0"/>
              <a:t>e si ritorna al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passo 2</a:t>
            </a:r>
            <a:r>
              <a:rPr lang="it-IT" altLang="en-US" sz="1800" i="1" dirty="0"/>
              <a:t>. Altrimenti si assume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it-IT" altLang="en-US" sz="1800" i="1" dirty="0"/>
              <a:t> come </a:t>
            </a:r>
            <a:r>
              <a:rPr lang="it-IT" altLang="en-US" sz="1800" b="1" i="1" dirty="0">
                <a:solidFill>
                  <a:schemeClr val="accent1">
                    <a:lumMod val="75000"/>
                  </a:schemeClr>
                </a:solidFill>
              </a:rPr>
              <a:t>soluzione finale</a:t>
            </a:r>
            <a:r>
              <a:rPr lang="it-IT" altLang="en-US" sz="1800" i="1" dirty="0"/>
              <a:t>.</a:t>
            </a:r>
          </a:p>
        </p:txBody>
      </p:sp>
      <p:sp>
        <p:nvSpPr>
          <p:cNvPr id="9" name="Rettangolo 8"/>
          <p:cNvSpPr/>
          <p:nvPr/>
        </p:nvSpPr>
        <p:spPr>
          <a:xfrm>
            <a:off x="931628" y="1160362"/>
            <a:ext cx="10467891" cy="4965700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5152E0-D907-470E-A1E2-BA1CB90AC5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A16D3A9-3A8C-4CC8-978F-72B2638505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C3F095-B6A8-49AE-AB95-6030C17C90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440</Words>
  <Application>Microsoft Office PowerPoint</Application>
  <PresentationFormat>Widescreen</PresentationFormat>
  <Paragraphs>32</Paragraphs>
  <Slides>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Cambria Math</vt:lpstr>
      <vt:lpstr>GreekC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MAURIZIO BOCCIA</dc:creator>
  <cp:lastModifiedBy>Antonio B.</cp:lastModifiedBy>
  <cp:revision>62</cp:revision>
  <dcterms:created xsi:type="dcterms:W3CDTF">2019-12-04T09:28:04Z</dcterms:created>
  <dcterms:modified xsi:type="dcterms:W3CDTF">2024-04-21T13:41:04Z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