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454" r:id="rId5"/>
    <p:sldId id="472" r:id="rId6"/>
    <p:sldId id="473" r:id="rId7"/>
    <p:sldId id="474" r:id="rId8"/>
    <p:sldId id="475" r:id="rId9"/>
    <p:sldId id="476" r:id="rId10"/>
    <p:sldId id="477" r:id="rId11"/>
  </p:sldIdLst>
  <p:sldSz cx="9144000" cy="6858000" type="screen4x3"/>
  <p:notesSz cx="6735763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IZIO BOCCIA" initials="MB" lastIdx="1" clrIdx="0">
    <p:extLst>
      <p:ext uri="{19B8F6BF-5375-455C-9EA6-DF929625EA0E}">
        <p15:presenceInfo xmlns:p15="http://schemas.microsoft.com/office/powerpoint/2012/main" userId="MAURIZIO BOCC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2E1"/>
    <a:srgbClr val="ECF181"/>
    <a:srgbClr val="F5F4B9"/>
    <a:srgbClr val="C745B4"/>
    <a:srgbClr val="E7EB9F"/>
    <a:srgbClr val="FFC5C5"/>
    <a:srgbClr val="D494C6"/>
    <a:srgbClr val="ABB525"/>
    <a:srgbClr val="CC8276"/>
    <a:srgbClr val="ABA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EC2AB-1F4D-42B8-86B4-ABDE3C6EBF95}" v="6" dt="2024-05-03T07:17:33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22" autoAdjust="0"/>
    <p:restoredTop sz="71080" autoAdjust="0"/>
  </p:normalViewPr>
  <p:slideViewPr>
    <p:cSldViewPr>
      <p:cViewPr varScale="1">
        <p:scale>
          <a:sx n="110" d="100"/>
          <a:sy n="110" d="100"/>
        </p:scale>
        <p:origin x="104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B." userId="9219f2d1b2873455" providerId="LiveId" clId="{457EC2AB-1F4D-42B8-86B4-ABDE3C6EBF95}"/>
    <pc:docChg chg="modSld">
      <pc:chgData name="Antonio B." userId="9219f2d1b2873455" providerId="LiveId" clId="{457EC2AB-1F4D-42B8-86B4-ABDE3C6EBF95}" dt="2024-05-03T07:24:03.529" v="8" actId="20577"/>
      <pc:docMkLst>
        <pc:docMk/>
      </pc:docMkLst>
      <pc:sldChg chg="modSp mod">
        <pc:chgData name="Antonio B." userId="9219f2d1b2873455" providerId="LiveId" clId="{457EC2AB-1F4D-42B8-86B4-ABDE3C6EBF95}" dt="2024-05-02T10:47:41.367" v="1" actId="20577"/>
        <pc:sldMkLst>
          <pc:docMk/>
          <pc:sldMk cId="947570148" sldId="454"/>
        </pc:sldMkLst>
        <pc:spChg chg="mod">
          <ac:chgData name="Antonio B." userId="9219f2d1b2873455" providerId="LiveId" clId="{457EC2AB-1F4D-42B8-86B4-ABDE3C6EBF95}" dt="2024-05-02T10:47:41.367" v="1" actId="20577"/>
          <ac:spMkLst>
            <pc:docMk/>
            <pc:sldMk cId="947570148" sldId="454"/>
            <ac:spMk id="17" creationId="{09CE89CB-ECA4-4A7A-9FE2-02CA60449BF3}"/>
          </ac:spMkLst>
        </pc:spChg>
      </pc:sldChg>
      <pc:sldChg chg="modSp">
        <pc:chgData name="Antonio B." userId="9219f2d1b2873455" providerId="LiveId" clId="{457EC2AB-1F4D-42B8-86B4-ABDE3C6EBF95}" dt="2024-05-03T07:17:33.122" v="7" actId="20577"/>
        <pc:sldMkLst>
          <pc:docMk/>
          <pc:sldMk cId="831500611" sldId="472"/>
        </pc:sldMkLst>
        <pc:spChg chg="mod">
          <ac:chgData name="Antonio B." userId="9219f2d1b2873455" providerId="LiveId" clId="{457EC2AB-1F4D-42B8-86B4-ABDE3C6EBF95}" dt="2024-05-03T07:17:33.122" v="7" actId="20577"/>
          <ac:spMkLst>
            <pc:docMk/>
            <pc:sldMk cId="831500611" sldId="472"/>
            <ac:spMk id="18" creationId="{3F642F77-CAE4-474D-968B-9FE02102DD5E}"/>
          </ac:spMkLst>
        </pc:spChg>
      </pc:sldChg>
      <pc:sldChg chg="modSp">
        <pc:chgData name="Antonio B." userId="9219f2d1b2873455" providerId="LiveId" clId="{457EC2AB-1F4D-42B8-86B4-ABDE3C6EBF95}" dt="2024-05-02T11:10:28.174" v="5" actId="20577"/>
        <pc:sldMkLst>
          <pc:docMk/>
          <pc:sldMk cId="3341990255" sldId="475"/>
        </pc:sldMkLst>
        <pc:spChg chg="mod">
          <ac:chgData name="Antonio B." userId="9219f2d1b2873455" providerId="LiveId" clId="{457EC2AB-1F4D-42B8-86B4-ABDE3C6EBF95}" dt="2024-05-02T11:10:28.174" v="5" actId="20577"/>
          <ac:spMkLst>
            <pc:docMk/>
            <pc:sldMk cId="3341990255" sldId="475"/>
            <ac:spMk id="14" creationId="{56ADE28A-63FD-4A89-A869-6812C31410E5}"/>
          </ac:spMkLst>
        </pc:spChg>
      </pc:sldChg>
      <pc:sldChg chg="modSp mod">
        <pc:chgData name="Antonio B." userId="9219f2d1b2873455" providerId="LiveId" clId="{457EC2AB-1F4D-42B8-86B4-ABDE3C6EBF95}" dt="2024-05-03T07:24:03.529" v="8" actId="20577"/>
        <pc:sldMkLst>
          <pc:docMk/>
          <pc:sldMk cId="3852011900" sldId="476"/>
        </pc:sldMkLst>
        <pc:spChg chg="mod">
          <ac:chgData name="Antonio B." userId="9219f2d1b2873455" providerId="LiveId" clId="{457EC2AB-1F4D-42B8-86B4-ABDE3C6EBF95}" dt="2024-05-03T07:24:03.529" v="8" actId="20577"/>
          <ac:spMkLst>
            <pc:docMk/>
            <pc:sldMk cId="3852011900" sldId="476"/>
            <ac:spMk id="6" creationId="{C62A827D-F407-49A3-B624-17B6874742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020C9-FA7D-4DCC-9535-A002C7054E38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C75ED-44E3-4D5A-B8E0-DE1F06192D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0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6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6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2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3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7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4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8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4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BA3E-E485-495D-AFB8-DB6FD01CEA8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9" Type="http://schemas.openxmlformats.org/officeDocument/2006/relationships/image" Target="../media/image23.wmf"/><Relationship Id="rId21" Type="http://schemas.openxmlformats.org/officeDocument/2006/relationships/image" Target="../media/image14.wmf"/><Relationship Id="rId34" Type="http://schemas.openxmlformats.org/officeDocument/2006/relationships/oleObject" Target="../embeddings/oleObject21.bin"/><Relationship Id="rId42" Type="http://schemas.openxmlformats.org/officeDocument/2006/relationships/oleObject" Target="../embeddings/oleObject25.bin"/><Relationship Id="rId7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9" Type="http://schemas.openxmlformats.org/officeDocument/2006/relationships/image" Target="../media/image1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37" Type="http://schemas.openxmlformats.org/officeDocument/2006/relationships/image" Target="../media/image22.wmf"/><Relationship Id="rId40" Type="http://schemas.openxmlformats.org/officeDocument/2006/relationships/oleObject" Target="../embeddings/oleObject24.bin"/><Relationship Id="rId45" Type="http://schemas.openxmlformats.org/officeDocument/2006/relationships/image" Target="../media/image26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23" Type="http://schemas.openxmlformats.org/officeDocument/2006/relationships/image" Target="../media/image15.wmf"/><Relationship Id="rId28" Type="http://schemas.openxmlformats.org/officeDocument/2006/relationships/oleObject" Target="../embeddings/oleObject18.bin"/><Relationship Id="rId36" Type="http://schemas.openxmlformats.org/officeDocument/2006/relationships/oleObject" Target="../embeddings/oleObject22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3.wmf"/><Relationship Id="rId31" Type="http://schemas.openxmlformats.org/officeDocument/2006/relationships/image" Target="../media/image19.wmf"/><Relationship Id="rId44" Type="http://schemas.openxmlformats.org/officeDocument/2006/relationships/oleObject" Target="../embeddings/oleObject26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17.wmf"/><Relationship Id="rId30" Type="http://schemas.openxmlformats.org/officeDocument/2006/relationships/oleObject" Target="../embeddings/oleObject19.bin"/><Relationship Id="rId35" Type="http://schemas.openxmlformats.org/officeDocument/2006/relationships/image" Target="../media/image21.wmf"/><Relationship Id="rId43" Type="http://schemas.openxmlformats.org/officeDocument/2006/relationships/image" Target="../media/image25.wmf"/><Relationship Id="rId8" Type="http://schemas.openxmlformats.org/officeDocument/2006/relationships/oleObject" Target="../embeddings/oleObject8.bin"/><Relationship Id="rId3" Type="http://schemas.openxmlformats.org/officeDocument/2006/relationships/image" Target="../media/image5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2.wmf"/><Relationship Id="rId25" Type="http://schemas.openxmlformats.org/officeDocument/2006/relationships/image" Target="../media/image16.wmf"/><Relationship Id="rId33" Type="http://schemas.openxmlformats.org/officeDocument/2006/relationships/image" Target="../media/image20.wmf"/><Relationship Id="rId38" Type="http://schemas.openxmlformats.org/officeDocument/2006/relationships/oleObject" Target="../embeddings/oleObject23.bin"/><Relationship Id="rId20" Type="http://schemas.openxmlformats.org/officeDocument/2006/relationships/oleObject" Target="../embeddings/oleObject14.bin"/><Relationship Id="rId41" Type="http://schemas.openxmlformats.org/officeDocument/2006/relationships/image" Target="../media/image24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9" Type="http://schemas.openxmlformats.org/officeDocument/2006/relationships/image" Target="../media/image23.wmf"/><Relationship Id="rId21" Type="http://schemas.openxmlformats.org/officeDocument/2006/relationships/image" Target="../media/image14.wmf"/><Relationship Id="rId34" Type="http://schemas.openxmlformats.org/officeDocument/2006/relationships/oleObject" Target="../embeddings/oleObject21.bin"/><Relationship Id="rId42" Type="http://schemas.openxmlformats.org/officeDocument/2006/relationships/oleObject" Target="../embeddings/oleObject25.bin"/><Relationship Id="rId7" Type="http://schemas.openxmlformats.org/officeDocument/2006/relationships/image" Target="../media/image29.wmf"/><Relationship Id="rId2" Type="http://schemas.openxmlformats.org/officeDocument/2006/relationships/oleObject" Target="../embeddings/oleObject27.bin"/><Relationship Id="rId16" Type="http://schemas.openxmlformats.org/officeDocument/2006/relationships/oleObject" Target="../embeddings/oleObject12.bin"/><Relationship Id="rId29" Type="http://schemas.openxmlformats.org/officeDocument/2006/relationships/image" Target="../media/image1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1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37" Type="http://schemas.openxmlformats.org/officeDocument/2006/relationships/image" Target="../media/image22.wmf"/><Relationship Id="rId40" Type="http://schemas.openxmlformats.org/officeDocument/2006/relationships/oleObject" Target="../embeddings/oleObject24.bin"/><Relationship Id="rId45" Type="http://schemas.openxmlformats.org/officeDocument/2006/relationships/image" Target="../media/image26.wmf"/><Relationship Id="rId5" Type="http://schemas.openxmlformats.org/officeDocument/2006/relationships/image" Target="../media/image28.wmf"/><Relationship Id="rId15" Type="http://schemas.openxmlformats.org/officeDocument/2006/relationships/image" Target="../media/image11.wmf"/><Relationship Id="rId23" Type="http://schemas.openxmlformats.org/officeDocument/2006/relationships/image" Target="../media/image15.wmf"/><Relationship Id="rId28" Type="http://schemas.openxmlformats.org/officeDocument/2006/relationships/oleObject" Target="../embeddings/oleObject18.bin"/><Relationship Id="rId36" Type="http://schemas.openxmlformats.org/officeDocument/2006/relationships/oleObject" Target="../embeddings/oleObject22.bin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13.wmf"/><Relationship Id="rId31" Type="http://schemas.openxmlformats.org/officeDocument/2006/relationships/image" Target="../media/image19.wmf"/><Relationship Id="rId44" Type="http://schemas.openxmlformats.org/officeDocument/2006/relationships/oleObject" Target="../embeddings/oleObject26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32.bin"/><Relationship Id="rId27" Type="http://schemas.openxmlformats.org/officeDocument/2006/relationships/image" Target="../media/image17.wmf"/><Relationship Id="rId30" Type="http://schemas.openxmlformats.org/officeDocument/2006/relationships/oleObject" Target="../embeddings/oleObject19.bin"/><Relationship Id="rId35" Type="http://schemas.openxmlformats.org/officeDocument/2006/relationships/image" Target="../media/image21.wmf"/><Relationship Id="rId43" Type="http://schemas.openxmlformats.org/officeDocument/2006/relationships/image" Target="../media/image25.wmf"/><Relationship Id="rId8" Type="http://schemas.openxmlformats.org/officeDocument/2006/relationships/oleObject" Target="../embeddings/oleObject30.bin"/><Relationship Id="rId3" Type="http://schemas.openxmlformats.org/officeDocument/2006/relationships/image" Target="../media/image27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2.wmf"/><Relationship Id="rId25" Type="http://schemas.openxmlformats.org/officeDocument/2006/relationships/image" Target="../media/image16.wmf"/><Relationship Id="rId33" Type="http://schemas.openxmlformats.org/officeDocument/2006/relationships/image" Target="../media/image20.wmf"/><Relationship Id="rId38" Type="http://schemas.openxmlformats.org/officeDocument/2006/relationships/oleObject" Target="../embeddings/oleObject23.bin"/><Relationship Id="rId20" Type="http://schemas.openxmlformats.org/officeDocument/2006/relationships/oleObject" Target="../embeddings/oleObject14.bin"/><Relationship Id="rId41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6DEF86B-B764-4E5E-8652-37D961EC2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localizzazione, esempio </a:t>
            </a:r>
            <a:r>
              <a:rPr lang="it-IT" sz="2000" i="1" dirty="0">
                <a:solidFill>
                  <a:srgbClr val="002060"/>
                </a:solidFill>
              </a:rPr>
              <a:t>min sum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83A49A0-E1D8-472E-8D50-019E156AA191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09CE89CB-ECA4-4A7A-9FE2-02CA60449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2060848"/>
            <a:ext cx="87153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altLang="en-US" sz="1600" dirty="0">
                <a:latin typeface="Comic Sans MS" pitchFamily="66" charset="0"/>
              </a:rPr>
              <a:t>Si consideri l’esempio di un'azienda produttrice di automobili ha a disposizione </a:t>
            </a:r>
            <a:r>
              <a:rPr lang="it-IT" altLang="en-US" sz="1600" dirty="0">
                <a:solidFill>
                  <a:srgbClr val="0070C0"/>
                </a:solidFill>
                <a:latin typeface="Comic Sans MS" pitchFamily="66" charset="0"/>
              </a:rPr>
              <a:t>tre nuovi stabilimenti </a:t>
            </a:r>
            <a:r>
              <a:rPr lang="it-IT" altLang="en-US" sz="1600" dirty="0">
                <a:latin typeface="Comic Sans MS" pitchFamily="66" charset="0"/>
              </a:rPr>
              <a:t>(</a:t>
            </a:r>
            <a:r>
              <a:rPr lang="it-IT" altLang="en-US" sz="1600" dirty="0">
                <a:solidFill>
                  <a:srgbClr val="C00000"/>
                </a:solidFill>
                <a:latin typeface="Comic Sans MS" pitchFamily="66" charset="0"/>
              </a:rPr>
              <a:t>S1</a:t>
            </a:r>
            <a:r>
              <a:rPr lang="it-IT" altLang="en-US" sz="1600" dirty="0">
                <a:latin typeface="Comic Sans MS" pitchFamily="66" charset="0"/>
              </a:rPr>
              <a:t>, </a:t>
            </a:r>
            <a:r>
              <a:rPr lang="it-IT" altLang="en-US" sz="1600" dirty="0">
                <a:solidFill>
                  <a:srgbClr val="C00000"/>
                </a:solidFill>
                <a:latin typeface="Comic Sans MS" pitchFamily="66" charset="0"/>
              </a:rPr>
              <a:t>S2</a:t>
            </a:r>
            <a:r>
              <a:rPr lang="it-IT" altLang="en-US" sz="1600" dirty="0">
                <a:latin typeface="Comic Sans MS" pitchFamily="66" charset="0"/>
              </a:rPr>
              <a:t>, </a:t>
            </a:r>
            <a:r>
              <a:rPr lang="it-IT" altLang="en-US" sz="1600" dirty="0">
                <a:solidFill>
                  <a:srgbClr val="C00000"/>
                </a:solidFill>
                <a:latin typeface="Comic Sans MS" pitchFamily="66" charset="0"/>
              </a:rPr>
              <a:t>S3</a:t>
            </a:r>
            <a:r>
              <a:rPr lang="it-IT" altLang="en-US" sz="1600" dirty="0">
                <a:latin typeface="Comic Sans MS" pitchFamily="66" charset="0"/>
              </a:rPr>
              <a:t>), il cui </a:t>
            </a:r>
            <a:r>
              <a:rPr lang="it-IT" altLang="en-US" sz="1600" dirty="0">
                <a:solidFill>
                  <a:srgbClr val="0070C0"/>
                </a:solidFill>
                <a:latin typeface="Comic Sans MS" pitchFamily="66" charset="0"/>
              </a:rPr>
              <a:t>costo di attivazione </a:t>
            </a:r>
            <a:r>
              <a:rPr lang="it-IT" altLang="en-US" sz="1600" dirty="0">
                <a:latin typeface="Comic Sans MS" pitchFamily="66" charset="0"/>
              </a:rPr>
              <a:t>è pari a </a:t>
            </a:r>
            <a:r>
              <a:rPr lang="it-IT" altLang="en-US" sz="1600" dirty="0">
                <a:solidFill>
                  <a:srgbClr val="C00000"/>
                </a:solidFill>
                <a:latin typeface="Comic Sans MS" pitchFamily="66" charset="0"/>
              </a:rPr>
              <a:t>9.000</a:t>
            </a:r>
            <a:r>
              <a:rPr lang="it-IT" altLang="en-US" sz="1600" dirty="0">
                <a:latin typeface="Comic Sans MS" pitchFamily="66" charset="0"/>
              </a:rPr>
              <a:t>, </a:t>
            </a:r>
            <a:r>
              <a:rPr lang="it-IT" altLang="en-US" sz="1600" dirty="0">
                <a:solidFill>
                  <a:srgbClr val="C00000"/>
                </a:solidFill>
                <a:latin typeface="Comic Sans MS" pitchFamily="66" charset="0"/>
              </a:rPr>
              <a:t>7.000</a:t>
            </a:r>
            <a:r>
              <a:rPr lang="it-IT" altLang="en-US" sz="1600" dirty="0">
                <a:latin typeface="Comic Sans MS" pitchFamily="66" charset="0"/>
              </a:rPr>
              <a:t> e </a:t>
            </a:r>
            <a:r>
              <a:rPr lang="it-IT" altLang="en-US" sz="1600" dirty="0">
                <a:solidFill>
                  <a:srgbClr val="C00000"/>
                </a:solidFill>
                <a:latin typeface="Comic Sans MS" pitchFamily="66" charset="0"/>
              </a:rPr>
              <a:t>8.000</a:t>
            </a:r>
            <a:r>
              <a:rPr lang="it-IT" altLang="en-US" sz="1600" dirty="0">
                <a:latin typeface="Comic Sans MS" pitchFamily="66" charset="0"/>
              </a:rPr>
              <a:t> euro, rispettivamente. Si deve decidere </a:t>
            </a:r>
            <a:r>
              <a:rPr lang="it-IT" altLang="en-US" sz="1600" dirty="0">
                <a:solidFill>
                  <a:srgbClr val="0070C0"/>
                </a:solidFill>
                <a:latin typeface="Comic Sans MS" pitchFamily="66" charset="0"/>
              </a:rPr>
              <a:t>quali stabilimenti attivare</a:t>
            </a:r>
            <a:r>
              <a:rPr lang="it-IT" altLang="en-US" sz="1600" dirty="0">
                <a:latin typeface="Comic Sans MS" pitchFamily="66" charset="0"/>
              </a:rPr>
              <a:t>, con l'obiettivo di </a:t>
            </a:r>
            <a:r>
              <a:rPr lang="it-IT" altLang="en-US" sz="1600" dirty="0">
                <a:solidFill>
                  <a:srgbClr val="0070C0"/>
                </a:solidFill>
                <a:latin typeface="Comic Sans MS" pitchFamily="66" charset="0"/>
              </a:rPr>
              <a:t>soddisfare la domanda annuale di 4 punti di vendita</a:t>
            </a:r>
            <a:r>
              <a:rPr lang="it-IT" altLang="en-US" sz="1600" dirty="0">
                <a:latin typeface="Comic Sans MS" pitchFamily="66" charset="0"/>
              </a:rPr>
              <a:t> (</a:t>
            </a:r>
            <a:r>
              <a:rPr lang="it-IT" altLang="en-US" sz="1600" dirty="0">
                <a:solidFill>
                  <a:srgbClr val="C00000"/>
                </a:solidFill>
                <a:latin typeface="Comic Sans MS" pitchFamily="66" charset="0"/>
              </a:rPr>
              <a:t>P1</a:t>
            </a:r>
            <a:r>
              <a:rPr lang="it-IT" altLang="en-US" sz="1600" dirty="0">
                <a:latin typeface="Comic Sans MS" pitchFamily="66" charset="0"/>
              </a:rPr>
              <a:t>, </a:t>
            </a:r>
            <a:r>
              <a:rPr lang="it-IT" altLang="en-US" sz="1600" dirty="0">
                <a:solidFill>
                  <a:srgbClr val="C00000"/>
                </a:solidFill>
                <a:latin typeface="Comic Sans MS" pitchFamily="66" charset="0"/>
              </a:rPr>
              <a:t>P2</a:t>
            </a:r>
            <a:r>
              <a:rPr lang="it-IT" altLang="en-US" sz="1600" dirty="0">
                <a:latin typeface="Comic Sans MS" pitchFamily="66" charset="0"/>
              </a:rPr>
              <a:t>, </a:t>
            </a:r>
            <a:r>
              <a:rPr lang="it-IT" altLang="en-US" sz="1600" dirty="0">
                <a:solidFill>
                  <a:srgbClr val="C00000"/>
                </a:solidFill>
                <a:latin typeface="Comic Sans MS" pitchFamily="66" charset="0"/>
              </a:rPr>
              <a:t>P3</a:t>
            </a:r>
            <a:r>
              <a:rPr lang="it-IT" altLang="en-US" sz="1600" dirty="0">
                <a:latin typeface="Comic Sans MS" pitchFamily="66" charset="0"/>
              </a:rPr>
              <a:t>, </a:t>
            </a:r>
            <a:r>
              <a:rPr lang="it-IT" altLang="en-US" sz="1600" dirty="0">
                <a:solidFill>
                  <a:srgbClr val="C00000"/>
                </a:solidFill>
                <a:latin typeface="Comic Sans MS" pitchFamily="66" charset="0"/>
              </a:rPr>
              <a:t>P4</a:t>
            </a:r>
            <a:r>
              <a:rPr lang="it-IT" altLang="en-US" sz="1600" dirty="0">
                <a:latin typeface="Comic Sans MS" pitchFamily="66" charset="0"/>
              </a:rPr>
              <a:t>) pari a </a:t>
            </a:r>
            <a:r>
              <a:rPr lang="it-IT" altLang="en-US" sz="1600" dirty="0">
                <a:solidFill>
                  <a:srgbClr val="C00000"/>
                </a:solidFill>
                <a:latin typeface="Comic Sans MS" pitchFamily="66" charset="0"/>
              </a:rPr>
              <a:t>150</a:t>
            </a:r>
            <a:r>
              <a:rPr lang="it-IT" altLang="en-US" sz="1600" dirty="0">
                <a:latin typeface="Comic Sans MS" pitchFamily="66" charset="0"/>
              </a:rPr>
              <a:t>, </a:t>
            </a:r>
            <a:r>
              <a:rPr lang="it-IT" altLang="en-US" sz="1600" dirty="0">
                <a:solidFill>
                  <a:srgbClr val="C00000"/>
                </a:solidFill>
                <a:latin typeface="Comic Sans MS" pitchFamily="66" charset="0"/>
              </a:rPr>
              <a:t>400</a:t>
            </a:r>
            <a:r>
              <a:rPr lang="it-IT" altLang="en-US" sz="1600" dirty="0">
                <a:latin typeface="Comic Sans MS" pitchFamily="66" charset="0"/>
              </a:rPr>
              <a:t>, </a:t>
            </a:r>
            <a:r>
              <a:rPr lang="it-IT" altLang="en-US" sz="1600" dirty="0">
                <a:solidFill>
                  <a:srgbClr val="C00000"/>
                </a:solidFill>
                <a:latin typeface="Comic Sans MS" pitchFamily="66" charset="0"/>
              </a:rPr>
              <a:t>200</a:t>
            </a:r>
            <a:r>
              <a:rPr lang="it-IT" altLang="en-US" sz="1600" dirty="0">
                <a:latin typeface="Comic Sans MS" pitchFamily="66" charset="0"/>
              </a:rPr>
              <a:t> e </a:t>
            </a:r>
            <a:r>
              <a:rPr lang="it-IT" altLang="en-US" sz="1600" dirty="0">
                <a:solidFill>
                  <a:srgbClr val="C00000"/>
                </a:solidFill>
                <a:latin typeface="Comic Sans MS" pitchFamily="66" charset="0"/>
              </a:rPr>
              <a:t>300</a:t>
            </a:r>
            <a:r>
              <a:rPr lang="it-IT" altLang="en-US" sz="1600" dirty="0">
                <a:latin typeface="Comic Sans MS" pitchFamily="66" charset="0"/>
              </a:rPr>
              <a:t> automobili, rispettivamente.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it-IT" altLang="en-US" sz="1600" dirty="0">
                <a:latin typeface="Comic Sans MS" pitchFamily="66" charset="0"/>
              </a:rPr>
              <a:t>Nella seguente tabella sono riportati i </a:t>
            </a:r>
            <a:r>
              <a:rPr lang="it-IT" altLang="en-US" sz="1600" dirty="0">
                <a:solidFill>
                  <a:srgbClr val="C00000"/>
                </a:solidFill>
                <a:latin typeface="Comic Sans MS" pitchFamily="66" charset="0"/>
              </a:rPr>
              <a:t>costi unitari di trasporto </a:t>
            </a:r>
            <a:r>
              <a:rPr lang="it-IT" altLang="en-US" sz="1600" dirty="0">
                <a:latin typeface="Comic Sans MS" pitchFamily="66" charset="0"/>
              </a:rPr>
              <a:t>(espressi in euro) dagli stabilimenti ai punti di vendita:</a:t>
            </a:r>
          </a:p>
        </p:txBody>
      </p:sp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C62DAB88-0FA3-4325-8331-C532BC0C2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362221"/>
              </p:ext>
            </p:extLst>
          </p:nvPr>
        </p:nvGraphicFramePr>
        <p:xfrm>
          <a:off x="2699791" y="4149080"/>
          <a:ext cx="3024336" cy="853440"/>
        </p:xfrm>
        <a:graphic>
          <a:graphicData uri="http://schemas.openxmlformats.org/drawingml/2006/table">
            <a:tbl>
              <a:tblPr/>
              <a:tblGrid>
                <a:gridCol w="504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78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it-IT" sz="1400" dirty="0">
                        <a:solidFill>
                          <a:srgbClr val="5F497A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P1</a:t>
                      </a:r>
                      <a:endParaRPr lang="it-IT" sz="1400" b="1" dirty="0">
                        <a:solidFill>
                          <a:srgbClr val="5F497A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P2</a:t>
                      </a:r>
                      <a:endParaRPr lang="it-IT" sz="1400" b="1" dirty="0">
                        <a:solidFill>
                          <a:srgbClr val="5F497A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P3</a:t>
                      </a:r>
                      <a:endParaRPr lang="it-IT" sz="1400" b="1" dirty="0">
                        <a:solidFill>
                          <a:srgbClr val="5F497A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  <a:endParaRPr lang="it-IT" sz="1400" b="1" dirty="0">
                        <a:solidFill>
                          <a:srgbClr val="5F497A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b="1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endParaRPr lang="it-IT" sz="14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68584" marR="68584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marL="68584" marR="68584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4" marR="68584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30</a:t>
                      </a:r>
                    </a:p>
                  </a:txBody>
                  <a:tcPr marL="68584" marR="68584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it-IT" sz="1400" b="1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S2</a:t>
                      </a:r>
                    </a:p>
                  </a:txBody>
                  <a:tcPr marL="68584" marR="68584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68584" marR="68584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marL="68584" marR="68584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60</a:t>
                      </a:r>
                    </a:p>
                  </a:txBody>
                  <a:tcPr marL="68584" marR="68584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40</a:t>
                      </a:r>
                    </a:p>
                  </a:txBody>
                  <a:tcPr marL="68584" marR="68584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b="1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S3</a:t>
                      </a:r>
                      <a:endParaRPr lang="it-IT" sz="14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marL="68584" marR="68584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marL="68584" marR="68584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50</a:t>
                      </a:r>
                    </a:p>
                  </a:txBody>
                  <a:tcPr marL="68584" marR="68584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70</a:t>
                      </a:r>
                    </a:p>
                  </a:txBody>
                  <a:tcPr marL="68584" marR="68584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 Box 3">
            <a:extLst>
              <a:ext uri="{FF2B5EF4-FFF2-40B4-BE49-F238E27FC236}">
                <a16:creationId xmlns:a16="http://schemas.microsoft.com/office/drawing/2014/main" id="{210575BC-F24B-438B-9C25-E5AAC66C1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5301208"/>
            <a:ext cx="87153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>
                <a:latin typeface="Comic Sans MS" pitchFamily="66" charset="0"/>
              </a:rPr>
              <a:t>Si vuole minimizzare i </a:t>
            </a:r>
            <a:r>
              <a:rPr lang="it-IT" altLang="en-US" sz="1600" dirty="0">
                <a:solidFill>
                  <a:srgbClr val="0070C0"/>
                </a:solidFill>
                <a:latin typeface="Comic Sans MS" pitchFamily="66" charset="0"/>
              </a:rPr>
              <a:t>costi complessivi di attivazione degli stabilimenti e di trasporto </a:t>
            </a:r>
            <a:r>
              <a:rPr lang="it-IT" altLang="en-US" sz="1600" dirty="0">
                <a:latin typeface="Comic Sans MS" pitchFamily="66" charset="0"/>
              </a:rPr>
              <a:t>delle automobili nei punti di vendita, tenendo conto che la </a:t>
            </a:r>
            <a:r>
              <a:rPr lang="it-IT" altLang="en-US" sz="1600" dirty="0">
                <a:solidFill>
                  <a:srgbClr val="0070C0"/>
                </a:solidFill>
                <a:latin typeface="Comic Sans MS" pitchFamily="66" charset="0"/>
              </a:rPr>
              <a:t>capacità produttiva annuale </a:t>
            </a:r>
            <a:r>
              <a:rPr lang="it-IT" altLang="en-US" sz="1600" dirty="0">
                <a:latin typeface="Comic Sans MS" pitchFamily="66" charset="0"/>
              </a:rPr>
              <a:t>dei tre stabilimenti è pari a </a:t>
            </a:r>
            <a:r>
              <a:rPr lang="it-IT" altLang="en-US" sz="1600" dirty="0">
                <a:solidFill>
                  <a:srgbClr val="C00000"/>
                </a:solidFill>
                <a:latin typeface="Comic Sans MS" pitchFamily="66" charset="0"/>
              </a:rPr>
              <a:t>700</a:t>
            </a:r>
            <a:r>
              <a:rPr lang="it-IT" altLang="en-US" sz="1600" dirty="0">
                <a:latin typeface="Comic Sans MS" pitchFamily="66" charset="0"/>
              </a:rPr>
              <a:t>, </a:t>
            </a:r>
            <a:r>
              <a:rPr lang="it-IT" altLang="en-US" sz="1600" dirty="0">
                <a:solidFill>
                  <a:srgbClr val="C00000"/>
                </a:solidFill>
                <a:latin typeface="Comic Sans MS" pitchFamily="66" charset="0"/>
              </a:rPr>
              <a:t>900</a:t>
            </a:r>
            <a:r>
              <a:rPr lang="it-IT" altLang="en-US" sz="1600" dirty="0">
                <a:latin typeface="Comic Sans MS" pitchFamily="66" charset="0"/>
              </a:rPr>
              <a:t> e </a:t>
            </a:r>
            <a:r>
              <a:rPr lang="it-IT" altLang="en-US" sz="1600" dirty="0">
                <a:solidFill>
                  <a:srgbClr val="C00000"/>
                </a:solidFill>
                <a:latin typeface="Comic Sans MS" pitchFamily="66" charset="0"/>
              </a:rPr>
              <a:t>800</a:t>
            </a:r>
            <a:r>
              <a:rPr lang="it-IT" altLang="en-US" sz="1600" dirty="0">
                <a:latin typeface="Comic Sans MS" pitchFamily="66" charset="0"/>
              </a:rPr>
              <a:t> automobili, rispettivamente.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CFEDE763-7E18-4AF0-941B-688FFFD64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20688"/>
            <a:ext cx="87153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altLang="en-US" sz="1600" dirty="0">
                <a:latin typeface="Comic Sans MS" pitchFamily="66" charset="0"/>
              </a:rPr>
              <a:t>I </a:t>
            </a:r>
            <a:r>
              <a:rPr lang="it-IT" altLang="en-US" sz="1600" dirty="0">
                <a:solidFill>
                  <a:srgbClr val="0070C0"/>
                </a:solidFill>
                <a:latin typeface="Comic Sans MS" pitchFamily="66" charset="0"/>
              </a:rPr>
              <a:t>modelli di localizzazione </a:t>
            </a:r>
            <a:r>
              <a:rPr lang="it-IT" altLang="en-US" sz="1600" dirty="0">
                <a:latin typeface="Comic Sans MS" pitchFamily="66" charset="0"/>
              </a:rPr>
              <a:t>sono uno dei principali strumenti per la pianificazione territoriale di reti di servizio. </a:t>
            </a:r>
            <a:r>
              <a:rPr lang="it-IT" altLang="en-US" sz="1600" dirty="0">
                <a:solidFill>
                  <a:srgbClr val="0070C0"/>
                </a:solidFill>
                <a:latin typeface="Comic Sans MS" pitchFamily="66" charset="0"/>
              </a:rPr>
              <a:t>L’obiettivo generico è quello di decidere dove localizzare dei centri di servizio</a:t>
            </a:r>
            <a:r>
              <a:rPr lang="it-IT" altLang="en-US" sz="1600" dirty="0">
                <a:latin typeface="Comic Sans MS" pitchFamily="66" charset="0"/>
              </a:rPr>
              <a:t>, quali impianti di produzione, depositi per la distribuzione, sportelli bancari, ospedali, </a:t>
            </a:r>
            <a:r>
              <a:rPr lang="it-IT" altLang="en-US" sz="1600" dirty="0">
                <a:solidFill>
                  <a:srgbClr val="0070C0"/>
                </a:solidFill>
                <a:latin typeface="Comic Sans MS" pitchFamily="66" charset="0"/>
              </a:rPr>
              <a:t>allo scopo di soddisfare una domanda distribuita sul territorio</a:t>
            </a:r>
            <a:r>
              <a:rPr lang="it-IT" altLang="en-US" sz="1600" dirty="0">
                <a:latin typeface="Comic Sans MS" pitchFamily="66" charset="0"/>
              </a:rPr>
              <a:t>, </a:t>
            </a:r>
            <a:r>
              <a:rPr lang="it-IT" altLang="en-US" sz="1600" dirty="0">
                <a:solidFill>
                  <a:srgbClr val="0070C0"/>
                </a:solidFill>
                <a:latin typeface="Comic Sans MS" pitchFamily="66" charset="0"/>
              </a:rPr>
              <a:t>minimizzando un’opportuna funzione di costo.</a:t>
            </a:r>
          </a:p>
        </p:txBody>
      </p:sp>
    </p:spTree>
    <p:extLst>
      <p:ext uri="{BB962C8B-B14F-4D97-AF65-F5344CB8AC3E}">
        <p14:creationId xmlns:p14="http://schemas.microsoft.com/office/powerpoint/2010/main" val="94757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534023A1-1884-41CB-B037-E3E71B729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565404"/>
            <a:ext cx="8286750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1800" i="1" dirty="0" err="1">
                <a:solidFill>
                  <a:srgbClr val="C00000"/>
                </a:solidFill>
              </a:rPr>
              <a:t>x</a:t>
            </a:r>
            <a:r>
              <a:rPr lang="it-IT" altLang="it-IT" sz="1800" i="1" baseline="-25000" dirty="0" err="1">
                <a:solidFill>
                  <a:srgbClr val="C00000"/>
                </a:solidFill>
              </a:rPr>
              <a:t>ij</a:t>
            </a:r>
            <a:r>
              <a:rPr lang="it-IT" altLang="it-IT" sz="1800" i="1" dirty="0">
                <a:solidFill>
                  <a:srgbClr val="C00000"/>
                </a:solidFill>
              </a:rPr>
              <a:t> </a:t>
            </a:r>
            <a:r>
              <a:rPr lang="it-IT" altLang="it-IT" sz="1800" i="1" dirty="0"/>
              <a:t>variabile intera che indica il numero di automobili trasportate dallo stabilimento</a:t>
            </a:r>
            <a:r>
              <a:rPr lang="it-IT" altLang="it-IT" sz="1800" i="1" dirty="0">
                <a:solidFill>
                  <a:srgbClr val="C00000"/>
                </a:solidFill>
              </a:rPr>
              <a:t> i </a:t>
            </a:r>
            <a:r>
              <a:rPr lang="it-IT" altLang="it-IT" sz="1800" i="1" dirty="0"/>
              <a:t>al punto vendita </a:t>
            </a:r>
            <a:r>
              <a:rPr lang="it-IT" altLang="it-IT" sz="1800" i="1" dirty="0">
                <a:solidFill>
                  <a:srgbClr val="C00000"/>
                </a:solidFill>
              </a:rPr>
              <a:t>j,</a:t>
            </a:r>
            <a:r>
              <a:rPr lang="it-IT" altLang="it-IT" sz="1800" i="1" dirty="0"/>
              <a:t> </a:t>
            </a:r>
            <a:r>
              <a:rPr lang="it-IT" altLang="it-IT" sz="1800" i="1" dirty="0">
                <a:solidFill>
                  <a:srgbClr val="C00000"/>
                </a:solidFill>
              </a:rPr>
              <a:t>i=1..3  j=1..4 </a:t>
            </a:r>
            <a:endParaRPr lang="it-IT" altLang="it-IT" sz="1800" i="1" dirty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1800" i="1" dirty="0" err="1">
                <a:solidFill>
                  <a:srgbClr val="C00000"/>
                </a:solidFill>
              </a:rPr>
              <a:t>y</a:t>
            </a:r>
            <a:r>
              <a:rPr lang="it-IT" altLang="it-IT" sz="1800" i="1" baseline="-25000" dirty="0" err="1">
                <a:solidFill>
                  <a:srgbClr val="C00000"/>
                </a:solidFill>
              </a:rPr>
              <a:t>i</a:t>
            </a:r>
            <a:r>
              <a:rPr lang="it-IT" altLang="it-IT" sz="1800" i="1" dirty="0">
                <a:solidFill>
                  <a:srgbClr val="C00000"/>
                </a:solidFill>
              </a:rPr>
              <a:t>  = 1   </a:t>
            </a:r>
            <a:r>
              <a:rPr lang="it-IT" altLang="it-IT" sz="1800" i="1" dirty="0"/>
              <a:t>se lo stabilimento i è attivato  </a:t>
            </a:r>
            <a:r>
              <a:rPr lang="it-IT" altLang="it-IT" sz="1800" i="1" dirty="0" err="1">
                <a:solidFill>
                  <a:srgbClr val="C00000"/>
                </a:solidFill>
              </a:rPr>
              <a:t>y</a:t>
            </a:r>
            <a:r>
              <a:rPr lang="it-IT" altLang="it-IT" sz="1800" i="1" baseline="-25000" dirty="0" err="1">
                <a:solidFill>
                  <a:srgbClr val="C00000"/>
                </a:solidFill>
              </a:rPr>
              <a:t>i</a:t>
            </a:r>
            <a:r>
              <a:rPr lang="it-IT" altLang="it-IT" sz="1800" i="1" dirty="0">
                <a:solidFill>
                  <a:srgbClr val="C00000"/>
                </a:solidFill>
              </a:rPr>
              <a:t>  = 0 </a:t>
            </a:r>
            <a:r>
              <a:rPr lang="it-IT" altLang="it-IT" sz="1800" i="1" dirty="0"/>
              <a:t> altrimenti;    </a:t>
            </a:r>
            <a:r>
              <a:rPr lang="it-IT" altLang="it-IT" sz="1800" i="1" dirty="0">
                <a:solidFill>
                  <a:srgbClr val="C00000"/>
                </a:solidFill>
              </a:rPr>
              <a:t>i=1..3</a:t>
            </a: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419459ED-25F5-49AF-AFF3-4EEA1B05B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711200"/>
            <a:ext cx="3529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FF"/>
              </a:buClr>
              <a:buFontTx/>
              <a:buNone/>
            </a:pPr>
            <a:r>
              <a:rPr lang="it-IT" altLang="it-IT" sz="2000" b="1" dirty="0">
                <a:solidFill>
                  <a:srgbClr val="FF0000"/>
                </a:solidFill>
                <a:latin typeface="Comic Sans MS" pitchFamily="66" charset="0"/>
              </a:rPr>
              <a:t>MODELLO MATEMATICO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8728C132-84C7-40D3-B46B-234498935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localizzazione, esempio </a:t>
            </a:r>
            <a:r>
              <a:rPr lang="it-IT" sz="2000" i="1" dirty="0">
                <a:solidFill>
                  <a:srgbClr val="002060"/>
                </a:solidFill>
              </a:rPr>
              <a:t>min sum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3B5A3F4-4C88-44B1-B8DC-5F8F0EB71443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A30859CB-054E-4801-BE04-394B2A0AC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249015"/>
            <a:ext cx="35290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FF"/>
              </a:buClr>
              <a:buFontTx/>
              <a:buNone/>
            </a:pPr>
            <a:r>
              <a:rPr lang="it-IT" altLang="it-IT" sz="1800" i="1" dirty="0">
                <a:solidFill>
                  <a:srgbClr val="0070C0"/>
                </a:solidFill>
                <a:latin typeface="Comic Sans MS" pitchFamily="66" charset="0"/>
              </a:rPr>
              <a:t>Variabili decisionali</a:t>
            </a:r>
            <a:endParaRPr lang="it-IT" altLang="it-IT" sz="1400" i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CCCFE731-85F6-4FEB-AAFE-B2DA764A5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131676"/>
            <a:ext cx="35290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FF"/>
              </a:buClr>
              <a:buFontTx/>
              <a:buNone/>
            </a:pPr>
            <a:r>
              <a:rPr lang="it-IT" altLang="it-IT" sz="1800" i="1" dirty="0">
                <a:solidFill>
                  <a:srgbClr val="0070C0"/>
                </a:solidFill>
                <a:latin typeface="Comic Sans MS" pitchFamily="66" charset="0"/>
              </a:rPr>
              <a:t>Dati del problema</a:t>
            </a:r>
            <a:endParaRPr lang="it-IT" altLang="it-IT" sz="1400" i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F642F77-CAE4-474D-968B-9FE02102D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714" y="3573016"/>
            <a:ext cx="8286750" cy="170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1800" i="1" dirty="0">
                <a:solidFill>
                  <a:srgbClr val="C00000"/>
                </a:solidFill>
              </a:rPr>
              <a:t>f</a:t>
            </a:r>
            <a:r>
              <a:rPr lang="it-IT" altLang="it-IT" sz="1800" i="1" baseline="-25000" dirty="0">
                <a:solidFill>
                  <a:srgbClr val="C00000"/>
                </a:solidFill>
              </a:rPr>
              <a:t>i</a:t>
            </a:r>
            <a:r>
              <a:rPr lang="it-IT" altLang="it-IT" sz="1800" i="1" dirty="0">
                <a:solidFill>
                  <a:srgbClr val="C00000"/>
                </a:solidFill>
              </a:rPr>
              <a:t> </a:t>
            </a:r>
            <a:r>
              <a:rPr lang="it-IT" altLang="it-IT" sz="1800" i="1" dirty="0"/>
              <a:t>  </a:t>
            </a:r>
            <a:r>
              <a:rPr lang="it-IT" altLang="it-IT" sz="1800" i="1" dirty="0">
                <a:solidFill>
                  <a:srgbClr val="C00000"/>
                </a:solidFill>
              </a:rPr>
              <a:t>costo di attivazione </a:t>
            </a:r>
            <a:r>
              <a:rPr lang="it-IT" altLang="it-IT" sz="1800" i="1" dirty="0"/>
              <a:t>dello stabilimento </a:t>
            </a:r>
            <a:r>
              <a:rPr lang="it-IT" altLang="it-IT" sz="1800" i="1" dirty="0">
                <a:solidFill>
                  <a:srgbClr val="C00000"/>
                </a:solidFill>
              </a:rPr>
              <a:t>i, i=1..3 </a:t>
            </a:r>
            <a:endParaRPr lang="it-IT" altLang="it-IT" sz="1800" i="1" dirty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1800" i="1" dirty="0">
                <a:solidFill>
                  <a:srgbClr val="C00000"/>
                </a:solidFill>
              </a:rPr>
              <a:t>d</a:t>
            </a:r>
            <a:r>
              <a:rPr lang="it-IT" altLang="it-IT" sz="1800" i="1" baseline="-25000" dirty="0">
                <a:solidFill>
                  <a:srgbClr val="C00000"/>
                </a:solidFill>
              </a:rPr>
              <a:t>j</a:t>
            </a:r>
            <a:r>
              <a:rPr lang="it-IT" altLang="it-IT" sz="1800" i="1" dirty="0">
                <a:solidFill>
                  <a:srgbClr val="C00000"/>
                </a:solidFill>
              </a:rPr>
              <a:t>  domanda</a:t>
            </a:r>
            <a:r>
              <a:rPr lang="it-IT" altLang="it-IT" sz="1800" i="1" dirty="0"/>
              <a:t> annuale del punto vendita </a:t>
            </a:r>
            <a:r>
              <a:rPr lang="it-IT" altLang="it-IT" sz="1800" i="1" dirty="0">
                <a:solidFill>
                  <a:srgbClr val="C00000"/>
                </a:solidFill>
              </a:rPr>
              <a:t>j, j=1..4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1800" i="1" dirty="0">
                <a:solidFill>
                  <a:srgbClr val="C00000"/>
                </a:solidFill>
              </a:rPr>
              <a:t>m</a:t>
            </a:r>
            <a:r>
              <a:rPr lang="it-IT" altLang="it-IT" sz="1800" i="1" baseline="-25000" dirty="0">
                <a:solidFill>
                  <a:srgbClr val="C00000"/>
                </a:solidFill>
              </a:rPr>
              <a:t>i</a:t>
            </a:r>
            <a:r>
              <a:rPr lang="it-IT" altLang="it-IT" sz="1800" i="1" dirty="0">
                <a:solidFill>
                  <a:srgbClr val="C00000"/>
                </a:solidFill>
              </a:rPr>
              <a:t>  capacità produttiva</a:t>
            </a:r>
            <a:r>
              <a:rPr lang="it-IT" altLang="it-IT" sz="1800" i="1" dirty="0"/>
              <a:t> annuale dello stabilimento </a:t>
            </a:r>
            <a:r>
              <a:rPr lang="it-IT" altLang="it-IT" sz="1800" i="1" dirty="0">
                <a:solidFill>
                  <a:srgbClr val="C00000"/>
                </a:solidFill>
              </a:rPr>
              <a:t>i, i=1..3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1800" i="1" dirty="0" err="1">
                <a:solidFill>
                  <a:srgbClr val="C00000"/>
                </a:solidFill>
              </a:rPr>
              <a:t>c</a:t>
            </a:r>
            <a:r>
              <a:rPr lang="it-IT" altLang="it-IT" sz="1800" i="1" baseline="-25000" dirty="0" err="1">
                <a:solidFill>
                  <a:srgbClr val="C00000"/>
                </a:solidFill>
              </a:rPr>
              <a:t>ij</a:t>
            </a:r>
            <a:r>
              <a:rPr lang="it-IT" altLang="it-IT" sz="1800" i="1" dirty="0">
                <a:solidFill>
                  <a:srgbClr val="C00000"/>
                </a:solidFill>
              </a:rPr>
              <a:t>  costo di trasporto </a:t>
            </a:r>
            <a:r>
              <a:rPr lang="it-IT" altLang="it-IT" sz="1800" i="1" dirty="0"/>
              <a:t>dallo stabilimento </a:t>
            </a:r>
            <a:r>
              <a:rPr lang="it-IT" altLang="it-IT" sz="1800" i="1" dirty="0">
                <a:solidFill>
                  <a:srgbClr val="C00000"/>
                </a:solidFill>
              </a:rPr>
              <a:t>i </a:t>
            </a:r>
            <a:r>
              <a:rPr lang="it-IT" altLang="it-IT" sz="1800" i="1" dirty="0"/>
              <a:t>al punto vendita </a:t>
            </a:r>
            <a:r>
              <a:rPr lang="it-IT" altLang="it-IT" sz="1800" i="1" dirty="0">
                <a:solidFill>
                  <a:srgbClr val="C00000"/>
                </a:solidFill>
              </a:rPr>
              <a:t>j, i=1..3  j=1..4 </a:t>
            </a:r>
          </a:p>
        </p:txBody>
      </p:sp>
    </p:spTree>
    <p:extLst>
      <p:ext uri="{BB962C8B-B14F-4D97-AF65-F5344CB8AC3E}">
        <p14:creationId xmlns:p14="http://schemas.microsoft.com/office/powerpoint/2010/main" val="83150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">
            <a:extLst>
              <a:ext uri="{FF2B5EF4-FFF2-40B4-BE49-F238E27FC236}">
                <a16:creationId xmlns:a16="http://schemas.microsoft.com/office/drawing/2014/main" id="{C4744B0B-DE22-4463-9128-76BF1DC58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711200"/>
            <a:ext cx="3529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FF"/>
              </a:buClr>
              <a:buFontTx/>
              <a:buNone/>
            </a:pPr>
            <a:r>
              <a:rPr lang="it-IT" altLang="it-IT" sz="2000" b="1" dirty="0">
                <a:solidFill>
                  <a:srgbClr val="FF0000"/>
                </a:solidFill>
                <a:latin typeface="Comic Sans MS" pitchFamily="66" charset="0"/>
              </a:rPr>
              <a:t>MODELLO MATEMATICO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AF4A6AAF-EFF7-4B5D-B0E4-A3ABF7DB2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localizzazione, esempio </a:t>
            </a:r>
            <a:r>
              <a:rPr lang="it-IT" sz="2000" i="1" dirty="0">
                <a:solidFill>
                  <a:srgbClr val="002060"/>
                </a:solidFill>
              </a:rPr>
              <a:t>min sum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9045CD7-5AFD-4F4C-BB58-CD97C74E3776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86058BD1-6BA5-430B-970F-9237CE545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056290"/>
              </p:ext>
            </p:extLst>
          </p:nvPr>
        </p:nvGraphicFramePr>
        <p:xfrm>
          <a:off x="1081088" y="1628800"/>
          <a:ext cx="2970212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640" imgH="444240" progId="Equation.DSMT4">
                  <p:embed/>
                </p:oleObj>
              </mc:Choice>
              <mc:Fallback>
                <p:oleObj name="Equation" r:id="rId2" imgW="1574640" imgH="444240" progId="Equation.DSMT4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86058BD1-6BA5-430B-970F-9237CE545C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1628800"/>
                        <a:ext cx="2970212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>
            <a:extLst>
              <a:ext uri="{FF2B5EF4-FFF2-40B4-BE49-F238E27FC236}">
                <a16:creationId xmlns:a16="http://schemas.microsoft.com/office/drawing/2014/main" id="{1C4A2656-6A90-4405-B3A2-D81CB0ADE3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822393"/>
              </p:ext>
            </p:extLst>
          </p:nvPr>
        </p:nvGraphicFramePr>
        <p:xfrm>
          <a:off x="978148" y="3368674"/>
          <a:ext cx="2945780" cy="86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120" imgH="431640" progId="Equation.DSMT4">
                  <p:embed/>
                </p:oleObj>
              </mc:Choice>
              <mc:Fallback>
                <p:oleObj name="Equation" r:id="rId4" imgW="1473120" imgH="431640" progId="Equation.DSMT4">
                  <p:embed/>
                  <p:pic>
                    <p:nvPicPr>
                      <p:cNvPr id="17" name="Object 6">
                        <a:extLst>
                          <a:ext uri="{FF2B5EF4-FFF2-40B4-BE49-F238E27FC236}">
                            <a16:creationId xmlns:a16="http://schemas.microsoft.com/office/drawing/2014/main" id="{1C4A2656-6A90-4405-B3A2-D81CB0ADE3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148" y="3368674"/>
                        <a:ext cx="2945780" cy="861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">
            <a:extLst>
              <a:ext uri="{FF2B5EF4-FFF2-40B4-BE49-F238E27FC236}">
                <a16:creationId xmlns:a16="http://schemas.microsoft.com/office/drawing/2014/main" id="{8EC5189D-060C-479F-B523-BCC940DDD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249015"/>
            <a:ext cx="35290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FF"/>
              </a:buClr>
              <a:buFontTx/>
              <a:buNone/>
            </a:pPr>
            <a:r>
              <a:rPr lang="it-IT" altLang="it-IT" sz="1800" i="1" dirty="0">
                <a:solidFill>
                  <a:srgbClr val="0070C0"/>
                </a:solidFill>
                <a:latin typeface="Comic Sans MS" pitchFamily="66" charset="0"/>
              </a:rPr>
              <a:t>Funzione obiettivo</a:t>
            </a:r>
            <a:endParaRPr lang="it-IT" altLang="it-IT" sz="1400" i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E4A4BD74-2E4D-42D7-AD24-A54301DBC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31" y="2852936"/>
            <a:ext cx="35290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FF"/>
              </a:buClr>
              <a:buFontTx/>
              <a:buNone/>
            </a:pPr>
            <a:r>
              <a:rPr lang="it-IT" altLang="it-IT" sz="1800" i="1" dirty="0">
                <a:solidFill>
                  <a:srgbClr val="0070C0"/>
                </a:solidFill>
                <a:latin typeface="Comic Sans MS" pitchFamily="66" charset="0"/>
              </a:rPr>
              <a:t>Vincoli del problema</a:t>
            </a:r>
            <a:endParaRPr lang="it-IT" altLang="it-IT" sz="1400" i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691B7EE8-73B0-43BF-9231-62E48FE4D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3429000"/>
            <a:ext cx="37444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CC"/>
              </a:buClr>
              <a:buFontTx/>
              <a:buChar char="o"/>
            </a:pPr>
            <a:r>
              <a:rPr lang="it-IT" altLang="it-IT" sz="2000" dirty="0">
                <a:latin typeface="Comic Sans MS" pitchFamily="66" charset="0"/>
              </a:rPr>
              <a:t>  vincoli sulle richieste dei          punti vendita</a:t>
            </a:r>
          </a:p>
        </p:txBody>
      </p:sp>
      <p:graphicFrame>
        <p:nvGraphicFramePr>
          <p:cNvPr id="21" name="Object 6">
            <a:extLst>
              <a:ext uri="{FF2B5EF4-FFF2-40B4-BE49-F238E27FC236}">
                <a16:creationId xmlns:a16="http://schemas.microsoft.com/office/drawing/2014/main" id="{B289F4A8-706A-4592-AF15-EC78C4D966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256725"/>
              </p:ext>
            </p:extLst>
          </p:nvPr>
        </p:nvGraphicFramePr>
        <p:xfrm>
          <a:off x="941388" y="4498975"/>
          <a:ext cx="31496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74640" imgH="444240" progId="Equation.DSMT4">
                  <p:embed/>
                </p:oleObj>
              </mc:Choice>
              <mc:Fallback>
                <p:oleObj name="Equation" r:id="rId6" imgW="1574640" imgH="444240" progId="Equation.DSMT4">
                  <p:embed/>
                  <p:pic>
                    <p:nvPicPr>
                      <p:cNvPr id="21" name="Object 6">
                        <a:extLst>
                          <a:ext uri="{FF2B5EF4-FFF2-40B4-BE49-F238E27FC236}">
                            <a16:creationId xmlns:a16="http://schemas.microsoft.com/office/drawing/2014/main" id="{B289F4A8-706A-4592-AF15-EC78C4D966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4498975"/>
                        <a:ext cx="31496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5">
            <a:extLst>
              <a:ext uri="{FF2B5EF4-FFF2-40B4-BE49-F238E27FC236}">
                <a16:creationId xmlns:a16="http://schemas.microsoft.com/office/drawing/2014/main" id="{0699684E-D165-4428-A39D-4FC739057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4593322"/>
            <a:ext cx="37444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CC"/>
              </a:buClr>
              <a:buFontTx/>
              <a:buChar char="o"/>
            </a:pPr>
            <a:r>
              <a:rPr lang="it-IT" altLang="it-IT" sz="2000" dirty="0">
                <a:latin typeface="Comic Sans MS" pitchFamily="66" charset="0"/>
              </a:rPr>
              <a:t>  vincoli sulle capacità degli stabilimenti</a:t>
            </a:r>
          </a:p>
        </p:txBody>
      </p:sp>
      <p:graphicFrame>
        <p:nvGraphicFramePr>
          <p:cNvPr id="23" name="Object 6">
            <a:extLst>
              <a:ext uri="{FF2B5EF4-FFF2-40B4-BE49-F238E27FC236}">
                <a16:creationId xmlns:a16="http://schemas.microsoft.com/office/drawing/2014/main" id="{22E0389D-3EED-48D6-BDC0-8A6332AA67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405443"/>
              </p:ext>
            </p:extLst>
          </p:nvPr>
        </p:nvGraphicFramePr>
        <p:xfrm>
          <a:off x="1039564" y="5619145"/>
          <a:ext cx="3100388" cy="834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90640" imgH="482400" progId="Equation.DSMT4">
                  <p:embed/>
                </p:oleObj>
              </mc:Choice>
              <mc:Fallback>
                <p:oleObj name="Equation" r:id="rId8" imgW="1790640" imgH="482400" progId="Equation.DSMT4">
                  <p:embed/>
                  <p:pic>
                    <p:nvPicPr>
                      <p:cNvPr id="23" name="Object 6">
                        <a:extLst>
                          <a:ext uri="{FF2B5EF4-FFF2-40B4-BE49-F238E27FC236}">
                            <a16:creationId xmlns:a16="http://schemas.microsoft.com/office/drawing/2014/main" id="{22E0389D-3EED-48D6-BDC0-8A6332AA67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564" y="5619145"/>
                        <a:ext cx="3100388" cy="834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011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6DEF86B-B764-4E5E-8652-37D961EC2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localizzazione, esempio </a:t>
            </a:r>
            <a:r>
              <a:rPr lang="it-IT" sz="2000" i="1" dirty="0">
                <a:solidFill>
                  <a:srgbClr val="002060"/>
                </a:solidFill>
              </a:rPr>
              <a:t>min max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83A49A0-E1D8-472E-8D50-019E156AA191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C2ADDA9-FA8A-4470-B878-D97924995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20688"/>
            <a:ext cx="87153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altLang="en-US" sz="1600" dirty="0">
                <a:latin typeface="Comic Sans MS" pitchFamily="66" charset="0"/>
              </a:rPr>
              <a:t>Si consideri l’esempio di </a:t>
            </a:r>
            <a:r>
              <a:rPr lang="it-IT" altLang="en-US" sz="1600" dirty="0">
                <a:solidFill>
                  <a:srgbClr val="0070C0"/>
                </a:solidFill>
                <a:latin typeface="Comic Sans MS" pitchFamily="66" charset="0"/>
              </a:rPr>
              <a:t>un’amministrazione cittadina </a:t>
            </a:r>
            <a:r>
              <a:rPr lang="it-IT" altLang="en-US" sz="1600" dirty="0">
                <a:latin typeface="Comic Sans MS" pitchFamily="66" charset="0"/>
              </a:rPr>
              <a:t>che debba </a:t>
            </a:r>
            <a:r>
              <a:rPr lang="it-IT" altLang="en-US" sz="1600" dirty="0">
                <a:solidFill>
                  <a:srgbClr val="0070C0"/>
                </a:solidFill>
                <a:latin typeface="Comic Sans MS" pitchFamily="66" charset="0"/>
              </a:rPr>
              <a:t>decidere dove costruire un numero prefissato di centri di pronto soccorso </a:t>
            </a:r>
            <a:r>
              <a:rPr lang="it-IT" altLang="en-US" sz="1600" dirty="0">
                <a:latin typeface="Comic Sans MS" pitchFamily="66" charset="0"/>
              </a:rPr>
              <a:t>per servire i quartieri della città. Per ogni possibile sito di localizzazione sono noti i tempi medi di percorrenza da ciascun quartiere.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it-IT" altLang="en-US" sz="1600" dirty="0">
                <a:latin typeface="Comic Sans MS" pitchFamily="66" charset="0"/>
              </a:rPr>
              <a:t>Siano dati </a:t>
            </a:r>
            <a:r>
              <a:rPr lang="it-IT" altLang="en-US" sz="1600" dirty="0">
                <a:solidFill>
                  <a:srgbClr val="C00000"/>
                </a:solidFill>
                <a:latin typeface="Comic Sans MS" pitchFamily="66" charset="0"/>
              </a:rPr>
              <a:t>3 siti </a:t>
            </a:r>
            <a:r>
              <a:rPr lang="it-IT" altLang="en-US" sz="1600" dirty="0">
                <a:latin typeface="Comic Sans MS" pitchFamily="66" charset="0"/>
              </a:rPr>
              <a:t>candidati e </a:t>
            </a:r>
            <a:r>
              <a:rPr lang="it-IT" altLang="en-US" sz="1600" dirty="0">
                <a:solidFill>
                  <a:srgbClr val="C00000"/>
                </a:solidFill>
                <a:latin typeface="Comic Sans MS" pitchFamily="66" charset="0"/>
              </a:rPr>
              <a:t>4 quartieri </a:t>
            </a:r>
            <a:r>
              <a:rPr lang="it-IT" altLang="en-US" sz="1600" dirty="0">
                <a:latin typeface="Comic Sans MS" pitchFamily="66" charset="0"/>
              </a:rPr>
              <a:t>e supponiamo si vogliano localizzare </a:t>
            </a:r>
            <a:r>
              <a:rPr lang="it-IT" altLang="en-US" sz="1600" dirty="0">
                <a:solidFill>
                  <a:srgbClr val="C00000"/>
                </a:solidFill>
                <a:latin typeface="Comic Sans MS" pitchFamily="66" charset="0"/>
              </a:rPr>
              <a:t>2 centri di pronto soccorso</a:t>
            </a:r>
            <a:r>
              <a:rPr lang="it-IT" altLang="en-US" sz="1600" dirty="0">
                <a:latin typeface="Comic Sans MS" pitchFamily="66" charset="0"/>
              </a:rPr>
              <a:t>. I tempi di trasporto da quartiere a sito sono espressi nella seguente tabella.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2B6800A7-3166-4888-BCAB-462FFA218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585673"/>
              </p:ext>
            </p:extLst>
          </p:nvPr>
        </p:nvGraphicFramePr>
        <p:xfrm>
          <a:off x="1692275" y="2868339"/>
          <a:ext cx="5380038" cy="975360"/>
        </p:xfrm>
        <a:graphic>
          <a:graphicData uri="http://schemas.openxmlformats.org/drawingml/2006/table">
            <a:tbl>
              <a:tblPr/>
              <a:tblGrid>
                <a:gridCol w="1222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92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it-IT" sz="1600" dirty="0">
                        <a:solidFill>
                          <a:srgbClr val="5F497A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quart</a:t>
                      </a:r>
                      <a:r>
                        <a:rPr lang="it-IT" sz="16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1</a:t>
                      </a:r>
                      <a:endParaRPr lang="it-IT" sz="1600" b="1" dirty="0">
                        <a:solidFill>
                          <a:srgbClr val="5F497A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quart</a:t>
                      </a:r>
                      <a:r>
                        <a:rPr lang="it-IT" sz="16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2</a:t>
                      </a:r>
                      <a:endParaRPr lang="it-IT" sz="1600" b="1" dirty="0">
                        <a:solidFill>
                          <a:srgbClr val="5F497A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quart</a:t>
                      </a:r>
                      <a:r>
                        <a:rPr lang="it-IT" sz="16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3</a:t>
                      </a:r>
                      <a:endParaRPr lang="it-IT" sz="1600" b="1" dirty="0">
                        <a:solidFill>
                          <a:srgbClr val="5F497A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quart</a:t>
                      </a:r>
                      <a:r>
                        <a:rPr lang="it-IT" sz="16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4</a:t>
                      </a:r>
                      <a:endParaRPr lang="it-IT" sz="1600" b="1" dirty="0">
                        <a:solidFill>
                          <a:srgbClr val="5F497A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6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Sito 1</a:t>
                      </a:r>
                      <a:endParaRPr lang="it-IT" sz="16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F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it-IT" sz="16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Sito 2</a:t>
                      </a: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F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6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Sito 3</a:t>
                      </a:r>
                      <a:endParaRPr lang="it-IT" sz="16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 Box 3">
            <a:extLst>
              <a:ext uri="{FF2B5EF4-FFF2-40B4-BE49-F238E27FC236}">
                <a16:creationId xmlns:a16="http://schemas.microsoft.com/office/drawing/2014/main" id="{F3A99DAD-D22F-49EF-887D-D5E74307B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4212952"/>
            <a:ext cx="8715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altLang="en-US" sz="1600" dirty="0">
                <a:solidFill>
                  <a:srgbClr val="C00000"/>
                </a:solidFill>
                <a:latin typeface="Comic Sans MS" pitchFamily="66" charset="0"/>
              </a:rPr>
              <a:t>Si vuole decidere quali siti attivare e quale sito attivato deve essere associato a ciascun quartiere, allo scopo di non sfavorire (troppo) nessuno dei potenziali utenti.</a:t>
            </a:r>
          </a:p>
        </p:txBody>
      </p:sp>
    </p:spTree>
    <p:extLst>
      <p:ext uri="{BB962C8B-B14F-4D97-AF65-F5344CB8AC3E}">
        <p14:creationId xmlns:p14="http://schemas.microsoft.com/office/powerpoint/2010/main" val="70005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B066CAE-049F-4D00-8A01-4DDB686B8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localizzazione, esempio </a:t>
            </a:r>
            <a:r>
              <a:rPr lang="it-IT" sz="2000" i="1" dirty="0">
                <a:solidFill>
                  <a:srgbClr val="002060"/>
                </a:solidFill>
              </a:rPr>
              <a:t>min max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42CBDD4-DD73-4F1A-83A6-241E49FDE4D7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41312F3D-A646-4E1C-8DD0-1963E3C68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672"/>
            <a:ext cx="3529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FF"/>
              </a:buClr>
              <a:buFontTx/>
              <a:buNone/>
            </a:pPr>
            <a:r>
              <a:rPr lang="it-IT" altLang="it-IT" sz="2000" b="1" dirty="0">
                <a:solidFill>
                  <a:srgbClr val="FF0000"/>
                </a:solidFill>
                <a:latin typeface="Comic Sans MS" pitchFamily="66" charset="0"/>
              </a:rPr>
              <a:t>MODELLO MATEMATICO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30BC0994-EACD-45AF-BA36-0B2E00C94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014487"/>
            <a:ext cx="35290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FF"/>
              </a:buClr>
              <a:buFontTx/>
              <a:buNone/>
            </a:pPr>
            <a:r>
              <a:rPr lang="it-IT" altLang="it-IT" sz="1800" i="1" dirty="0">
                <a:solidFill>
                  <a:srgbClr val="0070C0"/>
                </a:solidFill>
                <a:latin typeface="Comic Sans MS" pitchFamily="66" charset="0"/>
              </a:rPr>
              <a:t>Variabili decisionali</a:t>
            </a:r>
            <a:endParaRPr lang="it-IT" altLang="it-IT" sz="1400" i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6ADE28A-63FD-4A89-A869-6812C3141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322264"/>
            <a:ext cx="8286750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1800" i="1" dirty="0" err="1">
                <a:solidFill>
                  <a:srgbClr val="C00000"/>
                </a:solidFill>
              </a:rPr>
              <a:t>x</a:t>
            </a:r>
            <a:r>
              <a:rPr lang="it-IT" altLang="it-IT" sz="1800" i="1" baseline="-25000" dirty="0" err="1">
                <a:solidFill>
                  <a:srgbClr val="C00000"/>
                </a:solidFill>
              </a:rPr>
              <a:t>ij</a:t>
            </a:r>
            <a:r>
              <a:rPr lang="it-IT" altLang="it-IT" sz="1800" i="1" dirty="0">
                <a:solidFill>
                  <a:srgbClr val="C00000"/>
                </a:solidFill>
              </a:rPr>
              <a:t> = 1 </a:t>
            </a:r>
            <a:r>
              <a:rPr lang="it-IT" altLang="it-IT" sz="1800" i="1" dirty="0"/>
              <a:t>se il </a:t>
            </a:r>
            <a:r>
              <a:rPr lang="it-IT" altLang="it-IT" sz="1800" i="1" dirty="0" err="1"/>
              <a:t>quart</a:t>
            </a:r>
            <a:r>
              <a:rPr lang="it-IT" altLang="it-IT" sz="1800" i="1" dirty="0"/>
              <a:t>. </a:t>
            </a:r>
            <a:r>
              <a:rPr lang="it-IT" altLang="it-IT" sz="1800" i="1" dirty="0">
                <a:solidFill>
                  <a:srgbClr val="C00000"/>
                </a:solidFill>
              </a:rPr>
              <a:t>j</a:t>
            </a:r>
            <a:r>
              <a:rPr lang="it-IT" altLang="it-IT" sz="1800" i="1" dirty="0">
                <a:solidFill>
                  <a:srgbClr val="FF0000"/>
                </a:solidFill>
              </a:rPr>
              <a:t> </a:t>
            </a:r>
            <a:r>
              <a:rPr lang="it-IT" altLang="it-IT" sz="1800" i="1" dirty="0"/>
              <a:t>afferisce al sito </a:t>
            </a:r>
            <a:r>
              <a:rPr lang="it-IT" altLang="it-IT" sz="1800" i="1" dirty="0">
                <a:solidFill>
                  <a:srgbClr val="C00000"/>
                </a:solidFill>
              </a:rPr>
              <a:t>i</a:t>
            </a:r>
            <a:r>
              <a:rPr lang="it-IT" altLang="it-IT" sz="1800" i="1" dirty="0"/>
              <a:t>,   </a:t>
            </a:r>
            <a:r>
              <a:rPr lang="it-IT" altLang="it-IT" sz="1800" i="1" dirty="0" err="1">
                <a:solidFill>
                  <a:srgbClr val="C00000"/>
                </a:solidFill>
              </a:rPr>
              <a:t>x</a:t>
            </a:r>
            <a:r>
              <a:rPr lang="it-IT" altLang="it-IT" sz="1800" i="1" baseline="-25000" dirty="0" err="1">
                <a:solidFill>
                  <a:srgbClr val="C00000"/>
                </a:solidFill>
              </a:rPr>
              <a:t>ij</a:t>
            </a:r>
            <a:r>
              <a:rPr lang="it-IT" altLang="it-IT" sz="1800" i="1" dirty="0">
                <a:solidFill>
                  <a:srgbClr val="C00000"/>
                </a:solidFill>
              </a:rPr>
              <a:t> = 0 </a:t>
            </a:r>
            <a:r>
              <a:rPr lang="it-IT" altLang="it-IT" sz="1800" i="1" dirty="0"/>
              <a:t>altrimenti        </a:t>
            </a:r>
            <a:r>
              <a:rPr lang="it-IT" altLang="it-IT" sz="1800" i="1" dirty="0">
                <a:solidFill>
                  <a:srgbClr val="C00000"/>
                </a:solidFill>
              </a:rPr>
              <a:t>i=1..3  j=1..4 </a:t>
            </a:r>
            <a:endParaRPr lang="it-IT" altLang="it-IT" sz="1800" i="1" dirty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1800" i="1" dirty="0" err="1">
                <a:solidFill>
                  <a:srgbClr val="C00000"/>
                </a:solidFill>
              </a:rPr>
              <a:t>y</a:t>
            </a:r>
            <a:r>
              <a:rPr lang="it-IT" altLang="it-IT" sz="1800" i="1" baseline="-25000" dirty="0" err="1">
                <a:solidFill>
                  <a:srgbClr val="C00000"/>
                </a:solidFill>
              </a:rPr>
              <a:t>i</a:t>
            </a:r>
            <a:r>
              <a:rPr lang="it-IT" altLang="it-IT" sz="1800" i="1" dirty="0">
                <a:solidFill>
                  <a:srgbClr val="C00000"/>
                </a:solidFill>
              </a:rPr>
              <a:t>  = 1   </a:t>
            </a:r>
            <a:r>
              <a:rPr lang="it-IT" altLang="it-IT" sz="1800" i="1" dirty="0"/>
              <a:t>se il sito i è aperto          </a:t>
            </a:r>
            <a:r>
              <a:rPr lang="it-IT" altLang="it-IT" sz="1800" i="1" dirty="0" err="1">
                <a:solidFill>
                  <a:srgbClr val="C00000"/>
                </a:solidFill>
              </a:rPr>
              <a:t>y</a:t>
            </a:r>
            <a:r>
              <a:rPr lang="it-IT" altLang="it-IT" sz="1800" i="1" baseline="-25000" dirty="0" err="1">
                <a:solidFill>
                  <a:srgbClr val="C00000"/>
                </a:solidFill>
              </a:rPr>
              <a:t>i</a:t>
            </a:r>
            <a:r>
              <a:rPr lang="it-IT" altLang="it-IT" sz="1800" i="1" dirty="0">
                <a:solidFill>
                  <a:srgbClr val="C00000"/>
                </a:solidFill>
              </a:rPr>
              <a:t>  = 0 </a:t>
            </a:r>
            <a:r>
              <a:rPr lang="it-IT" altLang="it-IT" sz="1800" i="1" dirty="0"/>
              <a:t> altrimenti;    </a:t>
            </a:r>
            <a:r>
              <a:rPr lang="it-IT" altLang="it-IT" sz="1800" i="1" dirty="0">
                <a:solidFill>
                  <a:srgbClr val="C00000"/>
                </a:solidFill>
              </a:rPr>
              <a:t>i=1..3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1800" i="1" dirty="0">
                <a:solidFill>
                  <a:srgbClr val="C00000"/>
                </a:solidFill>
              </a:rPr>
              <a:t>d</a:t>
            </a:r>
            <a:r>
              <a:rPr lang="it-IT" altLang="it-IT" sz="1800" i="1" baseline="-25000" dirty="0">
                <a:solidFill>
                  <a:srgbClr val="C00000"/>
                </a:solidFill>
              </a:rPr>
              <a:t>j</a:t>
            </a:r>
            <a:r>
              <a:rPr lang="it-IT" altLang="it-IT" sz="1800" i="1" dirty="0">
                <a:solidFill>
                  <a:srgbClr val="C00000"/>
                </a:solidFill>
              </a:rPr>
              <a:t> = </a:t>
            </a:r>
            <a:r>
              <a:rPr lang="it-IT" altLang="it-IT" sz="1800" i="1" dirty="0"/>
              <a:t>distanza del </a:t>
            </a:r>
            <a:r>
              <a:rPr lang="it-IT" altLang="it-IT" sz="1800" i="1" dirty="0" err="1"/>
              <a:t>quart</a:t>
            </a:r>
            <a:r>
              <a:rPr lang="it-IT" altLang="it-IT" sz="1800" i="1" dirty="0"/>
              <a:t>. </a:t>
            </a:r>
            <a:r>
              <a:rPr lang="it-IT" altLang="it-IT" sz="1800" i="1" dirty="0">
                <a:solidFill>
                  <a:srgbClr val="C00000"/>
                </a:solidFill>
              </a:rPr>
              <a:t>j </a:t>
            </a:r>
            <a:r>
              <a:rPr lang="it-IT" altLang="it-IT" sz="1800" i="1" dirty="0"/>
              <a:t>dal sito aperto a cui afferisce     </a:t>
            </a:r>
            <a:r>
              <a:rPr lang="it-IT" altLang="it-IT" sz="1800" i="1" dirty="0">
                <a:solidFill>
                  <a:srgbClr val="C00000"/>
                </a:solidFill>
              </a:rPr>
              <a:t>j=1..4 </a:t>
            </a:r>
            <a:endParaRPr lang="it-IT" altLang="it-IT" sz="1800" i="1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F42802E-0F57-4400-A561-B485C31BE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2690416"/>
            <a:ext cx="8358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FF"/>
              </a:buClr>
              <a:buFontTx/>
              <a:buNone/>
            </a:pPr>
            <a:r>
              <a:rPr lang="it-IT" altLang="it-IT" sz="1800" i="1" dirty="0">
                <a:solidFill>
                  <a:srgbClr val="0070C0"/>
                </a:solidFill>
                <a:latin typeface="Comic Sans MS" pitchFamily="66" charset="0"/>
              </a:rPr>
              <a:t>Funzione obiettivo (non lineare)</a:t>
            </a:r>
            <a:endParaRPr lang="it-IT" altLang="it-IT" sz="1400" i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53A48AA6-18D5-4399-AF5B-0C76BDA375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142065"/>
              </p:ext>
            </p:extLst>
          </p:nvPr>
        </p:nvGraphicFramePr>
        <p:xfrm>
          <a:off x="1331640" y="3108747"/>
          <a:ext cx="24669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7880" imgH="241200" progId="Equation.DSMT4">
                  <p:embed/>
                </p:oleObj>
              </mc:Choice>
              <mc:Fallback>
                <p:oleObj name="Equation" r:id="rId2" imgW="1307880" imgH="241200" progId="Equation.DSMT4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53A48AA6-18D5-4399-AF5B-0C76BDA375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108747"/>
                        <a:ext cx="24669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ttangolo 16">
            <a:extLst>
              <a:ext uri="{FF2B5EF4-FFF2-40B4-BE49-F238E27FC236}">
                <a16:creationId xmlns:a16="http://schemas.microsoft.com/office/drawing/2014/main" id="{FC2FDA5A-71F3-490B-8EB7-55F3CC571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93" y="3626520"/>
            <a:ext cx="8358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FF"/>
              </a:buClr>
              <a:buNone/>
            </a:pPr>
            <a:r>
              <a:rPr lang="it-IT" altLang="it-IT" sz="1800" i="1" dirty="0">
                <a:solidFill>
                  <a:srgbClr val="0070C0"/>
                </a:solidFill>
                <a:latin typeface="Comic Sans MS" pitchFamily="66" charset="0"/>
              </a:rPr>
              <a:t>Vincoli:</a:t>
            </a:r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18226558-BEEE-428E-BE92-0606328198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304290"/>
              </p:ext>
            </p:extLst>
          </p:nvPr>
        </p:nvGraphicFramePr>
        <p:xfrm>
          <a:off x="328291" y="4056485"/>
          <a:ext cx="26114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84200" imgH="228600" progId="Equation.DSMT4">
                  <p:embed/>
                </p:oleObj>
              </mc:Choice>
              <mc:Fallback>
                <p:oleObj name="Equation" r:id="rId4" imgW="1384200" imgH="228600" progId="Equation.DSMT4">
                  <p:embed/>
                  <p:pic>
                    <p:nvPicPr>
                      <p:cNvPr id="18" name="Object 6">
                        <a:extLst>
                          <a:ext uri="{FF2B5EF4-FFF2-40B4-BE49-F238E27FC236}">
                            <a16:creationId xmlns:a16="http://schemas.microsoft.com/office/drawing/2014/main" id="{18226558-BEEE-428E-BE92-0606328198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1" y="4056485"/>
                        <a:ext cx="26114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>
            <a:extLst>
              <a:ext uri="{FF2B5EF4-FFF2-40B4-BE49-F238E27FC236}">
                <a16:creationId xmlns:a16="http://schemas.microsoft.com/office/drawing/2014/main" id="{14927FB6-4981-4044-8FCC-F539FD25F7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38099"/>
              </p:ext>
            </p:extLst>
          </p:nvPr>
        </p:nvGraphicFramePr>
        <p:xfrm>
          <a:off x="323528" y="4564485"/>
          <a:ext cx="26590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09400" imgH="228600" progId="Equation.DSMT4">
                  <p:embed/>
                </p:oleObj>
              </mc:Choice>
              <mc:Fallback>
                <p:oleObj name="Equation" r:id="rId6" imgW="1409400" imgH="228600" progId="Equation.DSMT4">
                  <p:embed/>
                  <p:pic>
                    <p:nvPicPr>
                      <p:cNvPr id="19" name="Object 6">
                        <a:extLst>
                          <a:ext uri="{FF2B5EF4-FFF2-40B4-BE49-F238E27FC236}">
                            <a16:creationId xmlns:a16="http://schemas.microsoft.com/office/drawing/2014/main" id="{14927FB6-4981-4044-8FCC-F539FD25F7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564485"/>
                        <a:ext cx="265906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>
            <a:extLst>
              <a:ext uri="{FF2B5EF4-FFF2-40B4-BE49-F238E27FC236}">
                <a16:creationId xmlns:a16="http://schemas.microsoft.com/office/drawing/2014/main" id="{B0D44C84-98AC-413C-9F9B-72991B0DD6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70233"/>
              </p:ext>
            </p:extLst>
          </p:nvPr>
        </p:nvGraphicFramePr>
        <p:xfrm>
          <a:off x="346845" y="5069310"/>
          <a:ext cx="23955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9720" imgH="228600" progId="Equation.DSMT4">
                  <p:embed/>
                </p:oleObj>
              </mc:Choice>
              <mc:Fallback>
                <p:oleObj name="Equation" r:id="rId8" imgW="1269720" imgH="228600" progId="Equation.DSMT4">
                  <p:embed/>
                  <p:pic>
                    <p:nvPicPr>
                      <p:cNvPr id="20" name="Object 6">
                        <a:extLst>
                          <a:ext uri="{FF2B5EF4-FFF2-40B4-BE49-F238E27FC236}">
                            <a16:creationId xmlns:a16="http://schemas.microsoft.com/office/drawing/2014/main" id="{B0D44C84-98AC-413C-9F9B-72991B0DD6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45" y="5069310"/>
                        <a:ext cx="239553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>
            <a:extLst>
              <a:ext uri="{FF2B5EF4-FFF2-40B4-BE49-F238E27FC236}">
                <a16:creationId xmlns:a16="http://schemas.microsoft.com/office/drawing/2014/main" id="{50D05346-D060-4A7D-A139-99E16DD0F1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964807"/>
              </p:ext>
            </p:extLst>
          </p:nvPr>
        </p:nvGraphicFramePr>
        <p:xfrm>
          <a:off x="366118" y="5502697"/>
          <a:ext cx="22526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93760" imgH="228600" progId="Equation.DSMT4">
                  <p:embed/>
                </p:oleObj>
              </mc:Choice>
              <mc:Fallback>
                <p:oleObj name="Equation" r:id="rId10" imgW="1193760" imgH="228600" progId="Equation.DSMT4">
                  <p:embed/>
                  <p:pic>
                    <p:nvPicPr>
                      <p:cNvPr id="21" name="Object 6">
                        <a:extLst>
                          <a:ext uri="{FF2B5EF4-FFF2-40B4-BE49-F238E27FC236}">
                            <a16:creationId xmlns:a16="http://schemas.microsoft.com/office/drawing/2014/main" id="{50D05346-D060-4A7D-A139-99E16DD0F1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118" y="5502697"/>
                        <a:ext cx="22526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">
            <a:extLst>
              <a:ext uri="{FF2B5EF4-FFF2-40B4-BE49-F238E27FC236}">
                <a16:creationId xmlns:a16="http://schemas.microsoft.com/office/drawing/2014/main" id="{49F48649-160C-4152-AF74-B01CE8502D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018650"/>
              </p:ext>
            </p:extLst>
          </p:nvPr>
        </p:nvGraphicFramePr>
        <p:xfrm>
          <a:off x="3491880" y="4059660"/>
          <a:ext cx="17970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52200" imgH="228600" progId="Equation.DSMT4">
                  <p:embed/>
                </p:oleObj>
              </mc:Choice>
              <mc:Fallback>
                <p:oleObj name="Equation" r:id="rId12" imgW="952200" imgH="228600" progId="Equation.DSMT4">
                  <p:embed/>
                  <p:pic>
                    <p:nvPicPr>
                      <p:cNvPr id="22" name="Object 6">
                        <a:extLst>
                          <a:ext uri="{FF2B5EF4-FFF2-40B4-BE49-F238E27FC236}">
                            <a16:creationId xmlns:a16="http://schemas.microsoft.com/office/drawing/2014/main" id="{49F48649-160C-4152-AF74-B01CE8502D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059660"/>
                        <a:ext cx="17970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>
            <a:extLst>
              <a:ext uri="{FF2B5EF4-FFF2-40B4-BE49-F238E27FC236}">
                <a16:creationId xmlns:a16="http://schemas.microsoft.com/office/drawing/2014/main" id="{CCC2E184-36FD-49C1-997F-EEACB3E774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273500"/>
              </p:ext>
            </p:extLst>
          </p:nvPr>
        </p:nvGraphicFramePr>
        <p:xfrm>
          <a:off x="3536503" y="4564485"/>
          <a:ext cx="19415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28520" imgH="228600" progId="Equation.DSMT4">
                  <p:embed/>
                </p:oleObj>
              </mc:Choice>
              <mc:Fallback>
                <p:oleObj name="Equation" r:id="rId14" imgW="1028520" imgH="228600" progId="Equation.DSMT4">
                  <p:embed/>
                  <p:pic>
                    <p:nvPicPr>
                      <p:cNvPr id="23" name="Object 6">
                        <a:extLst>
                          <a:ext uri="{FF2B5EF4-FFF2-40B4-BE49-F238E27FC236}">
                            <a16:creationId xmlns:a16="http://schemas.microsoft.com/office/drawing/2014/main" id="{CCC2E184-36FD-49C1-997F-EEACB3E774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503" y="4564485"/>
                        <a:ext cx="194151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">
            <a:extLst>
              <a:ext uri="{FF2B5EF4-FFF2-40B4-BE49-F238E27FC236}">
                <a16:creationId xmlns:a16="http://schemas.microsoft.com/office/drawing/2014/main" id="{58439598-04E4-4346-BBFE-1BFAD46FFE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304588"/>
              </p:ext>
            </p:extLst>
          </p:nvPr>
        </p:nvGraphicFramePr>
        <p:xfrm>
          <a:off x="3528392" y="4996285"/>
          <a:ext cx="19653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41120" imgH="228600" progId="Equation.DSMT4">
                  <p:embed/>
                </p:oleObj>
              </mc:Choice>
              <mc:Fallback>
                <p:oleObj name="Equation" r:id="rId16" imgW="1041120" imgH="228600" progId="Equation.DSMT4">
                  <p:embed/>
                  <p:pic>
                    <p:nvPicPr>
                      <p:cNvPr id="24" name="Object 6">
                        <a:extLst>
                          <a:ext uri="{FF2B5EF4-FFF2-40B4-BE49-F238E27FC236}">
                            <a16:creationId xmlns:a16="http://schemas.microsoft.com/office/drawing/2014/main" id="{58439598-04E4-4346-BBFE-1BFAD46FFE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8392" y="4996285"/>
                        <a:ext cx="19653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6">
            <a:extLst>
              <a:ext uri="{FF2B5EF4-FFF2-40B4-BE49-F238E27FC236}">
                <a16:creationId xmlns:a16="http://schemas.microsoft.com/office/drawing/2014/main" id="{F80BBEB0-2B90-40E9-AD11-0F06DFA0B5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071290"/>
              </p:ext>
            </p:extLst>
          </p:nvPr>
        </p:nvGraphicFramePr>
        <p:xfrm>
          <a:off x="3536503" y="5428556"/>
          <a:ext cx="19653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41120" imgH="228600" progId="Equation.DSMT4">
                  <p:embed/>
                </p:oleObj>
              </mc:Choice>
              <mc:Fallback>
                <p:oleObj name="Equation" r:id="rId18" imgW="1041120" imgH="228600" progId="Equation.DSMT4">
                  <p:embed/>
                  <p:pic>
                    <p:nvPicPr>
                      <p:cNvPr id="25" name="Object 6">
                        <a:extLst>
                          <a:ext uri="{FF2B5EF4-FFF2-40B4-BE49-F238E27FC236}">
                            <a16:creationId xmlns:a16="http://schemas.microsoft.com/office/drawing/2014/main" id="{F80BBEB0-2B90-40E9-AD11-0F06DFA0B5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503" y="5428556"/>
                        <a:ext cx="19653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6">
            <a:extLst>
              <a:ext uri="{FF2B5EF4-FFF2-40B4-BE49-F238E27FC236}">
                <a16:creationId xmlns:a16="http://schemas.microsoft.com/office/drawing/2014/main" id="{B2A18F6B-B765-475D-83A5-EBF0AF262B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042956"/>
              </p:ext>
            </p:extLst>
          </p:nvPr>
        </p:nvGraphicFramePr>
        <p:xfrm>
          <a:off x="6116736" y="3914552"/>
          <a:ext cx="8858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69800" imgH="228600" progId="Equation.DSMT4">
                  <p:embed/>
                </p:oleObj>
              </mc:Choice>
              <mc:Fallback>
                <p:oleObj name="Equation" r:id="rId20" imgW="469800" imgH="228600" progId="Equation.DSMT4">
                  <p:embed/>
                  <p:pic>
                    <p:nvPicPr>
                      <p:cNvPr id="26" name="Object 6">
                        <a:extLst>
                          <a:ext uri="{FF2B5EF4-FFF2-40B4-BE49-F238E27FC236}">
                            <a16:creationId xmlns:a16="http://schemas.microsoft.com/office/drawing/2014/main" id="{B2A18F6B-B765-475D-83A5-EBF0AF262B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736" y="3914552"/>
                        <a:ext cx="8858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6">
            <a:extLst>
              <a:ext uri="{FF2B5EF4-FFF2-40B4-BE49-F238E27FC236}">
                <a16:creationId xmlns:a16="http://schemas.microsoft.com/office/drawing/2014/main" id="{46A0AA32-2E80-4C26-940F-A3D92637F4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319211"/>
              </p:ext>
            </p:extLst>
          </p:nvPr>
        </p:nvGraphicFramePr>
        <p:xfrm>
          <a:off x="3408363" y="5931322"/>
          <a:ext cx="19653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041120" imgH="228600" progId="Equation.DSMT4">
                  <p:embed/>
                </p:oleObj>
              </mc:Choice>
              <mc:Fallback>
                <p:oleObj name="Equation" r:id="rId22" imgW="1041120" imgH="228600" progId="Equation.DSMT4">
                  <p:embed/>
                  <p:pic>
                    <p:nvPicPr>
                      <p:cNvPr id="27" name="Object 6">
                        <a:extLst>
                          <a:ext uri="{FF2B5EF4-FFF2-40B4-BE49-F238E27FC236}">
                            <a16:creationId xmlns:a16="http://schemas.microsoft.com/office/drawing/2014/main" id="{46A0AA32-2E80-4C26-940F-A3D92637F4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363" y="5931322"/>
                        <a:ext cx="19653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6">
            <a:extLst>
              <a:ext uri="{FF2B5EF4-FFF2-40B4-BE49-F238E27FC236}">
                <a16:creationId xmlns:a16="http://schemas.microsoft.com/office/drawing/2014/main" id="{C51420DE-0210-4616-9820-A4C0BC8586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541152"/>
              </p:ext>
            </p:extLst>
          </p:nvPr>
        </p:nvGraphicFramePr>
        <p:xfrm>
          <a:off x="7228929" y="3887838"/>
          <a:ext cx="90963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82400" imgH="228600" progId="Equation.DSMT4">
                  <p:embed/>
                </p:oleObj>
              </mc:Choice>
              <mc:Fallback>
                <p:oleObj name="Equation" r:id="rId24" imgW="482400" imgH="228600" progId="Equation.DSMT4">
                  <p:embed/>
                  <p:pic>
                    <p:nvPicPr>
                      <p:cNvPr id="28" name="Object 6">
                        <a:extLst>
                          <a:ext uri="{FF2B5EF4-FFF2-40B4-BE49-F238E27FC236}">
                            <a16:creationId xmlns:a16="http://schemas.microsoft.com/office/drawing/2014/main" id="{C51420DE-0210-4616-9820-A4C0BC8586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8929" y="3887838"/>
                        <a:ext cx="90963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6">
            <a:extLst>
              <a:ext uri="{FF2B5EF4-FFF2-40B4-BE49-F238E27FC236}">
                <a16:creationId xmlns:a16="http://schemas.microsoft.com/office/drawing/2014/main" id="{76DE7BA0-1810-4A60-ADFD-DB616DD430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057112"/>
              </p:ext>
            </p:extLst>
          </p:nvPr>
        </p:nvGraphicFramePr>
        <p:xfrm>
          <a:off x="6084168" y="4313771"/>
          <a:ext cx="9096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82400" imgH="228600" progId="Equation.DSMT4">
                  <p:embed/>
                </p:oleObj>
              </mc:Choice>
              <mc:Fallback>
                <p:oleObj name="Equation" r:id="rId26" imgW="482400" imgH="228600" progId="Equation.DSMT4">
                  <p:embed/>
                  <p:pic>
                    <p:nvPicPr>
                      <p:cNvPr id="29" name="Object 6">
                        <a:extLst>
                          <a:ext uri="{FF2B5EF4-FFF2-40B4-BE49-F238E27FC236}">
                            <a16:creationId xmlns:a16="http://schemas.microsoft.com/office/drawing/2014/main" id="{76DE7BA0-1810-4A60-ADFD-DB616DD430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4313771"/>
                        <a:ext cx="9096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6">
            <a:extLst>
              <a:ext uri="{FF2B5EF4-FFF2-40B4-BE49-F238E27FC236}">
                <a16:creationId xmlns:a16="http://schemas.microsoft.com/office/drawing/2014/main" id="{47773720-F5B3-4BF1-8A9B-5BA6AC2976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454984"/>
              </p:ext>
            </p:extLst>
          </p:nvPr>
        </p:nvGraphicFramePr>
        <p:xfrm>
          <a:off x="7220172" y="4321722"/>
          <a:ext cx="90963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82400" imgH="228600" progId="Equation.DSMT4">
                  <p:embed/>
                </p:oleObj>
              </mc:Choice>
              <mc:Fallback>
                <p:oleObj name="Equation" r:id="rId28" imgW="482400" imgH="228600" progId="Equation.DSMT4">
                  <p:embed/>
                  <p:pic>
                    <p:nvPicPr>
                      <p:cNvPr id="30" name="Object 6">
                        <a:extLst>
                          <a:ext uri="{FF2B5EF4-FFF2-40B4-BE49-F238E27FC236}">
                            <a16:creationId xmlns:a16="http://schemas.microsoft.com/office/drawing/2014/main" id="{47773720-F5B3-4BF1-8A9B-5BA6AC2976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0172" y="4321722"/>
                        <a:ext cx="90963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6">
            <a:extLst>
              <a:ext uri="{FF2B5EF4-FFF2-40B4-BE49-F238E27FC236}">
                <a16:creationId xmlns:a16="http://schemas.microsoft.com/office/drawing/2014/main" id="{98263647-BEE2-4568-B76B-555992BC12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030829"/>
              </p:ext>
            </p:extLst>
          </p:nvPr>
        </p:nvGraphicFramePr>
        <p:xfrm>
          <a:off x="6092825" y="4805785"/>
          <a:ext cx="9334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495000" imgH="228600" progId="Equation.DSMT4">
                  <p:embed/>
                </p:oleObj>
              </mc:Choice>
              <mc:Fallback>
                <p:oleObj name="Equation" r:id="rId30" imgW="495000" imgH="228600" progId="Equation.DSMT4">
                  <p:embed/>
                  <p:pic>
                    <p:nvPicPr>
                      <p:cNvPr id="31" name="Object 6">
                        <a:extLst>
                          <a:ext uri="{FF2B5EF4-FFF2-40B4-BE49-F238E27FC236}">
                            <a16:creationId xmlns:a16="http://schemas.microsoft.com/office/drawing/2014/main" id="{98263647-BEE2-4568-B76B-555992BC12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825" y="4805785"/>
                        <a:ext cx="9334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6">
            <a:extLst>
              <a:ext uri="{FF2B5EF4-FFF2-40B4-BE49-F238E27FC236}">
                <a16:creationId xmlns:a16="http://schemas.microsoft.com/office/drawing/2014/main" id="{30E7C64E-219F-44E4-82C9-6AF25B3B6F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746110"/>
              </p:ext>
            </p:extLst>
          </p:nvPr>
        </p:nvGraphicFramePr>
        <p:xfrm>
          <a:off x="7205663" y="4778797"/>
          <a:ext cx="95726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507960" imgH="228600" progId="Equation.DSMT4">
                  <p:embed/>
                </p:oleObj>
              </mc:Choice>
              <mc:Fallback>
                <p:oleObj name="Equation" r:id="rId32" imgW="507960" imgH="228600" progId="Equation.DSMT4">
                  <p:embed/>
                  <p:pic>
                    <p:nvPicPr>
                      <p:cNvPr id="32" name="Object 6">
                        <a:extLst>
                          <a:ext uri="{FF2B5EF4-FFF2-40B4-BE49-F238E27FC236}">
                            <a16:creationId xmlns:a16="http://schemas.microsoft.com/office/drawing/2014/main" id="{30E7C64E-219F-44E4-82C9-6AF25B3B6F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5663" y="4778797"/>
                        <a:ext cx="95726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6">
            <a:extLst>
              <a:ext uri="{FF2B5EF4-FFF2-40B4-BE49-F238E27FC236}">
                <a16:creationId xmlns:a16="http://schemas.microsoft.com/office/drawing/2014/main" id="{21B36E09-CCFC-4084-BFFB-31C69BC2D7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213218"/>
              </p:ext>
            </p:extLst>
          </p:nvPr>
        </p:nvGraphicFramePr>
        <p:xfrm>
          <a:off x="6061075" y="5204247"/>
          <a:ext cx="9572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507960" imgH="228600" progId="Equation.DSMT4">
                  <p:embed/>
                </p:oleObj>
              </mc:Choice>
              <mc:Fallback>
                <p:oleObj name="Equation" r:id="rId34" imgW="507960" imgH="228600" progId="Equation.DSMT4">
                  <p:embed/>
                  <p:pic>
                    <p:nvPicPr>
                      <p:cNvPr id="33" name="Object 6">
                        <a:extLst>
                          <a:ext uri="{FF2B5EF4-FFF2-40B4-BE49-F238E27FC236}">
                            <a16:creationId xmlns:a16="http://schemas.microsoft.com/office/drawing/2014/main" id="{21B36E09-CCFC-4084-BFFB-31C69BC2D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075" y="5204247"/>
                        <a:ext cx="95726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6">
            <a:extLst>
              <a:ext uri="{FF2B5EF4-FFF2-40B4-BE49-F238E27FC236}">
                <a16:creationId xmlns:a16="http://schemas.microsoft.com/office/drawing/2014/main" id="{F7CC5609-C238-44DC-B5DA-66ACF31FF6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661284"/>
              </p:ext>
            </p:extLst>
          </p:nvPr>
        </p:nvGraphicFramePr>
        <p:xfrm>
          <a:off x="7196138" y="5212185"/>
          <a:ext cx="9588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507960" imgH="228600" progId="Equation.DSMT4">
                  <p:embed/>
                </p:oleObj>
              </mc:Choice>
              <mc:Fallback>
                <p:oleObj name="Equation" r:id="rId36" imgW="507960" imgH="228600" progId="Equation.DSMT4">
                  <p:embed/>
                  <p:pic>
                    <p:nvPicPr>
                      <p:cNvPr id="34" name="Object 6">
                        <a:extLst>
                          <a:ext uri="{FF2B5EF4-FFF2-40B4-BE49-F238E27FC236}">
                            <a16:creationId xmlns:a16="http://schemas.microsoft.com/office/drawing/2014/main" id="{F7CC5609-C238-44DC-B5DA-66ACF31FF6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138" y="5212185"/>
                        <a:ext cx="9588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6">
            <a:extLst>
              <a:ext uri="{FF2B5EF4-FFF2-40B4-BE49-F238E27FC236}">
                <a16:creationId xmlns:a16="http://schemas.microsoft.com/office/drawing/2014/main" id="{B26E4452-EAB8-4051-AADA-FB5C2888A4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874914"/>
              </p:ext>
            </p:extLst>
          </p:nvPr>
        </p:nvGraphicFramePr>
        <p:xfrm>
          <a:off x="6115918" y="5669732"/>
          <a:ext cx="9334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495000" imgH="228600" progId="Equation.DSMT4">
                  <p:embed/>
                </p:oleObj>
              </mc:Choice>
              <mc:Fallback>
                <p:oleObj name="Equation" r:id="rId38" imgW="495000" imgH="228600" progId="Equation.DSMT4">
                  <p:embed/>
                  <p:pic>
                    <p:nvPicPr>
                      <p:cNvPr id="35" name="Object 6">
                        <a:extLst>
                          <a:ext uri="{FF2B5EF4-FFF2-40B4-BE49-F238E27FC236}">
                            <a16:creationId xmlns:a16="http://schemas.microsoft.com/office/drawing/2014/main" id="{B26E4452-EAB8-4051-AADA-FB5C2888A4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918" y="5669732"/>
                        <a:ext cx="9334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6">
            <a:extLst>
              <a:ext uri="{FF2B5EF4-FFF2-40B4-BE49-F238E27FC236}">
                <a16:creationId xmlns:a16="http://schemas.microsoft.com/office/drawing/2014/main" id="{A9F5E5EF-668F-49B0-9354-848AB62DF4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731729"/>
              </p:ext>
            </p:extLst>
          </p:nvPr>
        </p:nvGraphicFramePr>
        <p:xfrm>
          <a:off x="7240588" y="5642397"/>
          <a:ext cx="9334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495000" imgH="228600" progId="Equation.DSMT4">
                  <p:embed/>
                </p:oleObj>
              </mc:Choice>
              <mc:Fallback>
                <p:oleObj name="Equation" r:id="rId40" imgW="495000" imgH="228600" progId="Equation.DSMT4">
                  <p:embed/>
                  <p:pic>
                    <p:nvPicPr>
                      <p:cNvPr id="36" name="Object 6">
                        <a:extLst>
                          <a:ext uri="{FF2B5EF4-FFF2-40B4-BE49-F238E27FC236}">
                            <a16:creationId xmlns:a16="http://schemas.microsoft.com/office/drawing/2014/main" id="{A9F5E5EF-668F-49B0-9354-848AB62DF4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588" y="5642397"/>
                        <a:ext cx="9334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6">
            <a:extLst>
              <a:ext uri="{FF2B5EF4-FFF2-40B4-BE49-F238E27FC236}">
                <a16:creationId xmlns:a16="http://schemas.microsoft.com/office/drawing/2014/main" id="{D575F7EB-8902-47D7-86F8-2FD61DCB2B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364613"/>
              </p:ext>
            </p:extLst>
          </p:nvPr>
        </p:nvGraphicFramePr>
        <p:xfrm>
          <a:off x="6096000" y="6067847"/>
          <a:ext cx="9334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495000" imgH="228600" progId="Equation.DSMT4">
                  <p:embed/>
                </p:oleObj>
              </mc:Choice>
              <mc:Fallback>
                <p:oleObj name="Equation" r:id="rId42" imgW="495000" imgH="228600" progId="Equation.DSMT4">
                  <p:embed/>
                  <p:pic>
                    <p:nvPicPr>
                      <p:cNvPr id="37" name="Object 6">
                        <a:extLst>
                          <a:ext uri="{FF2B5EF4-FFF2-40B4-BE49-F238E27FC236}">
                            <a16:creationId xmlns:a16="http://schemas.microsoft.com/office/drawing/2014/main" id="{D575F7EB-8902-47D7-86F8-2FD61DCB2B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6067847"/>
                        <a:ext cx="9334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6">
            <a:extLst>
              <a:ext uri="{FF2B5EF4-FFF2-40B4-BE49-F238E27FC236}">
                <a16:creationId xmlns:a16="http://schemas.microsoft.com/office/drawing/2014/main" id="{A220851F-FAEE-4B35-8D5F-9424E53E16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649362"/>
              </p:ext>
            </p:extLst>
          </p:nvPr>
        </p:nvGraphicFramePr>
        <p:xfrm>
          <a:off x="7231063" y="6075785"/>
          <a:ext cx="9350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495000" imgH="228600" progId="Equation.DSMT4">
                  <p:embed/>
                </p:oleObj>
              </mc:Choice>
              <mc:Fallback>
                <p:oleObj name="Equation" r:id="rId44" imgW="495000" imgH="228600" progId="Equation.DSMT4">
                  <p:embed/>
                  <p:pic>
                    <p:nvPicPr>
                      <p:cNvPr id="38" name="Object 6">
                        <a:extLst>
                          <a:ext uri="{FF2B5EF4-FFF2-40B4-BE49-F238E27FC236}">
                            <a16:creationId xmlns:a16="http://schemas.microsoft.com/office/drawing/2014/main" id="{A220851F-FAEE-4B35-8D5F-9424E53E16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063" y="6075785"/>
                        <a:ext cx="9350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199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4224910-C086-45F9-A14D-397051759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localizzazione, esempio </a:t>
            </a:r>
            <a:r>
              <a:rPr lang="it-IT" sz="2000" i="1" dirty="0">
                <a:solidFill>
                  <a:srgbClr val="002060"/>
                </a:solidFill>
              </a:rPr>
              <a:t>min max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E3EF41C0-9908-4078-BBD1-F64F5E706007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B02E70C-B11D-4CAA-A072-2C3C8F4BE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672"/>
            <a:ext cx="3529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FF"/>
              </a:buClr>
              <a:buFontTx/>
              <a:buNone/>
            </a:pPr>
            <a:r>
              <a:rPr lang="it-IT" altLang="it-IT" sz="2000" b="1" dirty="0">
                <a:solidFill>
                  <a:srgbClr val="FF0000"/>
                </a:solidFill>
                <a:latin typeface="Comic Sans MS" pitchFamily="66" charset="0"/>
              </a:rPr>
              <a:t>MODELLO MATEMATICO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2FBBBE85-37F9-4A3C-B746-89E48351F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014487"/>
            <a:ext cx="35290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FF"/>
              </a:buClr>
              <a:buFontTx/>
              <a:buNone/>
            </a:pPr>
            <a:r>
              <a:rPr lang="it-IT" altLang="it-IT" sz="1800" i="1" dirty="0">
                <a:solidFill>
                  <a:srgbClr val="0070C0"/>
                </a:solidFill>
                <a:latin typeface="Comic Sans MS" pitchFamily="66" charset="0"/>
              </a:rPr>
              <a:t>Variabili decisionali</a:t>
            </a:r>
            <a:endParaRPr lang="it-IT" altLang="it-IT" sz="1400" i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62A827D-F407-49A3-B624-17B687474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4" y="1322264"/>
            <a:ext cx="8607871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1800" i="1" dirty="0" err="1">
                <a:solidFill>
                  <a:srgbClr val="C00000"/>
                </a:solidFill>
              </a:rPr>
              <a:t>x</a:t>
            </a:r>
            <a:r>
              <a:rPr lang="it-IT" altLang="it-IT" sz="1800" i="1" baseline="-25000" dirty="0" err="1">
                <a:solidFill>
                  <a:srgbClr val="C00000"/>
                </a:solidFill>
              </a:rPr>
              <a:t>ij</a:t>
            </a:r>
            <a:r>
              <a:rPr lang="it-IT" altLang="it-IT" sz="1800" i="1" dirty="0">
                <a:solidFill>
                  <a:srgbClr val="C00000"/>
                </a:solidFill>
              </a:rPr>
              <a:t> = 1 </a:t>
            </a:r>
            <a:r>
              <a:rPr lang="it-IT" altLang="it-IT" sz="1800" i="1" dirty="0"/>
              <a:t>se il </a:t>
            </a:r>
            <a:r>
              <a:rPr lang="it-IT" altLang="it-IT" sz="1800" i="1" dirty="0" err="1"/>
              <a:t>quart.</a:t>
            </a:r>
            <a:r>
              <a:rPr lang="it-IT" altLang="it-IT" sz="1800" i="1" dirty="0" err="1">
                <a:solidFill>
                  <a:srgbClr val="C00000"/>
                </a:solidFill>
              </a:rPr>
              <a:t>j</a:t>
            </a:r>
            <a:r>
              <a:rPr lang="it-IT" altLang="it-IT" sz="1800" i="1" dirty="0">
                <a:solidFill>
                  <a:srgbClr val="FF0000"/>
                </a:solidFill>
              </a:rPr>
              <a:t> </a:t>
            </a:r>
            <a:r>
              <a:rPr lang="it-IT" altLang="it-IT" sz="1800" i="1" dirty="0"/>
              <a:t>afferisce al sito </a:t>
            </a:r>
            <a:r>
              <a:rPr lang="it-IT" altLang="it-IT" sz="1800" i="1" dirty="0">
                <a:solidFill>
                  <a:srgbClr val="C00000"/>
                </a:solidFill>
              </a:rPr>
              <a:t>i</a:t>
            </a:r>
            <a:r>
              <a:rPr lang="it-IT" altLang="it-IT" sz="1800" i="1" dirty="0"/>
              <a:t>,   </a:t>
            </a:r>
            <a:r>
              <a:rPr lang="it-IT" altLang="it-IT" sz="1800" i="1" dirty="0" err="1">
                <a:solidFill>
                  <a:srgbClr val="C00000"/>
                </a:solidFill>
              </a:rPr>
              <a:t>x</a:t>
            </a:r>
            <a:r>
              <a:rPr lang="it-IT" altLang="it-IT" sz="1800" i="1" baseline="-25000" dirty="0" err="1">
                <a:solidFill>
                  <a:srgbClr val="C00000"/>
                </a:solidFill>
              </a:rPr>
              <a:t>ij</a:t>
            </a:r>
            <a:r>
              <a:rPr lang="it-IT" altLang="it-IT" sz="1800" i="1" dirty="0">
                <a:solidFill>
                  <a:srgbClr val="C00000"/>
                </a:solidFill>
              </a:rPr>
              <a:t> = 0 </a:t>
            </a:r>
            <a:r>
              <a:rPr lang="it-IT" altLang="it-IT" sz="1800" i="1" dirty="0"/>
              <a:t>altrimenti        </a:t>
            </a:r>
            <a:r>
              <a:rPr lang="it-IT" altLang="it-IT" sz="1800" i="1" dirty="0">
                <a:solidFill>
                  <a:srgbClr val="C00000"/>
                </a:solidFill>
              </a:rPr>
              <a:t>i=1..3  j=1..4 </a:t>
            </a:r>
            <a:endParaRPr lang="it-IT" altLang="it-IT" sz="1800" i="1" dirty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1800" i="1" dirty="0" err="1">
                <a:solidFill>
                  <a:srgbClr val="C00000"/>
                </a:solidFill>
              </a:rPr>
              <a:t>y</a:t>
            </a:r>
            <a:r>
              <a:rPr lang="it-IT" altLang="it-IT" sz="1800" i="1" baseline="-25000" dirty="0" err="1">
                <a:solidFill>
                  <a:srgbClr val="C00000"/>
                </a:solidFill>
              </a:rPr>
              <a:t>i</a:t>
            </a:r>
            <a:r>
              <a:rPr lang="it-IT" altLang="it-IT" sz="1800" i="1" dirty="0">
                <a:solidFill>
                  <a:srgbClr val="C00000"/>
                </a:solidFill>
              </a:rPr>
              <a:t>  = 1   </a:t>
            </a:r>
            <a:r>
              <a:rPr lang="it-IT" altLang="it-IT" sz="1800" i="1" dirty="0"/>
              <a:t>se il sito i è aperto          </a:t>
            </a:r>
            <a:r>
              <a:rPr lang="it-IT" altLang="it-IT" sz="1800" i="1" dirty="0" err="1">
                <a:solidFill>
                  <a:srgbClr val="C00000"/>
                </a:solidFill>
              </a:rPr>
              <a:t>y</a:t>
            </a:r>
            <a:r>
              <a:rPr lang="it-IT" altLang="it-IT" sz="1800" i="1" baseline="-25000" dirty="0" err="1">
                <a:solidFill>
                  <a:srgbClr val="C00000"/>
                </a:solidFill>
              </a:rPr>
              <a:t>i</a:t>
            </a:r>
            <a:r>
              <a:rPr lang="it-IT" altLang="it-IT" sz="1800" i="1" dirty="0">
                <a:solidFill>
                  <a:srgbClr val="C00000"/>
                </a:solidFill>
              </a:rPr>
              <a:t>  = 0 </a:t>
            </a:r>
            <a:r>
              <a:rPr lang="it-IT" altLang="it-IT" sz="1800" i="1" dirty="0"/>
              <a:t> altrimenti;    </a:t>
            </a:r>
            <a:r>
              <a:rPr lang="it-IT" altLang="it-IT" sz="1800" i="1" dirty="0">
                <a:solidFill>
                  <a:srgbClr val="C00000"/>
                </a:solidFill>
              </a:rPr>
              <a:t>i=1..3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1800" i="1" dirty="0">
                <a:solidFill>
                  <a:srgbClr val="C00000"/>
                </a:solidFill>
              </a:rPr>
              <a:t>d = </a:t>
            </a:r>
            <a:r>
              <a:rPr lang="it-IT" altLang="it-IT" sz="1800" i="1" dirty="0"/>
              <a:t>distanza del </a:t>
            </a:r>
            <a:r>
              <a:rPr lang="it-IT" altLang="it-IT" sz="1800" i="1" dirty="0" err="1"/>
              <a:t>quart</a:t>
            </a:r>
            <a:r>
              <a:rPr lang="it-IT" altLang="it-IT" sz="1800" i="1" dirty="0"/>
              <a:t>. </a:t>
            </a:r>
            <a:r>
              <a:rPr lang="it-IT" altLang="it-IT" sz="1800" i="1" dirty="0">
                <a:solidFill>
                  <a:srgbClr val="C00000"/>
                </a:solidFill>
              </a:rPr>
              <a:t>più sfavorito </a:t>
            </a:r>
            <a:r>
              <a:rPr lang="it-IT" altLang="it-IT" sz="1800" i="1" dirty="0"/>
              <a:t>dal sito aperto a cui afferisce     </a:t>
            </a:r>
            <a:r>
              <a:rPr lang="it-IT" altLang="it-IT" sz="1800" i="1" dirty="0">
                <a:solidFill>
                  <a:srgbClr val="C00000"/>
                </a:solidFill>
              </a:rPr>
              <a:t>j=1..4 </a:t>
            </a:r>
            <a:endParaRPr lang="it-IT" altLang="it-IT" sz="1800" i="1" dirty="0"/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C8624067-7D05-47DC-A49A-986F53FFD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485226"/>
              </p:ext>
            </p:extLst>
          </p:nvPr>
        </p:nvGraphicFramePr>
        <p:xfrm>
          <a:off x="2120900" y="3140968"/>
          <a:ext cx="88741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177480" progId="Equation.DSMT4">
                  <p:embed/>
                </p:oleObj>
              </mc:Choice>
              <mc:Fallback>
                <p:oleObj name="Equation" r:id="rId2" imgW="469800" imgH="177480" progId="Equation.DSMT4">
                  <p:embed/>
                  <p:pic>
                    <p:nvPicPr>
                      <p:cNvPr id="8" name="Object 6">
                        <a:extLst>
                          <a:ext uri="{FF2B5EF4-FFF2-40B4-BE49-F238E27FC236}">
                            <a16:creationId xmlns:a16="http://schemas.microsoft.com/office/drawing/2014/main" id="{C8624067-7D05-47DC-A49A-986F53FFD3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3140968"/>
                        <a:ext cx="887413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E23181CC-1C9F-4087-AE99-7EC82497B2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011283"/>
              </p:ext>
            </p:extLst>
          </p:nvPr>
        </p:nvGraphicFramePr>
        <p:xfrm>
          <a:off x="376238" y="4029968"/>
          <a:ext cx="25161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440" imgH="228600" progId="Equation.DSMT4">
                  <p:embed/>
                </p:oleObj>
              </mc:Choice>
              <mc:Fallback>
                <p:oleObj name="Equation" r:id="rId4" imgW="1333440" imgH="228600" progId="Equation.DSMT4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E23181CC-1C9F-4087-AE99-7EC82497B2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4029968"/>
                        <a:ext cx="251618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236C6804-0CDD-4699-A745-C357260E3B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94488"/>
              </p:ext>
            </p:extLst>
          </p:nvPr>
        </p:nvGraphicFramePr>
        <p:xfrm>
          <a:off x="384175" y="4537968"/>
          <a:ext cx="25384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46040" imgH="228600" progId="Equation.DSMT4">
                  <p:embed/>
                </p:oleObj>
              </mc:Choice>
              <mc:Fallback>
                <p:oleObj name="Equation" r:id="rId6" imgW="1346040" imgH="228600" progId="Equation.DSMT4">
                  <p:embed/>
                  <p:pic>
                    <p:nvPicPr>
                      <p:cNvPr id="11" name="Object 6">
                        <a:extLst>
                          <a:ext uri="{FF2B5EF4-FFF2-40B4-BE49-F238E27FC236}">
                            <a16:creationId xmlns:a16="http://schemas.microsoft.com/office/drawing/2014/main" id="{236C6804-0CDD-4699-A745-C357260E3B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4537968"/>
                        <a:ext cx="253841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2E32E8EC-F378-4850-BE1E-78B54F4AD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051897"/>
              </p:ext>
            </p:extLst>
          </p:nvPr>
        </p:nvGraphicFramePr>
        <p:xfrm>
          <a:off x="404813" y="5042793"/>
          <a:ext cx="22764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06360" imgH="228600" progId="Equation.DSMT4">
                  <p:embed/>
                </p:oleObj>
              </mc:Choice>
              <mc:Fallback>
                <p:oleObj name="Equation" r:id="rId8" imgW="1206360" imgH="228600" progId="Equation.DSMT4">
                  <p:embed/>
                  <p:pic>
                    <p:nvPicPr>
                      <p:cNvPr id="12" name="Object 6">
                        <a:extLst>
                          <a:ext uri="{FF2B5EF4-FFF2-40B4-BE49-F238E27FC236}">
                            <a16:creationId xmlns:a16="http://schemas.microsoft.com/office/drawing/2014/main" id="{2E32E8EC-F378-4850-BE1E-78B54F4AD8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5042793"/>
                        <a:ext cx="22764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63DDE3A7-C379-457A-9793-3043487900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388933"/>
              </p:ext>
            </p:extLst>
          </p:nvPr>
        </p:nvGraphicFramePr>
        <p:xfrm>
          <a:off x="427038" y="5476180"/>
          <a:ext cx="21320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30040" imgH="228600" progId="Equation.DSMT4">
                  <p:embed/>
                </p:oleObj>
              </mc:Choice>
              <mc:Fallback>
                <p:oleObj name="Equation" r:id="rId10" imgW="1130040" imgH="228600" progId="Equation.DSMT4">
                  <p:embed/>
                  <p:pic>
                    <p:nvPicPr>
                      <p:cNvPr id="13" name="Object 6">
                        <a:extLst>
                          <a:ext uri="{FF2B5EF4-FFF2-40B4-BE49-F238E27FC236}">
                            <a16:creationId xmlns:a16="http://schemas.microsoft.com/office/drawing/2014/main" id="{63DDE3A7-C379-457A-9793-3043487900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5476180"/>
                        <a:ext cx="21320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47AB6A23-F2C7-4229-85D1-CAF0240CD3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712037"/>
              </p:ext>
            </p:extLst>
          </p:nvPr>
        </p:nvGraphicFramePr>
        <p:xfrm>
          <a:off x="3491880" y="4033143"/>
          <a:ext cx="17970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52200" imgH="228600" progId="Equation.DSMT4">
                  <p:embed/>
                </p:oleObj>
              </mc:Choice>
              <mc:Fallback>
                <p:oleObj name="Equation" r:id="rId12" imgW="952200" imgH="228600" progId="Equation.DSMT4">
                  <p:embed/>
                  <p:pic>
                    <p:nvPicPr>
                      <p:cNvPr id="14" name="Object 6">
                        <a:extLst>
                          <a:ext uri="{FF2B5EF4-FFF2-40B4-BE49-F238E27FC236}">
                            <a16:creationId xmlns:a16="http://schemas.microsoft.com/office/drawing/2014/main" id="{47AB6A23-F2C7-4229-85D1-CAF0240CD3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033143"/>
                        <a:ext cx="17970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63C182E0-985E-4413-8738-1E96DC968E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995292"/>
              </p:ext>
            </p:extLst>
          </p:nvPr>
        </p:nvGraphicFramePr>
        <p:xfrm>
          <a:off x="3536503" y="4537968"/>
          <a:ext cx="19415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28520" imgH="228600" progId="Equation.DSMT4">
                  <p:embed/>
                </p:oleObj>
              </mc:Choice>
              <mc:Fallback>
                <p:oleObj name="Equation" r:id="rId14" imgW="1028520" imgH="228600" progId="Equation.DSMT4">
                  <p:embed/>
                  <p:pic>
                    <p:nvPicPr>
                      <p:cNvPr id="15" name="Object 6">
                        <a:extLst>
                          <a:ext uri="{FF2B5EF4-FFF2-40B4-BE49-F238E27FC236}">
                            <a16:creationId xmlns:a16="http://schemas.microsoft.com/office/drawing/2014/main" id="{63C182E0-985E-4413-8738-1E96DC968E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503" y="4537968"/>
                        <a:ext cx="194151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96C6992F-1973-4DFF-A952-E4D3F2A0A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733620"/>
              </p:ext>
            </p:extLst>
          </p:nvPr>
        </p:nvGraphicFramePr>
        <p:xfrm>
          <a:off x="3528392" y="4969768"/>
          <a:ext cx="19653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41120" imgH="228600" progId="Equation.DSMT4">
                  <p:embed/>
                </p:oleObj>
              </mc:Choice>
              <mc:Fallback>
                <p:oleObj name="Equation" r:id="rId16" imgW="1041120" imgH="228600" progId="Equation.DSMT4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96C6992F-1973-4DFF-A952-E4D3F2A0AE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8392" y="4969768"/>
                        <a:ext cx="19653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>
            <a:extLst>
              <a:ext uri="{FF2B5EF4-FFF2-40B4-BE49-F238E27FC236}">
                <a16:creationId xmlns:a16="http://schemas.microsoft.com/office/drawing/2014/main" id="{2ACA5D83-0367-40B8-8CDB-10BF555817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384788"/>
              </p:ext>
            </p:extLst>
          </p:nvPr>
        </p:nvGraphicFramePr>
        <p:xfrm>
          <a:off x="3536503" y="5402039"/>
          <a:ext cx="19653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41120" imgH="228600" progId="Equation.DSMT4">
                  <p:embed/>
                </p:oleObj>
              </mc:Choice>
              <mc:Fallback>
                <p:oleObj name="Equation" r:id="rId18" imgW="1041120" imgH="228600" progId="Equation.DSMT4">
                  <p:embed/>
                  <p:pic>
                    <p:nvPicPr>
                      <p:cNvPr id="17" name="Object 6">
                        <a:extLst>
                          <a:ext uri="{FF2B5EF4-FFF2-40B4-BE49-F238E27FC236}">
                            <a16:creationId xmlns:a16="http://schemas.microsoft.com/office/drawing/2014/main" id="{2ACA5D83-0367-40B8-8CDB-10BF555817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503" y="5402039"/>
                        <a:ext cx="19653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1EC9A586-9275-47CC-AFE5-ECBDAB5F40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291108"/>
              </p:ext>
            </p:extLst>
          </p:nvPr>
        </p:nvGraphicFramePr>
        <p:xfrm>
          <a:off x="6116736" y="3888035"/>
          <a:ext cx="8858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69800" imgH="228600" progId="Equation.DSMT4">
                  <p:embed/>
                </p:oleObj>
              </mc:Choice>
              <mc:Fallback>
                <p:oleObj name="Equation" r:id="rId20" imgW="469800" imgH="228600" progId="Equation.DSMT4">
                  <p:embed/>
                  <p:pic>
                    <p:nvPicPr>
                      <p:cNvPr id="18" name="Object 6">
                        <a:extLst>
                          <a:ext uri="{FF2B5EF4-FFF2-40B4-BE49-F238E27FC236}">
                            <a16:creationId xmlns:a16="http://schemas.microsoft.com/office/drawing/2014/main" id="{1EC9A586-9275-47CC-AFE5-ECBDAB5F40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736" y="3888035"/>
                        <a:ext cx="8858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>
            <a:extLst>
              <a:ext uri="{FF2B5EF4-FFF2-40B4-BE49-F238E27FC236}">
                <a16:creationId xmlns:a16="http://schemas.microsoft.com/office/drawing/2014/main" id="{F2941F85-857D-4598-BEB3-C5B9C811CD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329606"/>
              </p:ext>
            </p:extLst>
          </p:nvPr>
        </p:nvGraphicFramePr>
        <p:xfrm>
          <a:off x="3408363" y="5904805"/>
          <a:ext cx="19653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041120" imgH="228600" progId="Equation.DSMT4">
                  <p:embed/>
                </p:oleObj>
              </mc:Choice>
              <mc:Fallback>
                <p:oleObj name="Equation" r:id="rId22" imgW="1041120" imgH="228600" progId="Equation.DSMT4">
                  <p:embed/>
                  <p:pic>
                    <p:nvPicPr>
                      <p:cNvPr id="19" name="Object 6">
                        <a:extLst>
                          <a:ext uri="{FF2B5EF4-FFF2-40B4-BE49-F238E27FC236}">
                            <a16:creationId xmlns:a16="http://schemas.microsoft.com/office/drawing/2014/main" id="{F2941F85-857D-4598-BEB3-C5B9C811CD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363" y="5904805"/>
                        <a:ext cx="19653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>
            <a:extLst>
              <a:ext uri="{FF2B5EF4-FFF2-40B4-BE49-F238E27FC236}">
                <a16:creationId xmlns:a16="http://schemas.microsoft.com/office/drawing/2014/main" id="{274C7DCE-8FC8-42D9-A885-1A1EBAFA4B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661178"/>
              </p:ext>
            </p:extLst>
          </p:nvPr>
        </p:nvGraphicFramePr>
        <p:xfrm>
          <a:off x="7228929" y="3861321"/>
          <a:ext cx="90963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82400" imgH="228600" progId="Equation.DSMT4">
                  <p:embed/>
                </p:oleObj>
              </mc:Choice>
              <mc:Fallback>
                <p:oleObj name="Equation" r:id="rId24" imgW="482400" imgH="228600" progId="Equation.DSMT4">
                  <p:embed/>
                  <p:pic>
                    <p:nvPicPr>
                      <p:cNvPr id="20" name="Object 6">
                        <a:extLst>
                          <a:ext uri="{FF2B5EF4-FFF2-40B4-BE49-F238E27FC236}">
                            <a16:creationId xmlns:a16="http://schemas.microsoft.com/office/drawing/2014/main" id="{274C7DCE-8FC8-42D9-A885-1A1EBAFA4B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8929" y="3861321"/>
                        <a:ext cx="90963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>
            <a:extLst>
              <a:ext uri="{FF2B5EF4-FFF2-40B4-BE49-F238E27FC236}">
                <a16:creationId xmlns:a16="http://schemas.microsoft.com/office/drawing/2014/main" id="{E48A5723-711B-4156-A2D8-CC7A892382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87274"/>
              </p:ext>
            </p:extLst>
          </p:nvPr>
        </p:nvGraphicFramePr>
        <p:xfrm>
          <a:off x="6084168" y="4287254"/>
          <a:ext cx="9096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82400" imgH="228600" progId="Equation.DSMT4">
                  <p:embed/>
                </p:oleObj>
              </mc:Choice>
              <mc:Fallback>
                <p:oleObj name="Equation" r:id="rId26" imgW="482400" imgH="228600" progId="Equation.DSMT4">
                  <p:embed/>
                  <p:pic>
                    <p:nvPicPr>
                      <p:cNvPr id="21" name="Object 6">
                        <a:extLst>
                          <a:ext uri="{FF2B5EF4-FFF2-40B4-BE49-F238E27FC236}">
                            <a16:creationId xmlns:a16="http://schemas.microsoft.com/office/drawing/2014/main" id="{E48A5723-711B-4156-A2D8-CC7A892382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4287254"/>
                        <a:ext cx="9096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">
            <a:extLst>
              <a:ext uri="{FF2B5EF4-FFF2-40B4-BE49-F238E27FC236}">
                <a16:creationId xmlns:a16="http://schemas.microsoft.com/office/drawing/2014/main" id="{A1CD7D3E-CAC8-49D9-8B10-567F769188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219972"/>
              </p:ext>
            </p:extLst>
          </p:nvPr>
        </p:nvGraphicFramePr>
        <p:xfrm>
          <a:off x="7220172" y="4295205"/>
          <a:ext cx="90963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82400" imgH="228600" progId="Equation.DSMT4">
                  <p:embed/>
                </p:oleObj>
              </mc:Choice>
              <mc:Fallback>
                <p:oleObj name="Equation" r:id="rId28" imgW="482400" imgH="228600" progId="Equation.DSMT4">
                  <p:embed/>
                  <p:pic>
                    <p:nvPicPr>
                      <p:cNvPr id="22" name="Object 6">
                        <a:extLst>
                          <a:ext uri="{FF2B5EF4-FFF2-40B4-BE49-F238E27FC236}">
                            <a16:creationId xmlns:a16="http://schemas.microsoft.com/office/drawing/2014/main" id="{A1CD7D3E-CAC8-49D9-8B10-567F769188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0172" y="4295205"/>
                        <a:ext cx="90963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>
            <a:extLst>
              <a:ext uri="{FF2B5EF4-FFF2-40B4-BE49-F238E27FC236}">
                <a16:creationId xmlns:a16="http://schemas.microsoft.com/office/drawing/2014/main" id="{A2188994-43FD-47CB-82EF-6B895FBA54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650035"/>
              </p:ext>
            </p:extLst>
          </p:nvPr>
        </p:nvGraphicFramePr>
        <p:xfrm>
          <a:off x="6092825" y="4779268"/>
          <a:ext cx="9334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495000" imgH="228600" progId="Equation.DSMT4">
                  <p:embed/>
                </p:oleObj>
              </mc:Choice>
              <mc:Fallback>
                <p:oleObj name="Equation" r:id="rId30" imgW="495000" imgH="228600" progId="Equation.DSMT4">
                  <p:embed/>
                  <p:pic>
                    <p:nvPicPr>
                      <p:cNvPr id="23" name="Object 6">
                        <a:extLst>
                          <a:ext uri="{FF2B5EF4-FFF2-40B4-BE49-F238E27FC236}">
                            <a16:creationId xmlns:a16="http://schemas.microsoft.com/office/drawing/2014/main" id="{A2188994-43FD-47CB-82EF-6B895FBA54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825" y="4779268"/>
                        <a:ext cx="9334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">
            <a:extLst>
              <a:ext uri="{FF2B5EF4-FFF2-40B4-BE49-F238E27FC236}">
                <a16:creationId xmlns:a16="http://schemas.microsoft.com/office/drawing/2014/main" id="{71573AF7-AC19-4AA1-A207-C43962F364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569770"/>
              </p:ext>
            </p:extLst>
          </p:nvPr>
        </p:nvGraphicFramePr>
        <p:xfrm>
          <a:off x="7205663" y="4752280"/>
          <a:ext cx="95726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507960" imgH="228600" progId="Equation.DSMT4">
                  <p:embed/>
                </p:oleObj>
              </mc:Choice>
              <mc:Fallback>
                <p:oleObj name="Equation" r:id="rId32" imgW="507960" imgH="228600" progId="Equation.DSMT4">
                  <p:embed/>
                  <p:pic>
                    <p:nvPicPr>
                      <p:cNvPr id="24" name="Object 6">
                        <a:extLst>
                          <a:ext uri="{FF2B5EF4-FFF2-40B4-BE49-F238E27FC236}">
                            <a16:creationId xmlns:a16="http://schemas.microsoft.com/office/drawing/2014/main" id="{71573AF7-AC19-4AA1-A207-C43962F364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5663" y="4752280"/>
                        <a:ext cx="95726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6">
            <a:extLst>
              <a:ext uri="{FF2B5EF4-FFF2-40B4-BE49-F238E27FC236}">
                <a16:creationId xmlns:a16="http://schemas.microsoft.com/office/drawing/2014/main" id="{6F6403DF-C3A3-4BEF-9058-C17A4C21D1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208078"/>
              </p:ext>
            </p:extLst>
          </p:nvPr>
        </p:nvGraphicFramePr>
        <p:xfrm>
          <a:off x="6061075" y="5177730"/>
          <a:ext cx="9572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507960" imgH="228600" progId="Equation.DSMT4">
                  <p:embed/>
                </p:oleObj>
              </mc:Choice>
              <mc:Fallback>
                <p:oleObj name="Equation" r:id="rId34" imgW="507960" imgH="228600" progId="Equation.DSMT4">
                  <p:embed/>
                  <p:pic>
                    <p:nvPicPr>
                      <p:cNvPr id="25" name="Object 6">
                        <a:extLst>
                          <a:ext uri="{FF2B5EF4-FFF2-40B4-BE49-F238E27FC236}">
                            <a16:creationId xmlns:a16="http://schemas.microsoft.com/office/drawing/2014/main" id="{6F6403DF-C3A3-4BEF-9058-C17A4C21D1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075" y="5177730"/>
                        <a:ext cx="95726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6">
            <a:extLst>
              <a:ext uri="{FF2B5EF4-FFF2-40B4-BE49-F238E27FC236}">
                <a16:creationId xmlns:a16="http://schemas.microsoft.com/office/drawing/2014/main" id="{5E3935A4-7ACE-44F0-9E43-4F42F12764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352587"/>
              </p:ext>
            </p:extLst>
          </p:nvPr>
        </p:nvGraphicFramePr>
        <p:xfrm>
          <a:off x="7196138" y="5185668"/>
          <a:ext cx="9588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507960" imgH="228600" progId="Equation.DSMT4">
                  <p:embed/>
                </p:oleObj>
              </mc:Choice>
              <mc:Fallback>
                <p:oleObj name="Equation" r:id="rId36" imgW="507960" imgH="228600" progId="Equation.DSMT4">
                  <p:embed/>
                  <p:pic>
                    <p:nvPicPr>
                      <p:cNvPr id="26" name="Object 6">
                        <a:extLst>
                          <a:ext uri="{FF2B5EF4-FFF2-40B4-BE49-F238E27FC236}">
                            <a16:creationId xmlns:a16="http://schemas.microsoft.com/office/drawing/2014/main" id="{5E3935A4-7ACE-44F0-9E43-4F42F12764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138" y="5185668"/>
                        <a:ext cx="9588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6">
            <a:extLst>
              <a:ext uri="{FF2B5EF4-FFF2-40B4-BE49-F238E27FC236}">
                <a16:creationId xmlns:a16="http://schemas.microsoft.com/office/drawing/2014/main" id="{BBC9522B-C92C-44F3-90BC-1197E921E1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502171"/>
              </p:ext>
            </p:extLst>
          </p:nvPr>
        </p:nvGraphicFramePr>
        <p:xfrm>
          <a:off x="6115918" y="5643215"/>
          <a:ext cx="9334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495000" imgH="228600" progId="Equation.DSMT4">
                  <p:embed/>
                </p:oleObj>
              </mc:Choice>
              <mc:Fallback>
                <p:oleObj name="Equation" r:id="rId38" imgW="495000" imgH="228600" progId="Equation.DSMT4">
                  <p:embed/>
                  <p:pic>
                    <p:nvPicPr>
                      <p:cNvPr id="27" name="Object 6">
                        <a:extLst>
                          <a:ext uri="{FF2B5EF4-FFF2-40B4-BE49-F238E27FC236}">
                            <a16:creationId xmlns:a16="http://schemas.microsoft.com/office/drawing/2014/main" id="{BBC9522B-C92C-44F3-90BC-1197E921E1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918" y="5643215"/>
                        <a:ext cx="9334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6">
            <a:extLst>
              <a:ext uri="{FF2B5EF4-FFF2-40B4-BE49-F238E27FC236}">
                <a16:creationId xmlns:a16="http://schemas.microsoft.com/office/drawing/2014/main" id="{F2EBBD61-BB4D-4D75-B434-7FA825CFCA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007085"/>
              </p:ext>
            </p:extLst>
          </p:nvPr>
        </p:nvGraphicFramePr>
        <p:xfrm>
          <a:off x="7240588" y="5615880"/>
          <a:ext cx="9334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495000" imgH="228600" progId="Equation.DSMT4">
                  <p:embed/>
                </p:oleObj>
              </mc:Choice>
              <mc:Fallback>
                <p:oleObj name="Equation" r:id="rId40" imgW="495000" imgH="228600" progId="Equation.DSMT4">
                  <p:embed/>
                  <p:pic>
                    <p:nvPicPr>
                      <p:cNvPr id="28" name="Object 6">
                        <a:extLst>
                          <a:ext uri="{FF2B5EF4-FFF2-40B4-BE49-F238E27FC236}">
                            <a16:creationId xmlns:a16="http://schemas.microsoft.com/office/drawing/2014/main" id="{F2EBBD61-BB4D-4D75-B434-7FA825CFCA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588" y="5615880"/>
                        <a:ext cx="9334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6">
            <a:extLst>
              <a:ext uri="{FF2B5EF4-FFF2-40B4-BE49-F238E27FC236}">
                <a16:creationId xmlns:a16="http://schemas.microsoft.com/office/drawing/2014/main" id="{55CF43C0-796E-4537-A08D-EBE562E647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904304"/>
              </p:ext>
            </p:extLst>
          </p:nvPr>
        </p:nvGraphicFramePr>
        <p:xfrm>
          <a:off x="6096000" y="6041330"/>
          <a:ext cx="9334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495000" imgH="228600" progId="Equation.DSMT4">
                  <p:embed/>
                </p:oleObj>
              </mc:Choice>
              <mc:Fallback>
                <p:oleObj name="Equation" r:id="rId42" imgW="495000" imgH="228600" progId="Equation.DSMT4">
                  <p:embed/>
                  <p:pic>
                    <p:nvPicPr>
                      <p:cNvPr id="29" name="Object 6">
                        <a:extLst>
                          <a:ext uri="{FF2B5EF4-FFF2-40B4-BE49-F238E27FC236}">
                            <a16:creationId xmlns:a16="http://schemas.microsoft.com/office/drawing/2014/main" id="{55CF43C0-796E-4537-A08D-EBE562E647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6041330"/>
                        <a:ext cx="9334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6">
            <a:extLst>
              <a:ext uri="{FF2B5EF4-FFF2-40B4-BE49-F238E27FC236}">
                <a16:creationId xmlns:a16="http://schemas.microsoft.com/office/drawing/2014/main" id="{6A23EB86-5AD1-4DF2-AAC0-C25DAAEB33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376246"/>
              </p:ext>
            </p:extLst>
          </p:nvPr>
        </p:nvGraphicFramePr>
        <p:xfrm>
          <a:off x="7231063" y="6049268"/>
          <a:ext cx="9350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495000" imgH="228600" progId="Equation.DSMT4">
                  <p:embed/>
                </p:oleObj>
              </mc:Choice>
              <mc:Fallback>
                <p:oleObj name="Equation" r:id="rId44" imgW="495000" imgH="228600" progId="Equation.DSMT4">
                  <p:embed/>
                  <p:pic>
                    <p:nvPicPr>
                      <p:cNvPr id="30" name="Object 6">
                        <a:extLst>
                          <a:ext uri="{FF2B5EF4-FFF2-40B4-BE49-F238E27FC236}">
                            <a16:creationId xmlns:a16="http://schemas.microsoft.com/office/drawing/2014/main" id="{6A23EB86-5AD1-4DF2-AAC0-C25DAAEB33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063" y="6049268"/>
                        <a:ext cx="9350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ttangolo 30">
            <a:extLst>
              <a:ext uri="{FF2B5EF4-FFF2-40B4-BE49-F238E27FC236}">
                <a16:creationId xmlns:a16="http://schemas.microsoft.com/office/drawing/2014/main" id="{069CD20B-37DC-46D5-BBAF-E3C9A47B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2690416"/>
            <a:ext cx="8358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FF"/>
              </a:buClr>
              <a:buFontTx/>
              <a:buNone/>
            </a:pPr>
            <a:r>
              <a:rPr lang="it-IT" altLang="it-IT" sz="1800" i="1" dirty="0">
                <a:solidFill>
                  <a:srgbClr val="0070C0"/>
                </a:solidFill>
                <a:latin typeface="Comic Sans MS" pitchFamily="66" charset="0"/>
              </a:rPr>
              <a:t>Funzione obiettivo (lineare)</a:t>
            </a:r>
            <a:endParaRPr lang="it-IT" altLang="it-IT" sz="1400" i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51CF09C2-69AC-41AC-B8EC-A9A8438BA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93" y="3626520"/>
            <a:ext cx="8358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FF"/>
              </a:buClr>
              <a:buNone/>
            </a:pPr>
            <a:r>
              <a:rPr lang="it-IT" altLang="it-IT" sz="1800" i="1" dirty="0">
                <a:solidFill>
                  <a:srgbClr val="0070C0"/>
                </a:solidFill>
                <a:latin typeface="Comic Sans MS" pitchFamily="66" charset="0"/>
              </a:rPr>
              <a:t>Vincoli:</a:t>
            </a:r>
          </a:p>
        </p:txBody>
      </p:sp>
    </p:spTree>
    <p:extLst>
      <p:ext uri="{BB962C8B-B14F-4D97-AF65-F5344CB8AC3E}">
        <p14:creationId xmlns:p14="http://schemas.microsoft.com/office/powerpoint/2010/main" val="385201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0972628-DFDD-4663-AC0A-FFA350498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localizzazione, esempio </a:t>
            </a:r>
            <a:r>
              <a:rPr lang="it-IT" sz="2000" i="1" dirty="0">
                <a:solidFill>
                  <a:srgbClr val="002060"/>
                </a:solidFill>
              </a:rPr>
              <a:t>min max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2D1B04F-41F4-4F8A-949D-C19DFC38A145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A493F6F-774D-43BB-848F-86D5C325E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672"/>
            <a:ext cx="3529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FF"/>
              </a:buClr>
              <a:buFontTx/>
              <a:buNone/>
            </a:pPr>
            <a:r>
              <a:rPr lang="it-IT" altLang="it-IT" sz="2000" b="1" dirty="0">
                <a:solidFill>
                  <a:srgbClr val="FF0000"/>
                </a:solidFill>
                <a:latin typeface="Comic Sans MS" pitchFamily="66" charset="0"/>
              </a:rPr>
              <a:t>MODELLO MATEMATICO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7509CA1F-42BC-479A-8477-CC8997055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014487"/>
            <a:ext cx="35290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FF"/>
              </a:buClr>
              <a:buFontTx/>
              <a:buNone/>
            </a:pPr>
            <a:r>
              <a:rPr lang="it-IT" altLang="it-IT" sz="1800" i="1" dirty="0">
                <a:solidFill>
                  <a:srgbClr val="0070C0"/>
                </a:solidFill>
                <a:latin typeface="Comic Sans MS" pitchFamily="66" charset="0"/>
              </a:rPr>
              <a:t>Variabili decisionali</a:t>
            </a:r>
            <a:endParaRPr lang="it-IT" altLang="it-IT" sz="1400" i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DF8164C-FA23-4772-AC03-55CBABAA6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4" y="1322264"/>
            <a:ext cx="8607871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1800" i="1" dirty="0" err="1">
                <a:solidFill>
                  <a:srgbClr val="C00000"/>
                </a:solidFill>
              </a:rPr>
              <a:t>x</a:t>
            </a:r>
            <a:r>
              <a:rPr lang="it-IT" altLang="it-IT" sz="1800" i="1" baseline="-25000" dirty="0" err="1">
                <a:solidFill>
                  <a:srgbClr val="C00000"/>
                </a:solidFill>
              </a:rPr>
              <a:t>ij</a:t>
            </a:r>
            <a:r>
              <a:rPr lang="it-IT" altLang="it-IT" sz="1800" i="1" dirty="0">
                <a:solidFill>
                  <a:srgbClr val="C00000"/>
                </a:solidFill>
              </a:rPr>
              <a:t> = 1 </a:t>
            </a:r>
            <a:r>
              <a:rPr lang="it-IT" altLang="it-IT" sz="1800" i="1" dirty="0"/>
              <a:t>se il </a:t>
            </a:r>
            <a:r>
              <a:rPr lang="it-IT" altLang="it-IT" sz="1800" i="1" dirty="0" err="1"/>
              <a:t>quart.</a:t>
            </a:r>
            <a:r>
              <a:rPr lang="it-IT" altLang="it-IT" sz="1800" i="1" dirty="0" err="1">
                <a:solidFill>
                  <a:srgbClr val="C00000"/>
                </a:solidFill>
              </a:rPr>
              <a:t>j</a:t>
            </a:r>
            <a:r>
              <a:rPr lang="it-IT" altLang="it-IT" sz="1800" i="1" dirty="0">
                <a:solidFill>
                  <a:srgbClr val="FF0000"/>
                </a:solidFill>
              </a:rPr>
              <a:t> </a:t>
            </a:r>
            <a:r>
              <a:rPr lang="it-IT" altLang="it-IT" sz="1800" i="1" dirty="0"/>
              <a:t>afferisce al sito </a:t>
            </a:r>
            <a:r>
              <a:rPr lang="it-IT" altLang="it-IT" sz="1800" i="1" dirty="0">
                <a:solidFill>
                  <a:srgbClr val="C00000"/>
                </a:solidFill>
              </a:rPr>
              <a:t>i</a:t>
            </a:r>
            <a:r>
              <a:rPr lang="it-IT" altLang="it-IT" sz="1800" i="1" dirty="0"/>
              <a:t>,   </a:t>
            </a:r>
            <a:r>
              <a:rPr lang="it-IT" altLang="it-IT" sz="1800" i="1" dirty="0" err="1">
                <a:solidFill>
                  <a:srgbClr val="C00000"/>
                </a:solidFill>
              </a:rPr>
              <a:t>x</a:t>
            </a:r>
            <a:r>
              <a:rPr lang="it-IT" altLang="it-IT" sz="1800" i="1" baseline="-25000" dirty="0" err="1">
                <a:solidFill>
                  <a:srgbClr val="C00000"/>
                </a:solidFill>
              </a:rPr>
              <a:t>ij</a:t>
            </a:r>
            <a:r>
              <a:rPr lang="it-IT" altLang="it-IT" sz="1800" i="1" dirty="0">
                <a:solidFill>
                  <a:srgbClr val="C00000"/>
                </a:solidFill>
              </a:rPr>
              <a:t> = 0 </a:t>
            </a:r>
            <a:r>
              <a:rPr lang="it-IT" altLang="it-IT" sz="1800" i="1" dirty="0"/>
              <a:t>altrimenti        </a:t>
            </a:r>
            <a:r>
              <a:rPr lang="it-IT" altLang="it-IT" sz="1800" i="1" dirty="0">
                <a:solidFill>
                  <a:srgbClr val="C00000"/>
                </a:solidFill>
              </a:rPr>
              <a:t>i=1..3  j=1..4 </a:t>
            </a:r>
            <a:endParaRPr lang="it-IT" altLang="it-IT" sz="1800" i="1" dirty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1800" i="1" dirty="0" err="1">
                <a:solidFill>
                  <a:srgbClr val="C00000"/>
                </a:solidFill>
              </a:rPr>
              <a:t>y</a:t>
            </a:r>
            <a:r>
              <a:rPr lang="it-IT" altLang="it-IT" sz="1800" i="1" baseline="-25000" dirty="0" err="1">
                <a:solidFill>
                  <a:srgbClr val="C00000"/>
                </a:solidFill>
              </a:rPr>
              <a:t>i</a:t>
            </a:r>
            <a:r>
              <a:rPr lang="it-IT" altLang="it-IT" sz="1800" i="1" dirty="0">
                <a:solidFill>
                  <a:srgbClr val="C00000"/>
                </a:solidFill>
              </a:rPr>
              <a:t>  = 1   </a:t>
            </a:r>
            <a:r>
              <a:rPr lang="it-IT" altLang="it-IT" sz="1800" i="1" dirty="0"/>
              <a:t>se il sito i è aperto          </a:t>
            </a:r>
            <a:r>
              <a:rPr lang="it-IT" altLang="it-IT" sz="1800" i="1" dirty="0" err="1">
                <a:solidFill>
                  <a:srgbClr val="C00000"/>
                </a:solidFill>
              </a:rPr>
              <a:t>y</a:t>
            </a:r>
            <a:r>
              <a:rPr lang="it-IT" altLang="it-IT" sz="1800" i="1" baseline="-25000" dirty="0" err="1">
                <a:solidFill>
                  <a:srgbClr val="C00000"/>
                </a:solidFill>
              </a:rPr>
              <a:t>i</a:t>
            </a:r>
            <a:r>
              <a:rPr lang="it-IT" altLang="it-IT" sz="1800" i="1" dirty="0">
                <a:solidFill>
                  <a:srgbClr val="C00000"/>
                </a:solidFill>
              </a:rPr>
              <a:t>  = 0 </a:t>
            </a:r>
            <a:r>
              <a:rPr lang="it-IT" altLang="it-IT" sz="1800" i="1" dirty="0"/>
              <a:t> altrimenti;    </a:t>
            </a:r>
            <a:r>
              <a:rPr lang="it-IT" altLang="it-IT" sz="1800" i="1" dirty="0">
                <a:solidFill>
                  <a:srgbClr val="C00000"/>
                </a:solidFill>
              </a:rPr>
              <a:t>i=1..3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1800" i="1" dirty="0">
                <a:solidFill>
                  <a:srgbClr val="C00000"/>
                </a:solidFill>
              </a:rPr>
              <a:t>d = </a:t>
            </a:r>
            <a:r>
              <a:rPr lang="it-IT" altLang="it-IT" sz="1800" i="1" dirty="0"/>
              <a:t>distanza del </a:t>
            </a:r>
            <a:r>
              <a:rPr lang="it-IT" altLang="it-IT" sz="1800" i="1" dirty="0" err="1"/>
              <a:t>quat</a:t>
            </a:r>
            <a:r>
              <a:rPr lang="it-IT" altLang="it-IT" sz="1800" i="1" dirty="0"/>
              <a:t>. </a:t>
            </a:r>
            <a:r>
              <a:rPr lang="it-IT" altLang="it-IT" sz="1800" i="1" dirty="0">
                <a:solidFill>
                  <a:srgbClr val="C00000"/>
                </a:solidFill>
              </a:rPr>
              <a:t>più sfavorito </a:t>
            </a:r>
            <a:r>
              <a:rPr lang="it-IT" altLang="it-IT" sz="1800" i="1" dirty="0"/>
              <a:t>dal sito aperto a cui afferisce     </a:t>
            </a:r>
            <a:r>
              <a:rPr lang="it-IT" altLang="it-IT" sz="1800" i="1" dirty="0">
                <a:solidFill>
                  <a:srgbClr val="C00000"/>
                </a:solidFill>
              </a:rPr>
              <a:t>j=1..4 </a:t>
            </a:r>
            <a:endParaRPr lang="it-IT" altLang="it-IT" sz="1800" i="1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EAEACB79-D602-4E4C-9508-84D34671A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708920"/>
            <a:ext cx="35290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FF"/>
              </a:buClr>
              <a:buFontTx/>
              <a:buNone/>
            </a:pPr>
            <a:r>
              <a:rPr lang="it-IT" altLang="it-IT" sz="1800" i="1" dirty="0">
                <a:solidFill>
                  <a:srgbClr val="0070C0"/>
                </a:solidFill>
                <a:latin typeface="Comic Sans MS" pitchFamily="66" charset="0"/>
              </a:rPr>
              <a:t>Dati del problema</a:t>
            </a:r>
            <a:endParaRPr lang="it-IT" altLang="it-IT" sz="1400" i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E2C7ED2-A020-47C1-BF69-5FB9CFD96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714" y="2996952"/>
            <a:ext cx="82867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1800" i="1" dirty="0" err="1">
                <a:solidFill>
                  <a:srgbClr val="C00000"/>
                </a:solidFill>
              </a:rPr>
              <a:t>t</a:t>
            </a:r>
            <a:r>
              <a:rPr lang="it-IT" altLang="it-IT" sz="1800" i="1" baseline="-25000" dirty="0" err="1">
                <a:solidFill>
                  <a:srgbClr val="C00000"/>
                </a:solidFill>
              </a:rPr>
              <a:t>ij</a:t>
            </a:r>
            <a:r>
              <a:rPr lang="it-IT" altLang="it-IT" sz="1800" i="1" dirty="0">
                <a:solidFill>
                  <a:srgbClr val="C00000"/>
                </a:solidFill>
              </a:rPr>
              <a:t>  tempi di trasporto </a:t>
            </a:r>
            <a:r>
              <a:rPr lang="it-IT" altLang="it-IT" sz="1800" i="1" dirty="0"/>
              <a:t>dal centro </a:t>
            </a:r>
            <a:r>
              <a:rPr lang="it-IT" altLang="it-IT" sz="1800" i="1" dirty="0">
                <a:solidFill>
                  <a:srgbClr val="C00000"/>
                </a:solidFill>
              </a:rPr>
              <a:t>i </a:t>
            </a:r>
            <a:r>
              <a:rPr lang="it-IT" altLang="it-IT" sz="1800" i="1" dirty="0"/>
              <a:t>al quartiere </a:t>
            </a:r>
            <a:r>
              <a:rPr lang="it-IT" altLang="it-IT" sz="1800" i="1" dirty="0">
                <a:solidFill>
                  <a:srgbClr val="C00000"/>
                </a:solidFill>
              </a:rPr>
              <a:t>j, i=1..3  j=1..4 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6A4F2D66-1F53-4CE2-97B5-F2F4BC1CE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3625860"/>
            <a:ext cx="35290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FF"/>
              </a:buClr>
              <a:buNone/>
            </a:pPr>
            <a:r>
              <a:rPr lang="it-IT" altLang="it-IT" sz="1800" i="1" dirty="0">
                <a:solidFill>
                  <a:srgbClr val="0070C0"/>
                </a:solidFill>
                <a:latin typeface="Comic Sans MS" pitchFamily="66" charset="0"/>
              </a:rPr>
              <a:t>Formulazione</a:t>
            </a:r>
          </a:p>
        </p:txBody>
      </p:sp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6C2DA166-A04D-4EF9-918F-ADF44CA470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129822"/>
              </p:ext>
            </p:extLst>
          </p:nvPr>
        </p:nvGraphicFramePr>
        <p:xfrm>
          <a:off x="1187624" y="4110716"/>
          <a:ext cx="2952328" cy="2380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4960" imgH="1549080" progId="Equation.DSMT4">
                  <p:embed/>
                </p:oleObj>
              </mc:Choice>
              <mc:Fallback>
                <p:oleObj name="Equation" r:id="rId2" imgW="1434960" imgH="1549080" progId="Equation.DSMT4">
                  <p:embed/>
                  <p:pic>
                    <p:nvPicPr>
                      <p:cNvPr id="11" name="Object 6">
                        <a:extLst>
                          <a:ext uri="{FF2B5EF4-FFF2-40B4-BE49-F238E27FC236}">
                            <a16:creationId xmlns:a16="http://schemas.microsoft.com/office/drawing/2014/main" id="{6C2DA166-A04D-4EF9-918F-ADF44CA470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110716"/>
                        <a:ext cx="2952328" cy="2380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ggetto 11">
            <a:extLst>
              <a:ext uri="{FF2B5EF4-FFF2-40B4-BE49-F238E27FC236}">
                <a16:creationId xmlns:a16="http://schemas.microsoft.com/office/drawing/2014/main" id="{79BA3C56-DA6B-4F19-B31E-AB51D75804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574060"/>
              </p:ext>
            </p:extLst>
          </p:nvPr>
        </p:nvGraphicFramePr>
        <p:xfrm>
          <a:off x="5004050" y="5013176"/>
          <a:ext cx="3016621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480" imgH="711000" progId="Equation.DSMT4">
                  <p:embed/>
                </p:oleObj>
              </mc:Choice>
              <mc:Fallback>
                <p:oleObj name="Equation" r:id="rId4" imgW="1752480" imgH="711000" progId="Equation.DSMT4">
                  <p:embed/>
                  <p:pic>
                    <p:nvPicPr>
                      <p:cNvPr id="12" name="Oggetto 11">
                        <a:extLst>
                          <a:ext uri="{FF2B5EF4-FFF2-40B4-BE49-F238E27FC236}">
                            <a16:creationId xmlns:a16="http://schemas.microsoft.com/office/drawing/2014/main" id="{79BA3C56-DA6B-4F19-B31E-AB51D75804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4050" y="5013176"/>
                        <a:ext cx="3016621" cy="122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605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58DA679D9A384DB46C4B32DB0BFFE6" ma:contentTypeVersion="10" ma:contentTypeDescription="Creare un nuovo documento." ma:contentTypeScope="" ma:versionID="a064fec88f76afb48e6c6091c56b75bb">
  <xsd:schema xmlns:xsd="http://www.w3.org/2001/XMLSchema" xmlns:xs="http://www.w3.org/2001/XMLSchema" xmlns:p="http://schemas.microsoft.com/office/2006/metadata/properties" xmlns:ns2="78d2541a-0243-4856-a1e8-b58075203417" xmlns:ns3="2db36bdd-87bf-402d-acad-8a948c6431f8" targetNamespace="http://schemas.microsoft.com/office/2006/metadata/properties" ma:root="true" ma:fieldsID="63c1cc5066c1ececa5e3fadbd4246773" ns2:_="" ns3:_="">
    <xsd:import namespace="78d2541a-0243-4856-a1e8-b58075203417"/>
    <xsd:import namespace="2db36bdd-87bf-402d-acad-8a948c643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541a-0243-4856-a1e8-b58075203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36bdd-87bf-402d-acad-8a948c643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937A18-2A1E-4533-839B-946966BA6C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d2541a-0243-4856-a1e8-b58075203417"/>
    <ds:schemaRef ds:uri="2db36bdd-87bf-402d-acad-8a948c6431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C63B08-CA28-4FEB-B1B8-4CC720AC3C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C57033-3D1F-4C1D-AC69-3B3A0B391B8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790</Words>
  <Application>Microsoft Office PowerPoint</Application>
  <PresentationFormat>Presentazione su schermo (4:3)</PresentationFormat>
  <Paragraphs>88</Paragraphs>
  <Slides>7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Calibri</vt:lpstr>
      <vt:lpstr>Comic Sans MS</vt:lpstr>
      <vt:lpstr>Times New Roman</vt:lpstr>
      <vt:lpstr>Tema di Office</vt:lpstr>
      <vt:lpstr>Equation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Maurizio Boccia</dc:creator>
  <cp:lastModifiedBy>Antonio B.</cp:lastModifiedBy>
  <cp:revision>416</cp:revision>
  <cp:lastPrinted>2022-11-04T09:04:03Z</cp:lastPrinted>
  <dcterms:created xsi:type="dcterms:W3CDTF">2017-05-24T09:01:13Z</dcterms:created>
  <dcterms:modified xsi:type="dcterms:W3CDTF">2024-05-03T07:24:12Z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0x0101000258DA679D9A384DB46C4B32DB0BFFE6</vt:lpwstr>
  </property>
</Properties>
</file>