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4"/>
  </p:notesMasterIdLst>
  <p:sldIdLst>
    <p:sldId id="490" r:id="rId5"/>
    <p:sldId id="491" r:id="rId6"/>
    <p:sldId id="492" r:id="rId7"/>
    <p:sldId id="454" r:id="rId8"/>
    <p:sldId id="479" r:id="rId9"/>
    <p:sldId id="480" r:id="rId10"/>
    <p:sldId id="481" r:id="rId11"/>
    <p:sldId id="48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483" r:id="rId20"/>
    <p:sldId id="484" r:id="rId21"/>
    <p:sldId id="520" r:id="rId22"/>
    <p:sldId id="48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14" r:id="rId32"/>
    <p:sldId id="522" r:id="rId33"/>
    <p:sldId id="523" r:id="rId34"/>
    <p:sldId id="527" r:id="rId35"/>
    <p:sldId id="528" r:id="rId36"/>
    <p:sldId id="485" r:id="rId37"/>
    <p:sldId id="486" r:id="rId38"/>
    <p:sldId id="524" r:id="rId39"/>
    <p:sldId id="525" r:id="rId40"/>
    <p:sldId id="508" r:id="rId41"/>
    <p:sldId id="509" r:id="rId42"/>
    <p:sldId id="510" r:id="rId43"/>
    <p:sldId id="511" r:id="rId44"/>
    <p:sldId id="512" r:id="rId45"/>
    <p:sldId id="513" r:id="rId46"/>
    <p:sldId id="488" r:id="rId47"/>
    <p:sldId id="487" r:id="rId48"/>
    <p:sldId id="515" r:id="rId49"/>
    <p:sldId id="516" r:id="rId50"/>
    <p:sldId id="517" r:id="rId51"/>
    <p:sldId id="518" r:id="rId52"/>
    <p:sldId id="51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ZIO BOCCIA" initials="MB" lastIdx="1" clrIdx="0">
    <p:extLst>
      <p:ext uri="{19B8F6BF-5375-455C-9EA6-DF929625EA0E}">
        <p15:presenceInfo xmlns:p15="http://schemas.microsoft.com/office/powerpoint/2012/main" userId="MAURIZIO BOC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2E1"/>
    <a:srgbClr val="ECF181"/>
    <a:srgbClr val="F5F4B9"/>
    <a:srgbClr val="C745B4"/>
    <a:srgbClr val="E7EB9F"/>
    <a:srgbClr val="FFC5C5"/>
    <a:srgbClr val="D494C6"/>
    <a:srgbClr val="ABB525"/>
    <a:srgbClr val="CC8276"/>
    <a:srgbClr val="ABA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EDAFF-5F90-45B7-83F5-FAD6C28BF43E}" v="59" dt="2024-06-11T15:39:22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2" autoAdjust="0"/>
    <p:restoredTop sz="96236" autoAdjust="0"/>
  </p:normalViewPr>
  <p:slideViewPr>
    <p:cSldViewPr>
      <p:cViewPr varScale="1">
        <p:scale>
          <a:sx n="106" d="100"/>
          <a:sy n="106" d="100"/>
        </p:scale>
        <p:origin x="1168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AE9EDAFF-5F90-45B7-83F5-FAD6C28BF43E}"/>
    <pc:docChg chg="undo custSel delSld modSld">
      <pc:chgData name="Antonio B." userId="9219f2d1b2873455" providerId="LiveId" clId="{AE9EDAFF-5F90-45B7-83F5-FAD6C28BF43E}" dt="2024-06-11T15:39:22.279" v="309" actId="20577"/>
      <pc:docMkLst>
        <pc:docMk/>
      </pc:docMkLst>
      <pc:sldChg chg="del">
        <pc:chgData name="Antonio B." userId="9219f2d1b2873455" providerId="LiveId" clId="{AE9EDAFF-5F90-45B7-83F5-FAD6C28BF43E}" dt="2024-05-02T12:29:28.117" v="274" actId="47"/>
        <pc:sldMkLst>
          <pc:docMk/>
          <pc:sldMk cId="3775479579" sldId="297"/>
        </pc:sldMkLst>
      </pc:sldChg>
      <pc:sldChg chg="del">
        <pc:chgData name="Antonio B." userId="9219f2d1b2873455" providerId="LiveId" clId="{AE9EDAFF-5F90-45B7-83F5-FAD6C28BF43E}" dt="2024-05-02T12:29:28.573" v="275" actId="47"/>
        <pc:sldMkLst>
          <pc:docMk/>
          <pc:sldMk cId="2389879329" sldId="298"/>
        </pc:sldMkLst>
      </pc:sldChg>
      <pc:sldChg chg="del">
        <pc:chgData name="Antonio B." userId="9219f2d1b2873455" providerId="LiveId" clId="{AE9EDAFF-5F90-45B7-83F5-FAD6C28BF43E}" dt="2024-05-02T12:29:29.255" v="276" actId="47"/>
        <pc:sldMkLst>
          <pc:docMk/>
          <pc:sldMk cId="3161185967" sldId="299"/>
        </pc:sldMkLst>
      </pc:sldChg>
      <pc:sldChg chg="del">
        <pc:chgData name="Antonio B." userId="9219f2d1b2873455" providerId="LiveId" clId="{AE9EDAFF-5F90-45B7-83F5-FAD6C28BF43E}" dt="2024-05-02T12:29:26.977" v="272" actId="47"/>
        <pc:sldMkLst>
          <pc:docMk/>
          <pc:sldMk cId="2971635153" sldId="300"/>
        </pc:sldMkLst>
      </pc:sldChg>
      <pc:sldChg chg="del">
        <pc:chgData name="Antonio B." userId="9219f2d1b2873455" providerId="LiveId" clId="{AE9EDAFF-5F90-45B7-83F5-FAD6C28BF43E}" dt="2024-05-02T12:29:27.569" v="273" actId="47"/>
        <pc:sldMkLst>
          <pc:docMk/>
          <pc:sldMk cId="3112778748" sldId="301"/>
        </pc:sldMkLst>
      </pc:sldChg>
      <pc:sldChg chg="modSp">
        <pc:chgData name="Antonio B." userId="9219f2d1b2873455" providerId="LiveId" clId="{AE9EDAFF-5F90-45B7-83F5-FAD6C28BF43E}" dt="2024-05-02T11:21:42.499" v="0" actId="20577"/>
        <pc:sldMkLst>
          <pc:docMk/>
          <pc:sldMk cId="376541070" sldId="480"/>
        </pc:sldMkLst>
        <pc:spChg chg="mod">
          <ac:chgData name="Antonio B." userId="9219f2d1b2873455" providerId="LiveId" clId="{AE9EDAFF-5F90-45B7-83F5-FAD6C28BF43E}" dt="2024-05-02T11:21:42.499" v="0" actId="20577"/>
          <ac:spMkLst>
            <pc:docMk/>
            <pc:sldMk cId="376541070" sldId="480"/>
            <ac:spMk id="3" creationId="{44787727-D144-4910-ACD1-5962DC6E9C42}"/>
          </ac:spMkLst>
        </pc:spChg>
      </pc:sldChg>
      <pc:sldChg chg="modNotesTx">
        <pc:chgData name="Antonio B." userId="9219f2d1b2873455" providerId="LiveId" clId="{AE9EDAFF-5F90-45B7-83F5-FAD6C28BF43E}" dt="2024-05-02T11:30:52.844" v="198" actId="20577"/>
        <pc:sldMkLst>
          <pc:docMk/>
          <pc:sldMk cId="962115201" sldId="481"/>
        </pc:sldMkLst>
      </pc:sldChg>
      <pc:sldChg chg="modSp modNotesTx">
        <pc:chgData name="Antonio B." userId="9219f2d1b2873455" providerId="LiveId" clId="{AE9EDAFF-5F90-45B7-83F5-FAD6C28BF43E}" dt="2024-06-11T15:39:22.279" v="309" actId="20577"/>
        <pc:sldMkLst>
          <pc:docMk/>
          <pc:sldMk cId="13652172" sldId="483"/>
        </pc:sldMkLst>
        <pc:spChg chg="mod">
          <ac:chgData name="Antonio B." userId="9219f2d1b2873455" providerId="LiveId" clId="{AE9EDAFF-5F90-45B7-83F5-FAD6C28BF43E}" dt="2024-06-11T15:39:22.279" v="309" actId="20577"/>
          <ac:spMkLst>
            <pc:docMk/>
            <pc:sldMk cId="13652172" sldId="483"/>
            <ac:spMk id="7" creationId="{DCDAC1FE-4305-4428-B2E6-E649269682CB}"/>
          </ac:spMkLst>
        </pc:spChg>
      </pc:sldChg>
      <pc:sldChg chg="modSp">
        <pc:chgData name="Antonio B." userId="9219f2d1b2873455" providerId="LiveId" clId="{AE9EDAFF-5F90-45B7-83F5-FAD6C28BF43E}" dt="2024-05-02T12:07:31.902" v="239" actId="1036"/>
        <pc:sldMkLst>
          <pc:docMk/>
          <pc:sldMk cId="2309266626" sldId="485"/>
        </pc:sldMkLst>
        <pc:spChg chg="mod">
          <ac:chgData name="Antonio B." userId="9219f2d1b2873455" providerId="LiveId" clId="{AE9EDAFF-5F90-45B7-83F5-FAD6C28BF43E}" dt="2024-05-02T12:07:31.902" v="239" actId="1036"/>
          <ac:spMkLst>
            <pc:docMk/>
            <pc:sldMk cId="2309266626" sldId="485"/>
            <ac:spMk id="6" creationId="{1F90B624-9841-492C-8856-A0BF671D06DC}"/>
          </ac:spMkLst>
        </pc:spChg>
      </pc:sldChg>
      <pc:sldChg chg="addSp delSp modSp mod addAnim delAnim modAnim">
        <pc:chgData name="Antonio B." userId="9219f2d1b2873455" providerId="LiveId" clId="{AE9EDAFF-5F90-45B7-83F5-FAD6C28BF43E}" dt="2024-05-02T12:14:28.966" v="271" actId="33423"/>
        <pc:sldMkLst>
          <pc:docMk/>
          <pc:sldMk cId="1013806410" sldId="487"/>
        </pc:sldMkLst>
        <pc:spChg chg="add del mod">
          <ac:chgData name="Antonio B." userId="9219f2d1b2873455" providerId="LiveId" clId="{AE9EDAFF-5F90-45B7-83F5-FAD6C28BF43E}" dt="2024-05-02T12:14:28.966" v="271" actId="33423"/>
          <ac:spMkLst>
            <pc:docMk/>
            <pc:sldMk cId="1013806410" sldId="487"/>
            <ac:spMk id="3" creationId="{8D39C84E-3510-46D6-B985-DEBAB0E450D9}"/>
          </ac:spMkLst>
        </pc:spChg>
        <pc:graphicFrameChg chg="add del mod replId">
          <ac:chgData name="Antonio B." userId="9219f2d1b2873455" providerId="LiveId" clId="{AE9EDAFF-5F90-45B7-83F5-FAD6C28BF43E}" dt="2024-05-02T12:14:28.966" v="271" actId="33423"/>
          <ac:graphicFrameMkLst>
            <pc:docMk/>
            <pc:sldMk cId="1013806410" sldId="487"/>
            <ac:graphicFrameMk id="3" creationId="{8D39C84E-3510-46D6-B985-DEBAB0E450D9}"/>
          </ac:graphicFrameMkLst>
        </pc:graphicFrameChg>
      </pc:sldChg>
      <pc:sldChg chg="modSp">
        <pc:chgData name="Antonio B." userId="9219f2d1b2873455" providerId="LiveId" clId="{AE9EDAFF-5F90-45B7-83F5-FAD6C28BF43E}" dt="2024-05-02T11:30:33.837" v="178" actId="20577"/>
        <pc:sldMkLst>
          <pc:docMk/>
          <pc:sldMk cId="1645029559" sldId="493"/>
        </pc:sldMkLst>
        <pc:spChg chg="mod">
          <ac:chgData name="Antonio B." userId="9219f2d1b2873455" providerId="LiveId" clId="{AE9EDAFF-5F90-45B7-83F5-FAD6C28BF43E}" dt="2024-05-02T11:30:33.837" v="178" actId="20577"/>
          <ac:spMkLst>
            <pc:docMk/>
            <pc:sldMk cId="1645029559" sldId="493"/>
            <ac:spMk id="10" creationId="{A159EE25-670E-4E0C-A9FC-F2F2114271DC}"/>
          </ac:spMkLst>
        </pc:spChg>
      </pc:sldChg>
      <pc:sldChg chg="modSp mod">
        <pc:chgData name="Antonio B." userId="9219f2d1b2873455" providerId="LiveId" clId="{AE9EDAFF-5F90-45B7-83F5-FAD6C28BF43E}" dt="2024-05-03T07:49:24.876" v="294" actId="20577"/>
        <pc:sldMkLst>
          <pc:docMk/>
          <pc:sldMk cId="4273086152" sldId="509"/>
        </pc:sldMkLst>
        <pc:spChg chg="mod">
          <ac:chgData name="Antonio B." userId="9219f2d1b2873455" providerId="LiveId" clId="{AE9EDAFF-5F90-45B7-83F5-FAD6C28BF43E}" dt="2024-05-03T07:49:24.876" v="294" actId="20577"/>
          <ac:spMkLst>
            <pc:docMk/>
            <pc:sldMk cId="4273086152" sldId="509"/>
            <ac:spMk id="7" creationId="{E27AA8C8-6DDF-4D27-9ACF-2A7272B4E8EE}"/>
          </ac:spMkLst>
        </pc:spChg>
      </pc:sldChg>
      <pc:sldChg chg="modSp mod">
        <pc:chgData name="Antonio B." userId="9219f2d1b2873455" providerId="LiveId" clId="{AE9EDAFF-5F90-45B7-83F5-FAD6C28BF43E}" dt="2024-05-03T07:49:34.766" v="300" actId="20577"/>
        <pc:sldMkLst>
          <pc:docMk/>
          <pc:sldMk cId="3019474099" sldId="510"/>
        </pc:sldMkLst>
        <pc:spChg chg="mod">
          <ac:chgData name="Antonio B." userId="9219f2d1b2873455" providerId="LiveId" clId="{AE9EDAFF-5F90-45B7-83F5-FAD6C28BF43E}" dt="2024-05-03T07:49:34.766" v="300" actId="20577"/>
          <ac:spMkLst>
            <pc:docMk/>
            <pc:sldMk cId="3019474099" sldId="510"/>
            <ac:spMk id="7" creationId="{52D49224-FEA0-453C-83AF-E6D072DA7B90}"/>
          </ac:spMkLst>
        </pc:spChg>
      </pc:sldChg>
      <pc:sldChg chg="addSp delSp modSp mod delAnim modAnim">
        <pc:chgData name="Antonio B." userId="9219f2d1b2873455" providerId="LiveId" clId="{AE9EDAFF-5F90-45B7-83F5-FAD6C28BF43E}" dt="2024-05-03T14:57:14.551" v="307" actId="20577"/>
        <pc:sldMkLst>
          <pc:docMk/>
          <pc:sldMk cId="811865042" sldId="513"/>
        </pc:sldMkLst>
        <pc:spChg chg="add mod">
          <ac:chgData name="Antonio B." userId="9219f2d1b2873455" providerId="LiveId" clId="{AE9EDAFF-5F90-45B7-83F5-FAD6C28BF43E}" dt="2024-05-03T14:57:14.551" v="307" actId="20577"/>
          <ac:spMkLst>
            <pc:docMk/>
            <pc:sldMk cId="811865042" sldId="513"/>
            <ac:spMk id="3" creationId="{11B81FFA-5D2A-4DE6-9E0E-D1E62F69F0AC}"/>
          </ac:spMkLst>
        </pc:spChg>
        <pc:graphicFrameChg chg="del mod replId">
          <ac:chgData name="Antonio B." userId="9219f2d1b2873455" providerId="LiveId" clId="{AE9EDAFF-5F90-45B7-83F5-FAD6C28BF43E}" dt="2024-05-03T14:57:05.382" v="303"/>
          <ac:graphicFrameMkLst>
            <pc:docMk/>
            <pc:sldMk cId="811865042" sldId="513"/>
            <ac:graphicFrameMk id="2" creationId="{11B81FFA-5D2A-4DE6-9E0E-D1E62F69F0AC}"/>
          </ac:graphicFrameMkLst>
        </pc:graphicFrameChg>
      </pc:sldChg>
      <pc:sldChg chg="modSp">
        <pc:chgData name="Antonio B." userId="9219f2d1b2873455" providerId="LiveId" clId="{AE9EDAFF-5F90-45B7-83F5-FAD6C28BF43E}" dt="2024-05-03T07:51:33.285" v="301" actId="20577"/>
        <pc:sldMkLst>
          <pc:docMk/>
          <pc:sldMk cId="2866894764" sldId="519"/>
        </pc:sldMkLst>
        <pc:spChg chg="mod">
          <ac:chgData name="Antonio B." userId="9219f2d1b2873455" providerId="LiveId" clId="{AE9EDAFF-5F90-45B7-83F5-FAD6C28BF43E}" dt="2024-05-03T07:51:33.285" v="301" actId="20577"/>
          <ac:spMkLst>
            <pc:docMk/>
            <pc:sldMk cId="2866894764" sldId="519"/>
            <ac:spMk id="12" creationId="{A14D6BB9-8208-4844-AD69-293B8B76647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21380-72A3-4000-BE4D-8446E3311C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CF7861E-1794-4312-9A12-D97D091C2D09}">
      <dgm:prSet custT="1"/>
      <dgm:spPr/>
      <dgm:t>
        <a:bodyPr/>
        <a:lstStyle/>
        <a:p>
          <a:r>
            <a:rPr lang="it-IT" sz="2400" dirty="0"/>
            <a:t>la scelta </a:t>
          </a:r>
          <a:r>
            <a:rPr lang="it-IT" sz="2400" dirty="0" err="1"/>
            <a:t>greedy</a:t>
          </a:r>
          <a:r>
            <a:rPr lang="it-IT" sz="2400" dirty="0"/>
            <a:t> è quindi: </a:t>
          </a:r>
          <a:r>
            <a:rPr lang="it-IT" sz="2400" dirty="0">
              <a:solidFill>
                <a:srgbClr val="C00000"/>
              </a:solidFill>
            </a:rPr>
            <a:t>attiva B</a:t>
          </a:r>
          <a:r>
            <a:rPr lang="it-IT" sz="2400" dirty="0"/>
            <a:t> </a:t>
          </a:r>
        </a:p>
      </dgm:t>
    </dgm:pt>
    <dgm:pt modelId="{61747B6D-6E27-4776-A7BC-25B453C826B8}" type="parTrans" cxnId="{6BDA45E7-AA7E-4175-AFA8-B9C8F883C5FC}">
      <dgm:prSet/>
      <dgm:spPr/>
      <dgm:t>
        <a:bodyPr/>
        <a:lstStyle/>
        <a:p>
          <a:endParaRPr lang="it-IT"/>
        </a:p>
      </dgm:t>
    </dgm:pt>
    <dgm:pt modelId="{4798FA78-2D0B-4070-B183-545E71DDA977}" type="sibTrans" cxnId="{6BDA45E7-AA7E-4175-AFA8-B9C8F883C5FC}">
      <dgm:prSet/>
      <dgm:spPr/>
      <dgm:t>
        <a:bodyPr/>
        <a:lstStyle/>
        <a:p>
          <a:endParaRPr lang="it-IT"/>
        </a:p>
      </dgm:t>
    </dgm:pt>
    <dgm:pt modelId="{81C1A3E3-BDEF-4952-8BFE-CF5EE3BC5522}" type="pres">
      <dgm:prSet presAssocID="{BB721380-72A3-4000-BE4D-8446E3311CA3}" presName="linear" presStyleCnt="0">
        <dgm:presLayoutVars>
          <dgm:animLvl val="lvl"/>
          <dgm:resizeHandles val="exact"/>
        </dgm:presLayoutVars>
      </dgm:prSet>
      <dgm:spPr/>
    </dgm:pt>
    <dgm:pt modelId="{05A3CC74-707E-4BF1-BFED-41ADD2E90FC8}" type="pres">
      <dgm:prSet presAssocID="{8CF7861E-1794-4312-9A12-D97D091C2D0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38EDE50-A53D-4629-B0C8-ECEF1BA9DC35}" type="presOf" srcId="{8CF7861E-1794-4312-9A12-D97D091C2D09}" destId="{05A3CC74-707E-4BF1-BFED-41ADD2E90FC8}" srcOrd="0" destOrd="0" presId="urn:microsoft.com/office/officeart/2005/8/layout/vList2"/>
    <dgm:cxn modelId="{8E69FFAA-1632-45D0-9922-2DCCB557E2BC}" type="presOf" srcId="{BB721380-72A3-4000-BE4D-8446E3311CA3}" destId="{81C1A3E3-BDEF-4952-8BFE-CF5EE3BC5522}" srcOrd="0" destOrd="0" presId="urn:microsoft.com/office/officeart/2005/8/layout/vList2"/>
    <dgm:cxn modelId="{6BDA45E7-AA7E-4175-AFA8-B9C8F883C5FC}" srcId="{BB721380-72A3-4000-BE4D-8446E3311CA3}" destId="{8CF7861E-1794-4312-9A12-D97D091C2D09}" srcOrd="0" destOrd="0" parTransId="{61747B6D-6E27-4776-A7BC-25B453C826B8}" sibTransId="{4798FA78-2D0B-4070-B183-545E71DDA977}"/>
    <dgm:cxn modelId="{732F4685-D720-4505-8709-4BE06DCB4F17}" type="presParOf" srcId="{81C1A3E3-BDEF-4952-8BFE-CF5EE3BC5522}" destId="{05A3CC74-707E-4BF1-BFED-41ADD2E90F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3CC74-707E-4BF1-BFED-41ADD2E90FC8}">
      <dsp:nvSpPr>
        <dsp:cNvPr id="0" name=""/>
        <dsp:cNvSpPr/>
      </dsp:nvSpPr>
      <dsp:spPr>
        <a:xfrm>
          <a:off x="0" y="103"/>
          <a:ext cx="4602480" cy="39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la scelta </a:t>
          </a:r>
          <a:r>
            <a:rPr lang="it-IT" sz="2400" kern="1200" dirty="0" err="1"/>
            <a:t>greedy</a:t>
          </a:r>
          <a:r>
            <a:rPr lang="it-IT" sz="2400" kern="1200" dirty="0"/>
            <a:t> è quindi: </a:t>
          </a:r>
          <a:r>
            <a:rPr lang="it-IT" sz="2400" kern="1200" dirty="0">
              <a:solidFill>
                <a:srgbClr val="C00000"/>
              </a:solidFill>
            </a:rPr>
            <a:t>attiva B</a:t>
          </a:r>
          <a:r>
            <a:rPr lang="it-IT" sz="2400" kern="1200" dirty="0"/>
            <a:t> </a:t>
          </a:r>
        </a:p>
      </dsp:txBody>
      <dsp:txXfrm>
        <a:off x="19522" y="19625"/>
        <a:ext cx="4563436" cy="360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020C9-FA7D-4DCC-9535-A002C7054E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C75ED-44E3-4D5A-B8E0-DE1F06192D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nella mia funzione obiettivo ho due sommatorie e voglio privilegiare una rispetto all’altra, la moltiplico per un coefficiente k positivo (e maggiore di 1)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C75ED-44E3-4D5A-B8E0-DE1F06192D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Tale tipo di problemi sono NP-Hard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C75ED-44E3-4D5A-B8E0-DE1F06192D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BA3E-E485-495D-AFB8-DB6FD01CEA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10.wmf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7.wmf"/><Relationship Id="rId25" Type="http://schemas.openxmlformats.org/officeDocument/2006/relationships/image" Target="../media/image21.wmf"/><Relationship Id="rId33" Type="http://schemas.openxmlformats.org/officeDocument/2006/relationships/image" Target="../media/image25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7.bin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8.wmf"/><Relationship Id="rId31" Type="http://schemas.openxmlformats.org/officeDocument/2006/relationships/image" Target="../media/image2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22.wmf"/><Relationship Id="rId30" Type="http://schemas.openxmlformats.org/officeDocument/2006/relationships/oleObject" Target="../embeddings/oleObject16.bin"/><Relationship Id="rId8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24BEF6-0935-477A-A7D6-489BE631E55B}"/>
              </a:ext>
            </a:extLst>
          </p:cNvPr>
          <p:cNvSpPr txBox="1"/>
          <p:nvPr/>
        </p:nvSpPr>
        <p:spPr>
          <a:xfrm>
            <a:off x="359531" y="4458479"/>
            <a:ext cx="8244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solidFill>
                  <a:srgbClr val="C00000"/>
                </a:solidFill>
                <a:latin typeface="Arial" charset="0"/>
              </a:rPr>
              <a:t>Metodi che determinano l’allocazione, valutando costi e benefici di un singolo impianto alla volta non sono sufficienti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CA6782-7E74-417E-8F70-2A1F3D88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D54BEB3-B4CE-4732-B6FC-7ABEBF65122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B2B659-3B4F-4379-A027-BB7C60D5B89D}"/>
              </a:ext>
            </a:extLst>
          </p:cNvPr>
          <p:cNvSpPr txBox="1"/>
          <p:nvPr/>
        </p:nvSpPr>
        <p:spPr>
          <a:xfrm>
            <a:off x="359532" y="764704"/>
            <a:ext cx="8424936" cy="70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it-IT" i="1" dirty="0">
                <a:latin typeface="Arial" charset="0"/>
              </a:rPr>
              <a:t>I </a:t>
            </a:r>
            <a:r>
              <a:rPr lang="it-IT" b="1" i="1" dirty="0">
                <a:solidFill>
                  <a:srgbClr val="0070C0"/>
                </a:solidFill>
                <a:latin typeface="Arial" charset="0"/>
              </a:rPr>
              <a:t>modelli di localizzazione </a:t>
            </a:r>
            <a:r>
              <a:rPr lang="it-IT" i="1" dirty="0">
                <a:latin typeface="Arial" charset="0"/>
              </a:rPr>
              <a:t>sono uno dei principali strumenti quantitativi per la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pianificazione</a:t>
            </a:r>
            <a:r>
              <a:rPr lang="it-IT" i="1" dirty="0">
                <a:latin typeface="Arial" charset="0"/>
              </a:rPr>
              <a:t> territoriale di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reti di servizio</a:t>
            </a:r>
            <a:r>
              <a:rPr lang="it-IT" i="1" dirty="0">
                <a:latin typeface="Arial" charset="0"/>
              </a:rPr>
              <a:t>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29C678-AFA3-4E16-A5A7-077C25C38538}"/>
              </a:ext>
            </a:extLst>
          </p:cNvPr>
          <p:cNvSpPr txBox="1"/>
          <p:nvPr/>
        </p:nvSpPr>
        <p:spPr>
          <a:xfrm>
            <a:off x="359531" y="1916832"/>
            <a:ext cx="8424936" cy="102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it-IT" b="1" i="1" u="sng" dirty="0">
                <a:solidFill>
                  <a:srgbClr val="0070C0"/>
                </a:solidFill>
                <a:latin typeface="Arial" charset="0"/>
              </a:rPr>
              <a:t>Obiettivo:</a:t>
            </a:r>
            <a:r>
              <a:rPr lang="it-IT" i="1" dirty="0">
                <a:latin typeface="Arial" charset="0"/>
              </a:rPr>
              <a:t> definire le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localizzazioni di centri di servizio </a:t>
            </a:r>
            <a:r>
              <a:rPr lang="it-IT" i="1" dirty="0">
                <a:latin typeface="Arial" charset="0"/>
              </a:rPr>
              <a:t>(centri di pronto  intervento, ospedali, caserme dei vigili, etc.) per soddisfare la domanda distribuita sul territorio.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AD95D70-B6A3-4827-95DB-8B915F291785}"/>
              </a:ext>
            </a:extLst>
          </p:cNvPr>
          <p:cNvSpPr txBox="1"/>
          <p:nvPr/>
        </p:nvSpPr>
        <p:spPr>
          <a:xfrm>
            <a:off x="359531" y="3214191"/>
            <a:ext cx="8424936" cy="71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it-IT" b="1" i="1" u="sng" dirty="0">
                <a:solidFill>
                  <a:srgbClr val="0070C0"/>
                </a:solidFill>
                <a:latin typeface="Arial" charset="0"/>
              </a:rPr>
              <a:t>Importante: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la scelta dei siti </a:t>
            </a:r>
            <a:r>
              <a:rPr lang="it-IT" i="1" dirty="0">
                <a:latin typeface="Arial" charset="0"/>
              </a:rPr>
              <a:t>per la localizzazione degli impianti e l’allocazione della domanda a ogni sito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deve avvenire simultaneamente</a:t>
            </a:r>
            <a:r>
              <a:rPr lang="it-IT" i="1" dirty="0">
                <a:latin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582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140EAFD-7C90-4988-B830-6D7ABF886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49962F7-4A42-4A20-8BC2-61A05D5DFB35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4306341-E1EB-41EA-97BE-16AA836B2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868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717ED5-E948-4739-9B4F-D2C8F0E7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12317"/>
            <a:ext cx="4752528" cy="28089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7E04BD8-FCBB-4417-AE8D-B0B9EC9C3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80" y="2132856"/>
            <a:ext cx="3366120" cy="48388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B76755D-58C8-4505-9199-B104B43CB4A0}"/>
              </a:ext>
            </a:extLst>
          </p:cNvPr>
          <p:cNvSpPr txBox="1"/>
          <p:nvPr/>
        </p:nvSpPr>
        <p:spPr>
          <a:xfrm>
            <a:off x="467544" y="4222829"/>
            <a:ext cx="856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ad ogni sito candidato è associato un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costo di attivazione </a:t>
            </a:r>
            <a:r>
              <a:rPr lang="it-IT" dirty="0">
                <a:latin typeface="Arial" charset="0"/>
              </a:rPr>
              <a:t>(cioè il costo di costruire effettivamente un impianto nel sito)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3F5E2D4-3941-4772-9283-01F52E23590A}"/>
              </a:ext>
            </a:extLst>
          </p:cNvPr>
          <p:cNvSpPr txBox="1"/>
          <p:nvPr/>
        </p:nvSpPr>
        <p:spPr>
          <a:xfrm>
            <a:off x="467543" y="5120421"/>
            <a:ext cx="8209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>
                <a:solidFill>
                  <a:srgbClr val="0070C0"/>
                </a:solidFill>
                <a:latin typeface="Arial" charset="0"/>
              </a:rPr>
              <a:t>OBIETTIVO:</a:t>
            </a:r>
            <a:r>
              <a:rPr lang="it-IT" dirty="0">
                <a:latin typeface="Arial" charset="0"/>
              </a:rPr>
              <a:t> scegliere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dove attivare gli impianti </a:t>
            </a:r>
            <a:r>
              <a:rPr lang="it-IT" dirty="0">
                <a:latin typeface="Arial" charset="0"/>
              </a:rPr>
              <a:t>e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assegnare i clienti</a:t>
            </a:r>
            <a:r>
              <a:rPr lang="it-IT" dirty="0">
                <a:latin typeface="Arial" charset="0"/>
              </a:rPr>
              <a:t> in modo da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minimizzare il costo di afferenza + il costo di attivazione</a:t>
            </a:r>
          </a:p>
        </p:txBody>
      </p:sp>
    </p:spTree>
    <p:extLst>
      <p:ext uri="{BB962C8B-B14F-4D97-AF65-F5344CB8AC3E}">
        <p14:creationId xmlns:p14="http://schemas.microsoft.com/office/powerpoint/2010/main" val="340261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8A976D-85A2-4525-8046-CABFA5FC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E1F0A31-4BC8-436F-B66B-2B91D92D153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8BCFCDF-4EFF-417D-A942-EFCC0DE2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868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BF0C96-59B1-48A9-8C71-DDEEBCD5B401}"/>
              </a:ext>
            </a:extLst>
          </p:cNvPr>
          <p:cNvSpPr txBox="1"/>
          <p:nvPr/>
        </p:nvSpPr>
        <p:spPr>
          <a:xfrm>
            <a:off x="319088" y="1124744"/>
            <a:ext cx="8358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" charset="0"/>
              </a:rPr>
              <a:t>Una volta scelti i siti in cui istallare gli impianti, è facile calcolare la soluzione ottima. Infatti, ogni cliente verrà assegnato all’impianto più conveniente. 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BF8D3DC-6486-4809-A583-58D8739A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20" y="198884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Arial" charset="0"/>
              </a:rPr>
              <a:t>Se ad </a:t>
            </a: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esempio</a:t>
            </a:r>
            <a:r>
              <a:rPr lang="en-US" altLang="en-US" sz="20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scegliamo</a:t>
            </a:r>
            <a:r>
              <a:rPr lang="en-US" altLang="en-US" sz="20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siti</a:t>
            </a:r>
            <a:r>
              <a:rPr lang="en-US" altLang="en-US" sz="2000" dirty="0">
                <a:solidFill>
                  <a:srgbClr val="0070C0"/>
                </a:solidFill>
                <a:cs typeface="Arial" charset="0"/>
              </a:rPr>
              <a:t> {A B} </a:t>
            </a: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avremo</a:t>
            </a:r>
            <a:r>
              <a:rPr lang="en-US" altLang="en-US" sz="2000" dirty="0">
                <a:solidFill>
                  <a:srgbClr val="0070C0"/>
                </a:solidFill>
                <a:cs typeface="Arial" charset="0"/>
              </a:rPr>
              <a:t>:</a:t>
            </a:r>
            <a:endParaRPr lang="en-US" altLang="en-US" sz="2000" i="1" dirty="0">
              <a:solidFill>
                <a:srgbClr val="0070C0"/>
              </a:solidFill>
              <a:cs typeface="Arial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29DE216-3578-4887-82A7-6B06A7BC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586607"/>
            <a:ext cx="4923829" cy="307464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F15D867-84A1-4B9C-A134-8C2036CF1DCF}"/>
              </a:ext>
            </a:extLst>
          </p:cNvPr>
          <p:cNvSpPr txBox="1"/>
          <p:nvPr/>
        </p:nvSpPr>
        <p:spPr>
          <a:xfrm>
            <a:off x="352520" y="2658219"/>
            <a:ext cx="85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70C0"/>
                </a:solidFill>
                <a:latin typeface="Arial" charset="0"/>
              </a:rPr>
              <a:t>costo di attivazione 9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0165E2-C0ED-4672-A38B-AB2F5809B725}"/>
              </a:ext>
            </a:extLst>
          </p:cNvPr>
          <p:cNvSpPr txBox="1"/>
          <p:nvPr/>
        </p:nvSpPr>
        <p:spPr>
          <a:xfrm>
            <a:off x="395536" y="3203684"/>
            <a:ext cx="85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70C0"/>
                </a:solidFill>
                <a:latin typeface="Arial" charset="0"/>
              </a:rPr>
              <a:t>costo di afferenza 16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2974F3C-B24E-41D3-855A-E8B29DD050D0}"/>
              </a:ext>
            </a:extLst>
          </p:cNvPr>
          <p:cNvSpPr txBox="1"/>
          <p:nvPr/>
        </p:nvSpPr>
        <p:spPr>
          <a:xfrm>
            <a:off x="395536" y="3789040"/>
            <a:ext cx="85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70C0"/>
                </a:solidFill>
                <a:latin typeface="Arial" charset="0"/>
              </a:rPr>
              <a:t>costo complessivo 25</a:t>
            </a:r>
          </a:p>
        </p:txBody>
      </p:sp>
    </p:spTree>
    <p:extLst>
      <p:ext uri="{BB962C8B-B14F-4D97-AF65-F5344CB8AC3E}">
        <p14:creationId xmlns:p14="http://schemas.microsoft.com/office/powerpoint/2010/main" val="409207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DCFA31-B1C3-477B-9573-ADBA3BF5004D}"/>
              </a:ext>
            </a:extLst>
          </p:cNvPr>
          <p:cNvSpPr txBox="1"/>
          <p:nvPr/>
        </p:nvSpPr>
        <p:spPr>
          <a:xfrm>
            <a:off x="296104" y="1124892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" charset="0"/>
              </a:rPr>
              <a:t>Per calcolare la soluzione ottima, potrei applicare il seguente algoritmo: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978252-25B7-4AAA-A4BE-41206EC22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BF45C67-2BAD-426E-BA26-A71CACDA427E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B470C61-E43E-4721-8EAE-30513EAA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868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9FBD24-B566-4973-9721-D5BAF3EC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626060"/>
            <a:ext cx="7038591" cy="108286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E6A577-E9C2-4A11-B746-309FE4084077}"/>
              </a:ext>
            </a:extLst>
          </p:cNvPr>
          <p:cNvSpPr txBox="1"/>
          <p:nvPr/>
        </p:nvSpPr>
        <p:spPr>
          <a:xfrm>
            <a:off x="313864" y="2967335"/>
            <a:ext cx="8506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>
                <a:solidFill>
                  <a:srgbClr val="0070C0"/>
                </a:solidFill>
                <a:latin typeface="Arial" charset="0"/>
              </a:rPr>
              <a:t>Problema: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it-IT" dirty="0">
                <a:latin typeface="Arial" charset="0"/>
              </a:rPr>
              <a:t>il numero di sottoinsiemi di un insieme dato cresce “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esponenzialmente</a:t>
            </a:r>
            <a:r>
              <a:rPr lang="it-IT" dirty="0">
                <a:latin typeface="Arial" charset="0"/>
              </a:rPr>
              <a:t>” col numero di elementi dell’insieme, ovvero diventa rapidamente un numero enorme. </a:t>
            </a:r>
          </a:p>
        </p:txBody>
      </p:sp>
    </p:spTree>
    <p:extLst>
      <p:ext uri="{BB962C8B-B14F-4D97-AF65-F5344CB8AC3E}">
        <p14:creationId xmlns:p14="http://schemas.microsoft.com/office/powerpoint/2010/main" val="31974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409AB4-D9CA-4E8E-8438-59400DBC3B98}"/>
              </a:ext>
            </a:extLst>
          </p:cNvPr>
          <p:cNvSpPr txBox="1"/>
          <p:nvPr/>
        </p:nvSpPr>
        <p:spPr>
          <a:xfrm>
            <a:off x="296104" y="1124892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" charset="0"/>
              </a:rPr>
              <a:t>Per calcolare la soluzione ottima, potrei applicare il seguente algoritmo: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52AC40-35C8-4D1E-89BA-E44B0D1C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21911EB-5712-4AC1-9701-42A0CD3A5F2F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3C902D4-EC30-46B4-A4B1-0AD19AB83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868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D63DE2-CD83-480C-8C2C-B8140EF8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626060"/>
            <a:ext cx="7038591" cy="108286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0013B42-F54F-4B48-A6DB-228B29BA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2852936"/>
            <a:ext cx="6156176" cy="39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8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CE45D8F-C0FC-44E8-8ACF-F802348CF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23BF07B-1EB1-4202-AAF9-2ADA8D5901E4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0799286-9CFC-40D6-A200-55BA17E4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868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0332B1-1F86-4557-BB43-E6F01788B4AB}"/>
              </a:ext>
            </a:extLst>
          </p:cNvPr>
          <p:cNvSpPr txBox="1"/>
          <p:nvPr/>
        </p:nvSpPr>
        <p:spPr>
          <a:xfrm>
            <a:off x="319088" y="1167944"/>
            <a:ext cx="8645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" charset="0"/>
              </a:rPr>
              <a:t>Per risolvere il problema possiamo usare:</a:t>
            </a:r>
          </a:p>
          <a:p>
            <a:endParaRPr lang="it-IT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u="sng" dirty="0">
                <a:solidFill>
                  <a:srgbClr val="0070C0"/>
                </a:solidFill>
                <a:latin typeface="Arial" charset="0"/>
              </a:rPr>
              <a:t>Modo standard: </a:t>
            </a:r>
            <a:r>
              <a:rPr lang="it-IT" dirty="0">
                <a:latin typeface="Arial" charset="0"/>
              </a:rPr>
              <a:t>costruire una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formulazione di Programmazione Lineare Intera </a:t>
            </a:r>
            <a:r>
              <a:rPr lang="it-IT" dirty="0">
                <a:latin typeface="Arial" charset="0"/>
              </a:rPr>
              <a:t>e quindi utilizzare un solutore. Tuttavia: anche i migliori solutori falliscono al crescere delle dimensioni dei problemi di PLI.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u="sng" dirty="0">
                <a:solidFill>
                  <a:srgbClr val="0070C0"/>
                </a:solidFill>
                <a:latin typeface="Arial" charset="0"/>
              </a:rPr>
              <a:t>Alternativa</a:t>
            </a:r>
            <a:r>
              <a:rPr lang="it-IT" dirty="0">
                <a:latin typeface="Arial" charset="0"/>
              </a:rPr>
              <a:t>: utilizzare dei metodi di soluzione che non assicurano l’</a:t>
            </a:r>
            <a:r>
              <a:rPr lang="it-IT" dirty="0" err="1">
                <a:latin typeface="Arial" charset="0"/>
              </a:rPr>
              <a:t>ottimalità</a:t>
            </a:r>
            <a:r>
              <a:rPr lang="it-IT" dirty="0">
                <a:latin typeface="Arial" charset="0"/>
              </a:rPr>
              <a:t> delle soluzioni prodotte (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euristiche</a:t>
            </a:r>
            <a:r>
              <a:rPr lang="it-IT" dirty="0">
                <a:latin typeface="Arial" charset="0"/>
              </a:rPr>
              <a:t>) ma che in molti casi danno risultati soddisfacenti.</a:t>
            </a:r>
          </a:p>
        </p:txBody>
      </p:sp>
    </p:spTree>
    <p:extLst>
      <p:ext uri="{BB962C8B-B14F-4D97-AF65-F5344CB8AC3E}">
        <p14:creationId xmlns:p14="http://schemas.microsoft.com/office/powerpoint/2010/main" val="111361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EAC7A25-7D6C-45CF-A06E-A79FB7A3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92F0B2A-7899-4806-B07F-79FC9D7A19C3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5E3A67F-8F7B-4FB5-84F8-C4B796F0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868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A8A0F4C-7E58-44E0-AA3A-0D1FB511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014487"/>
            <a:ext cx="352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Variabili decisionali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F3099F5-DC9F-412E-8446-A5AD03A70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322264"/>
            <a:ext cx="828675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x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it-IT" sz="1800" i="1" dirty="0">
                <a:solidFill>
                  <a:srgbClr val="C00000"/>
                </a:solidFill>
              </a:rPr>
              <a:t> = 1 </a:t>
            </a:r>
            <a:r>
              <a:rPr lang="it-IT" altLang="it-IT" sz="1800" i="1" dirty="0"/>
              <a:t>se il cliente </a:t>
            </a:r>
            <a:r>
              <a:rPr lang="it-IT" altLang="it-IT" sz="1800" i="1" dirty="0">
                <a:solidFill>
                  <a:srgbClr val="C00000"/>
                </a:solidFill>
              </a:rPr>
              <a:t>j</a:t>
            </a:r>
            <a:r>
              <a:rPr lang="it-IT" altLang="it-IT" sz="1800" i="1" dirty="0">
                <a:solidFill>
                  <a:srgbClr val="FF0000"/>
                </a:solidFill>
              </a:rPr>
              <a:t> </a:t>
            </a:r>
            <a:r>
              <a:rPr lang="it-IT" altLang="it-IT" sz="1800" i="1" dirty="0"/>
              <a:t>afferisce ad </a:t>
            </a:r>
            <a:r>
              <a:rPr lang="it-IT" altLang="it-IT" sz="1800" i="1" dirty="0">
                <a:solidFill>
                  <a:srgbClr val="C00000"/>
                </a:solidFill>
              </a:rPr>
              <a:t>i</a:t>
            </a:r>
            <a:r>
              <a:rPr lang="it-IT" altLang="it-IT" sz="1800" i="1" dirty="0"/>
              <a:t>,   </a:t>
            </a:r>
            <a:r>
              <a:rPr lang="it-IT" altLang="it-IT" sz="1800" i="1" dirty="0" err="1">
                <a:solidFill>
                  <a:srgbClr val="C00000"/>
                </a:solidFill>
              </a:rPr>
              <a:t>x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it-IT" sz="1800" i="1" dirty="0">
                <a:solidFill>
                  <a:srgbClr val="C00000"/>
                </a:solidFill>
              </a:rPr>
              <a:t> = 0 </a:t>
            </a:r>
            <a:r>
              <a:rPr lang="it-IT" altLang="it-IT" sz="1800" i="1" dirty="0"/>
              <a:t>altrimenti        </a:t>
            </a:r>
            <a:r>
              <a:rPr lang="it-IT" altLang="it-IT" sz="1800" i="1" dirty="0">
                <a:solidFill>
                  <a:srgbClr val="C00000"/>
                </a:solidFill>
              </a:rPr>
              <a:t>i=A..C  j=1..4 </a:t>
            </a:r>
            <a:endParaRPr lang="it-IT" altLang="it-IT" sz="1800" i="1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y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 = 1   </a:t>
            </a:r>
            <a:r>
              <a:rPr lang="it-IT" altLang="it-IT" sz="1800" i="1" dirty="0"/>
              <a:t>se il sito i è aperto          </a:t>
            </a:r>
            <a:r>
              <a:rPr lang="it-IT" altLang="it-IT" sz="1800" i="1" dirty="0" err="1">
                <a:solidFill>
                  <a:srgbClr val="C00000"/>
                </a:solidFill>
              </a:rPr>
              <a:t>y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 = 0 </a:t>
            </a:r>
            <a:r>
              <a:rPr lang="it-IT" altLang="it-IT" sz="1800" i="1" dirty="0"/>
              <a:t> altrimenti;    </a:t>
            </a:r>
            <a:r>
              <a:rPr lang="it-IT" altLang="it-IT" sz="1800" i="1" dirty="0">
                <a:solidFill>
                  <a:srgbClr val="C00000"/>
                </a:solidFill>
              </a:rPr>
              <a:t>i=A..C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9C6D601-EBF9-40FE-B3A9-C66BE338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276872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Funzione obiettivo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5499778-1381-42E9-927D-75C550029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93" y="3626520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Vincoli: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BEAD903A-442C-4231-AAAD-957F72EDD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980218"/>
              </p:ext>
            </p:extLst>
          </p:nvPr>
        </p:nvGraphicFramePr>
        <p:xfrm>
          <a:off x="763588" y="4005263"/>
          <a:ext cx="2038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228600" progId="Equation.DSMT4">
                  <p:embed/>
                </p:oleObj>
              </mc:Choice>
              <mc:Fallback>
                <p:oleObj name="Equation" r:id="rId2" imgW="1079280" imgH="228600" progId="Equation.DSMT4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BEAD903A-442C-4231-AAAD-957F72EDD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005263"/>
                        <a:ext cx="20383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F3C6E2FB-1C05-4BA8-BD0F-710F568AE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472606"/>
              </p:ext>
            </p:extLst>
          </p:nvPr>
        </p:nvGraphicFramePr>
        <p:xfrm>
          <a:off x="719138" y="4437063"/>
          <a:ext cx="2133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228600" progId="Equation.DSMT4">
                  <p:embed/>
                </p:oleObj>
              </mc:Choice>
              <mc:Fallback>
                <p:oleObj name="Equation" r:id="rId4" imgW="1130040" imgH="228600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F3C6E2FB-1C05-4BA8-BD0F-710F568AE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437063"/>
                        <a:ext cx="2133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812BA81A-F0CA-46F8-877A-B3551B502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363643"/>
              </p:ext>
            </p:extLst>
          </p:nvPr>
        </p:nvGraphicFramePr>
        <p:xfrm>
          <a:off x="750888" y="4868863"/>
          <a:ext cx="20859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228600" progId="Equation.DSMT4">
                  <p:embed/>
                </p:oleObj>
              </mc:Choice>
              <mc:Fallback>
                <p:oleObj name="Equation" r:id="rId6" imgW="1104840" imgH="228600" progId="Equation.DSMT4">
                  <p:embed/>
                  <p:pic>
                    <p:nvPicPr>
                      <p:cNvPr id="17" name="Object 6">
                        <a:extLst>
                          <a:ext uri="{FF2B5EF4-FFF2-40B4-BE49-F238E27FC236}">
                            <a16:creationId xmlns:a16="http://schemas.microsoft.com/office/drawing/2014/main" id="{812BA81A-F0CA-46F8-877A-B3551B502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868863"/>
                        <a:ext cx="20859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3DAAAF84-FEDF-4F34-86E0-EAD6D4122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33717"/>
              </p:ext>
            </p:extLst>
          </p:nvPr>
        </p:nvGraphicFramePr>
        <p:xfrm>
          <a:off x="3692525" y="4005064"/>
          <a:ext cx="9810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228600" progId="Equation.DSMT4">
                  <p:embed/>
                </p:oleObj>
              </mc:Choice>
              <mc:Fallback>
                <p:oleObj name="Equation" r:id="rId8" imgW="520560" imgH="228600" progId="Equation.DSMT4">
                  <p:embed/>
                  <p:pic>
                    <p:nvPicPr>
                      <p:cNvPr id="18" name="Object 6">
                        <a:extLst>
                          <a:ext uri="{FF2B5EF4-FFF2-40B4-BE49-F238E27FC236}">
                            <a16:creationId xmlns:a16="http://schemas.microsoft.com/office/drawing/2014/main" id="{3DAAAF84-FEDF-4F34-86E0-EAD6D4122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4005064"/>
                        <a:ext cx="9810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CCB379FA-F95F-4B5E-A341-F1F99261F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008625"/>
              </p:ext>
            </p:extLst>
          </p:nvPr>
        </p:nvGraphicFramePr>
        <p:xfrm>
          <a:off x="722313" y="5372100"/>
          <a:ext cx="2133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228600" progId="Equation.DSMT4">
                  <p:embed/>
                </p:oleObj>
              </mc:Choice>
              <mc:Fallback>
                <p:oleObj name="Equation" r:id="rId10" imgW="1130040" imgH="228600" progId="Equation.DSMT4">
                  <p:embed/>
                  <p:pic>
                    <p:nvPicPr>
                      <p:cNvPr id="19" name="Object 6">
                        <a:extLst>
                          <a:ext uri="{FF2B5EF4-FFF2-40B4-BE49-F238E27FC236}">
                            <a16:creationId xmlns:a16="http://schemas.microsoft.com/office/drawing/2014/main" id="{CCB379FA-F95F-4B5E-A341-F1F99261F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372100"/>
                        <a:ext cx="2133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051C5EC1-F3E1-4D1A-9CB1-138B82C70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126385"/>
              </p:ext>
            </p:extLst>
          </p:nvPr>
        </p:nvGraphicFramePr>
        <p:xfrm>
          <a:off x="3660775" y="4857898"/>
          <a:ext cx="10048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228600" progId="Equation.DSMT4">
                  <p:embed/>
                </p:oleObj>
              </mc:Choice>
              <mc:Fallback>
                <p:oleObj name="Equation" r:id="rId12" imgW="533160" imgH="228600" progId="Equation.DSMT4">
                  <p:embed/>
                  <p:pic>
                    <p:nvPicPr>
                      <p:cNvPr id="21" name="Object 6">
                        <a:extLst>
                          <a:ext uri="{FF2B5EF4-FFF2-40B4-BE49-F238E27FC236}">
                            <a16:creationId xmlns:a16="http://schemas.microsoft.com/office/drawing/2014/main" id="{051C5EC1-F3E1-4D1A-9CB1-138B82C70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4857898"/>
                        <a:ext cx="10048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4FFB4559-153C-4785-8A94-139950502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641753"/>
              </p:ext>
            </p:extLst>
          </p:nvPr>
        </p:nvGraphicFramePr>
        <p:xfrm>
          <a:off x="3668713" y="5348435"/>
          <a:ext cx="10302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760" imgH="228600" progId="Equation.DSMT4">
                  <p:embed/>
                </p:oleObj>
              </mc:Choice>
              <mc:Fallback>
                <p:oleObj name="Equation" r:id="rId14" imgW="545760" imgH="228600" progId="Equation.DSMT4">
                  <p:embed/>
                  <p:pic>
                    <p:nvPicPr>
                      <p:cNvPr id="23" name="Object 6">
                        <a:extLst>
                          <a:ext uri="{FF2B5EF4-FFF2-40B4-BE49-F238E27FC236}">
                            <a16:creationId xmlns:a16="http://schemas.microsoft.com/office/drawing/2014/main" id="{4FFB4559-153C-4785-8A94-1399505022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5348435"/>
                        <a:ext cx="10302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9DCB572-CF9A-46EB-ADC3-BC9FDAC41491}"/>
              </a:ext>
            </a:extLst>
          </p:cNvPr>
          <p:cNvSpPr txBox="1"/>
          <p:nvPr/>
        </p:nvSpPr>
        <p:spPr>
          <a:xfrm>
            <a:off x="755575" y="2639536"/>
            <a:ext cx="7888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effectLst/>
                <a:latin typeface="Times New Roman" panose="02020603050405020304" pitchFamily="18" charset="0"/>
              </a:rPr>
              <a:t>Min	4 y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A</a:t>
            </a:r>
            <a:r>
              <a:rPr lang="es-ES" dirty="0">
                <a:effectLst/>
                <a:latin typeface="Times New Roman" panose="02020603050405020304" pitchFamily="18" charset="0"/>
              </a:rPr>
              <a:t> + 5 y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B</a:t>
            </a:r>
            <a:r>
              <a:rPr lang="es-ES" dirty="0">
                <a:effectLst/>
                <a:latin typeface="Times New Roman" panose="02020603050405020304" pitchFamily="18" charset="0"/>
              </a:rPr>
              <a:t> + 10 y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C</a:t>
            </a:r>
            <a:r>
              <a:rPr lang="es-ES" dirty="0">
                <a:effectLst/>
                <a:latin typeface="Times New Roman" panose="02020603050405020304" pitchFamily="18" charset="0"/>
              </a:rPr>
              <a:t>  + 6 </a:t>
            </a:r>
            <a:r>
              <a:rPr lang="es-ES" dirty="0">
                <a:latin typeface="Times New Roman" panose="02020603050405020304" pitchFamily="18" charset="0"/>
              </a:rPr>
              <a:t>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A1</a:t>
            </a:r>
            <a:r>
              <a:rPr lang="es-ES" dirty="0">
                <a:effectLst/>
                <a:latin typeface="Times New Roman" panose="02020603050405020304" pitchFamily="18" charset="0"/>
              </a:rPr>
              <a:t> + 10 </a:t>
            </a:r>
            <a:r>
              <a:rPr lang="es-ES" dirty="0">
                <a:latin typeface="Times New Roman" panose="02020603050405020304" pitchFamily="18" charset="0"/>
              </a:rPr>
              <a:t>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B1</a:t>
            </a:r>
            <a:r>
              <a:rPr lang="es-ES" dirty="0">
                <a:effectLst/>
                <a:latin typeface="Times New Roman" panose="02020603050405020304" pitchFamily="18" charset="0"/>
              </a:rPr>
              <a:t> + 10 </a:t>
            </a:r>
            <a:r>
              <a:rPr lang="es-ES" dirty="0">
                <a:latin typeface="Times New Roman" panose="02020603050405020304" pitchFamily="18" charset="0"/>
              </a:rPr>
              <a:t>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C1</a:t>
            </a:r>
            <a:r>
              <a:rPr lang="es-ES" dirty="0">
                <a:effectLst/>
                <a:latin typeface="Times New Roman" panose="02020603050405020304" pitchFamily="18" charset="0"/>
              </a:rPr>
              <a:t> + 8 </a:t>
            </a:r>
            <a:r>
              <a:rPr lang="es-ES" dirty="0">
                <a:latin typeface="Times New Roman" panose="02020603050405020304" pitchFamily="18" charset="0"/>
              </a:rPr>
              <a:t>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A2</a:t>
            </a:r>
            <a:r>
              <a:rPr lang="es-ES" dirty="0">
                <a:effectLst/>
                <a:latin typeface="Times New Roman" panose="02020603050405020304" pitchFamily="18" charset="0"/>
              </a:rPr>
              <a:t> + 10 </a:t>
            </a:r>
            <a:r>
              <a:rPr lang="es-ES" dirty="0">
                <a:latin typeface="Times New Roman" panose="02020603050405020304" pitchFamily="18" charset="0"/>
              </a:rPr>
              <a:t>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B2</a:t>
            </a:r>
            <a:r>
              <a:rPr lang="es-ES" dirty="0">
                <a:effectLst/>
                <a:latin typeface="Times New Roman" panose="02020603050405020304" pitchFamily="18" charset="0"/>
              </a:rPr>
              <a:t> +            </a:t>
            </a:r>
          </a:p>
          <a:p>
            <a:r>
              <a:rPr lang="es-ES" dirty="0">
                <a:latin typeface="Times New Roman" panose="02020603050405020304" pitchFamily="18" charset="0"/>
              </a:rPr>
              <a:t>                </a:t>
            </a:r>
            <a:r>
              <a:rPr lang="es-ES" dirty="0">
                <a:effectLst/>
                <a:latin typeface="Times New Roman" panose="02020603050405020304" pitchFamily="18" charset="0"/>
              </a:rPr>
              <a:t>1 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C2</a:t>
            </a:r>
            <a:r>
              <a:rPr lang="es-ES" dirty="0">
                <a:effectLst/>
                <a:latin typeface="Times New Roman" panose="02020603050405020304" pitchFamily="18" charset="0"/>
              </a:rPr>
              <a:t> + 6 </a:t>
            </a:r>
            <a:r>
              <a:rPr lang="es-ES" dirty="0">
                <a:latin typeface="Times New Roman" panose="02020603050405020304" pitchFamily="18" charset="0"/>
              </a:rPr>
              <a:t>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A3</a:t>
            </a:r>
            <a:r>
              <a:rPr lang="es-ES" dirty="0">
                <a:effectLst/>
                <a:latin typeface="Times New Roman" panose="02020603050405020304" pitchFamily="18" charset="0"/>
              </a:rPr>
              <a:t> + 1 </a:t>
            </a:r>
            <a:r>
              <a:rPr lang="es-ES" dirty="0">
                <a:latin typeface="Times New Roman" panose="02020603050405020304" pitchFamily="18" charset="0"/>
              </a:rPr>
              <a:t>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B3</a:t>
            </a:r>
            <a:r>
              <a:rPr lang="es-ES" dirty="0">
                <a:effectLst/>
                <a:latin typeface="Times New Roman" panose="02020603050405020304" pitchFamily="18" charset="0"/>
              </a:rPr>
              <a:t> + 5 </a:t>
            </a:r>
            <a:r>
              <a:rPr lang="es-ES" dirty="0">
                <a:latin typeface="Times New Roman" panose="02020603050405020304" pitchFamily="18" charset="0"/>
              </a:rPr>
              <a:t>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C3</a:t>
            </a:r>
            <a:r>
              <a:rPr lang="es-ES" dirty="0">
                <a:effectLst/>
                <a:latin typeface="Times New Roman" panose="02020603050405020304" pitchFamily="18" charset="0"/>
              </a:rPr>
              <a:t> + 7 </a:t>
            </a:r>
            <a:r>
              <a:rPr lang="es-ES" dirty="0">
                <a:latin typeface="Times New Roman" panose="02020603050405020304" pitchFamily="18" charset="0"/>
              </a:rPr>
              <a:t>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A4 </a:t>
            </a:r>
            <a:r>
              <a:rPr lang="es-ES" dirty="0">
                <a:effectLst/>
                <a:latin typeface="Times New Roman" panose="02020603050405020304" pitchFamily="18" charset="0"/>
              </a:rPr>
              <a:t>+ 1 </a:t>
            </a:r>
            <a:r>
              <a:rPr lang="es-ES" dirty="0">
                <a:latin typeface="Times New Roman" panose="02020603050405020304" pitchFamily="18" charset="0"/>
              </a:rPr>
              <a:t>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B4 </a:t>
            </a:r>
            <a:r>
              <a:rPr lang="es-ES" dirty="0">
                <a:effectLst/>
                <a:latin typeface="Times New Roman" panose="02020603050405020304" pitchFamily="18" charset="0"/>
              </a:rPr>
              <a:t>+ 4 </a:t>
            </a:r>
            <a:r>
              <a:rPr lang="es-ES" dirty="0">
                <a:latin typeface="Times New Roman" panose="02020603050405020304" pitchFamily="18" charset="0"/>
              </a:rPr>
              <a:t>x</a:t>
            </a:r>
            <a:r>
              <a:rPr lang="es-ES" baseline="-25000" dirty="0">
                <a:effectLst/>
                <a:latin typeface="Times New Roman" panose="02020603050405020304" pitchFamily="18" charset="0"/>
              </a:rPr>
              <a:t>C4</a:t>
            </a:r>
            <a:endParaRPr lang="it-IT" baseline="-25000" dirty="0"/>
          </a:p>
        </p:txBody>
      </p:sp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E415A6F0-37B8-4AAF-B1D5-DDCCEF488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909015"/>
              </p:ext>
            </p:extLst>
          </p:nvPr>
        </p:nvGraphicFramePr>
        <p:xfrm>
          <a:off x="3635896" y="4413051"/>
          <a:ext cx="1028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5760" imgH="228600" progId="Equation.DSMT4">
                  <p:embed/>
                </p:oleObj>
              </mc:Choice>
              <mc:Fallback>
                <p:oleObj name="Equation" r:id="rId16" imgW="545760" imgH="228600" progId="Equation.DSMT4">
                  <p:embed/>
                  <p:pic>
                    <p:nvPicPr>
                      <p:cNvPr id="33" name="Object 6">
                        <a:extLst>
                          <a:ext uri="{FF2B5EF4-FFF2-40B4-BE49-F238E27FC236}">
                            <a16:creationId xmlns:a16="http://schemas.microsoft.com/office/drawing/2014/main" id="{E415A6F0-37B8-4AAF-B1D5-DDCCEF4888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413051"/>
                        <a:ext cx="1028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D0969CD8-59C5-4FCA-AA54-5FD8E8809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027502"/>
              </p:ext>
            </p:extLst>
          </p:nvPr>
        </p:nvGraphicFramePr>
        <p:xfrm>
          <a:off x="5365725" y="4005064"/>
          <a:ext cx="9810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20560" imgH="228600" progId="Equation.DSMT4">
                  <p:embed/>
                </p:oleObj>
              </mc:Choice>
              <mc:Fallback>
                <p:oleObj name="Equation" r:id="rId18" imgW="520560" imgH="228600" progId="Equation.DSMT4">
                  <p:embed/>
                  <p:pic>
                    <p:nvPicPr>
                      <p:cNvPr id="34" name="Object 6">
                        <a:extLst>
                          <a:ext uri="{FF2B5EF4-FFF2-40B4-BE49-F238E27FC236}">
                            <a16:creationId xmlns:a16="http://schemas.microsoft.com/office/drawing/2014/main" id="{D0969CD8-59C5-4FCA-AA54-5FD8E8809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25" y="4005064"/>
                        <a:ext cx="9810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">
            <a:extLst>
              <a:ext uri="{FF2B5EF4-FFF2-40B4-BE49-F238E27FC236}">
                <a16:creationId xmlns:a16="http://schemas.microsoft.com/office/drawing/2014/main" id="{4DFFD25F-FDCF-42EF-8663-4CF6C5127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81719"/>
              </p:ext>
            </p:extLst>
          </p:nvPr>
        </p:nvGraphicFramePr>
        <p:xfrm>
          <a:off x="5333975" y="4857898"/>
          <a:ext cx="10048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33160" imgH="228600" progId="Equation.DSMT4">
                  <p:embed/>
                </p:oleObj>
              </mc:Choice>
              <mc:Fallback>
                <p:oleObj name="Equation" r:id="rId20" imgW="533160" imgH="228600" progId="Equation.DSMT4">
                  <p:embed/>
                  <p:pic>
                    <p:nvPicPr>
                      <p:cNvPr id="35" name="Object 6">
                        <a:extLst>
                          <a:ext uri="{FF2B5EF4-FFF2-40B4-BE49-F238E27FC236}">
                            <a16:creationId xmlns:a16="http://schemas.microsoft.com/office/drawing/2014/main" id="{4DFFD25F-FDCF-42EF-8663-4CF6C5127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75" y="4857898"/>
                        <a:ext cx="10048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>
            <a:extLst>
              <a:ext uri="{FF2B5EF4-FFF2-40B4-BE49-F238E27FC236}">
                <a16:creationId xmlns:a16="http://schemas.microsoft.com/office/drawing/2014/main" id="{4FF35B47-4226-4852-93BB-4C90B74CD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972972"/>
              </p:ext>
            </p:extLst>
          </p:nvPr>
        </p:nvGraphicFramePr>
        <p:xfrm>
          <a:off x="5341913" y="5348435"/>
          <a:ext cx="10302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45760" imgH="228600" progId="Equation.DSMT4">
                  <p:embed/>
                </p:oleObj>
              </mc:Choice>
              <mc:Fallback>
                <p:oleObj name="Equation" r:id="rId22" imgW="545760" imgH="228600" progId="Equation.DSMT4">
                  <p:embed/>
                  <p:pic>
                    <p:nvPicPr>
                      <p:cNvPr id="36" name="Object 6">
                        <a:extLst>
                          <a:ext uri="{FF2B5EF4-FFF2-40B4-BE49-F238E27FC236}">
                            <a16:creationId xmlns:a16="http://schemas.microsoft.com/office/drawing/2014/main" id="{4FF35B47-4226-4852-93BB-4C90B74CD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13" y="5348435"/>
                        <a:ext cx="10302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>
            <a:extLst>
              <a:ext uri="{FF2B5EF4-FFF2-40B4-BE49-F238E27FC236}">
                <a16:creationId xmlns:a16="http://schemas.microsoft.com/office/drawing/2014/main" id="{64781429-7F81-40C8-918B-E6C7C9BA6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142018"/>
              </p:ext>
            </p:extLst>
          </p:nvPr>
        </p:nvGraphicFramePr>
        <p:xfrm>
          <a:off x="5308600" y="4413250"/>
          <a:ext cx="1028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45760" imgH="228600" progId="Equation.DSMT4">
                  <p:embed/>
                </p:oleObj>
              </mc:Choice>
              <mc:Fallback>
                <p:oleObj name="Equation" r:id="rId24" imgW="545760" imgH="228600" progId="Equation.DSMT4">
                  <p:embed/>
                  <p:pic>
                    <p:nvPicPr>
                      <p:cNvPr id="37" name="Object 6">
                        <a:extLst>
                          <a:ext uri="{FF2B5EF4-FFF2-40B4-BE49-F238E27FC236}">
                            <a16:creationId xmlns:a16="http://schemas.microsoft.com/office/drawing/2014/main" id="{64781429-7F81-40C8-918B-E6C7C9BA6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4413250"/>
                        <a:ext cx="1028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">
            <a:extLst>
              <a:ext uri="{FF2B5EF4-FFF2-40B4-BE49-F238E27FC236}">
                <a16:creationId xmlns:a16="http://schemas.microsoft.com/office/drawing/2014/main" id="{6C8CD878-1D17-4A66-961F-C9A7E8A11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713006"/>
              </p:ext>
            </p:extLst>
          </p:nvPr>
        </p:nvGraphicFramePr>
        <p:xfrm>
          <a:off x="7010400" y="4005263"/>
          <a:ext cx="10048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33160" imgH="228600" progId="Equation.DSMT4">
                  <p:embed/>
                </p:oleObj>
              </mc:Choice>
              <mc:Fallback>
                <p:oleObj name="Equation" r:id="rId26" imgW="533160" imgH="228600" progId="Equation.DSMT4">
                  <p:embed/>
                  <p:pic>
                    <p:nvPicPr>
                      <p:cNvPr id="38" name="Object 6">
                        <a:extLst>
                          <a:ext uri="{FF2B5EF4-FFF2-40B4-BE49-F238E27FC236}">
                            <a16:creationId xmlns:a16="http://schemas.microsoft.com/office/drawing/2014/main" id="{6C8CD878-1D17-4A66-961F-C9A7E8A11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005263"/>
                        <a:ext cx="10048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>
            <a:extLst>
              <a:ext uri="{FF2B5EF4-FFF2-40B4-BE49-F238E27FC236}">
                <a16:creationId xmlns:a16="http://schemas.microsoft.com/office/drawing/2014/main" id="{6838E86E-1601-4BBD-B05A-2BDD50119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750137"/>
              </p:ext>
            </p:extLst>
          </p:nvPr>
        </p:nvGraphicFramePr>
        <p:xfrm>
          <a:off x="6978650" y="4857750"/>
          <a:ext cx="1028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45760" imgH="228600" progId="Equation.DSMT4">
                  <p:embed/>
                </p:oleObj>
              </mc:Choice>
              <mc:Fallback>
                <p:oleObj name="Equation" r:id="rId28" imgW="545760" imgH="228600" progId="Equation.DSMT4">
                  <p:embed/>
                  <p:pic>
                    <p:nvPicPr>
                      <p:cNvPr id="39" name="Object 6">
                        <a:extLst>
                          <a:ext uri="{FF2B5EF4-FFF2-40B4-BE49-F238E27FC236}">
                            <a16:creationId xmlns:a16="http://schemas.microsoft.com/office/drawing/2014/main" id="{6838E86E-1601-4BBD-B05A-2BDD50119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4857750"/>
                        <a:ext cx="1028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">
            <a:extLst>
              <a:ext uri="{FF2B5EF4-FFF2-40B4-BE49-F238E27FC236}">
                <a16:creationId xmlns:a16="http://schemas.microsoft.com/office/drawing/2014/main" id="{89A90C5C-0A81-4E43-B4C1-A9D068DF8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318609"/>
              </p:ext>
            </p:extLst>
          </p:nvPr>
        </p:nvGraphicFramePr>
        <p:xfrm>
          <a:off x="6998097" y="5348435"/>
          <a:ext cx="10302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45760" imgH="228600" progId="Equation.DSMT4">
                  <p:embed/>
                </p:oleObj>
              </mc:Choice>
              <mc:Fallback>
                <p:oleObj name="Equation" r:id="rId30" imgW="545760" imgH="228600" progId="Equation.DSMT4">
                  <p:embed/>
                  <p:pic>
                    <p:nvPicPr>
                      <p:cNvPr id="40" name="Object 6">
                        <a:extLst>
                          <a:ext uri="{FF2B5EF4-FFF2-40B4-BE49-F238E27FC236}">
                            <a16:creationId xmlns:a16="http://schemas.microsoft.com/office/drawing/2014/main" id="{89A90C5C-0A81-4E43-B4C1-A9D068DF8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8097" y="5348435"/>
                        <a:ext cx="10302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6">
            <a:extLst>
              <a:ext uri="{FF2B5EF4-FFF2-40B4-BE49-F238E27FC236}">
                <a16:creationId xmlns:a16="http://schemas.microsoft.com/office/drawing/2014/main" id="{B2D6A1A8-5E88-4EB7-AE0C-3B80B9216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200821"/>
              </p:ext>
            </p:extLst>
          </p:nvPr>
        </p:nvGraphicFramePr>
        <p:xfrm>
          <a:off x="6965280" y="4413051"/>
          <a:ext cx="1028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45760" imgH="228600" progId="Equation.DSMT4">
                  <p:embed/>
                </p:oleObj>
              </mc:Choice>
              <mc:Fallback>
                <p:oleObj name="Equation" r:id="rId32" imgW="545760" imgH="228600" progId="Equation.DSMT4">
                  <p:embed/>
                  <p:pic>
                    <p:nvPicPr>
                      <p:cNvPr id="41" name="Object 6">
                        <a:extLst>
                          <a:ext uri="{FF2B5EF4-FFF2-40B4-BE49-F238E27FC236}">
                            <a16:creationId xmlns:a16="http://schemas.microsoft.com/office/drawing/2014/main" id="{B2D6A1A8-5E88-4EB7-AE0C-3B80B9216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280" y="4413051"/>
                        <a:ext cx="1028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F1048DF3-CA05-475C-ACED-339A0A636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</a:t>
            </a: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B5B2D615-DA6C-40B6-9E0F-CDBC26A03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67568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Dato un grafo </a:t>
            </a:r>
            <a:r>
              <a:rPr lang="it-IT" altLang="en-US" b="1" dirty="0">
                <a:solidFill>
                  <a:schemeClr val="accent2"/>
                </a:solidFill>
              </a:rPr>
              <a:t>G(V,A)</a:t>
            </a:r>
            <a:r>
              <a:rPr lang="it-IT" altLang="en-US" dirty="0"/>
              <a:t>, sia </a:t>
            </a:r>
            <a:r>
              <a:rPr lang="it-IT" altLang="en-US" b="1" i="1" dirty="0">
                <a:solidFill>
                  <a:schemeClr val="accent2"/>
                </a:solidFill>
              </a:rPr>
              <a:t>J </a:t>
            </a:r>
            <a:r>
              <a:rPr lang="it-IT" altLang="en-US" b="1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it-IT" altLang="en-US" b="1" i="1" dirty="0">
                <a:solidFill>
                  <a:schemeClr val="accent2"/>
                </a:solidFill>
              </a:rPr>
              <a:t>V</a:t>
            </a:r>
            <a:r>
              <a:rPr lang="it-IT" altLang="en-US" dirty="0"/>
              <a:t> l’insieme dei </a:t>
            </a:r>
            <a:r>
              <a:rPr lang="it-IT" altLang="en-US" i="1" dirty="0">
                <a:solidFill>
                  <a:schemeClr val="accent2"/>
                </a:solidFill>
              </a:rPr>
              <a:t>nodi clienti </a:t>
            </a:r>
            <a:r>
              <a:rPr lang="it-IT" altLang="en-US" dirty="0"/>
              <a:t>che richiedono un dato servizio, </a:t>
            </a:r>
            <a:r>
              <a:rPr lang="it-IT" altLang="en-US" b="1" i="1" dirty="0">
                <a:solidFill>
                  <a:schemeClr val="accent2"/>
                </a:solidFill>
              </a:rPr>
              <a:t>I</a:t>
            </a:r>
            <a:r>
              <a:rPr lang="it-IT" altLang="en-US" b="1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it-IT" altLang="en-US" b="1" i="1" dirty="0">
                <a:solidFill>
                  <a:schemeClr val="accent2"/>
                </a:solidFill>
              </a:rPr>
              <a:t>V</a:t>
            </a:r>
            <a:r>
              <a:rPr lang="it-IT" altLang="en-US" dirty="0"/>
              <a:t> l’insieme dei </a:t>
            </a:r>
            <a:r>
              <a:rPr lang="it-IT" altLang="en-US" i="1" dirty="0">
                <a:solidFill>
                  <a:schemeClr val="accent2"/>
                </a:solidFill>
              </a:rPr>
              <a:t>nodi in cui può essere localizzato un centro di servizio</a:t>
            </a:r>
            <a:r>
              <a:rPr lang="it-IT" altLang="en-US" dirty="0"/>
              <a:t> (</a:t>
            </a:r>
            <a:r>
              <a:rPr lang="it-IT" altLang="en-US" b="1" i="1" dirty="0">
                <a:solidFill>
                  <a:schemeClr val="accent2"/>
                </a:solidFill>
              </a:rPr>
              <a:t>I</a:t>
            </a:r>
            <a:r>
              <a:rPr lang="it-IT" altLang="en-US" dirty="0"/>
              <a:t> e </a:t>
            </a:r>
            <a:r>
              <a:rPr lang="it-IT" altLang="en-US" b="1" i="1" dirty="0">
                <a:solidFill>
                  <a:schemeClr val="accent2"/>
                </a:solidFill>
              </a:rPr>
              <a:t>J</a:t>
            </a:r>
            <a:r>
              <a:rPr lang="it-IT" altLang="en-US" dirty="0"/>
              <a:t> possono anche </a:t>
            </a:r>
            <a:r>
              <a:rPr lang="it-IT" altLang="en-US" i="1" dirty="0">
                <a:solidFill>
                  <a:schemeClr val="accent2"/>
                </a:solidFill>
              </a:rPr>
              <a:t>coincidere</a:t>
            </a:r>
            <a:r>
              <a:rPr lang="it-IT" altLang="en-US" dirty="0"/>
              <a:t> tra loro e coincidere con l’intero insieme </a:t>
            </a:r>
            <a:r>
              <a:rPr lang="it-IT" altLang="en-US" b="1" i="1" dirty="0">
                <a:solidFill>
                  <a:schemeClr val="accent2"/>
                </a:solidFill>
              </a:rPr>
              <a:t>V</a:t>
            </a:r>
            <a:r>
              <a:rPr lang="it-IT" altLang="en-US" dirty="0"/>
              <a:t>)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C5DD8099-2445-49CA-8F00-BBEE7E591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49500"/>
            <a:ext cx="8496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IL problema di </a:t>
            </a:r>
            <a:r>
              <a:rPr lang="it-IT" altLang="en-US" b="1" i="1" dirty="0" err="1">
                <a:solidFill>
                  <a:schemeClr val="accent2"/>
                </a:solidFill>
              </a:rPr>
              <a:t>simple</a:t>
            </a:r>
            <a:r>
              <a:rPr lang="it-IT" altLang="en-US" b="1" i="1" dirty="0">
                <a:solidFill>
                  <a:schemeClr val="accent2"/>
                </a:solidFill>
              </a:rPr>
              <a:t> </a:t>
            </a:r>
            <a:r>
              <a:rPr lang="it-IT" altLang="en-US" b="1" i="1" dirty="0" err="1">
                <a:solidFill>
                  <a:schemeClr val="accent2"/>
                </a:solidFill>
              </a:rPr>
              <a:t>plant</a:t>
            </a:r>
            <a:r>
              <a:rPr lang="it-IT" altLang="en-US" b="1" i="1" dirty="0">
                <a:solidFill>
                  <a:schemeClr val="accent2"/>
                </a:solidFill>
              </a:rPr>
              <a:t> location </a:t>
            </a:r>
            <a:r>
              <a:rPr lang="it-IT" altLang="en-US" dirty="0"/>
              <a:t>richiede di </a:t>
            </a:r>
            <a:r>
              <a:rPr lang="it-IT" altLang="en-US" i="1" dirty="0">
                <a:solidFill>
                  <a:schemeClr val="accent2"/>
                </a:solidFill>
              </a:rPr>
              <a:t>localizzare i centri di servizio </a:t>
            </a:r>
            <a:r>
              <a:rPr lang="it-IT" altLang="en-US" dirty="0"/>
              <a:t>in modo da </a:t>
            </a:r>
            <a:r>
              <a:rPr lang="it-IT" altLang="en-US" i="1" dirty="0">
                <a:solidFill>
                  <a:schemeClr val="accent2"/>
                </a:solidFill>
              </a:rPr>
              <a:t>minimizzare i costi totali </a:t>
            </a:r>
            <a:r>
              <a:rPr lang="it-IT" altLang="en-US" dirty="0"/>
              <a:t>(</a:t>
            </a:r>
            <a:r>
              <a:rPr lang="it-IT" altLang="en-US" i="1" dirty="0">
                <a:solidFill>
                  <a:schemeClr val="accent2"/>
                </a:solidFill>
              </a:rPr>
              <a:t>costi fissi + costi di afferenza</a:t>
            </a:r>
            <a:r>
              <a:rPr lang="it-IT" altLang="en-US" dirty="0"/>
              <a:t>)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2E0A2CB-0B7C-4CFD-A747-939117EBE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33575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Formulazione</a:t>
            </a:r>
            <a:r>
              <a:rPr lang="en-US" altLang="en-US" sz="2000" dirty="0">
                <a:solidFill>
                  <a:srgbClr val="0070C0"/>
                </a:solidFill>
                <a:cs typeface="Arial" charset="0"/>
              </a:rPr>
              <a:t>:</a:t>
            </a:r>
            <a:endParaRPr lang="en-US" altLang="en-US" sz="2000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6114554-60C7-4120-97E6-C40993CC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716338"/>
            <a:ext cx="828675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dirty="0">
                <a:solidFill>
                  <a:srgbClr val="0066FF"/>
                </a:solidFill>
              </a:rPr>
              <a:t>Dati del problema</a:t>
            </a:r>
            <a:r>
              <a:rPr lang="it-IT" altLang="en-US" dirty="0"/>
              <a:t>: 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c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en-US" i="1" dirty="0">
                <a:solidFill>
                  <a:srgbClr val="C00000"/>
                </a:solidFill>
              </a:rPr>
              <a:t> </a:t>
            </a:r>
            <a:r>
              <a:rPr lang="it-IT" altLang="en-US" i="1" dirty="0"/>
              <a:t>costo di </a:t>
            </a:r>
            <a:r>
              <a:rPr lang="it-IT" altLang="en-US" i="1" dirty="0">
                <a:solidFill>
                  <a:srgbClr val="C00000"/>
                </a:solidFill>
              </a:rPr>
              <a:t>afferenza</a:t>
            </a:r>
            <a:r>
              <a:rPr lang="it-IT" altLang="en-US" i="1" dirty="0"/>
              <a:t> in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  <a:r>
              <a:rPr lang="it-IT" altLang="en-US" i="1" dirty="0"/>
              <a:t> della</a:t>
            </a:r>
            <a:r>
              <a:rPr lang="it-IT" altLang="en-US" i="1" dirty="0">
                <a:solidFill>
                  <a:srgbClr val="C00000"/>
                </a:solidFill>
              </a:rPr>
              <a:t> domanda </a:t>
            </a:r>
            <a:r>
              <a:rPr lang="it-IT" altLang="en-US" i="1" dirty="0"/>
              <a:t>generata da </a:t>
            </a:r>
            <a:r>
              <a:rPr lang="it-IT" altLang="en-US" b="1" i="1" dirty="0">
                <a:solidFill>
                  <a:srgbClr val="C00000"/>
                </a:solidFill>
              </a:rPr>
              <a:t>j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>
                <a:solidFill>
                  <a:srgbClr val="C00000"/>
                </a:solidFill>
              </a:rPr>
              <a:t>f</a:t>
            </a:r>
            <a:r>
              <a:rPr lang="it-IT" altLang="en-US" i="1" baseline="-25000" dirty="0">
                <a:solidFill>
                  <a:srgbClr val="C00000"/>
                </a:solidFill>
              </a:rPr>
              <a:t>i</a:t>
            </a:r>
            <a:r>
              <a:rPr lang="it-IT" altLang="en-US" i="1" dirty="0">
                <a:solidFill>
                  <a:srgbClr val="C00000"/>
                </a:solidFill>
              </a:rPr>
              <a:t> </a:t>
            </a:r>
            <a:r>
              <a:rPr lang="it-IT" altLang="en-US" i="1" dirty="0"/>
              <a:t>costo di </a:t>
            </a:r>
            <a:r>
              <a:rPr lang="it-IT" altLang="en-US" i="1" dirty="0">
                <a:solidFill>
                  <a:srgbClr val="C00000"/>
                </a:solidFill>
              </a:rPr>
              <a:t>apertura</a:t>
            </a:r>
            <a:r>
              <a:rPr lang="it-IT" altLang="en-US" i="1" dirty="0"/>
              <a:t> del centro di servizio in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CDAC1FE-4305-4428-B2E6-E6492696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084763"/>
            <a:ext cx="828675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dirty="0">
                <a:solidFill>
                  <a:srgbClr val="0066FF"/>
                </a:solidFill>
              </a:rPr>
              <a:t>Variabili decisionali</a:t>
            </a:r>
            <a:r>
              <a:rPr lang="it-IT" altLang="en-US" dirty="0"/>
              <a:t>: 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x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en-US" i="1" dirty="0">
                <a:solidFill>
                  <a:srgbClr val="C00000"/>
                </a:solidFill>
              </a:rPr>
              <a:t> = 1 </a:t>
            </a:r>
            <a:r>
              <a:rPr lang="it-IT" altLang="en-US" i="1" dirty="0"/>
              <a:t>se il cliente </a:t>
            </a:r>
            <a:r>
              <a:rPr lang="it-IT" altLang="en-US" b="1" i="1" dirty="0">
                <a:solidFill>
                  <a:srgbClr val="C00000"/>
                </a:solidFill>
              </a:rPr>
              <a:t>j</a:t>
            </a:r>
            <a:r>
              <a:rPr lang="it-IT" altLang="en-US" i="1" dirty="0"/>
              <a:t> </a:t>
            </a:r>
            <a:r>
              <a:rPr lang="it-IT" altLang="en-US" i="1" dirty="0">
                <a:solidFill>
                  <a:srgbClr val="C00000"/>
                </a:solidFill>
              </a:rPr>
              <a:t>afferisce</a:t>
            </a:r>
            <a:r>
              <a:rPr lang="it-IT" altLang="en-US" i="1" dirty="0"/>
              <a:t> al centro di servizio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  <a:r>
              <a:rPr lang="it-IT" altLang="en-US" i="1" dirty="0"/>
              <a:t>, </a:t>
            </a:r>
            <a:r>
              <a:rPr lang="it-IT" altLang="en-US" i="1" dirty="0">
                <a:solidFill>
                  <a:srgbClr val="C00000"/>
                </a:solidFill>
              </a:rPr>
              <a:t>0 altrimenti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y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en-US" i="1" dirty="0">
                <a:solidFill>
                  <a:srgbClr val="C00000"/>
                </a:solidFill>
              </a:rPr>
              <a:t> = 1 </a:t>
            </a:r>
            <a:r>
              <a:rPr lang="it-IT" altLang="en-US" i="1" dirty="0"/>
              <a:t>se in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  <a:r>
              <a:rPr lang="it-IT" altLang="en-US" i="1" dirty="0">
                <a:solidFill>
                  <a:srgbClr val="C00000"/>
                </a:solidFill>
              </a:rPr>
              <a:t> </a:t>
            </a:r>
            <a:r>
              <a:rPr lang="it-IT" altLang="en-US" i="1" dirty="0"/>
              <a:t>è localizzato un centro di servizio</a:t>
            </a:r>
            <a:r>
              <a:rPr lang="it-IT" altLang="en-US" i="1" dirty="0">
                <a:solidFill>
                  <a:srgbClr val="C00000"/>
                </a:solidFill>
              </a:rPr>
              <a:t>, 0 altrimenti</a:t>
            </a:r>
            <a:endParaRPr lang="it-IT" altLang="en-US" i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D917296-BAAB-439D-8791-0070DCB3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DD257E2-BD4A-4088-BB9B-8316B2A926D2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6ABD671-D3D5-45C7-AFCD-A593DE66E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ADD5018-BFB5-47EC-9B62-E627F7FEC2CE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EA12D43-B2B9-46E5-AC96-4865D8ED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formulazione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53E9F3D-59AE-47CD-8F3D-DE0B97222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009652"/>
              </p:ext>
            </p:extLst>
          </p:nvPr>
        </p:nvGraphicFramePr>
        <p:xfrm>
          <a:off x="730250" y="1376363"/>
          <a:ext cx="3527425" cy="344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1562040" progId="Equation.DSMT4">
                  <p:embed/>
                </p:oleObj>
              </mc:Choice>
              <mc:Fallback>
                <p:oleObj name="Equation" r:id="rId2" imgW="1600200" imgH="156204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253E9F3D-59AE-47CD-8F3D-DE0B97222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376363"/>
                        <a:ext cx="3527425" cy="344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08A7CDF2-DD46-4B5B-96FB-B965C0951208}"/>
              </a:ext>
            </a:extLst>
          </p:cNvPr>
          <p:cNvSpPr/>
          <p:nvPr/>
        </p:nvSpPr>
        <p:spPr>
          <a:xfrm>
            <a:off x="4781550" y="2424113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Ogni domanda deve essere soddisfatta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DC2C81F-3A18-49EE-8463-172A021446FE}"/>
              </a:ext>
            </a:extLst>
          </p:cNvPr>
          <p:cNvCxnSpPr/>
          <p:nvPr/>
        </p:nvCxnSpPr>
        <p:spPr>
          <a:xfrm>
            <a:off x="3924300" y="2665413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48BEEDAE-8209-45D4-9C90-3231E7948F57}"/>
              </a:ext>
            </a:extLst>
          </p:cNvPr>
          <p:cNvSpPr/>
          <p:nvPr/>
        </p:nvSpPr>
        <p:spPr>
          <a:xfrm>
            <a:off x="5284788" y="3141663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 err="1">
                <a:solidFill>
                  <a:srgbClr val="C00000"/>
                </a:solidFill>
              </a:rPr>
              <a:t>Variable</a:t>
            </a:r>
            <a:r>
              <a:rPr lang="it-IT" sz="1600" i="1" dirty="0">
                <a:solidFill>
                  <a:srgbClr val="C00000"/>
                </a:solidFill>
              </a:rPr>
              <a:t> upper </a:t>
            </a:r>
            <a:r>
              <a:rPr lang="it-IT" sz="1600" i="1" dirty="0" err="1">
                <a:solidFill>
                  <a:srgbClr val="C00000"/>
                </a:solidFill>
              </a:rPr>
              <a:t>bounds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23580C1-0EC7-4E7B-B661-A0371A5A7EE8}"/>
              </a:ext>
            </a:extLst>
          </p:cNvPr>
          <p:cNvCxnSpPr/>
          <p:nvPr/>
        </p:nvCxnSpPr>
        <p:spPr>
          <a:xfrm>
            <a:off x="4427538" y="3382963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690F72CC-43CF-4EFF-A8F4-A17FE5D55D99}"/>
              </a:ext>
            </a:extLst>
          </p:cNvPr>
          <p:cNvSpPr/>
          <p:nvPr/>
        </p:nvSpPr>
        <p:spPr>
          <a:xfrm>
            <a:off x="5284788" y="3721100"/>
            <a:ext cx="288766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Non è necessario dichiararle come variabili binarie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AF52E8D-D20A-4578-AD7B-ED0D6693CB14}"/>
              </a:ext>
            </a:extLst>
          </p:cNvPr>
          <p:cNvCxnSpPr/>
          <p:nvPr/>
        </p:nvCxnSpPr>
        <p:spPr>
          <a:xfrm>
            <a:off x="4427538" y="3962400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D474CD9C-DFE6-418C-9613-7F65FF57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868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856E95-96B2-4B8D-B0E0-B011D6FC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12317"/>
            <a:ext cx="4752528" cy="280893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CE57CDF-0AA4-4EC3-AA49-DE6B76FF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80" y="2132856"/>
            <a:ext cx="3366120" cy="4838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A1FD8D-B507-453D-A9F6-B0B4576B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ACCD7C6-B6D7-4CDF-801A-342CB03D634D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8553348-B5DD-448E-9F37-50EF957A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149080"/>
            <a:ext cx="30287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Matrice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dei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costi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afferenza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C</a:t>
            </a:r>
            <a:endParaRPr lang="en-US" altLang="en-US" sz="1600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C293B3D2-B282-4293-B5B7-5A156FC78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80629"/>
              </p:ext>
            </p:extLst>
          </p:nvPr>
        </p:nvGraphicFramePr>
        <p:xfrm>
          <a:off x="899592" y="4609936"/>
          <a:ext cx="21602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139997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5994346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7195168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68413131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73529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7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6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3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446006"/>
                  </a:ext>
                </a:extLst>
              </a:tr>
            </a:tbl>
          </a:graphicData>
        </a:graphic>
      </p:graphicFrame>
      <p:sp>
        <p:nvSpPr>
          <p:cNvPr id="9" name="Rectangle 16">
            <a:extLst>
              <a:ext uri="{FF2B5EF4-FFF2-40B4-BE49-F238E27FC236}">
                <a16:creationId xmlns:a16="http://schemas.microsoft.com/office/drawing/2014/main" id="{AF9F0E4B-FFC2-4497-8D10-5DAB9E749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164" y="4168120"/>
            <a:ext cx="30287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Vettore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dei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costi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impianto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F</a:t>
            </a:r>
            <a:endParaRPr lang="en-US" altLang="en-US" sz="1600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47309C95-7896-4AAA-AAE3-2132B9335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92692"/>
              </p:ext>
            </p:extLst>
          </p:nvPr>
        </p:nvGraphicFramePr>
        <p:xfrm>
          <a:off x="5220072" y="4609936"/>
          <a:ext cx="15395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160">
                  <a:extLst>
                    <a:ext uri="{9D8B030D-6E8A-4147-A177-3AD203B41FA5}">
                      <a16:colId xmlns:a16="http://schemas.microsoft.com/office/drawing/2014/main" val="188562404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86409326"/>
                    </a:ext>
                  </a:extLst>
                </a:gridCol>
                <a:gridCol w="450304">
                  <a:extLst>
                    <a:ext uri="{9D8B030D-6E8A-4147-A177-3AD203B41FA5}">
                      <a16:colId xmlns:a16="http://schemas.microsoft.com/office/drawing/2014/main" val="117533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6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96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40B3FA-53AC-4943-A9DA-1B46666A6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F16481-E9DE-4C47-BDAE-1C49349B8DDD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62D64A6-EB96-41AD-A23F-6D9E6EAE31F1}"/>
              </a:ext>
            </a:extLst>
          </p:cNvPr>
          <p:cNvSpPr txBox="1"/>
          <p:nvPr/>
        </p:nvSpPr>
        <p:spPr>
          <a:xfrm>
            <a:off x="611560" y="764704"/>
            <a:ext cx="81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Se le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dimensioni</a:t>
            </a:r>
            <a:r>
              <a:rPr lang="it-IT" dirty="0">
                <a:latin typeface="Arial" charset="0"/>
              </a:rPr>
              <a:t> di un problema di </a:t>
            </a:r>
            <a:r>
              <a:rPr lang="it-IT" b="1" dirty="0">
                <a:solidFill>
                  <a:srgbClr val="0070C0"/>
                </a:solidFill>
                <a:latin typeface="Arial" charset="0"/>
              </a:rPr>
              <a:t>PLI </a:t>
            </a:r>
            <a:r>
              <a:rPr lang="it-IT" dirty="0">
                <a:latin typeface="Arial" charset="0"/>
              </a:rPr>
              <a:t>crescono troppo, allora i solutori possono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impiegare molto tempo per risolvere il problema all’</a:t>
            </a:r>
            <a:r>
              <a:rPr lang="it-IT" i="1" dirty="0" err="1">
                <a:solidFill>
                  <a:srgbClr val="0070C0"/>
                </a:solidFill>
                <a:latin typeface="Arial" charset="0"/>
              </a:rPr>
              <a:t>ottimalità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it-IT" dirty="0">
                <a:latin typeface="Arial" charset="0"/>
              </a:rPr>
              <a:t>o non riuscirci per niente.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CA0E64-B590-408A-A72E-BBFF8EF3A01C}"/>
              </a:ext>
            </a:extLst>
          </p:cNvPr>
          <p:cNvSpPr txBox="1"/>
          <p:nvPr/>
        </p:nvSpPr>
        <p:spPr>
          <a:xfrm>
            <a:off x="540505" y="2120082"/>
            <a:ext cx="792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Più precisamente, di solito, è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possibile trovare la soluzione ottima </a:t>
            </a:r>
            <a:r>
              <a:rPr lang="it-IT" dirty="0">
                <a:latin typeface="Arial" charset="0"/>
              </a:rPr>
              <a:t>ma </a:t>
            </a:r>
            <a:br>
              <a:rPr lang="it-IT" dirty="0">
                <a:latin typeface="Arial" charset="0"/>
              </a:rPr>
            </a:br>
            <a:r>
              <a:rPr lang="it-IT" i="1" dirty="0">
                <a:solidFill>
                  <a:srgbClr val="0070C0"/>
                </a:solidFill>
                <a:latin typeface="Arial" charset="0"/>
              </a:rPr>
              <a:t>difficile dimostrarne l’</a:t>
            </a:r>
            <a:r>
              <a:rPr lang="it-IT" i="1" dirty="0" err="1">
                <a:solidFill>
                  <a:srgbClr val="0070C0"/>
                </a:solidFill>
                <a:latin typeface="Arial" charset="0"/>
              </a:rPr>
              <a:t>ottimalità</a:t>
            </a:r>
            <a:r>
              <a:rPr lang="it-IT" dirty="0">
                <a:latin typeface="Arial" charset="0"/>
              </a:rPr>
              <a:t>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6EB40E-8D8D-4FD4-8292-2D8BBE9D469E}"/>
              </a:ext>
            </a:extLst>
          </p:cNvPr>
          <p:cNvSpPr txBox="1"/>
          <p:nvPr/>
        </p:nvSpPr>
        <p:spPr>
          <a:xfrm>
            <a:off x="611560" y="3247722"/>
            <a:ext cx="8062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Per trovare delle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soluzioni di qualità accettabile </a:t>
            </a:r>
            <a:r>
              <a:rPr lang="it-IT" dirty="0">
                <a:latin typeface="Arial" charset="0"/>
              </a:rPr>
              <a:t>(spesso anche ottime) esistono in letteratura molti algoritmi di soluzione detti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euristiche</a:t>
            </a:r>
            <a:r>
              <a:rPr lang="it-IT" dirty="0">
                <a:latin typeface="Arial" charset="0"/>
              </a:rPr>
              <a:t>. </a:t>
            </a:r>
          </a:p>
          <a:p>
            <a:endParaRPr lang="it-IT" dirty="0">
              <a:latin typeface="Arial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La più semplice di queste euristiche è detta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algoritmo </a:t>
            </a:r>
            <a:r>
              <a:rPr lang="it-IT" i="1" dirty="0" err="1">
                <a:solidFill>
                  <a:srgbClr val="0070C0"/>
                </a:solidFill>
                <a:latin typeface="Arial" charset="0"/>
              </a:rPr>
              <a:t>greedy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it-IT" dirty="0">
                <a:latin typeface="Arial" charset="0"/>
              </a:rPr>
              <a:t>(avido)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033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192C2B0-415A-412E-AA3C-8F1431B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AA7B85-FB94-4781-B772-DEC7BB1EB61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1B6342-CB97-44A1-B933-F49293CA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i="1" dirty="0" err="1">
                <a:solidFill>
                  <a:srgbClr val="0070C0"/>
                </a:solidFill>
                <a:cs typeface="Arial" charset="0"/>
              </a:rPr>
              <a:t>Esempio</a:t>
            </a:r>
            <a:r>
              <a:rPr lang="en-US" altLang="en-US" sz="2000" i="1" dirty="0">
                <a:solidFill>
                  <a:srgbClr val="0070C0"/>
                </a:solidFill>
                <a:cs typeface="Arial" charset="0"/>
              </a:rPr>
              <a:t> di una </a:t>
            </a:r>
            <a:r>
              <a:rPr lang="en-US" altLang="en-US" sz="2000" i="1" dirty="0" err="1">
                <a:solidFill>
                  <a:srgbClr val="0070C0"/>
                </a:solidFill>
                <a:cs typeface="Arial" charset="0"/>
              </a:rPr>
              <a:t>azienda</a:t>
            </a:r>
            <a:r>
              <a:rPr lang="en-US" altLang="en-US" sz="2000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i="1" dirty="0" err="1">
                <a:solidFill>
                  <a:srgbClr val="0070C0"/>
                </a:solidFill>
                <a:cs typeface="Arial" charset="0"/>
              </a:rPr>
              <a:t>alimentare</a:t>
            </a:r>
            <a:r>
              <a:rPr lang="en-US" altLang="en-US" sz="2000" i="1" dirty="0">
                <a:solidFill>
                  <a:srgbClr val="0070C0"/>
                </a:solidFill>
                <a:cs typeface="Arial" charset="0"/>
              </a:rPr>
              <a:t>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DFB975-50E2-421F-A50D-58E308E61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081262"/>
            <a:ext cx="7049219" cy="318488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9A0AEE5-623E-45F4-B44F-D96C4D48795E}"/>
              </a:ext>
            </a:extLst>
          </p:cNvPr>
          <p:cNvSpPr txBox="1"/>
          <p:nvPr/>
        </p:nvSpPr>
        <p:spPr>
          <a:xfrm>
            <a:off x="319088" y="4870901"/>
            <a:ext cx="8501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>
                <a:latin typeface="Arial" charset="0"/>
              </a:rPr>
              <a:t>Quanti centri di produzione e di distribuzione attivare e dove localizzarli per servire la domanda al dettaglio?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376E60-4C4B-4892-8A37-D18A31308AF4}"/>
              </a:ext>
            </a:extLst>
          </p:cNvPr>
          <p:cNvSpPr txBox="1"/>
          <p:nvPr/>
        </p:nvSpPr>
        <p:spPr>
          <a:xfrm>
            <a:off x="319087" y="5734997"/>
            <a:ext cx="8205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>
                <a:latin typeface="Arial" charset="0"/>
              </a:rPr>
              <a:t>Tipicamente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la scelta </a:t>
            </a:r>
            <a:r>
              <a:rPr lang="it-IT" i="1" dirty="0">
                <a:latin typeface="Arial" charset="0"/>
              </a:rPr>
              <a:t>è vincolata a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un certo numero di localizzazioni potenziali </a:t>
            </a:r>
            <a:r>
              <a:rPr lang="it-IT" i="1" dirty="0">
                <a:latin typeface="Arial" charset="0"/>
              </a:rPr>
              <a:t>(siti candidati)</a:t>
            </a:r>
          </a:p>
        </p:txBody>
      </p:sp>
    </p:spTree>
    <p:extLst>
      <p:ext uri="{BB962C8B-B14F-4D97-AF65-F5344CB8AC3E}">
        <p14:creationId xmlns:p14="http://schemas.microsoft.com/office/powerpoint/2010/main" val="25244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B029383-8E1E-4FD7-9C59-DF21F938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133E883-EF58-4708-B19E-49224DE83462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8BAE64A-D98F-41BD-8FBD-D0B873E60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greedy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408EFF-4FBA-4612-9348-7B3263AA58A0}"/>
              </a:ext>
            </a:extLst>
          </p:cNvPr>
          <p:cNvSpPr txBox="1"/>
          <p:nvPr/>
        </p:nvSpPr>
        <p:spPr>
          <a:xfrm>
            <a:off x="319088" y="1236816"/>
            <a:ext cx="8505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L’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algoritmo </a:t>
            </a:r>
            <a:r>
              <a:rPr lang="it-IT" i="1" dirty="0" err="1">
                <a:solidFill>
                  <a:srgbClr val="0070C0"/>
                </a:solidFill>
                <a:latin typeface="Arial" charset="0"/>
              </a:rPr>
              <a:t>greedy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it-IT" dirty="0">
                <a:latin typeface="Arial" charset="0"/>
              </a:rPr>
              <a:t>costruisce una soluzione del problema di localizzazione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selezionando un sito per volta</a:t>
            </a:r>
            <a:r>
              <a:rPr lang="it-IT" dirty="0">
                <a:latin typeface="Arial" charset="0"/>
              </a:rPr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844667-BBB3-422B-9595-5F0623876E72}"/>
              </a:ext>
            </a:extLst>
          </p:cNvPr>
          <p:cNvSpPr txBox="1"/>
          <p:nvPr/>
        </p:nvSpPr>
        <p:spPr>
          <a:xfrm>
            <a:off x="319088" y="2150854"/>
            <a:ext cx="8505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>
                <a:latin typeface="Arial" charset="0"/>
              </a:rPr>
              <a:t>Ad ogni iterazione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il sito selezionato viene aggiunto agli altri precedentemente sezionati</a:t>
            </a:r>
            <a:r>
              <a:rPr lang="it-IT" dirty="0">
                <a:latin typeface="Arial" charset="0"/>
              </a:rPr>
              <a:t>. Una volta attivato, il sito rimane tale fino alla fine (non si prova mai a disattivare).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E8054D-7CB6-404B-8A98-313799169C98}"/>
              </a:ext>
            </a:extLst>
          </p:cNvPr>
          <p:cNvSpPr txBox="1"/>
          <p:nvPr/>
        </p:nvSpPr>
        <p:spPr>
          <a:xfrm>
            <a:off x="319088" y="3374990"/>
            <a:ext cx="8505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>
                <a:latin typeface="Arial" charset="0"/>
              </a:rPr>
              <a:t>Ad ogni iterazione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viene selezionato il sito la cui attivazione massimizza la diminuzione del costo</a:t>
            </a:r>
            <a:r>
              <a:rPr lang="it-IT" i="1" dirty="0">
                <a:latin typeface="Arial" charset="0"/>
              </a:rPr>
              <a:t>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005A436-5C55-44AB-A168-CB62E765A224}"/>
              </a:ext>
            </a:extLst>
          </p:cNvPr>
          <p:cNvSpPr txBox="1"/>
          <p:nvPr/>
        </p:nvSpPr>
        <p:spPr>
          <a:xfrm>
            <a:off x="319088" y="4350003"/>
            <a:ext cx="8505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Alla prima iterazione, l’insieme dei siti selezionati è vuoto e viene scelto il sito la cui attivazione comporta il minimo costo iniziale (attivazione più trasporto). 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E11FD9-E7D3-4C96-A8EA-7D6B13CDF09F}"/>
              </a:ext>
            </a:extLst>
          </p:cNvPr>
          <p:cNvSpPr txBox="1"/>
          <p:nvPr/>
        </p:nvSpPr>
        <p:spPr>
          <a:xfrm>
            <a:off x="319088" y="5230941"/>
            <a:ext cx="8505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L’algoritmo termina quando l’aggiunta di un qualunque altro sito non </a:t>
            </a:r>
            <a:br>
              <a:rPr lang="it-IT" dirty="0">
                <a:latin typeface="Arial" charset="0"/>
              </a:rPr>
            </a:br>
            <a:r>
              <a:rPr lang="it-IT" dirty="0">
                <a:latin typeface="Arial" charset="0"/>
              </a:rPr>
              <a:t>produce diminuzioni del costo.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5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B38ED24-0AE7-4E78-9DA1-33FEEDFB3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20F524A-C892-46E2-A6CE-B9DA32574EBD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4D2082F-FB45-4368-871A-085BECC6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greedy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D4F29A7-F07A-4F5A-AA4B-BE81E3AA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01" y="1196752"/>
            <a:ext cx="6493327" cy="24335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D08BF0C-C849-4E26-8527-88B901F3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96" y="4005064"/>
            <a:ext cx="6876256" cy="16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B38ED24-0AE7-4E78-9DA1-33FEEDFB3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20F524A-C892-46E2-A6CE-B9DA32574EBD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4D2082F-FB45-4368-871A-085BECC6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greedy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BAD0868-FF3F-4187-9352-6352D014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96752"/>
            <a:ext cx="6624736" cy="25426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261671D-EE7D-45F7-A715-20634267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68" y="4077072"/>
            <a:ext cx="7421136" cy="16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75A6E9-EA17-489B-91FF-7B721CE9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D9FB410-50C9-4E9A-81E4-18ECF9EF597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8F8E20D-A0D8-4EF1-8B26-064E536D3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greedy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C0B3038-3C22-4B37-AAE0-3D38F33B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92" y="4401162"/>
            <a:ext cx="6732240" cy="154811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2CC0E76-CE46-41B9-8084-78F80AF2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80" y="1304037"/>
            <a:ext cx="6732240" cy="270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9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440DB8-7D21-4037-9BDB-8D8DAA548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104FEF4-90C6-49DF-A1EF-0DD4E3A25F40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34BB81E-C28E-4D11-8112-63C32E869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greedy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A4AB35-A12C-42CF-88F8-0E3E17E5E91D}"/>
              </a:ext>
            </a:extLst>
          </p:cNvPr>
          <p:cNvSpPr txBox="1"/>
          <p:nvPr/>
        </p:nvSpPr>
        <p:spPr>
          <a:xfrm>
            <a:off x="467543" y="1414517"/>
            <a:ext cx="8358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se scelgo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A</a:t>
            </a:r>
            <a:r>
              <a:rPr lang="it-IT" dirty="0">
                <a:latin typeface="Arial" charset="0"/>
              </a:rPr>
              <a:t> il costo è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31</a:t>
            </a:r>
            <a:r>
              <a:rPr lang="it-IT" dirty="0">
                <a:latin typeface="Arial" charset="0"/>
              </a:rPr>
              <a:t>, se scelgo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B </a:t>
            </a:r>
            <a:r>
              <a:rPr lang="it-IT" dirty="0">
                <a:latin typeface="Arial" charset="0"/>
              </a:rPr>
              <a:t>il costo è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27</a:t>
            </a:r>
            <a:r>
              <a:rPr lang="it-IT" dirty="0">
                <a:latin typeface="Arial" charset="0"/>
              </a:rPr>
              <a:t>, se scelgo C il costo è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30</a:t>
            </a:r>
            <a:r>
              <a:rPr lang="it-IT" dirty="0">
                <a:latin typeface="Arial" charset="0"/>
              </a:rPr>
              <a:t> </a:t>
            </a:r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DB39A82B-12F4-4112-B9CD-F92C5C09D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676682"/>
              </p:ext>
            </p:extLst>
          </p:nvPr>
        </p:nvGraphicFramePr>
        <p:xfrm>
          <a:off x="2196941" y="2060848"/>
          <a:ext cx="4602480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92643B-281E-4EB0-8C8A-97316597AB3A}"/>
              </a:ext>
            </a:extLst>
          </p:cNvPr>
          <p:cNvSpPr txBox="1"/>
          <p:nvPr/>
        </p:nvSpPr>
        <p:spPr>
          <a:xfrm>
            <a:off x="467544" y="2924944"/>
            <a:ext cx="8358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nell’iterazione seguente </a:t>
            </a:r>
            <a:r>
              <a:rPr lang="it-IT" dirty="0">
                <a:solidFill>
                  <a:schemeClr val="accent1"/>
                </a:solidFill>
                <a:latin typeface="Arial" charset="0"/>
              </a:rPr>
              <a:t>l’algoritmo verifica se conviene attivare un ulteriore sito</a:t>
            </a:r>
            <a:r>
              <a:rPr lang="it-IT" dirty="0">
                <a:latin typeface="Arial" charset="0"/>
              </a:rPr>
              <a:t>, scelto fra quelli non ancora attivati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592DF75-B287-4179-90B0-4CD9FC480099}"/>
              </a:ext>
            </a:extLst>
          </p:cNvPr>
          <p:cNvSpPr txBox="1"/>
          <p:nvPr/>
        </p:nvSpPr>
        <p:spPr>
          <a:xfrm>
            <a:off x="467543" y="4129916"/>
            <a:ext cx="8358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in caso affermativo </a:t>
            </a:r>
            <a:r>
              <a:rPr lang="it-IT" dirty="0">
                <a:solidFill>
                  <a:schemeClr val="accent1"/>
                </a:solidFill>
                <a:latin typeface="Arial" charset="0"/>
              </a:rPr>
              <a:t>sceglie il sito che massimizza il decremento di costo</a:t>
            </a:r>
            <a:r>
              <a:rPr lang="it-IT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8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64946B3-DEA8-4440-B878-B4E6FA7F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5D8A983-81D5-4851-80E8-7E45BA5CF015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6D6FC21-E966-4E14-AF1B-3C64E8D63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greedy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BEC77E-BEC1-4A52-9FDB-42636597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96" y="1196752"/>
            <a:ext cx="6804248" cy="274183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710083-7822-4666-A22F-93CAA160B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2" y="4361688"/>
            <a:ext cx="7092280" cy="19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42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C4C1AC-3A72-4CE4-987F-FB596820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CC9D07E-DB90-4E9B-9C11-B6CE5365EC7D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4A8EC15-6FB6-4A3D-A087-BC7AFE6E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greedy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CFFB787-9025-424E-9116-679420F5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6896856" cy="26887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C8D76F4-2A3A-4991-87D9-5EE19000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2" y="4293096"/>
            <a:ext cx="7221400" cy="18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5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3B52A6-E2CD-4529-AFCF-834BB3E39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1017AF8-7C8F-40BA-9DB5-E27A7A2BD5DD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4435660-F587-42D5-9BBB-98C55C857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greedy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DA1738-6CCD-4593-97BD-89462932384E}"/>
              </a:ext>
            </a:extLst>
          </p:cNvPr>
          <p:cNvSpPr txBox="1"/>
          <p:nvPr/>
        </p:nvSpPr>
        <p:spPr>
          <a:xfrm>
            <a:off x="392907" y="1340570"/>
            <a:ext cx="8358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Quindi, </a:t>
            </a:r>
            <a:r>
              <a:rPr lang="it-IT" i="1" dirty="0">
                <a:solidFill>
                  <a:schemeClr val="accent1"/>
                </a:solidFill>
                <a:latin typeface="Arial" charset="0"/>
              </a:rPr>
              <a:t>aggiungendo il sito A ai siti da attivare</a:t>
            </a:r>
            <a:r>
              <a:rPr lang="it-IT" dirty="0">
                <a:latin typeface="Arial" charset="0"/>
              </a:rPr>
              <a:t>, il </a:t>
            </a:r>
            <a:r>
              <a:rPr lang="it-IT" dirty="0">
                <a:solidFill>
                  <a:schemeClr val="accent1"/>
                </a:solidFill>
                <a:latin typeface="Arial" charset="0"/>
              </a:rPr>
              <a:t>costo della soluzione scende </a:t>
            </a:r>
            <a:r>
              <a:rPr lang="it-IT" dirty="0">
                <a:latin typeface="Arial" charset="0"/>
              </a:rPr>
              <a:t>da </a:t>
            </a:r>
            <a:r>
              <a:rPr lang="it-IT" dirty="0">
                <a:solidFill>
                  <a:schemeClr val="accent1"/>
                </a:solidFill>
                <a:latin typeface="Arial" charset="0"/>
              </a:rPr>
              <a:t>27 </a:t>
            </a:r>
            <a:r>
              <a:rPr lang="it-IT" dirty="0">
                <a:latin typeface="Arial" charset="0"/>
              </a:rPr>
              <a:t>a </a:t>
            </a:r>
            <a:r>
              <a:rPr lang="it-IT" dirty="0">
                <a:solidFill>
                  <a:schemeClr val="accent1"/>
                </a:solidFill>
                <a:latin typeface="Arial" charset="0"/>
              </a:rPr>
              <a:t>25</a:t>
            </a:r>
            <a:endParaRPr lang="it-IT" dirty="0">
              <a:latin typeface="Arial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64C73D-8A8B-4283-BD75-A83CF127D3F4}"/>
              </a:ext>
            </a:extLst>
          </p:cNvPr>
          <p:cNvSpPr txBox="1"/>
          <p:nvPr/>
        </p:nvSpPr>
        <p:spPr>
          <a:xfrm>
            <a:off x="395536" y="2206605"/>
            <a:ext cx="8358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A questo punto l’algoritmo </a:t>
            </a:r>
            <a:r>
              <a:rPr lang="it-IT" dirty="0" err="1">
                <a:latin typeface="Arial" charset="0"/>
              </a:rPr>
              <a:t>greedy</a:t>
            </a:r>
            <a:r>
              <a:rPr lang="it-IT" dirty="0">
                <a:latin typeface="Arial" charset="0"/>
              </a:rPr>
              <a:t> </a:t>
            </a:r>
            <a:r>
              <a:rPr lang="it-IT" i="1" dirty="0">
                <a:solidFill>
                  <a:schemeClr val="accent1"/>
                </a:solidFill>
                <a:latin typeface="Arial" charset="0"/>
              </a:rPr>
              <a:t>verifica</a:t>
            </a:r>
            <a:r>
              <a:rPr lang="it-IT" dirty="0">
                <a:latin typeface="Arial" charset="0"/>
              </a:rPr>
              <a:t> </a:t>
            </a:r>
            <a:r>
              <a:rPr lang="it-IT" i="1" dirty="0">
                <a:solidFill>
                  <a:schemeClr val="accent1"/>
                </a:solidFill>
                <a:latin typeface="Arial" charset="0"/>
              </a:rPr>
              <a:t>se convenga attivare un ulteriore sito</a:t>
            </a:r>
            <a:r>
              <a:rPr lang="it-IT" dirty="0">
                <a:latin typeface="Arial" charset="0"/>
              </a:rPr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687463-6236-4515-AF0A-30393AF40636}"/>
              </a:ext>
            </a:extLst>
          </p:cNvPr>
          <p:cNvSpPr txBox="1"/>
          <p:nvPr/>
        </p:nvSpPr>
        <p:spPr>
          <a:xfrm>
            <a:off x="395536" y="2998693"/>
            <a:ext cx="8358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Siccome </a:t>
            </a:r>
            <a:r>
              <a:rPr lang="it-IT" i="1" dirty="0">
                <a:solidFill>
                  <a:schemeClr val="accent1"/>
                </a:solidFill>
                <a:latin typeface="Arial" charset="0"/>
              </a:rPr>
              <a:t>non è conveniente attivare l’unico sito residuo (C)</a:t>
            </a:r>
            <a:r>
              <a:rPr lang="it-IT" dirty="0">
                <a:latin typeface="Arial" charset="0"/>
              </a:rPr>
              <a:t>, l’algoritmo </a:t>
            </a:r>
            <a:r>
              <a:rPr lang="it-IT" i="1" dirty="0">
                <a:solidFill>
                  <a:schemeClr val="accent1"/>
                </a:solidFill>
                <a:latin typeface="Arial" charset="0"/>
              </a:rPr>
              <a:t>termina attivando A e B</a:t>
            </a:r>
            <a:r>
              <a:rPr lang="it-IT" dirty="0">
                <a:latin typeface="Arial" charset="0"/>
              </a:rPr>
              <a:t> a un costo pari a </a:t>
            </a:r>
            <a:r>
              <a:rPr lang="it-IT" dirty="0">
                <a:solidFill>
                  <a:schemeClr val="accent1"/>
                </a:solidFill>
                <a:latin typeface="Arial" charset="0"/>
              </a:rPr>
              <a:t>25</a:t>
            </a:r>
            <a:r>
              <a:rPr lang="it-IT" dirty="0">
                <a:latin typeface="Arial" charset="0"/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09D039-9AB6-47D2-BEE8-EFC83BD36DB9}"/>
              </a:ext>
            </a:extLst>
          </p:cNvPr>
          <p:cNvSpPr txBox="1"/>
          <p:nvPr/>
        </p:nvSpPr>
        <p:spPr>
          <a:xfrm>
            <a:off x="395536" y="3862789"/>
            <a:ext cx="8358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La soluzione trovata potrebbe essere ottima o non esserlo. </a:t>
            </a:r>
            <a:r>
              <a:rPr lang="it-IT" i="1" dirty="0">
                <a:solidFill>
                  <a:schemeClr val="accent1"/>
                </a:solidFill>
                <a:latin typeface="Arial" charset="0"/>
              </a:rPr>
              <a:t>In molti casi reali l’algoritmo </a:t>
            </a:r>
            <a:r>
              <a:rPr lang="it-IT" i="1" dirty="0" err="1">
                <a:solidFill>
                  <a:schemeClr val="accent1"/>
                </a:solidFill>
                <a:latin typeface="Arial" charset="0"/>
              </a:rPr>
              <a:t>greedy</a:t>
            </a:r>
            <a:r>
              <a:rPr lang="it-IT" i="1" dirty="0">
                <a:solidFill>
                  <a:schemeClr val="accent1"/>
                </a:solidFill>
                <a:latin typeface="Arial" charset="0"/>
              </a:rPr>
              <a:t> determina soluzioni di cattiva qualità</a:t>
            </a:r>
            <a:r>
              <a:rPr lang="it-IT" dirty="0">
                <a:latin typeface="Arial" charset="0"/>
              </a:rPr>
              <a:t>, cioè con valori piuttosto distanti dall’ottimo.</a:t>
            </a:r>
          </a:p>
        </p:txBody>
      </p:sp>
    </p:spTree>
    <p:extLst>
      <p:ext uri="{BB962C8B-B14F-4D97-AF65-F5344CB8AC3E}">
        <p14:creationId xmlns:p14="http://schemas.microsoft.com/office/powerpoint/2010/main" val="1728768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4024810-2682-499D-ADB1-6AA8C6B32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E29F6F-D099-4199-A7D8-2D0273D4B1D3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8D20563-9C40-4A94-9159-B2131F82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greedy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B43D654-D4FB-449F-BFAB-E1D1893E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1196752"/>
            <a:ext cx="8100392" cy="49013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61F5620-AE01-4B81-91E7-A190DE51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93" y="6253234"/>
            <a:ext cx="7940288" cy="3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12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054E8B2-E523-4E9D-960E-7CC68847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3070558-8345-4FE1-ACF1-84C22318E36A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EC1F27D-0C0D-43D5-9F4F-DAD621D95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Limiti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dell’algoritmo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greedy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BDF4155-CFE0-40A8-AEC3-9A0AA1EF8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149080"/>
            <a:ext cx="30287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Matrice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dei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costi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afferenza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C</a:t>
            </a:r>
            <a:endParaRPr lang="en-US" altLang="en-US" sz="1600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A4B89A4A-C37C-4B20-9FF6-3FB35B24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67548"/>
              </p:ext>
            </p:extLst>
          </p:nvPr>
        </p:nvGraphicFramePr>
        <p:xfrm>
          <a:off x="899592" y="4609936"/>
          <a:ext cx="23762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1399972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599434671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val="1771951681"/>
                    </a:ext>
                  </a:extLst>
                </a:gridCol>
                <a:gridCol w="590465">
                  <a:extLst>
                    <a:ext uri="{9D8B030D-6E8A-4147-A177-3AD203B41FA5}">
                      <a16:colId xmlns:a16="http://schemas.microsoft.com/office/drawing/2014/main" val="1684131314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73529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7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6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3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446006"/>
                  </a:ext>
                </a:extLst>
              </a:tr>
            </a:tbl>
          </a:graphicData>
        </a:graphic>
      </p:graphicFrame>
      <p:sp>
        <p:nvSpPr>
          <p:cNvPr id="9" name="Rectangle 16">
            <a:extLst>
              <a:ext uri="{FF2B5EF4-FFF2-40B4-BE49-F238E27FC236}">
                <a16:creationId xmlns:a16="http://schemas.microsoft.com/office/drawing/2014/main" id="{13AC5D8B-9519-47B2-8742-B6F0BE07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164" y="4168120"/>
            <a:ext cx="30287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Vettore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dei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costi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impianto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F</a:t>
            </a:r>
            <a:endParaRPr lang="en-US" altLang="en-US" sz="1600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4FCC158E-7922-420F-971F-EA1A40763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88615"/>
              </p:ext>
            </p:extLst>
          </p:nvPr>
        </p:nvGraphicFramePr>
        <p:xfrm>
          <a:off x="5220072" y="4609936"/>
          <a:ext cx="15395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160">
                  <a:extLst>
                    <a:ext uri="{9D8B030D-6E8A-4147-A177-3AD203B41FA5}">
                      <a16:colId xmlns:a16="http://schemas.microsoft.com/office/drawing/2014/main" val="188562404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86409326"/>
                    </a:ext>
                  </a:extLst>
                </a:gridCol>
                <a:gridCol w="450304">
                  <a:extLst>
                    <a:ext uri="{9D8B030D-6E8A-4147-A177-3AD203B41FA5}">
                      <a16:colId xmlns:a16="http://schemas.microsoft.com/office/drawing/2014/main" val="117533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6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962889"/>
                  </a:ext>
                </a:extLst>
              </a:tr>
            </a:tbl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6E77DB6A-112E-46B7-9B15-DF8335FE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24744"/>
            <a:ext cx="7658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E78A699-F8D8-4269-B322-67462080D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B9230E4-B39B-4EE6-9C92-A71A26FABC74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33329F-5B16-410D-B09D-DDDF26CF7173}"/>
              </a:ext>
            </a:extLst>
          </p:cNvPr>
          <p:cNvSpPr txBox="1"/>
          <p:nvPr/>
        </p:nvSpPr>
        <p:spPr>
          <a:xfrm>
            <a:off x="395536" y="1039486"/>
            <a:ext cx="8496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>
                <a:latin typeface="Arial" charset="0"/>
              </a:rPr>
              <a:t>Nella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valutazione dei costi </a:t>
            </a:r>
            <a:r>
              <a:rPr lang="it-IT" i="1" dirty="0">
                <a:latin typeface="Arial" charset="0"/>
              </a:rPr>
              <a:t>si terrà in conto sia del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costo di costruzione </a:t>
            </a:r>
            <a:r>
              <a:rPr lang="it-IT" i="1" dirty="0">
                <a:latin typeface="Arial" charset="0"/>
              </a:rPr>
              <a:t>e manutenzione che dei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costi di trasporto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1EC16E7-9DCD-4E39-B12A-31512464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47598"/>
            <a:ext cx="7596336" cy="118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70F7065-C351-4491-B8B6-A5188664F849}"/>
              </a:ext>
            </a:extLst>
          </p:cNvPr>
          <p:cNvSpPr txBox="1"/>
          <p:nvPr/>
        </p:nvSpPr>
        <p:spPr>
          <a:xfrm>
            <a:off x="395536" y="3585790"/>
            <a:ext cx="8208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>
                <a:latin typeface="Arial" charset="0"/>
              </a:rPr>
              <a:t>La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scelta delle localizzazioni ottimali </a:t>
            </a:r>
            <a:r>
              <a:rPr lang="it-IT" i="1" dirty="0">
                <a:latin typeface="Arial" charset="0"/>
              </a:rPr>
              <a:t>avviene in base alla funzione obiettivo che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dipende dalle caratteristiche degli impianti e dalla struttura della domanda di servizio </a:t>
            </a:r>
          </a:p>
        </p:txBody>
      </p:sp>
    </p:spTree>
    <p:extLst>
      <p:ext uri="{BB962C8B-B14F-4D97-AF65-F5344CB8AC3E}">
        <p14:creationId xmlns:p14="http://schemas.microsoft.com/office/powerpoint/2010/main" val="1469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E4C81C1-F112-44C5-918F-559BC8A2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20F185B-7F1F-497D-BD5C-AFB94AD6897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394539F-59E4-453C-8F15-4DFC00A8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Limiti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dell’algoritmo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greedy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455606-230F-494E-9DF1-89A7B89E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24744"/>
            <a:ext cx="7658100" cy="27241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342FD8-3E59-4C2D-8B4F-D174AFAF1DA3}"/>
              </a:ext>
            </a:extLst>
          </p:cNvPr>
          <p:cNvSpPr txBox="1"/>
          <p:nvPr/>
        </p:nvSpPr>
        <p:spPr>
          <a:xfrm>
            <a:off x="392907" y="4077072"/>
            <a:ext cx="8358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La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scelta ottimale </a:t>
            </a:r>
            <a:r>
              <a:rPr lang="it-IT" dirty="0">
                <a:latin typeface="Arial" charset="0"/>
              </a:rPr>
              <a:t>è ancora quella di aprire gli impianti </a:t>
            </a:r>
            <a:r>
              <a:rPr lang="it-IT" dirty="0">
                <a:solidFill>
                  <a:srgbClr val="C00000"/>
                </a:solidFill>
                <a:latin typeface="Arial" charset="0"/>
              </a:rPr>
              <a:t>A</a:t>
            </a:r>
            <a:r>
              <a:rPr lang="it-IT" dirty="0">
                <a:latin typeface="Arial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it-IT" dirty="0">
                <a:latin typeface="Arial" charset="0"/>
              </a:rPr>
              <a:t> con costo totale </a:t>
            </a:r>
            <a:r>
              <a:rPr lang="it-IT" dirty="0">
                <a:solidFill>
                  <a:srgbClr val="C00000"/>
                </a:solidFill>
                <a:latin typeface="Arial" charset="0"/>
              </a:rPr>
              <a:t>25</a:t>
            </a:r>
            <a:r>
              <a:rPr lang="it-IT" dirty="0">
                <a:latin typeface="Arial" charset="0"/>
              </a:rPr>
              <a:t> (costo fisso = 9, costo di afferenza = 16).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DDF5C3-2263-4DA2-993D-75AAAF91F36F}"/>
              </a:ext>
            </a:extLst>
          </p:cNvPr>
          <p:cNvSpPr txBox="1"/>
          <p:nvPr/>
        </p:nvSpPr>
        <p:spPr>
          <a:xfrm>
            <a:off x="390278" y="4942909"/>
            <a:ext cx="8358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Se applichiamo l’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algoritmo </a:t>
            </a:r>
            <a:r>
              <a:rPr lang="it-IT" i="1" dirty="0" err="1">
                <a:solidFill>
                  <a:srgbClr val="0070C0"/>
                </a:solidFill>
                <a:latin typeface="Arial" charset="0"/>
              </a:rPr>
              <a:t>greedy</a:t>
            </a:r>
            <a:r>
              <a:rPr lang="it-IT" dirty="0">
                <a:latin typeface="Arial" charset="0"/>
              </a:rPr>
              <a:t> però sceglieremo di aprire solo l’impianto </a:t>
            </a:r>
            <a:r>
              <a:rPr lang="it-IT" dirty="0">
                <a:solidFill>
                  <a:srgbClr val="C00000"/>
                </a:solidFill>
                <a:latin typeface="Arial" charset="0"/>
              </a:rPr>
              <a:t>C </a:t>
            </a:r>
            <a:r>
              <a:rPr lang="it-IT" dirty="0">
                <a:latin typeface="Arial" charset="0"/>
              </a:rPr>
              <a:t>ottenendo una soluzione di costo totale pari a </a:t>
            </a:r>
            <a:r>
              <a:rPr lang="it-IT" dirty="0">
                <a:solidFill>
                  <a:srgbClr val="C00000"/>
                </a:solidFill>
                <a:latin typeface="Arial" charset="0"/>
              </a:rPr>
              <a:t>66</a:t>
            </a:r>
            <a:r>
              <a:rPr lang="it-IT" dirty="0">
                <a:latin typeface="Arial" charset="0"/>
              </a:rPr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B5C2AE-3AB3-4489-B4C8-AA1FA3E1A6C5}"/>
              </a:ext>
            </a:extLst>
          </p:cNvPr>
          <p:cNvSpPr txBox="1"/>
          <p:nvPr/>
        </p:nvSpPr>
        <p:spPr>
          <a:xfrm>
            <a:off x="395536" y="5662989"/>
            <a:ext cx="8358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Il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limite principale dell’algoritmo </a:t>
            </a:r>
            <a:r>
              <a:rPr lang="it-IT" i="1" dirty="0" err="1">
                <a:solidFill>
                  <a:srgbClr val="0070C0"/>
                </a:solidFill>
                <a:latin typeface="Arial" charset="0"/>
              </a:rPr>
              <a:t>greedy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it-IT" dirty="0">
                <a:latin typeface="Arial" charset="0"/>
              </a:rPr>
              <a:t>è che non «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ritorna indietro sulle decisioni già effettuate</a:t>
            </a:r>
            <a:r>
              <a:rPr lang="it-IT" dirty="0">
                <a:latin typeface="Arial" charset="0"/>
              </a:rPr>
              <a:t>» questo però gli permette di essere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molto veloce nel calcolare una soluzione ammissibile</a:t>
            </a:r>
            <a:r>
              <a:rPr lang="it-IT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3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AAED13-329B-497C-81DB-A903856F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7754AAB-6AC0-41DA-BA3A-2B0CA973CB4B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1A51A00-EE3A-4D09-8E8B-40BC2FBE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34" y="476672"/>
            <a:ext cx="873629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applicazione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2161FC-3A9A-4C38-B6BA-0BC60F2CC93E}"/>
              </a:ext>
            </a:extLst>
          </p:cNvPr>
          <p:cNvSpPr txBox="1"/>
          <p:nvPr/>
        </p:nvSpPr>
        <p:spPr>
          <a:xfrm>
            <a:off x="107503" y="897270"/>
            <a:ext cx="5484609" cy="5419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it-IT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 Fin-ACME riceve pagamenti da tutti gli Stati Uniti. A causa dell’organizzazione del sistema bancario vi sono dei ritardi tra il momento in cui il versamento è effettuato e il momento in cui il capitale diventa disponibile. Questi ritardi sono maggiori quando il versamento avviene fuori piazza. Si supponga di 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ricevere pagamenti dalle quattro regioni degli USA (West, Midwest, East, e South) </a:t>
            </a:r>
            <a:r>
              <a:rPr lang="it-IT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 che il 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valore medio dei pagamenti giornaliero </a:t>
            </a:r>
            <a:r>
              <a:rPr lang="it-IT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sia: $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70,000 dal West, $50,000 dal Midwest, $60,000 dal East, e $40,000 dal South</a:t>
            </a:r>
            <a:r>
              <a:rPr lang="it-IT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La 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mancata disponibilità del denaro</a:t>
            </a:r>
            <a:r>
              <a:rPr lang="it-IT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(e quindi l’impossibilità di reinvestirlo) 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 un costo equivalente ad un tasso del 20% annuo</a:t>
            </a:r>
            <a:r>
              <a:rPr lang="it-IT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la Fin-ACME sta 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valutando l’opportunità di aprire degli uffici di riscossione (</a:t>
            </a:r>
            <a:r>
              <a:rPr lang="it-IT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lockbox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 in Los Angeles, Chicago, New York, Atlanta</a:t>
            </a:r>
            <a:r>
              <a:rPr lang="it-IT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La 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gestione di un </a:t>
            </a:r>
            <a:r>
              <a:rPr lang="it-IT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lockbox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costa $50,000 per anno</a:t>
            </a:r>
            <a:r>
              <a:rPr lang="it-IT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Sapendo che i ritardi medi saranno quelli riportati in tabella, f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ormulare un modello di programmazione lineare intera</a:t>
            </a:r>
            <a:r>
              <a:rPr lang="it-IT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che permetta di 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decidere quale </a:t>
            </a:r>
            <a:r>
              <a:rPr lang="it-IT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lockbox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dovranno essere aperti </a:t>
            </a:r>
            <a:r>
              <a:rPr lang="it-IT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 </a:t>
            </a:r>
            <a:r>
              <a:rPr lang="it-IT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quali di essi le differenti regioni dovranno fare riferimento</a:t>
            </a:r>
            <a:r>
              <a:rPr lang="it-IT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AF8BECF-93D4-4554-8256-3DF9DDEC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13" y="1268760"/>
            <a:ext cx="3516391" cy="1368152"/>
          </a:xfrm>
          <a:prstGeom prst="rect">
            <a:avLst/>
          </a:prstGeom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9F80A0CF-C066-4F98-B9C0-7CDCF5F79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712" y="1079872"/>
            <a:ext cx="3028776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 dirty="0" err="1">
                <a:solidFill>
                  <a:srgbClr val="0070C0"/>
                </a:solidFill>
                <a:cs typeface="Arial" charset="0"/>
              </a:rPr>
              <a:t>Ritardi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cs typeface="Arial" charset="0"/>
              </a:rPr>
              <a:t>medi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 in </a:t>
            </a:r>
            <a:r>
              <a:rPr lang="en-US" altLang="en-US" sz="1200" dirty="0" err="1">
                <a:solidFill>
                  <a:srgbClr val="0070C0"/>
                </a:solidFill>
                <a:cs typeface="Arial" charset="0"/>
              </a:rPr>
              <a:t>giorni</a:t>
            </a:r>
            <a:endParaRPr lang="en-US" altLang="en-US" sz="1200" i="1" dirty="0">
              <a:solidFill>
                <a:srgbClr val="0070C0"/>
              </a:solidFill>
              <a:cs typeface="Arial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321DF2-D371-4924-9313-B8B4E5DF5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11" y="3717032"/>
            <a:ext cx="3640037" cy="1368152"/>
          </a:xfrm>
          <a:prstGeom prst="rect">
            <a:avLst/>
          </a:prstGeom>
        </p:spPr>
      </p:pic>
      <p:sp>
        <p:nvSpPr>
          <p:cNvPr id="12" name="Rectangle 16">
            <a:extLst>
              <a:ext uri="{FF2B5EF4-FFF2-40B4-BE49-F238E27FC236}">
                <a16:creationId xmlns:a16="http://schemas.microsoft.com/office/drawing/2014/main" id="{A5318DB8-8F2D-4589-A37B-0306AFBE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3384376"/>
            <a:ext cx="3320752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 dirty="0" err="1">
                <a:solidFill>
                  <a:srgbClr val="0070C0"/>
                </a:solidFill>
                <a:cs typeface="Arial" charset="0"/>
              </a:rPr>
              <a:t>Costo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cs typeface="Arial" charset="0"/>
              </a:rPr>
              <a:t>annuale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cs typeface="Arial" charset="0"/>
              </a:rPr>
              <a:t>dei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cs typeface="Arial" charset="0"/>
              </a:rPr>
              <a:t>ritardi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 in </a:t>
            </a:r>
            <a:r>
              <a:rPr lang="en-US" altLang="en-US" sz="1200" dirty="0" err="1">
                <a:solidFill>
                  <a:srgbClr val="0070C0"/>
                </a:solidFill>
                <a:cs typeface="Arial" charset="0"/>
              </a:rPr>
              <a:t>migliaia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en-US" sz="1200" dirty="0" err="1">
                <a:solidFill>
                  <a:srgbClr val="0070C0"/>
                </a:solidFill>
                <a:cs typeface="Arial" charset="0"/>
              </a:rPr>
              <a:t>dollari</a:t>
            </a:r>
            <a:endParaRPr lang="en-US" altLang="en-US" sz="1200" i="1" dirty="0">
              <a:solidFill>
                <a:srgbClr val="0070C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30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5E4AAE5-0D44-4E79-9CF0-DD234881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3030B4F-0EDB-49F6-8AE4-01BE2F558B4F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CCEC942-0B6E-49A5-99D1-27C1B3C3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34" y="476672"/>
            <a:ext cx="873629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applicazione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: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81E7D1E-A86D-4333-AE3E-CE5EF3ED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44" y="1052488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Obiettivo</a:t>
            </a:r>
            <a:endParaRPr lang="en-US" altLang="en-US" sz="2000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4C2A5D5-8775-4D62-8608-8F183338667C}"/>
              </a:ext>
            </a:extLst>
          </p:cNvPr>
          <p:cNvSpPr txBox="1"/>
          <p:nvPr/>
        </p:nvSpPr>
        <p:spPr>
          <a:xfrm>
            <a:off x="606302" y="1484784"/>
            <a:ext cx="8358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" charset="0"/>
              </a:rPr>
              <a:t>Minimizzare i costi attesi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6BDF9FE-1B97-4796-9C06-52D079CFD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44" y="1916832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Vincoli</a:t>
            </a:r>
            <a:endParaRPr lang="en-US" altLang="en-US" sz="2000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1B5C8A8-6FB8-4BCC-8041-7488C0F3883A}"/>
              </a:ext>
            </a:extLst>
          </p:cNvPr>
          <p:cNvSpPr txBox="1"/>
          <p:nvPr/>
        </p:nvSpPr>
        <p:spPr>
          <a:xfrm>
            <a:off x="606302" y="2349128"/>
            <a:ext cx="8358186" cy="70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dirty="0">
                <a:latin typeface="Arial" charset="0"/>
              </a:rPr>
              <a:t>Ogni regione deve fare riferimento ad un </a:t>
            </a:r>
            <a:r>
              <a:rPr lang="it-IT" dirty="0" err="1">
                <a:latin typeface="Arial" charset="0"/>
              </a:rPr>
              <a:t>lockbox</a:t>
            </a:r>
            <a:endParaRPr lang="it-IT" dirty="0">
              <a:latin typeface="Arial" charset="0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dirty="0">
                <a:latin typeface="Arial" charset="0"/>
              </a:rPr>
              <a:t>Una regione i può fare riferimento al </a:t>
            </a:r>
            <a:r>
              <a:rPr lang="it-IT" dirty="0" err="1">
                <a:latin typeface="Arial" charset="0"/>
              </a:rPr>
              <a:t>lockbox</a:t>
            </a:r>
            <a:r>
              <a:rPr lang="it-IT" dirty="0">
                <a:latin typeface="Arial" charset="0"/>
              </a:rPr>
              <a:t> i solo se questo è stato aperto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2BCDDE0-3849-4047-8285-2343606C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44" y="3222516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70C0"/>
                </a:solidFill>
                <a:cs typeface="Arial" charset="0"/>
              </a:rPr>
              <a:t>Leve </a:t>
            </a: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decisionali</a:t>
            </a:r>
            <a:endParaRPr lang="en-US" altLang="en-US" sz="2000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55B2D33-FA6A-4006-B265-26D08495CD7B}"/>
              </a:ext>
            </a:extLst>
          </p:cNvPr>
          <p:cNvSpPr txBox="1"/>
          <p:nvPr/>
        </p:nvSpPr>
        <p:spPr>
          <a:xfrm>
            <a:off x="606302" y="3654812"/>
            <a:ext cx="8358186" cy="70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dirty="0">
                <a:latin typeface="Arial" charset="0"/>
              </a:rPr>
              <a:t>Quali </a:t>
            </a:r>
            <a:r>
              <a:rPr lang="it-IT" dirty="0" err="1">
                <a:latin typeface="Arial" charset="0"/>
              </a:rPr>
              <a:t>lockbox</a:t>
            </a:r>
            <a:r>
              <a:rPr lang="it-IT" dirty="0">
                <a:latin typeface="Arial" charset="0"/>
              </a:rPr>
              <a:t> aprire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dirty="0">
                <a:latin typeface="Arial" charset="0"/>
              </a:rPr>
              <a:t>A quale </a:t>
            </a:r>
            <a:r>
              <a:rPr lang="it-IT" dirty="0" err="1">
                <a:latin typeface="Arial" charset="0"/>
              </a:rPr>
              <a:t>lockbox</a:t>
            </a:r>
            <a:r>
              <a:rPr lang="it-IT" dirty="0">
                <a:latin typeface="Arial" charset="0"/>
              </a:rPr>
              <a:t> assegnare ogni regione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8E2EC6A2-7C13-4325-B086-CA879A5A2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44" y="453253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Dati</a:t>
            </a:r>
            <a:r>
              <a:rPr lang="en-US" altLang="en-US" sz="20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tecnologici</a:t>
            </a:r>
            <a:endParaRPr lang="en-US" altLang="en-US" sz="2000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EDD80C-BC18-4C53-BFE7-78FB0A9761AC}"/>
              </a:ext>
            </a:extLst>
          </p:cNvPr>
          <p:cNvSpPr txBox="1"/>
          <p:nvPr/>
        </p:nvSpPr>
        <p:spPr>
          <a:xfrm>
            <a:off x="606302" y="4964826"/>
            <a:ext cx="8358186" cy="70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i="1" dirty="0">
                <a:solidFill>
                  <a:srgbClr val="C00000"/>
                </a:solidFill>
                <a:latin typeface="Arial" charset="0"/>
              </a:rPr>
              <a:t>f</a:t>
            </a:r>
            <a:r>
              <a:rPr lang="it-IT" i="1" baseline="-25000" dirty="0">
                <a:solidFill>
                  <a:srgbClr val="C00000"/>
                </a:solidFill>
                <a:latin typeface="Arial" charset="0"/>
              </a:rPr>
              <a:t>i</a:t>
            </a:r>
            <a:r>
              <a:rPr lang="it-IT" dirty="0">
                <a:latin typeface="Arial" charset="0"/>
              </a:rPr>
              <a:t> costo gestionale del </a:t>
            </a:r>
            <a:r>
              <a:rPr lang="it-IT" dirty="0" err="1">
                <a:latin typeface="Arial" charset="0"/>
              </a:rPr>
              <a:t>lockbox</a:t>
            </a:r>
            <a:r>
              <a:rPr lang="it-IT" dirty="0">
                <a:latin typeface="Arial" charset="0"/>
              </a:rPr>
              <a:t> i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dirty="0" err="1">
                <a:solidFill>
                  <a:srgbClr val="C00000"/>
                </a:solidFill>
                <a:latin typeface="Arial" charset="0"/>
              </a:rPr>
              <a:t>c</a:t>
            </a:r>
            <a:r>
              <a:rPr lang="it-IT" baseline="-25000" dirty="0" err="1">
                <a:solidFill>
                  <a:srgbClr val="C00000"/>
                </a:solidFill>
                <a:latin typeface="Arial" charset="0"/>
              </a:rPr>
              <a:t>ij</a:t>
            </a:r>
            <a:r>
              <a:rPr lang="it-IT" dirty="0">
                <a:latin typeface="Arial" charset="0"/>
              </a:rPr>
              <a:t> costo di assegnamento della regione j al </a:t>
            </a:r>
            <a:r>
              <a:rPr lang="it-IT" dirty="0" err="1">
                <a:latin typeface="Arial" charset="0"/>
              </a:rPr>
              <a:t>lockbox</a:t>
            </a:r>
            <a:r>
              <a:rPr lang="it-IT" dirty="0">
                <a:latin typeface="Arial" charset="0"/>
              </a:rPr>
              <a:t> 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5D0F1BE-C43D-4421-9028-2AA5703A256F}"/>
              </a:ext>
            </a:extLst>
          </p:cNvPr>
          <p:cNvSpPr txBox="1"/>
          <p:nvPr/>
        </p:nvSpPr>
        <p:spPr>
          <a:xfrm>
            <a:off x="71439" y="6011996"/>
            <a:ext cx="8358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Arial" charset="0"/>
              </a:rPr>
              <a:t>Si tratta di un classico problema di </a:t>
            </a:r>
            <a:r>
              <a:rPr lang="it-IT" dirty="0" err="1">
                <a:solidFill>
                  <a:srgbClr val="C00000"/>
                </a:solidFill>
                <a:latin typeface="Arial" charset="0"/>
              </a:rPr>
              <a:t>simple</a:t>
            </a:r>
            <a:r>
              <a:rPr lang="it-IT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Arial" charset="0"/>
              </a:rPr>
              <a:t>plant</a:t>
            </a:r>
            <a:r>
              <a:rPr lang="it-IT" dirty="0">
                <a:solidFill>
                  <a:srgbClr val="C00000"/>
                </a:solidFill>
                <a:latin typeface="Arial" charset="0"/>
              </a:rPr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13644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D92F8B2B-8BD1-4914-90CB-4876C768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Capacitated plant location</a:t>
            </a: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2316A56E-E4D5-494B-B07F-66B6A1D3E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4248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Nel problema di </a:t>
            </a:r>
            <a:r>
              <a:rPr lang="it-IT" altLang="en-US" i="1" dirty="0" err="1">
                <a:solidFill>
                  <a:schemeClr val="accent2"/>
                </a:solidFill>
              </a:rPr>
              <a:t>capacitated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i="1" dirty="0" err="1">
                <a:solidFill>
                  <a:schemeClr val="accent2"/>
                </a:solidFill>
              </a:rPr>
              <a:t>plant</a:t>
            </a:r>
            <a:r>
              <a:rPr lang="it-IT" altLang="en-US" i="1" dirty="0">
                <a:solidFill>
                  <a:schemeClr val="accent2"/>
                </a:solidFill>
              </a:rPr>
              <a:t> location </a:t>
            </a:r>
            <a:r>
              <a:rPr lang="it-IT" altLang="en-US" dirty="0"/>
              <a:t>i </a:t>
            </a:r>
            <a:r>
              <a:rPr lang="it-IT" altLang="en-US" i="1" dirty="0">
                <a:solidFill>
                  <a:schemeClr val="accent2"/>
                </a:solidFill>
              </a:rPr>
              <a:t>nodi clienti </a:t>
            </a:r>
            <a:r>
              <a:rPr lang="it-IT" altLang="en-US" dirty="0"/>
              <a:t>sono caratterizzati da un </a:t>
            </a:r>
            <a:r>
              <a:rPr lang="it-IT" altLang="en-US" i="1" dirty="0">
                <a:solidFill>
                  <a:schemeClr val="accent2"/>
                </a:solidFill>
              </a:rPr>
              <a:t>valore di domanda </a:t>
            </a:r>
            <a:r>
              <a:rPr lang="it-IT" altLang="en-US" b="1" i="1" dirty="0">
                <a:solidFill>
                  <a:schemeClr val="accent2"/>
                </a:solidFill>
              </a:rPr>
              <a:t>d</a:t>
            </a:r>
            <a:r>
              <a:rPr lang="it-IT" altLang="en-US" b="1" i="1" baseline="-25000" dirty="0">
                <a:solidFill>
                  <a:schemeClr val="accent2"/>
                </a:solidFill>
              </a:rPr>
              <a:t>j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e i </a:t>
            </a:r>
            <a:r>
              <a:rPr lang="it-IT" altLang="en-US" i="1" dirty="0">
                <a:solidFill>
                  <a:schemeClr val="accent2"/>
                </a:solidFill>
              </a:rPr>
              <a:t>potenziali centri di servizio </a:t>
            </a:r>
            <a:r>
              <a:rPr lang="it-IT" altLang="en-US" dirty="0"/>
              <a:t>da un </a:t>
            </a:r>
            <a:r>
              <a:rPr lang="it-IT" altLang="en-US" i="1" dirty="0">
                <a:solidFill>
                  <a:schemeClr val="accent2"/>
                </a:solidFill>
              </a:rPr>
              <a:t>valore di capacità </a:t>
            </a:r>
            <a:r>
              <a:rPr lang="it-IT" altLang="en-US" b="1" i="1" dirty="0">
                <a:solidFill>
                  <a:schemeClr val="accent2"/>
                </a:solidFill>
              </a:rPr>
              <a:t>m</a:t>
            </a:r>
            <a:r>
              <a:rPr lang="it-IT" altLang="en-US" b="1" i="1" baseline="-25000" dirty="0">
                <a:solidFill>
                  <a:schemeClr val="accent2"/>
                </a:solidFill>
              </a:rPr>
              <a:t>i</a:t>
            </a:r>
            <a:r>
              <a:rPr lang="it-IT" altLang="en-US" dirty="0"/>
              <a:t>. Una volta aperto, un </a:t>
            </a:r>
            <a:r>
              <a:rPr lang="it-IT" altLang="en-US" i="1" dirty="0">
                <a:solidFill>
                  <a:schemeClr val="accent2"/>
                </a:solidFill>
              </a:rPr>
              <a:t>centro di servizio può servire </a:t>
            </a:r>
            <a:r>
              <a:rPr lang="it-IT" altLang="en-US" dirty="0"/>
              <a:t>soltanto insiemi di </a:t>
            </a:r>
            <a:r>
              <a:rPr lang="it-IT" altLang="en-US" i="1" dirty="0">
                <a:solidFill>
                  <a:schemeClr val="accent2"/>
                </a:solidFill>
              </a:rPr>
              <a:t>clienti</a:t>
            </a:r>
            <a:r>
              <a:rPr lang="it-IT" altLang="en-US" dirty="0"/>
              <a:t> la cui </a:t>
            </a:r>
            <a:r>
              <a:rPr lang="it-IT" altLang="en-US" i="1" dirty="0">
                <a:solidFill>
                  <a:schemeClr val="accent2"/>
                </a:solidFill>
              </a:rPr>
              <a:t>domanda totale non supera la sua capacità.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21A6066-2EEC-4F1C-94B5-9D7B2C82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28114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dirty="0" err="1">
                <a:solidFill>
                  <a:srgbClr val="0070C0"/>
                </a:solidFill>
                <a:cs typeface="Arial" charset="0"/>
              </a:rPr>
              <a:t>Formulazione</a:t>
            </a:r>
            <a:r>
              <a:rPr lang="en-US" altLang="en-US" sz="2000" dirty="0">
                <a:solidFill>
                  <a:srgbClr val="0070C0"/>
                </a:solidFill>
                <a:cs typeface="Arial" charset="0"/>
              </a:rPr>
              <a:t>:</a:t>
            </a:r>
            <a:endParaRPr lang="en-US" altLang="en-US" sz="2000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027CA8F-F4E9-48F9-A36D-15268C411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170238"/>
            <a:ext cx="82867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dirty="0">
                <a:solidFill>
                  <a:srgbClr val="0066FF"/>
                </a:solidFill>
              </a:rPr>
              <a:t>Dati del problema</a:t>
            </a:r>
            <a:r>
              <a:rPr lang="it-IT" altLang="en-US" dirty="0"/>
              <a:t>: 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c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en-US" i="1" dirty="0">
                <a:solidFill>
                  <a:srgbClr val="C00000"/>
                </a:solidFill>
              </a:rPr>
              <a:t> </a:t>
            </a:r>
            <a:r>
              <a:rPr lang="it-IT" altLang="en-US" i="1" dirty="0"/>
              <a:t>costo di </a:t>
            </a:r>
            <a:r>
              <a:rPr lang="it-IT" altLang="en-US" i="1" dirty="0">
                <a:solidFill>
                  <a:srgbClr val="C00000"/>
                </a:solidFill>
              </a:rPr>
              <a:t>afferenza</a:t>
            </a:r>
            <a:r>
              <a:rPr lang="it-IT" altLang="en-US" i="1" dirty="0"/>
              <a:t> in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  <a:r>
              <a:rPr lang="it-IT" altLang="en-US" i="1" dirty="0"/>
              <a:t> della</a:t>
            </a:r>
            <a:r>
              <a:rPr lang="it-IT" altLang="en-US" i="1" dirty="0">
                <a:solidFill>
                  <a:srgbClr val="C00000"/>
                </a:solidFill>
              </a:rPr>
              <a:t> domanda </a:t>
            </a:r>
            <a:r>
              <a:rPr lang="it-IT" altLang="en-US" i="1" dirty="0"/>
              <a:t>generata da </a:t>
            </a:r>
            <a:r>
              <a:rPr lang="it-IT" altLang="en-US" b="1" i="1" dirty="0">
                <a:solidFill>
                  <a:srgbClr val="C00000"/>
                </a:solidFill>
              </a:rPr>
              <a:t>j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>
                <a:solidFill>
                  <a:srgbClr val="C00000"/>
                </a:solidFill>
              </a:rPr>
              <a:t>f</a:t>
            </a:r>
            <a:r>
              <a:rPr lang="it-IT" altLang="en-US" i="1" baseline="-25000" dirty="0">
                <a:solidFill>
                  <a:srgbClr val="C00000"/>
                </a:solidFill>
              </a:rPr>
              <a:t>i</a:t>
            </a:r>
            <a:r>
              <a:rPr lang="it-IT" altLang="en-US" i="1" dirty="0">
                <a:solidFill>
                  <a:srgbClr val="C00000"/>
                </a:solidFill>
              </a:rPr>
              <a:t>  </a:t>
            </a:r>
            <a:r>
              <a:rPr lang="it-IT" altLang="en-US" i="1" dirty="0"/>
              <a:t>costo di </a:t>
            </a:r>
            <a:r>
              <a:rPr lang="it-IT" altLang="en-US" i="1" dirty="0">
                <a:solidFill>
                  <a:srgbClr val="C00000"/>
                </a:solidFill>
              </a:rPr>
              <a:t>apertura</a:t>
            </a:r>
            <a:r>
              <a:rPr lang="it-IT" altLang="en-US" i="1" dirty="0"/>
              <a:t> del servizio in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>
                <a:solidFill>
                  <a:srgbClr val="C00000"/>
                </a:solidFill>
              </a:rPr>
              <a:t>d</a:t>
            </a:r>
            <a:r>
              <a:rPr lang="it-IT" altLang="en-US" i="1" baseline="-25000" dirty="0">
                <a:solidFill>
                  <a:srgbClr val="C00000"/>
                </a:solidFill>
              </a:rPr>
              <a:t>j</a:t>
            </a:r>
            <a:r>
              <a:rPr lang="it-IT" altLang="en-US" i="1" dirty="0">
                <a:solidFill>
                  <a:srgbClr val="C00000"/>
                </a:solidFill>
              </a:rPr>
              <a:t> domanda</a:t>
            </a:r>
            <a:r>
              <a:rPr lang="it-IT" altLang="en-US" i="1" dirty="0"/>
              <a:t> del cliente </a:t>
            </a:r>
            <a:r>
              <a:rPr lang="it-IT" altLang="en-US" b="1" i="1" dirty="0">
                <a:solidFill>
                  <a:srgbClr val="C00000"/>
                </a:solidFill>
              </a:rPr>
              <a:t>j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b="1" i="1" dirty="0">
                <a:solidFill>
                  <a:srgbClr val="C00000"/>
                </a:solidFill>
              </a:rPr>
              <a:t>m</a:t>
            </a:r>
            <a:r>
              <a:rPr lang="it-IT" altLang="en-US" b="1" i="1" baseline="-25000" dirty="0">
                <a:solidFill>
                  <a:srgbClr val="C00000"/>
                </a:solidFill>
              </a:rPr>
              <a:t>i</a:t>
            </a:r>
            <a:r>
              <a:rPr lang="it-IT" altLang="en-US" b="1" i="1" dirty="0">
                <a:solidFill>
                  <a:srgbClr val="C00000"/>
                </a:solidFill>
              </a:rPr>
              <a:t> </a:t>
            </a:r>
            <a:r>
              <a:rPr lang="it-IT" altLang="en-US" i="1" dirty="0">
                <a:solidFill>
                  <a:srgbClr val="C00000"/>
                </a:solidFill>
              </a:rPr>
              <a:t>capacità </a:t>
            </a:r>
            <a:r>
              <a:rPr lang="it-IT" altLang="en-US" i="1" dirty="0"/>
              <a:t>del centro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F90B624-9841-492C-8856-A0BF671D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09820"/>
            <a:ext cx="828675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dirty="0">
                <a:solidFill>
                  <a:srgbClr val="0066FF"/>
                </a:solidFill>
              </a:rPr>
              <a:t>Variabili decisionali</a:t>
            </a:r>
            <a:r>
              <a:rPr lang="it-IT" altLang="en-US" dirty="0"/>
              <a:t>: 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x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en-US" i="1" dirty="0">
                <a:solidFill>
                  <a:srgbClr val="C00000"/>
                </a:solidFill>
              </a:rPr>
              <a:t>  </a:t>
            </a:r>
            <a:r>
              <a:rPr lang="it-IT" altLang="en-US" i="1" dirty="0" err="1"/>
              <a:t>quantita</a:t>
            </a:r>
            <a:r>
              <a:rPr lang="it-IT" altLang="en-US" i="1" dirty="0"/>
              <a:t> di </a:t>
            </a:r>
            <a:r>
              <a:rPr lang="it-IT" altLang="en-US" i="1" dirty="0">
                <a:solidFill>
                  <a:srgbClr val="C00000"/>
                </a:solidFill>
              </a:rPr>
              <a:t>flusso </a:t>
            </a:r>
            <a:r>
              <a:rPr lang="it-IT" altLang="en-US" i="1" dirty="0"/>
              <a:t>che arriva </a:t>
            </a:r>
            <a:r>
              <a:rPr lang="it-IT" altLang="en-US" i="1" dirty="0">
                <a:solidFill>
                  <a:srgbClr val="C00000"/>
                </a:solidFill>
              </a:rPr>
              <a:t>al cliente </a:t>
            </a:r>
            <a:r>
              <a:rPr lang="it-IT" altLang="en-US" b="1" i="1" dirty="0">
                <a:solidFill>
                  <a:srgbClr val="C00000"/>
                </a:solidFill>
              </a:rPr>
              <a:t>j</a:t>
            </a:r>
            <a:r>
              <a:rPr lang="it-IT" altLang="en-US" i="1" dirty="0">
                <a:solidFill>
                  <a:srgbClr val="C00000"/>
                </a:solidFill>
              </a:rPr>
              <a:t> </a:t>
            </a:r>
            <a:r>
              <a:rPr lang="it-IT" altLang="en-US" i="1" dirty="0"/>
              <a:t>proveniente</a:t>
            </a:r>
            <a:r>
              <a:rPr lang="it-IT" altLang="en-US" i="1" dirty="0">
                <a:solidFill>
                  <a:srgbClr val="C00000"/>
                </a:solidFill>
              </a:rPr>
              <a:t> dal centro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y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en-US" i="1" dirty="0">
                <a:solidFill>
                  <a:srgbClr val="C00000"/>
                </a:solidFill>
              </a:rPr>
              <a:t> = 1 </a:t>
            </a:r>
            <a:r>
              <a:rPr lang="it-IT" altLang="en-US" i="1" dirty="0"/>
              <a:t>se in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  <a:r>
              <a:rPr lang="it-IT" altLang="en-US" i="1" dirty="0">
                <a:solidFill>
                  <a:srgbClr val="C00000"/>
                </a:solidFill>
              </a:rPr>
              <a:t> </a:t>
            </a:r>
            <a:r>
              <a:rPr lang="it-IT" altLang="en-US" i="1" dirty="0"/>
              <a:t>è localizzato un centro di servizio</a:t>
            </a:r>
            <a:r>
              <a:rPr lang="it-IT" altLang="en-US" i="1" dirty="0">
                <a:solidFill>
                  <a:srgbClr val="C00000"/>
                </a:solidFill>
              </a:rPr>
              <a:t>, 0 altrimenti</a:t>
            </a:r>
            <a:endParaRPr lang="it-IT" altLang="en-US" i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2D95BA-2922-48D8-9511-F9377D08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C92B9B6-23E8-4763-A952-3ED60CD50306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CD9E5397-6B17-44AF-AB96-BD2C0F2CF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Capacitated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formulazione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A0961654-6B6C-4808-83BA-F26D1435B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807690"/>
              </p:ext>
            </p:extLst>
          </p:nvPr>
        </p:nvGraphicFramePr>
        <p:xfrm>
          <a:off x="658813" y="1411288"/>
          <a:ext cx="3668712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1688760" progId="Equation.DSMT4">
                  <p:embed/>
                </p:oleObj>
              </mc:Choice>
              <mc:Fallback>
                <p:oleObj name="Equation" r:id="rId2" imgW="1663560" imgH="168876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A0961654-6B6C-4808-83BA-F26D1435B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411288"/>
                        <a:ext cx="3668712" cy="373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1537F518-62E1-4165-8990-BC215358FA5E}"/>
              </a:ext>
            </a:extLst>
          </p:cNvPr>
          <p:cNvSpPr/>
          <p:nvPr/>
        </p:nvSpPr>
        <p:spPr>
          <a:xfrm>
            <a:off x="4781550" y="2424113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Ogni domanda deve essere soddisfatta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5B66B09-3AB7-4960-B1DD-042F1913E7A9}"/>
              </a:ext>
            </a:extLst>
          </p:cNvPr>
          <p:cNvCxnSpPr/>
          <p:nvPr/>
        </p:nvCxnSpPr>
        <p:spPr>
          <a:xfrm>
            <a:off x="3924300" y="2665413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F9FD683B-F881-40E0-8332-B2A6AF1576EB}"/>
              </a:ext>
            </a:extLst>
          </p:cNvPr>
          <p:cNvSpPr/>
          <p:nvPr/>
        </p:nvSpPr>
        <p:spPr>
          <a:xfrm>
            <a:off x="5076825" y="3287713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Vincoli di capacità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B7AC7FF-F6E7-43A8-A1AA-A85859360509}"/>
              </a:ext>
            </a:extLst>
          </p:cNvPr>
          <p:cNvCxnSpPr/>
          <p:nvPr/>
        </p:nvCxnSpPr>
        <p:spPr>
          <a:xfrm>
            <a:off x="3924300" y="3498850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80B92EA3-1157-44F9-9AE9-60A3EE54B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D03A66D-A2FC-4F1D-B212-E5BDB6EFBAE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9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44AC7B33-935D-47D1-AF58-EA545B29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Capacitated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D57ACAF-567C-47F5-A4FE-51F9396B8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2F81B6C-C537-4D86-95F5-B01100C1D08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C1AE18-2BF1-4679-9813-BDB9FD05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12317"/>
            <a:ext cx="4752528" cy="28089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ED11CC1-C4B2-4A29-8EA4-60A6FE255DD1}"/>
              </a:ext>
            </a:extLst>
          </p:cNvPr>
          <p:cNvSpPr/>
          <p:nvPr/>
        </p:nvSpPr>
        <p:spPr>
          <a:xfrm>
            <a:off x="5508104" y="2421136"/>
            <a:ext cx="3312368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C00000"/>
                </a:solidFill>
              </a:rPr>
              <a:t>m</a:t>
            </a:r>
            <a:r>
              <a:rPr lang="it-IT" baseline="-25000" dirty="0" err="1">
                <a:solidFill>
                  <a:srgbClr val="C00000"/>
                </a:solidFill>
              </a:rPr>
              <a:t>A</a:t>
            </a:r>
            <a:r>
              <a:rPr lang="it-IT" dirty="0">
                <a:solidFill>
                  <a:srgbClr val="C00000"/>
                </a:solidFill>
              </a:rPr>
              <a:t> = 3          </a:t>
            </a:r>
            <a:r>
              <a:rPr lang="it-IT" dirty="0" err="1">
                <a:solidFill>
                  <a:srgbClr val="C00000"/>
                </a:solidFill>
              </a:rPr>
              <a:t>m</a:t>
            </a:r>
            <a:r>
              <a:rPr lang="it-IT" baseline="-25000" dirty="0" err="1">
                <a:solidFill>
                  <a:srgbClr val="C00000"/>
                </a:solidFill>
              </a:rPr>
              <a:t>B</a:t>
            </a:r>
            <a:r>
              <a:rPr lang="it-IT" dirty="0">
                <a:solidFill>
                  <a:srgbClr val="C00000"/>
                </a:solidFill>
              </a:rPr>
              <a:t> =8           </a:t>
            </a:r>
            <a:r>
              <a:rPr lang="it-IT" dirty="0" err="1">
                <a:solidFill>
                  <a:srgbClr val="C00000"/>
                </a:solidFill>
              </a:rPr>
              <a:t>m</a:t>
            </a:r>
            <a:r>
              <a:rPr lang="it-IT" baseline="-25000" dirty="0" err="1">
                <a:solidFill>
                  <a:srgbClr val="C00000"/>
                </a:solidFill>
              </a:rPr>
              <a:t>C</a:t>
            </a:r>
            <a:r>
              <a:rPr lang="it-IT" dirty="0">
                <a:solidFill>
                  <a:srgbClr val="C00000"/>
                </a:solidFill>
              </a:rPr>
              <a:t> = 4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BE1CEB2-5F5A-4F2E-8812-448A5BD3374E}"/>
              </a:ext>
            </a:extLst>
          </p:cNvPr>
          <p:cNvSpPr/>
          <p:nvPr/>
        </p:nvSpPr>
        <p:spPr>
          <a:xfrm>
            <a:off x="4644008" y="3357240"/>
            <a:ext cx="4176464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C00000"/>
                </a:solidFill>
              </a:rPr>
              <a:t>d</a:t>
            </a:r>
            <a:r>
              <a:rPr lang="it-IT" baseline="-25000" dirty="0">
                <a:solidFill>
                  <a:srgbClr val="C00000"/>
                </a:solidFill>
              </a:rPr>
              <a:t>1</a:t>
            </a:r>
            <a:r>
              <a:rPr lang="it-IT" dirty="0">
                <a:solidFill>
                  <a:srgbClr val="C00000"/>
                </a:solidFill>
              </a:rPr>
              <a:t> = 1          d</a:t>
            </a:r>
            <a:r>
              <a:rPr lang="it-IT" baseline="-25000" dirty="0">
                <a:solidFill>
                  <a:srgbClr val="C00000"/>
                </a:solidFill>
              </a:rPr>
              <a:t>2</a:t>
            </a:r>
            <a:r>
              <a:rPr lang="it-IT" dirty="0">
                <a:solidFill>
                  <a:srgbClr val="C00000"/>
                </a:solidFill>
              </a:rPr>
              <a:t> = 3           d</a:t>
            </a:r>
            <a:r>
              <a:rPr lang="it-IT" baseline="-25000" dirty="0">
                <a:solidFill>
                  <a:srgbClr val="C00000"/>
                </a:solidFill>
              </a:rPr>
              <a:t>3</a:t>
            </a:r>
            <a:r>
              <a:rPr lang="it-IT" dirty="0">
                <a:solidFill>
                  <a:srgbClr val="C00000"/>
                </a:solidFill>
              </a:rPr>
              <a:t> = 2         d</a:t>
            </a:r>
            <a:r>
              <a:rPr lang="it-IT" baseline="-25000" dirty="0">
                <a:solidFill>
                  <a:srgbClr val="C00000"/>
                </a:solidFill>
              </a:rPr>
              <a:t>3</a:t>
            </a:r>
            <a:r>
              <a:rPr lang="it-IT" dirty="0">
                <a:solidFill>
                  <a:srgbClr val="C00000"/>
                </a:solidFill>
              </a:rPr>
              <a:t> = 3 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3A465E2-0DB9-4AA9-BA05-C5EDDE2D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149080"/>
            <a:ext cx="30287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Matrice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dei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costi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afferenza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C</a:t>
            </a:r>
            <a:endParaRPr lang="en-US" altLang="en-US" sz="1600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792BA374-F0BA-49E5-8060-1DAFD3F4C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4168120"/>
            <a:ext cx="30287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Vettore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dei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costi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impianto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F</a:t>
            </a:r>
            <a:endParaRPr lang="en-US" altLang="en-US" sz="1600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13" name="Tabella 8">
            <a:extLst>
              <a:ext uri="{FF2B5EF4-FFF2-40B4-BE49-F238E27FC236}">
                <a16:creationId xmlns:a16="http://schemas.microsoft.com/office/drawing/2014/main" id="{3A5770ED-5590-44AD-9CBF-43980D758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30096"/>
              </p:ext>
            </p:extLst>
          </p:nvPr>
        </p:nvGraphicFramePr>
        <p:xfrm>
          <a:off x="755576" y="4609936"/>
          <a:ext cx="21602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139997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5994346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7195168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68413131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73529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7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6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3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446006"/>
                  </a:ext>
                </a:extLst>
              </a:tr>
            </a:tbl>
          </a:graphicData>
        </a:graphic>
      </p:graphicFrame>
      <p:graphicFrame>
        <p:nvGraphicFramePr>
          <p:cNvPr id="14" name="Tabella 10">
            <a:extLst>
              <a:ext uri="{FF2B5EF4-FFF2-40B4-BE49-F238E27FC236}">
                <a16:creationId xmlns:a16="http://schemas.microsoft.com/office/drawing/2014/main" id="{DF9F5E9D-4A88-497A-AC11-1A975339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05398"/>
              </p:ext>
            </p:extLst>
          </p:nvPr>
        </p:nvGraphicFramePr>
        <p:xfrm>
          <a:off x="4279788" y="4609936"/>
          <a:ext cx="17323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39">
                  <a:extLst>
                    <a:ext uri="{9D8B030D-6E8A-4147-A177-3AD203B41FA5}">
                      <a16:colId xmlns:a16="http://schemas.microsoft.com/office/drawing/2014/main" val="1885624046"/>
                    </a:ext>
                  </a:extLst>
                </a:gridCol>
                <a:gridCol w="578869">
                  <a:extLst>
                    <a:ext uri="{9D8B030D-6E8A-4147-A177-3AD203B41FA5}">
                      <a16:colId xmlns:a16="http://schemas.microsoft.com/office/drawing/2014/main" val="328640932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17533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6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962889"/>
                  </a:ext>
                </a:extLst>
              </a:tr>
            </a:tbl>
          </a:graphicData>
        </a:graphic>
      </p:graphicFrame>
      <p:sp>
        <p:nvSpPr>
          <p:cNvPr id="15" name="Rectangle 16">
            <a:extLst>
              <a:ext uri="{FF2B5EF4-FFF2-40B4-BE49-F238E27FC236}">
                <a16:creationId xmlns:a16="http://schemas.microsoft.com/office/drawing/2014/main" id="{AAFFFBDB-E157-416B-88FF-B3F7F9463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472" y="5485864"/>
            <a:ext cx="30287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Vettore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delle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capacità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M</a:t>
            </a:r>
            <a:endParaRPr lang="en-US" altLang="en-US" sz="1600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16" name="Tabella 10">
            <a:extLst>
              <a:ext uri="{FF2B5EF4-FFF2-40B4-BE49-F238E27FC236}">
                <a16:creationId xmlns:a16="http://schemas.microsoft.com/office/drawing/2014/main" id="{C94311AC-4A19-40D4-A2E7-678C63942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12808"/>
              </p:ext>
            </p:extLst>
          </p:nvPr>
        </p:nvGraphicFramePr>
        <p:xfrm>
          <a:off x="4343176" y="5927680"/>
          <a:ext cx="15395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160">
                  <a:extLst>
                    <a:ext uri="{9D8B030D-6E8A-4147-A177-3AD203B41FA5}">
                      <a16:colId xmlns:a16="http://schemas.microsoft.com/office/drawing/2014/main" val="188562404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86409326"/>
                    </a:ext>
                  </a:extLst>
                </a:gridCol>
                <a:gridCol w="450304">
                  <a:extLst>
                    <a:ext uri="{9D8B030D-6E8A-4147-A177-3AD203B41FA5}">
                      <a16:colId xmlns:a16="http://schemas.microsoft.com/office/drawing/2014/main" val="117533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6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96288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0EA56AC-6642-41DC-A7FD-EC380E117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792" y="4149080"/>
            <a:ext cx="238070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Vettore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delle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Arial" charset="0"/>
              </a:rPr>
              <a:t>richieste</a:t>
            </a:r>
            <a:r>
              <a:rPr lang="en-US" altLang="en-US" sz="1600" dirty="0">
                <a:solidFill>
                  <a:srgbClr val="0070C0"/>
                </a:solidFill>
                <a:cs typeface="Arial" charset="0"/>
              </a:rPr>
              <a:t> D</a:t>
            </a:r>
            <a:endParaRPr lang="en-US" altLang="en-US" sz="1600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18" name="Tabella 10">
            <a:extLst>
              <a:ext uri="{FF2B5EF4-FFF2-40B4-BE49-F238E27FC236}">
                <a16:creationId xmlns:a16="http://schemas.microsoft.com/office/drawing/2014/main" id="{832C65EB-7E83-4911-BCEE-6546B80A6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02562"/>
              </p:ext>
            </p:extLst>
          </p:nvPr>
        </p:nvGraphicFramePr>
        <p:xfrm>
          <a:off x="7020272" y="4590896"/>
          <a:ext cx="15395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031">
                  <a:extLst>
                    <a:ext uri="{9D8B030D-6E8A-4147-A177-3AD203B41FA5}">
                      <a16:colId xmlns:a16="http://schemas.microsoft.com/office/drawing/2014/main" val="1885624046"/>
                    </a:ext>
                  </a:extLst>
                </a:gridCol>
                <a:gridCol w="445699">
                  <a:extLst>
                    <a:ext uri="{9D8B030D-6E8A-4147-A177-3AD203B41FA5}">
                      <a16:colId xmlns:a16="http://schemas.microsoft.com/office/drawing/2014/main" val="3286409326"/>
                    </a:ext>
                  </a:extLst>
                </a:gridCol>
                <a:gridCol w="348399">
                  <a:extLst>
                    <a:ext uri="{9D8B030D-6E8A-4147-A177-3AD203B41FA5}">
                      <a16:colId xmlns:a16="http://schemas.microsoft.com/office/drawing/2014/main" val="1121786237"/>
                    </a:ext>
                  </a:extLst>
                </a:gridCol>
                <a:gridCol w="348399">
                  <a:extLst>
                    <a:ext uri="{9D8B030D-6E8A-4147-A177-3AD203B41FA5}">
                      <a16:colId xmlns:a16="http://schemas.microsoft.com/office/drawing/2014/main" val="117533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6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962889"/>
                  </a:ext>
                </a:extLst>
              </a:tr>
            </a:tbl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232BD0EC-0ECB-4206-9704-2A16877104C9}"/>
              </a:ext>
            </a:extLst>
          </p:cNvPr>
          <p:cNvSpPr/>
          <p:nvPr/>
        </p:nvSpPr>
        <p:spPr>
          <a:xfrm>
            <a:off x="5508104" y="1556792"/>
            <a:ext cx="3312368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C00000"/>
                </a:solidFill>
              </a:rPr>
              <a:t>f</a:t>
            </a:r>
            <a:r>
              <a:rPr lang="it-IT" baseline="-25000" dirty="0" err="1">
                <a:solidFill>
                  <a:srgbClr val="C00000"/>
                </a:solidFill>
              </a:rPr>
              <a:t>A</a:t>
            </a:r>
            <a:r>
              <a:rPr lang="it-IT" dirty="0">
                <a:solidFill>
                  <a:srgbClr val="C00000"/>
                </a:solidFill>
              </a:rPr>
              <a:t> = 40          </a:t>
            </a:r>
            <a:r>
              <a:rPr lang="it-IT" dirty="0" err="1">
                <a:solidFill>
                  <a:srgbClr val="C00000"/>
                </a:solidFill>
              </a:rPr>
              <a:t>f</a:t>
            </a:r>
            <a:r>
              <a:rPr lang="it-IT" baseline="-25000" dirty="0" err="1">
                <a:solidFill>
                  <a:srgbClr val="C00000"/>
                </a:solidFill>
              </a:rPr>
              <a:t>B</a:t>
            </a:r>
            <a:r>
              <a:rPr lang="it-IT" dirty="0">
                <a:solidFill>
                  <a:srgbClr val="C00000"/>
                </a:solidFill>
              </a:rPr>
              <a:t> = 50           </a:t>
            </a:r>
            <a:r>
              <a:rPr lang="it-IT" dirty="0" err="1">
                <a:solidFill>
                  <a:srgbClr val="C00000"/>
                </a:solidFill>
              </a:rPr>
              <a:t>f</a:t>
            </a:r>
            <a:r>
              <a:rPr lang="it-IT" baseline="-25000" dirty="0" err="1">
                <a:solidFill>
                  <a:srgbClr val="C00000"/>
                </a:solidFill>
              </a:rPr>
              <a:t>C</a:t>
            </a:r>
            <a:r>
              <a:rPr lang="it-IT" dirty="0">
                <a:solidFill>
                  <a:srgbClr val="C00000"/>
                </a:solidFill>
              </a:rPr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339487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29C29A-2F64-4584-81B7-047B7A90766B}"/>
              </a:ext>
            </a:extLst>
          </p:cNvPr>
          <p:cNvSpPr txBox="1"/>
          <p:nvPr/>
        </p:nvSpPr>
        <p:spPr>
          <a:xfrm>
            <a:off x="319088" y="1124744"/>
            <a:ext cx="8358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" charset="0"/>
              </a:rPr>
              <a:t>Una volta </a:t>
            </a:r>
            <a:r>
              <a:rPr lang="it-IT" dirty="0">
                <a:solidFill>
                  <a:srgbClr val="C00000"/>
                </a:solidFill>
                <a:latin typeface="Arial" charset="0"/>
              </a:rPr>
              <a:t>scelti i siti in cui istallare gli impianti</a:t>
            </a:r>
            <a:r>
              <a:rPr lang="it-IT" dirty="0">
                <a:latin typeface="Arial" charset="0"/>
              </a:rPr>
              <a:t>, per calcolare la soluzione occorre risolvere un </a:t>
            </a:r>
            <a:r>
              <a:rPr lang="it-IT" dirty="0">
                <a:solidFill>
                  <a:srgbClr val="C00000"/>
                </a:solidFill>
                <a:latin typeface="Arial" charset="0"/>
              </a:rPr>
              <a:t>problema del trasporto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24A35F-7AA5-4B23-849F-579C3BA0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A2F1D7C-CF88-4ACF-B84C-FF7C5DB91C16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F6ECDC6-B1CD-4A9F-BA28-E40E4FF5E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Capacitated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6B0F7C-1FA8-4D0A-A1E3-CF44E6E0ECB7}"/>
              </a:ext>
            </a:extLst>
          </p:cNvPr>
          <p:cNvSpPr txBox="1"/>
          <p:nvPr/>
        </p:nvSpPr>
        <p:spPr>
          <a:xfrm>
            <a:off x="323528" y="1990581"/>
            <a:ext cx="8358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Se, per esempio,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decidiamo di aprire gli impianti </a:t>
            </a:r>
            <a:r>
              <a:rPr lang="it-IT" i="1" dirty="0">
                <a:solidFill>
                  <a:srgbClr val="C00000"/>
                </a:solidFill>
                <a:latin typeface="Arial" charset="0"/>
              </a:rPr>
              <a:t>A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 e </a:t>
            </a:r>
            <a:r>
              <a:rPr lang="it-IT" i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it-IT" dirty="0">
                <a:latin typeface="Arial" charset="0"/>
              </a:rPr>
              <a:t>allora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per calcolare le afferenze</a:t>
            </a:r>
            <a:r>
              <a:rPr lang="it-IT" dirty="0">
                <a:latin typeface="Arial" charset="0"/>
              </a:rPr>
              <a:t> bisogna risolvere il seguente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problema del trasporto</a:t>
            </a:r>
            <a:r>
              <a:rPr lang="it-IT" dirty="0">
                <a:latin typeface="Arial" charset="0"/>
              </a:rPr>
              <a:t>:</a:t>
            </a:r>
            <a:endParaRPr lang="it-IT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6BA8539-E5AE-4D2A-B7CC-68A3EF10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10" y="2780928"/>
            <a:ext cx="4027377" cy="230599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C47A53C-3C2B-4CF8-934C-1E83AB473471}"/>
              </a:ext>
            </a:extLst>
          </p:cNvPr>
          <p:cNvSpPr/>
          <p:nvPr/>
        </p:nvSpPr>
        <p:spPr>
          <a:xfrm>
            <a:off x="5626344" y="4653384"/>
            <a:ext cx="3194127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C00000"/>
                </a:solidFill>
              </a:rPr>
              <a:t>m</a:t>
            </a:r>
            <a:r>
              <a:rPr lang="it-IT" baseline="-25000" dirty="0" err="1">
                <a:solidFill>
                  <a:srgbClr val="C00000"/>
                </a:solidFill>
              </a:rPr>
              <a:t>A</a:t>
            </a:r>
            <a:r>
              <a:rPr lang="it-IT" dirty="0">
                <a:solidFill>
                  <a:srgbClr val="C00000"/>
                </a:solidFill>
              </a:rPr>
              <a:t> = 3          </a:t>
            </a:r>
            <a:r>
              <a:rPr lang="it-IT" dirty="0" err="1">
                <a:solidFill>
                  <a:srgbClr val="C00000"/>
                </a:solidFill>
              </a:rPr>
              <a:t>m</a:t>
            </a:r>
            <a:r>
              <a:rPr lang="it-IT" baseline="-25000" dirty="0" err="1">
                <a:solidFill>
                  <a:srgbClr val="C00000"/>
                </a:solidFill>
              </a:rPr>
              <a:t>B</a:t>
            </a:r>
            <a:r>
              <a:rPr lang="it-IT" dirty="0">
                <a:solidFill>
                  <a:srgbClr val="C00000"/>
                </a:solidFill>
              </a:rPr>
              <a:t> =8           </a:t>
            </a:r>
            <a:r>
              <a:rPr lang="it-IT" dirty="0" err="1">
                <a:solidFill>
                  <a:srgbClr val="C00000"/>
                </a:solidFill>
              </a:rPr>
              <a:t>m</a:t>
            </a:r>
            <a:r>
              <a:rPr lang="it-IT" baseline="-25000" dirty="0" err="1">
                <a:solidFill>
                  <a:srgbClr val="C00000"/>
                </a:solidFill>
              </a:rPr>
              <a:t>C</a:t>
            </a:r>
            <a:r>
              <a:rPr lang="it-IT" dirty="0">
                <a:solidFill>
                  <a:srgbClr val="C00000"/>
                </a:solidFill>
              </a:rPr>
              <a:t> = 4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894E585-41F7-4060-B647-34EAC512E733}"/>
              </a:ext>
            </a:extLst>
          </p:cNvPr>
          <p:cNvSpPr/>
          <p:nvPr/>
        </p:nvSpPr>
        <p:spPr>
          <a:xfrm>
            <a:off x="4793094" y="5589488"/>
            <a:ext cx="4027378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C00000"/>
                </a:solidFill>
              </a:rPr>
              <a:t>d</a:t>
            </a:r>
            <a:r>
              <a:rPr lang="it-IT" baseline="-25000" dirty="0">
                <a:solidFill>
                  <a:srgbClr val="C00000"/>
                </a:solidFill>
              </a:rPr>
              <a:t>1</a:t>
            </a:r>
            <a:r>
              <a:rPr lang="it-IT" dirty="0">
                <a:solidFill>
                  <a:srgbClr val="C00000"/>
                </a:solidFill>
              </a:rPr>
              <a:t> = 1          d</a:t>
            </a:r>
            <a:r>
              <a:rPr lang="it-IT" baseline="-25000" dirty="0">
                <a:solidFill>
                  <a:srgbClr val="C00000"/>
                </a:solidFill>
              </a:rPr>
              <a:t>2</a:t>
            </a:r>
            <a:r>
              <a:rPr lang="it-IT" dirty="0">
                <a:solidFill>
                  <a:srgbClr val="C00000"/>
                </a:solidFill>
              </a:rPr>
              <a:t> = 3           d</a:t>
            </a:r>
            <a:r>
              <a:rPr lang="it-IT" baseline="-25000" dirty="0">
                <a:solidFill>
                  <a:srgbClr val="C00000"/>
                </a:solidFill>
              </a:rPr>
              <a:t>3</a:t>
            </a:r>
            <a:r>
              <a:rPr lang="it-IT" dirty="0">
                <a:solidFill>
                  <a:srgbClr val="C00000"/>
                </a:solidFill>
              </a:rPr>
              <a:t> = 2         d</a:t>
            </a:r>
            <a:r>
              <a:rPr lang="it-IT" baseline="-25000" dirty="0">
                <a:solidFill>
                  <a:srgbClr val="C00000"/>
                </a:solidFill>
              </a:rPr>
              <a:t>3</a:t>
            </a:r>
            <a:r>
              <a:rPr lang="it-IT" dirty="0">
                <a:solidFill>
                  <a:srgbClr val="C00000"/>
                </a:solidFill>
              </a:rPr>
              <a:t> = 3 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F1FD964C-40EC-4972-AEBD-3FB9B5C52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276255"/>
              </p:ext>
            </p:extLst>
          </p:nvPr>
        </p:nvGraphicFramePr>
        <p:xfrm>
          <a:off x="658813" y="2996952"/>
          <a:ext cx="3668712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63560" imgH="1422360" progId="Equation.DSMT4">
                  <p:embed/>
                </p:oleObj>
              </mc:Choice>
              <mc:Fallback>
                <p:oleObj name="Equation" r:id="rId3" imgW="1663560" imgH="1422360" progId="Equation.DSMT4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F1FD964C-40EC-4972-AEBD-3FB9B5C52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996952"/>
                        <a:ext cx="3668712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7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859B59-A912-4FAD-87C6-3EF427E5D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8D99ECC-D1B8-4260-AEA6-D7FC51CCE1F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92DADF5-EA46-446C-8639-62104BF9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P-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centro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3D618D-3484-4EEA-9D77-7F0FAFC395FE}"/>
              </a:ext>
            </a:extLst>
          </p:cNvPr>
          <p:cNvSpPr txBox="1"/>
          <p:nvPr/>
        </p:nvSpPr>
        <p:spPr>
          <a:xfrm>
            <a:off x="319088" y="1268958"/>
            <a:ext cx="8209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>
                <a:solidFill>
                  <a:schemeClr val="accent1"/>
                </a:solidFill>
                <a:latin typeface="Arial" charset="0"/>
              </a:rPr>
              <a:t>Non sempre l’obiettivo </a:t>
            </a:r>
            <a:r>
              <a:rPr lang="it-IT" dirty="0">
                <a:latin typeface="Arial" charset="0"/>
              </a:rPr>
              <a:t>di un problema di localizzazione è quello di </a:t>
            </a:r>
            <a:r>
              <a:rPr lang="it-IT" i="1" dirty="0">
                <a:solidFill>
                  <a:schemeClr val="accent1"/>
                </a:solidFill>
                <a:latin typeface="Arial" charset="0"/>
              </a:rPr>
              <a:t>minimizzare il costo totale</a:t>
            </a:r>
            <a:r>
              <a:rPr lang="it-IT" dirty="0">
                <a:latin typeface="Arial" charset="0"/>
              </a:rPr>
              <a:t>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8E0A8E8-AC15-4F75-A835-EB31CB376772}"/>
              </a:ext>
            </a:extLst>
          </p:cNvPr>
          <p:cNvSpPr txBox="1"/>
          <p:nvPr/>
        </p:nvSpPr>
        <p:spPr>
          <a:xfrm>
            <a:off x="323528" y="2062589"/>
            <a:ext cx="8209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Esempio: una municipalità vuole attivare 2 nuovi centri di pronto soccorso sul proprio territorio per servire un certo numero di aree.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5B78BF-F9E8-4A53-A9B9-68ACAE4F3D2F}"/>
              </a:ext>
            </a:extLst>
          </p:cNvPr>
          <p:cNvSpPr txBox="1"/>
          <p:nvPr/>
        </p:nvSpPr>
        <p:spPr>
          <a:xfrm>
            <a:off x="319087" y="2856220"/>
            <a:ext cx="8209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Anche in questo caso il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costo di afferenza è proporzionale alla distanza del “cliente” dal centro di servizio</a:t>
            </a:r>
            <a:r>
              <a:rPr lang="it-IT" dirty="0">
                <a:latin typeface="Arial" charset="0"/>
              </a:rPr>
              <a:t>. Tuttavia, questo costo non rappresenta il costo del trasporto, ma il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disagio del potenziale fruitore del servizio causato dalla distanza dall’ospedale</a:t>
            </a:r>
            <a:r>
              <a:rPr lang="it-IT" dirty="0">
                <a:latin typeface="Arial" charset="0"/>
              </a:rPr>
              <a:t>. 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68C2FE-D0E4-46F2-8971-FEBD917B7F62}"/>
              </a:ext>
            </a:extLst>
          </p:cNvPr>
          <p:cNvSpPr txBox="1"/>
          <p:nvPr/>
        </p:nvSpPr>
        <p:spPr>
          <a:xfrm>
            <a:off x="323528" y="4293096"/>
            <a:ext cx="82097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L’obiettivo in questo caso è quello di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minimizzare lo svantaggio del cliente più sfortunato</a:t>
            </a:r>
            <a:r>
              <a:rPr lang="it-IT" dirty="0">
                <a:latin typeface="Arial" charset="0"/>
              </a:rPr>
              <a:t>, ovvero il cliente a massima distanza dal centro a lui assegnato. </a:t>
            </a:r>
          </a:p>
        </p:txBody>
      </p:sp>
    </p:spTree>
    <p:extLst>
      <p:ext uri="{BB962C8B-B14F-4D97-AF65-F5344CB8AC3E}">
        <p14:creationId xmlns:p14="http://schemas.microsoft.com/office/powerpoint/2010/main" val="2663436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C1EBAC-41CF-45AF-94CC-9898BC86E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19CB0A-249C-4D5E-85A9-EF22FDF971FB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6AAC1C0-280F-471C-A616-D944F76C9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P-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centro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53E3D1-1D20-4225-A005-481B16BB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243012"/>
            <a:ext cx="4494262" cy="281812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7AA8C8-6DDF-4D27-9ACF-2A7272B4E8EE}"/>
              </a:ext>
            </a:extLst>
          </p:cNvPr>
          <p:cNvSpPr txBox="1"/>
          <p:nvPr/>
        </p:nvSpPr>
        <p:spPr>
          <a:xfrm>
            <a:off x="393315" y="4667250"/>
            <a:ext cx="82097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effectLst/>
                <a:latin typeface="Times New Roman" panose="02020603050405020304" pitchFamily="18" charset="0"/>
              </a:rPr>
              <a:t>Se attivo A e </a:t>
            </a:r>
            <a:r>
              <a:rPr lang="it-IT" sz="2000" dirty="0">
                <a:latin typeface="Times New Roman" panose="02020603050405020304" pitchFamily="18" charset="0"/>
              </a:rPr>
              <a:t>B</a:t>
            </a:r>
            <a:r>
              <a:rPr lang="it-IT" sz="2000" dirty="0">
                <a:effectLst/>
                <a:latin typeface="Times New Roman" panose="02020603050405020304" pitchFamily="18" charset="0"/>
              </a:rPr>
              <a:t>, il cliente più sfortunato è 2 con costo di afferenza pari a 8</a:t>
            </a:r>
            <a:r>
              <a:rPr lang="it-IT" dirty="0">
                <a:effectLst/>
                <a:latin typeface="Times New Roman" panose="02020603050405020304" pitchFamily="18" charset="0"/>
              </a:rPr>
              <a:t>.</a:t>
            </a:r>
            <a:endParaRPr lang="it-IT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86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E89AC5-A568-4F18-B780-34CAEBB2C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ADB548C-01B4-4ADB-8911-4EED3A48CDE6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10289CD-D7FF-4A3C-816F-95235F3E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P-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centro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93D327-8C5A-44A6-A7DB-7C89B2C5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109663"/>
            <a:ext cx="4441875" cy="300026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D49224-FEA0-453C-83AF-E6D072DA7B90}"/>
              </a:ext>
            </a:extLst>
          </p:cNvPr>
          <p:cNvSpPr txBox="1"/>
          <p:nvPr/>
        </p:nvSpPr>
        <p:spPr>
          <a:xfrm>
            <a:off x="393315" y="4667250"/>
            <a:ext cx="82097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effectLst/>
                <a:latin typeface="Times New Roman" panose="02020603050405020304" pitchFamily="18" charset="0"/>
              </a:rPr>
              <a:t>Se attivo A e </a:t>
            </a:r>
            <a:r>
              <a:rPr lang="it-IT" sz="2000" dirty="0">
                <a:latin typeface="Times New Roman" panose="02020603050405020304" pitchFamily="18" charset="0"/>
              </a:rPr>
              <a:t>C</a:t>
            </a:r>
            <a:r>
              <a:rPr lang="it-IT" sz="2000" dirty="0">
                <a:effectLst/>
                <a:latin typeface="Times New Roman" panose="02020603050405020304" pitchFamily="18" charset="0"/>
              </a:rPr>
              <a:t>, il cliente più sfortunato è 1 con costo di afferenza pari a 6</a:t>
            </a:r>
            <a:r>
              <a:rPr lang="it-IT" dirty="0">
                <a:effectLst/>
                <a:latin typeface="Times New Roman" panose="02020603050405020304" pitchFamily="18" charset="0"/>
              </a:rPr>
              <a:t>.</a:t>
            </a:r>
            <a:endParaRPr lang="it-IT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7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DEF86B-B764-4E5E-8652-37D961EC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83A49A0-E1D8-472E-8D50-019E156AA19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5704453C-1672-4A78-BC9B-F6CF691B1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Caratteristiche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principali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22" name="Rettangolo 4">
            <a:extLst>
              <a:ext uri="{FF2B5EF4-FFF2-40B4-BE49-F238E27FC236}">
                <a16:creationId xmlns:a16="http://schemas.microsoft.com/office/drawing/2014/main" id="{BC1042BA-191D-42A0-AB96-44496042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675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I </a:t>
            </a:r>
            <a:r>
              <a:rPr lang="it-IT" altLang="en-US" b="1" i="1" dirty="0">
                <a:solidFill>
                  <a:schemeClr val="accent2"/>
                </a:solidFill>
              </a:rPr>
              <a:t>modelli di localizzazione </a:t>
            </a:r>
            <a:r>
              <a:rPr lang="it-IT" altLang="en-US" dirty="0"/>
              <a:t>ed i relativi </a:t>
            </a:r>
            <a:r>
              <a:rPr lang="it-IT" altLang="en-US" b="1" i="1" dirty="0">
                <a:solidFill>
                  <a:schemeClr val="accent2"/>
                </a:solidFill>
              </a:rPr>
              <a:t>algoritmi di soluzione </a:t>
            </a:r>
            <a:r>
              <a:rPr lang="it-IT" altLang="en-US" dirty="0"/>
              <a:t>sono uno dei principali strumenti quantitativi per la </a:t>
            </a:r>
            <a:r>
              <a:rPr lang="it-IT" altLang="en-US" b="1" i="1" dirty="0">
                <a:solidFill>
                  <a:schemeClr val="accent2"/>
                </a:solidFill>
              </a:rPr>
              <a:t>pianificazione territoriale di reti di servizio</a:t>
            </a:r>
            <a:r>
              <a:rPr lang="it-IT" altLang="en-US" dirty="0"/>
              <a:t>.</a:t>
            </a:r>
            <a:endParaRPr lang="it-IT" altLang="en-US" b="1" i="1" dirty="0">
              <a:solidFill>
                <a:schemeClr val="accent2"/>
              </a:solidFill>
            </a:endParaRPr>
          </a:p>
        </p:txBody>
      </p:sp>
      <p:sp>
        <p:nvSpPr>
          <p:cNvPr id="23" name="Rettangolo 3">
            <a:extLst>
              <a:ext uri="{FF2B5EF4-FFF2-40B4-BE49-F238E27FC236}">
                <a16:creationId xmlns:a16="http://schemas.microsoft.com/office/drawing/2014/main" id="{75271CA0-BB2D-4373-9184-642FB3B71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16338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b="1" i="1">
                <a:solidFill>
                  <a:srgbClr val="0066FF"/>
                </a:solidFill>
              </a:rPr>
              <a:t>Localizzazione puntuale</a:t>
            </a:r>
            <a:endParaRPr lang="it-IT" altLang="en-US" b="1">
              <a:solidFill>
                <a:srgbClr val="0066FF"/>
              </a:solidFill>
            </a:endParaRPr>
          </a:p>
        </p:txBody>
      </p:sp>
      <p:sp>
        <p:nvSpPr>
          <p:cNvPr id="24" name="Rettangolo 4">
            <a:extLst>
              <a:ext uri="{FF2B5EF4-FFF2-40B4-BE49-F238E27FC236}">
                <a16:creationId xmlns:a16="http://schemas.microsoft.com/office/drawing/2014/main" id="{B3C76AA1-6C83-419E-A2A1-1CE25C0B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16113"/>
            <a:ext cx="8424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L’</a:t>
            </a:r>
            <a:r>
              <a:rPr lang="it-IT" altLang="en-US" b="1" i="1" dirty="0">
                <a:solidFill>
                  <a:schemeClr val="accent2"/>
                </a:solidFill>
              </a:rPr>
              <a:t>obiettivo</a:t>
            </a:r>
            <a:r>
              <a:rPr lang="it-IT" altLang="en-US" dirty="0"/>
              <a:t> di un </a:t>
            </a:r>
            <a:r>
              <a:rPr lang="it-IT" altLang="en-US" i="1" dirty="0">
                <a:solidFill>
                  <a:schemeClr val="accent2"/>
                </a:solidFill>
              </a:rPr>
              <a:t>problema di localizzazione </a:t>
            </a:r>
            <a:r>
              <a:rPr lang="it-IT" altLang="en-US" dirty="0"/>
              <a:t>è di definire le localizzazioni di </a:t>
            </a:r>
            <a:r>
              <a:rPr lang="it-IT" altLang="en-US" b="1" i="1" dirty="0">
                <a:solidFill>
                  <a:schemeClr val="accent2"/>
                </a:solidFill>
              </a:rPr>
              <a:t>centri di servizio</a:t>
            </a:r>
            <a:r>
              <a:rPr lang="it-IT" altLang="en-US" dirty="0"/>
              <a:t> (impianti di produzione, centri di distribuzione, sportelli bancari etc.) che debbono soddisfare una </a:t>
            </a:r>
            <a:r>
              <a:rPr lang="it-IT" altLang="en-US" b="1" i="1" dirty="0">
                <a:solidFill>
                  <a:schemeClr val="accent2"/>
                </a:solidFill>
              </a:rPr>
              <a:t>domanda</a:t>
            </a:r>
            <a:r>
              <a:rPr lang="it-IT" altLang="en-US" dirty="0"/>
              <a:t> dispersa sul territorio (negozi, comunità o singoli centri).</a:t>
            </a:r>
            <a:endParaRPr lang="it-IT" altLang="en-US" b="1" i="1" dirty="0">
              <a:solidFill>
                <a:schemeClr val="accent2"/>
              </a:solidFill>
            </a:endParaRPr>
          </a:p>
        </p:txBody>
      </p:sp>
      <p:sp>
        <p:nvSpPr>
          <p:cNvPr id="25" name="Rettangolo 4">
            <a:extLst>
              <a:ext uri="{FF2B5EF4-FFF2-40B4-BE49-F238E27FC236}">
                <a16:creationId xmlns:a16="http://schemas.microsoft.com/office/drawing/2014/main" id="{BEF6F064-8D59-4621-9758-775DBC7B1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51300"/>
            <a:ext cx="842486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/>
              <a:t>Il problema può essere ricondotto alla </a:t>
            </a:r>
            <a:r>
              <a:rPr lang="it-IT" altLang="en-US" b="1" i="1">
                <a:solidFill>
                  <a:schemeClr val="accent2"/>
                </a:solidFill>
              </a:rPr>
              <a:t>ricerca di uno o più punti </a:t>
            </a:r>
            <a:r>
              <a:rPr lang="it-IT" altLang="en-US"/>
              <a:t>dove posizionare i </a:t>
            </a:r>
            <a:r>
              <a:rPr lang="it-IT" altLang="en-US" i="1">
                <a:solidFill>
                  <a:schemeClr val="accent2"/>
                </a:solidFill>
              </a:rPr>
              <a:t>centri di servizio</a:t>
            </a:r>
          </a:p>
        </p:txBody>
      </p:sp>
      <p:sp>
        <p:nvSpPr>
          <p:cNvPr id="26" name="Rettangolo 3">
            <a:extLst>
              <a:ext uri="{FF2B5EF4-FFF2-40B4-BE49-F238E27FC236}">
                <a16:creationId xmlns:a16="http://schemas.microsoft.com/office/drawing/2014/main" id="{EA6C6934-FA75-4A52-8030-D64DAC357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051425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b="1" i="1">
                <a:solidFill>
                  <a:srgbClr val="0066FF"/>
                </a:solidFill>
              </a:rPr>
              <a:t>Localizzazione non puntuale</a:t>
            </a:r>
            <a:endParaRPr lang="it-IT" altLang="en-US" b="1">
              <a:solidFill>
                <a:srgbClr val="0066FF"/>
              </a:solidFill>
            </a:endParaRPr>
          </a:p>
        </p:txBody>
      </p:sp>
      <p:sp>
        <p:nvSpPr>
          <p:cNvPr id="27" name="Rettangolo 4">
            <a:extLst>
              <a:ext uri="{FF2B5EF4-FFF2-40B4-BE49-F238E27FC236}">
                <a16:creationId xmlns:a16="http://schemas.microsoft.com/office/drawing/2014/main" id="{396FD8D7-A697-4EFD-98BD-FA2F26DE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86388"/>
            <a:ext cx="8675687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/>
              <a:t>I servizi da localizzare hanno una </a:t>
            </a:r>
            <a:r>
              <a:rPr lang="it-IT" altLang="en-US" b="1">
                <a:solidFill>
                  <a:schemeClr val="accent2"/>
                </a:solidFill>
              </a:rPr>
              <a:t>estensione</a:t>
            </a:r>
            <a:r>
              <a:rPr lang="it-IT" altLang="en-US"/>
              <a:t> che impedisce di rappresentarli attraverso punti. In molti casi si tratta di problemi di </a:t>
            </a:r>
            <a:r>
              <a:rPr lang="it-IT" altLang="en-US" b="1" i="1">
                <a:solidFill>
                  <a:schemeClr val="accent2"/>
                </a:solidFill>
              </a:rPr>
              <a:t>progetto di reti </a:t>
            </a:r>
            <a:r>
              <a:rPr lang="it-IT" altLang="en-US"/>
              <a:t>o </a:t>
            </a:r>
            <a:r>
              <a:rPr lang="it-IT" altLang="en-US" b="1" i="1">
                <a:solidFill>
                  <a:schemeClr val="accent2"/>
                </a:solidFill>
              </a:rPr>
              <a:t>network design</a:t>
            </a:r>
          </a:p>
        </p:txBody>
      </p:sp>
    </p:spTree>
    <p:extLst>
      <p:ext uri="{BB962C8B-B14F-4D97-AF65-F5344CB8AC3E}">
        <p14:creationId xmlns:p14="http://schemas.microsoft.com/office/powerpoint/2010/main" val="9475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BBC1CD-EAC5-49CA-861A-B819F02E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1169795-5A76-49FE-A844-04E812F8375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196B6FC-94CE-4632-B379-AB63FD4C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P-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centro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5BF34C7-9321-4D3C-AE85-57275960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66825"/>
            <a:ext cx="4799526" cy="288225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9A9ED1-5A9E-4327-99CB-7B77A6F8C924}"/>
              </a:ext>
            </a:extLst>
          </p:cNvPr>
          <p:cNvSpPr txBox="1"/>
          <p:nvPr/>
        </p:nvSpPr>
        <p:spPr>
          <a:xfrm>
            <a:off x="393315" y="4667250"/>
            <a:ext cx="82097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effectLst/>
                <a:latin typeface="Times New Roman" panose="02020603050405020304" pitchFamily="18" charset="0"/>
              </a:rPr>
              <a:t>Se attivo B e C, il cliente più sfortunato è 1 con costo di afferenza pari a 10</a:t>
            </a:r>
            <a:r>
              <a:rPr lang="it-IT" dirty="0">
                <a:effectLst/>
                <a:latin typeface="Times New Roman" panose="02020603050405020304" pitchFamily="18" charset="0"/>
              </a:rPr>
              <a:t>.</a:t>
            </a:r>
            <a:endParaRPr lang="it-IT" dirty="0">
              <a:latin typeface="Arial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930802D-1D4A-4DAA-B315-FDCD40C73CC6}"/>
              </a:ext>
            </a:extLst>
          </p:cNvPr>
          <p:cNvSpPr txBox="1"/>
          <p:nvPr/>
        </p:nvSpPr>
        <p:spPr>
          <a:xfrm>
            <a:off x="395536" y="5405154"/>
            <a:ext cx="82097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effectLst/>
                <a:latin typeface="Times New Roman" panose="02020603050405020304" pitchFamily="18" charset="0"/>
              </a:rPr>
              <a:t>Quindi la soluzione che minimizza il costo del cliente più sfortunato è attivare A e C, con costo massimo di afferenza pari a 6</a:t>
            </a:r>
            <a:r>
              <a:rPr lang="it-IT" dirty="0">
                <a:effectLst/>
                <a:latin typeface="Times New Roman" panose="02020603050405020304" pitchFamily="18" charset="0"/>
              </a:rPr>
              <a:t>.</a:t>
            </a:r>
            <a:endParaRPr lang="it-IT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9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366B3F-9B1A-4836-9164-C93E5D1C6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BA5460C-09C3-4140-BAAF-0087608B8B74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97381FC-6BC1-4464-9222-FC425199B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P-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centro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608313-B005-49AD-8CF2-88876430BFDC}"/>
              </a:ext>
            </a:extLst>
          </p:cNvPr>
          <p:cNvSpPr txBox="1"/>
          <p:nvPr/>
        </p:nvSpPr>
        <p:spPr>
          <a:xfrm>
            <a:off x="319088" y="1268958"/>
            <a:ext cx="820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Il problema appena visto è il cosiddetto problema del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p-centro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22E5EB-0080-4639-93C3-7D59BFE5CF92}"/>
              </a:ext>
            </a:extLst>
          </p:cNvPr>
          <p:cNvSpPr txBox="1"/>
          <p:nvPr/>
        </p:nvSpPr>
        <p:spPr>
          <a:xfrm>
            <a:off x="323528" y="1916832"/>
            <a:ext cx="8209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In questo problema,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non ci sono costi di attivazione degli impianti</a:t>
            </a:r>
            <a:r>
              <a:rPr lang="it-IT" dirty="0">
                <a:latin typeface="Arial" charset="0"/>
              </a:rPr>
              <a:t>, ma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 solo costi di afferenza</a:t>
            </a:r>
            <a:r>
              <a:rPr lang="it-IT" dirty="0">
                <a:latin typeface="Arial" charset="0"/>
              </a:rPr>
              <a:t> di clienti a impianti.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A950DF-064A-405B-97B8-8E238C995B78}"/>
              </a:ext>
            </a:extLst>
          </p:cNvPr>
          <p:cNvSpPr txBox="1"/>
          <p:nvPr/>
        </p:nvSpPr>
        <p:spPr>
          <a:xfrm>
            <a:off x="319087" y="2771636"/>
            <a:ext cx="820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Inoltre, è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fissato il numero (p) di impianti </a:t>
            </a:r>
            <a:r>
              <a:rPr lang="it-IT" dirty="0">
                <a:latin typeface="Arial" charset="0"/>
              </a:rPr>
              <a:t>che si intende attivare.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535F09-6983-475A-A16F-4017CB370B59}"/>
              </a:ext>
            </a:extLst>
          </p:cNvPr>
          <p:cNvSpPr txBox="1"/>
          <p:nvPr/>
        </p:nvSpPr>
        <p:spPr>
          <a:xfrm>
            <a:off x="323528" y="3501008"/>
            <a:ext cx="82097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Arial" charset="0"/>
              </a:rPr>
              <a:t>L’obiettivo è quello di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minimizzare il costo di afferenza del cliente più svantaggiato</a:t>
            </a:r>
            <a:r>
              <a:rPr lang="it-IT" dirty="0">
                <a:latin typeface="Arial" charset="0"/>
              </a:rPr>
              <a:t>: questo problema in cui si vuole minimizzare il massimo di una certa funzione è detto di tipo </a:t>
            </a:r>
            <a:r>
              <a:rPr lang="it-IT" i="1" dirty="0">
                <a:solidFill>
                  <a:srgbClr val="0070C0"/>
                </a:solidFill>
                <a:latin typeface="Arial" charset="0"/>
              </a:rPr>
              <a:t>min-max.</a:t>
            </a:r>
          </a:p>
        </p:txBody>
      </p:sp>
    </p:spTree>
    <p:extLst>
      <p:ext uri="{BB962C8B-B14F-4D97-AF65-F5344CB8AC3E}">
        <p14:creationId xmlns:p14="http://schemas.microsoft.com/office/powerpoint/2010/main" val="100758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11B81FFA-5D2A-4DE6-9E0E-D1E62F69F0AC}"/>
                  </a:ext>
                </a:extLst>
              </p:cNvPr>
              <p:cNvSpPr txBox="1"/>
              <p:nvPr/>
            </p:nvSpPr>
            <p:spPr bwMode="auto">
              <a:xfrm>
                <a:off x="1258888" y="1449388"/>
                <a:ext cx="3109912" cy="4060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t-I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11B81FFA-5D2A-4DE6-9E0E-D1E62F69F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1449388"/>
                <a:ext cx="3109912" cy="4060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1E69F2D7-2D5A-43FF-9206-542DABF17699}"/>
              </a:ext>
            </a:extLst>
          </p:cNvPr>
          <p:cNvSpPr/>
          <p:nvPr/>
        </p:nvSpPr>
        <p:spPr>
          <a:xfrm>
            <a:off x="4925169" y="1848197"/>
            <a:ext cx="306705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z è il valore della distanza massima cliente centro aperto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4EF99C6-317D-40AE-9010-E385EEE16284}"/>
              </a:ext>
            </a:extLst>
          </p:cNvPr>
          <p:cNvCxnSpPr/>
          <p:nvPr/>
        </p:nvCxnSpPr>
        <p:spPr>
          <a:xfrm>
            <a:off x="4067919" y="2089497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E136FCF-1EAB-4472-8066-4D02E116726F}"/>
              </a:ext>
            </a:extLst>
          </p:cNvPr>
          <p:cNvSpPr/>
          <p:nvPr/>
        </p:nvSpPr>
        <p:spPr>
          <a:xfrm>
            <a:off x="5141069" y="3288060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Ogni domanda deve essere soddisfatta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CCA9FA-6FB0-4A93-9D16-BE0315BD6451}"/>
              </a:ext>
            </a:extLst>
          </p:cNvPr>
          <p:cNvCxnSpPr/>
          <p:nvPr/>
        </p:nvCxnSpPr>
        <p:spPr>
          <a:xfrm>
            <a:off x="4283819" y="3529360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602EA2D4-6AE8-400C-8119-56F5C5D2F2A2}"/>
              </a:ext>
            </a:extLst>
          </p:cNvPr>
          <p:cNvSpPr/>
          <p:nvPr/>
        </p:nvSpPr>
        <p:spPr>
          <a:xfrm>
            <a:off x="5356969" y="4008785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 err="1">
                <a:solidFill>
                  <a:srgbClr val="C00000"/>
                </a:solidFill>
              </a:rPr>
              <a:t>Variable</a:t>
            </a:r>
            <a:r>
              <a:rPr lang="it-IT" sz="1600" i="1" dirty="0">
                <a:solidFill>
                  <a:srgbClr val="C00000"/>
                </a:solidFill>
              </a:rPr>
              <a:t> upper </a:t>
            </a:r>
            <a:r>
              <a:rPr lang="it-IT" sz="1600" i="1" dirty="0" err="1">
                <a:solidFill>
                  <a:srgbClr val="C00000"/>
                </a:solidFill>
              </a:rPr>
              <a:t>bounds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62FCACB-B454-46FE-A210-EA65976A5DD7}"/>
              </a:ext>
            </a:extLst>
          </p:cNvPr>
          <p:cNvCxnSpPr/>
          <p:nvPr/>
        </p:nvCxnSpPr>
        <p:spPr>
          <a:xfrm>
            <a:off x="4499719" y="4250085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3FE39B8-6672-4AC1-8546-C1E4B71CC496}"/>
              </a:ext>
            </a:extLst>
          </p:cNvPr>
          <p:cNvSpPr/>
          <p:nvPr/>
        </p:nvSpPr>
        <p:spPr>
          <a:xfrm>
            <a:off x="4637832" y="2564160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Vincolo sul numero di centri da aprire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EAE87FC-6682-488E-A450-047C417AF7E5}"/>
              </a:ext>
            </a:extLst>
          </p:cNvPr>
          <p:cNvCxnSpPr/>
          <p:nvPr/>
        </p:nvCxnSpPr>
        <p:spPr>
          <a:xfrm>
            <a:off x="3780582" y="2805460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FFC82FC7-ABF3-4AA5-A5F5-C95A5B5E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P-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centro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formulazione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9E25522-669C-4A8A-8923-351978278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5A75D52-39C2-486E-AA98-B1D28F486F55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EBF311B-9405-4520-9562-F6251FD3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i="1" dirty="0">
                <a:solidFill>
                  <a:srgbClr val="0070C0"/>
                </a:solidFill>
                <a:cs typeface="Arial" charset="0"/>
              </a:rPr>
              <a:t>P-</a:t>
            </a:r>
            <a:r>
              <a:rPr lang="en-US" altLang="en-US" sz="2000" i="1" dirty="0" err="1">
                <a:solidFill>
                  <a:srgbClr val="0070C0"/>
                </a:solidFill>
                <a:cs typeface="Arial" charset="0"/>
              </a:rPr>
              <a:t>mediana</a:t>
            </a:r>
            <a:endParaRPr lang="en-US" altLang="en-US" sz="2000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6F359B0B-90E4-429E-88E6-0910EA6D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67568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/>
              <a:t>Se i </a:t>
            </a:r>
            <a:r>
              <a:rPr lang="it-IT" altLang="en-US" i="1">
                <a:solidFill>
                  <a:schemeClr val="accent2"/>
                </a:solidFill>
              </a:rPr>
              <a:t>costi di localizzazione </a:t>
            </a:r>
            <a:r>
              <a:rPr lang="it-IT" altLang="en-US"/>
              <a:t>sono </a:t>
            </a:r>
            <a:r>
              <a:rPr lang="it-IT" altLang="en-US" i="1">
                <a:solidFill>
                  <a:schemeClr val="accent2"/>
                </a:solidFill>
              </a:rPr>
              <a:t>uguali</a:t>
            </a:r>
            <a:r>
              <a:rPr lang="it-IT" altLang="en-US"/>
              <a:t> per ogni potenziale </a:t>
            </a:r>
            <a:r>
              <a:rPr lang="it-IT" altLang="en-US" i="1">
                <a:solidFill>
                  <a:schemeClr val="accent2"/>
                </a:solidFill>
              </a:rPr>
              <a:t>centro di servizio </a:t>
            </a:r>
            <a:r>
              <a:rPr lang="it-IT" altLang="en-US"/>
              <a:t>e </a:t>
            </a:r>
            <a:r>
              <a:rPr lang="it-IT" altLang="en-US">
                <a:solidFill>
                  <a:schemeClr val="accent2"/>
                </a:solidFill>
              </a:rPr>
              <a:t>si fissa </a:t>
            </a:r>
            <a:r>
              <a:rPr lang="it-IT" altLang="en-US"/>
              <a:t>il numero </a:t>
            </a:r>
            <a:r>
              <a:rPr lang="it-IT" altLang="en-US" b="1" i="1">
                <a:solidFill>
                  <a:schemeClr val="accent2"/>
                </a:solidFill>
              </a:rPr>
              <a:t>p </a:t>
            </a:r>
            <a:r>
              <a:rPr lang="it-IT" altLang="en-US" i="1">
                <a:solidFill>
                  <a:schemeClr val="accent2"/>
                </a:solidFill>
              </a:rPr>
              <a:t>di localizzazioni </a:t>
            </a:r>
            <a:r>
              <a:rPr lang="it-IT" altLang="en-US"/>
              <a:t>da determinare, in </a:t>
            </a:r>
            <a:r>
              <a:rPr lang="it-IT" altLang="en-US" i="1">
                <a:solidFill>
                  <a:schemeClr val="accent2"/>
                </a:solidFill>
              </a:rPr>
              <a:t>funzione obiettivo </a:t>
            </a:r>
            <a:r>
              <a:rPr lang="it-IT" altLang="en-US"/>
              <a:t>si possono </a:t>
            </a:r>
            <a:r>
              <a:rPr lang="it-IT" altLang="en-US" i="1">
                <a:solidFill>
                  <a:schemeClr val="accent2"/>
                </a:solidFill>
              </a:rPr>
              <a:t>trascurare i costi di localizzazione</a:t>
            </a:r>
            <a:r>
              <a:rPr lang="it-IT" altLang="en-US"/>
              <a:t>.</a:t>
            </a:r>
            <a:endParaRPr lang="it-IT" altLang="en-US" i="1">
              <a:solidFill>
                <a:schemeClr val="accent2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C35630-FB73-4EF9-AD0D-C12E2048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06638"/>
            <a:ext cx="867568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/>
              <a:t>Il problema di </a:t>
            </a:r>
            <a:r>
              <a:rPr lang="it-IT" altLang="en-US" b="1" i="1">
                <a:solidFill>
                  <a:schemeClr val="accent2"/>
                </a:solidFill>
              </a:rPr>
              <a:t>p-mediana</a:t>
            </a:r>
            <a:r>
              <a:rPr lang="it-IT" altLang="en-US"/>
              <a:t> consiste nella </a:t>
            </a:r>
            <a:r>
              <a:rPr lang="it-IT" altLang="en-US" i="1">
                <a:solidFill>
                  <a:schemeClr val="accent2"/>
                </a:solidFill>
              </a:rPr>
              <a:t>individuazione</a:t>
            </a:r>
            <a:r>
              <a:rPr lang="it-IT" altLang="en-US"/>
              <a:t> di </a:t>
            </a:r>
            <a:r>
              <a:rPr lang="it-IT" altLang="en-US" b="1" i="1">
                <a:solidFill>
                  <a:schemeClr val="accent2"/>
                </a:solidFill>
              </a:rPr>
              <a:t>p</a:t>
            </a:r>
            <a:r>
              <a:rPr lang="it-IT" altLang="en-US"/>
              <a:t> </a:t>
            </a:r>
            <a:r>
              <a:rPr lang="it-IT" altLang="en-US" i="1">
                <a:solidFill>
                  <a:schemeClr val="accent2"/>
                </a:solidFill>
              </a:rPr>
              <a:t>nodi</a:t>
            </a:r>
            <a:r>
              <a:rPr lang="it-IT" altLang="en-US"/>
              <a:t> nei quali </a:t>
            </a:r>
            <a:r>
              <a:rPr lang="it-IT" altLang="en-US" i="1">
                <a:solidFill>
                  <a:schemeClr val="accent2"/>
                </a:solidFill>
              </a:rPr>
              <a:t>localizzare i centri di servizio </a:t>
            </a:r>
            <a:r>
              <a:rPr lang="it-IT" altLang="en-US"/>
              <a:t>allo scopo di </a:t>
            </a:r>
            <a:r>
              <a:rPr lang="it-IT" altLang="en-US" i="1">
                <a:solidFill>
                  <a:schemeClr val="accent2"/>
                </a:solidFill>
              </a:rPr>
              <a:t>minimizzare la somma dei costi di afferenza.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CB15BBF-F1BF-4124-B23A-CF573985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3716338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cs typeface="Arial" charset="0"/>
              </a:rPr>
              <a:t>Formulazione:</a:t>
            </a:r>
            <a:endParaRPr lang="en-US" altLang="en-US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5E979D-E9D0-4283-B52E-44364611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075113"/>
            <a:ext cx="828675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dirty="0">
                <a:solidFill>
                  <a:srgbClr val="0066FF"/>
                </a:solidFill>
              </a:rPr>
              <a:t>Dati del problema</a:t>
            </a:r>
            <a:r>
              <a:rPr lang="it-IT" altLang="en-US" dirty="0"/>
              <a:t>: 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c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en-US" i="1" dirty="0">
                <a:solidFill>
                  <a:srgbClr val="C00000"/>
                </a:solidFill>
              </a:rPr>
              <a:t> </a:t>
            </a:r>
            <a:r>
              <a:rPr lang="it-IT" altLang="en-US" i="1" dirty="0"/>
              <a:t>costo di </a:t>
            </a:r>
            <a:r>
              <a:rPr lang="it-IT" altLang="en-US" i="1" dirty="0">
                <a:solidFill>
                  <a:srgbClr val="C00000"/>
                </a:solidFill>
              </a:rPr>
              <a:t>afferenza</a:t>
            </a:r>
            <a:r>
              <a:rPr lang="it-IT" altLang="en-US" i="1" dirty="0"/>
              <a:t> in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  <a:r>
              <a:rPr lang="it-IT" altLang="en-US" i="1" dirty="0"/>
              <a:t> della</a:t>
            </a:r>
            <a:r>
              <a:rPr lang="it-IT" altLang="en-US" i="1" dirty="0">
                <a:solidFill>
                  <a:srgbClr val="C00000"/>
                </a:solidFill>
              </a:rPr>
              <a:t> domanda </a:t>
            </a:r>
            <a:r>
              <a:rPr lang="it-IT" altLang="en-US" i="1" dirty="0"/>
              <a:t>generata da </a:t>
            </a:r>
            <a:r>
              <a:rPr lang="it-IT" altLang="en-US" b="1" i="1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A76BE56-7210-4EDA-B8D2-22163A6F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970463"/>
            <a:ext cx="828675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dirty="0">
                <a:solidFill>
                  <a:srgbClr val="0066FF"/>
                </a:solidFill>
              </a:rPr>
              <a:t>Variabili decisionali</a:t>
            </a:r>
            <a:r>
              <a:rPr lang="it-IT" altLang="en-US" dirty="0"/>
              <a:t>: 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x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en-US" i="1" dirty="0">
                <a:solidFill>
                  <a:srgbClr val="C00000"/>
                </a:solidFill>
              </a:rPr>
              <a:t> = 1 </a:t>
            </a:r>
            <a:r>
              <a:rPr lang="it-IT" altLang="en-US" i="1" dirty="0"/>
              <a:t>se il cliente </a:t>
            </a:r>
            <a:r>
              <a:rPr lang="it-IT" altLang="en-US" b="1" i="1" dirty="0">
                <a:solidFill>
                  <a:srgbClr val="C00000"/>
                </a:solidFill>
              </a:rPr>
              <a:t>j</a:t>
            </a:r>
            <a:r>
              <a:rPr lang="it-IT" altLang="en-US" i="1" dirty="0"/>
              <a:t> </a:t>
            </a:r>
            <a:r>
              <a:rPr lang="it-IT" altLang="en-US" i="1" dirty="0">
                <a:solidFill>
                  <a:srgbClr val="C00000"/>
                </a:solidFill>
              </a:rPr>
              <a:t>afferisce</a:t>
            </a:r>
            <a:r>
              <a:rPr lang="it-IT" altLang="en-US" i="1" dirty="0"/>
              <a:t> al centro di servizio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  <a:r>
              <a:rPr lang="it-IT" altLang="en-US" i="1" dirty="0"/>
              <a:t>, </a:t>
            </a:r>
            <a:r>
              <a:rPr lang="it-IT" altLang="en-US" i="1" dirty="0">
                <a:solidFill>
                  <a:srgbClr val="C00000"/>
                </a:solidFill>
              </a:rPr>
              <a:t>0 altrimenti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y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en-US" i="1" dirty="0">
                <a:solidFill>
                  <a:srgbClr val="C00000"/>
                </a:solidFill>
              </a:rPr>
              <a:t> = 1 </a:t>
            </a:r>
            <a:r>
              <a:rPr lang="it-IT" altLang="en-US" i="1" dirty="0"/>
              <a:t>se in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  <a:r>
              <a:rPr lang="it-IT" altLang="en-US" i="1" dirty="0">
                <a:solidFill>
                  <a:srgbClr val="C00000"/>
                </a:solidFill>
              </a:rPr>
              <a:t> </a:t>
            </a:r>
            <a:r>
              <a:rPr lang="it-IT" altLang="en-US" i="1" dirty="0"/>
              <a:t>è localizzato un centro di servizio</a:t>
            </a:r>
            <a:r>
              <a:rPr lang="it-IT" altLang="en-US" i="1" dirty="0">
                <a:solidFill>
                  <a:srgbClr val="C00000"/>
                </a:solidFill>
              </a:rPr>
              <a:t>, 0 altrimenti</a:t>
            </a:r>
            <a:endParaRPr lang="it-IT" altLang="en-US" i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E926569-9F53-4095-9900-3D6209932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1169D40-986D-46A0-B785-F90295E96A0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4CE6F33-ABBB-484B-859B-8291AE20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P-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mediana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formulazione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D39C84E-3510-46D6-B985-DEBAB0E45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179623"/>
              </p:ext>
            </p:extLst>
          </p:nvPr>
        </p:nvGraphicFramePr>
        <p:xfrm>
          <a:off x="742950" y="1154113"/>
          <a:ext cx="3500438" cy="426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1930320" progId="Equation.DSMT4">
                  <p:embed/>
                </p:oleObj>
              </mc:Choice>
              <mc:Fallback>
                <p:oleObj name="Equation" r:id="rId2" imgW="1587240" imgH="193032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8D39C84E-3510-46D6-B985-DEBAB0E45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154113"/>
                        <a:ext cx="3500438" cy="426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0ACED9AC-FE37-483B-8FB0-FC5DD7A06505}"/>
              </a:ext>
            </a:extLst>
          </p:cNvPr>
          <p:cNvSpPr/>
          <p:nvPr/>
        </p:nvSpPr>
        <p:spPr>
          <a:xfrm>
            <a:off x="4781550" y="3071813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Ogni domanda deve essere soddisfatta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46BAB44-ABD6-411F-A190-1F8DA42ABB5C}"/>
              </a:ext>
            </a:extLst>
          </p:cNvPr>
          <p:cNvCxnSpPr/>
          <p:nvPr/>
        </p:nvCxnSpPr>
        <p:spPr>
          <a:xfrm>
            <a:off x="3924300" y="3313113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E07A7928-6D9C-4DE9-8CEF-F1962259A9A2}"/>
              </a:ext>
            </a:extLst>
          </p:cNvPr>
          <p:cNvSpPr/>
          <p:nvPr/>
        </p:nvSpPr>
        <p:spPr>
          <a:xfrm>
            <a:off x="5284788" y="3789363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 err="1">
                <a:solidFill>
                  <a:srgbClr val="C00000"/>
                </a:solidFill>
              </a:rPr>
              <a:t>Variable</a:t>
            </a:r>
            <a:r>
              <a:rPr lang="it-IT" sz="1600" i="1" dirty="0">
                <a:solidFill>
                  <a:srgbClr val="C00000"/>
                </a:solidFill>
              </a:rPr>
              <a:t> upper </a:t>
            </a:r>
            <a:r>
              <a:rPr lang="it-IT" sz="1600" i="1" dirty="0" err="1">
                <a:solidFill>
                  <a:srgbClr val="C00000"/>
                </a:solidFill>
              </a:rPr>
              <a:t>bounds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570F1D9-EE39-4DB8-A370-CA062FCEC784}"/>
              </a:ext>
            </a:extLst>
          </p:cNvPr>
          <p:cNvCxnSpPr/>
          <p:nvPr/>
        </p:nvCxnSpPr>
        <p:spPr>
          <a:xfrm>
            <a:off x="4427538" y="4030663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EF5B6B44-46D0-432B-9190-368678C56D22}"/>
              </a:ext>
            </a:extLst>
          </p:cNvPr>
          <p:cNvSpPr/>
          <p:nvPr/>
        </p:nvSpPr>
        <p:spPr>
          <a:xfrm>
            <a:off x="5284788" y="4368800"/>
            <a:ext cx="288766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Non è necessario dichiararle come variabili binarie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F17EA35-1FF8-4F71-AE84-D6622B019322}"/>
              </a:ext>
            </a:extLst>
          </p:cNvPr>
          <p:cNvCxnSpPr/>
          <p:nvPr/>
        </p:nvCxnSpPr>
        <p:spPr>
          <a:xfrm>
            <a:off x="4427538" y="4610100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662FBFB8-54B7-447D-8A0D-0E6E661407F8}"/>
              </a:ext>
            </a:extLst>
          </p:cNvPr>
          <p:cNvSpPr/>
          <p:nvPr/>
        </p:nvSpPr>
        <p:spPr>
          <a:xfrm>
            <a:off x="4060825" y="2276475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Vincolo sul numero di centri da aprire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2F7C3F-62C0-4AB5-9991-0C761011EF34}"/>
              </a:ext>
            </a:extLst>
          </p:cNvPr>
          <p:cNvCxnSpPr/>
          <p:nvPr/>
        </p:nvCxnSpPr>
        <p:spPr>
          <a:xfrm>
            <a:off x="3203575" y="2517775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4">
            <a:extLst>
              <a:ext uri="{FF2B5EF4-FFF2-40B4-BE49-F238E27FC236}">
                <a16:creationId xmlns:a16="http://schemas.microsoft.com/office/drawing/2014/main" id="{3EBCA983-D1D7-40A5-B38E-AE4C83C8E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10629F6-90A2-4D76-8158-294D3503D45E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0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B3BFA70-42D5-4B8B-A7C0-AEBDAE4E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clustering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62661D-8A0F-4D6C-B04C-3434A881AD5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0">
            <a:extLst>
              <a:ext uri="{FF2B5EF4-FFF2-40B4-BE49-F238E27FC236}">
                <a16:creationId xmlns:a16="http://schemas.microsoft.com/office/drawing/2014/main" id="{EC1EEDF4-9A87-4AC2-8209-62D86E86E794}"/>
              </a:ext>
            </a:extLst>
          </p:cNvPr>
          <p:cNvSpPr txBox="1">
            <a:spLocks noGrp="1"/>
          </p:cNvSpPr>
          <p:nvPr/>
        </p:nvSpPr>
        <p:spPr bwMode="auto">
          <a:xfrm>
            <a:off x="395536" y="2420888"/>
            <a:ext cx="835292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Nel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it-IT" sz="16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mining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nel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machine </a:t>
            </a:r>
            <a:r>
              <a:rPr lang="it-IT" sz="16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il </a:t>
            </a:r>
            <a:r>
              <a:rPr lang="it-IT" sz="1600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clustering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è una delle tecniche più importanti di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raggruppamento di oggetti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742950" lvl="2" indent="-285750" algn="just" eaLnBrk="1" hangingPunct="1">
              <a:lnSpc>
                <a:spcPts val="2500"/>
              </a:lnSpc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 </a:t>
            </a:r>
            <a:r>
              <a:rPr lang="it-IT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it-IT" sz="14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Mining</a:t>
            </a:r>
            <a:r>
              <a:rPr lang="it-IT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è il processo di esplorazione ed analisi di grandi quantità di dati al fine di trovare modelli (o pattern) dai dati ed utilizzarli per un determinato scopo.</a:t>
            </a:r>
          </a:p>
          <a:p>
            <a:pPr marL="742950" lvl="2" indent="-285750" algn="just" eaLnBrk="1" hangingPunct="1">
              <a:lnSpc>
                <a:spcPts val="2500"/>
              </a:lnSpc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 </a:t>
            </a:r>
            <a:r>
              <a:rPr lang="it-IT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Machine Learning </a:t>
            </a:r>
            <a:r>
              <a:rPr lang="it-IT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 l’obiettivo di creare algoritmi che permettono ai computer di imparare in modo automatico da una certa esperienza</a:t>
            </a:r>
            <a:r>
              <a:rPr lang="it-IT" sz="1400" dirty="0"/>
              <a:t>.</a:t>
            </a:r>
            <a:endParaRPr lang="it-IT" altLang="en-US" sz="14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10" name="Rettangolo arrotondato 3">
            <a:extLst>
              <a:ext uri="{FF2B5EF4-FFF2-40B4-BE49-F238E27FC236}">
                <a16:creationId xmlns:a16="http://schemas.microsoft.com/office/drawing/2014/main" id="{49D66BEC-6E0B-4102-9DA7-C93A775F9126}"/>
              </a:ext>
            </a:extLst>
          </p:cNvPr>
          <p:cNvSpPr/>
          <p:nvPr/>
        </p:nvSpPr>
        <p:spPr>
          <a:xfrm>
            <a:off x="251520" y="836712"/>
            <a:ext cx="8496944" cy="108012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8EAD2A25-1060-4743-946D-B7234E98BA8B}"/>
              </a:ext>
            </a:extLst>
          </p:cNvPr>
          <p:cNvSpPr txBox="1">
            <a:spLocks noGrp="1"/>
          </p:cNvSpPr>
          <p:nvPr/>
        </p:nvSpPr>
        <p:spPr bwMode="auto">
          <a:xfrm>
            <a:off x="323528" y="836712"/>
            <a:ext cx="835977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 </a:t>
            </a:r>
            <a:r>
              <a:rPr lang="it-IT" sz="16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clustering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raggruppa insiemi di oggetti con cui ci dobbiamo prima o poi relazionarci, per un qualche futuro utilizzo o semplicemente per trovare più facilmente gli oggetti al momento del bisogno.</a:t>
            </a:r>
            <a:endParaRPr lang="it-IT" altLang="en-US" sz="16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5FADC12F-CE55-4CDE-AE43-50BC93D2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22909"/>
            <a:ext cx="6105525" cy="4562475"/>
          </a:xfrm>
          <a:prstGeom prst="rect">
            <a:avLst/>
          </a:prstGeom>
        </p:spPr>
      </p:pic>
      <p:sp>
        <p:nvSpPr>
          <p:cNvPr id="3" name="Shape 140">
            <a:extLst>
              <a:ext uri="{FF2B5EF4-FFF2-40B4-BE49-F238E27FC236}">
                <a16:creationId xmlns:a16="http://schemas.microsoft.com/office/drawing/2014/main" id="{5195A5A2-2200-422C-AFAD-6332F0F391B5}"/>
              </a:ext>
            </a:extLst>
          </p:cNvPr>
          <p:cNvSpPr txBox="1">
            <a:spLocks noGrp="1"/>
          </p:cNvSpPr>
          <p:nvPr/>
        </p:nvSpPr>
        <p:spPr bwMode="auto">
          <a:xfrm>
            <a:off x="377788" y="548680"/>
            <a:ext cx="835292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Dato un insieme di oggetti di cardinalità elevata,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ogni oggetto può essere classificato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sulla base del valore assunto da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 grandezze 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rappresentato da un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punto in uno spazio n-dimensionale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it-IT" altLang="en-US" sz="14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4" name="Shape 140">
            <a:extLst>
              <a:ext uri="{FF2B5EF4-FFF2-40B4-BE49-F238E27FC236}">
                <a16:creationId xmlns:a16="http://schemas.microsoft.com/office/drawing/2014/main" id="{604E6EF3-F872-4312-8BCC-856BC57F7882}"/>
              </a:ext>
            </a:extLst>
          </p:cNvPr>
          <p:cNvSpPr txBox="1">
            <a:spLocks noGrp="1"/>
          </p:cNvSpPr>
          <p:nvPr/>
        </p:nvSpPr>
        <p:spPr bwMode="auto">
          <a:xfrm>
            <a:off x="395536" y="1628800"/>
            <a:ext cx="835292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 cluster è un sottoinsieme di oggetti «simili» ovvero caratterizzati da </a:t>
            </a:r>
            <a:r>
              <a:rPr lang="it-IT" sz="1600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volori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vicini delle grandezze in gioco.</a:t>
            </a:r>
            <a:endParaRPr lang="it-IT" altLang="en-US" sz="14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8F7FD05-AD13-4CEB-83DE-E9CC9B20A0F7}"/>
              </a:ext>
            </a:extLst>
          </p:cNvPr>
          <p:cNvSpPr/>
          <p:nvPr/>
        </p:nvSpPr>
        <p:spPr>
          <a:xfrm>
            <a:off x="1763689" y="3284984"/>
            <a:ext cx="2232247" cy="2232248"/>
          </a:xfrm>
          <a:prstGeom prst="ellipse">
            <a:avLst/>
          </a:prstGeom>
          <a:solidFill>
            <a:schemeClr val="accent1">
              <a:alpha val="28000"/>
            </a:scheme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38BADC1-D899-463C-B702-BF3153FECA21}"/>
              </a:ext>
            </a:extLst>
          </p:cNvPr>
          <p:cNvSpPr/>
          <p:nvPr/>
        </p:nvSpPr>
        <p:spPr>
          <a:xfrm>
            <a:off x="3779912" y="2276872"/>
            <a:ext cx="1440160" cy="1980220"/>
          </a:xfrm>
          <a:prstGeom prst="ellipse">
            <a:avLst/>
          </a:prstGeom>
          <a:solidFill>
            <a:srgbClr val="FF000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B740F1B-310C-491A-B590-CF8A2A4478D6}"/>
              </a:ext>
            </a:extLst>
          </p:cNvPr>
          <p:cNvSpPr/>
          <p:nvPr/>
        </p:nvSpPr>
        <p:spPr>
          <a:xfrm rot="2555436">
            <a:off x="5311500" y="2208096"/>
            <a:ext cx="1860051" cy="3175192"/>
          </a:xfrm>
          <a:prstGeom prst="ellipse">
            <a:avLst/>
          </a:prstGeom>
          <a:solidFill>
            <a:srgbClr val="FFC00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5414F7A-167F-489B-9C35-DC15022D5DC5}"/>
              </a:ext>
            </a:extLst>
          </p:cNvPr>
          <p:cNvSpPr/>
          <p:nvPr/>
        </p:nvSpPr>
        <p:spPr>
          <a:xfrm rot="439168">
            <a:off x="3505181" y="4557646"/>
            <a:ext cx="1806273" cy="2673343"/>
          </a:xfrm>
          <a:prstGeom prst="ellipse">
            <a:avLst/>
          </a:prstGeom>
          <a:solidFill>
            <a:srgbClr val="92D05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0A25632-5711-4F8D-83ED-03EE1486D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clustering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4CD7BD2-8DF6-4F46-A513-1FFBFDD34FCF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6E8BA0-5A32-472B-8259-0541B6BF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clustering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1C85EE8-3BEA-44FD-8BB6-4405B03B356F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arrotondato 12">
            <a:extLst>
              <a:ext uri="{FF2B5EF4-FFF2-40B4-BE49-F238E27FC236}">
                <a16:creationId xmlns:a16="http://schemas.microsoft.com/office/drawing/2014/main" id="{B713C481-1905-49B9-92FC-59FE1E9075E1}"/>
              </a:ext>
            </a:extLst>
          </p:cNvPr>
          <p:cNvSpPr/>
          <p:nvPr/>
        </p:nvSpPr>
        <p:spPr>
          <a:xfrm>
            <a:off x="395536" y="4365104"/>
            <a:ext cx="8496944" cy="129614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40">
                <a:extLst>
                  <a:ext uri="{FF2B5EF4-FFF2-40B4-BE49-F238E27FC236}">
                    <a16:creationId xmlns:a16="http://schemas.microsoft.com/office/drawing/2014/main" id="{31361F59-EEDA-48B6-9545-E062E9E34466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467544" y="2204864"/>
                <a:ext cx="8352928" cy="792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L’insieme dei nodi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𝑉</m:t>
                    </m:r>
                  </m:oMath>
                </a14:m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è costituito dai punti dello spazio euclideo rappresentativi dei singoli oggetti oggetti .</a:t>
                </a:r>
                <a:endParaRPr lang="it-IT" altLang="en-US" sz="14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5" name="Shape 140">
                <a:extLst>
                  <a:ext uri="{FF2B5EF4-FFF2-40B4-BE49-F238E27FC236}">
                    <a16:creationId xmlns:a16="http://schemas.microsoft.com/office/drawing/2014/main" id="{31361F59-EEDA-48B6-9545-E062E9E3446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204864"/>
                <a:ext cx="8352928" cy="792088"/>
              </a:xfrm>
              <a:prstGeom prst="rect">
                <a:avLst/>
              </a:prstGeom>
              <a:blipFill>
                <a:blip r:embed="rId2"/>
                <a:stretch>
                  <a:fillRect l="-292" r="-3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>
            <a:extLst>
              <a:ext uri="{FF2B5EF4-FFF2-40B4-BE49-F238E27FC236}">
                <a16:creationId xmlns:a16="http://schemas.microsoft.com/office/drawing/2014/main" id="{D1822C52-F362-46BF-8F72-D3704CD8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772816"/>
            <a:ext cx="811209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Rappresentazione del problema mediante un grafo G(V,A):</a:t>
            </a:r>
            <a:endParaRPr lang="en-US" altLang="it-IT" sz="18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40">
                <a:extLst>
                  <a:ext uri="{FF2B5EF4-FFF2-40B4-BE49-F238E27FC236}">
                    <a16:creationId xmlns:a16="http://schemas.microsoft.com/office/drawing/2014/main" id="{24071149-E9BD-406C-BA02-EEF5D41C03D7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395536" y="692696"/>
                <a:ext cx="8352928" cy="1080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Dati due punti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𝒖</m:t>
                    </m:r>
                  </m:oMath>
                </a14:m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di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𝒗</m:t>
                    </m:r>
                  </m:oMath>
                </a14:m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di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, la distanza euclidea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𝑑</m:t>
                    </m:r>
                    <m:d>
                      <m:d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𝒖</m:t>
                        </m:r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</m:t>
                        </m:r>
                        <m:r>
                          <a:rPr lang="it-IT" sz="1600" b="1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𝒗</m:t>
                        </m:r>
                      </m:e>
                    </m:d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t-IT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𝑘</m:t>
                            </m:r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it-IT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sz="16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it-IT" altLang="en-US" sz="14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è una misura della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dissimilarità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dei due oggetti.</a:t>
                </a:r>
              </a:p>
            </p:txBody>
          </p:sp>
        </mc:Choice>
        <mc:Fallback xmlns="">
          <p:sp>
            <p:nvSpPr>
              <p:cNvPr id="7" name="Shape 140">
                <a:extLst>
                  <a:ext uri="{FF2B5EF4-FFF2-40B4-BE49-F238E27FC236}">
                    <a16:creationId xmlns:a16="http://schemas.microsoft.com/office/drawing/2014/main" id="{24071149-E9BD-406C-BA02-EEF5D41C03D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692696"/>
                <a:ext cx="8352928" cy="1080120"/>
              </a:xfrm>
              <a:prstGeom prst="rect">
                <a:avLst/>
              </a:prstGeom>
              <a:blipFill>
                <a:blip r:embed="rId3"/>
                <a:stretch>
                  <a:fillRect l="-438" t="-565" r="-365" b="-186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hape 140">
                <a:extLst>
                  <a:ext uri="{FF2B5EF4-FFF2-40B4-BE49-F238E27FC236}">
                    <a16:creationId xmlns:a16="http://schemas.microsoft.com/office/drawing/2014/main" id="{814B62DA-BD65-4269-90FF-4DB83852263B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467544" y="2924944"/>
                <a:ext cx="8352928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L’insieme degli archi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𝐴</m:t>
                    </m:r>
                  </m:oMath>
                </a14:m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è costituito da tutte le coppie di nodi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𝒖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,</m:t>
                    </m:r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𝒗</m:t>
                    </m:r>
                    <m:r>
                      <a:rPr lang="it-IT" sz="18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it-IT" altLang="en-US" sz="14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.</a:t>
                </a:r>
              </a:p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endParaRPr lang="it-IT" altLang="en-US" sz="14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8" name="Shape 140">
                <a:extLst>
                  <a:ext uri="{FF2B5EF4-FFF2-40B4-BE49-F238E27FC236}">
                    <a16:creationId xmlns:a16="http://schemas.microsoft.com/office/drawing/2014/main" id="{814B62DA-BD65-4269-90FF-4DB83852263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924944"/>
                <a:ext cx="8352928" cy="504056"/>
              </a:xfrm>
              <a:prstGeom prst="rect">
                <a:avLst/>
              </a:prstGeom>
              <a:blipFill>
                <a:blip r:embed="rId4"/>
                <a:stretch>
                  <a:fillRect l="-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140">
                <a:extLst>
                  <a:ext uri="{FF2B5EF4-FFF2-40B4-BE49-F238E27FC236}">
                    <a16:creationId xmlns:a16="http://schemas.microsoft.com/office/drawing/2014/main" id="{22F0683F-0855-4520-B21F-53C3544EB3BF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467544" y="3356992"/>
                <a:ext cx="8352928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Ad ogni 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it-IT" sz="1800" b="1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𝒖</m:t>
                        </m:r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,</m:t>
                        </m:r>
                        <m:r>
                          <a:rPr lang="it-IT" sz="1800" b="1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𝒗</m:t>
                        </m:r>
                      </m:e>
                    </m:d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∈</m:t>
                    </m:r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𝐴</m:t>
                    </m:r>
                  </m:oMath>
                </a14:m>
                <a:r>
                  <a:rPr lang="it-IT" altLang="en-US" sz="18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è associato un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costo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pari alla distanza euclidea tra i due nodi </a:t>
                </a:r>
                <a14:m>
                  <m:oMath xmlns:m="http://schemas.openxmlformats.org/officeDocument/2006/math">
                    <m:r>
                      <a:rPr lang="it-IT" altLang="en-US" sz="18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𝑑</m:t>
                    </m:r>
                    <m:r>
                      <a:rPr lang="it-IT" altLang="en-US" sz="18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(</m:t>
                    </m:r>
                    <m:r>
                      <a:rPr lang="it-IT" altLang="en-US" sz="1800" b="1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𝒖</m:t>
                    </m:r>
                    <m:r>
                      <a:rPr lang="it-IT" altLang="en-US" sz="18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,</m:t>
                    </m:r>
                    <m:r>
                      <a:rPr lang="it-IT" altLang="en-US" sz="18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𝑣</m:t>
                    </m:r>
                    <m:r>
                      <a:rPr lang="it-IT" altLang="en-US" sz="18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)</m:t>
                    </m:r>
                  </m:oMath>
                </a14:m>
                <a:endParaRPr lang="it-IT" altLang="en-US" sz="1800" i="1" dirty="0">
                  <a:solidFill>
                    <a:srgbClr val="C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endParaRPr lang="it-IT" altLang="en-US" sz="14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9" name="Shape 140">
                <a:extLst>
                  <a:ext uri="{FF2B5EF4-FFF2-40B4-BE49-F238E27FC236}">
                    <a16:creationId xmlns:a16="http://schemas.microsoft.com/office/drawing/2014/main" id="{22F0683F-0855-4520-B21F-53C3544EB3B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356992"/>
                <a:ext cx="8352928" cy="504056"/>
              </a:xfrm>
              <a:prstGeom prst="rect">
                <a:avLst/>
              </a:prstGeom>
              <a:blipFill>
                <a:blip r:embed="rId5"/>
                <a:stretch>
                  <a:fillRect l="-292" r="-365" b="-536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F40C3662-DD0E-4C8D-96EC-D953E4091D36}"/>
              </a:ext>
            </a:extLst>
          </p:cNvPr>
          <p:cNvSpPr/>
          <p:nvPr/>
        </p:nvSpPr>
        <p:spPr>
          <a:xfrm>
            <a:off x="539552" y="4355519"/>
            <a:ext cx="8352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 vuole trovare la </a:t>
            </a:r>
            <a:r>
              <a:rPr lang="it-IT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partizione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di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it-IT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classi 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(o </a:t>
            </a:r>
            <a:r>
              <a:rPr lang="it-IT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), con k prefissato, che </a:t>
            </a:r>
            <a:r>
              <a:rPr lang="it-IT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minimizzi la somma dei pesi degli archi incidenti in nodi appartenenti a una stessa classe</a:t>
            </a:r>
            <a:r>
              <a:rPr lang="it-IT" dirty="0"/>
              <a:t>.</a:t>
            </a:r>
            <a:endParaRPr lang="it-IT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6C2F3347-55C7-4439-94BA-DF5A84AA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19" y="2322909"/>
            <a:ext cx="6105525" cy="4562475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4BD01B91-D68D-4028-810C-4354FF0D2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clustering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EF3FF38-F3EC-45C0-8EBF-0495F4EB6F25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arrotondato 4">
            <a:extLst>
              <a:ext uri="{FF2B5EF4-FFF2-40B4-BE49-F238E27FC236}">
                <a16:creationId xmlns:a16="http://schemas.microsoft.com/office/drawing/2014/main" id="{71451328-405A-4B27-B36C-B6344080A2E5}"/>
              </a:ext>
            </a:extLst>
          </p:cNvPr>
          <p:cNvSpPr/>
          <p:nvPr/>
        </p:nvSpPr>
        <p:spPr>
          <a:xfrm>
            <a:off x="251520" y="836712"/>
            <a:ext cx="8496944" cy="122413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DBA500DF-34AF-421C-BC46-A6027B2E6B76}"/>
              </a:ext>
            </a:extLst>
          </p:cNvPr>
          <p:cNvSpPr txBox="1">
            <a:spLocks noGrp="1"/>
          </p:cNvSpPr>
          <p:nvPr/>
        </p:nvSpPr>
        <p:spPr bwMode="auto">
          <a:xfrm>
            <a:off x="323528" y="836712"/>
            <a:ext cx="835977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 ogni cluster è possibile associare un </a:t>
            </a:r>
            <a:r>
              <a:rPr lang="it-IT" sz="1600" b="1" i="1" dirty="0" err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centroide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ossia un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punto dello spazio euclideo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posto al centro del cluster e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rappresentativo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di tutti gli elementi appartenenti allo stesso cluster.</a:t>
            </a:r>
            <a:endParaRPr lang="it-IT" altLang="en-US" sz="16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48AC212-F68C-4DFC-B25F-F6497055F78A}"/>
              </a:ext>
            </a:extLst>
          </p:cNvPr>
          <p:cNvSpPr/>
          <p:nvPr/>
        </p:nvSpPr>
        <p:spPr>
          <a:xfrm>
            <a:off x="3303609" y="3284984"/>
            <a:ext cx="2232247" cy="2232248"/>
          </a:xfrm>
          <a:prstGeom prst="ellipse">
            <a:avLst/>
          </a:prstGeom>
          <a:solidFill>
            <a:schemeClr val="accent1">
              <a:alpha val="28000"/>
            </a:scheme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88C2A863-3A01-4EAC-BD42-A2BD5FF14017}"/>
              </a:ext>
            </a:extLst>
          </p:cNvPr>
          <p:cNvSpPr/>
          <p:nvPr/>
        </p:nvSpPr>
        <p:spPr>
          <a:xfrm>
            <a:off x="5319832" y="2276872"/>
            <a:ext cx="1440160" cy="1980220"/>
          </a:xfrm>
          <a:prstGeom prst="ellipse">
            <a:avLst/>
          </a:prstGeom>
          <a:solidFill>
            <a:srgbClr val="FF000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9B5644C-6974-409A-B5CC-4C3E22F255D1}"/>
              </a:ext>
            </a:extLst>
          </p:cNvPr>
          <p:cNvSpPr/>
          <p:nvPr/>
        </p:nvSpPr>
        <p:spPr>
          <a:xfrm rot="2555436">
            <a:off x="6851420" y="2208096"/>
            <a:ext cx="1860051" cy="3175192"/>
          </a:xfrm>
          <a:prstGeom prst="ellipse">
            <a:avLst/>
          </a:prstGeom>
          <a:solidFill>
            <a:srgbClr val="FFC00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C69AA5C-1B33-495B-A174-99AD7EA99021}"/>
              </a:ext>
            </a:extLst>
          </p:cNvPr>
          <p:cNvSpPr/>
          <p:nvPr/>
        </p:nvSpPr>
        <p:spPr>
          <a:xfrm rot="439168">
            <a:off x="5045101" y="4557646"/>
            <a:ext cx="1806273" cy="2673343"/>
          </a:xfrm>
          <a:prstGeom prst="ellipse">
            <a:avLst/>
          </a:prstGeom>
          <a:solidFill>
            <a:srgbClr val="92D05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561559C9-FD3C-455B-89B2-77A31D8482E2}"/>
              </a:ext>
            </a:extLst>
          </p:cNvPr>
          <p:cNvSpPr txBox="1">
            <a:spLocks noGrp="1"/>
          </p:cNvSpPr>
          <p:nvPr/>
        </p:nvSpPr>
        <p:spPr bwMode="auto">
          <a:xfrm>
            <a:off x="467545" y="2420888"/>
            <a:ext cx="244827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</a:t>
            </a:r>
            <a:r>
              <a:rPr lang="it-IT" altLang="en-US" sz="1600" i="1" dirty="0" err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centroide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può essere </a:t>
            </a:r>
            <a:r>
              <a:rPr lang="it-IT" altLang="en-US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reale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ovvero coincidere con uno degli oggetti del cluster</a:t>
            </a:r>
            <a:endParaRPr lang="it-IT" altLang="en-US" sz="1600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12" name="Shape 140">
            <a:extLst>
              <a:ext uri="{FF2B5EF4-FFF2-40B4-BE49-F238E27FC236}">
                <a16:creationId xmlns:a16="http://schemas.microsoft.com/office/drawing/2014/main" id="{B190AA24-4689-48F5-9031-F906BEE6132B}"/>
              </a:ext>
            </a:extLst>
          </p:cNvPr>
          <p:cNvSpPr txBox="1">
            <a:spLocks noGrp="1"/>
          </p:cNvSpPr>
          <p:nvPr/>
        </p:nvSpPr>
        <p:spPr bwMode="auto">
          <a:xfrm>
            <a:off x="467544" y="4221088"/>
            <a:ext cx="283606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Oppure </a:t>
            </a:r>
            <a:r>
              <a:rPr lang="it-IT" altLang="en-US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immaginario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cioè può essere un punto dello spazio euclideo a cui non corrisponde alcun elemento del cluster</a:t>
            </a:r>
            <a:endParaRPr lang="it-IT" altLang="en-US" sz="1600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0EDCF6E-444D-43A2-8463-0C47B5DF657E}"/>
              </a:ext>
            </a:extLst>
          </p:cNvPr>
          <p:cNvSpPr/>
          <p:nvPr/>
        </p:nvSpPr>
        <p:spPr>
          <a:xfrm>
            <a:off x="6020412" y="3284984"/>
            <a:ext cx="135764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2D7026F-3593-45A9-AD70-D0EA79FF0028}"/>
              </a:ext>
            </a:extLst>
          </p:cNvPr>
          <p:cNvSpPr/>
          <p:nvPr/>
        </p:nvSpPr>
        <p:spPr>
          <a:xfrm>
            <a:off x="7452320" y="3861048"/>
            <a:ext cx="135764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136E1E0-5C0E-4F45-BE5B-9341F6FDBB6E}"/>
              </a:ext>
            </a:extLst>
          </p:cNvPr>
          <p:cNvSpPr/>
          <p:nvPr/>
        </p:nvSpPr>
        <p:spPr>
          <a:xfrm>
            <a:off x="4211960" y="4221088"/>
            <a:ext cx="135764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767E075-0679-4A34-B0D6-8E016EC78620}"/>
              </a:ext>
            </a:extLst>
          </p:cNvPr>
          <p:cNvSpPr/>
          <p:nvPr/>
        </p:nvSpPr>
        <p:spPr>
          <a:xfrm>
            <a:off x="6092420" y="5877272"/>
            <a:ext cx="135764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ella a 5 punte 16">
            <a:extLst>
              <a:ext uri="{FF2B5EF4-FFF2-40B4-BE49-F238E27FC236}">
                <a16:creationId xmlns:a16="http://schemas.microsoft.com/office/drawing/2014/main" id="{7BE2CC3A-E66F-4582-BC70-DC15E15EF32F}"/>
              </a:ext>
            </a:extLst>
          </p:cNvPr>
          <p:cNvSpPr/>
          <p:nvPr/>
        </p:nvSpPr>
        <p:spPr>
          <a:xfrm>
            <a:off x="4352553" y="4365104"/>
            <a:ext cx="219447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ella a 5 punte 17">
            <a:extLst>
              <a:ext uri="{FF2B5EF4-FFF2-40B4-BE49-F238E27FC236}">
                <a16:creationId xmlns:a16="http://schemas.microsoft.com/office/drawing/2014/main" id="{45619CD6-27D2-4927-BFA3-112BA5BB4A16}"/>
              </a:ext>
            </a:extLst>
          </p:cNvPr>
          <p:cNvSpPr/>
          <p:nvPr/>
        </p:nvSpPr>
        <p:spPr>
          <a:xfrm>
            <a:off x="6008737" y="2996952"/>
            <a:ext cx="219447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ella a 5 punte 18">
            <a:extLst>
              <a:ext uri="{FF2B5EF4-FFF2-40B4-BE49-F238E27FC236}">
                <a16:creationId xmlns:a16="http://schemas.microsoft.com/office/drawing/2014/main" id="{52B2472E-1487-4CEA-B72F-5CF3A4BA335A}"/>
              </a:ext>
            </a:extLst>
          </p:cNvPr>
          <p:cNvSpPr/>
          <p:nvPr/>
        </p:nvSpPr>
        <p:spPr>
          <a:xfrm>
            <a:off x="7736929" y="3789040"/>
            <a:ext cx="219447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ella a 5 punte 19">
            <a:extLst>
              <a:ext uri="{FF2B5EF4-FFF2-40B4-BE49-F238E27FC236}">
                <a16:creationId xmlns:a16="http://schemas.microsoft.com/office/drawing/2014/main" id="{8C4F6B4C-E5F4-48AB-87CA-B130E993EF0E}"/>
              </a:ext>
            </a:extLst>
          </p:cNvPr>
          <p:cNvSpPr/>
          <p:nvPr/>
        </p:nvSpPr>
        <p:spPr>
          <a:xfrm>
            <a:off x="5796136" y="5733256"/>
            <a:ext cx="219447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2">
            <a:extLst>
              <a:ext uri="{FF2B5EF4-FFF2-40B4-BE49-F238E27FC236}">
                <a16:creationId xmlns:a16="http://schemas.microsoft.com/office/drawing/2014/main" id="{0F891E1B-F38C-4389-8E8F-64A38ADA2DA8}"/>
              </a:ext>
            </a:extLst>
          </p:cNvPr>
          <p:cNvSpPr/>
          <p:nvPr/>
        </p:nvSpPr>
        <p:spPr>
          <a:xfrm>
            <a:off x="251520" y="620688"/>
            <a:ext cx="8496944" cy="2304256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F4704C7E-50D2-410A-BFCC-9D5BB2C46854}"/>
              </a:ext>
            </a:extLst>
          </p:cNvPr>
          <p:cNvSpPr txBox="1">
            <a:spLocks noGrp="1"/>
          </p:cNvSpPr>
          <p:nvPr/>
        </p:nvSpPr>
        <p:spPr bwMode="auto">
          <a:xfrm>
            <a:off x="323528" y="692696"/>
            <a:ext cx="835977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Nel caso in cui si è interessati a </a:t>
            </a:r>
            <a:r>
              <a:rPr lang="it-IT" sz="1600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centroidi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che corrispondano ad elementi reali, il problema di </a:t>
            </a:r>
            <a:r>
              <a:rPr lang="it-IT" sz="1600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clustering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può essere modellato come un problema di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p-mediana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 cui:</a:t>
            </a:r>
            <a:endParaRPr lang="it-IT" altLang="en-US" sz="16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4" name="Shape 140">
            <a:extLst>
              <a:ext uri="{FF2B5EF4-FFF2-40B4-BE49-F238E27FC236}">
                <a16:creationId xmlns:a16="http://schemas.microsoft.com/office/drawing/2014/main" id="{D73B2011-B914-4F9E-93D5-F859EDE74CFE}"/>
              </a:ext>
            </a:extLst>
          </p:cNvPr>
          <p:cNvSpPr txBox="1">
            <a:spLocks noGrp="1"/>
          </p:cNvSpPr>
          <p:nvPr/>
        </p:nvSpPr>
        <p:spPr bwMode="auto">
          <a:xfrm>
            <a:off x="467545" y="1772816"/>
            <a:ext cx="698477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AutoNum type="romanLcParenR"/>
            </a:pP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Ciascuna mediana corrisponde ad un </a:t>
            </a:r>
            <a:r>
              <a:rPr lang="it-IT" altLang="en-US" sz="1600" i="1" dirty="0" err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centroide</a:t>
            </a:r>
            <a:endParaRPr lang="it-IT" altLang="en-US" sz="1600" i="1" dirty="0"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  <a:p>
            <a:pPr marL="400050" indent="-4000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AutoNum type="romanLcParenR"/>
            </a:pP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cluster rappresentato da un </a:t>
            </a:r>
            <a:r>
              <a:rPr lang="it-IT" altLang="en-US" sz="1600" i="1" dirty="0" err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centroide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è costituito da tutti i nodi afferenti al </a:t>
            </a:r>
            <a:r>
              <a:rPr lang="it-IT" altLang="en-US" sz="1600" i="1" dirty="0" err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centroide</a:t>
            </a:r>
            <a:endParaRPr lang="it-IT" altLang="en-US" sz="1600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AEE1AF3F-2A73-4E69-A576-9EA665FD4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73338"/>
              </p:ext>
            </p:extLst>
          </p:nvPr>
        </p:nvGraphicFramePr>
        <p:xfrm>
          <a:off x="955675" y="3213100"/>
          <a:ext cx="3024188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1625400" progId="Equation.DSMT4">
                  <p:embed/>
                </p:oleObj>
              </mc:Choice>
              <mc:Fallback>
                <p:oleObj name="Equation" r:id="rId2" imgW="1434960" imgH="1625400" progId="Equation.DSMT4">
                  <p:embed/>
                  <p:pic>
                    <p:nvPicPr>
                      <p:cNvPr id="5" name="Oggetto 4">
                        <a:extLst>
                          <a:ext uri="{FF2B5EF4-FFF2-40B4-BE49-F238E27FC236}">
                            <a16:creationId xmlns:a16="http://schemas.microsoft.com/office/drawing/2014/main" id="{AEE1AF3F-2A73-4E69-A576-9EA665FD4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213100"/>
                        <a:ext cx="3024188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16205338-BB6A-4E43-BFFB-966B9E8539D3}"/>
              </a:ext>
            </a:extLst>
          </p:cNvPr>
          <p:cNvSpPr/>
          <p:nvPr/>
        </p:nvSpPr>
        <p:spPr>
          <a:xfrm>
            <a:off x="4060824" y="3288407"/>
            <a:ext cx="396755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Minimizza la somma delle distanze di ogni nodo dal suo </a:t>
            </a:r>
            <a:r>
              <a:rPr lang="it-IT" sz="1600" i="1" dirty="0" err="1">
                <a:solidFill>
                  <a:srgbClr val="C00000"/>
                </a:solidFill>
              </a:rPr>
              <a:t>centroide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C85FA4E-93A0-4EFF-BE02-0A53A88F3FC4}"/>
              </a:ext>
            </a:extLst>
          </p:cNvPr>
          <p:cNvCxnSpPr/>
          <p:nvPr/>
        </p:nvCxnSpPr>
        <p:spPr>
          <a:xfrm>
            <a:off x="3203575" y="3529707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873A4C2F-BE45-4AD2-8258-51E0827DB45E}"/>
              </a:ext>
            </a:extLst>
          </p:cNvPr>
          <p:cNvSpPr/>
          <p:nvPr/>
        </p:nvSpPr>
        <p:spPr>
          <a:xfrm>
            <a:off x="4204841" y="4080495"/>
            <a:ext cx="346350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Fissa il numero di </a:t>
            </a:r>
            <a:r>
              <a:rPr lang="it-IT" sz="1600" i="1" dirty="0" err="1">
                <a:solidFill>
                  <a:srgbClr val="C00000"/>
                </a:solidFill>
              </a:rPr>
              <a:t>centroidi</a:t>
            </a:r>
            <a:r>
              <a:rPr lang="it-IT" sz="1600" i="1" dirty="0">
                <a:solidFill>
                  <a:srgbClr val="C00000"/>
                </a:solidFill>
              </a:rPr>
              <a:t> (cluster)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979DEF8-12F5-4137-AAB6-B3FA9263A409}"/>
              </a:ext>
            </a:extLst>
          </p:cNvPr>
          <p:cNvCxnSpPr/>
          <p:nvPr/>
        </p:nvCxnSpPr>
        <p:spPr>
          <a:xfrm>
            <a:off x="3203575" y="4321795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416DD011-F4D6-4EBE-927A-25A067FFE1A3}"/>
              </a:ext>
            </a:extLst>
          </p:cNvPr>
          <p:cNvSpPr/>
          <p:nvPr/>
        </p:nvSpPr>
        <p:spPr>
          <a:xfrm>
            <a:off x="4853557" y="4800575"/>
            <a:ext cx="418293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Ogni elemento deve afferire ad un </a:t>
            </a:r>
            <a:r>
              <a:rPr lang="it-IT" sz="1600" i="1" dirty="0" err="1">
                <a:solidFill>
                  <a:srgbClr val="C00000"/>
                </a:solidFill>
              </a:rPr>
              <a:t>centroide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4097211-2D01-4DC1-B6E9-1C25108A3412}"/>
              </a:ext>
            </a:extLst>
          </p:cNvPr>
          <p:cNvCxnSpPr/>
          <p:nvPr/>
        </p:nvCxnSpPr>
        <p:spPr>
          <a:xfrm>
            <a:off x="3924300" y="5041875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A14D6BB9-8208-4844-AD69-293B8B766470}"/>
              </a:ext>
            </a:extLst>
          </p:cNvPr>
          <p:cNvSpPr/>
          <p:nvPr/>
        </p:nvSpPr>
        <p:spPr>
          <a:xfrm>
            <a:off x="5149974" y="5592663"/>
            <a:ext cx="29504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Un elemento i può afferire a j solo se j è un </a:t>
            </a:r>
            <a:r>
              <a:rPr lang="it-IT" sz="1600" i="1" dirty="0" err="1">
                <a:solidFill>
                  <a:srgbClr val="C00000"/>
                </a:solidFill>
              </a:rPr>
              <a:t>centroide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4733E87-5639-4721-BBAD-0DA43824A87A}"/>
              </a:ext>
            </a:extLst>
          </p:cNvPr>
          <p:cNvCxnSpPr/>
          <p:nvPr/>
        </p:nvCxnSpPr>
        <p:spPr>
          <a:xfrm>
            <a:off x="4076700" y="5761955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8D99B71E-4EAE-47B3-9DE9-89259702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clustering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4EC98DC-2B78-4835-A684-4216FE5D6B83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71B8C1CB-3F16-485B-B842-090F488C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Caratteristiche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principali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1AD363E1-15FC-4739-980B-58F2E5EA2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67568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/>
              <a:t>I </a:t>
            </a:r>
            <a:r>
              <a:rPr lang="it-IT" altLang="en-US" i="1">
                <a:solidFill>
                  <a:schemeClr val="accent2"/>
                </a:solidFill>
              </a:rPr>
              <a:t>modelli matematici </a:t>
            </a:r>
            <a:r>
              <a:rPr lang="it-IT" altLang="en-US"/>
              <a:t>possono presentare caratteristiche diverse a seconda delle </a:t>
            </a:r>
            <a:r>
              <a:rPr lang="it-IT" altLang="en-US" i="1">
                <a:solidFill>
                  <a:schemeClr val="accent2"/>
                </a:solidFill>
              </a:rPr>
              <a:t>ipotesi assunte a base del modello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AC3D18F-6F4A-4D0D-92C1-E4128E34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89138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b="1" i="1">
                <a:solidFill>
                  <a:srgbClr val="0066FF"/>
                </a:solidFill>
              </a:rPr>
              <a:t>Modelli discreti</a:t>
            </a:r>
            <a:endParaRPr lang="it-IT" altLang="en-US" b="1">
              <a:solidFill>
                <a:srgbClr val="0066FF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787382-8D19-4E9D-AC65-4CC9E7DA1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22513"/>
            <a:ext cx="842486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Si possono utilizzare </a:t>
            </a:r>
            <a:r>
              <a:rPr lang="it-IT" altLang="en-US" i="1" dirty="0">
                <a:solidFill>
                  <a:schemeClr val="accent2"/>
                </a:solidFill>
              </a:rPr>
              <a:t>modelli discreti </a:t>
            </a:r>
            <a:r>
              <a:rPr lang="it-IT" altLang="en-US" dirty="0"/>
              <a:t>nel caso in cui le </a:t>
            </a:r>
            <a:r>
              <a:rPr lang="it-IT" altLang="en-US" i="1" dirty="0">
                <a:solidFill>
                  <a:schemeClr val="accent2"/>
                </a:solidFill>
              </a:rPr>
              <a:t>localizzazioni</a:t>
            </a:r>
            <a:r>
              <a:rPr lang="it-IT" altLang="en-US" dirty="0"/>
              <a:t> vadano scelte </a:t>
            </a:r>
            <a:r>
              <a:rPr lang="it-IT" altLang="en-US" i="1" dirty="0">
                <a:solidFill>
                  <a:schemeClr val="accent2"/>
                </a:solidFill>
              </a:rPr>
              <a:t>all’interno di un insieme finito di possibilità</a:t>
            </a:r>
          </a:p>
        </p:txBody>
      </p:sp>
      <p:sp>
        <p:nvSpPr>
          <p:cNvPr id="6" name="Rettangolo 3">
            <a:extLst>
              <a:ext uri="{FF2B5EF4-FFF2-40B4-BE49-F238E27FC236}">
                <a16:creationId xmlns:a16="http://schemas.microsoft.com/office/drawing/2014/main" id="{5861011C-70EE-4B87-97BF-F334B0FD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24225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b="1" i="1">
                <a:solidFill>
                  <a:srgbClr val="0066FF"/>
                </a:solidFill>
              </a:rPr>
              <a:t>Modelli continui</a:t>
            </a:r>
            <a:endParaRPr lang="it-IT" altLang="en-US" b="1">
              <a:solidFill>
                <a:srgbClr val="0066FF"/>
              </a:solidFill>
            </a:endParaRPr>
          </a:p>
        </p:txBody>
      </p:sp>
      <p:sp>
        <p:nvSpPr>
          <p:cNvPr id="7" name="Rettangolo 4">
            <a:extLst>
              <a:ext uri="{FF2B5EF4-FFF2-40B4-BE49-F238E27FC236}">
                <a16:creationId xmlns:a16="http://schemas.microsoft.com/office/drawing/2014/main" id="{9ED7F44D-9B62-4BCB-8628-9CA70E429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57600"/>
            <a:ext cx="867568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Si utilizzano </a:t>
            </a:r>
            <a:r>
              <a:rPr lang="it-IT" altLang="en-US" i="1" dirty="0">
                <a:solidFill>
                  <a:schemeClr val="accent2"/>
                </a:solidFill>
              </a:rPr>
              <a:t>modelli continui </a:t>
            </a:r>
            <a:r>
              <a:rPr lang="it-IT" altLang="en-US" dirty="0"/>
              <a:t>se lo </a:t>
            </a:r>
            <a:r>
              <a:rPr lang="it-IT" altLang="en-US" i="1" dirty="0">
                <a:solidFill>
                  <a:schemeClr val="accent2"/>
                </a:solidFill>
              </a:rPr>
              <a:t>spazio</a:t>
            </a:r>
            <a:r>
              <a:rPr lang="it-IT" altLang="en-US" dirty="0"/>
              <a:t> all’interno del quale vanno individuate le localizzazioni è </a:t>
            </a:r>
            <a:r>
              <a:rPr lang="it-IT" altLang="en-US" i="1" dirty="0">
                <a:solidFill>
                  <a:schemeClr val="accent2"/>
                </a:solidFill>
              </a:rPr>
              <a:t>continuo</a:t>
            </a:r>
            <a:endParaRPr lang="it-IT" altLang="en-US" b="1" i="1" dirty="0">
              <a:solidFill>
                <a:schemeClr val="accent2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A22DF07-A6C6-44F7-B59A-46B0649A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014552C-8E48-4977-931C-F0D9C52A0BE5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4F8189F6-4B0E-4154-B0F7-D9842363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Caratteristiche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principali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44787727-D144-4910-ACD1-5962DC6E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4963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Un </a:t>
            </a:r>
            <a:r>
              <a:rPr lang="it-IT" altLang="en-US" i="1" dirty="0">
                <a:solidFill>
                  <a:schemeClr val="accent2"/>
                </a:solidFill>
              </a:rPr>
              <a:t>aspetto fondamentale </a:t>
            </a:r>
            <a:r>
              <a:rPr lang="it-IT" altLang="en-US" dirty="0"/>
              <a:t>nei problemi di localizzazione è rappresentato dalla </a:t>
            </a:r>
            <a:r>
              <a:rPr lang="it-IT" altLang="en-US" i="1" dirty="0">
                <a:solidFill>
                  <a:schemeClr val="accent2"/>
                </a:solidFill>
              </a:rPr>
              <a:t>misura della distanza </a:t>
            </a:r>
            <a:r>
              <a:rPr lang="it-IT" altLang="en-US" dirty="0"/>
              <a:t>tra punti di domanda e potenziali servizi (</a:t>
            </a:r>
            <a:r>
              <a:rPr lang="it-IT" altLang="en-US" dirty="0">
                <a:solidFill>
                  <a:schemeClr val="accent2"/>
                </a:solidFill>
              </a:rPr>
              <a:t>attrattività del centro di servizio da parte di un centro di domanda</a:t>
            </a:r>
            <a:r>
              <a:rPr lang="it-IT" altLang="en-US" dirty="0"/>
              <a:t>)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CAAFF898-4EC8-4475-AC91-DE436B534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76475"/>
            <a:ext cx="8494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Dati due punti </a:t>
            </a:r>
            <a:r>
              <a:rPr lang="it-IT" altLang="en-US" b="1" i="1" dirty="0" err="1">
                <a:solidFill>
                  <a:schemeClr val="accent2"/>
                </a:solidFill>
              </a:rPr>
              <a:t>P</a:t>
            </a:r>
            <a:r>
              <a:rPr lang="it-IT" altLang="en-US" b="1" i="1" baseline="-25000" dirty="0" err="1">
                <a:solidFill>
                  <a:schemeClr val="accent2"/>
                </a:solidFill>
              </a:rPr>
              <a:t>i</a:t>
            </a:r>
            <a:r>
              <a:rPr lang="it-IT" altLang="en-US" b="1" i="1" dirty="0">
                <a:solidFill>
                  <a:schemeClr val="accent2"/>
                </a:solidFill>
              </a:rPr>
              <a:t>=(</a:t>
            </a:r>
            <a:r>
              <a:rPr lang="it-IT" altLang="en-US" b="1" i="1" dirty="0" err="1">
                <a:solidFill>
                  <a:schemeClr val="accent2"/>
                </a:solidFill>
              </a:rPr>
              <a:t>x</a:t>
            </a:r>
            <a:r>
              <a:rPr lang="it-IT" altLang="en-US" b="1" i="1" baseline="-25000" dirty="0" err="1">
                <a:solidFill>
                  <a:schemeClr val="accent2"/>
                </a:solidFill>
              </a:rPr>
              <a:t>i</a:t>
            </a:r>
            <a:r>
              <a:rPr lang="it-IT" altLang="en-US" b="1" i="1" dirty="0" err="1">
                <a:solidFill>
                  <a:schemeClr val="accent2"/>
                </a:solidFill>
              </a:rPr>
              <a:t>,y</a:t>
            </a:r>
            <a:r>
              <a:rPr lang="it-IT" altLang="en-US" b="1" i="1" baseline="-25000" dirty="0" err="1">
                <a:solidFill>
                  <a:schemeClr val="accent2"/>
                </a:solidFill>
              </a:rPr>
              <a:t>i</a:t>
            </a:r>
            <a:r>
              <a:rPr lang="it-IT" altLang="en-US" b="1" i="1" dirty="0">
                <a:solidFill>
                  <a:schemeClr val="accent2"/>
                </a:solidFill>
              </a:rPr>
              <a:t>) </a:t>
            </a:r>
            <a:r>
              <a:rPr lang="it-IT" altLang="en-US" dirty="0"/>
              <a:t>e </a:t>
            </a:r>
            <a:r>
              <a:rPr lang="it-IT" altLang="en-US" b="1" i="1" dirty="0" err="1">
                <a:solidFill>
                  <a:schemeClr val="accent2"/>
                </a:solidFill>
              </a:rPr>
              <a:t>P</a:t>
            </a:r>
            <a:r>
              <a:rPr lang="it-IT" altLang="en-US" b="1" i="1" baseline="-25000" dirty="0" err="1">
                <a:solidFill>
                  <a:schemeClr val="accent2"/>
                </a:solidFill>
              </a:rPr>
              <a:t>j</a:t>
            </a:r>
            <a:r>
              <a:rPr lang="it-IT" altLang="en-US" b="1" i="1" dirty="0">
                <a:solidFill>
                  <a:schemeClr val="accent2"/>
                </a:solidFill>
              </a:rPr>
              <a:t>=(</a:t>
            </a:r>
            <a:r>
              <a:rPr lang="it-IT" altLang="en-US" b="1" i="1" dirty="0" err="1">
                <a:solidFill>
                  <a:schemeClr val="accent2"/>
                </a:solidFill>
              </a:rPr>
              <a:t>x</a:t>
            </a:r>
            <a:r>
              <a:rPr lang="it-IT" altLang="en-US" b="1" i="1" baseline="-25000" dirty="0" err="1">
                <a:solidFill>
                  <a:schemeClr val="accent2"/>
                </a:solidFill>
              </a:rPr>
              <a:t>j</a:t>
            </a:r>
            <a:r>
              <a:rPr lang="it-IT" altLang="en-US" b="1" i="1" dirty="0" err="1">
                <a:solidFill>
                  <a:schemeClr val="accent2"/>
                </a:solidFill>
              </a:rPr>
              <a:t>,y</a:t>
            </a:r>
            <a:r>
              <a:rPr lang="it-IT" altLang="en-US" b="1" i="1" baseline="-25000" dirty="0" err="1">
                <a:solidFill>
                  <a:schemeClr val="accent2"/>
                </a:solidFill>
              </a:rPr>
              <a:t>j</a:t>
            </a:r>
            <a:r>
              <a:rPr lang="it-IT" altLang="en-US" b="1" i="1" dirty="0">
                <a:solidFill>
                  <a:schemeClr val="accent2"/>
                </a:solidFill>
              </a:rPr>
              <a:t>) </a:t>
            </a:r>
            <a:r>
              <a:rPr lang="it-IT" altLang="en-US" dirty="0"/>
              <a:t>la distanza tra </a:t>
            </a:r>
            <a:r>
              <a:rPr lang="it-IT" altLang="en-US" b="1" i="1" dirty="0" err="1">
                <a:solidFill>
                  <a:schemeClr val="accent2"/>
                </a:solidFill>
              </a:rPr>
              <a:t>P</a:t>
            </a:r>
            <a:r>
              <a:rPr lang="it-IT" altLang="en-US" b="1" i="1" baseline="-25000" dirty="0" err="1">
                <a:solidFill>
                  <a:schemeClr val="accent2"/>
                </a:solidFill>
              </a:rPr>
              <a:t>i</a:t>
            </a:r>
            <a:r>
              <a:rPr lang="it-IT" altLang="en-US" dirty="0"/>
              <a:t> e </a:t>
            </a:r>
            <a:r>
              <a:rPr lang="it-IT" altLang="en-US" b="1" i="1" dirty="0" err="1">
                <a:solidFill>
                  <a:schemeClr val="accent2"/>
                </a:solidFill>
              </a:rPr>
              <a:t>P</a:t>
            </a:r>
            <a:r>
              <a:rPr lang="it-IT" altLang="en-US" b="1" i="1" baseline="-25000" dirty="0" err="1">
                <a:solidFill>
                  <a:schemeClr val="accent2"/>
                </a:solidFill>
              </a:rPr>
              <a:t>j</a:t>
            </a:r>
            <a:r>
              <a:rPr lang="it-IT" altLang="en-US" dirty="0"/>
              <a:t> può essere espressa come: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7F338741-E641-4523-8B28-7392905B3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2932113"/>
          <a:ext cx="38481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419100" progId="Equation.DSMT4">
                  <p:embed/>
                </p:oleObj>
              </mc:Choice>
              <mc:Fallback>
                <p:oleObj name="Equation" r:id="rId2" imgW="2260600" imgH="41910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7F338741-E641-4523-8B28-7392905B3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932113"/>
                        <a:ext cx="38481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4">
            <a:extLst>
              <a:ext uri="{FF2B5EF4-FFF2-40B4-BE49-F238E27FC236}">
                <a16:creationId xmlns:a16="http://schemas.microsoft.com/office/drawing/2014/main" id="{F79BD712-AFC9-44E7-972E-AE80F9FF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16338"/>
            <a:ext cx="8675687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/>
              <a:t>Per </a:t>
            </a:r>
            <a:r>
              <a:rPr lang="it-IT" altLang="en-US" b="1" i="1">
                <a:solidFill>
                  <a:schemeClr val="accent2"/>
                </a:solidFill>
              </a:rPr>
              <a:t>k = 1 </a:t>
            </a:r>
            <a:r>
              <a:rPr lang="it-IT" altLang="en-US"/>
              <a:t>si parla di </a:t>
            </a:r>
            <a:r>
              <a:rPr lang="it-IT" altLang="en-US" b="1" i="1">
                <a:solidFill>
                  <a:schemeClr val="accent2"/>
                </a:solidFill>
              </a:rPr>
              <a:t>metrica lineare </a:t>
            </a:r>
            <a:r>
              <a:rPr lang="it-IT" altLang="en-US"/>
              <a:t>o di </a:t>
            </a:r>
            <a:r>
              <a:rPr lang="it-IT" altLang="en-US" b="1" i="1">
                <a:solidFill>
                  <a:schemeClr val="accent2"/>
                </a:solidFill>
              </a:rPr>
              <a:t>Manhattan</a:t>
            </a:r>
            <a:r>
              <a:rPr lang="it-IT" altLang="en-US"/>
              <a:t>. Essa descrive efficacemente il caso di </a:t>
            </a:r>
            <a:r>
              <a:rPr lang="it-IT" altLang="en-US" i="1">
                <a:solidFill>
                  <a:schemeClr val="accent2"/>
                </a:solidFill>
              </a:rPr>
              <a:t>spostamenti su direzioni ortogonali </a:t>
            </a:r>
            <a:r>
              <a:rPr lang="it-IT" altLang="en-US"/>
              <a:t>(sistemi automatici, robot, bracci automatizzati)</a:t>
            </a:r>
            <a:endParaRPr lang="it-IT" altLang="en-US" i="1">
              <a:solidFill>
                <a:schemeClr val="accent2"/>
              </a:solidFill>
            </a:endParaRPr>
          </a:p>
        </p:txBody>
      </p:sp>
      <p:sp>
        <p:nvSpPr>
          <p:cNvPr id="7" name="Rettangolo 4">
            <a:extLst>
              <a:ext uri="{FF2B5EF4-FFF2-40B4-BE49-F238E27FC236}">
                <a16:creationId xmlns:a16="http://schemas.microsoft.com/office/drawing/2014/main" id="{9B31D675-FC59-4C18-ADDB-B8EBC44F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064924"/>
            <a:ext cx="84248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/>
              <a:t>Per </a:t>
            </a:r>
            <a:r>
              <a:rPr lang="it-IT" altLang="en-US" b="1" i="1">
                <a:solidFill>
                  <a:schemeClr val="accent2"/>
                </a:solidFill>
              </a:rPr>
              <a:t>k = 2 </a:t>
            </a:r>
            <a:r>
              <a:rPr lang="it-IT" altLang="en-US"/>
              <a:t>si ottiene la</a:t>
            </a:r>
            <a:r>
              <a:rPr lang="it-IT" altLang="en-US" b="1" i="1">
                <a:solidFill>
                  <a:schemeClr val="accent2"/>
                </a:solidFill>
              </a:rPr>
              <a:t> metrica euclidea </a:t>
            </a:r>
            <a:r>
              <a:rPr lang="it-IT" altLang="en-US"/>
              <a:t>(spazio senza particolari ostacoli)</a:t>
            </a:r>
            <a:endParaRPr lang="it-IT" altLang="en-US" i="1">
              <a:solidFill>
                <a:schemeClr val="accent2"/>
              </a:solidFill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5AA855D1-2003-42EE-A965-F138E4E2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732463"/>
            <a:ext cx="8424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i="1" dirty="0"/>
              <a:t>Sperimentalmente si è verificato che su </a:t>
            </a:r>
            <a:r>
              <a:rPr lang="it-IT" altLang="en-US" i="1" dirty="0">
                <a:solidFill>
                  <a:schemeClr val="accent2"/>
                </a:solidFill>
              </a:rPr>
              <a:t>realtà territoriali urbane ed </a:t>
            </a:r>
            <a:r>
              <a:rPr lang="it-IT" altLang="en-US" i="1" dirty="0">
                <a:solidFill>
                  <a:schemeClr val="accent2">
                    <a:lumMod val="75000"/>
                  </a:schemeClr>
                </a:solidFill>
              </a:rPr>
              <a:t>extraurbane </a:t>
            </a:r>
            <a:r>
              <a:rPr lang="it-IT" altLang="en-US" i="1" dirty="0"/>
              <a:t>la metrica più efficace è caratterizzata da un valore </a:t>
            </a:r>
            <a:r>
              <a:rPr lang="it-IT" altLang="en-US" b="1" i="1" dirty="0">
                <a:solidFill>
                  <a:schemeClr val="accent2"/>
                </a:solidFill>
              </a:rPr>
              <a:t>1&lt;k&lt;2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F446D4B-8317-4F92-8AAB-17434E02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490EACD-12EA-4F06-B088-2EF001810625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789ACCA-FE20-4321-BFE4-B85A5C8E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EC0B646-103F-4BFD-95C8-91083B221724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1808408-2D63-4B81-8FC5-7D394D29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Definizione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dei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costi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D144FD3-978F-45AF-BDEC-D212EFF0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4963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/>
              <a:t>I </a:t>
            </a:r>
            <a:r>
              <a:rPr lang="it-IT" altLang="en-US" b="1" i="1">
                <a:solidFill>
                  <a:schemeClr val="accent2"/>
                </a:solidFill>
              </a:rPr>
              <a:t>costi fissi </a:t>
            </a:r>
            <a:r>
              <a:rPr lang="it-IT" altLang="en-US"/>
              <a:t>o </a:t>
            </a:r>
            <a:r>
              <a:rPr lang="it-IT" altLang="en-US" b="1">
                <a:solidFill>
                  <a:schemeClr val="accent2"/>
                </a:solidFill>
              </a:rPr>
              <a:t>costi di localizzazione </a:t>
            </a:r>
            <a:r>
              <a:rPr lang="it-IT" altLang="en-US"/>
              <a:t>includono gli oneri finanziari e di investimento </a:t>
            </a:r>
            <a:r>
              <a:rPr lang="it-IT" altLang="en-US" i="1">
                <a:solidFill>
                  <a:schemeClr val="accent2"/>
                </a:solidFill>
              </a:rPr>
              <a:t>legati alla localizzazione da effettuare</a:t>
            </a:r>
            <a:r>
              <a:rPr lang="it-IT" altLang="en-US"/>
              <a:t>. Essi possono dipendere dal punto di localizzazione e dalla capacità del servizio</a:t>
            </a:r>
            <a:endParaRPr lang="it-IT" altLang="en-US" i="1">
              <a:solidFill>
                <a:schemeClr val="accent2"/>
              </a:solidFill>
            </a:endParaRPr>
          </a:p>
        </p:txBody>
      </p:sp>
      <p:sp>
        <p:nvSpPr>
          <p:cNvPr id="6" name="Rettangolo 4">
            <a:extLst>
              <a:ext uri="{FF2B5EF4-FFF2-40B4-BE49-F238E27FC236}">
                <a16:creationId xmlns:a16="http://schemas.microsoft.com/office/drawing/2014/main" id="{AD286CC3-7F25-46CA-8B46-8F6858C7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76475"/>
            <a:ext cx="8494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/>
              <a:t>I </a:t>
            </a:r>
            <a:r>
              <a:rPr lang="it-IT" altLang="en-US" b="1" i="1">
                <a:solidFill>
                  <a:schemeClr val="accent2"/>
                </a:solidFill>
              </a:rPr>
              <a:t>costi variabili </a:t>
            </a:r>
            <a:r>
              <a:rPr lang="it-IT" altLang="en-US"/>
              <a:t>o </a:t>
            </a:r>
            <a:r>
              <a:rPr lang="it-IT" altLang="en-US" b="1">
                <a:solidFill>
                  <a:schemeClr val="accent2"/>
                </a:solidFill>
              </a:rPr>
              <a:t>costi di afferenza </a:t>
            </a:r>
            <a:r>
              <a:rPr lang="it-IT" altLang="en-US"/>
              <a:t>sono i costi di accesso al servizio. Possono essere a carico del gestore del servizio oppure a carico degli utenti.</a:t>
            </a:r>
            <a:endParaRPr lang="it-IT" altLang="en-US" i="1">
              <a:solidFill>
                <a:schemeClr val="accent2"/>
              </a:solidFill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7ECF22B-BAF9-425C-A394-3770D1FE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1310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Definizione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degli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obiettivi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04519494-C06F-4547-8838-819A64AB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71875"/>
            <a:ext cx="86756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i="1">
                <a:solidFill>
                  <a:schemeClr val="accent2"/>
                </a:solidFill>
              </a:rPr>
              <a:t>Minimizzazione</a:t>
            </a:r>
            <a:r>
              <a:rPr lang="it-IT" altLang="en-US"/>
              <a:t> dei </a:t>
            </a:r>
            <a:r>
              <a:rPr lang="it-IT" altLang="en-US" i="1">
                <a:solidFill>
                  <a:schemeClr val="accent2"/>
                </a:solidFill>
              </a:rPr>
              <a:t>costi fissi di localizzazione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i="1">
                <a:solidFill>
                  <a:schemeClr val="accent2"/>
                </a:solidFill>
              </a:rPr>
              <a:t>Minimizzazione </a:t>
            </a:r>
            <a:r>
              <a:rPr lang="it-IT" altLang="en-US"/>
              <a:t>dei </a:t>
            </a:r>
            <a:r>
              <a:rPr lang="it-IT" altLang="en-US" i="1">
                <a:solidFill>
                  <a:schemeClr val="accent2"/>
                </a:solidFill>
              </a:rPr>
              <a:t>costi di afferenza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i="1">
                <a:solidFill>
                  <a:schemeClr val="accent2"/>
                </a:solidFill>
              </a:rPr>
              <a:t>Massimizzazione </a:t>
            </a:r>
            <a:r>
              <a:rPr lang="it-IT" altLang="en-US"/>
              <a:t>della </a:t>
            </a:r>
            <a:r>
              <a:rPr lang="it-IT" altLang="en-US" i="1">
                <a:solidFill>
                  <a:schemeClr val="accent2"/>
                </a:solidFill>
              </a:rPr>
              <a:t>domanda totale coperta </a:t>
            </a:r>
            <a:r>
              <a:rPr lang="it-IT" altLang="en-US"/>
              <a:t>dal servizio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i="1">
                <a:solidFill>
                  <a:schemeClr val="accent2"/>
                </a:solidFill>
              </a:rPr>
              <a:t>Minimizzazione </a:t>
            </a:r>
            <a:r>
              <a:rPr lang="it-IT" altLang="en-US"/>
              <a:t>del</a:t>
            </a:r>
            <a:r>
              <a:rPr lang="it-IT" altLang="en-US" i="1">
                <a:solidFill>
                  <a:schemeClr val="accent2"/>
                </a:solidFill>
              </a:rPr>
              <a:t> massimo costo di afferenza </a:t>
            </a:r>
            <a:r>
              <a:rPr lang="it-IT" altLang="en-US" i="1"/>
              <a:t>(min max)</a:t>
            </a:r>
          </a:p>
        </p:txBody>
      </p:sp>
      <p:sp>
        <p:nvSpPr>
          <p:cNvPr id="9" name="Rettangolo 4">
            <a:extLst>
              <a:ext uri="{FF2B5EF4-FFF2-40B4-BE49-F238E27FC236}">
                <a16:creationId xmlns:a16="http://schemas.microsoft.com/office/drawing/2014/main" id="{B4FB7C1F-3DA0-4B50-B250-5DA56E95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5313363"/>
            <a:ext cx="8494713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it-IT" altLang="en-US"/>
              <a:t>Gli </a:t>
            </a:r>
            <a:r>
              <a:rPr lang="it-IT" altLang="en-US" i="1">
                <a:solidFill>
                  <a:schemeClr val="accent2"/>
                </a:solidFill>
              </a:rPr>
              <a:t>obiettivi</a:t>
            </a:r>
            <a:r>
              <a:rPr lang="it-IT" altLang="en-US"/>
              <a:t> possono essere considerati contestualmente, </a:t>
            </a:r>
            <a:r>
              <a:rPr lang="it-IT" altLang="en-US" i="1">
                <a:solidFill>
                  <a:schemeClr val="accent2"/>
                </a:solidFill>
              </a:rPr>
              <a:t>minimizzando una combinazione lineare</a:t>
            </a:r>
            <a:r>
              <a:rPr lang="it-IT" altLang="en-US"/>
              <a:t> degli stessi oppure </a:t>
            </a:r>
            <a:r>
              <a:rPr lang="it-IT" altLang="en-US" i="1">
                <a:solidFill>
                  <a:schemeClr val="accent2"/>
                </a:solidFill>
              </a:rPr>
              <a:t>scegliendo un obiettivo </a:t>
            </a:r>
            <a:r>
              <a:rPr lang="it-IT" altLang="en-US"/>
              <a:t>e </a:t>
            </a:r>
            <a:r>
              <a:rPr lang="it-IT" altLang="en-US" i="1">
                <a:solidFill>
                  <a:schemeClr val="accent2"/>
                </a:solidFill>
              </a:rPr>
              <a:t>imponendo dei vincoli sui valori ammissibili degli altri</a:t>
            </a:r>
            <a:r>
              <a:rPr lang="it-IT" altLang="en-US"/>
              <a:t>. Oppure si può effettuare una analisi </a:t>
            </a:r>
            <a:r>
              <a:rPr lang="it-IT" altLang="en-US" i="1">
                <a:solidFill>
                  <a:schemeClr val="accent2"/>
                </a:solidFill>
              </a:rPr>
              <a:t>multiobiettivo </a:t>
            </a:r>
            <a:r>
              <a:rPr lang="it-IT" altLang="en-US"/>
              <a:t>cercando le soluzioni </a:t>
            </a:r>
            <a:r>
              <a:rPr lang="it-IT" altLang="en-US" i="1">
                <a:solidFill>
                  <a:schemeClr val="accent2"/>
                </a:solidFill>
              </a:rPr>
              <a:t>Pareto ottimali (non dominate)</a:t>
            </a:r>
          </a:p>
        </p:txBody>
      </p:sp>
    </p:spTree>
    <p:extLst>
      <p:ext uri="{BB962C8B-B14F-4D97-AF65-F5344CB8AC3E}">
        <p14:creationId xmlns:p14="http://schemas.microsoft.com/office/powerpoint/2010/main" val="9621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12031ABB-F5B5-4983-8E4D-706BB7BD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Definizione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dei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vincoli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0804C18E-9851-468F-AF4B-ADB2D8F3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4963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/>
              <a:t>Per quanto riguarda i </a:t>
            </a:r>
            <a:r>
              <a:rPr lang="it-IT" altLang="en-US" i="1">
                <a:solidFill>
                  <a:schemeClr val="accent2"/>
                </a:solidFill>
              </a:rPr>
              <a:t>vincoli del problema</a:t>
            </a:r>
            <a:r>
              <a:rPr lang="it-IT" altLang="en-US"/>
              <a:t>, oltre a quelli relativi al </a:t>
            </a:r>
            <a:r>
              <a:rPr lang="it-IT" altLang="en-US" b="1" i="1">
                <a:solidFill>
                  <a:schemeClr val="accent2"/>
                </a:solidFill>
              </a:rPr>
              <a:t>soddisfacimento della domanda</a:t>
            </a:r>
            <a:r>
              <a:rPr lang="it-IT" altLang="en-US"/>
              <a:t> possono essere definiti: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FC00F12-C38E-4356-B2A6-A3F6C1C11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867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/>
              <a:t>vincoli sulla </a:t>
            </a:r>
            <a:r>
              <a:rPr lang="it-IT" altLang="en-US" i="1">
                <a:solidFill>
                  <a:schemeClr val="accent2"/>
                </a:solidFill>
              </a:rPr>
              <a:t>copertura del servizio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773461A-D0C6-464A-A31C-BB377B44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24100"/>
            <a:ext cx="867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/>
              <a:t>vincoli sui </a:t>
            </a:r>
            <a:r>
              <a:rPr lang="it-IT" altLang="en-US" i="1">
                <a:solidFill>
                  <a:schemeClr val="accent2"/>
                </a:solidFill>
              </a:rPr>
              <a:t>costi</a:t>
            </a:r>
            <a:r>
              <a:rPr lang="it-IT" altLang="en-US"/>
              <a:t> da sostenere</a:t>
            </a:r>
            <a:endParaRPr lang="it-IT" altLang="en-US" i="1">
              <a:solidFill>
                <a:schemeClr val="accent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65F150-6AFF-4BAA-93A1-8030C0F7F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81300"/>
            <a:ext cx="86756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/>
              <a:t>vincoli sulla </a:t>
            </a:r>
            <a:r>
              <a:rPr lang="it-IT" altLang="en-US" i="1">
                <a:solidFill>
                  <a:schemeClr val="accent2"/>
                </a:solidFill>
              </a:rPr>
              <a:t>capacità dei centri servizio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4BCF6B9-8AF3-4BBD-8B44-B8F26201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84538"/>
            <a:ext cx="8675687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/>
              <a:t>vincoli sulla </a:t>
            </a:r>
            <a:r>
              <a:rPr lang="it-IT" altLang="en-US" i="1">
                <a:solidFill>
                  <a:schemeClr val="accent2"/>
                </a:solidFill>
              </a:rPr>
              <a:t>struttura della rete dei servizi </a:t>
            </a:r>
            <a:r>
              <a:rPr lang="it-IT" altLang="en-US"/>
              <a:t>(</a:t>
            </a:r>
            <a:r>
              <a:rPr lang="it-IT" altLang="en-US" i="1">
                <a:solidFill>
                  <a:schemeClr val="accent2"/>
                </a:solidFill>
              </a:rPr>
              <a:t>numero di centri </a:t>
            </a:r>
            <a:r>
              <a:rPr lang="it-IT" altLang="en-US"/>
              <a:t>da localizzare, vincoli sulla </a:t>
            </a:r>
            <a:r>
              <a:rPr lang="it-IT" altLang="en-US" i="1">
                <a:solidFill>
                  <a:schemeClr val="accent2"/>
                </a:solidFill>
              </a:rPr>
              <a:t>distanza tra centri </a:t>
            </a:r>
            <a:r>
              <a:rPr lang="it-IT" altLang="en-US"/>
              <a:t>di servizio, </a:t>
            </a:r>
            <a:r>
              <a:rPr lang="it-IT" altLang="en-US" i="1">
                <a:solidFill>
                  <a:schemeClr val="accent2"/>
                </a:solidFill>
              </a:rPr>
              <a:t>vincoli di tipo topologico </a:t>
            </a:r>
            <a:r>
              <a:rPr lang="it-IT" altLang="en-US"/>
              <a:t>nel caso di localizzazioni non puntuali).</a:t>
            </a:r>
            <a:endParaRPr lang="it-IT" altLang="en-US" i="1">
              <a:solidFill>
                <a:schemeClr val="accent2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BEC0862-3A47-43D9-835D-DB742D7A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AFB3F44-1B14-4697-985E-0CE286A793B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14545E-5B19-4147-8E19-075288DF6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1BE0358-5B0E-4716-A4EF-CFA3732CFDEA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4A5BA23-242F-45F4-9515-7C8602157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868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Simple plant location,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C34028-57CB-487A-8DD7-B6F0C4BE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12317"/>
            <a:ext cx="4752528" cy="280893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09AFE02-54FC-4248-9CEE-5F4CB665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16" y="4049002"/>
            <a:ext cx="8063880" cy="95847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59EE25-670E-4E0C-A9FC-F2F2114271DC}"/>
              </a:ext>
            </a:extLst>
          </p:cNvPr>
          <p:cNvSpPr txBox="1"/>
          <p:nvPr/>
        </p:nvSpPr>
        <p:spPr>
          <a:xfrm>
            <a:off x="443305" y="5229200"/>
            <a:ext cx="8486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" charset="0"/>
              </a:rPr>
              <a:t>Gli archi che connettono un rombo e una palla rappresentano il fatto che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un cliente può essere servito da un impianto localizzato nel rombo</a:t>
            </a:r>
            <a:r>
              <a:rPr lang="it-IT" dirty="0">
                <a:latin typeface="Arial" charset="0"/>
              </a:rPr>
              <a:t>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CFD4B1-A69D-4626-84F8-3660913BDC39}"/>
              </a:ext>
            </a:extLst>
          </p:cNvPr>
          <p:cNvSpPr txBox="1"/>
          <p:nvPr/>
        </p:nvSpPr>
        <p:spPr>
          <a:xfrm>
            <a:off x="443593" y="6097252"/>
            <a:ext cx="8358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Arial" charset="0"/>
              </a:rPr>
              <a:t>ll</a:t>
            </a:r>
            <a:r>
              <a:rPr lang="it-IT" dirty="0">
                <a:latin typeface="Arial" charset="0"/>
              </a:rPr>
              <a:t> numero associato all’arco rappresenta un </a:t>
            </a:r>
            <a:r>
              <a:rPr lang="it-IT" dirty="0">
                <a:solidFill>
                  <a:srgbClr val="0070C0"/>
                </a:solidFill>
                <a:latin typeface="Arial" charset="0"/>
              </a:rPr>
              <a:t>costo di afferenza</a:t>
            </a:r>
            <a:r>
              <a:rPr lang="it-IT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0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F5D4FE-64E3-42C2-A676-6806D8037E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35C3BA-B7EE-4B90-9A17-B07AE29BF5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4E0A48-9F3A-433A-A2B0-4F5AEA6FA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3527</Words>
  <Application>Microsoft Office PowerPoint</Application>
  <PresentationFormat>Presentazione su schermo (4:3)</PresentationFormat>
  <Paragraphs>370</Paragraphs>
  <Slides>49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8" baseType="lpstr">
      <vt:lpstr>Arial</vt:lpstr>
      <vt:lpstr>Calibri</vt:lpstr>
      <vt:lpstr>Cambria Math</vt:lpstr>
      <vt:lpstr>Comic Sans MS</vt:lpstr>
      <vt:lpstr>Times New Roman</vt:lpstr>
      <vt:lpstr>Verdana</vt:lpstr>
      <vt:lpstr>Wingdings</vt:lpstr>
      <vt:lpstr>Tema di Office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Antonio B.</cp:lastModifiedBy>
  <cp:revision>463</cp:revision>
  <dcterms:created xsi:type="dcterms:W3CDTF">2017-05-24T09:01:13Z</dcterms:created>
  <dcterms:modified xsi:type="dcterms:W3CDTF">2024-06-11T15:39:28Z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