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10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ata4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ata6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ata8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7" r:id="rId14"/>
    <p:sldId id="444" r:id="rId15"/>
    <p:sldId id="438" r:id="rId16"/>
    <p:sldId id="439" r:id="rId17"/>
    <p:sldId id="440" r:id="rId18"/>
    <p:sldId id="441" r:id="rId19"/>
    <p:sldId id="442" r:id="rId20"/>
    <p:sldId id="443" r:id="rId21"/>
    <p:sldId id="436" r:id="rId22"/>
    <p:sldId id="462" r:id="rId23"/>
    <p:sldId id="461" r:id="rId24"/>
    <p:sldId id="451" r:id="rId25"/>
    <p:sldId id="463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4" r:id="rId34"/>
    <p:sldId id="465" r:id="rId35"/>
    <p:sldId id="449" r:id="rId36"/>
    <p:sldId id="466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FB90F-3CAD-4325-A391-132A144850C3}" v="74" dt="2024-05-23T17:04:42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86" autoAdjust="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14EFB90F-3CAD-4325-A391-132A144850C3}"/>
    <pc:docChg chg="undo custSel delSld modSld">
      <pc:chgData name="Antonio B." userId="9219f2d1b2873455" providerId="LiveId" clId="{14EFB90F-3CAD-4325-A391-132A144850C3}" dt="2024-05-23T17:04:42.286" v="606" actId="20577"/>
      <pc:docMkLst>
        <pc:docMk/>
      </pc:docMkLst>
      <pc:sldChg chg="modSp">
        <pc:chgData name="Antonio B." userId="9219f2d1b2873455" providerId="LiveId" clId="{14EFB90F-3CAD-4325-A391-132A144850C3}" dt="2024-05-23T10:51:31.591" v="1" actId="20577"/>
        <pc:sldMkLst>
          <pc:docMk/>
          <pc:sldMk cId="3727912179" sldId="431"/>
        </pc:sldMkLst>
        <pc:graphicFrameChg chg="mod">
          <ac:chgData name="Antonio B." userId="9219f2d1b2873455" providerId="LiveId" clId="{14EFB90F-3CAD-4325-A391-132A144850C3}" dt="2024-05-23T10:51:31.591" v="1" actId="20577"/>
          <ac:graphicFrameMkLst>
            <pc:docMk/>
            <pc:sldMk cId="3727912179" sldId="431"/>
            <ac:graphicFrameMk id="11" creationId="{E9F8F4E3-3095-49EC-B4BE-83EEBDBF786C}"/>
          </ac:graphicFrameMkLst>
        </pc:graphicFrameChg>
      </pc:sldChg>
      <pc:sldChg chg="addSp delSp modSp mod addAnim delAnim modAnim">
        <pc:chgData name="Antonio B." userId="9219f2d1b2873455" providerId="LiveId" clId="{14EFB90F-3CAD-4325-A391-132A144850C3}" dt="2024-05-23T11:14:14.784" v="37" actId="33423"/>
        <pc:sldMkLst>
          <pc:docMk/>
          <pc:sldMk cId="2549259540" sldId="438"/>
        </pc:sldMkLst>
        <pc:spChg chg="mod">
          <ac:chgData name="Antonio B." userId="9219f2d1b2873455" providerId="LiveId" clId="{14EFB90F-3CAD-4325-A391-132A144850C3}" dt="2024-05-23T11:05:19.512" v="2" actId="20577"/>
          <ac:spMkLst>
            <pc:docMk/>
            <pc:sldMk cId="2549259540" sldId="438"/>
            <ac:spMk id="7" creationId="{ECECA437-86EF-4CC4-9D11-3F03CA45FD34}"/>
          </ac:spMkLst>
        </pc:spChg>
        <pc:spChg chg="add del mod">
          <ac:chgData name="Antonio B." userId="9219f2d1b2873455" providerId="LiveId" clId="{14EFB90F-3CAD-4325-A391-132A144850C3}" dt="2024-05-23T11:14:14.784" v="37" actId="33423"/>
          <ac:spMkLst>
            <pc:docMk/>
            <pc:sldMk cId="2549259540" sldId="438"/>
            <ac:spMk id="8" creationId="{9CA4B10F-C8F8-480C-B910-3E312BEE0BF3}"/>
          </ac:spMkLst>
        </pc:spChg>
        <pc:spChg chg="mod">
          <ac:chgData name="Antonio B." userId="9219f2d1b2873455" providerId="LiveId" clId="{14EFB90F-3CAD-4325-A391-132A144850C3}" dt="2024-05-23T11:14:06.398" v="36" actId="1076"/>
          <ac:spMkLst>
            <pc:docMk/>
            <pc:sldMk cId="2549259540" sldId="438"/>
            <ac:spMk id="13" creationId="{8BD10C73-8F3C-4840-9976-A247DFE9DD96}"/>
          </ac:spMkLst>
        </pc:spChg>
        <pc:graphicFrameChg chg="add del mod replId">
          <ac:chgData name="Antonio B." userId="9219f2d1b2873455" providerId="LiveId" clId="{14EFB90F-3CAD-4325-A391-132A144850C3}" dt="2024-05-23T11:14:14.784" v="37" actId="33423"/>
          <ac:graphicFrameMkLst>
            <pc:docMk/>
            <pc:sldMk cId="2549259540" sldId="438"/>
            <ac:graphicFrameMk id="8" creationId="{9CA4B10F-C8F8-480C-B910-3E312BEE0BF3}"/>
          </ac:graphicFrameMkLst>
        </pc:graphicFrameChg>
        <pc:cxnChg chg="mod">
          <ac:chgData name="Antonio B." userId="9219f2d1b2873455" providerId="LiveId" clId="{14EFB90F-3CAD-4325-A391-132A144850C3}" dt="2024-05-23T11:14:05.785" v="35" actId="1076"/>
          <ac:cxnSpMkLst>
            <pc:docMk/>
            <pc:sldMk cId="2549259540" sldId="438"/>
            <ac:cxnSpMk id="14" creationId="{FA80D367-5417-43B7-B04F-5702306C0D99}"/>
          </ac:cxnSpMkLst>
        </pc:cxnChg>
      </pc:sldChg>
      <pc:sldChg chg="modNotesTx">
        <pc:chgData name="Antonio B." userId="9219f2d1b2873455" providerId="LiveId" clId="{14EFB90F-3CAD-4325-A391-132A144850C3}" dt="2024-05-23T11:19:38.481" v="481" actId="20577"/>
        <pc:sldMkLst>
          <pc:docMk/>
          <pc:sldMk cId="2566730761" sldId="440"/>
        </pc:sldMkLst>
      </pc:sldChg>
      <pc:sldChg chg="modSp">
        <pc:chgData name="Antonio B." userId="9219f2d1b2873455" providerId="LiveId" clId="{14EFB90F-3CAD-4325-A391-132A144850C3}" dt="2024-05-23T11:24:17.414" v="499" actId="20577"/>
        <pc:sldMkLst>
          <pc:docMk/>
          <pc:sldMk cId="4289785504" sldId="441"/>
        </pc:sldMkLst>
        <pc:spChg chg="mod">
          <ac:chgData name="Antonio B." userId="9219f2d1b2873455" providerId="LiveId" clId="{14EFB90F-3CAD-4325-A391-132A144850C3}" dt="2024-05-23T11:24:17.414" v="499" actId="20577"/>
          <ac:spMkLst>
            <pc:docMk/>
            <pc:sldMk cId="4289785504" sldId="441"/>
            <ac:spMk id="35" creationId="{0C6865FA-18D4-4387-8D71-6ACE354AEAAF}"/>
          </ac:spMkLst>
        </pc:spChg>
      </pc:sldChg>
      <pc:sldChg chg="del">
        <pc:chgData name="Antonio B." userId="9219f2d1b2873455" providerId="LiveId" clId="{14EFB90F-3CAD-4325-A391-132A144850C3}" dt="2024-05-23T11:56:03.962" v="500" actId="47"/>
        <pc:sldMkLst>
          <pc:docMk/>
          <pc:sldMk cId="1964297867" sldId="445"/>
        </pc:sldMkLst>
      </pc:sldChg>
      <pc:sldChg chg="del">
        <pc:chgData name="Antonio B." userId="9219f2d1b2873455" providerId="LiveId" clId="{14EFB90F-3CAD-4325-A391-132A144850C3}" dt="2024-05-23T11:56:05.429" v="502" actId="47"/>
        <pc:sldMkLst>
          <pc:docMk/>
          <pc:sldMk cId="1710606751" sldId="446"/>
        </pc:sldMkLst>
      </pc:sldChg>
      <pc:sldChg chg="del">
        <pc:chgData name="Antonio B." userId="9219f2d1b2873455" providerId="LiveId" clId="{14EFB90F-3CAD-4325-A391-132A144850C3}" dt="2024-05-23T11:56:04.808" v="501" actId="47"/>
        <pc:sldMkLst>
          <pc:docMk/>
          <pc:sldMk cId="1192748430" sldId="447"/>
        </pc:sldMkLst>
      </pc:sldChg>
      <pc:sldChg chg="del">
        <pc:chgData name="Antonio B." userId="9219f2d1b2873455" providerId="LiveId" clId="{14EFB90F-3CAD-4325-A391-132A144850C3}" dt="2024-05-23T11:56:06.129" v="503" actId="47"/>
        <pc:sldMkLst>
          <pc:docMk/>
          <pc:sldMk cId="2357851516" sldId="448"/>
        </pc:sldMkLst>
      </pc:sldChg>
      <pc:sldChg chg="modSp">
        <pc:chgData name="Antonio B." userId="9219f2d1b2873455" providerId="LiveId" clId="{14EFB90F-3CAD-4325-A391-132A144850C3}" dt="2024-05-23T12:22:57.916" v="590" actId="20577"/>
        <pc:sldMkLst>
          <pc:docMk/>
          <pc:sldMk cId="0" sldId="449"/>
        </pc:sldMkLst>
        <pc:spChg chg="mod">
          <ac:chgData name="Antonio B." userId="9219f2d1b2873455" providerId="LiveId" clId="{14EFB90F-3CAD-4325-A391-132A144850C3}" dt="2024-05-23T12:22:57.916" v="590" actId="20577"/>
          <ac:spMkLst>
            <pc:docMk/>
            <pc:sldMk cId="0" sldId="449"/>
            <ac:spMk id="4" creationId="{00000000-0000-0000-0000-000000000000}"/>
          </ac:spMkLst>
        </pc:spChg>
        <pc:spChg chg="mod">
          <ac:chgData name="Antonio B." userId="9219f2d1b2873455" providerId="LiveId" clId="{14EFB90F-3CAD-4325-A391-132A144850C3}" dt="2024-05-23T12:22:54.868" v="589" actId="20577"/>
          <ac:spMkLst>
            <pc:docMk/>
            <pc:sldMk cId="0" sldId="449"/>
            <ac:spMk id="8" creationId="{00000000-0000-0000-0000-000000000000}"/>
          </ac:spMkLst>
        </pc:spChg>
      </pc:sldChg>
      <pc:sldChg chg="del">
        <pc:chgData name="Antonio B." userId="9219f2d1b2873455" providerId="LiveId" clId="{14EFB90F-3CAD-4325-A391-132A144850C3}" dt="2024-05-23T16:46:54.666" v="594" actId="47"/>
        <pc:sldMkLst>
          <pc:docMk/>
          <pc:sldMk cId="0" sldId="450"/>
        </pc:sldMkLst>
      </pc:sldChg>
      <pc:sldChg chg="del">
        <pc:chgData name="Antonio B." userId="9219f2d1b2873455" providerId="LiveId" clId="{14EFB90F-3CAD-4325-A391-132A144850C3}" dt="2024-05-23T12:28:17.120" v="591" actId="47"/>
        <pc:sldMkLst>
          <pc:docMk/>
          <pc:sldMk cId="0" sldId="452"/>
        </pc:sldMkLst>
      </pc:sldChg>
      <pc:sldChg chg="modNotesTx">
        <pc:chgData name="Antonio B." userId="9219f2d1b2873455" providerId="LiveId" clId="{14EFB90F-3CAD-4325-A391-132A144850C3}" dt="2024-05-23T12:16:02.681" v="583" actId="20577"/>
        <pc:sldMkLst>
          <pc:docMk/>
          <pc:sldMk cId="0" sldId="454"/>
        </pc:sldMkLst>
      </pc:sldChg>
      <pc:sldChg chg="modSp mod">
        <pc:chgData name="Antonio B." userId="9219f2d1b2873455" providerId="LiveId" clId="{14EFB90F-3CAD-4325-A391-132A144850C3}" dt="2024-05-23T12:09:23.377" v="507" actId="20577"/>
        <pc:sldMkLst>
          <pc:docMk/>
          <pc:sldMk cId="1928376009" sldId="463"/>
        </pc:sldMkLst>
        <pc:spChg chg="mod">
          <ac:chgData name="Antonio B." userId="9219f2d1b2873455" providerId="LiveId" clId="{14EFB90F-3CAD-4325-A391-132A144850C3}" dt="2024-05-23T12:09:18.856" v="505" actId="20577"/>
          <ac:spMkLst>
            <pc:docMk/>
            <pc:sldMk cId="1928376009" sldId="463"/>
            <ac:spMk id="8" creationId="{6169761F-C2E4-4A34-B9E1-1DF53FE3127B}"/>
          </ac:spMkLst>
        </pc:spChg>
        <pc:spChg chg="mod">
          <ac:chgData name="Antonio B." userId="9219f2d1b2873455" providerId="LiveId" clId="{14EFB90F-3CAD-4325-A391-132A144850C3}" dt="2024-05-23T12:09:23.377" v="507" actId="20577"/>
          <ac:spMkLst>
            <pc:docMk/>
            <pc:sldMk cId="1928376009" sldId="463"/>
            <ac:spMk id="9" creationId="{C5E03420-B7B7-48AA-BBAB-5CF2F0B9B33B}"/>
          </ac:spMkLst>
        </pc:spChg>
      </pc:sldChg>
      <pc:sldChg chg="modSp">
        <pc:chgData name="Antonio B." userId="9219f2d1b2873455" providerId="LiveId" clId="{14EFB90F-3CAD-4325-A391-132A144850C3}" dt="2024-05-23T17:04:42.286" v="606" actId="20577"/>
        <pc:sldMkLst>
          <pc:docMk/>
          <pc:sldMk cId="0" sldId="465"/>
        </pc:sldMkLst>
        <pc:spChg chg="mod">
          <ac:chgData name="Antonio B." userId="9219f2d1b2873455" providerId="LiveId" clId="{14EFB90F-3CAD-4325-A391-132A144850C3}" dt="2024-05-23T17:04:42.286" v="606" actId="20577"/>
          <ac:spMkLst>
            <pc:docMk/>
            <pc:sldMk cId="0" sldId="465"/>
            <ac:spMk id="9" creationId="{00000000-0000-0000-0000-000000000000}"/>
          </ac:spMkLst>
        </pc:spChg>
      </pc:sldChg>
      <pc:sldChg chg="del">
        <pc:chgData name="Antonio B." userId="9219f2d1b2873455" providerId="LiveId" clId="{14EFB90F-3CAD-4325-A391-132A144850C3}" dt="2024-05-23T12:28:17.656" v="592" actId="47"/>
        <pc:sldMkLst>
          <pc:docMk/>
          <pc:sldMk cId="0" sldId="467"/>
        </pc:sldMkLst>
      </pc:sldChg>
      <pc:sldChg chg="del">
        <pc:chgData name="Antonio B." userId="9219f2d1b2873455" providerId="LiveId" clId="{14EFB90F-3CAD-4325-A391-132A144850C3}" dt="2024-05-23T12:28:18.167" v="593" actId="47"/>
        <pc:sldMkLst>
          <pc:docMk/>
          <pc:sldMk cId="0" sldId="468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F5CFA-2E68-4410-96CB-2F447FAAA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372F6333-2837-4A8D-87FC-148FA91758D1}">
          <dgm:prSet/>
          <dgm:spPr>
            <a:solidFill>
              <a:schemeClr val="accent5">
                <a:lumMod val="40000"/>
                <a:lumOff val="60000"/>
              </a:schemeClr>
            </a:solidFill>
          </dgm:spPr>
          <dgm:t>
            <a:bodyPr/>
            <a:lstStyle/>
            <a:p>
              <a:r>
                <a:rPr lang="it-IT" dirty="0">
                  <a:solidFill>
                    <a:schemeClr val="tx1"/>
                  </a:solidFill>
                </a:rPr>
                <a:t>La famiglia di cluster </a:t>
              </a:r>
              <a14:m>
                <m:oMath xmlns:m="http://schemas.openxmlformats.org/officeDocument/2006/math">
                  <m:r>
                    <a:rPr lang="it-IT" i="1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m:t>𝐶</m:t>
                  </m:r>
                </m:oMath>
              </a14:m>
              <a:r>
                <a:rPr lang="it-IT" dirty="0">
                  <a:solidFill>
                    <a:schemeClr val="tx1"/>
                  </a:solidFill>
                </a:rPr>
                <a:t> </a:t>
              </a:r>
              <a:r>
                <a:rPr lang="it-IT" i="1" dirty="0">
                  <a:solidFill>
                    <a:srgbClr val="C00000"/>
                  </a:solidFill>
                </a:rPr>
                <a:t>non caratterizza completamente </a:t>
              </a:r>
              <a:r>
                <a:rPr lang="it-IT" dirty="0">
                  <a:solidFill>
                    <a:schemeClr val="tx1"/>
                  </a:solidFill>
                </a:rPr>
                <a:t>la soluzione in quanto </a:t>
              </a:r>
              <a:r>
                <a:rPr lang="it-IT" dirty="0">
                  <a:solidFill>
                    <a:srgbClr val="C00000"/>
                  </a:solidFill>
                </a:rPr>
                <a:t>a ciascun cluster </a:t>
              </a:r>
              <a:r>
                <a:rPr lang="it-IT" dirty="0">
                  <a:solidFill>
                    <a:schemeClr val="tx1"/>
                  </a:solidFill>
                </a:rPr>
                <a:t>possono essere </a:t>
              </a:r>
              <a:r>
                <a:rPr lang="it-IT" dirty="0">
                  <a:solidFill>
                    <a:srgbClr val="C00000"/>
                  </a:solidFill>
                </a:rPr>
                <a:t>associate diverse sequenze di visita</a:t>
              </a:r>
            </a:p>
          </dgm:t>
        </dgm:pt>
      </mc:Choice>
      <mc:Fallback xmlns="">
        <dgm:pt modelId="{372F6333-2837-4A8D-87FC-148FA91758D1}">
          <dgm:prSet/>
          <dgm:spPr>
            <a:solidFill>
              <a:schemeClr val="accent5">
                <a:lumMod val="40000"/>
                <a:lumOff val="60000"/>
              </a:schemeClr>
            </a:solidFill>
          </dgm:spPr>
          <dgm:t>
            <a:bodyPr/>
            <a:lstStyle/>
            <a:p>
              <a:r>
                <a:rPr lang="it-IT" dirty="0">
                  <a:solidFill>
                    <a:schemeClr val="tx1"/>
                  </a:solidFill>
                </a:rPr>
                <a:t>La famiglia di cluster </a:t>
              </a:r>
              <a:r>
                <a:rPr lang="it-IT" i="0">
                  <a:solidFill>
                    <a:srgbClr val="C00000"/>
                  </a:solidFill>
                </a:rPr>
                <a:t>𝐶</a:t>
              </a:r>
              <a:r>
                <a:rPr lang="it-IT" dirty="0">
                  <a:solidFill>
                    <a:schemeClr val="tx1"/>
                  </a:solidFill>
                </a:rPr>
                <a:t> </a:t>
              </a:r>
              <a:r>
                <a:rPr lang="it-IT" i="1" dirty="0">
                  <a:solidFill>
                    <a:srgbClr val="C00000"/>
                  </a:solidFill>
                </a:rPr>
                <a:t>non caratterizza completamente </a:t>
              </a:r>
              <a:r>
                <a:rPr lang="it-IT" dirty="0">
                  <a:solidFill>
                    <a:schemeClr val="tx1"/>
                  </a:solidFill>
                </a:rPr>
                <a:t>la soluzione in quanto </a:t>
              </a:r>
              <a:r>
                <a:rPr lang="it-IT" dirty="0">
                  <a:solidFill>
                    <a:srgbClr val="C00000"/>
                  </a:solidFill>
                </a:rPr>
                <a:t>a ciascun cluster </a:t>
              </a:r>
              <a:r>
                <a:rPr lang="it-IT" dirty="0">
                  <a:solidFill>
                    <a:schemeClr val="tx1"/>
                  </a:solidFill>
                </a:rPr>
                <a:t>possono essere </a:t>
              </a:r>
              <a:r>
                <a:rPr lang="it-IT" dirty="0">
                  <a:solidFill>
                    <a:srgbClr val="C00000"/>
                  </a:solidFill>
                </a:rPr>
                <a:t>associate diverse sequenze di visita</a:t>
              </a:r>
            </a:p>
          </dgm:t>
        </dgm:pt>
      </mc:Fallback>
    </mc:AlternateContent>
    <dgm:pt modelId="{A71A2027-E3AC-4937-BDEE-031729A40C6B}" type="parTrans" cxnId="{37CD1554-D349-4AC9-B9AA-F8029A5D832B}">
      <dgm:prSet/>
      <dgm:spPr/>
      <dgm:t>
        <a:bodyPr/>
        <a:lstStyle/>
        <a:p>
          <a:endParaRPr lang="it-IT"/>
        </a:p>
      </dgm:t>
    </dgm:pt>
    <dgm:pt modelId="{834C19E7-9173-4B71-9EAE-2230E7685664}" type="sibTrans" cxnId="{37CD1554-D349-4AC9-B9AA-F8029A5D832B}">
      <dgm:prSet/>
      <dgm:spPr/>
      <dgm:t>
        <a:bodyPr/>
        <a:lstStyle/>
        <a:p>
          <a:endParaRPr lang="it-IT"/>
        </a:p>
      </dgm:t>
    </dgm:pt>
    <dgm:pt modelId="{EB32BB65-8A49-4E28-A235-1B24CA3C5801}" type="pres">
      <dgm:prSet presAssocID="{9D3F5CFA-2E68-4410-96CB-2F447FAAA60F}" presName="linear" presStyleCnt="0">
        <dgm:presLayoutVars>
          <dgm:animLvl val="lvl"/>
          <dgm:resizeHandles val="exact"/>
        </dgm:presLayoutVars>
      </dgm:prSet>
      <dgm:spPr/>
    </dgm:pt>
    <dgm:pt modelId="{FD7B44CE-D03A-4DC8-ABF9-05781EEABFC0}" type="pres">
      <dgm:prSet presAssocID="{372F6333-2837-4A8D-87FC-148FA91758D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7CD1554-D349-4AC9-B9AA-F8029A5D832B}" srcId="{9D3F5CFA-2E68-4410-96CB-2F447FAAA60F}" destId="{372F6333-2837-4A8D-87FC-148FA91758D1}" srcOrd="0" destOrd="0" parTransId="{A71A2027-E3AC-4937-BDEE-031729A40C6B}" sibTransId="{834C19E7-9173-4B71-9EAE-2230E7685664}"/>
    <dgm:cxn modelId="{2BEBF793-272F-430D-B761-8285608F1341}" type="presOf" srcId="{9D3F5CFA-2E68-4410-96CB-2F447FAAA60F}" destId="{EB32BB65-8A49-4E28-A235-1B24CA3C5801}" srcOrd="0" destOrd="0" presId="urn:microsoft.com/office/officeart/2005/8/layout/vList2"/>
    <dgm:cxn modelId="{7375ADDD-6E91-4C77-9AB3-5FFC8B008968}" type="presOf" srcId="{372F6333-2837-4A8D-87FC-148FA91758D1}" destId="{FD7B44CE-D03A-4DC8-ABF9-05781EEABFC0}" srcOrd="0" destOrd="0" presId="urn:microsoft.com/office/officeart/2005/8/layout/vList2"/>
    <dgm:cxn modelId="{7961B6A4-D5AF-4058-81CA-3C0D7B0FC6BC}" type="presParOf" srcId="{EB32BB65-8A49-4E28-A235-1B24CA3C5801}" destId="{FD7B44CE-D03A-4DC8-ABF9-05781EEABFC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EACA34-BE6A-496B-A86A-EB6C4C14EB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0E4C977-E541-4E0C-BE5B-7F621FB1A527}">
      <dgm:prSet custT="1"/>
      <dgm:spPr/>
      <dgm:t>
        <a:bodyPr/>
        <a:lstStyle/>
        <a:p>
          <a:r>
            <a:rPr lang="it-IT" sz="2000" dirty="0"/>
            <a:t>Permettono di ottenere </a:t>
          </a:r>
          <a:r>
            <a:rPr lang="it-IT" sz="2000" b="1" i="1" dirty="0">
              <a:solidFill>
                <a:schemeClr val="accent2">
                  <a:lumMod val="60000"/>
                  <a:lumOff val="40000"/>
                </a:schemeClr>
              </a:solidFill>
            </a:rPr>
            <a:t>soluzioni ammissibili di buona qualità </a:t>
          </a:r>
          <a:r>
            <a:rPr lang="it-IT" sz="2000" dirty="0"/>
            <a:t>in </a:t>
          </a:r>
          <a:r>
            <a:rPr lang="it-IT" sz="2000" i="1" dirty="0">
              <a:solidFill>
                <a:schemeClr val="accent2">
                  <a:lumMod val="60000"/>
                  <a:lumOff val="40000"/>
                </a:schemeClr>
              </a:solidFill>
            </a:rPr>
            <a:t>tempi ragionevoli </a:t>
          </a:r>
          <a:r>
            <a:rPr lang="it-IT" sz="2000" dirty="0"/>
            <a:t>per problemi reali spesso di </a:t>
          </a:r>
          <a:r>
            <a:rPr lang="it-IT" sz="2000" i="1" dirty="0">
              <a:solidFill>
                <a:schemeClr val="accent2">
                  <a:lumMod val="60000"/>
                  <a:lumOff val="40000"/>
                </a:schemeClr>
              </a:solidFill>
            </a:rPr>
            <a:t>grandi dimensioni</a:t>
          </a:r>
        </a:p>
      </dgm:t>
    </dgm:pt>
    <dgm:pt modelId="{2A06F28D-0CE1-41BD-A6F3-1BF5D6932A68}" type="parTrans" cxnId="{5F1B80D8-4728-4E1C-906C-984EC5A9FB24}">
      <dgm:prSet/>
      <dgm:spPr/>
      <dgm:t>
        <a:bodyPr/>
        <a:lstStyle/>
        <a:p>
          <a:endParaRPr lang="it-IT"/>
        </a:p>
      </dgm:t>
    </dgm:pt>
    <dgm:pt modelId="{4D738042-6486-4CF6-AB0F-A1514984C083}" type="sibTrans" cxnId="{5F1B80D8-4728-4E1C-906C-984EC5A9FB24}">
      <dgm:prSet/>
      <dgm:spPr/>
      <dgm:t>
        <a:bodyPr/>
        <a:lstStyle/>
        <a:p>
          <a:endParaRPr lang="it-IT"/>
        </a:p>
      </dgm:t>
    </dgm:pt>
    <dgm:pt modelId="{F7EC25E7-B497-4ED6-B67D-6561CF560834}" type="pres">
      <dgm:prSet presAssocID="{9EEACA34-BE6A-496B-A86A-EB6C4C14EB75}" presName="linear" presStyleCnt="0">
        <dgm:presLayoutVars>
          <dgm:animLvl val="lvl"/>
          <dgm:resizeHandles val="exact"/>
        </dgm:presLayoutVars>
      </dgm:prSet>
      <dgm:spPr/>
    </dgm:pt>
    <dgm:pt modelId="{A1E227E1-BE59-4A89-A9C1-60B698D53197}" type="pres">
      <dgm:prSet presAssocID="{80E4C977-E541-4E0C-BE5B-7F621FB1A527}" presName="parentText" presStyleLbl="node1" presStyleIdx="0" presStyleCnt="1" custLinFactNeighborY="-1338">
        <dgm:presLayoutVars>
          <dgm:chMax val="0"/>
          <dgm:bulletEnabled val="1"/>
        </dgm:presLayoutVars>
      </dgm:prSet>
      <dgm:spPr/>
    </dgm:pt>
  </dgm:ptLst>
  <dgm:cxnLst>
    <dgm:cxn modelId="{D21CAB52-63C7-47A5-8E75-AADF48BE9726}" type="presOf" srcId="{9EEACA34-BE6A-496B-A86A-EB6C4C14EB75}" destId="{F7EC25E7-B497-4ED6-B67D-6561CF560834}" srcOrd="0" destOrd="0" presId="urn:microsoft.com/office/officeart/2005/8/layout/vList2"/>
    <dgm:cxn modelId="{5F1B80D8-4728-4E1C-906C-984EC5A9FB24}" srcId="{9EEACA34-BE6A-496B-A86A-EB6C4C14EB75}" destId="{80E4C977-E541-4E0C-BE5B-7F621FB1A527}" srcOrd="0" destOrd="0" parTransId="{2A06F28D-0CE1-41BD-A6F3-1BF5D6932A68}" sibTransId="{4D738042-6486-4CF6-AB0F-A1514984C083}"/>
    <dgm:cxn modelId="{2A8052DF-57BB-4528-903B-90F1A5BB626B}" type="presOf" srcId="{80E4C977-E541-4E0C-BE5B-7F621FB1A527}" destId="{A1E227E1-BE59-4A89-A9C1-60B698D53197}" srcOrd="0" destOrd="0" presId="urn:microsoft.com/office/officeart/2005/8/layout/vList2"/>
    <dgm:cxn modelId="{4B6FF333-0334-4CDF-8535-AB5C4DC8951D}" type="presParOf" srcId="{F7EC25E7-B497-4ED6-B67D-6561CF560834}" destId="{A1E227E1-BE59-4A89-A9C1-60B698D531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3AFC66C-D2EB-4CEF-853A-7AB26FFC7E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720E024-F93E-4815-8BDC-BEA106262F2D}">
      <dgm:prSet custT="1"/>
      <dgm:spPr/>
      <dgm:t>
        <a:bodyPr/>
        <a:lstStyle/>
        <a:p>
          <a:r>
            <a:rPr lang="it-IT" sz="2200" dirty="0"/>
            <a:t>Se si vuole che i veicoli utilizzati siano </a:t>
          </a:r>
          <a:r>
            <a:rPr lang="it-IT" sz="2200" i="1" dirty="0"/>
            <a:t>esattamente </a:t>
          </a:r>
          <a:r>
            <a:rPr lang="it-IT" sz="2200" b="1" i="1" dirty="0"/>
            <a:t>m</a:t>
          </a:r>
          <a:r>
            <a:rPr lang="it-IT" sz="2200" i="1" dirty="0"/>
            <a:t> </a:t>
          </a:r>
          <a:r>
            <a:rPr lang="it-IT" sz="2200" dirty="0"/>
            <a:t>allora occorre effettuare </a:t>
          </a:r>
          <a:r>
            <a:rPr lang="it-IT" sz="2200" b="1" i="1" dirty="0">
              <a:solidFill>
                <a:srgbClr val="FFC000"/>
              </a:solidFill>
            </a:rPr>
            <a:t>fusioni a risparmio massimo</a:t>
          </a:r>
          <a:r>
            <a:rPr lang="it-IT" sz="2200" i="1" dirty="0"/>
            <a:t> </a:t>
          </a:r>
          <a:r>
            <a:rPr lang="it-IT" sz="2200" dirty="0"/>
            <a:t>(anche se tale risparmio è </a:t>
          </a:r>
          <a:r>
            <a:rPr lang="it-IT" sz="2200" i="1" dirty="0">
              <a:solidFill>
                <a:srgbClr val="FFC000"/>
              </a:solidFill>
            </a:rPr>
            <a:t>negativo</a:t>
          </a:r>
          <a:r>
            <a:rPr lang="it-IT" sz="2200" dirty="0"/>
            <a:t>) fino a che il </a:t>
          </a:r>
          <a:r>
            <a:rPr lang="it-IT" sz="2200" i="1" dirty="0">
              <a:solidFill>
                <a:srgbClr val="FFC000"/>
              </a:solidFill>
            </a:rPr>
            <a:t>numero di insiemi </a:t>
          </a:r>
          <a:r>
            <a:rPr lang="it-IT" sz="2200" dirty="0">
              <a:solidFill>
                <a:srgbClr val="FFC000"/>
              </a:solidFill>
            </a:rPr>
            <a:t>è uguale ad </a:t>
          </a:r>
          <a:r>
            <a:rPr lang="it-IT" sz="2200" b="1" i="1" dirty="0">
              <a:solidFill>
                <a:srgbClr val="FFC000"/>
              </a:solidFill>
            </a:rPr>
            <a:t>m</a:t>
          </a:r>
          <a:endParaRPr lang="it-IT" sz="2200" dirty="0">
            <a:solidFill>
              <a:srgbClr val="FFC000"/>
            </a:solidFill>
          </a:endParaRPr>
        </a:p>
      </dgm:t>
    </dgm:pt>
    <dgm:pt modelId="{9C898BB3-20B2-48B8-970B-574D955B44FB}" type="parTrans" cxnId="{25568B48-6355-4CBB-B4DF-DBA828FF9B58}">
      <dgm:prSet/>
      <dgm:spPr/>
      <dgm:t>
        <a:bodyPr/>
        <a:lstStyle/>
        <a:p>
          <a:endParaRPr lang="it-IT" sz="2400"/>
        </a:p>
      </dgm:t>
    </dgm:pt>
    <dgm:pt modelId="{11F6B3F8-4FE0-4144-A8F5-A5DC77B28061}" type="sibTrans" cxnId="{25568B48-6355-4CBB-B4DF-DBA828FF9B58}">
      <dgm:prSet/>
      <dgm:spPr/>
      <dgm:t>
        <a:bodyPr/>
        <a:lstStyle/>
        <a:p>
          <a:endParaRPr lang="it-IT" sz="2400"/>
        </a:p>
      </dgm:t>
    </dgm:pt>
    <dgm:pt modelId="{D6A09DBE-72C6-4972-BF2C-55E1D248B302}" type="pres">
      <dgm:prSet presAssocID="{33AFC66C-D2EB-4CEF-853A-7AB26FFC7EB9}" presName="linear" presStyleCnt="0">
        <dgm:presLayoutVars>
          <dgm:animLvl val="lvl"/>
          <dgm:resizeHandles val="exact"/>
        </dgm:presLayoutVars>
      </dgm:prSet>
      <dgm:spPr/>
    </dgm:pt>
    <dgm:pt modelId="{95CCFD7F-30E8-4958-AB48-BC952694938D}" type="pres">
      <dgm:prSet presAssocID="{B720E024-F93E-4815-8BDC-BEA106262F2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5568B48-6355-4CBB-B4DF-DBA828FF9B58}" srcId="{33AFC66C-D2EB-4CEF-853A-7AB26FFC7EB9}" destId="{B720E024-F93E-4815-8BDC-BEA106262F2D}" srcOrd="0" destOrd="0" parTransId="{9C898BB3-20B2-48B8-970B-574D955B44FB}" sibTransId="{11F6B3F8-4FE0-4144-A8F5-A5DC77B28061}"/>
    <dgm:cxn modelId="{193392E5-03CE-497E-8AAB-2B674CE2A698}" type="presOf" srcId="{33AFC66C-D2EB-4CEF-853A-7AB26FFC7EB9}" destId="{D6A09DBE-72C6-4972-BF2C-55E1D248B302}" srcOrd="0" destOrd="0" presId="urn:microsoft.com/office/officeart/2005/8/layout/vList2"/>
    <dgm:cxn modelId="{036A8EE7-3C25-43B4-AA93-058B46284D52}" type="presOf" srcId="{B720E024-F93E-4815-8BDC-BEA106262F2D}" destId="{95CCFD7F-30E8-4958-AB48-BC952694938D}" srcOrd="0" destOrd="0" presId="urn:microsoft.com/office/officeart/2005/8/layout/vList2"/>
    <dgm:cxn modelId="{829C578D-1987-4DFC-9BC2-D7CAEF4AA833}" type="presParOf" srcId="{D6A09DBE-72C6-4972-BF2C-55E1D248B302}" destId="{95CCFD7F-30E8-4958-AB48-BC95269493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F5CFA-2E68-4410-96CB-2F447FAAA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72F6333-2837-4A8D-87FC-148FA91758D1}">
      <dgm:prSet/>
      <dgm:spPr>
        <a:blipFill>
          <a:blip xmlns:r="http://schemas.openxmlformats.org/officeDocument/2006/relationships" r:embed="rId1"/>
          <a:stretch>
            <a:fillRect l="-357" b="-2000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A71A2027-E3AC-4937-BDEE-031729A40C6B}" type="parTrans" cxnId="{37CD1554-D349-4AC9-B9AA-F8029A5D832B}">
      <dgm:prSet/>
      <dgm:spPr/>
      <dgm:t>
        <a:bodyPr/>
        <a:lstStyle/>
        <a:p>
          <a:endParaRPr lang="it-IT"/>
        </a:p>
      </dgm:t>
    </dgm:pt>
    <dgm:pt modelId="{834C19E7-9173-4B71-9EAE-2230E7685664}" type="sibTrans" cxnId="{37CD1554-D349-4AC9-B9AA-F8029A5D832B}">
      <dgm:prSet/>
      <dgm:spPr/>
      <dgm:t>
        <a:bodyPr/>
        <a:lstStyle/>
        <a:p>
          <a:endParaRPr lang="it-IT"/>
        </a:p>
      </dgm:t>
    </dgm:pt>
    <dgm:pt modelId="{EB32BB65-8A49-4E28-A235-1B24CA3C5801}" type="pres">
      <dgm:prSet presAssocID="{9D3F5CFA-2E68-4410-96CB-2F447FAAA60F}" presName="linear" presStyleCnt="0">
        <dgm:presLayoutVars>
          <dgm:animLvl val="lvl"/>
          <dgm:resizeHandles val="exact"/>
        </dgm:presLayoutVars>
      </dgm:prSet>
      <dgm:spPr/>
    </dgm:pt>
    <dgm:pt modelId="{FD7B44CE-D03A-4DC8-ABF9-05781EEABFC0}" type="pres">
      <dgm:prSet presAssocID="{372F6333-2837-4A8D-87FC-148FA91758D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7CD1554-D349-4AC9-B9AA-F8029A5D832B}" srcId="{9D3F5CFA-2E68-4410-96CB-2F447FAAA60F}" destId="{372F6333-2837-4A8D-87FC-148FA91758D1}" srcOrd="0" destOrd="0" parTransId="{A71A2027-E3AC-4937-BDEE-031729A40C6B}" sibTransId="{834C19E7-9173-4B71-9EAE-2230E7685664}"/>
    <dgm:cxn modelId="{2BEBF793-272F-430D-B761-8285608F1341}" type="presOf" srcId="{9D3F5CFA-2E68-4410-96CB-2F447FAAA60F}" destId="{EB32BB65-8A49-4E28-A235-1B24CA3C5801}" srcOrd="0" destOrd="0" presId="urn:microsoft.com/office/officeart/2005/8/layout/vList2"/>
    <dgm:cxn modelId="{7375ADDD-6E91-4C77-9AB3-5FFC8B008968}" type="presOf" srcId="{372F6333-2837-4A8D-87FC-148FA91758D1}" destId="{FD7B44CE-D03A-4DC8-ABF9-05781EEABFC0}" srcOrd="0" destOrd="0" presId="urn:microsoft.com/office/officeart/2005/8/layout/vList2"/>
    <dgm:cxn modelId="{7961B6A4-D5AF-4058-81CA-3C0D7B0FC6BC}" type="presParOf" srcId="{EB32BB65-8A49-4E28-A235-1B24CA3C5801}" destId="{FD7B44CE-D03A-4DC8-ABF9-05781EEABFC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C37642-0AE6-4BA3-9A23-66CA7C14A2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A6CB6BEC-EB12-4292-B88A-DCE6CBDB52D6}">
          <dgm:prSet custT="1"/>
          <dgm:spPr>
            <a:solidFill>
              <a:schemeClr val="accent5">
                <a:lumMod val="40000"/>
                <a:lumOff val="60000"/>
              </a:schemeClr>
            </a:solidFill>
          </dgm:spPr>
          <dgm:t>
            <a:bodyPr/>
            <a:lstStyle/>
            <a:p>
              <a:r>
                <a:rPr lang="it-IT" sz="2000" kern="1200" dirty="0">
                  <a:solidFill>
                    <a:schemeClr val="tx1"/>
                  </a:solidFill>
                </a:rPr>
                <a:t>Una sequenza è un ciclo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200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</m:oMath>
              </a14:m>
              <a:r>
                <a:rPr lang="it-IT" sz="2000" i="1" kern="1200" dirty="0">
                  <a:solidFill>
                    <a:srgbClr val="C00000"/>
                  </a:solidFill>
                </a:rPr>
                <a:t> </a:t>
              </a:r>
              <a:r>
                <a:rPr lang="it-IT" sz="2000" kern="1200" dirty="0">
                  <a:solidFill>
                    <a:schemeClr val="tx1"/>
                  </a:solidFill>
                </a:rPr>
                <a:t>orientato che tocca tutti i nodi del “cluster”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200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e>
                    <m:sub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</m:oMath>
              </a14:m>
              <a:r>
                <a:rPr lang="it-IT" sz="2000" i="1" kern="1200" dirty="0">
                  <a:solidFill>
                    <a:srgbClr val="C00000"/>
                  </a:solidFill>
                </a:rPr>
                <a:t> </a:t>
              </a:r>
              <a:r>
                <a:rPr lang="it-IT" sz="2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una sola volta </a:t>
              </a:r>
              <a:r>
                <a:rPr lang="it-IT" sz="2000" kern="1200" dirty="0">
                  <a:solidFill>
                    <a:schemeClr val="tx1"/>
                  </a:solidFill>
                </a:rPr>
                <a:t>(</a:t>
              </a:r>
              <a:r>
                <a:rPr lang="it-IT" sz="2000" b="1" i="1" kern="1200" dirty="0">
                  <a:solidFill>
                    <a:srgbClr val="C00000"/>
                  </a:solidFill>
                </a:rPr>
                <a:t>Ciclo Hamiltoniano</a:t>
              </a:r>
              <a:r>
                <a:rPr lang="it-IT" sz="2000" kern="1200" dirty="0">
                  <a:solidFill>
                    <a:schemeClr val="tx1"/>
                  </a:solidFill>
                </a:rPr>
                <a:t>)</a:t>
              </a:r>
            </a:p>
          </dgm:t>
        </dgm:pt>
      </mc:Choice>
      <mc:Fallback xmlns="">
        <dgm:pt modelId="{A6CB6BEC-EB12-4292-B88A-DCE6CBDB52D6}">
          <dgm:prSet custT="1"/>
          <dgm:spPr>
            <a:solidFill>
              <a:schemeClr val="accent5">
                <a:lumMod val="40000"/>
                <a:lumOff val="60000"/>
              </a:schemeClr>
            </a:solidFill>
          </dgm:spPr>
          <dgm:t>
            <a:bodyPr/>
            <a:lstStyle/>
            <a:p>
              <a:r>
                <a:rPr lang="it-IT" sz="2000" kern="1200" dirty="0">
                  <a:solidFill>
                    <a:schemeClr val="tx1"/>
                  </a:solidFill>
                </a:rPr>
                <a:t>Una sequenza è un ciclo </a:t>
              </a:r>
              <a:r>
                <a:rPr lang="it-IT" sz="2000" b="0" i="0" kern="1200">
                  <a:solidFill>
                    <a:srgbClr val="C00000"/>
                  </a:solidFill>
                  <a:latin typeface="Cambria Math" panose="02040503050406030204" pitchFamily="18" charset="0"/>
                </a:rPr>
                <a:t>𝑇_𝑘</a:t>
              </a:r>
              <a:r>
                <a:rPr lang="it-IT" sz="2000" i="1" kern="1200" dirty="0">
                  <a:solidFill>
                    <a:srgbClr val="C00000"/>
                  </a:solidFill>
                </a:rPr>
                <a:t> </a:t>
              </a:r>
              <a:r>
                <a:rPr lang="it-IT" sz="2000" kern="1200" dirty="0">
                  <a:solidFill>
                    <a:schemeClr val="tx1"/>
                  </a:solidFill>
                </a:rPr>
                <a:t>orientato che tocca tutti i nodi del “cluster” </a:t>
              </a:r>
              <a:r>
                <a:rPr lang="it-IT" sz="2000" b="0" i="0" kern="1200">
                  <a:solidFill>
                    <a:srgbClr val="C00000"/>
                  </a:solidFill>
                  <a:latin typeface="Cambria Math" panose="02040503050406030204" pitchFamily="18" charset="0"/>
                </a:rPr>
                <a:t>𝐶_𝑘</a:t>
              </a:r>
              <a:r>
                <a:rPr lang="it-IT" sz="2000" i="1" kern="1200" dirty="0">
                  <a:solidFill>
                    <a:srgbClr val="C00000"/>
                  </a:solidFill>
                </a:rPr>
                <a:t> </a:t>
              </a:r>
              <a:r>
                <a:rPr lang="it-IT" sz="2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una sola volta </a:t>
              </a:r>
              <a:r>
                <a:rPr lang="it-IT" sz="2000" kern="1200" dirty="0">
                  <a:solidFill>
                    <a:schemeClr val="tx1"/>
                  </a:solidFill>
                </a:rPr>
                <a:t>(</a:t>
              </a:r>
              <a:r>
                <a:rPr lang="it-IT" sz="2000" b="1" i="1" kern="1200" dirty="0">
                  <a:solidFill>
                    <a:srgbClr val="C00000"/>
                  </a:solidFill>
                </a:rPr>
                <a:t>Ciclo Hamiltoniano</a:t>
              </a:r>
              <a:r>
                <a:rPr lang="it-IT" sz="2000" kern="1200" dirty="0">
                  <a:solidFill>
                    <a:schemeClr val="tx1"/>
                  </a:solidFill>
                </a:rPr>
                <a:t>)</a:t>
              </a:r>
            </a:p>
          </dgm:t>
        </dgm:pt>
      </mc:Fallback>
    </mc:AlternateContent>
    <dgm:pt modelId="{FA975D5D-AD7A-48D3-B5AF-F3E9BCD6FA1B}" type="parTrans" cxnId="{297B1BAB-D438-4A0E-839D-0D7262C72A86}">
      <dgm:prSet/>
      <dgm:spPr/>
      <dgm:t>
        <a:bodyPr/>
        <a:lstStyle/>
        <a:p>
          <a:endParaRPr lang="it-IT"/>
        </a:p>
      </dgm:t>
    </dgm:pt>
    <dgm:pt modelId="{8F778AEC-4C7B-4610-BA7A-8FDAEC7F1095}" type="sibTrans" cxnId="{297B1BAB-D438-4A0E-839D-0D7262C72A86}">
      <dgm:prSet/>
      <dgm:spPr/>
      <dgm:t>
        <a:bodyPr/>
        <a:lstStyle/>
        <a:p>
          <a:endParaRPr lang="it-IT"/>
        </a:p>
      </dgm:t>
    </dgm:pt>
    <dgm:pt modelId="{C56266AC-FCE6-4E08-852A-2DB07BF5A653}" type="pres">
      <dgm:prSet presAssocID="{AFC37642-0AE6-4BA3-9A23-66CA7C14A2BA}" presName="linear" presStyleCnt="0">
        <dgm:presLayoutVars>
          <dgm:animLvl val="lvl"/>
          <dgm:resizeHandles val="exact"/>
        </dgm:presLayoutVars>
      </dgm:prSet>
      <dgm:spPr/>
    </dgm:pt>
    <dgm:pt modelId="{5B163FF1-7D22-4681-A18F-8BD6C21BE620}" type="pres">
      <dgm:prSet presAssocID="{A6CB6BEC-EB12-4292-B88A-DCE6CBDB52D6}" presName="parentText" presStyleLbl="node1" presStyleIdx="0" presStyleCnt="1" custScaleX="80385" custScaleY="312495">
        <dgm:presLayoutVars>
          <dgm:chMax val="0"/>
          <dgm:bulletEnabled val="1"/>
        </dgm:presLayoutVars>
      </dgm:prSet>
      <dgm:spPr/>
    </dgm:pt>
  </dgm:ptLst>
  <dgm:cxnLst>
    <dgm:cxn modelId="{689B5C2F-6C66-4CFE-AD39-D78F8595D430}" type="presOf" srcId="{AFC37642-0AE6-4BA3-9A23-66CA7C14A2BA}" destId="{C56266AC-FCE6-4E08-852A-2DB07BF5A653}" srcOrd="0" destOrd="0" presId="urn:microsoft.com/office/officeart/2005/8/layout/vList2"/>
    <dgm:cxn modelId="{40EC785E-8C49-46E9-9F06-EF9396D7DC34}" type="presOf" srcId="{A6CB6BEC-EB12-4292-B88A-DCE6CBDB52D6}" destId="{5B163FF1-7D22-4681-A18F-8BD6C21BE620}" srcOrd="0" destOrd="0" presId="urn:microsoft.com/office/officeart/2005/8/layout/vList2"/>
    <dgm:cxn modelId="{297B1BAB-D438-4A0E-839D-0D7262C72A86}" srcId="{AFC37642-0AE6-4BA3-9A23-66CA7C14A2BA}" destId="{A6CB6BEC-EB12-4292-B88A-DCE6CBDB52D6}" srcOrd="0" destOrd="0" parTransId="{FA975D5D-AD7A-48D3-B5AF-F3E9BCD6FA1B}" sibTransId="{8F778AEC-4C7B-4610-BA7A-8FDAEC7F1095}"/>
    <dgm:cxn modelId="{C99AAB89-DDC0-49D7-A5A1-184FAF65473F}" type="presParOf" srcId="{C56266AC-FCE6-4E08-852A-2DB07BF5A653}" destId="{5B163FF1-7D22-4681-A18F-8BD6C21BE62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C37642-0AE6-4BA3-9A23-66CA7C14A2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6CB6BEC-EB12-4292-B88A-DCE6CBDB52D6}">
      <dgm:prSet custT="1"/>
      <dgm:spPr>
        <a:blipFill>
          <a:blip xmlns:r="http://schemas.openxmlformats.org/officeDocument/2006/relationships" r:embed="rId1"/>
          <a:stretch>
            <a:fillRect l="-549" r="-275" b="-3817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FA975D5D-AD7A-48D3-B5AF-F3E9BCD6FA1B}" type="parTrans" cxnId="{297B1BAB-D438-4A0E-839D-0D7262C72A86}">
      <dgm:prSet/>
      <dgm:spPr/>
      <dgm:t>
        <a:bodyPr/>
        <a:lstStyle/>
        <a:p>
          <a:endParaRPr lang="it-IT"/>
        </a:p>
      </dgm:t>
    </dgm:pt>
    <dgm:pt modelId="{8F778AEC-4C7B-4610-BA7A-8FDAEC7F1095}" type="sibTrans" cxnId="{297B1BAB-D438-4A0E-839D-0D7262C72A86}">
      <dgm:prSet/>
      <dgm:spPr/>
      <dgm:t>
        <a:bodyPr/>
        <a:lstStyle/>
        <a:p>
          <a:endParaRPr lang="it-IT"/>
        </a:p>
      </dgm:t>
    </dgm:pt>
    <dgm:pt modelId="{C56266AC-FCE6-4E08-852A-2DB07BF5A653}" type="pres">
      <dgm:prSet presAssocID="{AFC37642-0AE6-4BA3-9A23-66CA7C14A2BA}" presName="linear" presStyleCnt="0">
        <dgm:presLayoutVars>
          <dgm:animLvl val="lvl"/>
          <dgm:resizeHandles val="exact"/>
        </dgm:presLayoutVars>
      </dgm:prSet>
      <dgm:spPr/>
    </dgm:pt>
    <dgm:pt modelId="{5B163FF1-7D22-4681-A18F-8BD6C21BE620}" type="pres">
      <dgm:prSet presAssocID="{A6CB6BEC-EB12-4292-B88A-DCE6CBDB52D6}" presName="parentText" presStyleLbl="node1" presStyleIdx="0" presStyleCnt="1" custScaleX="80385" custScaleY="312495">
        <dgm:presLayoutVars>
          <dgm:chMax val="0"/>
          <dgm:bulletEnabled val="1"/>
        </dgm:presLayoutVars>
      </dgm:prSet>
      <dgm:spPr/>
    </dgm:pt>
  </dgm:ptLst>
  <dgm:cxnLst>
    <dgm:cxn modelId="{689B5C2F-6C66-4CFE-AD39-D78F8595D430}" type="presOf" srcId="{AFC37642-0AE6-4BA3-9A23-66CA7C14A2BA}" destId="{C56266AC-FCE6-4E08-852A-2DB07BF5A653}" srcOrd="0" destOrd="0" presId="urn:microsoft.com/office/officeart/2005/8/layout/vList2"/>
    <dgm:cxn modelId="{40EC785E-8C49-46E9-9F06-EF9396D7DC34}" type="presOf" srcId="{A6CB6BEC-EB12-4292-B88A-DCE6CBDB52D6}" destId="{5B163FF1-7D22-4681-A18F-8BD6C21BE620}" srcOrd="0" destOrd="0" presId="urn:microsoft.com/office/officeart/2005/8/layout/vList2"/>
    <dgm:cxn modelId="{297B1BAB-D438-4A0E-839D-0D7262C72A86}" srcId="{AFC37642-0AE6-4BA3-9A23-66CA7C14A2BA}" destId="{A6CB6BEC-EB12-4292-B88A-DCE6CBDB52D6}" srcOrd="0" destOrd="0" parTransId="{FA975D5D-AD7A-48D3-B5AF-F3E9BCD6FA1B}" sibTransId="{8F778AEC-4C7B-4610-BA7A-8FDAEC7F1095}"/>
    <dgm:cxn modelId="{C99AAB89-DDC0-49D7-A5A1-184FAF65473F}" type="presParOf" srcId="{C56266AC-FCE6-4E08-852A-2DB07BF5A653}" destId="{5B163FF1-7D22-4681-A18F-8BD6C21BE62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4BE4B0-AD8B-411E-8F42-E9F5598B45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7EEA033-C787-413F-ACAF-29563D4F437E}">
          <dgm:prSet custT="1"/>
          <dgm:spPr>
            <a:solidFill>
              <a:schemeClr val="accent5">
                <a:lumMod val="40000"/>
                <a:lumOff val="60000"/>
              </a:schemeClr>
            </a:solidFill>
          </dgm:spPr>
          <dgm:t>
            <a:bodyPr/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 dirty="0">
                  <a:solidFill>
                    <a:srgbClr val="C00000"/>
                  </a:solidFill>
                  <a:latin typeface="Calibri" panose="020F0502020204030204"/>
                  <a:ea typeface="+mn-ea"/>
                  <a:cs typeface="+mn-cs"/>
                </a:rPr>
                <a:t>Una soluzione ammissibile è data dai cicli hamiltoniani </a:t>
              </a:r>
              <a14:m>
                <m:oMath xmlns:m="http://schemas.openxmlformats.org/officeDocument/2006/math"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{</m:t>
                  </m:r>
                  <m:sSub>
                    <m:sSubPr>
                      <m:ctrlP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</m:e>
                    <m:sub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sub>
                  </m:s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,</m:t>
                  </m:r>
                  <m:sSub>
                    <m:sSubPr>
                      <m:ctrlP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</m:e>
                    <m:sub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sub>
                  </m:s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,…,</m:t>
                  </m:r>
                  <m:sSub>
                    <m:sSubPr>
                      <m:ctrlP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</m:e>
                    <m:sub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</m:sub>
                  </m:s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}</m:t>
                  </m:r>
                </m:oMath>
              </a14:m>
              <a:r>
                <a:rPr lang="it-IT" sz="2000" kern="1200" dirty="0">
                  <a:solidFill>
                    <a:srgbClr val="C00000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 dirty="0">
                  <a:solidFill>
                    <a:srgbClr val="C00000"/>
                  </a:solidFill>
                  <a:latin typeface="Calibri" panose="020F0502020204030204"/>
                  <a:ea typeface="+mn-ea"/>
                  <a:cs typeface="+mn-cs"/>
                </a:rPr>
                <a:t>definiti sui “cluster” </a:t>
              </a:r>
              <a14:m>
                <m:oMath xmlns:m="http://schemas.openxmlformats.org/officeDocument/2006/math"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{</m:t>
                  </m:r>
                  <m:sSub>
                    <m:sSubPr>
                      <m:ctrlP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</m:e>
                    <m:sub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sub>
                  </m:s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,</m:t>
                  </m:r>
                  <m:sSub>
                    <m:sSubPr>
                      <m:ctrlP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</m:e>
                    <m:sub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sub>
                  </m:s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,…,</m:t>
                  </m:r>
                  <m:sSub>
                    <m:sSubPr>
                      <m:ctrlP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</m:ctrlPr>
                    </m:sSubPr>
                    <m:e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</m:e>
                    <m:sub>
                      <m:r>
                        <a:rPr lang="it-IT" sz="2000" b="0" i="1" kern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</m:sub>
                  </m:s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}</m:t>
                  </m:r>
                </m:oMath>
              </a14:m>
              <a:r>
                <a:rPr lang="it-IT" sz="2000" kern="1200" dirty="0">
                  <a:solidFill>
                    <a:srgbClr val="C00000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</a:p>
          </dgm:t>
        </dgm:pt>
      </mc:Choice>
      <mc:Fallback xmlns="">
        <dgm:pt modelId="{E7EEA033-C787-413F-ACAF-29563D4F437E}">
          <dgm:prSet custT="1"/>
          <dgm:spPr>
            <a:solidFill>
              <a:schemeClr val="accent5">
                <a:lumMod val="40000"/>
                <a:lumOff val="60000"/>
              </a:schemeClr>
            </a:solidFill>
          </dgm:spPr>
          <dgm:t>
            <a:bodyPr/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 dirty="0">
                  <a:solidFill>
                    <a:srgbClr val="C00000"/>
                  </a:solidFill>
                  <a:latin typeface="Calibri" panose="020F0502020204030204"/>
                  <a:ea typeface="+mn-ea"/>
                  <a:cs typeface="+mn-cs"/>
                </a:rPr>
                <a:t>Una soluzione ammissibile è data dai cicli hamiltoniani </a:t>
              </a:r>
              <a:r>
                <a:rPr lang="it-IT" sz="2000" b="0" i="0" kern="1200">
                  <a:solidFill>
                    <a:srgbClr val="C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{𝑇_1,𝑇_2,…,𝑇_𝑚}</a:t>
              </a:r>
              <a:r>
                <a:rPr lang="it-IT" sz="2000" kern="1200" dirty="0">
                  <a:solidFill>
                    <a:srgbClr val="C00000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 dirty="0">
                  <a:solidFill>
                    <a:srgbClr val="C00000"/>
                  </a:solidFill>
                  <a:latin typeface="Calibri" panose="020F0502020204030204"/>
                  <a:ea typeface="+mn-ea"/>
                  <a:cs typeface="+mn-cs"/>
                </a:rPr>
                <a:t>definiti sui “cluster” </a:t>
              </a:r>
              <a:r>
                <a:rPr lang="it-IT" sz="2000" b="0" i="0" kern="1200">
                  <a:solidFill>
                    <a:srgbClr val="C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{𝐶_1,𝐶_2,…,𝐶_𝑚}</a:t>
              </a:r>
              <a:r>
                <a:rPr lang="it-IT" sz="2000" kern="1200" dirty="0">
                  <a:solidFill>
                    <a:srgbClr val="C00000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</a:p>
          </dgm:t>
        </dgm:pt>
      </mc:Fallback>
    </mc:AlternateContent>
    <dgm:pt modelId="{B7CB0119-CE55-4CD6-9E9E-22E79D682BB8}" type="parTrans" cxnId="{5B87724B-FDE2-40CE-9F7D-0C77B897D05D}">
      <dgm:prSet/>
      <dgm:spPr/>
      <dgm:t>
        <a:bodyPr/>
        <a:lstStyle/>
        <a:p>
          <a:endParaRPr lang="it-IT" sz="2000"/>
        </a:p>
      </dgm:t>
    </dgm:pt>
    <dgm:pt modelId="{7E829A59-3CD1-407E-AF2C-3F5856550B0C}" type="sibTrans" cxnId="{5B87724B-FDE2-40CE-9F7D-0C77B897D05D}">
      <dgm:prSet/>
      <dgm:spPr/>
      <dgm:t>
        <a:bodyPr/>
        <a:lstStyle/>
        <a:p>
          <a:endParaRPr lang="it-IT" sz="2000"/>
        </a:p>
      </dgm:t>
    </dgm:pt>
    <dgm:pt modelId="{419C7845-537B-4448-8BD5-FBD882105C3A}" type="pres">
      <dgm:prSet presAssocID="{624BE4B0-AD8B-411E-8F42-E9F5598B4563}" presName="linear" presStyleCnt="0">
        <dgm:presLayoutVars>
          <dgm:animLvl val="lvl"/>
          <dgm:resizeHandles val="exact"/>
        </dgm:presLayoutVars>
      </dgm:prSet>
      <dgm:spPr/>
    </dgm:pt>
    <dgm:pt modelId="{4AE912AC-FA4F-4FF7-A51D-5A61215B2709}" type="pres">
      <dgm:prSet presAssocID="{E7EEA033-C787-413F-ACAF-29563D4F437E}" presName="parentText" presStyleLbl="node1" presStyleIdx="0" presStyleCnt="1" custScaleX="121774" custScaleY="312495" custLinFactNeighborY="14995">
        <dgm:presLayoutVars>
          <dgm:chMax val="0"/>
          <dgm:bulletEnabled val="1"/>
        </dgm:presLayoutVars>
      </dgm:prSet>
      <dgm:spPr/>
    </dgm:pt>
  </dgm:ptLst>
  <dgm:cxnLst>
    <dgm:cxn modelId="{61F6F062-B4A7-4A00-B97F-6C3ABC8DB73C}" type="presOf" srcId="{624BE4B0-AD8B-411E-8F42-E9F5598B4563}" destId="{419C7845-537B-4448-8BD5-FBD882105C3A}" srcOrd="0" destOrd="0" presId="urn:microsoft.com/office/officeart/2005/8/layout/vList2"/>
    <dgm:cxn modelId="{5B87724B-FDE2-40CE-9F7D-0C77B897D05D}" srcId="{624BE4B0-AD8B-411E-8F42-E9F5598B4563}" destId="{E7EEA033-C787-413F-ACAF-29563D4F437E}" srcOrd="0" destOrd="0" parTransId="{B7CB0119-CE55-4CD6-9E9E-22E79D682BB8}" sibTransId="{7E829A59-3CD1-407E-AF2C-3F5856550B0C}"/>
    <dgm:cxn modelId="{3F854388-AD1B-41B6-9741-7A7C7940A00B}" type="presOf" srcId="{E7EEA033-C787-413F-ACAF-29563D4F437E}" destId="{4AE912AC-FA4F-4FF7-A51D-5A61215B2709}" srcOrd="0" destOrd="0" presId="urn:microsoft.com/office/officeart/2005/8/layout/vList2"/>
    <dgm:cxn modelId="{53C430C7-A37B-4244-83EC-51452B2CAFB4}" type="presParOf" srcId="{419C7845-537B-4448-8BD5-FBD882105C3A}" destId="{4AE912AC-FA4F-4FF7-A51D-5A61215B27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4BE4B0-AD8B-411E-8F42-E9F5598B45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7EEA033-C787-413F-ACAF-29563D4F437E}">
      <dgm:prSet custT="1"/>
      <dgm:spPr>
        <a:blipFill>
          <a:blip xmlns:r="http://schemas.openxmlformats.org/officeDocument/2006/relationships" r:embed="rId1"/>
          <a:stretch>
            <a:fillRect b="-629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B7CB0119-CE55-4CD6-9E9E-22E79D682BB8}" type="parTrans" cxnId="{5B87724B-FDE2-40CE-9F7D-0C77B897D05D}">
      <dgm:prSet/>
      <dgm:spPr/>
      <dgm:t>
        <a:bodyPr/>
        <a:lstStyle/>
        <a:p>
          <a:endParaRPr lang="it-IT" sz="2000"/>
        </a:p>
      </dgm:t>
    </dgm:pt>
    <dgm:pt modelId="{7E829A59-3CD1-407E-AF2C-3F5856550B0C}" type="sibTrans" cxnId="{5B87724B-FDE2-40CE-9F7D-0C77B897D05D}">
      <dgm:prSet/>
      <dgm:spPr/>
      <dgm:t>
        <a:bodyPr/>
        <a:lstStyle/>
        <a:p>
          <a:endParaRPr lang="it-IT" sz="2000"/>
        </a:p>
      </dgm:t>
    </dgm:pt>
    <dgm:pt modelId="{419C7845-537B-4448-8BD5-FBD882105C3A}" type="pres">
      <dgm:prSet presAssocID="{624BE4B0-AD8B-411E-8F42-E9F5598B4563}" presName="linear" presStyleCnt="0">
        <dgm:presLayoutVars>
          <dgm:animLvl val="lvl"/>
          <dgm:resizeHandles val="exact"/>
        </dgm:presLayoutVars>
      </dgm:prSet>
      <dgm:spPr/>
    </dgm:pt>
    <dgm:pt modelId="{4AE912AC-FA4F-4FF7-A51D-5A61215B2709}" type="pres">
      <dgm:prSet presAssocID="{E7EEA033-C787-413F-ACAF-29563D4F437E}" presName="parentText" presStyleLbl="node1" presStyleIdx="0" presStyleCnt="1" custScaleX="121774" custScaleY="312495" custLinFactNeighborY="14995">
        <dgm:presLayoutVars>
          <dgm:chMax val="0"/>
          <dgm:bulletEnabled val="1"/>
        </dgm:presLayoutVars>
      </dgm:prSet>
      <dgm:spPr/>
    </dgm:pt>
  </dgm:ptLst>
  <dgm:cxnLst>
    <dgm:cxn modelId="{61F6F062-B4A7-4A00-B97F-6C3ABC8DB73C}" type="presOf" srcId="{624BE4B0-AD8B-411E-8F42-E9F5598B4563}" destId="{419C7845-537B-4448-8BD5-FBD882105C3A}" srcOrd="0" destOrd="0" presId="urn:microsoft.com/office/officeart/2005/8/layout/vList2"/>
    <dgm:cxn modelId="{5B87724B-FDE2-40CE-9F7D-0C77B897D05D}" srcId="{624BE4B0-AD8B-411E-8F42-E9F5598B4563}" destId="{E7EEA033-C787-413F-ACAF-29563D4F437E}" srcOrd="0" destOrd="0" parTransId="{B7CB0119-CE55-4CD6-9E9E-22E79D682BB8}" sibTransId="{7E829A59-3CD1-407E-AF2C-3F5856550B0C}"/>
    <dgm:cxn modelId="{3F854388-AD1B-41B6-9741-7A7C7940A00B}" type="presOf" srcId="{E7EEA033-C787-413F-ACAF-29563D4F437E}" destId="{4AE912AC-FA4F-4FF7-A51D-5A61215B2709}" srcOrd="0" destOrd="0" presId="urn:microsoft.com/office/officeart/2005/8/layout/vList2"/>
    <dgm:cxn modelId="{53C430C7-A37B-4244-83EC-51452B2CAFB4}" type="presParOf" srcId="{419C7845-537B-4448-8BD5-FBD882105C3A}" destId="{4AE912AC-FA4F-4FF7-A51D-5A61215B27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27C072-F06A-4761-9EFE-6B0A114573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F3A4D48-FBA3-472D-890F-D4A7A2EBD560}">
          <dgm:prSet/>
          <dgm:spPr/>
          <dgm:t>
            <a:bodyPr/>
            <a:lstStyle/>
            <a:p>
              <a:r>
                <a:rPr lang="it-IT" dirty="0"/>
                <a:t>Sostituendo la formulazione di ciascun termine </a:t>
              </a:r>
              <a14:m>
                <m:oMath xmlns:m="http://schemas.openxmlformats.org/officeDocument/2006/math">
                  <m:r>
                    <a:rPr lang="it-IT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it-IT" b="0" i="1" smtClean="0"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it-IT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 lang="it-IT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it-IT" dirty="0"/>
                <a:t>, è possibile ottenere un’unica formulazione lineare</a:t>
              </a:r>
            </a:p>
          </dgm:t>
        </dgm:pt>
      </mc:Choice>
      <mc:Fallback xmlns="">
        <dgm:pt modelId="{EF3A4D48-FBA3-472D-890F-D4A7A2EBD560}">
          <dgm:prSet/>
          <dgm:spPr/>
          <dgm:t>
            <a:bodyPr/>
            <a:lstStyle/>
            <a:p>
              <a:r>
                <a:rPr lang="it-IT" dirty="0"/>
                <a:t>Sostituendo la formulazione di ciascun termine </a:t>
              </a:r>
              <a:r>
                <a:rPr lang="it-IT" b="0" i="0">
                  <a:latin typeface="Cambria Math" panose="02040503050406030204" pitchFamily="18" charset="0"/>
                </a:rPr>
                <a:t>𝑓(𝑦_𝑘)</a:t>
              </a:r>
              <a:r>
                <a:rPr lang="it-IT" dirty="0"/>
                <a:t>, è possibile ottenere un’unica formulazione lineare</a:t>
              </a:r>
            </a:p>
          </dgm:t>
        </dgm:pt>
      </mc:Fallback>
    </mc:AlternateContent>
    <dgm:pt modelId="{2AF6324A-4DCA-4258-9451-9625A29D0869}" type="parTrans" cxnId="{DC1806A2-A8A5-4B01-B910-C6ABF000F26F}">
      <dgm:prSet/>
      <dgm:spPr/>
      <dgm:t>
        <a:bodyPr/>
        <a:lstStyle/>
        <a:p>
          <a:endParaRPr lang="it-IT"/>
        </a:p>
      </dgm:t>
    </dgm:pt>
    <dgm:pt modelId="{CE3392E6-3211-4EA1-AEE4-4FDB800A5416}" type="sibTrans" cxnId="{DC1806A2-A8A5-4B01-B910-C6ABF000F26F}">
      <dgm:prSet/>
      <dgm:spPr/>
      <dgm:t>
        <a:bodyPr/>
        <a:lstStyle/>
        <a:p>
          <a:endParaRPr lang="it-IT"/>
        </a:p>
      </dgm:t>
    </dgm:pt>
    <dgm:pt modelId="{7B6D7DE2-DCDD-431F-9F10-9EE4905A6DB1}" type="pres">
      <dgm:prSet presAssocID="{D927C072-F06A-4761-9EFE-6B0A1145733F}" presName="linear" presStyleCnt="0">
        <dgm:presLayoutVars>
          <dgm:animLvl val="lvl"/>
          <dgm:resizeHandles val="exact"/>
        </dgm:presLayoutVars>
      </dgm:prSet>
      <dgm:spPr/>
    </dgm:pt>
    <dgm:pt modelId="{70F83AB7-896A-42E3-A8E6-0194758DD072}" type="pres">
      <dgm:prSet presAssocID="{EF3A4D48-FBA3-472D-890F-D4A7A2EBD56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2D4FD9D-6242-4203-903D-26480BF1D0FE}" type="presOf" srcId="{D927C072-F06A-4761-9EFE-6B0A1145733F}" destId="{7B6D7DE2-DCDD-431F-9F10-9EE4905A6DB1}" srcOrd="0" destOrd="0" presId="urn:microsoft.com/office/officeart/2005/8/layout/vList2"/>
    <dgm:cxn modelId="{DC1806A2-A8A5-4B01-B910-C6ABF000F26F}" srcId="{D927C072-F06A-4761-9EFE-6B0A1145733F}" destId="{EF3A4D48-FBA3-472D-890F-D4A7A2EBD560}" srcOrd="0" destOrd="0" parTransId="{2AF6324A-4DCA-4258-9451-9625A29D0869}" sibTransId="{CE3392E6-3211-4EA1-AEE4-4FDB800A5416}"/>
    <dgm:cxn modelId="{DEF2E6C6-3DF2-411E-8C7C-D151D6B1657D}" type="presOf" srcId="{EF3A4D48-FBA3-472D-890F-D4A7A2EBD560}" destId="{70F83AB7-896A-42E3-A8E6-0194758DD072}" srcOrd="0" destOrd="0" presId="urn:microsoft.com/office/officeart/2005/8/layout/vList2"/>
    <dgm:cxn modelId="{61EBE9B1-433E-4AFF-A308-BA3CC0CEFED5}" type="presParOf" srcId="{7B6D7DE2-DCDD-431F-9F10-9EE4905A6DB1}" destId="{70F83AB7-896A-42E3-A8E6-0194758DD0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27C072-F06A-4761-9EFE-6B0A114573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F3A4D48-FBA3-472D-890F-D4A7A2EBD560}">
      <dgm:prSet/>
      <dgm:spPr>
        <a:blipFill>
          <a:blip xmlns:r="http://schemas.openxmlformats.org/officeDocument/2006/relationships" r:embed="rId1"/>
          <a:stretch>
            <a:fillRect l="-489" t="-1235" b="-9877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2AF6324A-4DCA-4258-9451-9625A29D0869}" type="parTrans" cxnId="{DC1806A2-A8A5-4B01-B910-C6ABF000F26F}">
      <dgm:prSet/>
      <dgm:spPr/>
      <dgm:t>
        <a:bodyPr/>
        <a:lstStyle/>
        <a:p>
          <a:endParaRPr lang="it-IT"/>
        </a:p>
      </dgm:t>
    </dgm:pt>
    <dgm:pt modelId="{CE3392E6-3211-4EA1-AEE4-4FDB800A5416}" type="sibTrans" cxnId="{DC1806A2-A8A5-4B01-B910-C6ABF000F26F}">
      <dgm:prSet/>
      <dgm:spPr/>
      <dgm:t>
        <a:bodyPr/>
        <a:lstStyle/>
        <a:p>
          <a:endParaRPr lang="it-IT"/>
        </a:p>
      </dgm:t>
    </dgm:pt>
    <dgm:pt modelId="{7B6D7DE2-DCDD-431F-9F10-9EE4905A6DB1}" type="pres">
      <dgm:prSet presAssocID="{D927C072-F06A-4761-9EFE-6B0A1145733F}" presName="linear" presStyleCnt="0">
        <dgm:presLayoutVars>
          <dgm:animLvl val="lvl"/>
          <dgm:resizeHandles val="exact"/>
        </dgm:presLayoutVars>
      </dgm:prSet>
      <dgm:spPr/>
    </dgm:pt>
    <dgm:pt modelId="{70F83AB7-896A-42E3-A8E6-0194758DD072}" type="pres">
      <dgm:prSet presAssocID="{EF3A4D48-FBA3-472D-890F-D4A7A2EBD56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2D4FD9D-6242-4203-903D-26480BF1D0FE}" type="presOf" srcId="{D927C072-F06A-4761-9EFE-6B0A1145733F}" destId="{7B6D7DE2-DCDD-431F-9F10-9EE4905A6DB1}" srcOrd="0" destOrd="0" presId="urn:microsoft.com/office/officeart/2005/8/layout/vList2"/>
    <dgm:cxn modelId="{DC1806A2-A8A5-4B01-B910-C6ABF000F26F}" srcId="{D927C072-F06A-4761-9EFE-6B0A1145733F}" destId="{EF3A4D48-FBA3-472D-890F-D4A7A2EBD560}" srcOrd="0" destOrd="0" parTransId="{2AF6324A-4DCA-4258-9451-9625A29D0869}" sibTransId="{CE3392E6-3211-4EA1-AEE4-4FDB800A5416}"/>
    <dgm:cxn modelId="{DEF2E6C6-3DF2-411E-8C7C-D151D6B1657D}" type="presOf" srcId="{EF3A4D48-FBA3-472D-890F-D4A7A2EBD560}" destId="{70F83AB7-896A-42E3-A8E6-0194758DD072}" srcOrd="0" destOrd="0" presId="urn:microsoft.com/office/officeart/2005/8/layout/vList2"/>
    <dgm:cxn modelId="{61EBE9B1-433E-4AFF-A308-BA3CC0CEFED5}" type="presParOf" srcId="{7B6D7DE2-DCDD-431F-9F10-9EE4905A6DB1}" destId="{70F83AB7-896A-42E3-A8E6-0194758DD0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EACA34-BE6A-496B-A86A-EB6C4C14EB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0E4C977-E541-4E0C-BE5B-7F621FB1A527}">
      <dgm:prSet custT="1"/>
      <dgm:spPr/>
      <dgm:t>
        <a:bodyPr/>
        <a:lstStyle/>
        <a:p>
          <a:r>
            <a:rPr lang="it-IT" sz="2000" dirty="0"/>
            <a:t>Permettono di risolvere (all’ottimo) problemi di dimensione contenuta, non riescono a risolvere problemi di grandi </a:t>
          </a:r>
          <a:r>
            <a:rPr lang="it-IT" sz="2000" dirty="0" err="1"/>
            <a:t>dimesioni</a:t>
          </a:r>
          <a:r>
            <a:rPr lang="it-IT" sz="2000" dirty="0"/>
            <a:t> in tempi ragionevoli</a:t>
          </a:r>
        </a:p>
      </dgm:t>
    </dgm:pt>
    <dgm:pt modelId="{2A06F28D-0CE1-41BD-A6F3-1BF5D6932A68}" type="parTrans" cxnId="{5F1B80D8-4728-4E1C-906C-984EC5A9FB24}">
      <dgm:prSet/>
      <dgm:spPr/>
      <dgm:t>
        <a:bodyPr/>
        <a:lstStyle/>
        <a:p>
          <a:endParaRPr lang="it-IT"/>
        </a:p>
      </dgm:t>
    </dgm:pt>
    <dgm:pt modelId="{4D738042-6486-4CF6-AB0F-A1514984C083}" type="sibTrans" cxnId="{5F1B80D8-4728-4E1C-906C-984EC5A9FB24}">
      <dgm:prSet/>
      <dgm:spPr/>
      <dgm:t>
        <a:bodyPr/>
        <a:lstStyle/>
        <a:p>
          <a:endParaRPr lang="it-IT"/>
        </a:p>
      </dgm:t>
    </dgm:pt>
    <dgm:pt modelId="{F7EC25E7-B497-4ED6-B67D-6561CF560834}" type="pres">
      <dgm:prSet presAssocID="{9EEACA34-BE6A-496B-A86A-EB6C4C14EB75}" presName="linear" presStyleCnt="0">
        <dgm:presLayoutVars>
          <dgm:animLvl val="lvl"/>
          <dgm:resizeHandles val="exact"/>
        </dgm:presLayoutVars>
      </dgm:prSet>
      <dgm:spPr/>
    </dgm:pt>
    <dgm:pt modelId="{A1E227E1-BE59-4A89-A9C1-60B698D53197}" type="pres">
      <dgm:prSet presAssocID="{80E4C977-E541-4E0C-BE5B-7F621FB1A52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21CAB52-63C7-47A5-8E75-AADF48BE9726}" type="presOf" srcId="{9EEACA34-BE6A-496B-A86A-EB6C4C14EB75}" destId="{F7EC25E7-B497-4ED6-B67D-6561CF560834}" srcOrd="0" destOrd="0" presId="urn:microsoft.com/office/officeart/2005/8/layout/vList2"/>
    <dgm:cxn modelId="{5F1B80D8-4728-4E1C-906C-984EC5A9FB24}" srcId="{9EEACA34-BE6A-496B-A86A-EB6C4C14EB75}" destId="{80E4C977-E541-4E0C-BE5B-7F621FB1A527}" srcOrd="0" destOrd="0" parTransId="{2A06F28D-0CE1-41BD-A6F3-1BF5D6932A68}" sibTransId="{4D738042-6486-4CF6-AB0F-A1514984C083}"/>
    <dgm:cxn modelId="{2A8052DF-57BB-4528-903B-90F1A5BB626B}" type="presOf" srcId="{80E4C977-E541-4E0C-BE5B-7F621FB1A527}" destId="{A1E227E1-BE59-4A89-A9C1-60B698D53197}" srcOrd="0" destOrd="0" presId="urn:microsoft.com/office/officeart/2005/8/layout/vList2"/>
    <dgm:cxn modelId="{4B6FF333-0334-4CDF-8535-AB5C4DC8951D}" type="presParOf" srcId="{F7EC25E7-B497-4ED6-B67D-6561CF560834}" destId="{A1E227E1-BE59-4A89-A9C1-60B698D531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B44CE-D03A-4DC8-ABF9-05781EEABFC0}">
      <dsp:nvSpPr>
        <dsp:cNvPr id="0" name=""/>
        <dsp:cNvSpPr/>
      </dsp:nvSpPr>
      <dsp:spPr>
        <a:xfrm>
          <a:off x="0" y="179939"/>
          <a:ext cx="6807894" cy="120978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>
              <a:solidFill>
                <a:schemeClr val="tx1"/>
              </a:solidFill>
            </a:rPr>
            <a:t>La famiglia di cluster </a:t>
          </a:r>
          <a14:m xmlns:a14="http://schemas.microsoft.com/office/drawing/2010/main">
            <m:oMath xmlns:m="http://schemas.openxmlformats.org/officeDocument/2006/math">
              <m:r>
                <a:rPr lang="it-IT" sz="2200" i="1" kern="1200" smtClean="0">
                  <a:solidFill>
                    <a:srgbClr val="C00000"/>
                  </a:solidFill>
                  <a:latin typeface="Cambria Math" panose="02040503050406030204" pitchFamily="18" charset="0"/>
                </a:rPr>
                <m:t>𝐶</m:t>
              </m:r>
            </m:oMath>
          </a14:m>
          <a:r>
            <a:rPr lang="it-IT" sz="2200" kern="1200" dirty="0">
              <a:solidFill>
                <a:schemeClr val="tx1"/>
              </a:solidFill>
            </a:rPr>
            <a:t> </a:t>
          </a:r>
          <a:r>
            <a:rPr lang="it-IT" sz="2200" i="1" kern="1200" dirty="0">
              <a:solidFill>
                <a:srgbClr val="C00000"/>
              </a:solidFill>
            </a:rPr>
            <a:t>non caratterizza completamente </a:t>
          </a:r>
          <a:r>
            <a:rPr lang="it-IT" sz="2200" kern="1200" dirty="0">
              <a:solidFill>
                <a:schemeClr val="tx1"/>
              </a:solidFill>
            </a:rPr>
            <a:t>la soluzione in quanto </a:t>
          </a:r>
          <a:r>
            <a:rPr lang="it-IT" sz="2200" kern="1200" dirty="0">
              <a:solidFill>
                <a:srgbClr val="C00000"/>
              </a:solidFill>
            </a:rPr>
            <a:t>a ciascun cluster </a:t>
          </a:r>
          <a:r>
            <a:rPr lang="it-IT" sz="2200" kern="1200" dirty="0">
              <a:solidFill>
                <a:schemeClr val="tx1"/>
              </a:solidFill>
            </a:rPr>
            <a:t>possono essere </a:t>
          </a:r>
          <a:r>
            <a:rPr lang="it-IT" sz="2200" kern="1200" dirty="0">
              <a:solidFill>
                <a:srgbClr val="C00000"/>
              </a:solidFill>
            </a:rPr>
            <a:t>associate diverse sequenze di visita</a:t>
          </a:r>
        </a:p>
      </dsp:txBody>
      <dsp:txXfrm>
        <a:off x="59057" y="238996"/>
        <a:ext cx="6689780" cy="109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63FF1-7D22-4681-A18F-8BD6C21BE620}">
      <dsp:nvSpPr>
        <dsp:cNvPr id="0" name=""/>
        <dsp:cNvSpPr/>
      </dsp:nvSpPr>
      <dsp:spPr>
        <a:xfrm>
          <a:off x="1820116" y="45658"/>
          <a:ext cx="6647992" cy="785313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chemeClr val="tx1"/>
              </a:solidFill>
            </a:rPr>
            <a:t>Una sequenza è un ciclo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00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m:t>𝑘</m:t>
                  </m:r>
                </m:sub>
              </m:sSub>
            </m:oMath>
          </a14:m>
          <a:r>
            <a:rPr lang="it-IT" sz="2000" i="1" kern="1200" dirty="0">
              <a:solidFill>
                <a:srgbClr val="C00000"/>
              </a:solidFill>
            </a:rPr>
            <a:t> </a:t>
          </a:r>
          <a:r>
            <a:rPr lang="it-IT" sz="2000" kern="1200" dirty="0">
              <a:solidFill>
                <a:schemeClr val="tx1"/>
              </a:solidFill>
            </a:rPr>
            <a:t>orientato che tocca tutti i nodi del “cluster”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00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m:t>𝐶</m:t>
                  </m:r>
                </m:e>
                <m: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m:t>𝑘</m:t>
                  </m:r>
                </m:sub>
              </m:sSub>
            </m:oMath>
          </a14:m>
          <a:r>
            <a:rPr lang="it-IT" sz="2000" i="1" kern="1200" dirty="0">
              <a:solidFill>
                <a:srgbClr val="C00000"/>
              </a:solidFill>
            </a:rPr>
            <a:t> </a:t>
          </a:r>
          <a:r>
            <a:rPr lang="it-IT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una sola volta </a:t>
          </a:r>
          <a:r>
            <a:rPr lang="it-IT" sz="2000" kern="1200" dirty="0">
              <a:solidFill>
                <a:schemeClr val="tx1"/>
              </a:solidFill>
            </a:rPr>
            <a:t>(</a:t>
          </a:r>
          <a:r>
            <a:rPr lang="it-IT" sz="2000" b="1" i="1" kern="1200" dirty="0">
              <a:solidFill>
                <a:srgbClr val="C00000"/>
              </a:solidFill>
            </a:rPr>
            <a:t>Ciclo Hamiltoniano</a:t>
          </a:r>
          <a:r>
            <a:rPr lang="it-IT" sz="2000" kern="1200" dirty="0">
              <a:solidFill>
                <a:schemeClr val="tx1"/>
              </a:solidFill>
            </a:rPr>
            <a:t>)</a:t>
          </a:r>
        </a:p>
      </dsp:txBody>
      <dsp:txXfrm>
        <a:off x="1858452" y="83994"/>
        <a:ext cx="6571320" cy="708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912AC-FA4F-4FF7-A51D-5A61215B2709}">
      <dsp:nvSpPr>
        <dsp:cNvPr id="0" name=""/>
        <dsp:cNvSpPr/>
      </dsp:nvSpPr>
      <dsp:spPr>
        <a:xfrm>
          <a:off x="0" y="1867"/>
          <a:ext cx="8492358" cy="954574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Una soluzione ammissibile è data dai cicli hamiltoniani </a:t>
          </a:r>
          <a14:m xmlns:a14="http://schemas.microsoft.com/office/drawing/2010/main">
            <m:oMath xmlns:m="http://schemas.openxmlformats.org/officeDocument/2006/math">
              <m:r>
                <a:rPr lang="it-IT" sz="2000" b="0" i="1" kern="1200" smtClean="0">
                  <a:solidFill>
                    <a:srgbClr val="C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{</m:t>
              </m:r>
              <m:sSub>
                <m:sSubPr>
                  <m:ctrlP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𝑇</m:t>
                  </m:r>
                </m:e>
                <m: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1</m:t>
                  </m:r>
                </m:sub>
              </m:sSub>
              <m:r>
                <a:rPr lang="it-IT" sz="2000" b="0" i="1" kern="1200" smtClean="0">
                  <a:solidFill>
                    <a:srgbClr val="C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,</m:t>
              </m:r>
              <m:sSub>
                <m:sSubPr>
                  <m:ctrlP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𝑇</m:t>
                  </m:r>
                </m:e>
                <m: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2</m:t>
                  </m:r>
                </m:sub>
              </m:sSub>
              <m:r>
                <a:rPr lang="it-IT" sz="2000" b="0" i="1" kern="1200" smtClean="0">
                  <a:solidFill>
                    <a:srgbClr val="C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,…,</m:t>
              </m:r>
              <m:sSub>
                <m:sSubPr>
                  <m:ctrlP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𝑇</m:t>
                  </m:r>
                </m:e>
                <m: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𝑚</m:t>
                  </m:r>
                </m:sub>
              </m:sSub>
              <m:r>
                <a:rPr lang="it-IT" sz="2000" b="0" i="1" kern="1200" smtClean="0">
                  <a:solidFill>
                    <a:srgbClr val="C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}</m:t>
              </m:r>
            </m:oMath>
          </a14:m>
          <a:r>
            <a:rPr lang="it-IT" sz="2000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definiti sui “cluster” </a:t>
          </a:r>
          <a14:m xmlns:a14="http://schemas.microsoft.com/office/drawing/2010/main">
            <m:oMath xmlns:m="http://schemas.openxmlformats.org/officeDocument/2006/math">
              <m:r>
                <a:rPr lang="it-IT" sz="2000" b="0" i="1" kern="1200" smtClean="0">
                  <a:solidFill>
                    <a:srgbClr val="C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{</m:t>
              </m:r>
              <m:sSub>
                <m:sSubPr>
                  <m:ctrlP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𝐶</m:t>
                  </m:r>
                </m:e>
                <m: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1</m:t>
                  </m:r>
                </m:sub>
              </m:sSub>
              <m:r>
                <a:rPr lang="it-IT" sz="2000" b="0" i="1" kern="1200" smtClean="0">
                  <a:solidFill>
                    <a:srgbClr val="C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,</m:t>
              </m:r>
              <m:sSub>
                <m:sSubPr>
                  <m:ctrlP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𝐶</m:t>
                  </m:r>
                </m:e>
                <m: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2</m:t>
                  </m:r>
                </m:sub>
              </m:sSub>
              <m:r>
                <a:rPr lang="it-IT" sz="2000" b="0" i="1" kern="1200" smtClean="0">
                  <a:solidFill>
                    <a:srgbClr val="C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,…,</m:t>
              </m:r>
              <m:sSub>
                <m:sSubPr>
                  <m:ctrlP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</m:ctrlPr>
                </m:sSubPr>
                <m:e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𝐶</m:t>
                  </m:r>
                </m:e>
                <m:sub>
                  <m:r>
                    <a:rPr lang="it-IT" sz="2000" b="0" i="1" kern="1200" smtClean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+mn-ea"/>
                      <a:cs typeface="+mn-cs"/>
                    </a:rPr>
                    <m:t>𝑚</m:t>
                  </m:r>
                </m:sub>
              </m:sSub>
              <m:r>
                <a:rPr lang="it-IT" sz="2000" b="0" i="1" kern="1200" smtClean="0">
                  <a:solidFill>
                    <a:srgbClr val="C00000"/>
                  </a:solidFill>
                  <a:latin typeface="Cambria Math" panose="02040503050406030204" pitchFamily="18" charset="0"/>
                  <a:ea typeface="+mn-ea"/>
                  <a:cs typeface="+mn-cs"/>
                </a:rPr>
                <m:t>}</m:t>
              </m:r>
            </m:oMath>
          </a14:m>
          <a:r>
            <a:rPr lang="it-IT" sz="2000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 </a:t>
          </a:r>
        </a:p>
      </dsp:txBody>
      <dsp:txXfrm>
        <a:off x="46598" y="48465"/>
        <a:ext cx="8399162" cy="861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83AB7-896A-42E3-A8E6-0194758DD072}">
      <dsp:nvSpPr>
        <dsp:cNvPr id="0" name=""/>
        <dsp:cNvSpPr/>
      </dsp:nvSpPr>
      <dsp:spPr>
        <a:xfrm>
          <a:off x="0" y="66383"/>
          <a:ext cx="11200933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Sostituendo la formulazione di ciascun termine </a:t>
          </a:r>
          <a14:m xmlns:a14="http://schemas.microsoft.com/office/drawing/2010/main">
            <m:oMath xmlns:m="http://schemas.openxmlformats.org/officeDocument/2006/math">
              <m:r>
                <a:rPr lang="it-IT" sz="20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it-IT" sz="2000" b="0" i="1" kern="1200" smtClean="0">
                  <a:latin typeface="Cambria Math" panose="02040503050406030204" pitchFamily="18" charset="0"/>
                </a:rPr>
                <m:t>(</m:t>
              </m:r>
              <m:sSub>
                <m:sSubPr>
                  <m:ctrlPr>
                    <a:rPr lang="it-IT" sz="20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0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lang="it-IT" sz="2000" b="0" i="1" kern="120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  <m:r>
                <a:rPr lang="it-IT" sz="20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it-IT" sz="2000" kern="1200" dirty="0"/>
            <a:t>, è possibile ottenere un’unica formulazione lineare</a:t>
          </a:r>
        </a:p>
      </dsp:txBody>
      <dsp:txXfrm>
        <a:off x="23417" y="89800"/>
        <a:ext cx="11154099" cy="432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227E1-BE59-4A89-A9C1-60B698D53197}">
      <dsp:nvSpPr>
        <dsp:cNvPr id="0" name=""/>
        <dsp:cNvSpPr/>
      </dsp:nvSpPr>
      <dsp:spPr>
        <a:xfrm>
          <a:off x="0" y="128"/>
          <a:ext cx="10210800" cy="7691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Permettono di risolvere (all’ottimo) problemi di dimensione contenuta, non riescono a risolvere problemi di grandi </a:t>
          </a:r>
          <a:r>
            <a:rPr lang="it-IT" sz="2000" kern="1200" dirty="0" err="1"/>
            <a:t>dimesioni</a:t>
          </a:r>
          <a:r>
            <a:rPr lang="it-IT" sz="2000" kern="1200" dirty="0"/>
            <a:t> in tempi ragionevoli</a:t>
          </a:r>
        </a:p>
      </dsp:txBody>
      <dsp:txXfrm>
        <a:off x="37548" y="37676"/>
        <a:ext cx="10135704" cy="6940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227E1-BE59-4A89-A9C1-60B698D53197}">
      <dsp:nvSpPr>
        <dsp:cNvPr id="0" name=""/>
        <dsp:cNvSpPr/>
      </dsp:nvSpPr>
      <dsp:spPr>
        <a:xfrm>
          <a:off x="0" y="0"/>
          <a:ext cx="10210800" cy="7691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Permettono di ottenere </a:t>
          </a:r>
          <a:r>
            <a:rPr lang="it-IT" sz="2000" b="1" i="1" kern="1200" dirty="0">
              <a:solidFill>
                <a:schemeClr val="accent2">
                  <a:lumMod val="60000"/>
                  <a:lumOff val="40000"/>
                </a:schemeClr>
              </a:solidFill>
            </a:rPr>
            <a:t>soluzioni ammissibili di buona qualità </a:t>
          </a:r>
          <a:r>
            <a:rPr lang="it-IT" sz="2000" kern="1200" dirty="0"/>
            <a:t>in </a:t>
          </a:r>
          <a:r>
            <a:rPr lang="it-IT" sz="2000" i="1" kern="1200" dirty="0">
              <a:solidFill>
                <a:schemeClr val="accent2">
                  <a:lumMod val="60000"/>
                  <a:lumOff val="40000"/>
                </a:schemeClr>
              </a:solidFill>
            </a:rPr>
            <a:t>tempi ragionevoli </a:t>
          </a:r>
          <a:r>
            <a:rPr lang="it-IT" sz="2000" kern="1200" dirty="0"/>
            <a:t>per problemi reali spesso di </a:t>
          </a:r>
          <a:r>
            <a:rPr lang="it-IT" sz="2000" i="1" kern="1200" dirty="0">
              <a:solidFill>
                <a:schemeClr val="accent2">
                  <a:lumMod val="60000"/>
                  <a:lumOff val="40000"/>
                </a:schemeClr>
              </a:solidFill>
            </a:rPr>
            <a:t>grandi dimensioni</a:t>
          </a:r>
        </a:p>
      </dsp:txBody>
      <dsp:txXfrm>
        <a:off x="37548" y="37548"/>
        <a:ext cx="10135704" cy="6940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FD7F-30E8-4958-AB48-BC952694938D}">
      <dsp:nvSpPr>
        <dsp:cNvPr id="0" name=""/>
        <dsp:cNvSpPr/>
      </dsp:nvSpPr>
      <dsp:spPr>
        <a:xfrm>
          <a:off x="0" y="578"/>
          <a:ext cx="11321906" cy="1090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Se si vuole che i veicoli utilizzati siano </a:t>
          </a:r>
          <a:r>
            <a:rPr lang="it-IT" sz="2200" i="1" kern="1200" dirty="0"/>
            <a:t>esattamente </a:t>
          </a:r>
          <a:r>
            <a:rPr lang="it-IT" sz="2200" b="1" i="1" kern="1200" dirty="0"/>
            <a:t>m</a:t>
          </a:r>
          <a:r>
            <a:rPr lang="it-IT" sz="2200" i="1" kern="1200" dirty="0"/>
            <a:t> </a:t>
          </a:r>
          <a:r>
            <a:rPr lang="it-IT" sz="2200" kern="1200" dirty="0"/>
            <a:t>allora occorre effettuare </a:t>
          </a:r>
          <a:r>
            <a:rPr lang="it-IT" sz="2200" b="1" i="1" kern="1200" dirty="0">
              <a:solidFill>
                <a:srgbClr val="FFC000"/>
              </a:solidFill>
            </a:rPr>
            <a:t>fusioni a risparmio massimo</a:t>
          </a:r>
          <a:r>
            <a:rPr lang="it-IT" sz="2200" i="1" kern="1200" dirty="0"/>
            <a:t> </a:t>
          </a:r>
          <a:r>
            <a:rPr lang="it-IT" sz="2200" kern="1200" dirty="0"/>
            <a:t>(anche se tale risparmio è </a:t>
          </a:r>
          <a:r>
            <a:rPr lang="it-IT" sz="2200" i="1" kern="1200" dirty="0">
              <a:solidFill>
                <a:srgbClr val="FFC000"/>
              </a:solidFill>
            </a:rPr>
            <a:t>negativo</a:t>
          </a:r>
          <a:r>
            <a:rPr lang="it-IT" sz="2200" kern="1200" dirty="0"/>
            <a:t>) fino a che il </a:t>
          </a:r>
          <a:r>
            <a:rPr lang="it-IT" sz="2200" i="1" kern="1200" dirty="0">
              <a:solidFill>
                <a:srgbClr val="FFC000"/>
              </a:solidFill>
            </a:rPr>
            <a:t>numero di insiemi </a:t>
          </a:r>
          <a:r>
            <a:rPr lang="it-IT" sz="2200" kern="1200" dirty="0">
              <a:solidFill>
                <a:srgbClr val="FFC000"/>
              </a:solidFill>
            </a:rPr>
            <a:t>è uguale ad </a:t>
          </a:r>
          <a:r>
            <a:rPr lang="it-IT" sz="2200" b="1" i="1" kern="1200" dirty="0">
              <a:solidFill>
                <a:srgbClr val="FFC000"/>
              </a:solidFill>
            </a:rPr>
            <a:t>m</a:t>
          </a:r>
          <a:endParaRPr lang="it-IT" sz="2200" kern="1200" dirty="0">
            <a:solidFill>
              <a:srgbClr val="FFC000"/>
            </a:solidFill>
          </a:endParaRPr>
        </a:p>
      </dsp:txBody>
      <dsp:txXfrm>
        <a:off x="53251" y="53829"/>
        <a:ext cx="11215404" cy="98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19A58-2794-4D6D-95B5-2C67877BC5DD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7748B-3042-4699-A7DF-929BC07BC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3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non fosse un problema «</a:t>
            </a:r>
            <a:r>
              <a:rPr lang="it-IT" dirty="0" err="1"/>
              <a:t>capacitated</a:t>
            </a:r>
            <a:r>
              <a:rPr lang="it-IT" dirty="0"/>
              <a:t>», non avrei il vincolo su </a:t>
            </a:r>
            <a:r>
              <a:rPr lang="it-IT" dirty="0" err="1"/>
              <a:t>Qk</a:t>
            </a:r>
            <a:r>
              <a:rPr lang="it-IT" dirty="0"/>
              <a:t> e quindi risolverei praticamente il TSP.</a:t>
            </a:r>
          </a:p>
          <a:p>
            <a:endParaRPr lang="it-IT" dirty="0"/>
          </a:p>
          <a:p>
            <a:r>
              <a:rPr lang="it-IT" dirty="0"/>
              <a:t>Non servono per forza le variabili </a:t>
            </a:r>
            <a:r>
              <a:rPr lang="it-IT" dirty="0" err="1"/>
              <a:t>Yik</a:t>
            </a:r>
            <a:r>
              <a:rPr lang="it-IT" dirty="0"/>
              <a:t> e </a:t>
            </a:r>
            <a:r>
              <a:rPr lang="it-IT" dirty="0" err="1"/>
              <a:t>Xij_k</a:t>
            </a:r>
            <a:r>
              <a:rPr lang="it-IT" dirty="0"/>
              <a:t> perché, tra loro, vige un vincolo di uguaglianza (quindi posso sempre sostituire una variabile con l’altra).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7748B-3042-4699-A7DF-929BC07BC6C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60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C’è il rischio che si violi il vincolo sul numero dei camion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7748B-3042-4699-A7DF-929BC07BC6C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53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7748B-3042-4699-A7DF-929BC07BC6CB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19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6BEE0-A6F8-4228-885C-FDBA0E6F7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498454-545B-4207-8B6F-60721CF7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FCF859-E35A-484B-9825-A99DE27A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A6E212-DC46-45E9-9191-BBD2416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F2ED58-8FAD-4305-B507-337AC83E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44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5D98E-9059-4172-B306-06A20878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80CC00-61FE-4BA7-B77F-239AE556C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D5891-8A79-4B4C-8241-C7EF3B3E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2EB56-7399-4005-AD92-3989216F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A7A59-A7D8-45E3-BB21-2DC613CF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C23D4E-0DD7-4019-9394-2313D6BBE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31E445-E6CF-4A00-8D44-90F43E0AD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DF8D8C-3FE9-4299-B2B7-F0AA9DA1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B810E-59D9-4D73-8657-AA5293E6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A41754-B006-4297-B7F3-64838CAE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70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31D30-B54B-409F-ABA6-9AA05DBC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F20301-2231-4596-BF8D-EFDE6447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C534A2-D30D-4A94-9FD6-EA428C48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7D9656-A8A7-459C-9CB6-51AEEA82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42F261-3234-47C8-B550-5D763EB8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51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269658-111A-477A-86C2-7FBB353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1B78B3-DF76-4F9B-95E7-D22885EE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540C08-3E57-44D8-9209-4C4BAEF8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E0A66B-A48A-4F4D-8FB0-E5FAC23F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C1BADD-183A-4D49-B502-1F9AB611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89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2037D3-989F-4147-B590-8910AB61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C14C33-2708-41F7-822E-3A5124B38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3C859E-C46D-49EA-9859-D2FF33C2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117D9-BA84-45E0-BD82-99926F0F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CA0390-064B-4831-AC83-1A408C0A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4D75C7-390D-435F-80EE-26BE550D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1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0CB6A-BD4E-43C3-9112-4DCE4E73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CC53AA-CBDF-4E0C-9B0C-AFB72ED90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E34221-B8DC-4DE5-855E-87EAD9E2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5153B-5BCD-4A1A-A4F3-8327BE805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CA54C1-52C8-46C5-87DF-29F1E74F6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37BE8C-EA15-47A7-83EE-23A87112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4F4149-E989-4EEA-9047-C7239108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1D52F32-7EFD-45A6-A532-9D342F0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91F83-1F56-4856-9057-EE2538A3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4B040B-7DA4-48C7-A68B-DB96044C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1B1B35-66E9-4D7E-835D-4104B544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E0AD0E-08EF-4B35-AD8C-3BE9CF23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02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D71DA73-A3D7-4F49-ABB7-B2499D4E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4D9319-7C9F-4928-BEDB-B60CA098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F38ADE-7914-401D-B63D-6AD80216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24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7DE4A-88B7-4045-BFD1-90CDE92E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31ECD2-AD98-4C8E-B34D-60A3548D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1BDF4A-E9B0-4496-AA84-5455562D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F447CD-6141-4833-8892-B98834C6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DA5A9B-E719-4D30-B57C-BAB9E313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42E83B-02EA-4BAC-9C1D-4113241E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5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D1906-EF6B-4DA2-B0E7-2CC4462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3A76503-4580-4803-A8F9-F02CFE47B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B951AF-C843-4127-B51B-4C0EEA28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091A6B-CF5A-4784-BA62-0B66B740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036952-3280-42FE-BAE7-F7CDB9DC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5FD46-EFA7-40FC-A1E9-E29ED5B6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80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BE5302-BCD4-46F1-A62D-1CB0B836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CBE4BF-ED09-4923-B272-CF222584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A9FE7-35F9-4CA4-8A5A-EE129616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05B7-3732-4EEF-A336-C9754720A8AF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577CA0-9866-43FF-AAD5-15328520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207BE4-0F0A-4252-8650-46B96FFCC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1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diagramColors" Target="../diagrams/colors4.xml"/><Relationship Id="rId18" Type="http://schemas.openxmlformats.org/officeDocument/2006/relationships/diagramColors" Target="../diagrams/colors40.xml"/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12" Type="http://schemas.openxmlformats.org/officeDocument/2006/relationships/diagramQuickStyle" Target="../diagrams/quickStyle4.xml"/><Relationship Id="rId17" Type="http://schemas.openxmlformats.org/officeDocument/2006/relationships/diagramQuickStyle" Target="../diagrams/quickStyle40.xml"/><Relationship Id="rId16" Type="http://schemas.openxmlformats.org/officeDocument/2006/relationships/diagramLayout" Target="../diagrams/layout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diagramLayout" Target="../diagrams/layout4.xml"/><Relationship Id="rId5" Type="http://schemas.openxmlformats.org/officeDocument/2006/relationships/image" Target="../media/image33.png"/><Relationship Id="rId15" Type="http://schemas.openxmlformats.org/officeDocument/2006/relationships/diagramData" Target="../diagrams/data8.xml"/><Relationship Id="rId10" Type="http://schemas.openxmlformats.org/officeDocument/2006/relationships/diagramData" Target="../diagrams/data7.xml"/><Relationship Id="rId4" Type="http://schemas.openxmlformats.org/officeDocument/2006/relationships/image" Target="../media/image32.png"/><Relationship Id="rId9" Type="http://schemas.openxmlformats.org/officeDocument/2006/relationships/image" Target="../media/image11.wmf"/><Relationship Id="rId14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10" Type="http://schemas.openxmlformats.org/officeDocument/2006/relationships/image" Target="../media/image37.png"/><Relationship Id="rId4" Type="http://schemas.openxmlformats.org/officeDocument/2006/relationships/image" Target="../media/image42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8.png"/><Relationship Id="rId7" Type="http://schemas.openxmlformats.org/officeDocument/2006/relationships/image" Target="../media/image5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70.png"/><Relationship Id="rId7" Type="http://schemas.openxmlformats.org/officeDocument/2006/relationships/diagramData" Target="../diagrams/data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microsoft.com/office/2007/relationships/diagramDrawing" Target="../diagrams/drawing7.xml"/><Relationship Id="rId5" Type="http://schemas.openxmlformats.org/officeDocument/2006/relationships/image" Target="../media/image72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65.png"/><Relationship Id="rId9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10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30.xml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image" Target="../media/image9.png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2.xml"/><Relationship Id="rId15" Type="http://schemas.openxmlformats.org/officeDocument/2006/relationships/diagramColors" Target="../diagrams/colors3.xml"/><Relationship Id="rId10" Type="http://schemas.openxmlformats.org/officeDocument/2006/relationships/diagramQuickStyle" Target="../diagrams/quickStyle20.xml"/><Relationship Id="rId19" Type="http://schemas.openxmlformats.org/officeDocument/2006/relationships/diagramQuickStyle" Target="../diagrams/quickStyle30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0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>
            <a:extLst>
              <a:ext uri="{FF2B5EF4-FFF2-40B4-BE49-F238E27FC236}">
                <a16:creationId xmlns:a16="http://schemas.microsoft.com/office/drawing/2014/main" id="{E34BEF9F-22B6-4267-B110-F11A629A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71" y="734147"/>
            <a:ext cx="6096000" cy="27913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La </a:t>
            </a:r>
            <a:r>
              <a:rPr lang="en-US" sz="2400" dirty="0" err="1">
                <a:latin typeface="+mn-lt"/>
              </a:rPr>
              <a:t>risoluzione</a:t>
            </a:r>
            <a:r>
              <a:rPr lang="en-US" sz="2400" dirty="0">
                <a:latin typeface="+mn-lt"/>
              </a:rPr>
              <a:t> di </a:t>
            </a:r>
            <a:r>
              <a:rPr lang="en-US" sz="2400" i="1" dirty="0" err="1">
                <a:solidFill>
                  <a:schemeClr val="accent1"/>
                </a:solidFill>
                <a:latin typeface="+mn-lt"/>
              </a:rPr>
              <a:t>problemi</a:t>
            </a:r>
            <a:r>
              <a:rPr lang="en-US" sz="2400" i="1" dirty="0">
                <a:solidFill>
                  <a:schemeClr val="accent1"/>
                </a:solidFill>
                <a:latin typeface="+mn-lt"/>
              </a:rPr>
              <a:t> di </a:t>
            </a:r>
            <a:r>
              <a:rPr lang="en-US" sz="2400" i="1" dirty="0" err="1">
                <a:solidFill>
                  <a:schemeClr val="accent1"/>
                </a:solidFill>
                <a:latin typeface="+mn-lt"/>
              </a:rPr>
              <a:t>localizzazione</a:t>
            </a:r>
            <a:r>
              <a:rPr lang="en-US" sz="2400" i="1" dirty="0">
                <a:solidFill>
                  <a:schemeClr val="accent1"/>
                </a:solidFill>
                <a:latin typeface="+mn-lt"/>
              </a:rPr>
              <a:t> di </a:t>
            </a:r>
            <a:r>
              <a:rPr lang="en-US" sz="2400" i="1" dirty="0" err="1">
                <a:solidFill>
                  <a:schemeClr val="accent1"/>
                </a:solidFill>
                <a:latin typeface="+mn-lt"/>
              </a:rPr>
              <a:t>impianti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permette</a:t>
            </a:r>
            <a:r>
              <a:rPr lang="en-US" sz="2400" dirty="0">
                <a:latin typeface="+mn-lt"/>
              </a:rPr>
              <a:t> di </a:t>
            </a:r>
            <a:r>
              <a:rPr lang="en-US" sz="2400" dirty="0" err="1">
                <a:latin typeface="+mn-lt"/>
              </a:rPr>
              <a:t>decidere</a:t>
            </a:r>
            <a:r>
              <a:rPr lang="en-US" sz="2400" dirty="0">
                <a:latin typeface="+mn-lt"/>
              </a:rPr>
              <a:t> dove </a:t>
            </a:r>
            <a:r>
              <a:rPr lang="en-US" sz="2400" dirty="0" err="1">
                <a:latin typeface="+mn-lt"/>
              </a:rPr>
              <a:t>localizzare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 err="1">
                <a:solidFill>
                  <a:schemeClr val="accent1"/>
                </a:solidFill>
                <a:latin typeface="+mn-lt"/>
              </a:rPr>
              <a:t>depositi</a:t>
            </a:r>
            <a:r>
              <a:rPr lang="en-US" sz="2400" i="1" dirty="0">
                <a:solidFill>
                  <a:schemeClr val="accent1"/>
                </a:solidFill>
                <a:latin typeface="+mn-lt"/>
              </a:rPr>
              <a:t> (</a:t>
            </a:r>
            <a:r>
              <a:rPr lang="en-US" sz="2400" i="1" dirty="0" err="1">
                <a:solidFill>
                  <a:schemeClr val="accent1"/>
                </a:solidFill>
                <a:latin typeface="+mn-lt"/>
              </a:rPr>
              <a:t>origini</a:t>
            </a:r>
            <a:r>
              <a:rPr lang="en-US" sz="2400" i="1" dirty="0">
                <a:solidFill>
                  <a:schemeClr val="accent1"/>
                </a:solidFill>
                <a:latin typeface="+mn-lt"/>
              </a:rPr>
              <a:t>) </a:t>
            </a: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00" i="1" dirty="0">
              <a:latin typeface="+mn-lt"/>
            </a:endParaRPr>
          </a:p>
          <a:p>
            <a:pPr marL="3429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 </a:t>
            </a:r>
            <a:r>
              <a:rPr lang="en-US" sz="2400" i="1" dirty="0" err="1">
                <a:solidFill>
                  <a:schemeClr val="accent1"/>
                </a:solidFill>
                <a:latin typeface="+mn-lt"/>
              </a:rPr>
              <a:t>problemi</a:t>
            </a:r>
            <a:r>
              <a:rPr lang="en-US" sz="2400" i="1" dirty="0">
                <a:solidFill>
                  <a:schemeClr val="accent1"/>
                </a:solidFill>
                <a:latin typeface="+mn-lt"/>
              </a:rPr>
              <a:t> di </a:t>
            </a:r>
            <a:r>
              <a:rPr lang="en-US" sz="2400" i="1" dirty="0" err="1">
                <a:solidFill>
                  <a:schemeClr val="accent1"/>
                </a:solidFill>
                <a:latin typeface="+mn-lt"/>
              </a:rPr>
              <a:t>distribuzione</a:t>
            </a:r>
            <a:r>
              <a:rPr lang="en-US" sz="2400" i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richiedono</a:t>
            </a:r>
            <a:r>
              <a:rPr lang="en-US" sz="2400" dirty="0">
                <a:latin typeface="+mn-lt"/>
              </a:rPr>
              <a:t> di </a:t>
            </a:r>
            <a:r>
              <a:rPr lang="en-US" sz="2400" dirty="0" err="1">
                <a:latin typeface="+mn-lt"/>
              </a:rPr>
              <a:t>decidere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solidFill>
                  <a:schemeClr val="accent1"/>
                </a:solidFill>
                <a:latin typeface="+mn-lt"/>
              </a:rPr>
              <a:t>come </a:t>
            </a:r>
            <a:r>
              <a:rPr lang="en-US" sz="2400" i="1" dirty="0" err="1">
                <a:solidFill>
                  <a:schemeClr val="accent1"/>
                </a:solidFill>
                <a:latin typeface="+mn-lt"/>
              </a:rPr>
              <a:t>servire</a:t>
            </a:r>
            <a:r>
              <a:rPr lang="en-US" sz="2400" i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400" i="1" dirty="0" err="1">
                <a:solidFill>
                  <a:schemeClr val="accent1"/>
                </a:solidFill>
                <a:latin typeface="+mn-lt"/>
              </a:rPr>
              <a:t>i</a:t>
            </a:r>
            <a:r>
              <a:rPr lang="en-US" sz="2400" i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400" i="1" dirty="0" err="1">
                <a:solidFill>
                  <a:schemeClr val="accent1"/>
                </a:solidFill>
                <a:latin typeface="+mn-lt"/>
              </a:rPr>
              <a:t>clienti</a:t>
            </a:r>
            <a:r>
              <a:rPr lang="en-US" sz="2400" i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a </a:t>
            </a:r>
            <a:r>
              <a:rPr lang="en-US" sz="2400" dirty="0" err="1">
                <a:latin typeface="+mn-lt"/>
              </a:rPr>
              <a:t>partire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dai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 err="1">
                <a:solidFill>
                  <a:schemeClr val="accent1"/>
                </a:solidFill>
                <a:latin typeface="+mn-lt"/>
              </a:rPr>
              <a:t>depositi</a:t>
            </a:r>
            <a:endParaRPr lang="en-US" altLang="it-IT" sz="2400" i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6" name="Immagine 5" descr="Immagine che contiene mappa&#10;&#10;Descrizione generata automaticamente">
            <a:extLst>
              <a:ext uri="{FF2B5EF4-FFF2-40B4-BE49-F238E27FC236}">
                <a16:creationId xmlns:a16="http://schemas.microsoft.com/office/drawing/2014/main" id="{91D79463-A97C-4ABC-B668-5A4AA3E98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2" r="3984" b="-5"/>
          <a:stretch/>
        </p:blipFill>
        <p:spPr>
          <a:xfrm>
            <a:off x="7392794" y="613147"/>
            <a:ext cx="3961006" cy="4852933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AA36B0C1-CB5B-4B82-976C-85E6E329B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4" y="9482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Problemi di Distribuzione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E2D668F-D994-41D7-97E5-FA1D681E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313" y="3354586"/>
            <a:ext cx="30771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Problema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generale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:</a:t>
            </a:r>
            <a:endParaRPr lang="en-US" altLang="it-IT" sz="2400" i="1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F53E104-A70A-4BA8-94AB-1E506B1E977B}"/>
              </a:ext>
            </a:extLst>
          </p:cNvPr>
          <p:cNvSpPr/>
          <p:nvPr/>
        </p:nvSpPr>
        <p:spPr>
          <a:xfrm>
            <a:off x="692382" y="3904517"/>
            <a:ext cx="670041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it-IT" sz="2000" dirty="0"/>
              <a:t>Occorre </a:t>
            </a:r>
            <a:r>
              <a:rPr lang="it-IT" sz="2000" i="1" dirty="0">
                <a:solidFill>
                  <a:schemeClr val="accent1"/>
                </a:solidFill>
              </a:rPr>
              <a:t>trasportare dei beni </a:t>
            </a:r>
            <a:r>
              <a:rPr lang="it-IT" sz="2000" dirty="0"/>
              <a:t>da </a:t>
            </a:r>
            <a:r>
              <a:rPr lang="it-IT" sz="2000" i="1" dirty="0">
                <a:solidFill>
                  <a:schemeClr val="accent1"/>
                </a:solidFill>
              </a:rPr>
              <a:t>una</a:t>
            </a:r>
            <a:r>
              <a:rPr lang="it-IT" sz="2000" dirty="0"/>
              <a:t> o </a:t>
            </a:r>
            <a:r>
              <a:rPr lang="it-IT" sz="2000" i="1" dirty="0">
                <a:solidFill>
                  <a:schemeClr val="accent1"/>
                </a:solidFill>
              </a:rPr>
              <a:t>più origini </a:t>
            </a:r>
            <a:r>
              <a:rPr lang="it-IT" sz="2000" dirty="0"/>
              <a:t>a una o più </a:t>
            </a:r>
            <a:r>
              <a:rPr lang="it-IT" sz="2000" dirty="0">
                <a:solidFill>
                  <a:schemeClr val="accent1"/>
                </a:solidFill>
              </a:rPr>
              <a:t>destinazioni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it-IT" sz="2000" i="1" dirty="0">
                <a:solidFill>
                  <a:schemeClr val="accent1"/>
                </a:solidFill>
              </a:rPr>
              <a:t>Minimizzando dei costi di trasporto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it-IT" sz="2000" dirty="0"/>
              <a:t>Rispettando una serie di </a:t>
            </a:r>
            <a:r>
              <a:rPr lang="it-IT" sz="2000" i="1" dirty="0">
                <a:solidFill>
                  <a:schemeClr val="accent1"/>
                </a:solidFill>
              </a:rPr>
              <a:t>vincoli</a:t>
            </a:r>
            <a:r>
              <a:rPr lang="it-IT" sz="2000" dirty="0"/>
              <a:t>:</a:t>
            </a:r>
          </a:p>
          <a:p>
            <a:pPr marL="628650" lvl="1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it-IT" sz="2000" dirty="0"/>
              <a:t>vincoli di </a:t>
            </a:r>
            <a:r>
              <a:rPr lang="it-IT" sz="2000" dirty="0">
                <a:solidFill>
                  <a:schemeClr val="accent1"/>
                </a:solidFill>
              </a:rPr>
              <a:t>capacità dei veicoli</a:t>
            </a:r>
          </a:p>
          <a:p>
            <a:pPr marL="628650" lvl="1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it-IT" sz="2000" dirty="0"/>
              <a:t> vincoli di </a:t>
            </a:r>
            <a:r>
              <a:rPr lang="it-IT" sz="2000" dirty="0">
                <a:solidFill>
                  <a:schemeClr val="accent1"/>
                </a:solidFill>
              </a:rPr>
              <a:t>raggiungibilità delle destinazioni</a:t>
            </a:r>
          </a:p>
          <a:p>
            <a:pPr marL="628650" lvl="1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it-IT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916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C6C49D-2B41-466A-ADA0-A304CCBB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0F5C1DB-CB3C-471A-87EB-38313BAB2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7651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in PL01: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A1320F-889C-45E7-B3D5-81BD2F893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257" y="107009"/>
            <a:ext cx="3768029" cy="328993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7E93C2D-A251-43BB-8003-0E7608C4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221105"/>
            <a:ext cx="83915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 b="1" dirty="0">
                <a:solidFill>
                  <a:srgbClr val="0066FF"/>
                </a:solidFill>
              </a:rPr>
              <a:t>Variabili decisionali (associate ai nodi)</a:t>
            </a:r>
            <a:r>
              <a:rPr lang="it-IT" altLang="it-IT" sz="20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41B78EC-3E09-4AA7-9920-F7601781269D}"/>
                  </a:ext>
                </a:extLst>
              </p:cNvPr>
              <p:cNvSpPr txBox="1"/>
              <p:nvPr/>
            </p:nvSpPr>
            <p:spPr>
              <a:xfrm>
                <a:off x="993168" y="1830740"/>
                <a:ext cx="61501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  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it-IT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it-IT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41B78EC-3E09-4AA7-9920-F76017812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68" y="1830740"/>
                <a:ext cx="6150145" cy="369332"/>
              </a:xfrm>
              <a:prstGeom prst="rect">
                <a:avLst/>
              </a:prstGeom>
              <a:blipFill>
                <a:blip r:embed="rId3"/>
                <a:stretch>
                  <a:fillRect l="-793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54E39A-35EB-4A60-A4F7-AE7AA94E9DA5}"/>
                  </a:ext>
                </a:extLst>
              </p:cNvPr>
              <p:cNvSpPr txBox="1"/>
              <p:nvPr/>
            </p:nvSpPr>
            <p:spPr>
              <a:xfrm>
                <a:off x="998428" y="2477128"/>
                <a:ext cx="8038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 </a:t>
                </a:r>
                <a:r>
                  <a:rPr lang="it-IT" sz="2400" dirty="0"/>
                  <a:t>vettore di incidenza associato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54E39A-35EB-4A60-A4F7-AE7AA94E9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28" y="2477128"/>
                <a:ext cx="8038291" cy="369332"/>
              </a:xfrm>
              <a:prstGeom prst="rect">
                <a:avLst/>
              </a:prstGeom>
              <a:blipFill>
                <a:blip r:embed="rId4"/>
                <a:stretch>
                  <a:fillRect l="-1442" t="-24590" b="-491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9">
                <a:extLst>
                  <a:ext uri="{FF2B5EF4-FFF2-40B4-BE49-F238E27FC236}">
                    <a16:creationId xmlns:a16="http://schemas.microsoft.com/office/drawing/2014/main" id="{364CA951-708D-48C9-A7A3-96DB84EA51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1788279"/>
                  </p:ext>
                </p:extLst>
              </p:nvPr>
            </p:nvGraphicFramePr>
            <p:xfrm>
              <a:off x="4012325" y="3687957"/>
              <a:ext cx="7736594" cy="558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929">
                      <a:extLst>
                        <a:ext uri="{9D8B030D-6E8A-4147-A177-3AD203B41FA5}">
                          <a16:colId xmlns:a16="http://schemas.microsoft.com/office/drawing/2014/main" val="731309744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40963014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25344032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3046080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74905763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411237236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3142201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247346595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78487069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56089809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1907927348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47889965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4756578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60104580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4129131923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044755699"/>
                        </a:ext>
                      </a:extLst>
                    </a:gridCol>
                  </a:tblGrid>
                  <a:tr h="279325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313178"/>
                      </a:ext>
                    </a:extLst>
                  </a:tr>
                  <a:tr h="279325">
                    <a:tc vMerge="1"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9487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9">
                <a:extLst>
                  <a:ext uri="{FF2B5EF4-FFF2-40B4-BE49-F238E27FC236}">
                    <a16:creationId xmlns:a16="http://schemas.microsoft.com/office/drawing/2014/main" id="{364CA951-708D-48C9-A7A3-96DB84EA51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1788279"/>
                  </p:ext>
                </p:extLst>
              </p:nvPr>
            </p:nvGraphicFramePr>
            <p:xfrm>
              <a:off x="4012325" y="3687957"/>
              <a:ext cx="7736594" cy="558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929">
                      <a:extLst>
                        <a:ext uri="{9D8B030D-6E8A-4147-A177-3AD203B41FA5}">
                          <a16:colId xmlns:a16="http://schemas.microsoft.com/office/drawing/2014/main" val="731309744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40963014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25344032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3046080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74905763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411237236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3142201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247346595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78487069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56089809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1907927348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47889965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4756578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60104580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4129131923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044755699"/>
                        </a:ext>
                      </a:extLst>
                    </a:gridCol>
                  </a:tblGrid>
                  <a:tr h="279325">
                    <a:tc row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82" t="-1075" r="-1533333" b="-7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313178"/>
                      </a:ext>
                    </a:extLst>
                  </a:tr>
                  <a:tr h="279325">
                    <a:tc vMerge="1"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9487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DA38766E-0BDC-4DDA-A0BD-C1921AD011A2}"/>
                  </a:ext>
                </a:extLst>
              </p:cNvPr>
              <p:cNvSpPr/>
              <p:nvPr/>
            </p:nvSpPr>
            <p:spPr>
              <a:xfrm>
                <a:off x="2507868" y="3782616"/>
                <a:ext cx="1504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i="1" dirty="0">
                    <a:solidFill>
                      <a:srgbClr val="C00000"/>
                    </a:solidFill>
                  </a:rPr>
                  <a:t>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DA38766E-0BDC-4DDA-A0BD-C1921AD01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68" y="3782616"/>
                <a:ext cx="1504457" cy="369332"/>
              </a:xfrm>
              <a:prstGeom prst="rect">
                <a:avLst/>
              </a:prstGeom>
              <a:blipFill>
                <a:blip r:embed="rId6"/>
                <a:stretch>
                  <a:fillRect l="-323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la 9">
                <a:extLst>
                  <a:ext uri="{FF2B5EF4-FFF2-40B4-BE49-F238E27FC236}">
                    <a16:creationId xmlns:a16="http://schemas.microsoft.com/office/drawing/2014/main" id="{C374F9B8-820E-4403-90B8-F625462A53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8942306"/>
                  </p:ext>
                </p:extLst>
              </p:nvPr>
            </p:nvGraphicFramePr>
            <p:xfrm>
              <a:off x="4030714" y="4463098"/>
              <a:ext cx="7736594" cy="558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929">
                      <a:extLst>
                        <a:ext uri="{9D8B030D-6E8A-4147-A177-3AD203B41FA5}">
                          <a16:colId xmlns:a16="http://schemas.microsoft.com/office/drawing/2014/main" val="731309744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40963014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25344032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3046080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74905763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411237236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3142201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247346595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78487069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56089809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1907927348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47889965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4756578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60104580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4129131923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044755699"/>
                        </a:ext>
                      </a:extLst>
                    </a:gridCol>
                  </a:tblGrid>
                  <a:tr h="279325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313178"/>
                      </a:ext>
                    </a:extLst>
                  </a:tr>
                  <a:tr h="279325">
                    <a:tc vMerge="1"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9487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la 9">
                <a:extLst>
                  <a:ext uri="{FF2B5EF4-FFF2-40B4-BE49-F238E27FC236}">
                    <a16:creationId xmlns:a16="http://schemas.microsoft.com/office/drawing/2014/main" id="{C374F9B8-820E-4403-90B8-F625462A53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8942306"/>
                  </p:ext>
                </p:extLst>
              </p:nvPr>
            </p:nvGraphicFramePr>
            <p:xfrm>
              <a:off x="4030714" y="4463098"/>
              <a:ext cx="7736594" cy="558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929">
                      <a:extLst>
                        <a:ext uri="{9D8B030D-6E8A-4147-A177-3AD203B41FA5}">
                          <a16:colId xmlns:a16="http://schemas.microsoft.com/office/drawing/2014/main" val="731309744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40963014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25344032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3046080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74905763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411237236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3142201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247346595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78487069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56089809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1907927348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47889965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4756578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60104580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4129131923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044755699"/>
                        </a:ext>
                      </a:extLst>
                    </a:gridCol>
                  </a:tblGrid>
                  <a:tr h="279325">
                    <a:tc row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282" t="-1087" r="-1533333" b="-7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313178"/>
                      </a:ext>
                    </a:extLst>
                  </a:tr>
                  <a:tr h="279325">
                    <a:tc vMerge="1"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9487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965A4652-3311-4DB4-B6B8-6A7E68AFD928}"/>
                  </a:ext>
                </a:extLst>
              </p:cNvPr>
              <p:cNvSpPr/>
              <p:nvPr/>
            </p:nvSpPr>
            <p:spPr>
              <a:xfrm>
                <a:off x="2526257" y="4557757"/>
                <a:ext cx="1504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i="1" dirty="0">
                    <a:solidFill>
                      <a:srgbClr val="C00000"/>
                    </a:solidFill>
                  </a:rPr>
                  <a:t>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965A4652-3311-4DB4-B6B8-6A7E68AFD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57" y="4557757"/>
                <a:ext cx="1504457" cy="369332"/>
              </a:xfrm>
              <a:prstGeom prst="rect">
                <a:avLst/>
              </a:prstGeom>
              <a:blipFill>
                <a:blip r:embed="rId8"/>
                <a:stretch>
                  <a:fillRect l="-323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la 9">
                <a:extLst>
                  <a:ext uri="{FF2B5EF4-FFF2-40B4-BE49-F238E27FC236}">
                    <a16:creationId xmlns:a16="http://schemas.microsoft.com/office/drawing/2014/main" id="{20751040-97D1-4268-8504-B53BE309E9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738014"/>
                  </p:ext>
                </p:extLst>
              </p:nvPr>
            </p:nvGraphicFramePr>
            <p:xfrm>
              <a:off x="4030714" y="5216579"/>
              <a:ext cx="7736594" cy="558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929">
                      <a:extLst>
                        <a:ext uri="{9D8B030D-6E8A-4147-A177-3AD203B41FA5}">
                          <a16:colId xmlns:a16="http://schemas.microsoft.com/office/drawing/2014/main" val="731309744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40963014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25344032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3046080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74905763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411237236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3142201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247346595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78487069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56089809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1907927348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47889965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4756578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60104580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4129131923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044755699"/>
                        </a:ext>
                      </a:extLst>
                    </a:gridCol>
                  </a:tblGrid>
                  <a:tr h="279325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it-IT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313178"/>
                      </a:ext>
                    </a:extLst>
                  </a:tr>
                  <a:tr h="279325">
                    <a:tc vMerge="1"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9487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la 9">
                <a:extLst>
                  <a:ext uri="{FF2B5EF4-FFF2-40B4-BE49-F238E27FC236}">
                    <a16:creationId xmlns:a16="http://schemas.microsoft.com/office/drawing/2014/main" id="{20751040-97D1-4268-8504-B53BE309E9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738014"/>
                  </p:ext>
                </p:extLst>
              </p:nvPr>
            </p:nvGraphicFramePr>
            <p:xfrm>
              <a:off x="4030714" y="5216579"/>
              <a:ext cx="7736594" cy="558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929">
                      <a:extLst>
                        <a:ext uri="{9D8B030D-6E8A-4147-A177-3AD203B41FA5}">
                          <a16:colId xmlns:a16="http://schemas.microsoft.com/office/drawing/2014/main" val="731309744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40963014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25344032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3046080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74905763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411237236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3142201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247346595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78487069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356089809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1907927348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478899659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47565786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601045807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4129131923"/>
                        </a:ext>
                      </a:extLst>
                    </a:gridCol>
                    <a:gridCol w="484111">
                      <a:extLst>
                        <a:ext uri="{9D8B030D-6E8A-4147-A177-3AD203B41FA5}">
                          <a16:colId xmlns:a16="http://schemas.microsoft.com/office/drawing/2014/main" val="2044755699"/>
                        </a:ext>
                      </a:extLst>
                    </a:gridCol>
                  </a:tblGrid>
                  <a:tr h="279325">
                    <a:tc row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282" t="-1075" r="-1533333" b="-7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313178"/>
                      </a:ext>
                    </a:extLst>
                  </a:tr>
                  <a:tr h="279325">
                    <a:tc vMerge="1"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9487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D3610059-DE07-47D0-8F23-017B38067D4C}"/>
                  </a:ext>
                </a:extLst>
              </p:cNvPr>
              <p:cNvSpPr/>
              <p:nvPr/>
            </p:nvSpPr>
            <p:spPr>
              <a:xfrm>
                <a:off x="2526257" y="5311238"/>
                <a:ext cx="1504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i="1" dirty="0">
                    <a:solidFill>
                      <a:srgbClr val="C00000"/>
                    </a:solidFill>
                  </a:rPr>
                  <a:t>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it-IT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D3610059-DE07-47D0-8F23-017B38067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57" y="5311238"/>
                <a:ext cx="1504457" cy="369332"/>
              </a:xfrm>
              <a:prstGeom prst="rect">
                <a:avLst/>
              </a:prstGeom>
              <a:blipFill>
                <a:blip r:embed="rId10"/>
                <a:stretch>
                  <a:fillRect l="-3239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C6C49D-2B41-466A-ADA0-A304CCBB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0F5C1DB-CB3C-471A-87EB-38313BAB2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7651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in PL01: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A1320F-889C-45E7-B3D5-81BD2F893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257" y="107009"/>
            <a:ext cx="3768029" cy="328993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7E93C2D-A251-43BB-8003-0E7608C4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221105"/>
            <a:ext cx="83915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 b="1" dirty="0">
                <a:solidFill>
                  <a:srgbClr val="0066FF"/>
                </a:solidFill>
              </a:rPr>
              <a:t>Variabili decisionali (associate ai nodi)</a:t>
            </a:r>
            <a:r>
              <a:rPr lang="it-IT" altLang="it-IT" sz="20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41B78EC-3E09-4AA7-9920-F7601781269D}"/>
                  </a:ext>
                </a:extLst>
              </p:cNvPr>
              <p:cNvSpPr txBox="1"/>
              <p:nvPr/>
            </p:nvSpPr>
            <p:spPr>
              <a:xfrm>
                <a:off x="993168" y="1830740"/>
                <a:ext cx="61501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  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it-IT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it-IT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41B78EC-3E09-4AA7-9920-F76017812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68" y="1830740"/>
                <a:ext cx="6150145" cy="369332"/>
              </a:xfrm>
              <a:prstGeom prst="rect">
                <a:avLst/>
              </a:prstGeom>
              <a:blipFill>
                <a:blip r:embed="rId3"/>
                <a:stretch>
                  <a:fillRect l="-793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54E39A-35EB-4A60-A4F7-AE7AA94E9DA5}"/>
                  </a:ext>
                </a:extLst>
              </p:cNvPr>
              <p:cNvSpPr txBox="1"/>
              <p:nvPr/>
            </p:nvSpPr>
            <p:spPr>
              <a:xfrm>
                <a:off x="998428" y="2477128"/>
                <a:ext cx="8038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 </a:t>
                </a:r>
                <a:r>
                  <a:rPr lang="it-IT" sz="2400" dirty="0"/>
                  <a:t>vettore di incidenza associato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54E39A-35EB-4A60-A4F7-AE7AA94E9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28" y="2477128"/>
                <a:ext cx="8038291" cy="369332"/>
              </a:xfrm>
              <a:prstGeom prst="rect">
                <a:avLst/>
              </a:prstGeom>
              <a:blipFill>
                <a:blip r:embed="rId4"/>
                <a:stretch>
                  <a:fillRect l="-1442" t="-24590" b="-491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D4F8E7A7-1155-47CF-8E21-B32CD8B41A9B}"/>
                  </a:ext>
                </a:extLst>
              </p:cNvPr>
              <p:cNvSpPr/>
              <p:nvPr/>
            </p:nvSpPr>
            <p:spPr>
              <a:xfrm>
                <a:off x="903889" y="3073778"/>
                <a:ext cx="828215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i="1" dirty="0">
                    <a:solidFill>
                      <a:srgbClr val="3333CD"/>
                    </a:solidFill>
                    <a:latin typeface="TimesNewRoman,Italic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i="1" dirty="0">
                    <a:solidFill>
                      <a:srgbClr val="000000"/>
                    </a:solidFill>
                  </a:rPr>
                  <a:t>= costo del </a:t>
                </a:r>
                <a:r>
                  <a:rPr lang="it-IT" sz="2400" i="1" dirty="0">
                    <a:solidFill>
                      <a:srgbClr val="FF0000"/>
                    </a:solidFill>
                  </a:rPr>
                  <a:t>ciclo hamiltoniano minimo </a:t>
                </a:r>
                <a:r>
                  <a:rPr lang="it-IT" sz="2400" i="1" dirty="0">
                    <a:solidFill>
                      <a:srgbClr val="000000"/>
                    </a:solidFill>
                  </a:rPr>
                  <a:t>definito sui nodi di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400" i="1" dirty="0">
                    <a:solidFill>
                      <a:srgbClr val="3333CD"/>
                    </a:solidFill>
                  </a:rPr>
                  <a:t> </a:t>
                </a:r>
                <a:r>
                  <a:rPr lang="it-IT" sz="2400" dirty="0"/>
                  <a:t>ovvero sul</a:t>
                </a:r>
                <a:r>
                  <a:rPr lang="it-IT" sz="2400" i="1" dirty="0">
                    <a:solidFill>
                      <a:srgbClr val="3333CD"/>
                    </a:solidFill>
                  </a:rPr>
                  <a:t> </a:t>
                </a:r>
                <a:r>
                  <a:rPr lang="it-IT" sz="2400" i="1" dirty="0" err="1">
                    <a:solidFill>
                      <a:srgbClr val="FF0000"/>
                    </a:solidFill>
                  </a:rPr>
                  <a:t>sottografo</a:t>
                </a:r>
                <a:r>
                  <a:rPr lang="it-IT" sz="2400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400" i="1" dirty="0">
                    <a:solidFill>
                      <a:srgbClr val="3333CD"/>
                    </a:solidFill>
                  </a:rPr>
                  <a:t> </a:t>
                </a:r>
                <a:r>
                  <a:rPr lang="it-IT" sz="2400" i="1" dirty="0">
                    <a:solidFill>
                      <a:srgbClr val="FF0000"/>
                    </a:solidFill>
                  </a:rPr>
                  <a:t>indotto </a:t>
                </a:r>
                <a:r>
                  <a:rPr lang="it-IT" sz="2400" i="1" dirty="0">
                    <a:solidFill>
                      <a:srgbClr val="000000"/>
                    </a:solidFill>
                  </a:rPr>
                  <a:t>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400" i="1" dirty="0">
                    <a:solidFill>
                      <a:srgbClr val="3333CD"/>
                    </a:solidFill>
                  </a:rPr>
                  <a:t> </a:t>
                </a:r>
                <a:r>
                  <a:rPr lang="it-IT" sz="2400" i="1" dirty="0">
                    <a:solidFill>
                      <a:srgbClr val="000000"/>
                    </a:solidFill>
                  </a:rPr>
                  <a:t>in </a:t>
                </a:r>
                <a:r>
                  <a:rPr lang="it-IT" sz="2400" i="1" dirty="0">
                    <a:solidFill>
                      <a:srgbClr val="C00000"/>
                    </a:solidFill>
                  </a:rPr>
                  <a:t>G</a:t>
                </a:r>
                <a:endParaRPr lang="it-IT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D4F8E7A7-1155-47CF-8E21-B32CD8B41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89" y="3073778"/>
                <a:ext cx="8282152" cy="830997"/>
              </a:xfrm>
              <a:prstGeom prst="rect">
                <a:avLst/>
              </a:prstGeom>
              <a:blipFill>
                <a:blip r:embed="rId5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tangolo 29">
            <a:extLst>
              <a:ext uri="{FF2B5EF4-FFF2-40B4-BE49-F238E27FC236}">
                <a16:creationId xmlns:a16="http://schemas.microsoft.com/office/drawing/2014/main" id="{F35141F8-82F0-4EC7-958F-D2E73F5D0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48" y="4442521"/>
            <a:ext cx="83915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 b="1" dirty="0">
                <a:solidFill>
                  <a:srgbClr val="0066FF"/>
                </a:solidFill>
              </a:rPr>
              <a:t>Funzione obiettivo:</a:t>
            </a:r>
            <a:endParaRPr lang="it-IT" alt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29685797-F929-45A3-A94C-1B013704FED5}"/>
                  </a:ext>
                </a:extLst>
              </p:cNvPr>
              <p:cNvSpPr/>
              <p:nvPr/>
            </p:nvSpPr>
            <p:spPr>
              <a:xfrm>
                <a:off x="1453447" y="5011305"/>
                <a:ext cx="2080762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it-IT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29685797-F929-45A3-A94C-1B013704F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47" y="5011305"/>
                <a:ext cx="2080762" cy="1100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2483BFF9-CB6D-45F0-8CA2-0F5006A75AF0}"/>
                  </a:ext>
                </a:extLst>
              </p:cNvPr>
              <p:cNvSpPr/>
              <p:nvPr/>
            </p:nvSpPr>
            <p:spPr>
              <a:xfrm>
                <a:off x="3905271" y="5166841"/>
                <a:ext cx="660507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2400" i="1" dirty="0">
                    <a:solidFill>
                      <a:srgbClr val="FF0000"/>
                    </a:solidFill>
                  </a:rPr>
                  <a:t>non  è una funzione lineare in quanto ciascuna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i="1" dirty="0">
                    <a:solidFill>
                      <a:srgbClr val="FF0000"/>
                    </a:solidFill>
                  </a:rPr>
                  <a:t> richiede la soluzione di un problema di TSP</a:t>
                </a: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2483BFF9-CB6D-45F0-8CA2-0F5006A75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71" y="5166841"/>
                <a:ext cx="6605074" cy="830997"/>
              </a:xfrm>
              <a:prstGeom prst="rect">
                <a:avLst/>
              </a:prstGeom>
              <a:blipFill>
                <a:blip r:embed="rId7"/>
                <a:stretch>
                  <a:fillRect l="-1477" t="-5882" b="-16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00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8648582-8D87-4086-B871-184960F7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C9CD274E-E6E4-4A4E-8A6F-3A83A8812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15" y="931203"/>
                <a:ext cx="8391525" cy="1292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820738" indent="-363538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29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800" b="1" dirty="0">
                    <a:solidFill>
                      <a:srgbClr val="0066FF"/>
                    </a:solidFill>
                  </a:rPr>
                  <a:t>Variabili decisionali (associate agli archi)</a:t>
                </a:r>
                <a:r>
                  <a:rPr lang="it-IT" altLang="it-IT" sz="1800" dirty="0"/>
                  <a:t>: </a:t>
                </a:r>
              </a:p>
              <a:p>
                <a:pPr lvl="1" algn="just" eaLnBrk="1" hangingPunct="1">
                  <a:lnSpc>
                    <a:spcPts val="32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alt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altLang="it-IT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se l’arco </a:t>
                </a:r>
                <a14:m>
                  <m:oMath xmlns:m="http://schemas.openxmlformats.org/officeDocument/2006/math"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altLang="it-IT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è percorso dal veicolo k</a:t>
                </a:r>
              </a:p>
              <a:p>
                <a:pPr lvl="1" algn="just" eaLnBrk="1" hangingPunct="1">
                  <a:lnSpc>
                    <a:spcPts val="32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alt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altLang="it-IT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altrimenti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C9CD274E-E6E4-4A4E-8A6F-3A83A8812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15" y="931203"/>
                <a:ext cx="8391525" cy="1292533"/>
              </a:xfrm>
              <a:prstGeom prst="rect">
                <a:avLst/>
              </a:prstGeom>
              <a:blipFill>
                <a:blip r:embed="rId3"/>
                <a:stretch>
                  <a:fillRect l="-436" b="-5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ECECA437-86EF-4CC4-9D11-3F03CA45F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52" y="2209848"/>
            <a:ext cx="828675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rgbClr val="0066FF"/>
                </a:solidFill>
              </a:rPr>
              <a:t>Termine k-esimo della funzione obiettivo</a:t>
            </a:r>
            <a:r>
              <a:rPr lang="it-IT" altLang="it-IT" sz="1800" dirty="0"/>
              <a:t>: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 dirty="0">
                <a:solidFill>
                  <a:srgbClr val="C00000"/>
                </a:solidFill>
              </a:rPr>
              <a:t>f(</a:t>
            </a:r>
            <a:r>
              <a:rPr lang="it-IT" altLang="it-IT" sz="1800" i="1" dirty="0" err="1">
                <a:solidFill>
                  <a:srgbClr val="C00000"/>
                </a:solidFill>
              </a:rPr>
              <a:t>y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k</a:t>
            </a:r>
            <a:r>
              <a:rPr lang="it-IT" altLang="it-IT" sz="1800" i="1" dirty="0">
                <a:solidFill>
                  <a:srgbClr val="C00000"/>
                </a:solidFill>
              </a:rPr>
              <a:t>)=L(</a:t>
            </a:r>
            <a:r>
              <a:rPr lang="it-IT" altLang="it-IT" sz="1800" i="1" dirty="0" err="1">
                <a:solidFill>
                  <a:srgbClr val="C00000"/>
                </a:solidFill>
              </a:rPr>
              <a:t>C</a:t>
            </a:r>
            <a:r>
              <a:rPr lang="it-IT" altLang="it-IT" sz="1800" i="1" baseline="-25000" dirty="0" err="1">
                <a:solidFill>
                  <a:srgbClr val="C00000"/>
                </a:solidFill>
              </a:rPr>
              <a:t>k</a:t>
            </a:r>
            <a:r>
              <a:rPr lang="it-IT" altLang="it-IT" sz="1800" i="1" dirty="0">
                <a:solidFill>
                  <a:srgbClr val="C00000"/>
                </a:solidFill>
              </a:rPr>
              <a:t>) </a:t>
            </a:r>
            <a:r>
              <a:rPr lang="it-IT" altLang="it-IT" sz="1800" dirty="0"/>
              <a:t>costo del </a:t>
            </a:r>
            <a:r>
              <a:rPr lang="it-IT" altLang="it-IT" sz="1800" i="1" dirty="0"/>
              <a:t>circuito Hamiltoniano minimo </a:t>
            </a:r>
            <a:r>
              <a:rPr lang="it-IT" altLang="it-IT" sz="1800" dirty="0"/>
              <a:t>(</a:t>
            </a:r>
            <a:r>
              <a:rPr lang="it-IT" altLang="it-IT" sz="1800" i="1" dirty="0"/>
              <a:t>non lineare</a:t>
            </a:r>
            <a:r>
              <a:rPr lang="it-IT" altLang="it-IT" sz="1800" dirty="0"/>
              <a:t>)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9CA4B10F-C8F8-480C-B910-3E312BEE0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690664"/>
              </p:ext>
            </p:extLst>
          </p:nvPr>
        </p:nvGraphicFramePr>
        <p:xfrm>
          <a:off x="936625" y="3057525"/>
          <a:ext cx="5103813" cy="374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2019300" progId="Equation.DSMT4">
                  <p:embed/>
                </p:oleObj>
              </mc:Choice>
              <mc:Fallback>
                <p:oleObj name="Equation" r:id="rId4" imgW="2743200" imgH="2019300" progId="Equation.DSMT4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9CA4B10F-C8F8-480C-B910-3E312BEE0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057525"/>
                        <a:ext cx="5103813" cy="374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6953AAE2-747F-4DB7-876D-B3B37DDB88F6}"/>
              </a:ext>
            </a:extLst>
          </p:cNvPr>
          <p:cNvSpPr/>
          <p:nvPr/>
        </p:nvSpPr>
        <p:spPr>
          <a:xfrm>
            <a:off x="5237439" y="4070456"/>
            <a:ext cx="34671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Se i deve essere servito dal veicolo k allora un arco uscente da i deve essere attraversato dal veicolo k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33659F3-3790-44BC-B285-6B68157DB1CC}"/>
              </a:ext>
            </a:extLst>
          </p:cNvPr>
          <p:cNvCxnSpPr/>
          <p:nvPr/>
        </p:nvCxnSpPr>
        <p:spPr>
          <a:xfrm>
            <a:off x="4165877" y="4311755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CF718101-5B9B-4E53-91C0-8FB12DC4C4AA}"/>
              </a:ext>
            </a:extLst>
          </p:cNvPr>
          <p:cNvSpPr/>
          <p:nvPr/>
        </p:nvSpPr>
        <p:spPr>
          <a:xfrm>
            <a:off x="5389839" y="4937231"/>
            <a:ext cx="34671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Se i deve essere servito dal veicolo k allora un arco entrante in i deve essere attraversato dal veicolo k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818E6E3-4356-491D-AC88-880969D7A1A6}"/>
              </a:ext>
            </a:extLst>
          </p:cNvPr>
          <p:cNvCxnSpPr/>
          <p:nvPr/>
        </p:nvCxnSpPr>
        <p:spPr>
          <a:xfrm>
            <a:off x="4318277" y="5041900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8BD10C73-8F3C-4840-9976-A247DFE9DD96}"/>
              </a:ext>
            </a:extLst>
          </p:cNvPr>
          <p:cNvSpPr/>
          <p:nvPr/>
        </p:nvSpPr>
        <p:spPr>
          <a:xfrm>
            <a:off x="6256614" y="5676844"/>
            <a:ext cx="202723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Vincoli di assenza di sottogiri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A80D367-5417-43B7-B04F-5702306C0D99}"/>
              </a:ext>
            </a:extLst>
          </p:cNvPr>
          <p:cNvCxnSpPr/>
          <p:nvPr/>
        </p:nvCxnSpPr>
        <p:spPr>
          <a:xfrm>
            <a:off x="5462864" y="5846705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93E4BFA6-7B16-420B-9C60-E7A9A700C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4622" y="468693"/>
            <a:ext cx="3724275" cy="32575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8A37BBE-BA6E-4A7C-9DC0-698C5DB5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54446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in PL01:</a:t>
            </a:r>
          </a:p>
        </p:txBody>
      </p:sp>
    </p:spTree>
    <p:extLst>
      <p:ext uri="{BB962C8B-B14F-4D97-AF65-F5344CB8AC3E}">
        <p14:creationId xmlns:p14="http://schemas.microsoft.com/office/powerpoint/2010/main" val="254925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EF263A2-2610-4502-A956-C50BBD63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7B6E5519-AF63-44F0-ACDA-EEFC4088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54446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in PL01: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14C91B2-B3DF-4350-9FFE-53C7510CF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007745"/>
            <a:ext cx="83915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solidFill>
                  <a:srgbClr val="0066FF"/>
                </a:solidFill>
              </a:rPr>
              <a:t>Formulazione «clustering» (non lineare)</a:t>
            </a:r>
            <a:endParaRPr lang="it-IT" alt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C2DFB96-915F-432D-B1B1-4E1A4FFA0940}"/>
                  </a:ext>
                </a:extLst>
              </p:cNvPr>
              <p:cNvSpPr/>
              <p:nvPr/>
            </p:nvSpPr>
            <p:spPr>
              <a:xfrm>
                <a:off x="660967" y="1475625"/>
                <a:ext cx="1762919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it-IT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C2DFB96-915F-432D-B1B1-4E1A4FFA0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7" y="1475625"/>
                <a:ext cx="1762919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28EDED7-1E21-487F-99E8-5C373BAFD8A1}"/>
                  </a:ext>
                </a:extLst>
              </p:cNvPr>
              <p:cNvSpPr txBox="1"/>
              <p:nvPr/>
            </p:nvSpPr>
            <p:spPr>
              <a:xfrm>
                <a:off x="749328" y="2437476"/>
                <a:ext cx="1388585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28EDED7-1E21-487F-99E8-5C373BAFD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28" y="2437476"/>
                <a:ext cx="1388585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584AC58-6C53-4E28-9AF4-0C41433BC2B7}"/>
                  </a:ext>
                </a:extLst>
              </p:cNvPr>
              <p:cNvSpPr txBox="1"/>
              <p:nvPr/>
            </p:nvSpPr>
            <p:spPr>
              <a:xfrm>
                <a:off x="749328" y="3392516"/>
                <a:ext cx="281160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    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∈{2,…,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584AC58-6C53-4E28-9AF4-0C41433BC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28" y="3392516"/>
                <a:ext cx="2811604" cy="84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2B56F67-7AA0-4B17-A5F8-6D02842595FE}"/>
                  </a:ext>
                </a:extLst>
              </p:cNvPr>
              <p:cNvSpPr txBox="1"/>
              <p:nvPr/>
            </p:nvSpPr>
            <p:spPr>
              <a:xfrm>
                <a:off x="773851" y="4353861"/>
                <a:ext cx="3297185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it-IT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2B56F67-7AA0-4B17-A5F8-6D028425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51" y="4353861"/>
                <a:ext cx="3297185" cy="840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F1FEB3A-44AE-49E3-A826-7C74E4FFF365}"/>
                  </a:ext>
                </a:extLst>
              </p:cNvPr>
              <p:cNvSpPr txBox="1"/>
              <p:nvPr/>
            </p:nvSpPr>
            <p:spPr>
              <a:xfrm>
                <a:off x="763691" y="5349541"/>
                <a:ext cx="350088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it-IT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it-IT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2,…,</m:t>
                          </m:r>
                          <m:r>
                            <a:rPr lang="it-IT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it-IT" sz="20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sz="2000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F1FEB3A-44AE-49E3-A826-7C74E4FFF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91" y="5349541"/>
                <a:ext cx="3500881" cy="615553"/>
              </a:xfrm>
              <a:prstGeom prst="rect">
                <a:avLst/>
              </a:prstGeom>
              <a:blipFill>
                <a:blip r:embed="rId7"/>
                <a:stretch>
                  <a:fillRect l="-870" b="-168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0476754D-45E0-4368-9B11-69151AC258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68808"/>
              </p:ext>
            </p:extLst>
          </p:nvPr>
        </p:nvGraphicFramePr>
        <p:xfrm>
          <a:off x="6928151" y="1934075"/>
          <a:ext cx="5103812" cy="374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43200" imgH="2019300" progId="Equation.DSMT4">
                  <p:embed/>
                </p:oleObj>
              </mc:Choice>
              <mc:Fallback>
                <p:oleObj name="Equation" r:id="rId8" imgW="2743200" imgH="201930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0476754D-45E0-4368-9B11-69151AC258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8151" y="1934075"/>
                        <a:ext cx="5103812" cy="374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tangolo 10">
            <a:extLst>
              <a:ext uri="{FF2B5EF4-FFF2-40B4-BE49-F238E27FC236}">
                <a16:creationId xmlns:a16="http://schemas.microsoft.com/office/drawing/2014/main" id="{2E00069F-1A9A-4150-A535-739E9160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077" y="863860"/>
            <a:ext cx="5018451" cy="95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2000" b="1" dirty="0"/>
              <a:t>Il generico termine k della funzione ha la seguente formulazione lineare:</a:t>
            </a:r>
            <a:endParaRPr lang="it-IT" altLang="it-IT" sz="20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C1F21FA-426C-4F27-B476-23AA0D5956AA}"/>
              </a:ext>
            </a:extLst>
          </p:cNvPr>
          <p:cNvSpPr/>
          <p:nvPr/>
        </p:nvSpPr>
        <p:spPr>
          <a:xfrm>
            <a:off x="6753249" y="863860"/>
            <a:ext cx="5278714" cy="4972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Diagramma 14">
                <a:extLst>
                  <a:ext uri="{FF2B5EF4-FFF2-40B4-BE49-F238E27FC236}">
                    <a16:creationId xmlns:a16="http://schemas.microsoft.com/office/drawing/2014/main" id="{0785AFF4-2620-490D-8994-A66AD9D6BA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82334524"/>
                  </p:ext>
                </p:extLst>
              </p:nvPr>
            </p:nvGraphicFramePr>
            <p:xfrm>
              <a:off x="749328" y="6053958"/>
              <a:ext cx="11200933" cy="6124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Choice>
        <mc:Fallback xmlns="">
          <p:graphicFrame>
            <p:nvGraphicFramePr>
              <p:cNvPr id="15" name="Diagramma 14">
                <a:extLst>
                  <a:ext uri="{FF2B5EF4-FFF2-40B4-BE49-F238E27FC236}">
                    <a16:creationId xmlns:a16="http://schemas.microsoft.com/office/drawing/2014/main" id="{0785AFF4-2620-490D-8994-A66AD9D6BA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82334524"/>
                  </p:ext>
                </p:extLst>
              </p:nvPr>
            </p:nvGraphicFramePr>
            <p:xfrm>
              <a:off x="749328" y="6053958"/>
              <a:ext cx="11200933" cy="6124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5" r:lo="rId16" r:qs="rId17" r:cs="rId18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30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 animBg="1"/>
      <p:bldGraphic spid="1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E4E806-8B34-4ECE-BBAD-7207E5B8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B99635DD-8983-433C-8AC9-3E53FC76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in PL01: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8184C10-F732-4625-9EF5-2EE1C5AB4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257917"/>
              </p:ext>
            </p:extLst>
          </p:nvPr>
        </p:nvGraphicFramePr>
        <p:xfrm>
          <a:off x="709612" y="1207762"/>
          <a:ext cx="5803425" cy="523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20680" imgH="2641320" progId="Equation.DSMT4">
                  <p:embed/>
                </p:oleObj>
              </mc:Choice>
              <mc:Fallback>
                <p:oleObj name="Equation" r:id="rId3" imgW="2920680" imgH="2641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8184C10-F732-4625-9EF5-2EE1C5AB4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" y="1207762"/>
                        <a:ext cx="5803425" cy="5232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386B33B-9C9E-49C1-A9CC-EBC93725F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40677"/>
              </p:ext>
            </p:extLst>
          </p:nvPr>
        </p:nvGraphicFramePr>
        <p:xfrm>
          <a:off x="7367752" y="2114060"/>
          <a:ext cx="4184954" cy="3130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81200" imgH="1485900" progId="Equation.DSMT4">
                  <p:embed/>
                </p:oleObj>
              </mc:Choice>
              <mc:Fallback>
                <p:oleObj name="Equation" r:id="rId5" imgW="1981200" imgH="148590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B386B33B-9C9E-49C1-A9CC-EBC93725FC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752" y="2114060"/>
                        <a:ext cx="4184954" cy="3130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94AAD2E1-9E3E-467E-84CE-0CB5B0DFF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291" y="5666538"/>
            <a:ext cx="288034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i="1" dirty="0">
                <a:solidFill>
                  <a:srgbClr val="002060"/>
                </a:solidFill>
              </a:rPr>
              <a:t>Effettuando la sostituzione</a:t>
            </a:r>
            <a:endParaRPr lang="it-IT" altLang="it-IT" sz="1800" dirty="0">
              <a:solidFill>
                <a:srgbClr val="00206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CA35E08-7840-4C18-8B97-4A9C9D581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230" y="6208640"/>
            <a:ext cx="5413341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i="1" dirty="0">
                <a:solidFill>
                  <a:srgbClr val="002060"/>
                </a:solidFill>
              </a:rPr>
              <a:t>si possono eliminare dal modello le variabili y</a:t>
            </a:r>
            <a:endParaRPr lang="it-IT" altLang="it-IT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B480969-8823-4BBC-844F-A7078CE17AF5}"/>
                  </a:ext>
                </a:extLst>
              </p:cNvPr>
              <p:cNvSpPr txBox="1"/>
              <p:nvPr/>
            </p:nvSpPr>
            <p:spPr>
              <a:xfrm>
                <a:off x="9822595" y="5472527"/>
                <a:ext cx="1412246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B480969-8823-4BBC-844F-A7078CE17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595" y="5472527"/>
                <a:ext cx="1412246" cy="8751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48B71E88-D3D8-4775-813B-75148D82C647}"/>
              </a:ext>
            </a:extLst>
          </p:cNvPr>
          <p:cNvSpPr/>
          <p:nvPr/>
        </p:nvSpPr>
        <p:spPr>
          <a:xfrm>
            <a:off x="6726621" y="5328746"/>
            <a:ext cx="5171089" cy="151571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7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FBE1851-8BFD-413C-B95C-8DD86746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7A7E4FFE-6B0A-49D7-82E8-08C6A3CEF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in PL01: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DDF5BD1-EF39-40DC-AD4F-716F4936EA3C}"/>
                  </a:ext>
                </a:extLst>
              </p:cNvPr>
              <p:cNvSpPr txBox="1"/>
              <p:nvPr/>
            </p:nvSpPr>
            <p:spPr>
              <a:xfrm>
                <a:off x="697458" y="1169545"/>
                <a:ext cx="2058320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DDF5BD1-EF39-40DC-AD4F-716F4936E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8" y="1169545"/>
                <a:ext cx="2058320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26DDD8E-0863-4B55-AA12-8450091F9CCD}"/>
                  </a:ext>
                </a:extLst>
              </p:cNvPr>
              <p:cNvSpPr txBox="1"/>
              <p:nvPr/>
            </p:nvSpPr>
            <p:spPr>
              <a:xfrm>
                <a:off x="705168" y="2012470"/>
                <a:ext cx="5066323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26DDD8E-0863-4B55-AA12-8450091F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68" y="2012470"/>
                <a:ext cx="5066323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57F3F1A-45B7-46C0-B3D0-54236F7EEFD2}"/>
                  </a:ext>
                </a:extLst>
              </p:cNvPr>
              <p:cNvSpPr txBox="1"/>
              <p:nvPr/>
            </p:nvSpPr>
            <p:spPr>
              <a:xfrm>
                <a:off x="623888" y="2898698"/>
                <a:ext cx="5675312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≥2;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57F3F1A-45B7-46C0-B3D0-54236F7EE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8" y="2898698"/>
                <a:ext cx="5675312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A03B60A-0DA5-40E7-8C32-F82EA7199FB0}"/>
                  </a:ext>
                </a:extLst>
              </p:cNvPr>
              <p:cNvSpPr txBox="1"/>
              <p:nvPr/>
            </p:nvSpPr>
            <p:spPr>
              <a:xfrm>
                <a:off x="603568" y="3688365"/>
                <a:ext cx="225139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A03B60A-0DA5-40E7-8C32-F82EA719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8" y="3688365"/>
                <a:ext cx="2251392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0ECF0D9-8922-41E5-9755-F92BAC12171C}"/>
                  </a:ext>
                </a:extLst>
              </p:cNvPr>
              <p:cNvSpPr txBox="1"/>
              <p:nvPr/>
            </p:nvSpPr>
            <p:spPr>
              <a:xfrm>
                <a:off x="562927" y="4559675"/>
                <a:ext cx="4903153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          </m:t>
                          </m:r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                     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0ECF0D9-8922-41E5-9755-F92BAC121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7" y="4559675"/>
                <a:ext cx="4903153" cy="78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EF409AA-C51E-413D-8A39-8EFFBDD4670A}"/>
                  </a:ext>
                </a:extLst>
              </p:cNvPr>
              <p:cNvSpPr txBox="1"/>
              <p:nvPr/>
            </p:nvSpPr>
            <p:spPr>
              <a:xfrm>
                <a:off x="542607" y="5433435"/>
                <a:ext cx="3704273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</m:t>
                          </m:r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EF409AA-C51E-413D-8A39-8EFFBDD4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7" y="5433435"/>
                <a:ext cx="3704273" cy="78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C8CE5F1-6D6A-44FA-98AE-90683A69CBCF}"/>
                  </a:ext>
                </a:extLst>
              </p:cNvPr>
              <p:cNvSpPr txBox="1"/>
              <p:nvPr/>
            </p:nvSpPr>
            <p:spPr>
              <a:xfrm>
                <a:off x="594427" y="6381999"/>
                <a:ext cx="4984433" cy="330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C8CE5F1-6D6A-44FA-98AE-90683A69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27" y="6381999"/>
                <a:ext cx="4984433" cy="330540"/>
              </a:xfrm>
              <a:prstGeom prst="rect">
                <a:avLst/>
              </a:prstGeom>
              <a:blipFill>
                <a:blip r:embed="rId8"/>
                <a:stretch>
                  <a:fillRect l="-734" r="-1836" b="-240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tangolo 14">
            <a:extLst>
              <a:ext uri="{FF2B5EF4-FFF2-40B4-BE49-F238E27FC236}">
                <a16:creationId xmlns:a16="http://schemas.microsoft.com/office/drawing/2014/main" id="{9A23562A-B85F-434F-B010-375D5A4BD6DD}"/>
              </a:ext>
            </a:extLst>
          </p:cNvPr>
          <p:cNvSpPr/>
          <p:nvPr/>
        </p:nvSpPr>
        <p:spPr>
          <a:xfrm>
            <a:off x="3817823" y="1448222"/>
            <a:ext cx="202723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Costi totali di trasporto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B6AFE80-A326-4057-B0DC-CB9FA86A8E32}"/>
              </a:ext>
            </a:extLst>
          </p:cNvPr>
          <p:cNvCxnSpPr/>
          <p:nvPr/>
        </p:nvCxnSpPr>
        <p:spPr>
          <a:xfrm>
            <a:off x="3024073" y="1618083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F78E7914-9170-497C-9D8A-3F59596E1FF1}"/>
              </a:ext>
            </a:extLst>
          </p:cNvPr>
          <p:cNvSpPr/>
          <p:nvPr/>
        </p:nvSpPr>
        <p:spPr>
          <a:xfrm>
            <a:off x="6700812" y="2272128"/>
            <a:ext cx="241270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Se il veicolo k entra nel i, deve anche uscirne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1FF14DE-21B0-4D68-AE7E-4015C0E4F9D3}"/>
              </a:ext>
            </a:extLst>
          </p:cNvPr>
          <p:cNvCxnSpPr/>
          <p:nvPr/>
        </p:nvCxnSpPr>
        <p:spPr>
          <a:xfrm>
            <a:off x="5907063" y="2441989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2287E099-B8BA-4D44-8A9B-66C7B273E0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2075" y="1883282"/>
            <a:ext cx="1582620" cy="1003069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8C8D9AED-7935-4203-B8FA-671A1BBE6735}"/>
              </a:ext>
            </a:extLst>
          </p:cNvPr>
          <p:cNvSpPr/>
          <p:nvPr/>
        </p:nvSpPr>
        <p:spPr>
          <a:xfrm>
            <a:off x="7300252" y="3041853"/>
            <a:ext cx="241270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Vincoli di assenza di </a:t>
            </a:r>
            <a:r>
              <a:rPr lang="it-IT" sz="1600" i="1" dirty="0" err="1">
                <a:solidFill>
                  <a:srgbClr val="C00000"/>
                </a:solidFill>
              </a:rPr>
              <a:t>sottogiro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1970F79-32F8-4FC4-8A97-F0DEE07BCB22}"/>
              </a:ext>
            </a:extLst>
          </p:cNvPr>
          <p:cNvCxnSpPr/>
          <p:nvPr/>
        </p:nvCxnSpPr>
        <p:spPr>
          <a:xfrm>
            <a:off x="6506503" y="3211714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77C453FB-AEE5-4C61-8D74-DD51A8B4DD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6326" y="2909464"/>
            <a:ext cx="2766769" cy="2407722"/>
          </a:xfrm>
          <a:prstGeom prst="rect">
            <a:avLst/>
          </a:prstGeom>
        </p:spPr>
      </p:pic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87D44B8-7C7D-47C9-83BD-13445F86DCAA}"/>
              </a:ext>
            </a:extLst>
          </p:cNvPr>
          <p:cNvCxnSpPr>
            <a:cxnSpLocks/>
          </p:cNvCxnSpPr>
          <p:nvPr/>
        </p:nvCxnSpPr>
        <p:spPr>
          <a:xfrm>
            <a:off x="10279117" y="4236300"/>
            <a:ext cx="515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A5CC720-F908-420A-9691-A548264340B7}"/>
              </a:ext>
            </a:extLst>
          </p:cNvPr>
          <p:cNvCxnSpPr>
            <a:cxnSpLocks/>
          </p:cNvCxnSpPr>
          <p:nvPr/>
        </p:nvCxnSpPr>
        <p:spPr>
          <a:xfrm flipH="1" flipV="1">
            <a:off x="10079422" y="4623029"/>
            <a:ext cx="830316" cy="14867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7C3F91B-6186-47E9-AFF3-577D490EB768}"/>
              </a:ext>
            </a:extLst>
          </p:cNvPr>
          <p:cNvSpPr/>
          <p:nvPr/>
        </p:nvSpPr>
        <p:spPr>
          <a:xfrm>
            <a:off x="3165961" y="3919299"/>
            <a:ext cx="241270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Dal deposito devono uscire m veicoli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45170FC-C765-4BD9-A16F-80D056458E04}"/>
              </a:ext>
            </a:extLst>
          </p:cNvPr>
          <p:cNvCxnSpPr/>
          <p:nvPr/>
        </p:nvCxnSpPr>
        <p:spPr>
          <a:xfrm>
            <a:off x="2477312" y="4089160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0C6865FA-18D4-4387-8D71-6ACE354AEAAF}"/>
              </a:ext>
            </a:extLst>
          </p:cNvPr>
          <p:cNvSpPr/>
          <p:nvPr/>
        </p:nvSpPr>
        <p:spPr>
          <a:xfrm>
            <a:off x="6265801" y="4739123"/>
            <a:ext cx="241270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Da ogni cliente deve uscire un unico veicolo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289037F0-3722-46D4-8D3E-065D4399C81C}"/>
              </a:ext>
            </a:extLst>
          </p:cNvPr>
          <p:cNvCxnSpPr/>
          <p:nvPr/>
        </p:nvCxnSpPr>
        <p:spPr>
          <a:xfrm>
            <a:off x="5636394" y="4955355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B3ABA20F-6E68-4A25-BBDB-5A10F67E5BFD}"/>
              </a:ext>
            </a:extLst>
          </p:cNvPr>
          <p:cNvSpPr/>
          <p:nvPr/>
        </p:nvSpPr>
        <p:spPr>
          <a:xfrm>
            <a:off x="4971378" y="5625266"/>
            <a:ext cx="241270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La capacità del veicolo deve essere rispettata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A459238-C15C-4733-A004-C1EB12781535}"/>
              </a:ext>
            </a:extLst>
          </p:cNvPr>
          <p:cNvCxnSpPr/>
          <p:nvPr/>
        </p:nvCxnSpPr>
        <p:spPr>
          <a:xfrm>
            <a:off x="4341971" y="5841498"/>
            <a:ext cx="541338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78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21" grpId="0"/>
      <p:bldP spid="33" grpId="0"/>
      <p:bldP spid="35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ttangolo 3"/>
          <p:cNvSpPr>
            <a:spLocks noChangeArrowheads="1"/>
          </p:cNvSpPr>
          <p:nvPr/>
        </p:nvSpPr>
        <p:spPr bwMode="auto">
          <a:xfrm>
            <a:off x="866775" y="1306812"/>
            <a:ext cx="8569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2400" b="1" i="1" dirty="0">
                <a:solidFill>
                  <a:srgbClr val="7030A0"/>
                </a:solidFill>
                <a:latin typeface="+mn-lt"/>
              </a:rPr>
              <a:t>Numero di veicoli variabile</a:t>
            </a:r>
            <a:endParaRPr lang="it-IT" altLang="it-IT" sz="2400" b="1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988999"/>
              </p:ext>
            </p:extLst>
          </p:nvPr>
        </p:nvGraphicFramePr>
        <p:xfrm>
          <a:off x="1391201" y="1972935"/>
          <a:ext cx="2088804" cy="1090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531" imgH="444307" progId="Equation.DSMT4">
                  <p:embed/>
                </p:oleObj>
              </mc:Choice>
              <mc:Fallback>
                <p:oleObj name="Equation" r:id="rId2" imgW="850531" imgH="444307" progId="Equation.DSMT4">
                  <p:embed/>
                  <p:pic>
                    <p:nvPicPr>
                      <p:cNvPr id="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201" y="1972935"/>
                        <a:ext cx="2088804" cy="1090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nettore 2 5"/>
          <p:cNvCxnSpPr>
            <a:cxnSpLocks/>
          </p:cNvCxnSpPr>
          <p:nvPr/>
        </p:nvCxnSpPr>
        <p:spPr>
          <a:xfrm>
            <a:off x="3644312" y="2496704"/>
            <a:ext cx="88564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30839"/>
              </p:ext>
            </p:extLst>
          </p:nvPr>
        </p:nvGraphicFramePr>
        <p:xfrm>
          <a:off x="4711700" y="1973263"/>
          <a:ext cx="20574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444240" progId="Equation.DSMT4">
                  <p:embed/>
                </p:oleObj>
              </mc:Choice>
              <mc:Fallback>
                <p:oleObj name="Equation" r:id="rId4" imgW="838080" imgH="44424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1973263"/>
                        <a:ext cx="205740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1188243" y="3144403"/>
            <a:ext cx="79263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1800" i="1" dirty="0">
                <a:solidFill>
                  <a:srgbClr val="C00000"/>
                </a:solidFill>
              </a:rPr>
              <a:t>Alla funzione obiettivo viene aggiunto un termine di penalità per ogni veicolo utilizzato pari a:</a:t>
            </a:r>
            <a:endParaRPr lang="it-IT" altLang="it-IT" sz="1800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879891"/>
              </p:ext>
            </p:extLst>
          </p:nvPr>
        </p:nvGraphicFramePr>
        <p:xfrm>
          <a:off x="1269783" y="4144963"/>
          <a:ext cx="4643223" cy="1061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20" imgH="444240" progId="Equation.DSMT4">
                  <p:embed/>
                </p:oleObj>
              </mc:Choice>
              <mc:Fallback>
                <p:oleObj name="Equation" r:id="rId6" imgW="1942920" imgH="44424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783" y="4144963"/>
                        <a:ext cx="4643223" cy="1061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338245"/>
              </p:ext>
            </p:extLst>
          </p:nvPr>
        </p:nvGraphicFramePr>
        <p:xfrm>
          <a:off x="1496797" y="5389178"/>
          <a:ext cx="3317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646" imgH="228402" progId="Equation.DSMT4">
                  <p:embed/>
                </p:oleObj>
              </mc:Choice>
              <mc:Fallback>
                <p:oleObj name="Equation" r:id="rId8" imgW="177646" imgH="228402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797" y="5389178"/>
                        <a:ext cx="3317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ttangolo 13"/>
          <p:cNvSpPr/>
          <p:nvPr/>
        </p:nvSpPr>
        <p:spPr>
          <a:xfrm>
            <a:off x="3244306" y="5371717"/>
            <a:ext cx="612933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Costo di utilizzo del veicolo k</a:t>
            </a:r>
          </a:p>
        </p:txBody>
      </p:sp>
      <p:cxnSp>
        <p:nvCxnSpPr>
          <p:cNvPr id="22" name="Connettore 2 21"/>
          <p:cNvCxnSpPr/>
          <p:nvPr/>
        </p:nvCxnSpPr>
        <p:spPr>
          <a:xfrm>
            <a:off x="2044483" y="5582853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502279"/>
              </p:ext>
            </p:extLst>
          </p:nvPr>
        </p:nvGraphicFramePr>
        <p:xfrm>
          <a:off x="1300057" y="5732464"/>
          <a:ext cx="7334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529" imgH="444307" progId="Equation.DSMT4">
                  <p:embed/>
                </p:oleObj>
              </mc:Choice>
              <mc:Fallback>
                <p:oleObj name="Equation" r:id="rId10" imgW="393529" imgH="444307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057" y="5732464"/>
                        <a:ext cx="7334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ttangolo 23"/>
          <p:cNvSpPr/>
          <p:nvPr/>
        </p:nvSpPr>
        <p:spPr>
          <a:xfrm>
            <a:off x="3436505" y="5953126"/>
            <a:ext cx="612933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 dirty="0">
                <a:solidFill>
                  <a:srgbClr val="C00000"/>
                </a:solidFill>
              </a:rPr>
              <a:t>Vale 1 se il veicolo k è utilizzato, 0 altrimenti</a:t>
            </a:r>
          </a:p>
        </p:txBody>
      </p:sp>
      <p:cxnSp>
        <p:nvCxnSpPr>
          <p:cNvPr id="25" name="Connettore 2 24"/>
          <p:cNvCxnSpPr/>
          <p:nvPr/>
        </p:nvCxnSpPr>
        <p:spPr>
          <a:xfrm>
            <a:off x="2236681" y="6164264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67661A72-2989-4FC2-8096-E4C8FBD28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5F36C3-E886-4271-BA64-3D887EC70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in PL01: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8" grpId="0"/>
      <p:bldP spid="14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355870"/>
              </p:ext>
            </p:extLst>
          </p:nvPr>
        </p:nvGraphicFramePr>
        <p:xfrm>
          <a:off x="1111525" y="1891529"/>
          <a:ext cx="4112115" cy="1106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444500" progId="Equation.DSMT4">
                  <p:embed/>
                </p:oleObj>
              </mc:Choice>
              <mc:Fallback>
                <p:oleObj name="Equation" r:id="rId2" imgW="1651000" imgH="444500" progId="Equation.DSMT4">
                  <p:embed/>
                  <p:pic>
                    <p:nvPicPr>
                      <p:cNvPr id="133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525" y="1891529"/>
                        <a:ext cx="4112115" cy="1106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453151"/>
              </p:ext>
            </p:extLst>
          </p:nvPr>
        </p:nvGraphicFramePr>
        <p:xfrm>
          <a:off x="1102934" y="3016578"/>
          <a:ext cx="307974" cy="61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250" imgH="228501" progId="Equation.DSMT4">
                  <p:embed/>
                </p:oleObj>
              </mc:Choice>
              <mc:Fallback>
                <p:oleObj name="Equation" r:id="rId4" imgW="114250" imgH="228501" progId="Equation.DSMT4">
                  <p:embed/>
                  <p:pic>
                    <p:nvPicPr>
                      <p:cNvPr id="133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934" y="3016578"/>
                        <a:ext cx="307974" cy="615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/>
          <p:cNvSpPr/>
          <p:nvPr/>
        </p:nvSpPr>
        <p:spPr>
          <a:xfrm>
            <a:off x="2687256" y="3191202"/>
            <a:ext cx="612933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2000" i="1" dirty="0">
                <a:solidFill>
                  <a:srgbClr val="C00000"/>
                </a:solidFill>
              </a:rPr>
              <a:t>Tempi di servizio nel nodo </a:t>
            </a:r>
            <a:r>
              <a:rPr lang="it-IT" sz="2000" b="1" i="1" dirty="0">
                <a:solidFill>
                  <a:srgbClr val="C00000"/>
                </a:solidFill>
              </a:rPr>
              <a:t>v</a:t>
            </a:r>
            <a:r>
              <a:rPr lang="it-IT" sz="2000" b="1" i="1" baseline="-25000" dirty="0">
                <a:solidFill>
                  <a:srgbClr val="C00000"/>
                </a:solidFill>
              </a:rPr>
              <a:t>i</a:t>
            </a:r>
            <a:endParaRPr lang="it-IT" sz="2000" b="1" i="1" dirty="0">
              <a:solidFill>
                <a:srgbClr val="C00000"/>
              </a:solidFill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1687131" y="3402340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33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597084"/>
              </p:ext>
            </p:extLst>
          </p:nvPr>
        </p:nvGraphicFramePr>
        <p:xfrm>
          <a:off x="1139849" y="3611833"/>
          <a:ext cx="356945" cy="61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39" imgH="241195" progId="Equation.DSMT4">
                  <p:embed/>
                </p:oleObj>
              </mc:Choice>
              <mc:Fallback>
                <p:oleObj name="Equation" r:id="rId6" imgW="139639" imgH="241195" progId="Equation.DSMT4">
                  <p:embed/>
                  <p:pic>
                    <p:nvPicPr>
                      <p:cNvPr id="133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49" y="3611833"/>
                        <a:ext cx="356945" cy="615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tangolo 9"/>
          <p:cNvSpPr/>
          <p:nvPr/>
        </p:nvSpPr>
        <p:spPr>
          <a:xfrm>
            <a:off x="2687256" y="3757720"/>
            <a:ext cx="612933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2000" i="1" dirty="0">
                <a:solidFill>
                  <a:srgbClr val="C00000"/>
                </a:solidFill>
              </a:rPr>
              <a:t>Tempo di attraversamento dell’arco </a:t>
            </a:r>
            <a:r>
              <a:rPr lang="it-IT" sz="2000" b="1" i="1" dirty="0">
                <a:solidFill>
                  <a:srgbClr val="C00000"/>
                </a:solidFill>
              </a:rPr>
              <a:t>(v</a:t>
            </a:r>
            <a:r>
              <a:rPr lang="it-IT" sz="2000" b="1" i="1" baseline="-25000" dirty="0">
                <a:solidFill>
                  <a:srgbClr val="C00000"/>
                </a:solidFill>
              </a:rPr>
              <a:t>i</a:t>
            </a:r>
            <a:r>
              <a:rPr lang="it-IT" sz="2000" b="1" i="1" dirty="0">
                <a:solidFill>
                  <a:srgbClr val="C00000"/>
                </a:solidFill>
              </a:rPr>
              <a:t>,</a:t>
            </a:r>
            <a:r>
              <a:rPr lang="it-IT" sz="2000" b="1" i="1" dirty="0" err="1">
                <a:solidFill>
                  <a:srgbClr val="C00000"/>
                </a:solidFill>
              </a:rPr>
              <a:t>v</a:t>
            </a:r>
            <a:r>
              <a:rPr lang="it-IT" sz="2000" b="1" i="1" baseline="-25000" dirty="0" err="1">
                <a:solidFill>
                  <a:srgbClr val="C00000"/>
                </a:solidFill>
              </a:rPr>
              <a:t>j</a:t>
            </a:r>
            <a:r>
              <a:rPr lang="it-IT" sz="2000" b="1" i="1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1" name="Connettore 2 10"/>
          <p:cNvCxnSpPr/>
          <p:nvPr/>
        </p:nvCxnSpPr>
        <p:spPr>
          <a:xfrm>
            <a:off x="1687131" y="3968856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33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2409"/>
              </p:ext>
            </p:extLst>
          </p:nvPr>
        </p:nvGraphicFramePr>
        <p:xfrm>
          <a:off x="1053714" y="4169973"/>
          <a:ext cx="445873" cy="61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028" imgH="228501" progId="Equation.DSMT4">
                  <p:embed/>
                </p:oleObj>
              </mc:Choice>
              <mc:Fallback>
                <p:oleObj name="Equation" r:id="rId8" imgW="165028" imgH="228501" progId="Equation.DSMT4">
                  <p:embed/>
                  <p:pic>
                    <p:nvPicPr>
                      <p:cNvPr id="133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714" y="4169973"/>
                        <a:ext cx="445873" cy="615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ttangolo 12"/>
          <p:cNvSpPr/>
          <p:nvPr/>
        </p:nvSpPr>
        <p:spPr>
          <a:xfrm>
            <a:off x="2687256" y="4265500"/>
            <a:ext cx="612933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2000" i="1" dirty="0">
                <a:solidFill>
                  <a:srgbClr val="C00000"/>
                </a:solidFill>
              </a:rPr>
              <a:t>Durata massima del percorso</a:t>
            </a:r>
            <a:r>
              <a:rPr lang="it-IT" sz="2000" b="1" i="1" dirty="0">
                <a:solidFill>
                  <a:srgbClr val="C00000"/>
                </a:solidFill>
              </a:rPr>
              <a:t> k-esimo</a:t>
            </a:r>
          </a:p>
        </p:txBody>
      </p:sp>
      <p:cxnSp>
        <p:nvCxnSpPr>
          <p:cNvPr id="14" name="Connettore 2 13"/>
          <p:cNvCxnSpPr/>
          <p:nvPr/>
        </p:nvCxnSpPr>
        <p:spPr>
          <a:xfrm>
            <a:off x="1687131" y="4476636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ttangolo 3">
            <a:extLst>
              <a:ext uri="{FF2B5EF4-FFF2-40B4-BE49-F238E27FC236}">
                <a16:creationId xmlns:a16="http://schemas.microsoft.com/office/drawing/2014/main" id="{8D570D22-4646-478F-A0FA-D5BAFB833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1306812"/>
            <a:ext cx="8569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2400" b="1" i="1" dirty="0">
                <a:solidFill>
                  <a:srgbClr val="7030A0"/>
                </a:solidFill>
                <a:latin typeface="+mn-lt"/>
              </a:rPr>
              <a:t>Vincolo sulla durata massima di ogni percorso</a:t>
            </a:r>
            <a:endParaRPr lang="it-IT" altLang="it-IT" sz="24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A18E595-234A-4639-8291-A6A73F21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BB1184-BDAA-43E4-9DC0-F1C8DCE28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in PL01: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4300101" y="1973481"/>
            <a:ext cx="497681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2000" i="1" dirty="0">
                <a:solidFill>
                  <a:srgbClr val="C00000"/>
                </a:solidFill>
              </a:rPr>
              <a:t>Nuovo insieme di variabili</a:t>
            </a:r>
            <a:endParaRPr lang="it-IT" sz="2000" b="1" i="1" dirty="0">
              <a:solidFill>
                <a:srgbClr val="C00000"/>
              </a:solidFill>
            </a:endParaRPr>
          </a:p>
        </p:txBody>
      </p:sp>
      <p:cxnSp>
        <p:nvCxnSpPr>
          <p:cNvPr id="7" name="Connettore 2 6"/>
          <p:cNvCxnSpPr/>
          <p:nvPr/>
        </p:nvCxnSpPr>
        <p:spPr>
          <a:xfrm>
            <a:off x="3299976" y="2184618"/>
            <a:ext cx="754062" cy="31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073645" y="2439441"/>
            <a:ext cx="66935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2400" b="1" i="1" dirty="0">
                <a:solidFill>
                  <a:srgbClr val="C00000"/>
                </a:solidFill>
              </a:rPr>
              <a:t>a</a:t>
            </a:r>
            <a:r>
              <a:rPr lang="it-IT" sz="2400" b="1" i="1" baseline="-25000" dirty="0">
                <a:solidFill>
                  <a:srgbClr val="C00000"/>
                </a:solidFill>
              </a:rPr>
              <a:t>i</a:t>
            </a:r>
            <a:r>
              <a:rPr lang="it-IT" sz="2400" i="1" dirty="0">
                <a:solidFill>
                  <a:srgbClr val="C00000"/>
                </a:solidFill>
              </a:rPr>
              <a:t> tempo di inizio del servizio sul nodo </a:t>
            </a:r>
            <a:r>
              <a:rPr lang="it-IT" sz="2400" b="1" i="1" dirty="0">
                <a:solidFill>
                  <a:srgbClr val="C00000"/>
                </a:solidFill>
              </a:rPr>
              <a:t>v</a:t>
            </a:r>
            <a:r>
              <a:rPr lang="it-IT" sz="2400" b="1" i="1" baseline="-25000" dirty="0">
                <a:solidFill>
                  <a:srgbClr val="C00000"/>
                </a:solidFill>
              </a:rPr>
              <a:t>i</a:t>
            </a:r>
          </a:p>
        </p:txBody>
      </p:sp>
      <p:graphicFrame>
        <p:nvGraphicFramePr>
          <p:cNvPr id="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822379"/>
              </p:ext>
            </p:extLst>
          </p:nvPr>
        </p:nvGraphicFramePr>
        <p:xfrm>
          <a:off x="1160361" y="3042691"/>
          <a:ext cx="852042" cy="532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48" imgH="253780" progId="Equation.DSMT4">
                  <p:embed/>
                </p:oleObj>
              </mc:Choice>
              <mc:Fallback>
                <p:oleObj name="Equation" r:id="rId2" imgW="406048" imgH="253780" progId="Equation.DSMT4">
                  <p:embed/>
                  <p:pic>
                    <p:nvPicPr>
                      <p:cNvPr id="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361" y="3042691"/>
                        <a:ext cx="852042" cy="532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685573"/>
              </p:ext>
            </p:extLst>
          </p:nvPr>
        </p:nvGraphicFramePr>
        <p:xfrm>
          <a:off x="1173658" y="3740147"/>
          <a:ext cx="2301497" cy="53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228600" progId="Equation.DSMT4">
                  <p:embed/>
                </p:oleObj>
              </mc:Choice>
              <mc:Fallback>
                <p:oleObj name="Equation" r:id="rId4" imgW="990600" imgH="228600" progId="Equation.DSMT4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658" y="3740147"/>
                        <a:ext cx="2301497" cy="530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ttangolo 12"/>
          <p:cNvSpPr/>
          <p:nvPr/>
        </p:nvSpPr>
        <p:spPr>
          <a:xfrm>
            <a:off x="3079700" y="3087141"/>
            <a:ext cx="497681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2000" i="1" dirty="0">
                <a:solidFill>
                  <a:srgbClr val="C00000"/>
                </a:solidFill>
              </a:rPr>
              <a:t>Finestra temporale del nodo </a:t>
            </a:r>
            <a:r>
              <a:rPr lang="it-IT" sz="2000" b="1" i="1" dirty="0">
                <a:solidFill>
                  <a:srgbClr val="C00000"/>
                </a:solidFill>
              </a:rPr>
              <a:t>v</a:t>
            </a:r>
            <a:r>
              <a:rPr lang="it-IT" sz="2000" b="1" i="1" baseline="-25000" dirty="0">
                <a:solidFill>
                  <a:srgbClr val="C00000"/>
                </a:solidFill>
              </a:rPr>
              <a:t>i</a:t>
            </a:r>
            <a:endParaRPr lang="it-IT" sz="2000" b="1" i="1" dirty="0">
              <a:solidFill>
                <a:srgbClr val="C00000"/>
              </a:solidFill>
            </a:endParaRP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2184519" y="3282403"/>
            <a:ext cx="663951" cy="74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06" name="Rettangolo 14"/>
          <p:cNvSpPr>
            <a:spLocks noChangeArrowheads="1"/>
          </p:cNvSpPr>
          <p:nvPr/>
        </p:nvSpPr>
        <p:spPr bwMode="auto">
          <a:xfrm>
            <a:off x="1154608" y="4478665"/>
            <a:ext cx="6327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i="1" dirty="0">
                <a:solidFill>
                  <a:srgbClr val="0066FF"/>
                </a:solidFill>
              </a:rPr>
              <a:t>Vincoli da aggiungere al modello</a:t>
            </a:r>
            <a:endParaRPr lang="it-IT" altLang="it-IT" sz="1800" dirty="0">
              <a:solidFill>
                <a:srgbClr val="0066FF"/>
              </a:solidFill>
            </a:endParaRPr>
          </a:p>
        </p:txBody>
      </p:sp>
      <p:graphicFrame>
        <p:nvGraphicFramePr>
          <p:cNvPr id="14350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56690"/>
              </p:ext>
            </p:extLst>
          </p:nvPr>
        </p:nvGraphicFramePr>
        <p:xfrm>
          <a:off x="1086791" y="1933026"/>
          <a:ext cx="2070311" cy="5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939800" imgH="228600" progId="Equation.3">
                  <p:embed/>
                </p:oleObj>
              </mc:Choice>
              <mc:Fallback>
                <p:oleObj name="Equazione" r:id="rId6" imgW="939800" imgH="228600" progId="Equation.3">
                  <p:embed/>
                  <p:pic>
                    <p:nvPicPr>
                      <p:cNvPr id="14350" name="Ogget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791" y="1933026"/>
                        <a:ext cx="2070311" cy="50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ttangolo 3">
            <a:extLst>
              <a:ext uri="{FF2B5EF4-FFF2-40B4-BE49-F238E27FC236}">
                <a16:creationId xmlns:a16="http://schemas.microsoft.com/office/drawing/2014/main" id="{B588C857-D721-4410-9915-D97128CFA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1306812"/>
            <a:ext cx="8569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2400" b="1" i="1" dirty="0">
                <a:solidFill>
                  <a:srgbClr val="7030A0"/>
                </a:solidFill>
                <a:latin typeface="+mn-lt"/>
              </a:rPr>
              <a:t>Finestre temporali </a:t>
            </a:r>
            <a:endParaRPr lang="it-IT" altLang="it-IT" sz="24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DC48C23-3B31-4C3A-B929-C25BAE211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01285A-C039-48AF-B922-402FFA6C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in PL01: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A0780B-986A-46A7-8B44-EFAD10220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3694" y="4968710"/>
            <a:ext cx="8648884" cy="1488853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7676E5A2-EA9A-440C-8F8A-6AC47A33DB6F}"/>
              </a:ext>
            </a:extLst>
          </p:cNvPr>
          <p:cNvSpPr/>
          <p:nvPr/>
        </p:nvSpPr>
        <p:spPr>
          <a:xfrm>
            <a:off x="4514358" y="3849140"/>
            <a:ext cx="621670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2000" i="1" dirty="0">
                <a:solidFill>
                  <a:srgbClr val="C00000"/>
                </a:solidFill>
              </a:rPr>
              <a:t>Tempo massimo di servizio di un veicolo (BIGM)</a:t>
            </a:r>
            <a:endParaRPr lang="it-IT" sz="2000" b="1" i="1" dirty="0">
              <a:solidFill>
                <a:srgbClr val="C00000"/>
              </a:solidFill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3EED601-F05F-420B-93DC-1CF8B6307F5B}"/>
              </a:ext>
            </a:extLst>
          </p:cNvPr>
          <p:cNvCxnSpPr/>
          <p:nvPr/>
        </p:nvCxnSpPr>
        <p:spPr>
          <a:xfrm flipV="1">
            <a:off x="3619178" y="4044402"/>
            <a:ext cx="663951" cy="74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8206" grpId="0"/>
      <p:bldP spid="15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BD4864-635B-478B-B046-0ED1290B5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4EC11890-21F1-4587-B60E-08827A547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96522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Metodi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esatti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: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AB218F7-C0C2-41E5-97D1-25E88620D1BC}"/>
              </a:ext>
            </a:extLst>
          </p:cNvPr>
          <p:cNvSpPr/>
          <p:nvPr/>
        </p:nvSpPr>
        <p:spPr>
          <a:xfrm>
            <a:off x="955040" y="1548608"/>
            <a:ext cx="10749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0000"/>
                </a:solidFill>
              </a:rPr>
              <a:t>Branch</a:t>
            </a:r>
            <a:r>
              <a:rPr lang="it-IT" sz="2200" dirty="0">
                <a:solidFill>
                  <a:srgbClr val="000000"/>
                </a:solidFill>
              </a:rPr>
              <a:t>-and-</a:t>
            </a:r>
            <a:r>
              <a:rPr lang="it-IT" sz="2200" dirty="0" err="1">
                <a:solidFill>
                  <a:srgbClr val="000000"/>
                </a:solidFill>
              </a:rPr>
              <a:t>cut</a:t>
            </a:r>
            <a:r>
              <a:rPr lang="it-IT" sz="2200" dirty="0">
                <a:solidFill>
                  <a:srgbClr val="000000"/>
                </a:solidFill>
              </a:rPr>
              <a:t>, </a:t>
            </a:r>
            <a:r>
              <a:rPr lang="it-IT" sz="2200" dirty="0" err="1">
                <a:solidFill>
                  <a:srgbClr val="000000"/>
                </a:solidFill>
              </a:rPr>
              <a:t>cioe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i="1" dirty="0" err="1">
                <a:solidFill>
                  <a:schemeClr val="accent1"/>
                </a:solidFill>
              </a:rPr>
              <a:t>Branch</a:t>
            </a:r>
            <a:r>
              <a:rPr lang="it-IT" sz="2200" i="1" dirty="0">
                <a:solidFill>
                  <a:schemeClr val="accent1"/>
                </a:solidFill>
              </a:rPr>
              <a:t>-and-</a:t>
            </a:r>
            <a:r>
              <a:rPr lang="it-IT" sz="2200" i="1" dirty="0" err="1">
                <a:solidFill>
                  <a:schemeClr val="accent1"/>
                </a:solidFill>
              </a:rPr>
              <a:t>Bound</a:t>
            </a:r>
            <a:r>
              <a:rPr lang="it-IT" sz="2200" dirty="0">
                <a:solidFill>
                  <a:srgbClr val="000000"/>
                </a:solidFill>
              </a:rPr>
              <a:t> con </a:t>
            </a:r>
            <a:r>
              <a:rPr lang="it-IT" sz="2200" i="1" dirty="0">
                <a:solidFill>
                  <a:schemeClr val="accent1"/>
                </a:solidFill>
              </a:rPr>
              <a:t>aggiunta di vincoli </a:t>
            </a:r>
            <a:r>
              <a:rPr lang="it-IT" sz="2200" dirty="0">
                <a:solidFill>
                  <a:srgbClr val="000000"/>
                </a:solidFill>
              </a:rPr>
              <a:t>per migliorare la formulazione.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200" i="1" dirty="0">
                <a:solidFill>
                  <a:schemeClr val="accent1"/>
                </a:solidFill>
              </a:rPr>
              <a:t>Generazione</a:t>
            </a:r>
            <a:r>
              <a:rPr lang="it-IT" sz="2200" dirty="0">
                <a:solidFill>
                  <a:srgbClr val="000000"/>
                </a:solidFill>
              </a:rPr>
              <a:t> dinamica di </a:t>
            </a:r>
            <a:r>
              <a:rPr lang="it-IT" sz="2200" i="1" dirty="0">
                <a:solidFill>
                  <a:schemeClr val="accent1"/>
                </a:solidFill>
              </a:rPr>
              <a:t>vincoli di assenza di </a:t>
            </a:r>
            <a:r>
              <a:rPr lang="it-IT" sz="2200" i="1" dirty="0" err="1">
                <a:solidFill>
                  <a:schemeClr val="accent1"/>
                </a:solidFill>
              </a:rPr>
              <a:t>sottociclo</a:t>
            </a:r>
            <a:r>
              <a:rPr lang="it-IT" sz="2200" i="1" dirty="0">
                <a:solidFill>
                  <a:schemeClr val="accent1"/>
                </a:solidFill>
              </a:rPr>
              <a:t> </a:t>
            </a:r>
            <a:r>
              <a:rPr lang="it-IT" sz="2200" dirty="0">
                <a:solidFill>
                  <a:srgbClr val="000000"/>
                </a:solidFill>
              </a:rPr>
              <a:t>(</a:t>
            </a:r>
            <a:r>
              <a:rPr lang="it-IT" sz="2200" i="1" dirty="0" err="1">
                <a:solidFill>
                  <a:schemeClr val="accent1"/>
                </a:solidFill>
              </a:rPr>
              <a:t>row</a:t>
            </a:r>
            <a:r>
              <a:rPr lang="it-IT" sz="2200" i="1" dirty="0">
                <a:solidFill>
                  <a:schemeClr val="accent1"/>
                </a:solidFill>
              </a:rPr>
              <a:t> generation</a:t>
            </a:r>
            <a:r>
              <a:rPr lang="it-IT" sz="2200" dirty="0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9A342BF7-AFC9-4FE8-B306-532F8387C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37817"/>
              </p:ext>
            </p:extLst>
          </p:nvPr>
        </p:nvGraphicFramePr>
        <p:xfrm>
          <a:off x="1026160" y="2865735"/>
          <a:ext cx="10210800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16">
            <a:extLst>
              <a:ext uri="{FF2B5EF4-FFF2-40B4-BE49-F238E27FC236}">
                <a16:creationId xmlns:a16="http://schemas.microsoft.com/office/drawing/2014/main" id="{B133CCC5-7680-445D-B9E0-0018E2692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396242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Metodi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euristici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: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366E61D-FFD4-4D3E-83C1-4AC3F28038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191605"/>
              </p:ext>
            </p:extLst>
          </p:nvPr>
        </p:nvGraphicFramePr>
        <p:xfrm>
          <a:off x="1026160" y="4745335"/>
          <a:ext cx="10210800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1046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CBF7E38-7278-4DDA-87E7-32D619390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4" y="2370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8DE6DD6-C883-4B81-AAFE-33D4514F8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8" y="85661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Definizione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del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problema</a:t>
            </a:r>
            <a:endParaRPr lang="en-US" altLang="it-IT" sz="2400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6" name="Rettangolo 4">
            <a:extLst>
              <a:ext uri="{FF2B5EF4-FFF2-40B4-BE49-F238E27FC236}">
                <a16:creationId xmlns:a16="http://schemas.microsoft.com/office/drawing/2014/main" id="{03B99276-B528-41B1-B0DC-702299CCC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3" y="1341755"/>
            <a:ext cx="10707687" cy="105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latin typeface="+mn-lt"/>
              </a:rPr>
              <a:t>Consiste nell’</a:t>
            </a:r>
            <a:r>
              <a:rPr lang="it-IT" altLang="it-IT" sz="2400" i="1" dirty="0">
                <a:solidFill>
                  <a:schemeClr val="accent1"/>
                </a:solidFill>
                <a:latin typeface="+mn-lt"/>
              </a:rPr>
              <a:t>ottimizzare</a:t>
            </a:r>
            <a:r>
              <a:rPr lang="it-IT" altLang="it-IT" sz="2400" dirty="0">
                <a:latin typeface="+mn-lt"/>
              </a:rPr>
              <a:t> l’utilizzo di un </a:t>
            </a:r>
            <a:r>
              <a:rPr lang="it-IT" altLang="it-IT" sz="2400" dirty="0">
                <a:solidFill>
                  <a:schemeClr val="accent1"/>
                </a:solidFill>
                <a:latin typeface="+mn-lt"/>
              </a:rPr>
              <a:t>insieme di veicoli a capacità limitata </a:t>
            </a:r>
            <a:r>
              <a:rPr lang="it-IT" altLang="it-IT" sz="2400" dirty="0">
                <a:latin typeface="+mn-lt"/>
              </a:rPr>
              <a:t>il cui servizio si articola in una </a:t>
            </a:r>
            <a:r>
              <a:rPr lang="it-IT" altLang="it-IT" sz="2400" dirty="0">
                <a:solidFill>
                  <a:schemeClr val="accent1"/>
                </a:solidFill>
                <a:latin typeface="+mn-lt"/>
              </a:rPr>
              <a:t>serie di fermate </a:t>
            </a:r>
            <a:r>
              <a:rPr lang="it-IT" altLang="it-IT" sz="2400" dirty="0">
                <a:latin typeface="+mn-lt"/>
              </a:rPr>
              <a:t>per </a:t>
            </a:r>
            <a:r>
              <a:rPr lang="it-IT" altLang="it-IT" sz="2400" i="1" dirty="0">
                <a:solidFill>
                  <a:schemeClr val="accent1"/>
                </a:solidFill>
                <a:latin typeface="+mn-lt"/>
              </a:rPr>
              <a:t>prelevare e/o consegnare merci o persone</a:t>
            </a:r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ADD49AAB-4566-4580-AF80-A1A57F124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2600643"/>
            <a:ext cx="8569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 i="1" dirty="0">
                <a:solidFill>
                  <a:srgbClr val="0070C0"/>
                </a:solidFill>
              </a:rPr>
              <a:t>Obiettivi </a:t>
            </a:r>
            <a:r>
              <a:rPr lang="it-IT" altLang="it-IT" sz="2400" b="1" i="1" dirty="0">
                <a:solidFill>
                  <a:srgbClr val="0070C0"/>
                </a:solidFill>
              </a:rPr>
              <a:t>del</a:t>
            </a:r>
            <a:r>
              <a:rPr lang="it-IT" altLang="it-IT" sz="2000" b="1" i="1" dirty="0">
                <a:solidFill>
                  <a:srgbClr val="0070C0"/>
                </a:solidFill>
              </a:rPr>
              <a:t> problema</a:t>
            </a:r>
            <a:endParaRPr lang="it-IT" altLang="it-IT" sz="2000" b="1" dirty="0">
              <a:solidFill>
                <a:srgbClr val="0070C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9BDBDF-D6B0-4E79-8884-743F5229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3114040"/>
            <a:ext cx="1109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2400" dirty="0">
                <a:latin typeface="+mn-lt"/>
              </a:rPr>
              <a:t>Minimizzazione dei </a:t>
            </a:r>
            <a:r>
              <a:rPr lang="it-IT" altLang="it-IT" sz="2400" i="1" dirty="0">
                <a:solidFill>
                  <a:srgbClr val="0070C0"/>
                </a:solidFill>
                <a:latin typeface="+mn-lt"/>
              </a:rPr>
              <a:t>costi di trasporto</a:t>
            </a:r>
            <a:r>
              <a:rPr lang="it-IT" altLang="it-IT" sz="2400" dirty="0">
                <a:latin typeface="+mn-lt"/>
              </a:rPr>
              <a:t> (distanze percorse, consumo di carburante,…)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56CED8F-4B3F-4E39-AD3C-7FAB98804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3761740"/>
            <a:ext cx="8675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2400" dirty="0">
                <a:latin typeface="+mn-lt"/>
              </a:rPr>
              <a:t>Minimizzazione del </a:t>
            </a:r>
            <a:r>
              <a:rPr lang="it-IT" altLang="it-IT" sz="2400" i="1" dirty="0">
                <a:solidFill>
                  <a:srgbClr val="0070C0"/>
                </a:solidFill>
                <a:latin typeface="+mn-lt"/>
              </a:rPr>
              <a:t>numero di veicoli utilizzati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3857C0F-8DF7-469B-8160-AE2E10480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4284980"/>
            <a:ext cx="10667047" cy="114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2400" dirty="0">
                <a:latin typeface="+mn-lt"/>
              </a:rPr>
              <a:t>Massimizzazione della </a:t>
            </a:r>
            <a:r>
              <a:rPr lang="it-IT" altLang="it-IT" sz="2400" i="1" dirty="0">
                <a:solidFill>
                  <a:srgbClr val="0070C0"/>
                </a:solidFill>
                <a:latin typeface="+mn-lt"/>
              </a:rPr>
              <a:t>qualità del servizio </a:t>
            </a:r>
            <a:r>
              <a:rPr lang="it-IT" altLang="it-IT" sz="2400" dirty="0">
                <a:latin typeface="+mn-lt"/>
              </a:rPr>
              <a:t>(maggiore tempestività del servizio, aumento del confort,…)</a:t>
            </a:r>
            <a:endParaRPr lang="it-IT" altLang="it-IT" sz="24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76C1327-FC3F-4955-9DE2-F3FD18054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5554980"/>
            <a:ext cx="8675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2400">
                <a:latin typeface="+mn-lt"/>
              </a:rPr>
              <a:t>…</a:t>
            </a:r>
            <a:endParaRPr lang="it-IT" altLang="it-IT" sz="2400" i="1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96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0BD50328-D296-443D-B20F-DBEBB6D1E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034" y="3531235"/>
                <a:ext cx="10067606" cy="211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820738" indent="-363538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ü"/>
                </a:pP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ogni </a:t>
                </a:r>
                <a:r>
                  <a:rPr lang="it-IT" altLang="it-IT" sz="2200" i="1" dirty="0">
                    <a:solidFill>
                      <a:schemeClr val="accent1"/>
                    </a:solidFill>
                    <a:latin typeface="+mn-lt"/>
                  </a:rPr>
                  <a:t>nodo</a:t>
                </a: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 (</a:t>
                </a:r>
                <a:r>
                  <a:rPr lang="it-IT" altLang="it-IT" sz="2200" i="1" dirty="0">
                    <a:solidFill>
                      <a:schemeClr val="accent1"/>
                    </a:solidFill>
                    <a:latin typeface="+mn-lt"/>
                  </a:rPr>
                  <a:t>cliente</a:t>
                </a: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) appartiene ad un ciclo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it-IT" altLang="it-IT" sz="2200" dirty="0">
                  <a:solidFill>
                    <a:srgbClr val="000000"/>
                  </a:solidFill>
                  <a:latin typeface="+mn-lt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ü"/>
                </a:pP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il </a:t>
                </a:r>
                <a:r>
                  <a:rPr lang="it-IT" altLang="it-IT" sz="2200" i="1" dirty="0">
                    <a:solidFill>
                      <a:schemeClr val="accent1"/>
                    </a:solidFill>
                    <a:latin typeface="+mn-lt"/>
                  </a:rPr>
                  <a:t>deposito</a:t>
                </a: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 appartiene a </a:t>
                </a:r>
                <a:r>
                  <a:rPr lang="it-IT" altLang="it-IT" sz="2200" i="1" dirty="0">
                    <a:solidFill>
                      <a:schemeClr val="accent1"/>
                    </a:solidFill>
                    <a:latin typeface="+mn-lt"/>
                  </a:rPr>
                  <a:t>tutti i cicli</a:t>
                </a: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ü"/>
                </a:pP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la </a:t>
                </a:r>
                <a:r>
                  <a:rPr lang="it-IT" altLang="it-IT" sz="2200" i="1" dirty="0">
                    <a:solidFill>
                      <a:schemeClr val="accent1"/>
                    </a:solidFill>
                    <a:latin typeface="+mn-lt"/>
                  </a:rPr>
                  <a:t>somma delle domande dei nodi </a:t>
                </a:r>
                <a:r>
                  <a:rPr lang="it-IT" altLang="it-IT" sz="1800" dirty="0"/>
                  <a:t>associati a </a:t>
                </a: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un ciclo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 non supera la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 del veicolo</a:t>
                </a:r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0BD50328-D296-443D-B20F-DBEBB6D1E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034" y="3531235"/>
                <a:ext cx="10067606" cy="2117375"/>
              </a:xfrm>
              <a:prstGeom prst="rect">
                <a:avLst/>
              </a:prstGeom>
              <a:blipFill>
                <a:blip r:embed="rId2"/>
                <a:stretch>
                  <a:fillRect b="-48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4">
            <a:extLst>
              <a:ext uri="{FF2B5EF4-FFF2-40B4-BE49-F238E27FC236}">
                <a16:creationId xmlns:a16="http://schemas.microsoft.com/office/drawing/2014/main" id="{82DFB6D1-2EF2-4823-8F4D-B80601E83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1AD45F2-4B44-40D7-B303-F638A0CB9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Clarke and Wright (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euristico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):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7805B92-B4A3-4ADE-BDD2-957179C2D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3" y="1239203"/>
            <a:ext cx="10809287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None/>
            </a:pP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L’algoritmo di </a:t>
            </a:r>
            <a:r>
              <a:rPr lang="it-IT" altLang="it-IT" sz="2200" i="1" dirty="0">
                <a:solidFill>
                  <a:schemeClr val="accent1"/>
                </a:solidFill>
                <a:latin typeface="+mn-lt"/>
              </a:rPr>
              <a:t>Clarke and Write 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è un algoritmo </a:t>
            </a:r>
            <a:r>
              <a:rPr lang="it-IT" altLang="it-IT" sz="2200" i="1" dirty="0">
                <a:solidFill>
                  <a:schemeClr val="accent1"/>
                </a:solidFill>
                <a:latin typeface="+mn-lt"/>
              </a:rPr>
              <a:t>iterativo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 che </a:t>
            </a:r>
            <a:r>
              <a:rPr lang="it-IT" altLang="it-IT" sz="2200" i="1" dirty="0">
                <a:solidFill>
                  <a:schemeClr val="accent1"/>
                </a:solidFill>
                <a:latin typeface="+mn-lt"/>
              </a:rPr>
              <a:t>ad ogni iterazione considera una soluzione corrente 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che </a:t>
            </a:r>
            <a:r>
              <a:rPr lang="it-IT" altLang="it-IT" sz="2200" i="1" dirty="0">
                <a:solidFill>
                  <a:schemeClr val="accent1"/>
                </a:solidFill>
                <a:latin typeface="+mn-lt"/>
              </a:rPr>
              <a:t>rispetta tutti i vincoli 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del problema </a:t>
            </a:r>
            <a:r>
              <a:rPr lang="it-IT" altLang="it-IT" sz="2200" dirty="0">
                <a:solidFill>
                  <a:schemeClr val="accent1"/>
                </a:solidFill>
                <a:latin typeface="+mn-lt"/>
              </a:rPr>
              <a:t>tranne il vincolo sul numero massimo di veicoli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05A05980-A452-492F-A0C6-B51487D8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033" y="2712403"/>
                <a:ext cx="11236007" cy="733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q"/>
                </a:pP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Ad </a:t>
                </a:r>
                <a:r>
                  <a:rPr lang="it-IT" altLang="it-IT" sz="2200" i="1" dirty="0">
                    <a:solidFill>
                      <a:schemeClr val="accent1"/>
                    </a:solidFill>
                    <a:latin typeface="+mn-lt"/>
                  </a:rPr>
                  <a:t>ogni iterazione</a:t>
                </a: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, l’algoritmo considera una </a:t>
                </a:r>
                <a:r>
                  <a:rPr lang="it-IT" altLang="it-IT" sz="2200" i="1" dirty="0">
                    <a:solidFill>
                      <a:schemeClr val="accent1"/>
                    </a:solidFill>
                    <a:latin typeface="+mn-lt"/>
                  </a:rPr>
                  <a:t>soluzione corrente </a:t>
                </a: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data da una famiglia di cicli orientati disgiunti tranne che per il deposito </a:t>
                </a:r>
                <a14:m>
                  <m:oMath xmlns:m="http://schemas.openxmlformats.org/officeDocument/2006/math">
                    <m:r>
                      <a:rPr lang="it-IT" altLang="it-IT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, tale che: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05A05980-A452-492F-A0C6-B51487D82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033" y="2712403"/>
                <a:ext cx="11236007" cy="733534"/>
              </a:xfrm>
              <a:prstGeom prst="rect">
                <a:avLst/>
              </a:prstGeom>
              <a:blipFill>
                <a:blip r:embed="rId3"/>
                <a:stretch>
                  <a:fillRect l="-597" t="-8333" b="-1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10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643414" y="1387013"/>
            <a:ext cx="11548586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La </a:t>
            </a:r>
            <a:r>
              <a:rPr lang="it-IT" altLang="it-IT" sz="2200" b="1" i="1" dirty="0">
                <a:solidFill>
                  <a:schemeClr val="accent1"/>
                </a:solidFill>
                <a:latin typeface="+mn-lt"/>
              </a:rPr>
              <a:t>soluzione di partenza 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è costituita da </a:t>
            </a:r>
            <a:r>
              <a:rPr lang="it-IT" altLang="it-IT" sz="2200" i="1" dirty="0">
                <a:solidFill>
                  <a:schemeClr val="accent1"/>
                </a:solidFill>
                <a:latin typeface="+mn-lt"/>
              </a:rPr>
              <a:t>n-1 cicli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 costituiti dal deposito e da un unico nodo cliente</a:t>
            </a:r>
          </a:p>
        </p:txBody>
      </p:sp>
      <p:grpSp>
        <p:nvGrpSpPr>
          <p:cNvPr id="2" name="Gruppo 57"/>
          <p:cNvGrpSpPr>
            <a:grpSpLocks/>
          </p:cNvGrpSpPr>
          <p:nvPr/>
        </p:nvGrpSpPr>
        <p:grpSpPr bwMode="auto">
          <a:xfrm>
            <a:off x="3789999" y="2597786"/>
            <a:ext cx="4103687" cy="2232025"/>
            <a:chOff x="2916262" y="4509120"/>
            <a:chExt cx="4103688" cy="2232025"/>
          </a:xfrm>
        </p:grpSpPr>
        <p:sp>
          <p:nvSpPr>
            <p:cNvPr id="7" name="Ovale 6"/>
            <p:cNvSpPr/>
            <p:nvPr/>
          </p:nvSpPr>
          <p:spPr bwMode="auto">
            <a:xfrm>
              <a:off x="3209949" y="5745783"/>
              <a:ext cx="282575" cy="333375"/>
            </a:xfrm>
            <a:prstGeom prst="ellipse">
              <a:avLst/>
            </a:prstGeom>
            <a:ln w="25400"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8" name="Ovale 7"/>
            <p:cNvSpPr/>
            <p:nvPr/>
          </p:nvSpPr>
          <p:spPr bwMode="auto">
            <a:xfrm>
              <a:off x="3784624" y="6334745"/>
              <a:ext cx="282575" cy="334963"/>
            </a:xfrm>
            <a:prstGeom prst="ellipse">
              <a:avLst/>
            </a:prstGeom>
            <a:ln w="25400"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9" name="Ovale 8"/>
            <p:cNvSpPr/>
            <p:nvPr/>
          </p:nvSpPr>
          <p:spPr bwMode="auto">
            <a:xfrm>
              <a:off x="3419499" y="4648820"/>
              <a:ext cx="282575" cy="333375"/>
            </a:xfrm>
            <a:prstGeom prst="ellipse">
              <a:avLst/>
            </a:prstGeom>
            <a:ln w="25400"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11" name="Ovale 10"/>
            <p:cNvSpPr/>
            <p:nvPr/>
          </p:nvSpPr>
          <p:spPr bwMode="auto">
            <a:xfrm>
              <a:off x="4505349" y="5401295"/>
              <a:ext cx="282575" cy="333375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12" name="Ovale 11"/>
            <p:cNvSpPr/>
            <p:nvPr/>
          </p:nvSpPr>
          <p:spPr bwMode="auto">
            <a:xfrm>
              <a:off x="5508650" y="4752008"/>
              <a:ext cx="282575" cy="333375"/>
            </a:xfrm>
            <a:prstGeom prst="ellipse">
              <a:avLst/>
            </a:prstGeom>
            <a:ln w="25400"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5508650" y="6048995"/>
              <a:ext cx="282575" cy="333375"/>
            </a:xfrm>
            <a:prstGeom prst="ellipse">
              <a:avLst/>
            </a:prstGeom>
            <a:ln w="25400"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14" name="Ovale 13"/>
            <p:cNvSpPr/>
            <p:nvPr/>
          </p:nvSpPr>
          <p:spPr bwMode="auto">
            <a:xfrm>
              <a:off x="6437338" y="5401295"/>
              <a:ext cx="282575" cy="333375"/>
            </a:xfrm>
            <a:prstGeom prst="ellipse">
              <a:avLst/>
            </a:prstGeom>
            <a:ln w="25400"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cxnSp>
          <p:nvCxnSpPr>
            <p:cNvPr id="15" name="Connettore 2 14"/>
            <p:cNvCxnSpPr>
              <a:stCxn id="11" idx="3"/>
              <a:endCxn id="7" idx="6"/>
            </p:cNvCxnSpPr>
            <p:nvPr/>
          </p:nvCxnSpPr>
          <p:spPr bwMode="auto">
            <a:xfrm flipH="1">
              <a:off x="3492524" y="5685458"/>
              <a:ext cx="1054100" cy="227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/>
            <p:cNvCxnSpPr>
              <a:stCxn id="7" idx="7"/>
              <a:endCxn id="11" idx="2"/>
            </p:cNvCxnSpPr>
            <p:nvPr/>
          </p:nvCxnSpPr>
          <p:spPr bwMode="auto">
            <a:xfrm flipV="1">
              <a:off x="3449662" y="5567983"/>
              <a:ext cx="1055687" cy="227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/>
            <p:cNvCxnSpPr>
              <a:stCxn id="9" idx="5"/>
              <a:endCxn id="11" idx="2"/>
            </p:cNvCxnSpPr>
            <p:nvPr/>
          </p:nvCxnSpPr>
          <p:spPr bwMode="auto">
            <a:xfrm>
              <a:off x="3660799" y="4932983"/>
              <a:ext cx="844550" cy="635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/>
            <p:cNvCxnSpPr>
              <a:stCxn id="11" idx="1"/>
              <a:endCxn id="9" idx="6"/>
            </p:cNvCxnSpPr>
            <p:nvPr/>
          </p:nvCxnSpPr>
          <p:spPr bwMode="auto">
            <a:xfrm flipH="1" flipV="1">
              <a:off x="3702074" y="4815508"/>
              <a:ext cx="844550" cy="635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/>
            <p:cNvCxnSpPr>
              <a:stCxn id="11" idx="5"/>
              <a:endCxn id="13" idx="2"/>
            </p:cNvCxnSpPr>
            <p:nvPr/>
          </p:nvCxnSpPr>
          <p:spPr bwMode="auto">
            <a:xfrm>
              <a:off x="4746649" y="5685458"/>
              <a:ext cx="762000" cy="5302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/>
            <p:cNvCxnSpPr>
              <a:stCxn id="14" idx="1"/>
              <a:endCxn id="11" idx="7"/>
            </p:cNvCxnSpPr>
            <p:nvPr/>
          </p:nvCxnSpPr>
          <p:spPr bwMode="auto">
            <a:xfrm flipH="1">
              <a:off x="4746649" y="5450508"/>
              <a:ext cx="17319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/>
            <p:cNvCxnSpPr>
              <a:stCxn id="12" idx="2"/>
              <a:endCxn id="11" idx="0"/>
            </p:cNvCxnSpPr>
            <p:nvPr/>
          </p:nvCxnSpPr>
          <p:spPr bwMode="auto">
            <a:xfrm flipH="1">
              <a:off x="4646637" y="4918695"/>
              <a:ext cx="862012" cy="482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tangolo 25"/>
            <p:cNvSpPr/>
            <p:nvPr/>
          </p:nvSpPr>
          <p:spPr bwMode="auto">
            <a:xfrm>
              <a:off x="3132162" y="4580558"/>
              <a:ext cx="360362" cy="28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dirty="0"/>
                <a:t>7</a:t>
              </a:r>
            </a:p>
          </p:txBody>
        </p:sp>
        <p:sp>
          <p:nvSpPr>
            <p:cNvPr id="27" name="Rettangolo 26"/>
            <p:cNvSpPr/>
            <p:nvPr/>
          </p:nvSpPr>
          <p:spPr bwMode="auto">
            <a:xfrm>
              <a:off x="2916262" y="5733083"/>
              <a:ext cx="358775" cy="2873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dirty="0"/>
                <a:t>1</a:t>
              </a:r>
            </a:p>
          </p:txBody>
        </p:sp>
        <p:sp>
          <p:nvSpPr>
            <p:cNvPr id="28" name="Rettangolo 27"/>
            <p:cNvSpPr/>
            <p:nvPr/>
          </p:nvSpPr>
          <p:spPr bwMode="auto">
            <a:xfrm>
              <a:off x="3492524" y="6453808"/>
              <a:ext cx="358775" cy="2873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dirty="0"/>
                <a:t>2</a:t>
              </a:r>
            </a:p>
          </p:txBody>
        </p:sp>
        <p:sp>
          <p:nvSpPr>
            <p:cNvPr id="29" name="Rettangolo 28"/>
            <p:cNvSpPr/>
            <p:nvPr/>
          </p:nvSpPr>
          <p:spPr bwMode="auto">
            <a:xfrm>
              <a:off x="5651525" y="4509120"/>
              <a:ext cx="360363" cy="287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dirty="0"/>
                <a:t>2</a:t>
              </a:r>
            </a:p>
          </p:txBody>
        </p:sp>
        <p:sp>
          <p:nvSpPr>
            <p:cNvPr id="30" name="Rettangolo 29"/>
            <p:cNvSpPr/>
            <p:nvPr/>
          </p:nvSpPr>
          <p:spPr bwMode="auto">
            <a:xfrm>
              <a:off x="6659588" y="5445745"/>
              <a:ext cx="360362" cy="287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dirty="0"/>
                <a:t>1</a:t>
              </a:r>
            </a:p>
          </p:txBody>
        </p:sp>
        <p:sp>
          <p:nvSpPr>
            <p:cNvPr id="31" name="Rettangolo 30"/>
            <p:cNvSpPr/>
            <p:nvPr/>
          </p:nvSpPr>
          <p:spPr bwMode="auto">
            <a:xfrm>
              <a:off x="5724550" y="6164883"/>
              <a:ext cx="358775" cy="28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dirty="0"/>
                <a:t>3</a:t>
              </a:r>
            </a:p>
          </p:txBody>
        </p:sp>
        <p:cxnSp>
          <p:nvCxnSpPr>
            <p:cNvPr id="36" name="Connettore 2 35"/>
            <p:cNvCxnSpPr>
              <a:stCxn id="11" idx="3"/>
              <a:endCxn id="8" idx="0"/>
            </p:cNvCxnSpPr>
            <p:nvPr/>
          </p:nvCxnSpPr>
          <p:spPr bwMode="auto">
            <a:xfrm flipH="1">
              <a:off x="3925912" y="5685458"/>
              <a:ext cx="620712" cy="6492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2 38"/>
            <p:cNvCxnSpPr>
              <a:stCxn id="8" idx="7"/>
              <a:endCxn id="11" idx="4"/>
            </p:cNvCxnSpPr>
            <p:nvPr/>
          </p:nvCxnSpPr>
          <p:spPr bwMode="auto">
            <a:xfrm flipV="1">
              <a:off x="4025924" y="5734670"/>
              <a:ext cx="620713" cy="649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2 41"/>
            <p:cNvCxnSpPr>
              <a:stCxn id="13" idx="1"/>
              <a:endCxn id="11" idx="6"/>
            </p:cNvCxnSpPr>
            <p:nvPr/>
          </p:nvCxnSpPr>
          <p:spPr bwMode="auto">
            <a:xfrm flipH="1" flipV="1">
              <a:off x="4787924" y="5567983"/>
              <a:ext cx="762000" cy="5302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2 47"/>
            <p:cNvCxnSpPr>
              <a:stCxn id="11" idx="6"/>
              <a:endCxn id="14" idx="2"/>
            </p:cNvCxnSpPr>
            <p:nvPr/>
          </p:nvCxnSpPr>
          <p:spPr bwMode="auto">
            <a:xfrm>
              <a:off x="4787924" y="5567983"/>
              <a:ext cx="16494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2 52"/>
            <p:cNvCxnSpPr>
              <a:stCxn id="11" idx="7"/>
              <a:endCxn id="12" idx="3"/>
            </p:cNvCxnSpPr>
            <p:nvPr/>
          </p:nvCxnSpPr>
          <p:spPr bwMode="auto">
            <a:xfrm flipV="1">
              <a:off x="4746649" y="5036170"/>
              <a:ext cx="803275" cy="4143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4">
            <a:extLst>
              <a:ext uri="{FF2B5EF4-FFF2-40B4-BE49-F238E27FC236}">
                <a16:creationId xmlns:a16="http://schemas.microsoft.com/office/drawing/2014/main" id="{C62CC04B-1067-4FB6-AD62-5D2650EDF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22A50A1E-BB7B-4943-84F3-8879F9186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Clarke and Wright (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euristico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):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5CE4F47-8D40-409A-915F-2CB38DD4D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91D915D3-56B2-4EDE-97AE-BB258CABD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Clarke and Wright (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euristico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):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E70E00E-62BA-4AF8-B77A-F85157C31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233315"/>
            <a:ext cx="10944224" cy="105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Ad </a:t>
            </a:r>
            <a:r>
              <a:rPr lang="it-IT" altLang="it-IT" sz="2200" i="1" dirty="0">
                <a:solidFill>
                  <a:schemeClr val="accent1"/>
                </a:solidFill>
                <a:latin typeface="+mn-lt"/>
              </a:rPr>
              <a:t>ogni iterazione 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l’algoritmo </a:t>
            </a:r>
            <a:r>
              <a:rPr lang="it-IT" altLang="it-IT" sz="2200" i="1" dirty="0">
                <a:solidFill>
                  <a:schemeClr val="accent1"/>
                </a:solidFill>
                <a:latin typeface="+mn-lt"/>
              </a:rPr>
              <a:t>fonde tra loro due i due cicli 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cercando di </a:t>
            </a:r>
            <a:r>
              <a:rPr lang="it-IT" altLang="it-IT" sz="2200" i="1" dirty="0">
                <a:solidFill>
                  <a:schemeClr val="accent1"/>
                </a:solidFill>
                <a:latin typeface="+mn-lt"/>
              </a:rPr>
              <a:t>minimizzare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 il più possibile il valore della </a:t>
            </a:r>
            <a:r>
              <a:rPr lang="it-IT" altLang="it-IT" sz="2200" i="1" dirty="0">
                <a:solidFill>
                  <a:schemeClr val="accent1"/>
                </a:solidFill>
                <a:latin typeface="+mn-lt"/>
              </a:rPr>
              <a:t>funzione obiettivo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1544BDD2-B3F3-4F9A-B051-DBE9CAAE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806" y="2235749"/>
                <a:ext cx="10748305" cy="1141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Ø"/>
                </a:pPr>
                <a:r>
                  <a:rPr lang="it-IT" altLang="it-IT" sz="1800" dirty="0"/>
                  <a:t>Siano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alt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it-IT" alt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800" dirty="0"/>
                  <a:t>i due cicli appartenenti alla soluzione corrente </a:t>
                </a:r>
                <a14:m>
                  <m:oMath xmlns:m="http://schemas.openxmlformats.org/officeDocument/2006/math">
                    <m:r>
                      <a:rPr lang="it-IT" altLang="it-IT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it-IT" altLang="it-IT" sz="1800" b="1" i="1" dirty="0">
                  <a:solidFill>
                    <a:schemeClr val="accent2"/>
                  </a:solidFill>
                  <a:latin typeface="Bernard MT Condensed" pitchFamily="18" charset="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1544BDD2-B3F3-4F9A-B051-DBE9CAAE8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806" y="2235749"/>
                <a:ext cx="10748305" cy="1141146"/>
              </a:xfrm>
              <a:prstGeom prst="rect">
                <a:avLst/>
              </a:prstGeom>
              <a:blipFill>
                <a:blip r:embed="rId2"/>
                <a:stretch>
                  <a:fillRect l="-340" b="-48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6">
            <a:extLst>
              <a:ext uri="{FF2B5EF4-FFF2-40B4-BE49-F238E27FC236}">
                <a16:creationId xmlns:a16="http://schemas.microsoft.com/office/drawing/2014/main" id="{5701AEAA-FB3D-43F6-B5AE-08F510A965F5}"/>
              </a:ext>
            </a:extLst>
          </p:cNvPr>
          <p:cNvGrpSpPr>
            <a:grpSpLocks/>
          </p:cNvGrpSpPr>
          <p:nvPr/>
        </p:nvGrpSpPr>
        <p:grpSpPr bwMode="auto">
          <a:xfrm>
            <a:off x="2633158" y="4701946"/>
            <a:ext cx="6898128" cy="2016125"/>
            <a:chOff x="1971749" y="4149080"/>
            <a:chExt cx="5264547" cy="2016224"/>
          </a:xfrm>
        </p:grpSpPr>
        <p:grpSp>
          <p:nvGrpSpPr>
            <p:cNvPr id="7" name="Gruppo 53">
              <a:extLst>
                <a:ext uri="{FF2B5EF4-FFF2-40B4-BE49-F238E27FC236}">
                  <a16:creationId xmlns:a16="http://schemas.microsoft.com/office/drawing/2014/main" id="{5C46EF51-CE52-46AD-A0D4-19349252AD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1749" y="4149080"/>
              <a:ext cx="5264547" cy="2016224"/>
              <a:chOff x="1259309" y="4221088"/>
              <a:chExt cx="5264547" cy="2016224"/>
            </a:xfrm>
          </p:grpSpPr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1423660A-4E36-4CB1-A037-54BE87806BA7}"/>
                  </a:ext>
                </a:extLst>
              </p:cNvPr>
              <p:cNvSpPr/>
              <p:nvPr/>
            </p:nvSpPr>
            <p:spPr bwMode="auto">
              <a:xfrm>
                <a:off x="1907058" y="5673722"/>
                <a:ext cx="282596" cy="333391"/>
              </a:xfrm>
              <a:prstGeom prst="ellips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t-IT" dirty="0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8E7DA98E-94D8-4162-B542-EC861A7CF180}"/>
                  </a:ext>
                </a:extLst>
              </p:cNvPr>
              <p:cNvSpPr/>
              <p:nvPr/>
            </p:nvSpPr>
            <p:spPr bwMode="auto">
              <a:xfrm>
                <a:off x="3131113" y="4652909"/>
                <a:ext cx="282596" cy="333391"/>
              </a:xfrm>
              <a:prstGeom prst="ellips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t-IT" dirty="0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267EB078-1BAA-4852-90ED-9E7FF7889C6D}"/>
                  </a:ext>
                </a:extLst>
              </p:cNvPr>
              <p:cNvSpPr/>
              <p:nvPr/>
            </p:nvSpPr>
            <p:spPr bwMode="auto">
              <a:xfrm>
                <a:off x="3712182" y="5903921"/>
                <a:ext cx="282596" cy="333391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t-IT" dirty="0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BEE6111D-E39A-4CEA-BBB3-79B5909F8943}"/>
                  </a:ext>
                </a:extLst>
              </p:cNvPr>
              <p:cNvSpPr/>
              <p:nvPr/>
            </p:nvSpPr>
            <p:spPr bwMode="auto">
              <a:xfrm>
                <a:off x="4931474" y="4679899"/>
                <a:ext cx="282596" cy="333391"/>
              </a:xfrm>
              <a:prstGeom prst="ellips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t-IT" dirty="0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DA12E35C-5C36-4E72-A391-15F39614EFA6}"/>
                  </a:ext>
                </a:extLst>
              </p:cNvPr>
              <p:cNvSpPr/>
              <p:nvPr/>
            </p:nvSpPr>
            <p:spPr bwMode="auto">
              <a:xfrm>
                <a:off x="5580810" y="5688010"/>
                <a:ext cx="282596" cy="333391"/>
              </a:xfrm>
              <a:prstGeom prst="ellips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t-IT" dirty="0"/>
              </a:p>
            </p:txBody>
          </p:sp>
          <p:cxnSp>
            <p:nvCxnSpPr>
              <p:cNvPr id="15" name="Connettore 2 14">
                <a:extLst>
                  <a:ext uri="{FF2B5EF4-FFF2-40B4-BE49-F238E27FC236}">
                    <a16:creationId xmlns:a16="http://schemas.microsoft.com/office/drawing/2014/main" id="{B51EF329-ABA6-4607-859E-F6486FA43220}"/>
                  </a:ext>
                </a:extLst>
              </p:cNvPr>
              <p:cNvCxnSpPr>
                <a:stCxn id="12" idx="2"/>
                <a:endCxn id="10" idx="6"/>
              </p:cNvCxnSpPr>
              <p:nvPr/>
            </p:nvCxnSpPr>
            <p:spPr bwMode="auto">
              <a:xfrm flipH="1" flipV="1">
                <a:off x="2189654" y="5840418"/>
                <a:ext cx="1522528" cy="2301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07B2D179-9C5E-46C1-9DA5-AC0675161A69}"/>
                  </a:ext>
                </a:extLst>
              </p:cNvPr>
              <p:cNvSpPr/>
              <p:nvPr/>
            </p:nvSpPr>
            <p:spPr bwMode="auto">
              <a:xfrm>
                <a:off x="1259309" y="5661022"/>
                <a:ext cx="792223" cy="4318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 err="1"/>
                  <a:t>v</a:t>
                </a:r>
                <a:r>
                  <a:rPr lang="it-IT" baseline="-25000" dirty="0" err="1"/>
                  <a:t>p</a:t>
                </a:r>
                <a:r>
                  <a:rPr lang="it-IT" baseline="-25000" dirty="0"/>
                  <a:t>(h)</a:t>
                </a:r>
              </a:p>
            </p:txBody>
          </p:sp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3F707EAA-D4A1-4CEE-A9C5-6E9E12E7722B}"/>
                  </a:ext>
                </a:extLst>
              </p:cNvPr>
              <p:cNvSpPr/>
              <p:nvPr/>
            </p:nvSpPr>
            <p:spPr bwMode="auto">
              <a:xfrm>
                <a:off x="2483364" y="4436999"/>
                <a:ext cx="792222" cy="4318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v</a:t>
                </a:r>
                <a:r>
                  <a:rPr lang="it-IT" baseline="-25000" dirty="0"/>
                  <a:t>u(h)</a:t>
                </a:r>
              </a:p>
            </p:txBody>
          </p: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E2057E46-F764-4E63-AA52-644E1794D7AF}"/>
                  </a:ext>
                </a:extLst>
              </p:cNvPr>
              <p:cNvCxnSpPr>
                <a:stCxn id="10" idx="7"/>
                <a:endCxn id="11" idx="3"/>
              </p:cNvCxnSpPr>
              <p:nvPr/>
            </p:nvCxnSpPr>
            <p:spPr bwMode="auto">
              <a:xfrm flipV="1">
                <a:off x="2148376" y="4937086"/>
                <a:ext cx="1025602" cy="7858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2 18">
                <a:extLst>
                  <a:ext uri="{FF2B5EF4-FFF2-40B4-BE49-F238E27FC236}">
                    <a16:creationId xmlns:a16="http://schemas.microsoft.com/office/drawing/2014/main" id="{6C21EEC9-4CB8-4773-AA88-E1C0418E1A38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 bwMode="auto">
              <a:xfrm>
                <a:off x="3372431" y="4937086"/>
                <a:ext cx="381029" cy="10160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B5945AEF-EE44-49E9-8A29-4756ED613432}"/>
                  </a:ext>
                </a:extLst>
              </p:cNvPr>
              <p:cNvSpPr/>
              <p:nvPr/>
            </p:nvSpPr>
            <p:spPr bwMode="auto">
              <a:xfrm>
                <a:off x="4931474" y="4221088"/>
                <a:ext cx="792222" cy="4318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 err="1"/>
                  <a:t>v</a:t>
                </a:r>
                <a:r>
                  <a:rPr lang="it-IT" baseline="-25000" dirty="0" err="1"/>
                  <a:t>p</a:t>
                </a:r>
                <a:r>
                  <a:rPr lang="it-IT" baseline="-25000" dirty="0"/>
                  <a:t>(k)</a:t>
                </a:r>
              </a:p>
            </p:txBody>
          </p:sp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0A816AA5-2E73-45A5-A859-2D288F021861}"/>
                  </a:ext>
                </a:extLst>
              </p:cNvPr>
              <p:cNvSpPr/>
              <p:nvPr/>
            </p:nvSpPr>
            <p:spPr bwMode="auto">
              <a:xfrm>
                <a:off x="5731634" y="5514965"/>
                <a:ext cx="792222" cy="4334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v</a:t>
                </a:r>
                <a:r>
                  <a:rPr lang="it-IT" baseline="-25000" dirty="0"/>
                  <a:t>u(k)</a:t>
                </a:r>
              </a:p>
            </p:txBody>
          </p:sp>
          <p:cxnSp>
            <p:nvCxnSpPr>
              <p:cNvPr id="22" name="Connettore 2 21">
                <a:extLst>
                  <a:ext uri="{FF2B5EF4-FFF2-40B4-BE49-F238E27FC236}">
                    <a16:creationId xmlns:a16="http://schemas.microsoft.com/office/drawing/2014/main" id="{3E20F941-5BB8-42B7-8F53-B1FA21C61F36}"/>
                  </a:ext>
                </a:extLst>
              </p:cNvPr>
              <p:cNvCxnSpPr>
                <a:stCxn id="12" idx="7"/>
                <a:endCxn id="13" idx="3"/>
              </p:cNvCxnSpPr>
              <p:nvPr/>
            </p:nvCxnSpPr>
            <p:spPr bwMode="auto">
              <a:xfrm flipV="1">
                <a:off x="3953500" y="4964074"/>
                <a:ext cx="1019252" cy="9890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CDAE41B5-262D-4E0F-93AD-2CE278CF49F4}"/>
                  </a:ext>
                </a:extLst>
              </p:cNvPr>
              <p:cNvCxnSpPr>
                <a:stCxn id="13" idx="5"/>
                <a:endCxn id="14" idx="1"/>
              </p:cNvCxnSpPr>
              <p:nvPr/>
            </p:nvCxnSpPr>
            <p:spPr bwMode="auto">
              <a:xfrm>
                <a:off x="5172792" y="4964074"/>
                <a:ext cx="449296" cy="7731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2 23">
                <a:extLst>
                  <a:ext uri="{FF2B5EF4-FFF2-40B4-BE49-F238E27FC236}">
                    <a16:creationId xmlns:a16="http://schemas.microsoft.com/office/drawing/2014/main" id="{1DFD8ED6-0D76-488E-A47A-84698E321E6D}"/>
                  </a:ext>
                </a:extLst>
              </p:cNvPr>
              <p:cNvCxnSpPr>
                <a:stCxn id="14" idx="3"/>
                <a:endCxn id="12" idx="6"/>
              </p:cNvCxnSpPr>
              <p:nvPr/>
            </p:nvCxnSpPr>
            <p:spPr bwMode="auto">
              <a:xfrm flipH="1">
                <a:off x="3994778" y="5972187"/>
                <a:ext cx="1627310" cy="984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6169761F-C2E4-4A34-B9E1-1DF53FE3127B}"/>
                </a:ext>
              </a:extLst>
            </p:cNvPr>
            <p:cNvSpPr/>
            <p:nvPr/>
          </p:nvSpPr>
          <p:spPr bwMode="auto">
            <a:xfrm>
              <a:off x="3651451" y="5246097"/>
              <a:ext cx="415956" cy="2714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dirty="0" err="1"/>
                <a:t>Th</a:t>
              </a:r>
              <a:endParaRPr lang="it-IT" sz="1400" dirty="0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C5E03420-B7B7-48AA-BBAB-5CF2F0B9B33B}"/>
                </a:ext>
              </a:extLst>
            </p:cNvPr>
            <p:cNvSpPr/>
            <p:nvPr/>
          </p:nvSpPr>
          <p:spPr bwMode="auto">
            <a:xfrm>
              <a:off x="5524842" y="5317537"/>
              <a:ext cx="415956" cy="2714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dirty="0"/>
                <a:t>Tk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37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Rettangolo 1"/>
              <p:cNvSpPr>
                <a:spLocks noChangeArrowheads="1"/>
              </p:cNvSpPr>
              <p:nvPr/>
            </p:nvSpPr>
            <p:spPr bwMode="auto">
              <a:xfrm>
                <a:off x="825666" y="3167566"/>
                <a:ext cx="10896323" cy="684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Ø"/>
                </a:pPr>
                <a:r>
                  <a:rPr lang="it-IT" altLang="it-IT" sz="1800" dirty="0"/>
                  <a:t>La fusione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altLang="it-IT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it-IT" altLang="it-IT" sz="1800" dirty="0"/>
                  <a:t>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altLang="it-IT" sz="1800" dirty="0"/>
                  <a:t> produce il nuovo ciclo </a:t>
                </a:r>
                <a14:m>
                  <m:oMath xmlns:m="http://schemas.openxmlformats.org/officeDocument/2006/math">
                    <m:r>
                      <a:rPr lang="it-IT" alt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alt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it-IT" altLang="it-IT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altLang="it-IT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sub>
                        </m:s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it-IT" altLang="it-IT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altLang="it-IT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it-IT" altLang="it-IT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434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666" y="3167566"/>
                <a:ext cx="10896323" cy="684226"/>
              </a:xfrm>
              <a:prstGeom prst="rect">
                <a:avLst/>
              </a:prstGeom>
              <a:blipFill>
                <a:blip r:embed="rId3"/>
                <a:stretch>
                  <a:fillRect l="-336" b="-53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42" name="Gruppo 69"/>
          <p:cNvGrpSpPr>
            <a:grpSpLocks/>
          </p:cNvGrpSpPr>
          <p:nvPr/>
        </p:nvGrpSpPr>
        <p:grpSpPr bwMode="auto">
          <a:xfrm>
            <a:off x="3495675" y="4775529"/>
            <a:ext cx="5264150" cy="2016125"/>
            <a:chOff x="1971749" y="4149080"/>
            <a:chExt cx="5264547" cy="2016224"/>
          </a:xfrm>
        </p:grpSpPr>
        <p:sp>
          <p:nvSpPr>
            <p:cNvPr id="8" name="Ovale 7"/>
            <p:cNvSpPr/>
            <p:nvPr/>
          </p:nvSpPr>
          <p:spPr bwMode="auto">
            <a:xfrm>
              <a:off x="2619498" y="5601714"/>
              <a:ext cx="282596" cy="33339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9" name="Ovale 8"/>
            <p:cNvSpPr/>
            <p:nvPr/>
          </p:nvSpPr>
          <p:spPr bwMode="auto">
            <a:xfrm>
              <a:off x="3843553" y="4580901"/>
              <a:ext cx="282596" cy="33339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10" name="Ovale 9"/>
            <p:cNvSpPr/>
            <p:nvPr/>
          </p:nvSpPr>
          <p:spPr bwMode="auto">
            <a:xfrm>
              <a:off x="4424622" y="5831913"/>
              <a:ext cx="282596" cy="333391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11" name="Ovale 10"/>
            <p:cNvSpPr/>
            <p:nvPr/>
          </p:nvSpPr>
          <p:spPr bwMode="auto">
            <a:xfrm>
              <a:off x="5643914" y="4607891"/>
              <a:ext cx="282596" cy="33339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12" name="Ovale 11"/>
            <p:cNvSpPr/>
            <p:nvPr/>
          </p:nvSpPr>
          <p:spPr bwMode="auto">
            <a:xfrm>
              <a:off x="6293250" y="5616002"/>
              <a:ext cx="282596" cy="33339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cxnSp>
          <p:nvCxnSpPr>
            <p:cNvPr id="13" name="Connettore 2 12"/>
            <p:cNvCxnSpPr>
              <a:stCxn id="10" idx="2"/>
              <a:endCxn id="8" idx="6"/>
            </p:cNvCxnSpPr>
            <p:nvPr/>
          </p:nvCxnSpPr>
          <p:spPr bwMode="auto">
            <a:xfrm flipH="1" flipV="1">
              <a:off x="2902094" y="5768410"/>
              <a:ext cx="1522528" cy="2301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13"/>
            <p:cNvSpPr/>
            <p:nvPr/>
          </p:nvSpPr>
          <p:spPr bwMode="auto">
            <a:xfrm>
              <a:off x="1971749" y="5589014"/>
              <a:ext cx="792223" cy="4318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v</a:t>
              </a:r>
              <a:r>
                <a:rPr lang="it-IT" baseline="-25000" dirty="0" err="1"/>
                <a:t>p</a:t>
              </a:r>
              <a:r>
                <a:rPr lang="it-IT" baseline="-25000" dirty="0"/>
                <a:t>(h)</a:t>
              </a:r>
            </a:p>
          </p:txBody>
        </p:sp>
        <p:sp>
          <p:nvSpPr>
            <p:cNvPr id="15" name="Rettangolo 14"/>
            <p:cNvSpPr/>
            <p:nvPr/>
          </p:nvSpPr>
          <p:spPr bwMode="auto">
            <a:xfrm>
              <a:off x="3195804" y="4364991"/>
              <a:ext cx="792222" cy="4318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v</a:t>
              </a:r>
              <a:r>
                <a:rPr lang="it-IT" baseline="-25000" dirty="0"/>
                <a:t>u(h)</a:t>
              </a:r>
            </a:p>
          </p:txBody>
        </p:sp>
        <p:cxnSp>
          <p:nvCxnSpPr>
            <p:cNvPr id="16" name="Connettore 2 15"/>
            <p:cNvCxnSpPr>
              <a:stCxn id="8" idx="7"/>
              <a:endCxn id="9" idx="3"/>
            </p:cNvCxnSpPr>
            <p:nvPr/>
          </p:nvCxnSpPr>
          <p:spPr bwMode="auto">
            <a:xfrm flipV="1">
              <a:off x="2860816" y="4865078"/>
              <a:ext cx="1025602" cy="78585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tangolo 17"/>
            <p:cNvSpPr/>
            <p:nvPr/>
          </p:nvSpPr>
          <p:spPr bwMode="auto">
            <a:xfrm>
              <a:off x="5643914" y="4149080"/>
              <a:ext cx="792222" cy="4318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v</a:t>
              </a:r>
              <a:r>
                <a:rPr lang="it-IT" baseline="-25000" dirty="0" err="1"/>
                <a:t>p</a:t>
              </a:r>
              <a:r>
                <a:rPr lang="it-IT" baseline="-25000" dirty="0"/>
                <a:t>(k)</a:t>
              </a:r>
            </a:p>
          </p:txBody>
        </p:sp>
        <p:sp>
          <p:nvSpPr>
            <p:cNvPr id="19" name="Rettangolo 18"/>
            <p:cNvSpPr/>
            <p:nvPr/>
          </p:nvSpPr>
          <p:spPr bwMode="auto">
            <a:xfrm>
              <a:off x="6444074" y="5442957"/>
              <a:ext cx="792222" cy="4334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v</a:t>
              </a:r>
              <a:r>
                <a:rPr lang="it-IT" baseline="-25000" dirty="0"/>
                <a:t>u(k)</a:t>
              </a:r>
            </a:p>
          </p:txBody>
        </p:sp>
        <p:cxnSp>
          <p:nvCxnSpPr>
            <p:cNvPr id="21" name="Connettore 2 20"/>
            <p:cNvCxnSpPr>
              <a:stCxn id="11" idx="5"/>
              <a:endCxn id="12" idx="1"/>
            </p:cNvCxnSpPr>
            <p:nvPr/>
          </p:nvCxnSpPr>
          <p:spPr bwMode="auto">
            <a:xfrm>
              <a:off x="5885232" y="4892066"/>
              <a:ext cx="449296" cy="77315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/>
            <p:cNvCxnSpPr>
              <a:stCxn id="12" idx="3"/>
              <a:endCxn id="10" idx="6"/>
            </p:cNvCxnSpPr>
            <p:nvPr/>
          </p:nvCxnSpPr>
          <p:spPr bwMode="auto">
            <a:xfrm flipH="1">
              <a:off x="4707218" y="5900179"/>
              <a:ext cx="1627310" cy="98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e 27"/>
            <p:cNvSpPr/>
            <p:nvPr/>
          </p:nvSpPr>
          <p:spPr bwMode="auto">
            <a:xfrm>
              <a:off x="2619498" y="5601714"/>
              <a:ext cx="282596" cy="33339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29" name="Ovale 28"/>
            <p:cNvSpPr/>
            <p:nvPr/>
          </p:nvSpPr>
          <p:spPr bwMode="auto">
            <a:xfrm>
              <a:off x="3843553" y="4580901"/>
              <a:ext cx="282596" cy="33339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30" name="Ovale 29"/>
            <p:cNvSpPr/>
            <p:nvPr/>
          </p:nvSpPr>
          <p:spPr bwMode="auto">
            <a:xfrm>
              <a:off x="4424622" y="5831913"/>
              <a:ext cx="282596" cy="333391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31" name="Ovale 30"/>
            <p:cNvSpPr/>
            <p:nvPr/>
          </p:nvSpPr>
          <p:spPr bwMode="auto">
            <a:xfrm>
              <a:off x="5643914" y="4607891"/>
              <a:ext cx="282596" cy="33339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32" name="Ovale 31"/>
            <p:cNvSpPr/>
            <p:nvPr/>
          </p:nvSpPr>
          <p:spPr bwMode="auto">
            <a:xfrm>
              <a:off x="6293250" y="5616002"/>
              <a:ext cx="282596" cy="33339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it-IT" dirty="0"/>
            </a:p>
          </p:txBody>
        </p:sp>
        <p:cxnSp>
          <p:nvCxnSpPr>
            <p:cNvPr id="33" name="Connettore 2 32"/>
            <p:cNvCxnSpPr>
              <a:stCxn id="30" idx="2"/>
              <a:endCxn id="28" idx="6"/>
            </p:cNvCxnSpPr>
            <p:nvPr/>
          </p:nvCxnSpPr>
          <p:spPr bwMode="auto">
            <a:xfrm flipH="1" flipV="1">
              <a:off x="2902094" y="5768410"/>
              <a:ext cx="1522528" cy="2301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tangolo 33"/>
            <p:cNvSpPr/>
            <p:nvPr/>
          </p:nvSpPr>
          <p:spPr bwMode="auto">
            <a:xfrm>
              <a:off x="1971749" y="5589014"/>
              <a:ext cx="792223" cy="4318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v</a:t>
              </a:r>
              <a:r>
                <a:rPr lang="it-IT" baseline="-25000" dirty="0" err="1"/>
                <a:t>p</a:t>
              </a:r>
              <a:r>
                <a:rPr lang="it-IT" baseline="-25000" dirty="0"/>
                <a:t>(h)</a:t>
              </a:r>
            </a:p>
          </p:txBody>
        </p:sp>
        <p:sp>
          <p:nvSpPr>
            <p:cNvPr id="35" name="Rettangolo 34"/>
            <p:cNvSpPr/>
            <p:nvPr/>
          </p:nvSpPr>
          <p:spPr bwMode="auto">
            <a:xfrm>
              <a:off x="3195804" y="4364991"/>
              <a:ext cx="792222" cy="4318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v</a:t>
              </a:r>
              <a:r>
                <a:rPr lang="it-IT" baseline="-25000" dirty="0"/>
                <a:t>u(h)</a:t>
              </a:r>
            </a:p>
          </p:txBody>
        </p:sp>
        <p:cxnSp>
          <p:nvCxnSpPr>
            <p:cNvPr id="36" name="Connettore 2 35"/>
            <p:cNvCxnSpPr>
              <a:stCxn id="28" idx="7"/>
              <a:endCxn id="29" idx="3"/>
            </p:cNvCxnSpPr>
            <p:nvPr/>
          </p:nvCxnSpPr>
          <p:spPr bwMode="auto">
            <a:xfrm flipV="1">
              <a:off x="2860816" y="4865078"/>
              <a:ext cx="1025602" cy="78585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36"/>
            <p:cNvCxnSpPr>
              <a:stCxn id="29" idx="6"/>
              <a:endCxn id="31" idx="2"/>
            </p:cNvCxnSpPr>
            <p:nvPr/>
          </p:nvCxnSpPr>
          <p:spPr bwMode="auto">
            <a:xfrm>
              <a:off x="4126149" y="4747597"/>
              <a:ext cx="1517764" cy="26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tangolo 37"/>
            <p:cNvSpPr/>
            <p:nvPr/>
          </p:nvSpPr>
          <p:spPr bwMode="auto">
            <a:xfrm>
              <a:off x="5643914" y="4149080"/>
              <a:ext cx="792222" cy="4318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v</a:t>
              </a:r>
              <a:r>
                <a:rPr lang="it-IT" baseline="-25000" dirty="0" err="1"/>
                <a:t>p</a:t>
              </a:r>
              <a:r>
                <a:rPr lang="it-IT" baseline="-25000" dirty="0"/>
                <a:t>(k)</a:t>
              </a:r>
            </a:p>
          </p:txBody>
        </p:sp>
        <p:sp>
          <p:nvSpPr>
            <p:cNvPr id="39" name="Rettangolo 38"/>
            <p:cNvSpPr/>
            <p:nvPr/>
          </p:nvSpPr>
          <p:spPr bwMode="auto">
            <a:xfrm>
              <a:off x="6444074" y="5442957"/>
              <a:ext cx="792222" cy="4334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v</a:t>
              </a:r>
              <a:r>
                <a:rPr lang="it-IT" baseline="-25000" dirty="0"/>
                <a:t>u(k)</a:t>
              </a:r>
            </a:p>
          </p:txBody>
        </p:sp>
        <p:cxnSp>
          <p:nvCxnSpPr>
            <p:cNvPr id="40" name="Connettore 2 39"/>
            <p:cNvCxnSpPr>
              <a:stCxn id="30" idx="7"/>
              <a:endCxn id="31" idx="3"/>
            </p:cNvCxnSpPr>
            <p:nvPr/>
          </p:nvCxnSpPr>
          <p:spPr bwMode="auto">
            <a:xfrm flipV="1">
              <a:off x="4666448" y="4892768"/>
              <a:ext cx="1019190" cy="987983"/>
            </a:xfrm>
            <a:prstGeom prst="straightConnector1">
              <a:avLst/>
            </a:prstGeom>
            <a:ln w="31750"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/>
            <p:cNvCxnSpPr>
              <a:stCxn id="31" idx="5"/>
              <a:endCxn id="32" idx="1"/>
            </p:cNvCxnSpPr>
            <p:nvPr/>
          </p:nvCxnSpPr>
          <p:spPr bwMode="auto">
            <a:xfrm>
              <a:off x="5885232" y="4892066"/>
              <a:ext cx="449296" cy="77315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2 41"/>
            <p:cNvCxnSpPr>
              <a:stCxn id="32" idx="3"/>
              <a:endCxn id="30" idx="6"/>
            </p:cNvCxnSpPr>
            <p:nvPr/>
          </p:nvCxnSpPr>
          <p:spPr bwMode="auto">
            <a:xfrm flipH="1">
              <a:off x="4707218" y="5900179"/>
              <a:ext cx="1627310" cy="98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2 62"/>
            <p:cNvCxnSpPr>
              <a:stCxn id="29" idx="5"/>
              <a:endCxn id="30" idx="1"/>
            </p:cNvCxnSpPr>
            <p:nvPr/>
          </p:nvCxnSpPr>
          <p:spPr bwMode="auto">
            <a:xfrm>
              <a:off x="4085473" y="4865681"/>
              <a:ext cx="381164" cy="1015070"/>
            </a:xfrm>
            <a:prstGeom prst="straightConnector1">
              <a:avLst/>
            </a:prstGeom>
            <a:ln w="31750"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43" name="Rettangolo 70"/>
          <p:cNvSpPr>
            <a:spLocks noChangeArrowheads="1"/>
          </p:cNvSpPr>
          <p:nvPr/>
        </p:nvSpPr>
        <p:spPr bwMode="auto">
          <a:xfrm>
            <a:off x="846195" y="3827589"/>
            <a:ext cx="1018966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Tale </a:t>
            </a:r>
            <a:r>
              <a:rPr lang="it-IT" altLang="it-IT" sz="1800" i="1" dirty="0">
                <a:solidFill>
                  <a:srgbClr val="0070C0"/>
                </a:solidFill>
              </a:rPr>
              <a:t>fusione</a:t>
            </a:r>
            <a:r>
              <a:rPr lang="it-IT" altLang="it-IT" sz="1800" dirty="0"/>
              <a:t> può essere realizzata solo se è </a:t>
            </a:r>
            <a:r>
              <a:rPr lang="it-IT" altLang="it-IT" sz="1800" i="1" dirty="0">
                <a:solidFill>
                  <a:srgbClr val="0070C0"/>
                </a:solidFill>
              </a:rPr>
              <a:t>ammissibile</a:t>
            </a:r>
            <a:r>
              <a:rPr lang="it-IT" altLang="it-IT" sz="1800" dirty="0"/>
              <a:t> e </a:t>
            </a:r>
            <a:r>
              <a:rPr lang="it-IT" altLang="it-IT" sz="1800" b="1" dirty="0">
                <a:solidFill>
                  <a:srgbClr val="0070C0"/>
                </a:solidFill>
              </a:rPr>
              <a:t>genera un risparmio</a:t>
            </a:r>
            <a:r>
              <a:rPr lang="it-IT" altLang="it-IT" sz="1800" dirty="0"/>
              <a:t>:</a:t>
            </a:r>
          </a:p>
        </p:txBody>
      </p:sp>
      <p:graphicFrame>
        <p:nvGraphicFramePr>
          <p:cNvPr id="184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1268"/>
              </p:ext>
            </p:extLst>
          </p:nvPr>
        </p:nvGraphicFramePr>
        <p:xfrm>
          <a:off x="1414628" y="4368586"/>
          <a:ext cx="16557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614" imgH="380835" progId="Equation.DSMT4">
                  <p:embed/>
                </p:oleObj>
              </mc:Choice>
              <mc:Fallback>
                <p:oleObj name="Equation" r:id="rId4" imgW="888614" imgH="380835" progId="Equation.DSMT4">
                  <p:embed/>
                  <p:pic>
                    <p:nvPicPr>
                      <p:cNvPr id="184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628" y="4368586"/>
                        <a:ext cx="16557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ttangolo 72"/>
          <p:cNvSpPr>
            <a:spLocks noChangeArrowheads="1"/>
          </p:cNvSpPr>
          <p:nvPr/>
        </p:nvSpPr>
        <p:spPr bwMode="auto">
          <a:xfrm>
            <a:off x="3381540" y="433366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70C0"/>
                </a:solidFill>
              </a:rPr>
              <a:t>and</a:t>
            </a:r>
          </a:p>
        </p:txBody>
      </p:sp>
      <p:graphicFrame>
        <p:nvGraphicFramePr>
          <p:cNvPr id="184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600467"/>
              </p:ext>
            </p:extLst>
          </p:nvPr>
        </p:nvGraphicFramePr>
        <p:xfrm>
          <a:off x="4281653" y="4389224"/>
          <a:ext cx="36433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4951" imgH="253890" progId="Equation.DSMT4">
                  <p:embed/>
                </p:oleObj>
              </mc:Choice>
              <mc:Fallback>
                <p:oleObj name="Equation" r:id="rId6" imgW="1954951" imgH="253890" progId="Equation.DSMT4">
                  <p:embed/>
                  <p:pic>
                    <p:nvPicPr>
                      <p:cNvPr id="184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653" y="4389224"/>
                        <a:ext cx="36433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">
            <a:extLst>
              <a:ext uri="{FF2B5EF4-FFF2-40B4-BE49-F238E27FC236}">
                <a16:creationId xmlns:a16="http://schemas.microsoft.com/office/drawing/2014/main" id="{5AC2608D-B77D-41C2-8693-E62642A5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88672048-5334-453F-B83C-BA8AB8853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Clarke and Wright (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euristico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):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521DBC78-425E-4B6B-AC10-1022AF20F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212295"/>
            <a:ext cx="10944224" cy="105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Ad </a:t>
            </a:r>
            <a:r>
              <a:rPr lang="it-IT" altLang="it-IT" sz="2200" i="1" dirty="0">
                <a:solidFill>
                  <a:schemeClr val="accent1"/>
                </a:solidFill>
                <a:latin typeface="+mn-lt"/>
              </a:rPr>
              <a:t>ogni iterazione 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l’algoritmo </a:t>
            </a:r>
            <a:r>
              <a:rPr lang="it-IT" altLang="it-IT" sz="2200" i="1" dirty="0">
                <a:solidFill>
                  <a:schemeClr val="accent1"/>
                </a:solidFill>
                <a:latin typeface="+mn-lt"/>
              </a:rPr>
              <a:t>fonde tra loro due i due cicli 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cercando di </a:t>
            </a:r>
            <a:r>
              <a:rPr lang="it-IT" altLang="it-IT" sz="2200" i="1" dirty="0">
                <a:solidFill>
                  <a:schemeClr val="accent1"/>
                </a:solidFill>
                <a:latin typeface="+mn-lt"/>
              </a:rPr>
              <a:t>minimizzare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 il più possibile il valore della </a:t>
            </a:r>
            <a:r>
              <a:rPr lang="it-IT" altLang="it-IT" sz="2200" i="1" dirty="0">
                <a:solidFill>
                  <a:schemeClr val="accent1"/>
                </a:solidFill>
                <a:latin typeface="+mn-lt"/>
              </a:rPr>
              <a:t>funzione obiettivo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2A036897-D833-41F1-A6AD-9E188C7D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806" y="2225239"/>
                <a:ext cx="10748305" cy="1141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Ø"/>
                </a:pPr>
                <a:r>
                  <a:rPr lang="it-IT" altLang="it-IT" sz="1800" dirty="0"/>
                  <a:t>Siano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t-IT" altLang="it-IT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alt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alt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it-IT" alt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800" dirty="0"/>
                  <a:t>i due cicli appartenenti alla soluzione corrente </a:t>
                </a:r>
                <a14:m>
                  <m:oMath xmlns:m="http://schemas.openxmlformats.org/officeDocument/2006/math">
                    <m:r>
                      <a:rPr lang="it-IT" altLang="it-IT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it-IT" altLang="it-IT" sz="1800" b="1" i="1" dirty="0">
                  <a:solidFill>
                    <a:schemeClr val="accent2"/>
                  </a:solidFill>
                  <a:latin typeface="Bernard MT Condensed" pitchFamily="18" charset="0"/>
                </a:endParaRPr>
              </a:p>
            </p:txBody>
          </p:sp>
        </mc:Choice>
        <mc:Fallback xmlns="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2A036897-D833-41F1-A6AD-9E188C7D1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806" y="2225239"/>
                <a:ext cx="10748305" cy="1141146"/>
              </a:xfrm>
              <a:prstGeom prst="rect">
                <a:avLst/>
              </a:prstGeom>
              <a:blipFill>
                <a:blip r:embed="rId8"/>
                <a:stretch>
                  <a:fillRect l="-340" b="-48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43" grpId="0"/>
      <p:bldP spid="184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28D22933-7BA9-46C6-9260-8760467F63AA}"/>
              </a:ext>
            </a:extLst>
          </p:cNvPr>
          <p:cNvSpPr/>
          <p:nvPr/>
        </p:nvSpPr>
        <p:spPr>
          <a:xfrm>
            <a:off x="544277" y="1271752"/>
            <a:ext cx="11384966" cy="4168551"/>
          </a:xfrm>
          <a:prstGeom prst="roundRect">
            <a:avLst/>
          </a:prstGeom>
          <a:solidFill>
            <a:schemeClr val="accent5">
              <a:lumMod val="40000"/>
              <a:lumOff val="6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ttangolo 3"/>
              <p:cNvSpPr>
                <a:spLocks noChangeArrowheads="1"/>
              </p:cNvSpPr>
              <p:nvPr/>
            </p:nvSpPr>
            <p:spPr bwMode="auto">
              <a:xfrm>
                <a:off x="680880" y="1323107"/>
                <a:ext cx="11101222" cy="6769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800" dirty="0"/>
                  <a:t>0.	</a:t>
                </a:r>
                <a:r>
                  <a:rPr lang="it-IT" altLang="it-IT" sz="2200" b="1" dirty="0">
                    <a:solidFill>
                      <a:srgbClr val="000000"/>
                    </a:solidFill>
                    <a:latin typeface="+mn-lt"/>
                  </a:rPr>
                  <a:t>Inizializzazione:</a:t>
                </a: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 pone </a:t>
                </a:r>
                <a14:m>
                  <m:oMath xmlns:m="http://schemas.openxmlformats.org/officeDocument/2006/math">
                    <m:r>
                      <a:rPr lang="it-IT" altLang="it-IT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altLang="it-IT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it-IT" altLang="it-IT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it-IT" alt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it-IT" alt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it-IT" alt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it-IT" alt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it-IT" altLang="it-IT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altLang="it-IT" sz="2800" dirty="0">
                    <a:solidFill>
                      <a:srgbClr val="000000"/>
                    </a:solidFill>
                  </a:rPr>
                  <a:t>, </a:t>
                </a: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dove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altLang="it-IT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altLang="it-IT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it-IT" altLang="it-IT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it-IT" altLang="it-IT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altLang="it-IT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altLang="it-IT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it-IT" altLang="it-IT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 per ogni </a:t>
                </a:r>
                <a14:m>
                  <m:oMath xmlns:m="http://schemas.openxmlformats.org/officeDocument/2006/math">
                    <m:r>
                      <a:rPr lang="it-IT" altLang="it-IT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     </a:t>
                </a:r>
              </a:p>
            </p:txBody>
          </p:sp>
        </mc:Choice>
        <mc:Fallback xmlns="">
          <p:sp>
            <p:nvSpPr>
              <p:cNvPr id="19460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880" y="1323107"/>
                <a:ext cx="11101222" cy="676980"/>
              </a:xfrm>
              <a:prstGeom prst="rect">
                <a:avLst/>
              </a:prstGeom>
              <a:blipFill>
                <a:blip r:embed="rId3"/>
                <a:stretch>
                  <a:fillRect l="-494" b="-216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1" name="Rettangolo 4"/>
              <p:cNvSpPr>
                <a:spLocks noChangeArrowheads="1"/>
              </p:cNvSpPr>
              <p:nvPr/>
            </p:nvSpPr>
            <p:spPr bwMode="auto">
              <a:xfrm>
                <a:off x="680880" y="2036003"/>
                <a:ext cx="10491622" cy="683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800" dirty="0"/>
                  <a:t>1.	</a:t>
                </a:r>
                <a:r>
                  <a:rPr lang="it-IT" altLang="it-IT" sz="2200" b="1" dirty="0">
                    <a:solidFill>
                      <a:srgbClr val="000000"/>
                    </a:solidFill>
                    <a:latin typeface="+mn-lt"/>
                  </a:rPr>
                  <a:t>Iterazione i:</a:t>
                </a: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 individua la coppia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altLang="it-IT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altLang="it-IT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altLang="it-IT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altLang="it-IT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it-IT" altLang="it-IT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  <m:r>
                          <a:rPr lang="it-IT" altLang="it-IT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altLang="it-IT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altLang="it-IT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altLang="it-IT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altLang="it-IT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 cui corrisponde il </a:t>
                </a:r>
                <a:r>
                  <a:rPr lang="it-IT" altLang="it-IT" sz="2200" i="1" dirty="0">
                    <a:solidFill>
                      <a:srgbClr val="0070C0"/>
                    </a:solidFill>
                    <a:latin typeface="+mn-lt"/>
                  </a:rPr>
                  <a:t>massimo </a:t>
                </a:r>
                <a:r>
                  <a:rPr lang="it-IT" altLang="it-IT" sz="2200" i="1" dirty="0" err="1">
                    <a:solidFill>
                      <a:srgbClr val="0070C0"/>
                    </a:solidFill>
                    <a:latin typeface="+mn-lt"/>
                  </a:rPr>
                  <a:t>saving</a:t>
                </a:r>
                <a:r>
                  <a:rPr lang="it-IT" altLang="it-IT" sz="2200" i="1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ammissibile</a:t>
                </a:r>
              </a:p>
            </p:txBody>
          </p:sp>
        </mc:Choice>
        <mc:Fallback xmlns="">
          <p:sp>
            <p:nvSpPr>
              <p:cNvPr id="19461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880" y="2036003"/>
                <a:ext cx="10491622" cy="683649"/>
              </a:xfrm>
              <a:prstGeom prst="rect">
                <a:avLst/>
              </a:prstGeom>
              <a:blipFill>
                <a:blip r:embed="rId4"/>
                <a:stretch>
                  <a:fillRect l="-523" b="-98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2" name="Rettangolo 5"/>
          <p:cNvSpPr>
            <a:spLocks noChangeArrowheads="1"/>
          </p:cNvSpPr>
          <p:nvPr/>
        </p:nvSpPr>
        <p:spPr bwMode="auto">
          <a:xfrm>
            <a:off x="680880" y="2754650"/>
            <a:ext cx="9388036" cy="5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2.	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Se </a:t>
            </a:r>
            <a:r>
              <a:rPr lang="it-IT" altLang="it-IT" sz="2200" dirty="0" err="1">
                <a:solidFill>
                  <a:srgbClr val="0070C0"/>
                </a:solidFill>
                <a:latin typeface="+mn-lt"/>
              </a:rPr>
              <a:t>max-saving</a:t>
            </a:r>
            <a:r>
              <a:rPr lang="it-IT" altLang="it-IT" sz="2200" dirty="0">
                <a:solidFill>
                  <a:srgbClr val="0070C0"/>
                </a:solidFill>
                <a:latin typeface="+mn-lt"/>
              </a:rPr>
              <a:t> ≤ 0 </a:t>
            </a:r>
            <a:r>
              <a:rPr lang="it-IT" altLang="it-IT" sz="2200" b="1" i="1" dirty="0">
                <a:solidFill>
                  <a:srgbClr val="C00000"/>
                </a:solidFill>
                <a:latin typeface="+mn-lt"/>
              </a:rPr>
              <a:t>STOP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3" name="Rettangolo 6"/>
              <p:cNvSpPr>
                <a:spLocks noChangeArrowheads="1"/>
              </p:cNvSpPr>
              <p:nvPr/>
            </p:nvSpPr>
            <p:spPr bwMode="auto">
              <a:xfrm>
                <a:off x="680879" y="3385976"/>
                <a:ext cx="10712339" cy="1132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800" i="1" dirty="0"/>
                  <a:t>3.	</a:t>
                </a: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Altrimenti pone: </a:t>
                </a:r>
                <a14:m>
                  <m:oMath xmlns:m="http://schemas.openxmlformats.org/officeDocument/2006/math"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it-IT" altLang="it-IT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altLang="it-IT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sub>
                        </m:sSub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it-IT" altLang="it-IT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altLang="it-IT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e genera la nuova soluzione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it-IT" alt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alt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alt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alt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alt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alt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Sup>
                      <m:sSubSup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 ovvero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it-IT" altLang="it-IT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alt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d>
                  </m:oMath>
                </a14:m>
                <a:endParaRPr lang="it-IT" altLang="it-IT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63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879" y="3385976"/>
                <a:ext cx="10712339" cy="1132811"/>
              </a:xfrm>
              <a:prstGeom prst="rect">
                <a:avLst/>
              </a:prstGeom>
              <a:blipFill>
                <a:blip r:embed="rId5"/>
                <a:stretch>
                  <a:fillRect l="-512" b="-80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4" name="Rettangolo 8"/>
              <p:cNvSpPr>
                <a:spLocks noChangeArrowheads="1"/>
              </p:cNvSpPr>
              <p:nvPr/>
            </p:nvSpPr>
            <p:spPr bwMode="auto">
              <a:xfrm>
                <a:off x="720569" y="4629376"/>
                <a:ext cx="9388035" cy="547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it-IT" altLang="it-IT" sz="1800" dirty="0"/>
                  <a:t>4.	</a:t>
                </a:r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Pone </a:t>
                </a:r>
                <a14:m>
                  <m:oMath xmlns:m="http://schemas.openxmlformats.org/officeDocument/2006/math">
                    <m:r>
                      <a:rPr lang="it-IT" alt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alt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it-IT" alt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alt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it-IT" altLang="it-IT" sz="2200" dirty="0">
                    <a:solidFill>
                      <a:srgbClr val="000000"/>
                    </a:solidFill>
                    <a:latin typeface="+mn-lt"/>
                  </a:rPr>
                  <a:t>e ritorna al passo </a:t>
                </a:r>
                <a:r>
                  <a:rPr lang="it-IT" altLang="it-IT" sz="2200" b="1" dirty="0">
                    <a:solidFill>
                      <a:srgbClr val="C00000"/>
                    </a:solidFill>
                    <a:latin typeface="+mn-lt"/>
                  </a:rPr>
                  <a:t>1</a:t>
                </a:r>
              </a:p>
            </p:txBody>
          </p:sp>
        </mc:Choice>
        <mc:Fallback xmlns="">
          <p:sp>
            <p:nvSpPr>
              <p:cNvPr id="19464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569" y="4629376"/>
                <a:ext cx="9388035" cy="547714"/>
              </a:xfrm>
              <a:prstGeom prst="rect">
                <a:avLst/>
              </a:prstGeom>
              <a:blipFill>
                <a:blip r:embed="rId6"/>
                <a:stretch>
                  <a:fillRect l="-519" b="-222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C16A22B-8E3F-4F70-8362-1D4951FF4C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739782"/>
              </p:ext>
            </p:extLst>
          </p:nvPr>
        </p:nvGraphicFramePr>
        <p:xfrm>
          <a:off x="607337" y="5560939"/>
          <a:ext cx="11321906" cy="109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CC89BE20-274A-4A96-BCA7-A1CC422B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3F6C5EF4-7ABF-4FFB-B1F3-CE2D0D1D5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Clarke and Wright (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euristico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):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2" grpId="0"/>
      <p:bldP spid="19463" grpId="0"/>
      <p:bldP spid="19464" grpId="0"/>
      <p:bldGraphic spid="2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 bwMode="auto">
          <a:xfrm>
            <a:off x="4656139" y="2420939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E</a:t>
            </a:r>
          </a:p>
        </p:txBody>
      </p:sp>
      <p:sp>
        <p:nvSpPr>
          <p:cNvPr id="5" name="Ovale 4"/>
          <p:cNvSpPr/>
          <p:nvPr/>
        </p:nvSpPr>
        <p:spPr bwMode="auto">
          <a:xfrm>
            <a:off x="4440239" y="184467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D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3216276" y="4292601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G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3719514" y="309562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B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3359151" y="162877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C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2424114" y="2997201"/>
            <a:ext cx="282575" cy="3333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151314" y="3860801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F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6167439" y="1268413"/>
          <a:ext cx="4103688" cy="2925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D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G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A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B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C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D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E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18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F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G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6167439" y="4535489"/>
          <a:ext cx="4103688" cy="7318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D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G</a:t>
                      </a:r>
                    </a:p>
                  </a:txBody>
                  <a:tcPr marL="91423" marR="91423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it-IT" sz="1800" b="1" dirty="0"/>
                        <a:t>d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-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23" marR="91423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ttangolo 12"/>
          <p:cNvSpPr/>
          <p:nvPr/>
        </p:nvSpPr>
        <p:spPr>
          <a:xfrm>
            <a:off x="1919289" y="1628775"/>
            <a:ext cx="72072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Q=4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6DA4E15-AC4C-4B81-B30A-61F842CA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603180D5-8796-423C-8C65-5E6F5D5B1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Clarke and Wright,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esempio</a:t>
            </a:r>
            <a:endParaRPr lang="en-US" altLang="it-IT" sz="2400" dirty="0">
              <a:solidFill>
                <a:srgbClr val="00206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 bwMode="auto">
          <a:xfrm>
            <a:off x="4656139" y="2420939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E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4440239" y="184467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D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3216276" y="4292601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G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3719514" y="309562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B</a:t>
            </a:r>
          </a:p>
        </p:txBody>
      </p:sp>
      <p:sp>
        <p:nvSpPr>
          <p:cNvPr id="19" name="Ovale 18"/>
          <p:cNvSpPr/>
          <p:nvPr/>
        </p:nvSpPr>
        <p:spPr bwMode="auto">
          <a:xfrm>
            <a:off x="3359151" y="162877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C</a:t>
            </a:r>
          </a:p>
        </p:txBody>
      </p:sp>
      <p:sp>
        <p:nvSpPr>
          <p:cNvPr id="20" name="Ovale 19"/>
          <p:cNvSpPr/>
          <p:nvPr/>
        </p:nvSpPr>
        <p:spPr bwMode="auto">
          <a:xfrm>
            <a:off x="2424114" y="2997201"/>
            <a:ext cx="282575" cy="3333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e 21"/>
          <p:cNvSpPr/>
          <p:nvPr/>
        </p:nvSpPr>
        <p:spPr bwMode="auto">
          <a:xfrm>
            <a:off x="4151314" y="3860801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F</a:t>
            </a:r>
          </a:p>
        </p:txBody>
      </p:sp>
      <p:graphicFrame>
        <p:nvGraphicFramePr>
          <p:cNvPr id="34" name="Tabella 33"/>
          <p:cNvGraphicFramePr>
            <a:graphicFrameLocks noGrp="1"/>
          </p:cNvGraphicFramePr>
          <p:nvPr/>
        </p:nvGraphicFramePr>
        <p:xfrm>
          <a:off x="6167439" y="1268413"/>
          <a:ext cx="4103688" cy="2925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D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G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A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B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C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D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E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18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F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G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" name="Tabella 34"/>
          <p:cNvGraphicFramePr>
            <a:graphicFrameLocks noGrp="1"/>
          </p:cNvGraphicFramePr>
          <p:nvPr/>
        </p:nvGraphicFramePr>
        <p:xfrm>
          <a:off x="6167439" y="4535489"/>
          <a:ext cx="4103688" cy="7318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D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G</a:t>
                      </a:r>
                    </a:p>
                  </a:txBody>
                  <a:tcPr marL="91423" marR="91423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it-IT" sz="1800" b="1" dirty="0"/>
                        <a:t>d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-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23" marR="91423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Rettangolo 35"/>
          <p:cNvSpPr/>
          <p:nvPr/>
        </p:nvSpPr>
        <p:spPr>
          <a:xfrm>
            <a:off x="1919289" y="1628775"/>
            <a:ext cx="72072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Q=4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1992314" y="5303839"/>
            <a:ext cx="612933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2000" b="1" i="1" dirty="0">
                <a:solidFill>
                  <a:srgbClr val="C00000"/>
                </a:solidFill>
              </a:rPr>
              <a:t>Iterazione 0</a:t>
            </a:r>
          </a:p>
        </p:txBody>
      </p:sp>
      <p:cxnSp>
        <p:nvCxnSpPr>
          <p:cNvPr id="39" name="Connettore 1 38"/>
          <p:cNvCxnSpPr>
            <a:stCxn id="20" idx="0"/>
            <a:endCxn id="19" idx="3"/>
          </p:cNvCxnSpPr>
          <p:nvPr/>
        </p:nvCxnSpPr>
        <p:spPr>
          <a:xfrm flipV="1">
            <a:off x="2565401" y="1912938"/>
            <a:ext cx="835025" cy="10842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20" idx="6"/>
            <a:endCxn id="18" idx="2"/>
          </p:cNvCxnSpPr>
          <p:nvPr/>
        </p:nvCxnSpPr>
        <p:spPr>
          <a:xfrm>
            <a:off x="2706689" y="3163889"/>
            <a:ext cx="1012825" cy="98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>
            <a:stCxn id="20" idx="7"/>
            <a:endCxn id="6" idx="2"/>
          </p:cNvCxnSpPr>
          <p:nvPr/>
        </p:nvCxnSpPr>
        <p:spPr>
          <a:xfrm flipV="1">
            <a:off x="2665414" y="2011363"/>
            <a:ext cx="1774825" cy="1035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>
            <a:stCxn id="20" idx="6"/>
            <a:endCxn id="5" idx="2"/>
          </p:cNvCxnSpPr>
          <p:nvPr/>
        </p:nvCxnSpPr>
        <p:spPr>
          <a:xfrm flipV="1">
            <a:off x="2706688" y="2587626"/>
            <a:ext cx="1949450" cy="576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stCxn id="20" idx="5"/>
            <a:endCxn id="22" idx="2"/>
          </p:cNvCxnSpPr>
          <p:nvPr/>
        </p:nvCxnSpPr>
        <p:spPr>
          <a:xfrm>
            <a:off x="2665413" y="3281364"/>
            <a:ext cx="1485900" cy="7461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20" idx="4"/>
            <a:endCxn id="9" idx="1"/>
          </p:cNvCxnSpPr>
          <p:nvPr/>
        </p:nvCxnSpPr>
        <p:spPr>
          <a:xfrm>
            <a:off x="2565400" y="3330575"/>
            <a:ext cx="692150" cy="10112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4">
            <a:extLst>
              <a:ext uri="{FF2B5EF4-FFF2-40B4-BE49-F238E27FC236}">
                <a16:creationId xmlns:a16="http://schemas.microsoft.com/office/drawing/2014/main" id="{CFE3C5FC-119A-4F2B-8A54-257FE58F5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CE27E157-5B33-4CF9-8994-E335ADDE0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Clarke and Wright,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esempio</a:t>
            </a:r>
            <a:endParaRPr lang="en-US" altLang="it-IT" sz="2400" dirty="0">
              <a:solidFill>
                <a:srgbClr val="00206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 bwMode="auto">
          <a:xfrm>
            <a:off x="4656139" y="2420939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E</a:t>
            </a:r>
          </a:p>
        </p:txBody>
      </p:sp>
      <p:sp>
        <p:nvSpPr>
          <p:cNvPr id="5" name="Ovale 4"/>
          <p:cNvSpPr/>
          <p:nvPr/>
        </p:nvSpPr>
        <p:spPr bwMode="auto">
          <a:xfrm>
            <a:off x="4440239" y="184467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D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3216276" y="4292601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G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3719514" y="309562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B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3359151" y="162877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C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2424114" y="2997201"/>
            <a:ext cx="282575" cy="3333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151314" y="3860801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F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6167439" y="1268413"/>
          <a:ext cx="4103688" cy="2925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D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G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A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B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C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D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E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18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F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G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6167439" y="4535489"/>
          <a:ext cx="4103688" cy="7318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D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G</a:t>
                      </a:r>
                    </a:p>
                  </a:txBody>
                  <a:tcPr marL="91423" marR="91423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it-IT" sz="1800" b="1" dirty="0"/>
                        <a:t>d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-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23" marR="91423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ttangolo 12"/>
          <p:cNvSpPr/>
          <p:nvPr/>
        </p:nvSpPr>
        <p:spPr>
          <a:xfrm>
            <a:off x="1919289" y="1628775"/>
            <a:ext cx="72072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Q=4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1992314" y="5303839"/>
            <a:ext cx="612933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2000" b="1" i="1" dirty="0">
                <a:solidFill>
                  <a:srgbClr val="C00000"/>
                </a:solidFill>
              </a:rPr>
              <a:t>Iterazione 1</a:t>
            </a:r>
            <a:endParaRPr lang="it-IT" sz="1600" b="1" i="1" dirty="0">
              <a:solidFill>
                <a:srgbClr val="C00000"/>
              </a:solidFill>
            </a:endParaRPr>
          </a:p>
        </p:txBody>
      </p:sp>
      <p:cxnSp>
        <p:nvCxnSpPr>
          <p:cNvPr id="15" name="Connettore 1 14"/>
          <p:cNvCxnSpPr>
            <a:stCxn id="9" idx="0"/>
            <a:endCxn id="8" idx="3"/>
          </p:cNvCxnSpPr>
          <p:nvPr/>
        </p:nvCxnSpPr>
        <p:spPr>
          <a:xfrm flipV="1">
            <a:off x="2565401" y="1912938"/>
            <a:ext cx="835025" cy="10842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>
            <a:stCxn id="9" idx="6"/>
            <a:endCxn id="7" idx="2"/>
          </p:cNvCxnSpPr>
          <p:nvPr/>
        </p:nvCxnSpPr>
        <p:spPr>
          <a:xfrm>
            <a:off x="2706689" y="3163889"/>
            <a:ext cx="1012825" cy="98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9" idx="7"/>
            <a:endCxn id="5" idx="2"/>
          </p:cNvCxnSpPr>
          <p:nvPr/>
        </p:nvCxnSpPr>
        <p:spPr>
          <a:xfrm flipV="1">
            <a:off x="2665414" y="2011363"/>
            <a:ext cx="1774825" cy="1035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9" idx="6"/>
            <a:endCxn id="4" idx="2"/>
          </p:cNvCxnSpPr>
          <p:nvPr/>
        </p:nvCxnSpPr>
        <p:spPr>
          <a:xfrm flipV="1">
            <a:off x="2706688" y="2587626"/>
            <a:ext cx="1949450" cy="576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9" idx="5"/>
            <a:endCxn id="10" idx="2"/>
          </p:cNvCxnSpPr>
          <p:nvPr/>
        </p:nvCxnSpPr>
        <p:spPr>
          <a:xfrm>
            <a:off x="2665413" y="3281364"/>
            <a:ext cx="1485900" cy="7461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9" idx="4"/>
            <a:endCxn id="6" idx="1"/>
          </p:cNvCxnSpPr>
          <p:nvPr/>
        </p:nvCxnSpPr>
        <p:spPr>
          <a:xfrm>
            <a:off x="2565400" y="3330575"/>
            <a:ext cx="692150" cy="10112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4" idx="0"/>
            <a:endCxn id="5" idx="5"/>
          </p:cNvCxnSpPr>
          <p:nvPr/>
        </p:nvCxnSpPr>
        <p:spPr>
          <a:xfrm flipH="1" flipV="1">
            <a:off x="4681539" y="2128838"/>
            <a:ext cx="115887" cy="292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>
            <a:extLst>
              <a:ext uri="{FF2B5EF4-FFF2-40B4-BE49-F238E27FC236}">
                <a16:creationId xmlns:a16="http://schemas.microsoft.com/office/drawing/2014/main" id="{A4D91F08-39DB-453B-9AC8-12AC15EC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CE4CC984-BF69-4A96-A55A-B6D2294C9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Clarke and Wright,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esempio</a:t>
            </a:r>
            <a:endParaRPr lang="en-US" altLang="it-IT" sz="2400" dirty="0">
              <a:solidFill>
                <a:srgbClr val="00206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e 17"/>
          <p:cNvSpPr/>
          <p:nvPr/>
        </p:nvSpPr>
        <p:spPr bwMode="auto">
          <a:xfrm>
            <a:off x="4656139" y="2420939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E</a:t>
            </a:r>
          </a:p>
        </p:txBody>
      </p:sp>
      <p:sp>
        <p:nvSpPr>
          <p:cNvPr id="19" name="Ovale 18"/>
          <p:cNvSpPr/>
          <p:nvPr/>
        </p:nvSpPr>
        <p:spPr bwMode="auto">
          <a:xfrm>
            <a:off x="4440239" y="184467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D</a:t>
            </a:r>
          </a:p>
        </p:txBody>
      </p:sp>
      <p:sp>
        <p:nvSpPr>
          <p:cNvPr id="20" name="Ovale 19"/>
          <p:cNvSpPr/>
          <p:nvPr/>
        </p:nvSpPr>
        <p:spPr bwMode="auto">
          <a:xfrm>
            <a:off x="3216276" y="4292601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G</a:t>
            </a:r>
          </a:p>
        </p:txBody>
      </p:sp>
      <p:sp>
        <p:nvSpPr>
          <p:cNvPr id="21" name="Ovale 20"/>
          <p:cNvSpPr/>
          <p:nvPr/>
        </p:nvSpPr>
        <p:spPr bwMode="auto">
          <a:xfrm>
            <a:off x="3719514" y="309562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B</a:t>
            </a:r>
          </a:p>
        </p:txBody>
      </p:sp>
      <p:sp>
        <p:nvSpPr>
          <p:cNvPr id="22" name="Ovale 21"/>
          <p:cNvSpPr/>
          <p:nvPr/>
        </p:nvSpPr>
        <p:spPr bwMode="auto">
          <a:xfrm>
            <a:off x="3359151" y="162877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C</a:t>
            </a:r>
          </a:p>
        </p:txBody>
      </p:sp>
      <p:sp>
        <p:nvSpPr>
          <p:cNvPr id="23" name="Ovale 22"/>
          <p:cNvSpPr/>
          <p:nvPr/>
        </p:nvSpPr>
        <p:spPr bwMode="auto">
          <a:xfrm>
            <a:off x="2424114" y="2997201"/>
            <a:ext cx="282575" cy="3333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Ovale 23"/>
          <p:cNvSpPr/>
          <p:nvPr/>
        </p:nvSpPr>
        <p:spPr bwMode="auto">
          <a:xfrm>
            <a:off x="4151314" y="3860801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F</a:t>
            </a:r>
          </a:p>
        </p:txBody>
      </p:sp>
      <p:graphicFrame>
        <p:nvGraphicFramePr>
          <p:cNvPr id="25" name="Tabella 24"/>
          <p:cNvGraphicFramePr>
            <a:graphicFrameLocks noGrp="1"/>
          </p:cNvGraphicFramePr>
          <p:nvPr/>
        </p:nvGraphicFramePr>
        <p:xfrm>
          <a:off x="6167439" y="1268413"/>
          <a:ext cx="4103688" cy="2925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D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G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A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B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C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D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E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18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F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G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Tabella 25"/>
          <p:cNvGraphicFramePr>
            <a:graphicFrameLocks noGrp="1"/>
          </p:cNvGraphicFramePr>
          <p:nvPr/>
        </p:nvGraphicFramePr>
        <p:xfrm>
          <a:off x="6167439" y="4535489"/>
          <a:ext cx="4103688" cy="7318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D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G</a:t>
                      </a:r>
                    </a:p>
                  </a:txBody>
                  <a:tcPr marL="91423" marR="91423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it-IT" sz="1800" b="1" dirty="0"/>
                        <a:t>d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-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23" marR="91423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Rettangolo 26"/>
          <p:cNvSpPr/>
          <p:nvPr/>
        </p:nvSpPr>
        <p:spPr>
          <a:xfrm>
            <a:off x="1919289" y="1628775"/>
            <a:ext cx="72072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Q=4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992314" y="5303839"/>
            <a:ext cx="612933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2000" b="1" i="1" dirty="0">
                <a:solidFill>
                  <a:srgbClr val="C00000"/>
                </a:solidFill>
              </a:rPr>
              <a:t>Iterazione 2</a:t>
            </a:r>
          </a:p>
        </p:txBody>
      </p:sp>
      <p:cxnSp>
        <p:nvCxnSpPr>
          <p:cNvPr id="29" name="Connettore 1 28"/>
          <p:cNvCxnSpPr>
            <a:stCxn id="23" idx="0"/>
            <a:endCxn id="22" idx="3"/>
          </p:cNvCxnSpPr>
          <p:nvPr/>
        </p:nvCxnSpPr>
        <p:spPr>
          <a:xfrm flipV="1">
            <a:off x="2565401" y="1912938"/>
            <a:ext cx="835025" cy="10842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>
            <a:stCxn id="23" idx="6"/>
            <a:endCxn id="21" idx="2"/>
          </p:cNvCxnSpPr>
          <p:nvPr/>
        </p:nvCxnSpPr>
        <p:spPr>
          <a:xfrm>
            <a:off x="2706689" y="3163889"/>
            <a:ext cx="1012825" cy="98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>
            <a:stCxn id="23" idx="7"/>
            <a:endCxn id="19" idx="2"/>
          </p:cNvCxnSpPr>
          <p:nvPr/>
        </p:nvCxnSpPr>
        <p:spPr>
          <a:xfrm flipV="1">
            <a:off x="2665414" y="2011363"/>
            <a:ext cx="1774825" cy="1035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stCxn id="23" idx="6"/>
            <a:endCxn id="18" idx="2"/>
          </p:cNvCxnSpPr>
          <p:nvPr/>
        </p:nvCxnSpPr>
        <p:spPr>
          <a:xfrm flipV="1">
            <a:off x="2706688" y="2587626"/>
            <a:ext cx="1949450" cy="576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>
            <a:stCxn id="23" idx="5"/>
            <a:endCxn id="24" idx="2"/>
          </p:cNvCxnSpPr>
          <p:nvPr/>
        </p:nvCxnSpPr>
        <p:spPr>
          <a:xfrm>
            <a:off x="2665413" y="3281364"/>
            <a:ext cx="1485900" cy="7461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>
            <a:stCxn id="23" idx="4"/>
            <a:endCxn id="20" idx="1"/>
          </p:cNvCxnSpPr>
          <p:nvPr/>
        </p:nvCxnSpPr>
        <p:spPr>
          <a:xfrm>
            <a:off x="2565400" y="3330575"/>
            <a:ext cx="692150" cy="10112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8" idx="0"/>
            <a:endCxn id="19" idx="5"/>
          </p:cNvCxnSpPr>
          <p:nvPr/>
        </p:nvCxnSpPr>
        <p:spPr>
          <a:xfrm flipH="1" flipV="1">
            <a:off x="4681539" y="2128838"/>
            <a:ext cx="115887" cy="292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24" idx="0"/>
            <a:endCxn id="22" idx="5"/>
          </p:cNvCxnSpPr>
          <p:nvPr/>
        </p:nvCxnSpPr>
        <p:spPr>
          <a:xfrm flipH="1" flipV="1">
            <a:off x="3600450" y="1912938"/>
            <a:ext cx="692150" cy="1947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4">
            <a:extLst>
              <a:ext uri="{FF2B5EF4-FFF2-40B4-BE49-F238E27FC236}">
                <a16:creationId xmlns:a16="http://schemas.microsoft.com/office/drawing/2014/main" id="{5F617E8E-8E94-44F1-B29B-BCC87F96E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B4E49625-BA71-4567-B1ED-80C091D1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Clarke and Wright,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esempio</a:t>
            </a:r>
            <a:endParaRPr lang="en-US" altLang="it-IT" sz="2400" dirty="0">
              <a:solidFill>
                <a:srgbClr val="00206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 bwMode="auto">
          <a:xfrm>
            <a:off x="4656139" y="2420939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E</a:t>
            </a:r>
          </a:p>
        </p:txBody>
      </p:sp>
      <p:sp>
        <p:nvSpPr>
          <p:cNvPr id="5" name="Ovale 4"/>
          <p:cNvSpPr/>
          <p:nvPr/>
        </p:nvSpPr>
        <p:spPr bwMode="auto">
          <a:xfrm>
            <a:off x="4440239" y="184467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D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3216276" y="4292601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G</a:t>
            </a:r>
          </a:p>
        </p:txBody>
      </p:sp>
      <p:sp>
        <p:nvSpPr>
          <p:cNvPr id="7" name="Ovale 6"/>
          <p:cNvSpPr/>
          <p:nvPr/>
        </p:nvSpPr>
        <p:spPr bwMode="auto">
          <a:xfrm>
            <a:off x="3719514" y="309562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B</a:t>
            </a:r>
          </a:p>
        </p:txBody>
      </p:sp>
      <p:sp>
        <p:nvSpPr>
          <p:cNvPr id="8" name="Ovale 7"/>
          <p:cNvSpPr/>
          <p:nvPr/>
        </p:nvSpPr>
        <p:spPr bwMode="auto">
          <a:xfrm>
            <a:off x="3359151" y="1628776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C</a:t>
            </a:r>
          </a:p>
        </p:txBody>
      </p:sp>
      <p:sp>
        <p:nvSpPr>
          <p:cNvPr id="9" name="Ovale 8"/>
          <p:cNvSpPr/>
          <p:nvPr/>
        </p:nvSpPr>
        <p:spPr bwMode="auto">
          <a:xfrm>
            <a:off x="2424114" y="2997201"/>
            <a:ext cx="282575" cy="3333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151314" y="3860801"/>
            <a:ext cx="282575" cy="333375"/>
          </a:xfrm>
          <a:prstGeom prst="ellips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F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6167439" y="1268413"/>
          <a:ext cx="4103688" cy="2925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D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G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A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B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C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D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9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E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18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F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15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12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11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7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it-IT" sz="1800" b="1" dirty="0"/>
                        <a:t>G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16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24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18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13</a:t>
                      </a:r>
                    </a:p>
                  </a:txBody>
                  <a:tcPr marL="91423" marR="91423" marT="45702" marB="45702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</a:t>
                      </a:r>
                    </a:p>
                  </a:txBody>
                  <a:tcPr marL="91423" marR="91423" marT="45702" marB="457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6167439" y="4535489"/>
          <a:ext cx="4103688" cy="7318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A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B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C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D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F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G</a:t>
                      </a:r>
                    </a:p>
                  </a:txBody>
                  <a:tcPr marL="91423" marR="91423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it-IT" sz="1800" b="1" dirty="0"/>
                        <a:t>d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-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23" marR="91423" marT="45740" marB="45740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23" marR="91423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ttangolo 12"/>
          <p:cNvSpPr/>
          <p:nvPr/>
        </p:nvSpPr>
        <p:spPr>
          <a:xfrm>
            <a:off x="1919289" y="1628775"/>
            <a:ext cx="72072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Q=4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1992314" y="5303839"/>
            <a:ext cx="612933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b="1" i="1" dirty="0">
                <a:solidFill>
                  <a:srgbClr val="C00000"/>
                </a:solidFill>
              </a:rPr>
              <a:t>Iterazione 4   z=129</a:t>
            </a:r>
          </a:p>
        </p:txBody>
      </p:sp>
      <p:cxnSp>
        <p:nvCxnSpPr>
          <p:cNvPr id="15" name="Connettore 1 14"/>
          <p:cNvCxnSpPr>
            <a:stCxn id="9" idx="0"/>
            <a:endCxn id="8" idx="3"/>
          </p:cNvCxnSpPr>
          <p:nvPr/>
        </p:nvCxnSpPr>
        <p:spPr>
          <a:xfrm flipV="1">
            <a:off x="2565401" y="1912938"/>
            <a:ext cx="835025" cy="10842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>
            <a:stCxn id="9" idx="6"/>
            <a:endCxn id="7" idx="2"/>
          </p:cNvCxnSpPr>
          <p:nvPr/>
        </p:nvCxnSpPr>
        <p:spPr>
          <a:xfrm>
            <a:off x="2706689" y="3163889"/>
            <a:ext cx="1012825" cy="98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9" idx="7"/>
            <a:endCxn id="5" idx="2"/>
          </p:cNvCxnSpPr>
          <p:nvPr/>
        </p:nvCxnSpPr>
        <p:spPr>
          <a:xfrm flipV="1">
            <a:off x="2665414" y="2011363"/>
            <a:ext cx="1774825" cy="1035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9" idx="6"/>
            <a:endCxn id="4" idx="2"/>
          </p:cNvCxnSpPr>
          <p:nvPr/>
        </p:nvCxnSpPr>
        <p:spPr>
          <a:xfrm flipV="1">
            <a:off x="2706688" y="2587626"/>
            <a:ext cx="1949450" cy="576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7" idx="4"/>
            <a:endCxn id="10" idx="2"/>
          </p:cNvCxnSpPr>
          <p:nvPr/>
        </p:nvCxnSpPr>
        <p:spPr>
          <a:xfrm>
            <a:off x="3860801" y="3429000"/>
            <a:ext cx="290513" cy="598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9" idx="4"/>
            <a:endCxn id="6" idx="1"/>
          </p:cNvCxnSpPr>
          <p:nvPr/>
        </p:nvCxnSpPr>
        <p:spPr>
          <a:xfrm>
            <a:off x="2565400" y="3330575"/>
            <a:ext cx="692150" cy="10112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4" idx="0"/>
            <a:endCxn id="5" idx="5"/>
          </p:cNvCxnSpPr>
          <p:nvPr/>
        </p:nvCxnSpPr>
        <p:spPr>
          <a:xfrm flipH="1" flipV="1">
            <a:off x="4681539" y="2128838"/>
            <a:ext cx="115887" cy="292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10" idx="0"/>
            <a:endCxn id="8" idx="5"/>
          </p:cNvCxnSpPr>
          <p:nvPr/>
        </p:nvCxnSpPr>
        <p:spPr>
          <a:xfrm flipH="1" flipV="1">
            <a:off x="3600450" y="1912938"/>
            <a:ext cx="692150" cy="1947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>
            <a:extLst>
              <a:ext uri="{FF2B5EF4-FFF2-40B4-BE49-F238E27FC236}">
                <a16:creationId xmlns:a16="http://schemas.microsoft.com/office/drawing/2014/main" id="{DA51EBA8-EB35-47AA-B7FB-C0EEDF88E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C8D100B8-4C91-4C43-9D79-41E991229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Clarke and Wright,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esempio</a:t>
            </a:r>
            <a:endParaRPr lang="en-US" altLang="it-IT" sz="2400" dirty="0">
              <a:solidFill>
                <a:srgbClr val="00206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BE4F2C-D849-4CBE-AA5E-3C4860BA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42E84F0-7A5A-464B-AD8A-342FE9860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7651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Dati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del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problema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(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modello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base)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8A28E5F-2467-494A-9147-0415E6C0A015}"/>
              </a:ext>
            </a:extLst>
          </p:cNvPr>
          <p:cNvSpPr/>
          <p:nvPr/>
        </p:nvSpPr>
        <p:spPr>
          <a:xfrm>
            <a:off x="918054" y="1311068"/>
            <a:ext cx="104713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i="1" dirty="0">
                <a:solidFill>
                  <a:srgbClr val="0070C0"/>
                </a:solidFill>
              </a:rPr>
              <a:t>Origine</a:t>
            </a:r>
            <a:r>
              <a:rPr lang="it-IT" sz="2400" dirty="0">
                <a:solidFill>
                  <a:srgbClr val="000000"/>
                </a:solidFill>
              </a:rPr>
              <a:t> (o deposito) </a:t>
            </a:r>
            <a:r>
              <a:rPr lang="it-IT" sz="2400" i="1" dirty="0">
                <a:solidFill>
                  <a:srgbClr val="3333CD"/>
                </a:solidFill>
              </a:rPr>
              <a:t>v</a:t>
            </a:r>
            <a:r>
              <a:rPr lang="it-IT" sz="2400" baseline="-25000" dirty="0">
                <a:solidFill>
                  <a:srgbClr val="3333CD"/>
                </a:solidFill>
              </a:rPr>
              <a:t>1</a:t>
            </a:r>
          </a:p>
          <a:p>
            <a:endParaRPr lang="it-IT" sz="1200" dirty="0">
              <a:solidFill>
                <a:srgbClr val="3333C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i="1" dirty="0">
                <a:solidFill>
                  <a:srgbClr val="0070C0"/>
                </a:solidFill>
              </a:rPr>
              <a:t>Destinazioni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  <a:r>
              <a:rPr lang="it-IT" sz="2400" dirty="0">
                <a:solidFill>
                  <a:srgbClr val="000000"/>
                </a:solidFill>
              </a:rPr>
              <a:t>(o clienti) </a:t>
            </a:r>
            <a:r>
              <a:rPr lang="it-IT" sz="2400" dirty="0">
                <a:solidFill>
                  <a:srgbClr val="3333CD"/>
                </a:solidFill>
              </a:rPr>
              <a:t>{</a:t>
            </a:r>
            <a:r>
              <a:rPr lang="it-IT" sz="2400" i="1" dirty="0">
                <a:solidFill>
                  <a:srgbClr val="3333CD"/>
                </a:solidFill>
              </a:rPr>
              <a:t>v</a:t>
            </a:r>
            <a:r>
              <a:rPr lang="it-IT" sz="2400" baseline="-25000" dirty="0">
                <a:solidFill>
                  <a:srgbClr val="3333CD"/>
                </a:solidFill>
              </a:rPr>
              <a:t>2</a:t>
            </a:r>
            <a:r>
              <a:rPr lang="it-IT" sz="2400" dirty="0">
                <a:solidFill>
                  <a:srgbClr val="3333CD"/>
                </a:solidFill>
              </a:rPr>
              <a:t>, </a:t>
            </a:r>
            <a:r>
              <a:rPr lang="it-IT" sz="2400" i="1" dirty="0">
                <a:solidFill>
                  <a:srgbClr val="3333CD"/>
                </a:solidFill>
              </a:rPr>
              <a:t>v</a:t>
            </a:r>
            <a:r>
              <a:rPr lang="it-IT" sz="2400" baseline="-25000" dirty="0">
                <a:solidFill>
                  <a:srgbClr val="3333CD"/>
                </a:solidFill>
              </a:rPr>
              <a:t>3</a:t>
            </a:r>
            <a:r>
              <a:rPr lang="it-IT" sz="2400" dirty="0">
                <a:solidFill>
                  <a:srgbClr val="3333CD"/>
                </a:solidFill>
              </a:rPr>
              <a:t>, …,</a:t>
            </a:r>
            <a:r>
              <a:rPr lang="it-IT" sz="2400" i="1" dirty="0" err="1">
                <a:solidFill>
                  <a:srgbClr val="3333CD"/>
                </a:solidFill>
              </a:rPr>
              <a:t>v</a:t>
            </a:r>
            <a:r>
              <a:rPr lang="it-IT" sz="2400" baseline="-25000" dirty="0" err="1">
                <a:solidFill>
                  <a:srgbClr val="3333CD"/>
                </a:solidFill>
              </a:rPr>
              <a:t>n</a:t>
            </a:r>
            <a:r>
              <a:rPr lang="it-IT" dirty="0">
                <a:solidFill>
                  <a:srgbClr val="3333CD"/>
                </a:solidFill>
              </a:rPr>
              <a:t>} </a:t>
            </a:r>
            <a:r>
              <a:rPr lang="it-IT" sz="2400" dirty="0">
                <a:solidFill>
                  <a:srgbClr val="000000"/>
                </a:solidFill>
              </a:rPr>
              <a:t>che devono essere serviti a partire da </a:t>
            </a:r>
            <a:r>
              <a:rPr lang="it-IT" sz="2400" i="1" dirty="0">
                <a:solidFill>
                  <a:srgbClr val="3333CD"/>
                </a:solidFill>
              </a:rPr>
              <a:t>v</a:t>
            </a:r>
            <a:r>
              <a:rPr lang="it-IT" sz="2400" baseline="-25000" dirty="0">
                <a:solidFill>
                  <a:srgbClr val="3333CD"/>
                </a:solidFill>
              </a:rPr>
              <a:t>1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90F447DD-9BC4-4C53-B215-5F946F4C4A44}"/>
                  </a:ext>
                </a:extLst>
              </p:cNvPr>
              <p:cNvSpPr/>
              <p:nvPr/>
            </p:nvSpPr>
            <p:spPr>
              <a:xfrm>
                <a:off x="928214" y="2418508"/>
                <a:ext cx="10471306" cy="1131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700"/>
                  </a:lnSpc>
                  <a:buFont typeface="Wingdings" panose="05000000000000000000" pitchFamily="2" charset="2"/>
                  <a:buChar char="Ø"/>
                </a:pPr>
                <a:r>
                  <a:rPr lang="it-IT" sz="2400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Grafo orientato </a:t>
                </a:r>
                <a:r>
                  <a:rPr lang="it-IT" sz="24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G(V,A)</a:t>
                </a:r>
                <a:r>
                  <a:rPr lang="it-IT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con:</a:t>
                </a:r>
              </a:p>
              <a:p>
                <a:pPr marL="742950" lvl="1" indent="-285750">
                  <a:lnSpc>
                    <a:spcPts val="27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400" i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it-IT" sz="2400" dirty="0">
                    <a:cs typeface="Times New Roman" panose="02020603050405020304" pitchFamily="18" charset="0"/>
                  </a:rPr>
                  <a:t>insieme di nodi</a:t>
                </a:r>
              </a:p>
              <a:p>
                <a:pPr marL="742950" lvl="1" indent="-285750">
                  <a:lnSpc>
                    <a:spcPts val="2700"/>
                  </a:lnSpc>
                  <a:buFont typeface="Wingdings" panose="05000000000000000000" pitchFamily="2" charset="2"/>
                  <a:buChar char="ü"/>
                </a:pPr>
                <a:r>
                  <a:rPr lang="it-IT" sz="2400" i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it-IT" sz="2400" dirty="0">
                    <a:cs typeface="Times New Roman" panose="02020603050405020304" pitchFamily="18" charset="0"/>
                  </a:rPr>
                  <a:t> insieme degli archi del grafo (in genere si considera un grafo pieno)</a:t>
                </a: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90F447DD-9BC4-4C53-B215-5F946F4C4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14" y="2418508"/>
                <a:ext cx="10471306" cy="1131079"/>
              </a:xfrm>
              <a:prstGeom prst="rect">
                <a:avLst/>
              </a:prstGeom>
              <a:blipFill>
                <a:blip r:embed="rId2"/>
                <a:stretch>
                  <a:fillRect l="-757" t="-6486" b="-118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DEEF6DE-3DB4-43AD-BE53-37F7F4367F7C}"/>
                  </a:ext>
                </a:extLst>
              </p:cNvPr>
              <p:cNvSpPr/>
              <p:nvPr/>
            </p:nvSpPr>
            <p:spPr>
              <a:xfrm>
                <a:off x="928214" y="3641364"/>
                <a:ext cx="9953146" cy="1131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55600" indent="-355600">
                  <a:lnSpc>
                    <a:spcPts val="2700"/>
                  </a:lnSpc>
                  <a:buFont typeface="Wingdings" panose="05000000000000000000" pitchFamily="2" charset="2"/>
                  <a:buChar char="Ø"/>
                </a:pPr>
                <a:r>
                  <a:rPr lang="it-IT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Il </a:t>
                </a:r>
                <a:r>
                  <a:rPr lang="it-IT" sz="2400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costo</a:t>
                </a:r>
                <a:r>
                  <a:rPr lang="it-IT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definito per ciascun arco 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it-IT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a:rPr lang="it-IT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it-IT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it-IT" sz="24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it-IT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rappresenta il </a:t>
                </a:r>
                <a:r>
                  <a:rPr lang="it-IT" sz="2400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valore della grandezza che si vuole minimizzare </a:t>
                </a:r>
                <a:r>
                  <a:rPr lang="it-IT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(ad es. costo di spostamento, distanza, preferibilità, tempo, etc.)</a:t>
                </a: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DEEF6DE-3DB4-43AD-BE53-37F7F4367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14" y="3641364"/>
                <a:ext cx="9953146" cy="1131079"/>
              </a:xfrm>
              <a:prstGeom prst="rect">
                <a:avLst/>
              </a:prstGeom>
              <a:blipFill>
                <a:blip r:embed="rId3"/>
                <a:stretch>
                  <a:fillRect l="-796" t="-7527" b="-11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6C8B57-3B7F-46EE-9550-BFB7C386C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054" y="4845685"/>
                <a:ext cx="10847226" cy="588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Ø"/>
                </a:pPr>
                <a:r>
                  <a:rPr lang="it-IT" altLang="it-IT" sz="24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Ogni destinazione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≠1</m:t>
                        </m:r>
                      </m:e>
                    </m:d>
                  </m:oMath>
                </a14:m>
                <a:r>
                  <a:rPr lang="it-IT" altLang="it-IT" sz="24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è caratterizzato da una </a:t>
                </a:r>
                <a:r>
                  <a:rPr lang="it-IT" altLang="it-IT" sz="2400" i="1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</a:rPr>
                  <a:t>domanda</a:t>
                </a:r>
                <a:r>
                  <a:rPr lang="it-IT" altLang="it-IT" sz="24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indicata con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it-IT" altLang="it-IT" sz="24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6C8B57-3B7F-46EE-9550-BFB7C386C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8054" y="4845685"/>
                <a:ext cx="10847226" cy="588110"/>
              </a:xfrm>
              <a:prstGeom prst="rect">
                <a:avLst/>
              </a:prstGeom>
              <a:blipFill>
                <a:blip r:embed="rId4"/>
                <a:stretch>
                  <a:fillRect l="-787" b="-239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3ECE5F49-BFA7-462C-96C6-B0458D218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054" y="5559425"/>
                <a:ext cx="10481465" cy="734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itchFamily="2" charset="2"/>
                  <a:buChar char="Ø"/>
                </a:pPr>
                <a:r>
                  <a:rPr lang="it-IT" altLang="it-IT" sz="24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Per effettuare le consegne è disponibile una </a:t>
                </a:r>
                <a:r>
                  <a:rPr lang="it-IT" altLang="it-IT" sz="2400" i="1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</a:rPr>
                  <a:t>flotta di </a:t>
                </a:r>
                <a:r>
                  <a:rPr lang="it-IT" altLang="it-IT" sz="2400" i="1" dirty="0">
                    <a:solidFill>
                      <a:srgbClr val="C00000"/>
                    </a:solidFill>
                    <a:latin typeface="+mn-lt"/>
                    <a:cs typeface="Times New Roman" panose="02020603050405020304" pitchFamily="18" charset="0"/>
                  </a:rPr>
                  <a:t>m</a:t>
                </a:r>
                <a:r>
                  <a:rPr lang="it-IT" altLang="it-IT" sz="2400" i="1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</a:rPr>
                  <a:t> veicoli </a:t>
                </a:r>
                <a:r>
                  <a:rPr lang="it-IT" altLang="it-IT" sz="24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caratterizzati ciascuno da una </a:t>
                </a:r>
                <a:r>
                  <a:rPr lang="it-IT" altLang="it-IT" sz="2400" i="1" dirty="0">
                    <a:solidFill>
                      <a:srgbClr val="0070C0"/>
                    </a:solidFill>
                    <a:latin typeface="+mn-lt"/>
                    <a:cs typeface="Times New Roman" panose="02020603050405020304" pitchFamily="18" charset="0"/>
                  </a:rPr>
                  <a:t>portata massima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=1…</m:t>
                    </m:r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it-IT" altLang="it-IT" sz="2400" dirty="0">
                    <a:solidFill>
                      <a:srgbClr val="C00000"/>
                    </a:solidFill>
                    <a:latin typeface="+mn-lt"/>
                    <a:cs typeface="Times New Roman" panose="02020603050405020304" pitchFamily="18" charset="0"/>
                  </a:rPr>
                  <a:t> </a:t>
                </a:r>
                <a:endParaRPr lang="it-IT" altLang="it-IT" sz="24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3ECE5F49-BFA7-462C-96C6-B0458D218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8054" y="5559425"/>
                <a:ext cx="10481465" cy="734625"/>
              </a:xfrm>
              <a:prstGeom prst="rect">
                <a:avLst/>
              </a:prstGeom>
              <a:blipFill>
                <a:blip r:embed="rId5"/>
                <a:stretch>
                  <a:fillRect l="-814" t="-13333" b="-1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28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834074" y="1356996"/>
            <a:ext cx="10423206" cy="105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  <a:defRPr/>
            </a:pPr>
            <a:r>
              <a:rPr lang="it-IT" sz="2200" dirty="0">
                <a:solidFill>
                  <a:srgbClr val="000000"/>
                </a:solidFill>
              </a:rPr>
              <a:t>Data la </a:t>
            </a:r>
            <a:r>
              <a:rPr lang="it-IT" sz="2200" i="1" dirty="0">
                <a:solidFill>
                  <a:srgbClr val="7030A0"/>
                </a:solidFill>
              </a:rPr>
              <a:t>soluzione corrente </a:t>
            </a:r>
            <a:r>
              <a:rPr lang="it-IT" sz="2200" b="1" i="1" dirty="0">
                <a:solidFill>
                  <a:srgbClr val="7030A0"/>
                </a:solidFill>
              </a:rPr>
              <a:t>T</a:t>
            </a:r>
            <a:r>
              <a:rPr lang="it-IT" sz="2200" dirty="0">
                <a:solidFill>
                  <a:srgbClr val="000000"/>
                </a:solidFill>
              </a:rPr>
              <a:t>, per ogni </a:t>
            </a:r>
            <a:r>
              <a:rPr lang="it-IT" sz="2200" dirty="0" err="1">
                <a:solidFill>
                  <a:srgbClr val="7030A0"/>
                </a:solidFill>
              </a:rPr>
              <a:t>route</a:t>
            </a:r>
            <a:r>
              <a:rPr lang="it-IT" sz="2200" dirty="0">
                <a:solidFill>
                  <a:srgbClr val="000000"/>
                </a:solidFill>
              </a:rPr>
              <a:t> </a:t>
            </a:r>
            <a:r>
              <a:rPr lang="it-IT" sz="2200" i="1" dirty="0">
                <a:solidFill>
                  <a:srgbClr val="7030A0"/>
                </a:solidFill>
              </a:rPr>
              <a:t>i</a:t>
            </a:r>
            <a:r>
              <a:rPr lang="it-IT" sz="2200" dirty="0">
                <a:solidFill>
                  <a:srgbClr val="000000"/>
                </a:solidFill>
              </a:rPr>
              <a:t> si considera come primo nodo </a:t>
            </a:r>
            <a:r>
              <a:rPr lang="it-IT" sz="2200" b="1" i="1" dirty="0" err="1">
                <a:solidFill>
                  <a:srgbClr val="7030A0"/>
                </a:solidFill>
              </a:rPr>
              <a:t>v</a:t>
            </a:r>
            <a:r>
              <a:rPr lang="it-IT" sz="2200" b="1" i="1" baseline="-25000" dirty="0" err="1">
                <a:solidFill>
                  <a:srgbClr val="7030A0"/>
                </a:solidFill>
              </a:rPr>
              <a:t>p</a:t>
            </a:r>
            <a:r>
              <a:rPr lang="it-IT" sz="2200" b="1" i="1" baseline="-25000" dirty="0">
                <a:solidFill>
                  <a:srgbClr val="7030A0"/>
                </a:solidFill>
              </a:rPr>
              <a:t>(i)</a:t>
            </a:r>
            <a:r>
              <a:rPr lang="it-IT" sz="2200" dirty="0">
                <a:solidFill>
                  <a:srgbClr val="000000"/>
                </a:solidFill>
              </a:rPr>
              <a:t> il nodo più vicino al deposito e come ultimo nodo </a:t>
            </a:r>
            <a:r>
              <a:rPr lang="it-IT" sz="2200" b="1" i="1" dirty="0">
                <a:solidFill>
                  <a:srgbClr val="7030A0"/>
                </a:solidFill>
              </a:rPr>
              <a:t>v</a:t>
            </a:r>
            <a:r>
              <a:rPr lang="it-IT" sz="2200" b="1" i="1" baseline="-25000" dirty="0">
                <a:solidFill>
                  <a:srgbClr val="7030A0"/>
                </a:solidFill>
              </a:rPr>
              <a:t>u(h)</a:t>
            </a:r>
            <a:r>
              <a:rPr lang="it-IT" sz="2200" dirty="0">
                <a:solidFill>
                  <a:srgbClr val="000000"/>
                </a:solidFill>
              </a:rPr>
              <a:t> il nodo più lontano dal deposito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834074" y="2723834"/>
            <a:ext cx="10778806" cy="156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  <a:defRPr/>
            </a:pP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Al termine dell’algoritmo quando non esistono più </a:t>
            </a:r>
            <a:r>
              <a:rPr lang="it-IT" altLang="it-IT" sz="2200" dirty="0" err="1">
                <a:solidFill>
                  <a:srgbClr val="000000"/>
                </a:solidFill>
                <a:latin typeface="+mn-lt"/>
              </a:rPr>
              <a:t>savings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 di valore positivo (</a:t>
            </a:r>
            <a:r>
              <a:rPr lang="it-IT" altLang="it-IT" sz="2200" i="1" dirty="0">
                <a:solidFill>
                  <a:srgbClr val="7030A0"/>
                </a:solidFill>
                <a:latin typeface="+mn-lt"/>
              </a:rPr>
              <a:t>termine della fase di clustering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), per ogni insieme individuato </a:t>
            </a:r>
            <a:r>
              <a:rPr lang="it-IT" altLang="it-IT" sz="2200" b="1" i="1" dirty="0">
                <a:solidFill>
                  <a:srgbClr val="7030A0"/>
                </a:solidFill>
                <a:latin typeface="+mn-lt"/>
              </a:rPr>
              <a:t>C</a:t>
            </a:r>
            <a:r>
              <a:rPr lang="it-IT" altLang="it-IT" sz="2200" b="1" i="1" baseline="-25000" dirty="0">
                <a:solidFill>
                  <a:srgbClr val="7030A0"/>
                </a:solidFill>
                <a:latin typeface="+mn-lt"/>
              </a:rPr>
              <a:t>i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, viene generata una soluzione euristica del problema del Commesso Viaggiatore utilizzando l’euristica </a:t>
            </a:r>
            <a:r>
              <a:rPr lang="it-IT" altLang="it-IT" sz="2200" i="1" dirty="0">
                <a:solidFill>
                  <a:srgbClr val="7030A0"/>
                </a:solidFill>
                <a:latin typeface="+mn-lt"/>
              </a:rPr>
              <a:t>2-opt</a:t>
            </a:r>
            <a:r>
              <a:rPr lang="it-IT" altLang="it-IT" sz="2200" dirty="0">
                <a:solidFill>
                  <a:srgbClr val="000000"/>
                </a:solidFill>
                <a:latin typeface="+mn-lt"/>
              </a:rPr>
              <a:t>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DB6496-5B09-4630-BFA5-51C8B992D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49AE6D3-7A0A-4CAA-A192-0C7F0D6E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70585"/>
            <a:ext cx="102066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Clarke and Wright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modificato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(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metodo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in due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fasi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6"/>
          <p:cNvSpPr>
            <a:spLocks noChangeArrowheads="1"/>
          </p:cNvSpPr>
          <p:nvPr/>
        </p:nvSpPr>
        <p:spPr bwMode="auto">
          <a:xfrm>
            <a:off x="461329" y="667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Tabu search: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Hertz,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Gendreau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e Laporte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49594" y="1174433"/>
            <a:ext cx="10890566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Sia </a:t>
            </a:r>
            <a:r>
              <a:rPr lang="it-IT" altLang="it-IT" sz="1800" b="1" i="1" dirty="0">
                <a:solidFill>
                  <a:srgbClr val="7030A0"/>
                </a:solidFill>
              </a:rPr>
              <a:t>G(V,E)</a:t>
            </a:r>
            <a:r>
              <a:rPr lang="it-IT" altLang="it-IT" sz="1800" dirty="0"/>
              <a:t> un grafo </a:t>
            </a:r>
            <a:r>
              <a:rPr lang="it-IT" altLang="it-IT" sz="1800" i="1" dirty="0">
                <a:solidFill>
                  <a:srgbClr val="7030A0"/>
                </a:solidFill>
              </a:rPr>
              <a:t>orientato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con </a:t>
            </a:r>
            <a:r>
              <a:rPr lang="it-IT" altLang="it-IT" sz="1800" b="1" i="1" dirty="0">
                <a:solidFill>
                  <a:srgbClr val="7030A0"/>
                </a:solidFill>
              </a:rPr>
              <a:t>V = {v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1</a:t>
            </a:r>
            <a:r>
              <a:rPr lang="it-IT" altLang="it-IT" sz="1800" b="1" i="1" dirty="0">
                <a:solidFill>
                  <a:srgbClr val="7030A0"/>
                </a:solidFill>
              </a:rPr>
              <a:t>,v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2</a:t>
            </a:r>
            <a:r>
              <a:rPr lang="it-IT" altLang="it-IT" sz="1800" b="1" i="1" dirty="0">
                <a:solidFill>
                  <a:srgbClr val="7030A0"/>
                </a:solidFill>
              </a:rPr>
              <a:t>,…,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n</a:t>
            </a:r>
            <a:r>
              <a:rPr lang="it-IT" altLang="it-IT" sz="1800" b="1" i="1" dirty="0">
                <a:solidFill>
                  <a:srgbClr val="7030A0"/>
                </a:solidFill>
              </a:rPr>
              <a:t>}; </a:t>
            </a:r>
            <a:r>
              <a:rPr lang="it-IT" altLang="it-IT" sz="1800" dirty="0"/>
              <a:t>il nodo </a:t>
            </a:r>
            <a:r>
              <a:rPr lang="it-IT" altLang="it-IT" sz="1800" b="1" i="1" dirty="0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1</a:t>
            </a:r>
            <a:r>
              <a:rPr lang="it-IT" altLang="it-IT" sz="1800" dirty="0"/>
              <a:t> rappresenta il </a:t>
            </a:r>
            <a:r>
              <a:rPr lang="it-IT" altLang="it-IT" sz="1800" b="1" i="1" dirty="0">
                <a:solidFill>
                  <a:srgbClr val="7030A0"/>
                </a:solidFill>
              </a:rPr>
              <a:t>deposito</a:t>
            </a:r>
            <a:r>
              <a:rPr lang="it-IT" altLang="it-IT" sz="1800" dirty="0"/>
              <a:t> mentre </a:t>
            </a:r>
            <a:r>
              <a:rPr lang="it-IT" altLang="it-IT" sz="1800" i="1" dirty="0">
                <a:solidFill>
                  <a:srgbClr val="7030A0"/>
                </a:solidFill>
              </a:rPr>
              <a:t>ogni nodo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dell’insieme </a:t>
            </a:r>
            <a:r>
              <a:rPr lang="it-IT" altLang="it-IT" sz="1800" b="1" i="1" dirty="0">
                <a:solidFill>
                  <a:srgbClr val="7030A0"/>
                </a:solidFill>
              </a:rPr>
              <a:t>V-{v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1</a:t>
            </a:r>
            <a:r>
              <a:rPr lang="it-IT" altLang="it-IT" sz="1800" b="1" i="1" dirty="0">
                <a:solidFill>
                  <a:srgbClr val="7030A0"/>
                </a:solidFill>
              </a:rPr>
              <a:t>} </a:t>
            </a:r>
            <a:r>
              <a:rPr lang="it-IT" altLang="it-IT" sz="1800" dirty="0"/>
              <a:t>rappresenta un </a:t>
            </a:r>
            <a:r>
              <a:rPr lang="it-IT" altLang="it-IT" sz="1800" b="1" i="1" dirty="0">
                <a:solidFill>
                  <a:srgbClr val="7030A0"/>
                </a:solidFill>
              </a:rPr>
              <a:t>punto vendita </a:t>
            </a:r>
            <a:r>
              <a:rPr lang="it-IT" altLang="it-IT" sz="1800" dirty="0"/>
              <a:t>caratterizzato da una domanda di 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d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i</a:t>
            </a:r>
            <a:r>
              <a:rPr lang="it-IT" altLang="it-IT" sz="1800" b="1" i="1" dirty="0">
                <a:solidFill>
                  <a:srgbClr val="7030A0"/>
                </a:solidFill>
              </a:rPr>
              <a:t> &gt; 0</a:t>
            </a:r>
            <a:endParaRPr lang="it-IT" altLang="it-IT" sz="1800" i="1" dirty="0">
              <a:solidFill>
                <a:srgbClr val="7030A0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49594" y="2005965"/>
            <a:ext cx="10890566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Ogni arco </a:t>
            </a:r>
            <a:r>
              <a:rPr lang="it-IT" altLang="it-IT" sz="1800" b="1" i="1" dirty="0">
                <a:solidFill>
                  <a:srgbClr val="7030A0"/>
                </a:solidFill>
              </a:rPr>
              <a:t>(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i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,v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j</a:t>
            </a:r>
            <a:r>
              <a:rPr lang="it-IT" altLang="it-IT" sz="1800" b="1" i="1" dirty="0">
                <a:solidFill>
                  <a:srgbClr val="7030A0"/>
                </a:solidFill>
              </a:rPr>
              <a:t>) </a:t>
            </a:r>
            <a:r>
              <a:rPr lang="it-IT" altLang="it-IT" sz="1800" dirty="0"/>
              <a:t>rappresenta il collegamento esistente tra la coppia di nodi ed è caratterizzato da una </a:t>
            </a:r>
            <a:r>
              <a:rPr lang="it-IT" altLang="it-IT" sz="1800" b="1" i="1" dirty="0">
                <a:solidFill>
                  <a:srgbClr val="7030A0"/>
                </a:solidFill>
              </a:rPr>
              <a:t>distanza</a:t>
            </a:r>
            <a:r>
              <a:rPr lang="it-IT" altLang="it-IT" sz="1800" dirty="0"/>
              <a:t> (o </a:t>
            </a:r>
            <a:r>
              <a:rPr lang="it-IT" altLang="it-IT" sz="1800" b="1" i="1" dirty="0">
                <a:solidFill>
                  <a:srgbClr val="7030A0"/>
                </a:solidFill>
              </a:rPr>
              <a:t>costo</a:t>
            </a:r>
            <a:r>
              <a:rPr lang="it-IT" altLang="it-IT" sz="1800" dirty="0"/>
              <a:t>) non negativa 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ij</a:t>
            </a:r>
            <a:endParaRPr lang="it-IT" altLang="it-IT" sz="1800" b="1" i="1" baseline="-25000" dirty="0">
              <a:solidFill>
                <a:srgbClr val="7030A0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49594" y="2899729"/>
            <a:ext cx="10890566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Per effettuare le consegne è disponibile una flotta di </a:t>
            </a:r>
            <a:r>
              <a:rPr lang="it-IT" altLang="it-IT" sz="1800" b="1" i="1" dirty="0">
                <a:solidFill>
                  <a:srgbClr val="7030A0"/>
                </a:solidFill>
              </a:rPr>
              <a:t>m</a:t>
            </a:r>
            <a:r>
              <a:rPr lang="it-IT" altLang="it-IT" sz="1800" dirty="0">
                <a:solidFill>
                  <a:srgbClr val="7030A0"/>
                </a:solidFill>
              </a:rPr>
              <a:t> </a:t>
            </a:r>
            <a:r>
              <a:rPr lang="it-IT" altLang="it-IT" sz="1800" i="1" dirty="0">
                <a:solidFill>
                  <a:srgbClr val="7030A0"/>
                </a:solidFill>
              </a:rPr>
              <a:t>veicoli</a:t>
            </a:r>
            <a:r>
              <a:rPr lang="it-IT" altLang="it-IT" sz="1800" dirty="0">
                <a:solidFill>
                  <a:srgbClr val="7030A0"/>
                </a:solidFill>
              </a:rPr>
              <a:t> </a:t>
            </a:r>
            <a:r>
              <a:rPr lang="it-IT" altLang="it-IT" sz="1800" dirty="0"/>
              <a:t>caratterizzati tutti dalla stessa </a:t>
            </a:r>
            <a:r>
              <a:rPr lang="it-IT" altLang="it-IT" sz="1800" i="1" dirty="0">
                <a:solidFill>
                  <a:srgbClr val="7030A0"/>
                </a:solidFill>
              </a:rPr>
              <a:t>portata massima </a:t>
            </a:r>
            <a:r>
              <a:rPr lang="it-IT" altLang="it-IT" sz="1800" b="1" i="1" dirty="0">
                <a:solidFill>
                  <a:srgbClr val="7030A0"/>
                </a:solidFill>
              </a:rPr>
              <a:t>Q</a:t>
            </a:r>
            <a:endParaRPr lang="it-IT" altLang="it-IT" sz="1800" i="1" dirty="0">
              <a:solidFill>
                <a:srgbClr val="7030A0"/>
              </a:solidFill>
            </a:endParaRPr>
          </a:p>
        </p:txBody>
      </p:sp>
      <p:sp>
        <p:nvSpPr>
          <p:cNvPr id="7" name="Rettangolo 7"/>
          <p:cNvSpPr>
            <a:spLocks noChangeArrowheads="1"/>
          </p:cNvSpPr>
          <p:nvPr/>
        </p:nvSpPr>
        <p:spPr bwMode="auto">
          <a:xfrm>
            <a:off x="476569" y="3799523"/>
            <a:ext cx="111741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Pre-soluzione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549594" y="4220210"/>
            <a:ext cx="1089056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Una 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pre</a:t>
            </a:r>
            <a:r>
              <a:rPr lang="it-IT" altLang="it-IT" sz="1800" b="1" i="1" dirty="0">
                <a:solidFill>
                  <a:srgbClr val="7030A0"/>
                </a:solidFill>
              </a:rPr>
              <a:t>-soluzione</a:t>
            </a:r>
            <a:r>
              <a:rPr lang="it-IT" altLang="it-IT" sz="1800" i="1" dirty="0">
                <a:solidFill>
                  <a:srgbClr val="7030A0"/>
                </a:solidFill>
              </a:rPr>
              <a:t> </a:t>
            </a:r>
            <a:r>
              <a:rPr lang="it-IT" altLang="it-IT" sz="1800" dirty="0"/>
              <a:t>è una famiglia di sottoinsiemi </a:t>
            </a:r>
            <a:r>
              <a:rPr lang="it-IT" altLang="it-IT" sz="1800" b="1" i="1" dirty="0">
                <a:solidFill>
                  <a:srgbClr val="7030A0"/>
                </a:solidFill>
                <a:latin typeface="Bernard MT Condensed" pitchFamily="18" charset="0"/>
              </a:rPr>
              <a:t>C </a:t>
            </a:r>
            <a:r>
              <a:rPr lang="it-IT" altLang="it-IT" sz="1800" b="1" i="1" dirty="0">
                <a:solidFill>
                  <a:srgbClr val="7030A0"/>
                </a:solidFill>
              </a:rPr>
              <a:t>= {C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1</a:t>
            </a:r>
            <a:r>
              <a:rPr lang="it-IT" altLang="it-IT" sz="1800" b="1" i="1" dirty="0">
                <a:solidFill>
                  <a:srgbClr val="7030A0"/>
                </a:solidFill>
              </a:rPr>
              <a:t>,… 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t</a:t>
            </a:r>
            <a:r>
              <a:rPr lang="it-IT" altLang="it-IT" sz="1800" b="1" i="1" dirty="0">
                <a:solidFill>
                  <a:srgbClr val="7030A0"/>
                </a:solidFill>
              </a:rPr>
              <a:t>} </a:t>
            </a:r>
            <a:r>
              <a:rPr lang="it-IT" altLang="it-IT" sz="1800" dirty="0"/>
              <a:t>con la proprietà che ogni punto vendita appartiene a un solo sottoinsieme </a:t>
            </a:r>
            <a:r>
              <a:rPr lang="it-IT" altLang="it-IT" sz="1800" b="1" i="1" dirty="0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i</a:t>
            </a:r>
            <a:r>
              <a:rPr lang="it-IT" altLang="it-IT" sz="1800" i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549593" y="5247324"/>
            <a:ext cx="1107894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Una 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pre</a:t>
            </a:r>
            <a:r>
              <a:rPr lang="it-IT" altLang="it-IT" sz="1800" b="1" i="1" dirty="0">
                <a:solidFill>
                  <a:srgbClr val="7030A0"/>
                </a:solidFill>
              </a:rPr>
              <a:t>-soluzione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in cui la </a:t>
            </a:r>
            <a:r>
              <a:rPr lang="it-IT" altLang="it-IT" sz="1800" i="1" dirty="0">
                <a:solidFill>
                  <a:srgbClr val="7030A0"/>
                </a:solidFill>
              </a:rPr>
              <a:t>somma della domande dei punti vendita </a:t>
            </a:r>
            <a:r>
              <a:rPr lang="it-IT" altLang="it-IT" sz="1800" dirty="0"/>
              <a:t>appartenenti a ciascun insieme </a:t>
            </a:r>
            <a:r>
              <a:rPr lang="it-IT" altLang="it-IT" sz="1800" b="1" i="1" dirty="0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i</a:t>
            </a:r>
            <a:r>
              <a:rPr lang="it-IT" altLang="it-IT" sz="1800" b="1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è </a:t>
            </a:r>
            <a:r>
              <a:rPr lang="it-IT" altLang="it-IT" sz="1800" i="1" dirty="0">
                <a:solidFill>
                  <a:srgbClr val="7030A0"/>
                </a:solidFill>
              </a:rPr>
              <a:t>minore</a:t>
            </a:r>
            <a:r>
              <a:rPr lang="it-IT" altLang="it-IT" sz="1800" dirty="0">
                <a:solidFill>
                  <a:srgbClr val="7030A0"/>
                </a:solidFill>
              </a:rPr>
              <a:t> </a:t>
            </a:r>
            <a:r>
              <a:rPr lang="it-IT" altLang="it-IT" sz="1800" dirty="0"/>
              <a:t>di </a:t>
            </a:r>
            <a:r>
              <a:rPr lang="it-IT" altLang="it-IT" sz="1800" b="1" i="1" dirty="0">
                <a:solidFill>
                  <a:srgbClr val="7030A0"/>
                </a:solidFill>
              </a:rPr>
              <a:t>Q</a:t>
            </a:r>
            <a:r>
              <a:rPr lang="it-IT" altLang="it-IT" sz="1800" dirty="0"/>
              <a:t>, è una </a:t>
            </a:r>
            <a:r>
              <a:rPr lang="it-IT" altLang="it-IT" sz="1800" b="1" i="1" dirty="0">
                <a:solidFill>
                  <a:srgbClr val="7030A0"/>
                </a:solidFill>
              </a:rPr>
              <a:t>soluzione ammissibile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B6454E2-D7A8-45DD-841F-1897DE1A5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7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641034" y="1082675"/>
            <a:ext cx="11175046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L’algoritmo </a:t>
            </a:r>
            <a:r>
              <a:rPr lang="it-IT" altLang="it-IT" sz="1800" b="1" i="1" dirty="0">
                <a:solidFill>
                  <a:srgbClr val="7030A0"/>
                </a:solidFill>
              </a:rPr>
              <a:t>HGL</a:t>
            </a:r>
            <a:r>
              <a:rPr lang="it-IT" altLang="it-IT" sz="1800" dirty="0"/>
              <a:t> costruisce una sequenza di </a:t>
            </a:r>
            <a:r>
              <a:rPr lang="it-IT" altLang="it-IT" sz="1800" dirty="0" err="1"/>
              <a:t>pre</a:t>
            </a:r>
            <a:r>
              <a:rPr lang="it-IT" altLang="it-IT" sz="1800" dirty="0"/>
              <a:t>-soluzioni </a:t>
            </a:r>
            <a:r>
              <a:rPr lang="it-IT" altLang="it-IT" sz="1800" b="1" i="1" dirty="0">
                <a:solidFill>
                  <a:srgbClr val="7030A0"/>
                </a:solidFill>
                <a:latin typeface="Bodoni MT Black" panose="02070A03080606020203" pitchFamily="18" charset="0"/>
              </a:rPr>
              <a:t>C</a:t>
            </a:r>
            <a:r>
              <a:rPr lang="it-IT" altLang="it-IT" sz="1800" b="1" i="1" baseline="30000" dirty="0">
                <a:solidFill>
                  <a:srgbClr val="7030A0"/>
                </a:solidFill>
                <a:latin typeface="Bodoni MT Black" panose="02070A03080606020203" pitchFamily="18" charset="0"/>
              </a:rPr>
              <a:t>1</a:t>
            </a:r>
            <a:r>
              <a:rPr lang="it-IT" altLang="it-IT" sz="1800" b="1" i="1" dirty="0">
                <a:solidFill>
                  <a:srgbClr val="7030A0"/>
                </a:solidFill>
                <a:latin typeface="Bodoni MT Black" panose="02070A03080606020203" pitchFamily="18" charset="0"/>
              </a:rPr>
              <a:t>, C</a:t>
            </a:r>
            <a:r>
              <a:rPr lang="it-IT" altLang="it-IT" sz="1800" b="1" i="1" baseline="30000" dirty="0">
                <a:solidFill>
                  <a:srgbClr val="7030A0"/>
                </a:solidFill>
                <a:latin typeface="Bodoni MT Black" panose="02070A03080606020203" pitchFamily="18" charset="0"/>
              </a:rPr>
              <a:t>2</a:t>
            </a:r>
            <a:r>
              <a:rPr lang="it-IT" altLang="it-IT" sz="1800" b="1" i="1" dirty="0">
                <a:solidFill>
                  <a:srgbClr val="7030A0"/>
                </a:solidFill>
                <a:latin typeface="Bodoni MT Black" panose="02070A03080606020203" pitchFamily="18" charset="0"/>
              </a:rPr>
              <a:t>,…</a:t>
            </a:r>
            <a:r>
              <a:rPr lang="it-IT" altLang="it-IT" sz="1800" b="1" i="1" dirty="0" err="1">
                <a:solidFill>
                  <a:srgbClr val="7030A0"/>
                </a:solidFill>
                <a:latin typeface="Bodoni MT Black" panose="02070A03080606020203" pitchFamily="18" charset="0"/>
              </a:rPr>
              <a:t>C</a:t>
            </a:r>
            <a:r>
              <a:rPr lang="it-IT" altLang="it-IT" sz="1800" b="1" i="1" baseline="30000" dirty="0" err="1">
                <a:solidFill>
                  <a:srgbClr val="7030A0"/>
                </a:solidFill>
                <a:latin typeface="Bodoni MT Black" panose="02070A03080606020203" pitchFamily="18" charset="0"/>
              </a:rPr>
              <a:t>t</a:t>
            </a:r>
            <a:r>
              <a:rPr lang="it-IT" altLang="it-IT" sz="1800" b="1" i="1" dirty="0">
                <a:solidFill>
                  <a:srgbClr val="7030A0"/>
                </a:solidFill>
                <a:latin typeface="Bodoni MT Black" panose="02070A03080606020203" pitchFamily="18" charset="0"/>
              </a:rPr>
              <a:t>  </a:t>
            </a:r>
            <a:r>
              <a:rPr lang="it-IT" altLang="it-IT" sz="1800" dirty="0"/>
              <a:t>ciascuna scelta nell’</a:t>
            </a:r>
            <a:r>
              <a:rPr lang="it-IT" altLang="it-IT" sz="1800" i="1" dirty="0">
                <a:solidFill>
                  <a:srgbClr val="7030A0"/>
                </a:solidFill>
              </a:rPr>
              <a:t>intorno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della soluzione precedente. 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651194" y="2025969"/>
            <a:ext cx="10981372" cy="3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L’</a:t>
            </a:r>
            <a:r>
              <a:rPr lang="it-IT" altLang="it-IT" sz="1800" i="1" dirty="0">
                <a:solidFill>
                  <a:srgbClr val="7030A0"/>
                </a:solidFill>
              </a:rPr>
              <a:t>intorno</a:t>
            </a:r>
            <a:r>
              <a:rPr lang="it-IT" altLang="it-IT" sz="1800" dirty="0"/>
              <a:t> è costruito </a:t>
            </a:r>
            <a:r>
              <a:rPr lang="it-IT" altLang="it-IT" sz="1800" i="1" dirty="0">
                <a:solidFill>
                  <a:srgbClr val="7030A0"/>
                </a:solidFill>
              </a:rPr>
              <a:t>scegliendo un punto vendita </a:t>
            </a:r>
            <a:r>
              <a:rPr lang="it-IT" altLang="it-IT" sz="1800" b="1" i="1" dirty="0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i</a:t>
            </a:r>
            <a:r>
              <a:rPr lang="it-IT" altLang="it-IT" sz="1800" i="1" baseline="-25000" dirty="0">
                <a:solidFill>
                  <a:srgbClr val="7030A0"/>
                </a:solidFill>
              </a:rPr>
              <a:t> </a:t>
            </a:r>
            <a:r>
              <a:rPr lang="it-IT" altLang="it-IT" sz="1800" i="1" dirty="0">
                <a:solidFill>
                  <a:srgbClr val="7030A0"/>
                </a:solidFill>
              </a:rPr>
              <a:t>dall’insieme 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h</a:t>
            </a:r>
            <a:r>
              <a:rPr lang="it-IT" altLang="it-IT" sz="1800" i="1" dirty="0">
                <a:solidFill>
                  <a:srgbClr val="7030A0"/>
                </a:solidFill>
              </a:rPr>
              <a:t> ed inserendolo nell’insieme 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k</a:t>
            </a:r>
            <a:endParaRPr lang="it-IT" altLang="it-IT" sz="1800" b="1" i="1" baseline="-25000" dirty="0">
              <a:solidFill>
                <a:srgbClr val="7030A0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671514" y="2641283"/>
            <a:ext cx="11300364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b="1" i="1" dirty="0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h</a:t>
            </a:r>
            <a:r>
              <a:rPr lang="it-IT" altLang="it-IT" sz="1800" dirty="0"/>
              <a:t> può essere un qualsiasi insieme della </a:t>
            </a:r>
            <a:r>
              <a:rPr lang="it-IT" altLang="it-IT" sz="1800" dirty="0" err="1"/>
              <a:t>pre</a:t>
            </a:r>
            <a:r>
              <a:rPr lang="it-IT" altLang="it-IT" sz="1800" dirty="0"/>
              <a:t>-soluzione corrente a condizione che 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k</a:t>
            </a:r>
            <a:r>
              <a:rPr lang="it-IT" altLang="it-IT" sz="1800" dirty="0"/>
              <a:t> non sia tabu per </a:t>
            </a:r>
            <a:r>
              <a:rPr lang="it-IT" altLang="it-IT" sz="1800" b="1" i="1" dirty="0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i</a:t>
            </a:r>
            <a:r>
              <a:rPr lang="it-IT" altLang="it-IT" sz="1800" dirty="0"/>
              <a:t>, oppure un nuovo insieme contenente solo il deposito </a:t>
            </a:r>
            <a:r>
              <a:rPr lang="it-IT" altLang="it-IT" sz="1800" b="1" i="1" dirty="0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651194" y="3504884"/>
            <a:ext cx="1074212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Il reinserimento di </a:t>
            </a:r>
            <a:r>
              <a:rPr lang="it-IT" altLang="it-IT" sz="1800" b="1" i="1" dirty="0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i</a:t>
            </a:r>
            <a:r>
              <a:rPr lang="it-IT" altLang="it-IT" sz="1800" dirty="0"/>
              <a:t> in 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h</a:t>
            </a:r>
            <a:r>
              <a:rPr lang="it-IT" altLang="it-IT" sz="1800" dirty="0"/>
              <a:t> resta tabu per le successive </a:t>
            </a:r>
            <a:r>
              <a:rPr lang="el-GR" altLang="it-IT" sz="1800" b="1" i="1" dirty="0">
                <a:solidFill>
                  <a:srgbClr val="7030A0"/>
                </a:solidFill>
              </a:rPr>
              <a:t>θ</a:t>
            </a:r>
            <a:r>
              <a:rPr lang="it-IT" altLang="it-IT" sz="1800" dirty="0"/>
              <a:t> iterazioni (inserendo la coppia </a:t>
            </a:r>
            <a:r>
              <a:rPr lang="it-IT" altLang="it-IT" sz="1800" b="1" i="1" dirty="0">
                <a:solidFill>
                  <a:srgbClr val="7030A0"/>
                </a:solidFill>
              </a:rPr>
              <a:t>(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i,h</a:t>
            </a:r>
            <a:r>
              <a:rPr lang="it-IT" altLang="it-IT" sz="1800" b="1" i="1" dirty="0">
                <a:solidFill>
                  <a:srgbClr val="7030A0"/>
                </a:solidFill>
              </a:rPr>
              <a:t>)</a:t>
            </a:r>
            <a:r>
              <a:rPr lang="it-IT" altLang="it-IT" sz="1800" b="1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in una opportuna lista tabu)</a:t>
            </a:r>
            <a:endParaRPr lang="it-IT" altLang="it-IT" sz="1800" b="1" i="1" baseline="-25000" dirty="0">
              <a:solidFill>
                <a:schemeClr val="accent2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742634" y="4573589"/>
            <a:ext cx="1074212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L’algoritmo </a:t>
            </a:r>
            <a:r>
              <a:rPr lang="it-IT" altLang="it-IT" sz="1800" b="1" i="1" dirty="0">
                <a:solidFill>
                  <a:srgbClr val="7030A0"/>
                </a:solidFill>
              </a:rPr>
              <a:t>HGL</a:t>
            </a:r>
            <a:r>
              <a:rPr lang="it-IT" altLang="it-IT" sz="1800" dirty="0"/>
              <a:t> costruisce una sequenza di </a:t>
            </a:r>
            <a:r>
              <a:rPr lang="it-IT" altLang="it-IT" sz="1800" dirty="0" err="1"/>
              <a:t>pre</a:t>
            </a:r>
            <a:r>
              <a:rPr lang="it-IT" altLang="it-IT" sz="1800" dirty="0"/>
              <a:t>-soluzioni </a:t>
            </a:r>
            <a:r>
              <a:rPr lang="it-IT" altLang="it-IT" sz="1800" b="1" i="1" dirty="0">
                <a:solidFill>
                  <a:srgbClr val="7030A0"/>
                </a:solidFill>
                <a:latin typeface="Bodoni MT Black" panose="02070A03080606020203" pitchFamily="18" charset="0"/>
              </a:rPr>
              <a:t>C</a:t>
            </a:r>
            <a:r>
              <a:rPr lang="it-IT" altLang="it-IT" sz="1800" b="1" i="1" baseline="30000" dirty="0">
                <a:solidFill>
                  <a:srgbClr val="7030A0"/>
                </a:solidFill>
                <a:latin typeface="Bodoni MT Black" panose="02070A03080606020203" pitchFamily="18" charset="0"/>
              </a:rPr>
              <a:t>1</a:t>
            </a:r>
            <a:r>
              <a:rPr lang="it-IT" altLang="it-IT" sz="1800" b="1" i="1" dirty="0">
                <a:solidFill>
                  <a:srgbClr val="7030A0"/>
                </a:solidFill>
                <a:latin typeface="Bodoni MT Black" panose="02070A03080606020203" pitchFamily="18" charset="0"/>
              </a:rPr>
              <a:t>, C</a:t>
            </a:r>
            <a:r>
              <a:rPr lang="it-IT" altLang="it-IT" sz="1800" b="1" i="1" baseline="30000" dirty="0">
                <a:solidFill>
                  <a:srgbClr val="7030A0"/>
                </a:solidFill>
                <a:latin typeface="Bodoni MT Black" panose="02070A03080606020203" pitchFamily="18" charset="0"/>
              </a:rPr>
              <a:t>2</a:t>
            </a:r>
            <a:r>
              <a:rPr lang="it-IT" altLang="it-IT" sz="1800" b="1" i="1" dirty="0">
                <a:solidFill>
                  <a:srgbClr val="7030A0"/>
                </a:solidFill>
                <a:latin typeface="Bodoni MT Black" panose="02070A03080606020203" pitchFamily="18" charset="0"/>
              </a:rPr>
              <a:t>,…</a:t>
            </a:r>
            <a:r>
              <a:rPr lang="it-IT" altLang="it-IT" sz="1800" b="1" i="1" dirty="0" err="1">
                <a:solidFill>
                  <a:srgbClr val="7030A0"/>
                </a:solidFill>
                <a:latin typeface="Bodoni MT Black" panose="02070A03080606020203" pitchFamily="18" charset="0"/>
              </a:rPr>
              <a:t>C</a:t>
            </a:r>
            <a:r>
              <a:rPr lang="it-IT" altLang="it-IT" sz="1800" b="1" i="1" baseline="30000" dirty="0" err="1">
                <a:solidFill>
                  <a:srgbClr val="7030A0"/>
                </a:solidFill>
                <a:latin typeface="Bodoni MT Black" panose="02070A03080606020203" pitchFamily="18" charset="0"/>
              </a:rPr>
              <a:t>t</a:t>
            </a:r>
            <a:r>
              <a:rPr lang="it-IT" altLang="it-IT" sz="1800" b="1" i="1" dirty="0">
                <a:solidFill>
                  <a:srgbClr val="7030A0"/>
                </a:solidFill>
                <a:latin typeface="Bodoni MT Black" panose="02070A03080606020203" pitchFamily="18" charset="0"/>
              </a:rPr>
              <a:t> </a:t>
            </a:r>
            <a:r>
              <a:rPr lang="it-IT" altLang="it-IT" sz="1800" dirty="0"/>
              <a:t>ciascuna scelta nell’</a:t>
            </a:r>
            <a:r>
              <a:rPr lang="it-IT" altLang="it-IT" sz="1800" i="1" dirty="0">
                <a:solidFill>
                  <a:srgbClr val="7030A0"/>
                </a:solidFill>
              </a:rPr>
              <a:t>intorno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della soluzione precedente. 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742634" y="5508626"/>
            <a:ext cx="10829606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Ogni </a:t>
            </a:r>
            <a:r>
              <a:rPr lang="it-IT" altLang="it-IT" sz="1800" i="1" dirty="0" err="1">
                <a:solidFill>
                  <a:srgbClr val="7030A0"/>
                </a:solidFill>
              </a:rPr>
              <a:t>pre</a:t>
            </a:r>
            <a:r>
              <a:rPr lang="it-IT" altLang="it-IT" sz="1800" i="1" dirty="0">
                <a:solidFill>
                  <a:srgbClr val="7030A0"/>
                </a:solidFill>
              </a:rPr>
              <a:t>-soluzione</a:t>
            </a:r>
            <a:r>
              <a:rPr lang="it-IT" altLang="it-IT" sz="1800" dirty="0">
                <a:solidFill>
                  <a:srgbClr val="7030A0"/>
                </a:solidFill>
              </a:rPr>
              <a:t> </a:t>
            </a:r>
            <a:r>
              <a:rPr lang="it-IT" altLang="it-IT" sz="1800" b="1" i="1" dirty="0">
                <a:solidFill>
                  <a:srgbClr val="7030A0"/>
                </a:solidFill>
                <a:latin typeface="Bodoni MT Black" panose="02070A03080606020203" pitchFamily="18" charset="0"/>
              </a:rPr>
              <a:t>C</a:t>
            </a:r>
            <a:r>
              <a:rPr lang="it-IT" altLang="it-IT" sz="1800" b="1" i="1" dirty="0">
                <a:solidFill>
                  <a:schemeClr val="accent2"/>
                </a:solidFill>
                <a:latin typeface="Bernard MT Condensed" pitchFamily="18" charset="0"/>
              </a:rPr>
              <a:t> </a:t>
            </a:r>
            <a:r>
              <a:rPr lang="it-IT" altLang="it-IT" sz="1800" dirty="0"/>
              <a:t>generata dall’algoritmo viene ottimizzata applicando l’euristica </a:t>
            </a:r>
            <a:r>
              <a:rPr lang="it-IT" altLang="it-IT" sz="1800" b="1" i="1" dirty="0">
                <a:solidFill>
                  <a:srgbClr val="7030A0"/>
                </a:solidFill>
              </a:rPr>
              <a:t>2-opt</a:t>
            </a:r>
            <a:r>
              <a:rPr lang="it-IT" altLang="it-IT" sz="1800" dirty="0"/>
              <a:t> a ciascun insieme </a:t>
            </a:r>
            <a:r>
              <a:rPr lang="it-IT" altLang="it-IT" sz="1800" b="1" i="1" dirty="0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i</a:t>
            </a:r>
            <a:r>
              <a:rPr lang="az-Cyrl-AZ" altLang="it-IT" sz="1800" b="1" i="1" dirty="0">
                <a:solidFill>
                  <a:srgbClr val="7030A0"/>
                </a:solidFill>
              </a:rPr>
              <a:t>є</a:t>
            </a:r>
            <a:r>
              <a:rPr lang="it-IT" altLang="it-IT" sz="1800" b="1" i="1" dirty="0">
                <a:solidFill>
                  <a:srgbClr val="7030A0"/>
                </a:solidFill>
                <a:latin typeface="Bodoni MT Black" panose="02070A03080606020203" pitchFamily="18" charset="0"/>
              </a:rPr>
              <a:t>C</a:t>
            </a:r>
            <a:r>
              <a:rPr lang="it-IT" altLang="it-IT" sz="1800" b="1" i="1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D0CF8F66-F6FE-4688-A4C5-69A310E1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9" y="667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Tabu search: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Hertz,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Gendreau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e Laporte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7CC63FF-D676-4137-8539-D4D52E1D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7"/>
          <p:cNvSpPr>
            <a:spLocks noChangeArrowheads="1"/>
          </p:cNvSpPr>
          <p:nvPr/>
        </p:nvSpPr>
        <p:spPr bwMode="auto">
          <a:xfrm>
            <a:off x="720409" y="1227138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Ispezione di un intorno</a:t>
            </a:r>
            <a:endParaRPr lang="it-IT" altLang="it-IT" sz="1800" b="1" dirty="0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793434" y="1598613"/>
            <a:ext cx="10971846" cy="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sz="2000" dirty="0"/>
              <a:t>Data la </a:t>
            </a:r>
            <a:r>
              <a:rPr lang="it-IT" sz="2000" b="1" i="1" dirty="0" err="1">
                <a:solidFill>
                  <a:srgbClr val="7030A0"/>
                </a:solidFill>
              </a:rPr>
              <a:t>pre-soluzione</a:t>
            </a:r>
            <a:r>
              <a:rPr lang="it-IT" sz="2000" b="1" dirty="0">
                <a:solidFill>
                  <a:srgbClr val="7030A0"/>
                </a:solidFill>
              </a:rPr>
              <a:t> </a:t>
            </a:r>
            <a:r>
              <a:rPr lang="it-IT" sz="2000" b="1" i="1" dirty="0">
                <a:solidFill>
                  <a:srgbClr val="7030A0"/>
                </a:solidFill>
                <a:latin typeface="Bernard MT Condensed" pitchFamily="18" charset="0"/>
              </a:rPr>
              <a:t>C </a:t>
            </a:r>
            <a:r>
              <a:rPr lang="it-IT" sz="2000" b="1" i="1" dirty="0">
                <a:solidFill>
                  <a:srgbClr val="7030A0"/>
                </a:solidFill>
                <a:latin typeface="+mj-lt"/>
              </a:rPr>
              <a:t>={C</a:t>
            </a:r>
            <a:r>
              <a:rPr lang="it-IT" sz="2000" b="1" i="1" baseline="-25000" dirty="0">
                <a:solidFill>
                  <a:srgbClr val="7030A0"/>
                </a:solidFill>
                <a:latin typeface="+mj-lt"/>
              </a:rPr>
              <a:t>1</a:t>
            </a:r>
            <a:r>
              <a:rPr lang="it-IT" sz="2000" b="1" i="1" dirty="0">
                <a:solidFill>
                  <a:srgbClr val="7030A0"/>
                </a:solidFill>
                <a:latin typeface="+mj-lt"/>
              </a:rPr>
              <a:t>,C</a:t>
            </a:r>
            <a:r>
              <a:rPr lang="it-IT" sz="2000" b="1" i="1" baseline="-25000" dirty="0">
                <a:solidFill>
                  <a:srgbClr val="7030A0"/>
                </a:solidFill>
                <a:latin typeface="+mj-lt"/>
              </a:rPr>
              <a:t>2</a:t>
            </a:r>
            <a:r>
              <a:rPr lang="it-IT" sz="2000" b="1" i="1" dirty="0">
                <a:solidFill>
                  <a:srgbClr val="7030A0"/>
                </a:solidFill>
                <a:latin typeface="+mj-lt"/>
              </a:rPr>
              <a:t>,…,</a:t>
            </a:r>
            <a:r>
              <a:rPr lang="it-IT" sz="2000" b="1" i="1" dirty="0" err="1">
                <a:solidFill>
                  <a:srgbClr val="7030A0"/>
                </a:solidFill>
                <a:latin typeface="+mj-lt"/>
              </a:rPr>
              <a:t>C</a:t>
            </a:r>
            <a:r>
              <a:rPr lang="it-IT" sz="2000" b="1" i="1" baseline="-25000" dirty="0" err="1">
                <a:solidFill>
                  <a:srgbClr val="7030A0"/>
                </a:solidFill>
                <a:latin typeface="+mj-lt"/>
              </a:rPr>
              <a:t>t</a:t>
            </a:r>
            <a:r>
              <a:rPr lang="it-IT" sz="2000" b="1" i="1" dirty="0">
                <a:solidFill>
                  <a:srgbClr val="7030A0"/>
                </a:solidFill>
                <a:latin typeface="+mj-lt"/>
              </a:rPr>
              <a:t>}</a:t>
            </a:r>
            <a:r>
              <a:rPr lang="it-IT" sz="2000" b="1" i="1" dirty="0">
                <a:solidFill>
                  <a:schemeClr val="accent2"/>
                </a:solidFill>
                <a:latin typeface="Bernard MT Condensed" pitchFamily="18" charset="0"/>
              </a:rPr>
              <a:t> </a:t>
            </a:r>
            <a:r>
              <a:rPr lang="it-IT" sz="2000" dirty="0"/>
              <a:t>corrente vengono valutate solo </a:t>
            </a:r>
            <a:r>
              <a:rPr lang="it-IT" sz="2000" i="1" dirty="0">
                <a:solidFill>
                  <a:srgbClr val="7030A0"/>
                </a:solidFill>
              </a:rPr>
              <a:t>alcune soluzioni dell’intorno </a:t>
            </a:r>
            <a:r>
              <a:rPr lang="it-IT" sz="2000" dirty="0"/>
              <a:t>effettuando un </a:t>
            </a:r>
            <a:r>
              <a:rPr lang="it-IT" sz="2000" i="1" dirty="0">
                <a:solidFill>
                  <a:srgbClr val="7030A0"/>
                </a:solidFill>
              </a:rPr>
              <a:t>numero limitato di tentativi di mossa</a:t>
            </a:r>
            <a:r>
              <a:rPr lang="it-IT" sz="2000" dirty="0">
                <a:solidFill>
                  <a:srgbClr val="7030A0"/>
                </a:solidFill>
              </a:rPr>
              <a:t> </a:t>
            </a:r>
            <a:r>
              <a:rPr lang="it-IT" sz="2000" dirty="0"/>
              <a:t>ciascuno associato a un nodi </a:t>
            </a:r>
            <a:r>
              <a:rPr lang="it-IT" sz="2000" b="1" i="1" dirty="0">
                <a:solidFill>
                  <a:srgbClr val="7030A0"/>
                </a:solidFill>
              </a:rPr>
              <a:t>v</a:t>
            </a:r>
            <a:r>
              <a:rPr lang="it-IT" sz="2000" b="1" i="1" baseline="-25000" dirty="0">
                <a:solidFill>
                  <a:srgbClr val="7030A0"/>
                </a:solidFill>
              </a:rPr>
              <a:t>i</a:t>
            </a:r>
            <a:r>
              <a:rPr lang="it-IT" sz="2000" b="1" i="1" dirty="0">
                <a:solidFill>
                  <a:srgbClr val="7030A0"/>
                </a:solidFill>
              </a:rPr>
              <a:t> </a:t>
            </a:r>
            <a:r>
              <a:rPr lang="it-IT" sz="2000" i="1" dirty="0">
                <a:solidFill>
                  <a:srgbClr val="7030A0"/>
                </a:solidFill>
              </a:rPr>
              <a:t>scelto casualmente</a:t>
            </a:r>
            <a:r>
              <a:rPr lang="it-IT" sz="2000" b="1" i="1" dirty="0">
                <a:solidFill>
                  <a:srgbClr val="7030A0"/>
                </a:solidFill>
              </a:rPr>
              <a:t>   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793434" y="2738439"/>
            <a:ext cx="10260646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Il nodo </a:t>
            </a:r>
            <a:r>
              <a:rPr lang="it-IT" altLang="it-IT" sz="1800" b="1" i="1" dirty="0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i</a:t>
            </a:r>
            <a:r>
              <a:rPr lang="it-IT" altLang="it-IT" sz="1800" b="1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viene </a:t>
            </a:r>
            <a:r>
              <a:rPr lang="it-IT" altLang="it-IT" sz="1800" i="1" dirty="0">
                <a:solidFill>
                  <a:srgbClr val="7030A0"/>
                </a:solidFill>
              </a:rPr>
              <a:t>estratto</a:t>
            </a:r>
            <a:r>
              <a:rPr lang="it-IT" altLang="it-IT" sz="1800" dirty="0">
                <a:solidFill>
                  <a:srgbClr val="7030A0"/>
                </a:solidFill>
              </a:rPr>
              <a:t> </a:t>
            </a:r>
            <a:r>
              <a:rPr lang="it-IT" altLang="it-IT" sz="1800" dirty="0"/>
              <a:t>da 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h</a:t>
            </a:r>
            <a:r>
              <a:rPr lang="it-IT" altLang="it-IT" sz="1800" dirty="0"/>
              <a:t> che lo contiene ed </a:t>
            </a:r>
            <a:r>
              <a:rPr lang="it-IT" altLang="it-IT" sz="1800" i="1" dirty="0">
                <a:solidFill>
                  <a:srgbClr val="7030A0"/>
                </a:solidFill>
              </a:rPr>
              <a:t>inserito</a:t>
            </a:r>
            <a:r>
              <a:rPr lang="it-IT" altLang="it-IT" sz="1800" dirty="0"/>
              <a:t> in un insieme 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k</a:t>
            </a:r>
            <a:r>
              <a:rPr lang="it-IT" altLang="it-IT" sz="1800" b="1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con la proprietà che contiene almeno uno dei</a:t>
            </a:r>
            <a:r>
              <a:rPr lang="it-IT" altLang="it-IT" sz="1800" b="1" i="1" dirty="0">
                <a:solidFill>
                  <a:schemeClr val="accent2"/>
                </a:solidFill>
              </a:rPr>
              <a:t> </a:t>
            </a:r>
            <a:r>
              <a:rPr lang="it-IT" altLang="it-IT" sz="1800" b="1" i="1" dirty="0">
                <a:solidFill>
                  <a:srgbClr val="7030A0"/>
                </a:solidFill>
              </a:rPr>
              <a:t>p</a:t>
            </a:r>
            <a:r>
              <a:rPr lang="it-IT" altLang="it-IT" sz="1800" b="1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nodi </a:t>
            </a:r>
            <a:r>
              <a:rPr lang="it-IT" altLang="it-IT" sz="1800" i="1" dirty="0">
                <a:solidFill>
                  <a:srgbClr val="7030A0"/>
                </a:solidFill>
              </a:rPr>
              <a:t>più vicini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a </a:t>
            </a:r>
            <a:r>
              <a:rPr lang="it-IT" altLang="it-IT" sz="1800" b="1" i="1" dirty="0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i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793434" y="3530601"/>
            <a:ext cx="10179366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Il nodo </a:t>
            </a:r>
            <a:r>
              <a:rPr lang="it-IT" altLang="it-IT" sz="1800" b="1" i="1" dirty="0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i</a:t>
            </a:r>
            <a:r>
              <a:rPr lang="it-IT" altLang="it-IT" sz="1800" dirty="0"/>
              <a:t> viene </a:t>
            </a:r>
            <a:r>
              <a:rPr lang="it-IT" altLang="it-IT" sz="1800" i="1" dirty="0">
                <a:solidFill>
                  <a:srgbClr val="7030A0"/>
                </a:solidFill>
              </a:rPr>
              <a:t>inserito nel percorso corrente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di 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k</a:t>
            </a:r>
            <a:r>
              <a:rPr lang="it-IT" altLang="it-IT" sz="1800" dirty="0"/>
              <a:t> immediatamente </a:t>
            </a:r>
            <a:r>
              <a:rPr lang="it-IT" altLang="it-IT" sz="1800" i="1" dirty="0">
                <a:solidFill>
                  <a:srgbClr val="7030A0"/>
                </a:solidFill>
              </a:rPr>
              <a:t>prima</a:t>
            </a:r>
            <a:r>
              <a:rPr lang="it-IT" altLang="it-IT" sz="1800" dirty="0"/>
              <a:t> o immediatamente </a:t>
            </a:r>
            <a:r>
              <a:rPr lang="it-IT" altLang="it-IT" sz="1800" i="1" dirty="0">
                <a:solidFill>
                  <a:srgbClr val="7030A0"/>
                </a:solidFill>
              </a:rPr>
              <a:t>dopo</a:t>
            </a:r>
            <a:r>
              <a:rPr lang="it-IT" altLang="it-IT" sz="1800" dirty="0"/>
              <a:t> il </a:t>
            </a:r>
            <a:r>
              <a:rPr lang="it-IT" altLang="it-IT" sz="1800" i="1" dirty="0">
                <a:solidFill>
                  <a:srgbClr val="7030A0"/>
                </a:solidFill>
              </a:rPr>
              <a:t>nodo di 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C</a:t>
            </a:r>
            <a:r>
              <a:rPr lang="it-IT" altLang="it-IT" sz="1800" b="1" i="1" baseline="-25000" dirty="0" err="1">
                <a:solidFill>
                  <a:srgbClr val="7030A0"/>
                </a:solidFill>
              </a:rPr>
              <a:t>k</a:t>
            </a:r>
            <a:r>
              <a:rPr lang="it-IT" altLang="it-IT" sz="1800" i="1" dirty="0">
                <a:solidFill>
                  <a:srgbClr val="7030A0"/>
                </a:solidFill>
              </a:rPr>
              <a:t> più vicino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793434" y="4264026"/>
            <a:ext cx="83518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Viene calcolata la funzione obiettivo </a:t>
            </a:r>
            <a:r>
              <a:rPr lang="it-IT" altLang="it-IT" sz="1800" b="1" i="1" dirty="0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2</a:t>
            </a:r>
            <a:r>
              <a:rPr lang="it-IT" altLang="it-IT" sz="1800" dirty="0">
                <a:solidFill>
                  <a:srgbClr val="7030A0"/>
                </a:solidFill>
              </a:rPr>
              <a:t> </a:t>
            </a:r>
            <a:r>
              <a:rPr lang="it-IT" altLang="it-IT" sz="1800" i="1" dirty="0">
                <a:solidFill>
                  <a:srgbClr val="7030A0"/>
                </a:solidFill>
              </a:rPr>
              <a:t>senza applicare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l’euristica </a:t>
            </a:r>
            <a:r>
              <a:rPr lang="it-IT" altLang="it-IT" sz="1800" i="1" dirty="0">
                <a:solidFill>
                  <a:srgbClr val="7030A0"/>
                </a:solidFill>
              </a:rPr>
              <a:t>2-opt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793434" y="4695825"/>
            <a:ext cx="8351837" cy="3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 dirty="0">
                <a:solidFill>
                  <a:srgbClr val="7030A0"/>
                </a:solidFill>
              </a:rPr>
              <a:t>Vengono scelti </a:t>
            </a:r>
            <a:r>
              <a:rPr lang="it-IT" altLang="it-IT" sz="1800" b="1" i="1" dirty="0">
                <a:solidFill>
                  <a:srgbClr val="7030A0"/>
                </a:solidFill>
              </a:rPr>
              <a:t>q</a:t>
            </a:r>
            <a:r>
              <a:rPr lang="it-IT" altLang="it-IT" sz="1800" i="1" dirty="0">
                <a:solidFill>
                  <a:srgbClr val="7030A0"/>
                </a:solidFill>
              </a:rPr>
              <a:t> nodi </a:t>
            </a:r>
            <a:r>
              <a:rPr lang="it-IT" altLang="it-IT" sz="1800" b="1" i="1" dirty="0">
                <a:solidFill>
                  <a:srgbClr val="7030A0"/>
                </a:solidFill>
              </a:rPr>
              <a:t>v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i</a:t>
            </a:r>
            <a:r>
              <a:rPr lang="it-IT" altLang="it-IT" sz="1800" i="1" dirty="0">
                <a:solidFill>
                  <a:srgbClr val="7030A0"/>
                </a:solidFill>
              </a:rPr>
              <a:t> a partire dai quali generare nuove soluzioni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793434" y="5199063"/>
            <a:ext cx="10047286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Il </a:t>
            </a:r>
            <a:r>
              <a:rPr lang="it-IT" altLang="it-IT" sz="1800" i="1" dirty="0">
                <a:solidFill>
                  <a:srgbClr val="7030A0"/>
                </a:solidFill>
              </a:rPr>
              <a:t>tentativo di mossa viene effettuato</a:t>
            </a:r>
            <a:r>
              <a:rPr lang="it-IT" altLang="it-IT" sz="1800" dirty="0">
                <a:solidFill>
                  <a:srgbClr val="7030A0"/>
                </a:solidFill>
              </a:rPr>
              <a:t> </a:t>
            </a:r>
            <a:r>
              <a:rPr lang="it-IT" altLang="it-IT" sz="1800" dirty="0"/>
              <a:t>anche se la coppia </a:t>
            </a:r>
            <a:r>
              <a:rPr lang="it-IT" altLang="it-IT" sz="1800" b="1" i="1" dirty="0">
                <a:solidFill>
                  <a:srgbClr val="7030A0"/>
                </a:solidFill>
              </a:rPr>
              <a:t>(</a:t>
            </a:r>
            <a:r>
              <a:rPr lang="it-IT" altLang="it-IT" sz="1800" b="1" i="1" dirty="0" err="1">
                <a:solidFill>
                  <a:srgbClr val="7030A0"/>
                </a:solidFill>
              </a:rPr>
              <a:t>i,k</a:t>
            </a:r>
            <a:r>
              <a:rPr lang="it-IT" altLang="it-IT" sz="1800" b="1" i="1" dirty="0">
                <a:solidFill>
                  <a:srgbClr val="7030A0"/>
                </a:solidFill>
              </a:rPr>
              <a:t>)</a:t>
            </a:r>
            <a:r>
              <a:rPr lang="it-IT" altLang="it-IT" sz="1800" b="1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è </a:t>
            </a:r>
            <a:r>
              <a:rPr lang="it-IT" altLang="it-IT" sz="1800" i="1" dirty="0">
                <a:solidFill>
                  <a:srgbClr val="7030A0"/>
                </a:solidFill>
              </a:rPr>
              <a:t>tabu</a:t>
            </a:r>
            <a:r>
              <a:rPr lang="it-IT" altLang="it-IT" sz="1800" dirty="0"/>
              <a:t>: se </a:t>
            </a:r>
            <a:r>
              <a:rPr lang="it-IT" altLang="it-IT" sz="1800" b="1" i="1" dirty="0">
                <a:solidFill>
                  <a:srgbClr val="7030A0"/>
                </a:solidFill>
              </a:rPr>
              <a:t>f</a:t>
            </a:r>
            <a:r>
              <a:rPr lang="it-IT" altLang="it-IT" sz="1800" b="1" i="1" baseline="-25000" dirty="0">
                <a:solidFill>
                  <a:srgbClr val="7030A0"/>
                </a:solidFill>
              </a:rPr>
              <a:t>2</a:t>
            </a:r>
            <a:r>
              <a:rPr lang="it-IT" altLang="it-IT" sz="1800" dirty="0"/>
              <a:t> è </a:t>
            </a:r>
            <a:r>
              <a:rPr lang="it-IT" altLang="it-IT" sz="1800" i="1" dirty="0">
                <a:solidFill>
                  <a:srgbClr val="7030A0"/>
                </a:solidFill>
              </a:rPr>
              <a:t>minore del minimo corrente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la mossa viene presa in considerazione altrimenti ignorata</a:t>
            </a:r>
            <a:endParaRPr lang="it-IT" altLang="it-IT" sz="1800" i="1" dirty="0">
              <a:solidFill>
                <a:schemeClr val="accent2"/>
              </a:solidFill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CF4F6475-B59D-40E5-9107-9987C5A6D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9" y="667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Tabu search: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algoritmo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Hertz,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Gendreau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e Laporte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DDC0AC7-5B8A-4A56-835C-4D7DC1DB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707D6A0-A3B9-493B-8166-62A8B4FD4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07917D-4458-4B9A-9615-7174BCEA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97" y="1495425"/>
            <a:ext cx="3768029" cy="3289935"/>
          </a:xfrm>
          <a:prstGeom prst="rect">
            <a:avLst/>
          </a:prstGeom>
        </p:spPr>
      </p:pic>
      <p:sp>
        <p:nvSpPr>
          <p:cNvPr id="6" name="Rectangle 16">
            <a:extLst>
              <a:ext uri="{FF2B5EF4-FFF2-40B4-BE49-F238E27FC236}">
                <a16:creationId xmlns:a16="http://schemas.microsoft.com/office/drawing/2014/main" id="{1954A8C0-7005-4B70-A678-3F187AC39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7651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Caratteristiche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una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soluzione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ammissibile</a:t>
            </a:r>
            <a:endParaRPr lang="en-US" altLang="it-IT" sz="2400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138C56-60C9-4458-A5A0-074E8971D657}"/>
              </a:ext>
            </a:extLst>
          </p:cNvPr>
          <p:cNvSpPr/>
          <p:nvPr/>
        </p:nvSpPr>
        <p:spPr>
          <a:xfrm>
            <a:off x="623888" y="1495425"/>
            <a:ext cx="5816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dirty="0">
                <a:solidFill>
                  <a:srgbClr val="000000"/>
                </a:solidFill>
              </a:rPr>
              <a:t>Una soluzione ammissibile è individuata da una </a:t>
            </a:r>
            <a:r>
              <a:rPr lang="it-IT" sz="2400" i="1" dirty="0">
                <a:solidFill>
                  <a:srgbClr val="0070C0"/>
                </a:solidFill>
              </a:rPr>
              <a:t>famiglia di cluster clienti/veicolo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015E84E-2C99-4C43-8268-D38204CC19F9}"/>
                  </a:ext>
                </a:extLst>
              </p:cNvPr>
              <p:cNvSpPr txBox="1"/>
              <p:nvPr/>
            </p:nvSpPr>
            <p:spPr>
              <a:xfrm>
                <a:off x="1665318" y="2405092"/>
                <a:ext cx="2531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015E84E-2C99-4C43-8268-D38204CC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318" y="2405092"/>
                <a:ext cx="2531462" cy="369332"/>
              </a:xfrm>
              <a:prstGeom prst="rect">
                <a:avLst/>
              </a:prstGeom>
              <a:blipFill>
                <a:blip r:embed="rId3"/>
                <a:stretch>
                  <a:fillRect l="-2169" r="-4096" b="-3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C07C91E7-AC44-43B8-A1EC-900BEF83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094" y="4808855"/>
            <a:ext cx="2375167" cy="1107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ma 10">
                <a:extLst>
                  <a:ext uri="{FF2B5EF4-FFF2-40B4-BE49-F238E27FC236}">
                    <a16:creationId xmlns:a16="http://schemas.microsoft.com/office/drawing/2014/main" id="{34170146-5D22-4391-9151-70D71B0E0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05223678"/>
                  </p:ext>
                </p:extLst>
              </p:nvPr>
            </p:nvGraphicFramePr>
            <p:xfrm>
              <a:off x="781626" y="4367775"/>
              <a:ext cx="6807894" cy="15696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 xmlns="">
          <p:graphicFrame>
            <p:nvGraphicFramePr>
              <p:cNvPr id="11" name="Diagramma 10">
                <a:extLst>
                  <a:ext uri="{FF2B5EF4-FFF2-40B4-BE49-F238E27FC236}">
                    <a16:creationId xmlns:a16="http://schemas.microsoft.com/office/drawing/2014/main" id="{34170146-5D22-4391-9151-70D71B0E0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05223678"/>
                  </p:ext>
                </p:extLst>
              </p:nvPr>
            </p:nvGraphicFramePr>
            <p:xfrm>
              <a:off x="781626" y="4367775"/>
              <a:ext cx="6807894" cy="15696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2BF75949-4249-4786-8881-6BF23BBFD479}"/>
              </a:ext>
            </a:extLst>
          </p:cNvPr>
          <p:cNvSpPr/>
          <p:nvPr/>
        </p:nvSpPr>
        <p:spPr>
          <a:xfrm>
            <a:off x="618638" y="2982637"/>
            <a:ext cx="5816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i="1" dirty="0">
                <a:solidFill>
                  <a:srgbClr val="0070C0"/>
                </a:solidFill>
              </a:rPr>
              <a:t>La domanda totale </a:t>
            </a:r>
            <a:r>
              <a:rPr lang="it-IT" sz="2400" dirty="0">
                <a:solidFill>
                  <a:srgbClr val="000000"/>
                </a:solidFill>
              </a:rPr>
              <a:t>dei </a:t>
            </a:r>
            <a:r>
              <a:rPr lang="it-IT" sz="2400" i="1" dirty="0">
                <a:solidFill>
                  <a:srgbClr val="0070C0"/>
                </a:solidFill>
              </a:rPr>
              <a:t>clienti</a:t>
            </a:r>
            <a:r>
              <a:rPr lang="it-IT" sz="2400" dirty="0">
                <a:solidFill>
                  <a:srgbClr val="000000"/>
                </a:solidFill>
              </a:rPr>
              <a:t> associati a ciascun cluster </a:t>
            </a:r>
            <a:r>
              <a:rPr lang="it-IT" sz="2400" i="1" dirty="0">
                <a:solidFill>
                  <a:srgbClr val="0070C0"/>
                </a:solidFill>
              </a:rPr>
              <a:t>non deve superare </a:t>
            </a:r>
            <a:r>
              <a:rPr lang="it-IT" sz="2400" dirty="0">
                <a:solidFill>
                  <a:srgbClr val="000000"/>
                </a:solidFill>
              </a:rPr>
              <a:t>la </a:t>
            </a:r>
            <a:r>
              <a:rPr lang="it-IT" sz="2400" i="1" dirty="0">
                <a:solidFill>
                  <a:srgbClr val="0070C0"/>
                </a:solidFill>
              </a:rPr>
              <a:t>capacità del veicolo</a:t>
            </a:r>
          </a:p>
        </p:txBody>
      </p:sp>
    </p:spTree>
    <p:extLst>
      <p:ext uri="{BB962C8B-B14F-4D97-AF65-F5344CB8AC3E}">
        <p14:creationId xmlns:p14="http://schemas.microsoft.com/office/powerpoint/2010/main" val="55600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Graphic spid="11" grpId="0">
        <p:bldAsOne/>
      </p:bldGraphic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BC7B9654-8EDE-4857-A89F-310E5954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93C7673-F6BA-4C9E-B275-867FA23A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7651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Caratteristiche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di una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soluzione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ammissibile</a:t>
            </a:r>
            <a:endParaRPr lang="en-US" altLang="it-IT" sz="2400" dirty="0">
              <a:solidFill>
                <a:srgbClr val="002060"/>
              </a:solidFill>
              <a:cs typeface="Arial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B13B095-AE18-401C-AB87-B3494EF8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25" y="1345577"/>
            <a:ext cx="7181358" cy="2817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ma 10">
                <a:extLst>
                  <a:ext uri="{FF2B5EF4-FFF2-40B4-BE49-F238E27FC236}">
                    <a16:creationId xmlns:a16="http://schemas.microsoft.com/office/drawing/2014/main" id="{E9F8F4E3-3095-49EC-B4BE-83EEBDBF78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1377703"/>
                  </p:ext>
                </p:extLst>
              </p:nvPr>
            </p:nvGraphicFramePr>
            <p:xfrm>
              <a:off x="873760" y="4373036"/>
              <a:ext cx="10288226" cy="87663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1" name="Diagramma 10">
                <a:extLst>
                  <a:ext uri="{FF2B5EF4-FFF2-40B4-BE49-F238E27FC236}">
                    <a16:creationId xmlns:a16="http://schemas.microsoft.com/office/drawing/2014/main" id="{E9F8F4E3-3095-49EC-B4BE-83EEBDBF78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1377703"/>
                  </p:ext>
                </p:extLst>
              </p:nvPr>
            </p:nvGraphicFramePr>
            <p:xfrm>
              <a:off x="873760" y="4373036"/>
              <a:ext cx="10288226" cy="87663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ma 11">
                <a:extLst>
                  <a:ext uri="{FF2B5EF4-FFF2-40B4-BE49-F238E27FC236}">
                    <a16:creationId xmlns:a16="http://schemas.microsoft.com/office/drawing/2014/main" id="{8CB98934-F663-4862-8D9A-1261458D90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15679157"/>
                  </p:ext>
                </p:extLst>
              </p:nvPr>
            </p:nvGraphicFramePr>
            <p:xfrm>
              <a:off x="1818290" y="5423340"/>
              <a:ext cx="8492358" cy="9564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Choice>
        <mc:Fallback xmlns="">
          <p:graphicFrame>
            <p:nvGraphicFramePr>
              <p:cNvPr id="12" name="Diagramma 11">
                <a:extLst>
                  <a:ext uri="{FF2B5EF4-FFF2-40B4-BE49-F238E27FC236}">
                    <a16:creationId xmlns:a16="http://schemas.microsoft.com/office/drawing/2014/main" id="{8CB98934-F663-4862-8D9A-1261458D90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15679157"/>
                  </p:ext>
                </p:extLst>
              </p:nvPr>
            </p:nvGraphicFramePr>
            <p:xfrm>
              <a:off x="1818290" y="5423340"/>
              <a:ext cx="8492358" cy="9564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791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41081E8-1F9D-4903-9F17-23D79124B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95138BA-1408-484B-A0CC-4E68FA4F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7651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Valore di una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soluzione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ammissibile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(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funzione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obiettivo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1CC3B3-88CE-4243-8C69-1B496A00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97" y="1495425"/>
            <a:ext cx="3768029" cy="3289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1BA408FA-F4DE-4CEC-8BC4-0BB30D3A9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033" y="1655763"/>
                <a:ext cx="7151687" cy="734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itchFamily="2" charset="2"/>
                  <a:buChar char="Ø"/>
                </a:pPr>
                <a:r>
                  <a:rPr lang="it-IT" altLang="it-IT" sz="2400" dirty="0">
                    <a:solidFill>
                      <a:srgbClr val="000000"/>
                    </a:solidFill>
                    <a:latin typeface="+mn-lt"/>
                  </a:rPr>
                  <a:t>Sia </a:t>
                </a:r>
                <a14:m>
                  <m:oMath xmlns:m="http://schemas.openxmlformats.org/officeDocument/2006/math">
                    <m:r>
                      <a:rPr lang="it-IT" altLang="it-IT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altLang="it-IT" sz="2400" dirty="0">
                    <a:solidFill>
                      <a:srgbClr val="C00000"/>
                    </a:solidFill>
                    <a:latin typeface="+mn-lt"/>
                  </a:rPr>
                  <a:t> </a:t>
                </a:r>
                <a:r>
                  <a:rPr lang="it-IT" altLang="it-IT" sz="2400" dirty="0">
                    <a:solidFill>
                      <a:srgbClr val="000000"/>
                    </a:solidFill>
                    <a:latin typeface="+mn-lt"/>
                  </a:rPr>
                  <a:t>una generica soluzione ammissibile</a:t>
                </a: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1BA408FA-F4DE-4CEC-8BC4-0BB30D3A9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5033" y="1655763"/>
                <a:ext cx="7151687" cy="734625"/>
              </a:xfrm>
              <a:prstGeom prst="rect">
                <a:avLst/>
              </a:prstGeom>
              <a:blipFill>
                <a:blip r:embed="rId4"/>
                <a:stretch>
                  <a:fillRect l="-1194" t="-13333" b="-1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10">
            <a:extLst>
              <a:ext uri="{FF2B5EF4-FFF2-40B4-BE49-F238E27FC236}">
                <a16:creationId xmlns:a16="http://schemas.microsoft.com/office/drawing/2014/main" id="{C124A333-59E5-48E5-9DCC-D7020C47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58" y="3644970"/>
            <a:ext cx="8351837" cy="41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000000"/>
                </a:solidFill>
                <a:latin typeface="+mn-lt"/>
              </a:rPr>
              <a:t>Il valore della </a:t>
            </a:r>
            <a:r>
              <a:rPr lang="it-IT" altLang="it-IT" sz="2400" i="1" dirty="0">
                <a:solidFill>
                  <a:srgbClr val="0070C0"/>
                </a:solidFill>
                <a:latin typeface="+mn-lt"/>
              </a:rPr>
              <a:t>funzione obiettivo </a:t>
            </a:r>
            <a:r>
              <a:rPr lang="it-IT" altLang="it-IT" sz="2400" dirty="0">
                <a:solidFill>
                  <a:srgbClr val="000000"/>
                </a:solidFill>
                <a:latin typeface="+mn-lt"/>
              </a:rPr>
              <a:t>(</a:t>
            </a:r>
            <a:r>
              <a:rPr lang="it-IT" altLang="it-IT" sz="2400" i="1" dirty="0">
                <a:solidFill>
                  <a:srgbClr val="0070C0"/>
                </a:solidFill>
                <a:latin typeface="+mn-lt"/>
              </a:rPr>
              <a:t>costo totale</a:t>
            </a:r>
            <a:r>
              <a:rPr lang="it-IT" altLang="it-IT" sz="2400" dirty="0">
                <a:solidFill>
                  <a:srgbClr val="000000"/>
                </a:solidFill>
                <a:latin typeface="+mn-lt"/>
              </a:rPr>
              <a:t>) è dato da:</a:t>
            </a: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19E9B080-F184-45CC-80AD-1AA6A99C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916438"/>
              </p:ext>
            </p:extLst>
          </p:nvPr>
        </p:nvGraphicFramePr>
        <p:xfrm>
          <a:off x="2732088" y="4043998"/>
          <a:ext cx="20335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31640" progId="Equation.DSMT4">
                  <p:embed/>
                </p:oleObj>
              </mc:Choice>
              <mc:Fallback>
                <p:oleObj name="Equation" r:id="rId5" imgW="1079280" imgH="431640" progId="Equation.DSMT4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19E9B080-F184-45CC-80AD-1AA6A99C7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4043998"/>
                        <a:ext cx="20335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30E09A03-D8F2-430E-944E-1514C1A39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033" y="2529523"/>
                <a:ext cx="715168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2400" dirty="0">
                    <a:solidFill>
                      <a:srgbClr val="000000"/>
                    </a:solidFill>
                    <a:latin typeface="+mn-lt"/>
                  </a:rPr>
                  <a:t>Sia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altLang="it-IT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it-IT" altLang="it-IT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altLang="it-IT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altLang="it-IT" sz="2400" dirty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it-IT" sz="2400" dirty="0">
                    <a:solidFill>
                      <a:srgbClr val="000000"/>
                    </a:solidFill>
                    <a:latin typeface="+mn-lt"/>
                  </a:rPr>
                  <a:t>somma dei costi di transito associati agli archi del ciclo hamiltoniano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alt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it-IT" altLang="it-IT" sz="2400" dirty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30E09A03-D8F2-430E-944E-1514C1A39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5033" y="2529523"/>
                <a:ext cx="7151687" cy="830997"/>
              </a:xfrm>
              <a:prstGeom prst="rect">
                <a:avLst/>
              </a:prstGeom>
              <a:blipFill>
                <a:blip r:embed="rId7"/>
                <a:stretch>
                  <a:fillRect l="-1194" t="-5882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>
            <a:extLst>
              <a:ext uri="{FF2B5EF4-FFF2-40B4-BE49-F238E27FC236}">
                <a16:creationId xmlns:a16="http://schemas.microsoft.com/office/drawing/2014/main" id="{9850C059-DFC6-4EC7-9FAE-8DDB7EC54E98}"/>
              </a:ext>
            </a:extLst>
          </p:cNvPr>
          <p:cNvSpPr/>
          <p:nvPr/>
        </p:nvSpPr>
        <p:spPr>
          <a:xfrm>
            <a:off x="877888" y="5038988"/>
            <a:ext cx="10867072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it-IT" sz="2400" dirty="0">
                <a:solidFill>
                  <a:srgbClr val="000000"/>
                </a:solidFill>
              </a:rPr>
              <a:t>Il </a:t>
            </a:r>
            <a:r>
              <a:rPr lang="it-IT" sz="2400" i="1" dirty="0" err="1">
                <a:solidFill>
                  <a:srgbClr val="0070C0"/>
                </a:solidFill>
              </a:rPr>
              <a:t>Capacitated</a:t>
            </a:r>
            <a:r>
              <a:rPr lang="it-IT" sz="2400" i="1" dirty="0">
                <a:solidFill>
                  <a:srgbClr val="0070C0"/>
                </a:solidFill>
              </a:rPr>
              <a:t> </a:t>
            </a:r>
            <a:r>
              <a:rPr lang="it-IT" sz="2400" i="1" dirty="0" err="1">
                <a:solidFill>
                  <a:srgbClr val="0070C0"/>
                </a:solidFill>
              </a:rPr>
              <a:t>Vehicle</a:t>
            </a:r>
            <a:r>
              <a:rPr lang="it-IT" sz="2400" i="1" dirty="0">
                <a:solidFill>
                  <a:srgbClr val="0070C0"/>
                </a:solidFill>
              </a:rPr>
              <a:t> Routing </a:t>
            </a:r>
            <a:r>
              <a:rPr lang="it-IT" sz="2400" i="1" dirty="0" err="1">
                <a:solidFill>
                  <a:srgbClr val="0070C0"/>
                </a:solidFill>
              </a:rPr>
              <a:t>problem</a:t>
            </a:r>
            <a:r>
              <a:rPr lang="it-IT" sz="2400" i="1" dirty="0">
                <a:solidFill>
                  <a:srgbClr val="0070C0"/>
                </a:solidFill>
              </a:rPr>
              <a:t> </a:t>
            </a:r>
            <a:r>
              <a:rPr lang="it-IT" sz="2400" dirty="0">
                <a:solidFill>
                  <a:srgbClr val="000000"/>
                </a:solidFill>
              </a:rPr>
              <a:t>richiede di minimizzare i costi totali di transito: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it-IT" sz="2400" dirty="0">
                <a:solidFill>
                  <a:srgbClr val="0070C0"/>
                </a:solidFill>
              </a:rPr>
              <a:t>Servendo la domanda di tutti i clienti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it-IT" sz="2400" dirty="0">
                <a:solidFill>
                  <a:srgbClr val="0070C0"/>
                </a:solidFill>
              </a:rPr>
              <a:t>Rispettando la capacità dei veicoli</a:t>
            </a:r>
          </a:p>
        </p:txBody>
      </p:sp>
    </p:spTree>
    <p:extLst>
      <p:ext uri="{BB962C8B-B14F-4D97-AF65-F5344CB8AC3E}">
        <p14:creationId xmlns:p14="http://schemas.microsoft.com/office/powerpoint/2010/main" val="18644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D49ED3-4DFE-4992-8C0E-1454CAF4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4C6C62C-67C5-4DD6-BC7E-02D3353F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7651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Varianti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del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problema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base: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49F61BA-4D85-4A87-9188-18AFF60CB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3" y="1376680"/>
            <a:ext cx="5719127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 b="1" i="1" dirty="0">
                <a:solidFill>
                  <a:srgbClr val="0070C0"/>
                </a:solidFill>
                <a:latin typeface="+mn-lt"/>
              </a:rPr>
              <a:t>Tipo di operazione</a:t>
            </a: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2000" i="1" dirty="0">
                <a:solidFill>
                  <a:srgbClr val="0070C0"/>
                </a:solidFill>
                <a:latin typeface="+mn-lt"/>
              </a:rPr>
              <a:t>consegna</a:t>
            </a:r>
            <a:r>
              <a:rPr lang="it-IT" altLang="it-IT" sz="2000" dirty="0">
                <a:latin typeface="+mn-lt"/>
              </a:rPr>
              <a:t> di beni (o persone)</a:t>
            </a: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2000" i="1" dirty="0">
                <a:solidFill>
                  <a:srgbClr val="0070C0"/>
                </a:solidFill>
                <a:latin typeface="+mn-lt"/>
              </a:rPr>
              <a:t>prelievo</a:t>
            </a:r>
            <a:r>
              <a:rPr lang="it-IT" altLang="it-IT" sz="2000" dirty="0">
                <a:latin typeface="+mn-lt"/>
              </a:rPr>
              <a:t> di beni</a:t>
            </a: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2000" i="1" dirty="0">
                <a:solidFill>
                  <a:srgbClr val="0070C0"/>
                </a:solidFill>
                <a:latin typeface="+mn-lt"/>
              </a:rPr>
              <a:t>consegna e prelievo </a:t>
            </a:r>
            <a:r>
              <a:rPr lang="it-IT" altLang="it-IT" sz="2000" dirty="0">
                <a:latin typeface="+mn-lt"/>
              </a:rPr>
              <a:t>(</a:t>
            </a:r>
            <a:r>
              <a:rPr lang="it-IT" altLang="it-IT" sz="2000" i="1" dirty="0">
                <a:solidFill>
                  <a:srgbClr val="0070C0"/>
                </a:solidFill>
                <a:latin typeface="+mn-lt"/>
              </a:rPr>
              <a:t>pickup and delivery</a:t>
            </a:r>
            <a:r>
              <a:rPr lang="it-IT" altLang="it-IT" sz="2000" dirty="0">
                <a:latin typeface="+mn-lt"/>
              </a:rPr>
              <a:t>)</a:t>
            </a:r>
            <a:endParaRPr lang="it-IT" altLang="it-IT" sz="1800" dirty="0">
              <a:latin typeface="+mn-lt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C3F8102-7B95-4226-8712-C9B9F4826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3" y="2931160"/>
            <a:ext cx="8351837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i="1" dirty="0">
                <a:solidFill>
                  <a:srgbClr val="0070C0"/>
                </a:solidFill>
              </a:rPr>
              <a:t>Numero di automezzi</a:t>
            </a: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1800" i="1" dirty="0">
                <a:solidFill>
                  <a:srgbClr val="0070C0"/>
                </a:solidFill>
              </a:rPr>
              <a:t>fissato a priori</a:t>
            </a:r>
            <a:endParaRPr lang="it-IT" altLang="it-IT" sz="1800" dirty="0">
              <a:solidFill>
                <a:srgbClr val="0070C0"/>
              </a:solidFill>
            </a:endParaRP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1800" i="1" dirty="0">
                <a:solidFill>
                  <a:srgbClr val="0070C0"/>
                </a:solidFill>
              </a:rPr>
              <a:t>variabile</a:t>
            </a:r>
            <a:endParaRPr lang="it-IT" altLang="it-IT" sz="1800" dirty="0">
              <a:solidFill>
                <a:srgbClr val="0070C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6BA81CB-328F-4F5A-BFD8-7DE147C7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3" y="4106545"/>
            <a:ext cx="9823767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i="1" dirty="0">
                <a:solidFill>
                  <a:srgbClr val="0070C0"/>
                </a:solidFill>
              </a:rPr>
              <a:t>Tipo di automezzi</a:t>
            </a: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1800" i="1" dirty="0">
                <a:solidFill>
                  <a:srgbClr val="0070C0"/>
                </a:solidFill>
              </a:rPr>
              <a:t>stessa portata</a:t>
            </a:r>
            <a:endParaRPr lang="it-IT" altLang="it-IT" sz="1800" dirty="0">
              <a:solidFill>
                <a:srgbClr val="0070C0"/>
              </a:solidFill>
            </a:endParaRP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1800" i="1" dirty="0">
                <a:solidFill>
                  <a:srgbClr val="0070C0"/>
                </a:solidFill>
              </a:rPr>
              <a:t>differente portata: </a:t>
            </a:r>
            <a:r>
              <a:rPr lang="it-IT" altLang="it-IT" sz="1800" dirty="0"/>
              <a:t>in questo caso la scelta della flotta può essere inclusa nel problema da risolvere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385DDE4-799D-4C58-93D4-E99173310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3" y="5601018"/>
            <a:ext cx="83518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i="1" dirty="0">
                <a:solidFill>
                  <a:srgbClr val="0070C0"/>
                </a:solidFill>
              </a:rPr>
              <a:t>Numero dei depositi</a:t>
            </a: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1800" i="1" dirty="0">
                <a:solidFill>
                  <a:srgbClr val="0070C0"/>
                </a:solidFill>
              </a:rPr>
              <a:t>Single depot</a:t>
            </a:r>
            <a:endParaRPr lang="it-IT" altLang="it-IT" sz="1800" dirty="0">
              <a:solidFill>
                <a:srgbClr val="0070C0"/>
              </a:solidFill>
            </a:endParaRP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1800" i="1" dirty="0">
                <a:solidFill>
                  <a:srgbClr val="0070C0"/>
                </a:solidFill>
              </a:rPr>
              <a:t>Multiple depots</a:t>
            </a:r>
            <a:endParaRPr lang="it-IT" altLang="it-IT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D49ED3-4DFE-4992-8C0E-1454CAF4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4C6C62C-67C5-4DD6-BC7E-02D3353F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7651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Varianti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del </a:t>
            </a: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problema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base: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0BD2A-1B96-4025-B93A-64A242E1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33" y="1315720"/>
            <a:ext cx="83518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 b="1" i="1" dirty="0">
                <a:solidFill>
                  <a:srgbClr val="0070C0"/>
                </a:solidFill>
                <a:latin typeface="+mn-lt"/>
              </a:rPr>
              <a:t>Struttura dei percorsi</a:t>
            </a: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2000" i="1" dirty="0">
                <a:latin typeface="+mn-lt"/>
              </a:rPr>
              <a:t>vincoli di </a:t>
            </a:r>
            <a:r>
              <a:rPr lang="it-IT" altLang="it-IT" sz="2000" i="1" dirty="0">
                <a:solidFill>
                  <a:srgbClr val="0070C0"/>
                </a:solidFill>
                <a:latin typeface="+mn-lt"/>
              </a:rPr>
              <a:t>precedenza tra nodi</a:t>
            </a:r>
            <a:endParaRPr lang="it-IT" altLang="it-IT" sz="2000" dirty="0">
              <a:solidFill>
                <a:srgbClr val="0070C0"/>
              </a:solidFill>
              <a:latin typeface="+mn-lt"/>
            </a:endParaRP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2000" i="1" dirty="0">
                <a:solidFill>
                  <a:schemeClr val="tx2"/>
                </a:solidFill>
                <a:latin typeface="+mn-lt"/>
              </a:rPr>
              <a:t>vincoli sulla </a:t>
            </a:r>
            <a:r>
              <a:rPr lang="it-IT" altLang="it-IT" sz="2000" i="1" dirty="0">
                <a:solidFill>
                  <a:srgbClr val="0070C0"/>
                </a:solidFill>
                <a:latin typeface="+mn-lt"/>
              </a:rPr>
              <a:t>distanza massima percorribile da un veicolo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A52B79A-D7A5-4953-81C0-36C9ADA2C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33" y="2479358"/>
            <a:ext cx="8351837" cy="13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4445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 b="1" i="1" dirty="0">
                <a:solidFill>
                  <a:srgbClr val="0070C0"/>
                </a:solidFill>
                <a:latin typeface="+mn-lt"/>
              </a:rPr>
              <a:t>Vincoli temporali (time windows)</a:t>
            </a: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chemeClr val="tx2"/>
                </a:solidFill>
                <a:latin typeface="+mn-lt"/>
              </a:rPr>
              <a:t>Ad ogni nodo della rete è associata una </a:t>
            </a:r>
            <a:r>
              <a:rPr lang="it-IT" altLang="it-IT" sz="2000" i="1" dirty="0">
                <a:solidFill>
                  <a:srgbClr val="0070C0"/>
                </a:solidFill>
                <a:latin typeface="+mn-lt"/>
              </a:rPr>
              <a:t>finestra di tempo </a:t>
            </a:r>
            <a:r>
              <a:rPr lang="it-IT" altLang="it-IT" sz="2000" dirty="0">
                <a:solidFill>
                  <a:schemeClr val="tx2"/>
                </a:solidFill>
                <a:latin typeface="+mn-lt"/>
              </a:rPr>
              <a:t>all’interno della quale va </a:t>
            </a:r>
            <a:r>
              <a:rPr lang="it-IT" altLang="it-IT" sz="2000" i="1" dirty="0">
                <a:solidFill>
                  <a:srgbClr val="0070C0"/>
                </a:solidFill>
                <a:latin typeface="+mn-lt"/>
              </a:rPr>
              <a:t>effettuato il servizio</a:t>
            </a:r>
            <a:r>
              <a:rPr lang="it-IT" altLang="it-IT" sz="2000" dirty="0">
                <a:solidFill>
                  <a:schemeClr val="tx2"/>
                </a:solidFill>
                <a:latin typeface="+mn-lt"/>
              </a:rPr>
              <a:t>. In tali problemi va specificato il </a:t>
            </a:r>
            <a:r>
              <a:rPr lang="it-IT" altLang="it-IT" sz="2000" i="1" dirty="0">
                <a:solidFill>
                  <a:srgbClr val="0070C0"/>
                </a:solidFill>
                <a:latin typeface="+mn-lt"/>
              </a:rPr>
              <a:t>tempo di percorrenza</a:t>
            </a:r>
            <a:r>
              <a:rPr lang="it-IT" altLang="it-IT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it-IT" altLang="it-IT" sz="2000" b="1" i="1" dirty="0" err="1">
                <a:solidFill>
                  <a:srgbClr val="0070C0"/>
                </a:solidFill>
                <a:latin typeface="+mn-lt"/>
              </a:rPr>
              <a:t>t</a:t>
            </a:r>
            <a:r>
              <a:rPr lang="it-IT" altLang="it-IT" sz="2000" b="1" i="1" baseline="-25000" dirty="0" err="1">
                <a:solidFill>
                  <a:srgbClr val="0070C0"/>
                </a:solidFill>
                <a:latin typeface="+mn-lt"/>
              </a:rPr>
              <a:t>ij</a:t>
            </a:r>
            <a:r>
              <a:rPr lang="it-IT" altLang="it-IT" sz="2000" b="1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it-IT" altLang="it-IT" sz="2000" dirty="0">
                <a:solidFill>
                  <a:schemeClr val="tx2"/>
                </a:solidFill>
                <a:latin typeface="+mn-lt"/>
              </a:rPr>
              <a:t>di ogni arco ed il </a:t>
            </a:r>
            <a:r>
              <a:rPr lang="it-IT" altLang="it-IT" sz="2000" i="1" dirty="0">
                <a:solidFill>
                  <a:srgbClr val="0070C0"/>
                </a:solidFill>
                <a:latin typeface="+mn-lt"/>
              </a:rPr>
              <a:t>tempo di servizio </a:t>
            </a:r>
            <a:r>
              <a:rPr lang="it-IT" altLang="it-IT" sz="2000" b="1" i="1" dirty="0">
                <a:solidFill>
                  <a:srgbClr val="0070C0"/>
                </a:solidFill>
                <a:latin typeface="+mn-lt"/>
              </a:rPr>
              <a:t>t</a:t>
            </a:r>
            <a:r>
              <a:rPr lang="it-IT" altLang="it-IT" sz="2000" b="1" i="1" baseline="-25000" dirty="0">
                <a:solidFill>
                  <a:srgbClr val="0070C0"/>
                </a:solidFill>
                <a:latin typeface="+mn-lt"/>
              </a:rPr>
              <a:t>i</a:t>
            </a:r>
            <a:r>
              <a:rPr lang="it-IT" altLang="it-IT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it-IT" altLang="it-IT" sz="2000" dirty="0">
                <a:solidFill>
                  <a:schemeClr val="tx2"/>
                </a:solidFill>
                <a:latin typeface="+mn-lt"/>
              </a:rPr>
              <a:t>presso ogni nodo.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BB236E5-6919-43DC-8D0B-C25332373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33" y="3965258"/>
            <a:ext cx="8351837" cy="40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 b="1" i="1" dirty="0">
                <a:solidFill>
                  <a:srgbClr val="0070C0"/>
                </a:solidFill>
                <a:latin typeface="+mn-lt"/>
              </a:rPr>
              <a:t>Consegne e prelievi periodici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C0F257A-1209-4DD9-AAE9-CBAC9BE9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33" y="4560570"/>
            <a:ext cx="8351837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 b="1" i="1" dirty="0">
                <a:solidFill>
                  <a:srgbClr val="0070C0"/>
                </a:solidFill>
                <a:latin typeface="+mn-lt"/>
              </a:rPr>
              <a:t>Funzione obiettivo</a:t>
            </a: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2000" i="1" dirty="0">
                <a:solidFill>
                  <a:srgbClr val="0070C0"/>
                </a:solidFill>
                <a:latin typeface="+mn-lt"/>
              </a:rPr>
              <a:t>Distanza o tempo complessivo di percorrenza</a:t>
            </a:r>
            <a:endParaRPr lang="it-IT" altLang="it-IT" sz="2000" dirty="0">
              <a:solidFill>
                <a:srgbClr val="0070C0"/>
              </a:solidFill>
              <a:latin typeface="+mn-lt"/>
            </a:endParaRP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2000" i="1" dirty="0">
                <a:solidFill>
                  <a:srgbClr val="0070C0"/>
                </a:solidFill>
                <a:latin typeface="+mn-lt"/>
              </a:rPr>
              <a:t>Numero di veicoli utilizzati</a:t>
            </a:r>
          </a:p>
          <a:p>
            <a:pPr lvl="1"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2000" i="1" dirty="0">
                <a:solidFill>
                  <a:srgbClr val="0070C0"/>
                </a:solidFill>
                <a:latin typeface="+mn-lt"/>
              </a:rPr>
              <a:t>Sicurezza e comodità del trasporto (per il trasporto di persone)</a:t>
            </a:r>
            <a:endParaRPr lang="it-IT" altLang="it-IT" sz="20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515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C6C49D-2B41-466A-ADA0-A304CCBB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6" y="13541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Routing </a:t>
            </a:r>
            <a:r>
              <a:rPr lang="it-IT" altLang="it-IT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it-IT" altLang="it-IT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0F5C1DB-CB3C-471A-87EB-38313BAB2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7651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dirty="0" err="1">
                <a:solidFill>
                  <a:srgbClr val="002060"/>
                </a:solidFill>
                <a:cs typeface="Arial" charset="0"/>
              </a:rPr>
              <a:t>Formulazione</a:t>
            </a:r>
            <a:r>
              <a:rPr lang="en-US" altLang="it-IT" sz="2400" dirty="0">
                <a:solidFill>
                  <a:srgbClr val="002060"/>
                </a:solidFill>
                <a:cs typeface="Arial" charset="0"/>
              </a:rPr>
              <a:t> in PL01: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A1320F-889C-45E7-B3D5-81BD2F893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257" y="107009"/>
            <a:ext cx="3768029" cy="328993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7E93C2D-A251-43BB-8003-0E7608C4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221105"/>
            <a:ext cx="83915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 b="1" dirty="0">
                <a:solidFill>
                  <a:srgbClr val="0066FF"/>
                </a:solidFill>
                <a:latin typeface="+mn-lt"/>
              </a:rPr>
              <a:t>Variabili decisionali (associate ai nodi)</a:t>
            </a:r>
            <a:r>
              <a:rPr lang="it-IT" altLang="it-IT" sz="2000" dirty="0">
                <a:latin typeface="+mn-lt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32DEA08-0A7B-43F5-92C8-6ADDB547F38C}"/>
                  </a:ext>
                </a:extLst>
              </p:cNvPr>
              <p:cNvSpPr txBox="1"/>
              <p:nvPr/>
            </p:nvSpPr>
            <p:spPr>
              <a:xfrm>
                <a:off x="993168" y="2772756"/>
                <a:ext cx="166051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32DEA08-0A7B-43F5-92C8-6ADDB547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68" y="2772756"/>
                <a:ext cx="1660519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41B78EC-3E09-4AA7-9920-F7601781269D}"/>
                  </a:ext>
                </a:extLst>
              </p:cNvPr>
              <p:cNvSpPr txBox="1"/>
              <p:nvPr/>
            </p:nvSpPr>
            <p:spPr>
              <a:xfrm>
                <a:off x="993168" y="1830740"/>
                <a:ext cx="61501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  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it-IT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it-IT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41B78EC-3E09-4AA7-9920-F76017812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68" y="1830740"/>
                <a:ext cx="6150145" cy="369332"/>
              </a:xfrm>
              <a:prstGeom prst="rect">
                <a:avLst/>
              </a:prstGeom>
              <a:blipFill>
                <a:blip r:embed="rId4"/>
                <a:stretch>
                  <a:fillRect l="-793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B412D9E-D11A-4E43-A5E3-46ADC1325E42}"/>
              </a:ext>
            </a:extLst>
          </p:cNvPr>
          <p:cNvSpPr/>
          <p:nvPr/>
        </p:nvSpPr>
        <p:spPr>
          <a:xfrm>
            <a:off x="2946400" y="3246388"/>
            <a:ext cx="314960" cy="12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6E02890-28BD-4257-8E90-6F5F7512DE91}"/>
                  </a:ext>
                </a:extLst>
              </p:cNvPr>
              <p:cNvSpPr txBox="1"/>
              <p:nvPr/>
            </p:nvSpPr>
            <p:spPr>
              <a:xfrm>
                <a:off x="3598252" y="3100756"/>
                <a:ext cx="34796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∈{1,2,…,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6E02890-28BD-4257-8E90-6F5F7512D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2" y="3100756"/>
                <a:ext cx="3479607" cy="369332"/>
              </a:xfrm>
              <a:prstGeom prst="rect">
                <a:avLst/>
              </a:prstGeom>
              <a:blipFill>
                <a:blip r:embed="rId5"/>
                <a:stretch>
                  <a:fillRect l="-876" r="-2627" b="-3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58756FC-D026-4B8F-83CF-EF1D0FE45C00}"/>
                  </a:ext>
                </a:extLst>
              </p:cNvPr>
              <p:cNvSpPr txBox="1"/>
              <p:nvPr/>
            </p:nvSpPr>
            <p:spPr>
              <a:xfrm>
                <a:off x="983008" y="4124036"/>
                <a:ext cx="336156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    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∈{2,…,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58756FC-D026-4B8F-83CF-EF1D0FE4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08" y="4124036"/>
                <a:ext cx="3361561" cy="1008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F362E643-C60A-4681-B292-0BAED14A0888}"/>
              </a:ext>
            </a:extLst>
          </p:cNvPr>
          <p:cNvSpPr/>
          <p:nvPr/>
        </p:nvSpPr>
        <p:spPr>
          <a:xfrm>
            <a:off x="4596868" y="4597668"/>
            <a:ext cx="314960" cy="12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1D0FB13-364A-416D-8619-AD7AD93A2404}"/>
                  </a:ext>
                </a:extLst>
              </p:cNvPr>
              <p:cNvSpPr txBox="1"/>
              <p:nvPr/>
            </p:nvSpPr>
            <p:spPr>
              <a:xfrm>
                <a:off x="5458927" y="4013056"/>
                <a:ext cx="4515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it-IT" sz="24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1D0FB13-364A-416D-8619-AD7AD93A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927" y="4013056"/>
                <a:ext cx="4515723" cy="369332"/>
              </a:xfrm>
              <a:prstGeom prst="rect">
                <a:avLst/>
              </a:prstGeom>
              <a:blipFill>
                <a:blip r:embed="rId7"/>
                <a:stretch>
                  <a:fillRect l="-1080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51BC767-847E-4412-84DD-9202061E5833}"/>
                  </a:ext>
                </a:extLst>
              </p:cNvPr>
              <p:cNvSpPr txBox="1"/>
              <p:nvPr/>
            </p:nvSpPr>
            <p:spPr>
              <a:xfrm>
                <a:off x="5479247" y="4485731"/>
                <a:ext cx="1480662" cy="1014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51BC767-847E-4412-84DD-9202061E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47" y="4485731"/>
                <a:ext cx="1480662" cy="10140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tangolo 21">
            <a:extLst>
              <a:ext uri="{FF2B5EF4-FFF2-40B4-BE49-F238E27FC236}">
                <a16:creationId xmlns:a16="http://schemas.microsoft.com/office/drawing/2014/main" id="{6231EDCF-1590-4BD6-AC10-CAF4FFB953AB}"/>
              </a:ext>
            </a:extLst>
          </p:cNvPr>
          <p:cNvSpPr/>
          <p:nvPr/>
        </p:nvSpPr>
        <p:spPr>
          <a:xfrm>
            <a:off x="5282494" y="3894430"/>
            <a:ext cx="4958080" cy="17272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1FA9998-4AE5-4BFA-BC3B-81126EE188FE}"/>
              </a:ext>
            </a:extLst>
          </p:cNvPr>
          <p:cNvSpPr/>
          <p:nvPr/>
        </p:nvSpPr>
        <p:spPr>
          <a:xfrm>
            <a:off x="3474720" y="2891335"/>
            <a:ext cx="3977114" cy="87331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C2498CD-2B4A-48A3-B2DD-3BCE1E895350}"/>
                  </a:ext>
                </a:extLst>
              </p:cNvPr>
              <p:cNvSpPr txBox="1"/>
              <p:nvPr/>
            </p:nvSpPr>
            <p:spPr>
              <a:xfrm>
                <a:off x="956731" y="5684821"/>
                <a:ext cx="3949414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it-IT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C2498CD-2B4A-48A3-B2DD-3BCE1E895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1" y="5684821"/>
                <a:ext cx="3949414" cy="1008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1EF5AAED-0644-4345-B435-2B897962617E}"/>
              </a:ext>
            </a:extLst>
          </p:cNvPr>
          <p:cNvSpPr/>
          <p:nvPr/>
        </p:nvSpPr>
        <p:spPr>
          <a:xfrm>
            <a:off x="5117135" y="6147941"/>
            <a:ext cx="314960" cy="12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75D12B8-05DF-4979-8152-DCC79BC15EF3}"/>
                  </a:ext>
                </a:extLst>
              </p:cNvPr>
              <p:cNvSpPr txBox="1"/>
              <p:nvPr/>
            </p:nvSpPr>
            <p:spPr>
              <a:xfrm>
                <a:off x="5831698" y="5786150"/>
                <a:ext cx="4216732" cy="942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∈{1,2,…,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75D12B8-05DF-4979-8152-DCC79BC1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98" y="5786150"/>
                <a:ext cx="4216732" cy="9428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tangolo 27">
            <a:extLst>
              <a:ext uri="{FF2B5EF4-FFF2-40B4-BE49-F238E27FC236}">
                <a16:creationId xmlns:a16="http://schemas.microsoft.com/office/drawing/2014/main" id="{95E6B85A-7DB0-4F18-87DF-B17F75CF2BE4}"/>
              </a:ext>
            </a:extLst>
          </p:cNvPr>
          <p:cNvSpPr/>
          <p:nvPr/>
        </p:nvSpPr>
        <p:spPr>
          <a:xfrm>
            <a:off x="5708165" y="5818459"/>
            <a:ext cx="4434317" cy="9909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0D4C0D0-0C45-41C2-A77C-6DBC9136D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85" y="2299905"/>
            <a:ext cx="83915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2000" b="1" dirty="0">
                <a:solidFill>
                  <a:srgbClr val="0066FF"/>
                </a:solidFill>
                <a:latin typeface="+mn-lt"/>
              </a:rPr>
              <a:t>Vincoli di clustering</a:t>
            </a:r>
            <a:endParaRPr lang="it-IT" altLang="it-IT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321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 animBg="1"/>
      <p:bldP spid="15" grpId="0"/>
      <p:bldP spid="16" grpId="0"/>
      <p:bldP spid="17" grpId="0" animBg="1"/>
      <p:bldP spid="18" grpId="0"/>
      <p:bldP spid="21" grpId="0"/>
      <p:bldP spid="22" grpId="0" animBg="1"/>
      <p:bldP spid="23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846460-A816-4B6E-BC02-41FD556EA6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A5018C-B517-49E3-A95A-FD0D7D25E6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CB78AAC-7DE1-485C-AC3A-3C074ED42D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3119</Words>
  <Application>Microsoft Office PowerPoint</Application>
  <PresentationFormat>Widescreen</PresentationFormat>
  <Paragraphs>795</Paragraphs>
  <Slides>33</Slides>
  <Notes>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33</vt:i4>
      </vt:variant>
    </vt:vector>
  </HeadingPairs>
  <TitlesOfParts>
    <vt:vector size="46" baseType="lpstr">
      <vt:lpstr>Aptos</vt:lpstr>
      <vt:lpstr>Arial</vt:lpstr>
      <vt:lpstr>Bernard MT Condensed</vt:lpstr>
      <vt:lpstr>Bodoni MT Black</vt:lpstr>
      <vt:lpstr>Calibri</vt:lpstr>
      <vt:lpstr>Calibri Light</vt:lpstr>
      <vt:lpstr>Cambria Math</vt:lpstr>
      <vt:lpstr>Times New Roman</vt:lpstr>
      <vt:lpstr>TimesNewRoman,Italic</vt:lpstr>
      <vt:lpstr>Wingdings</vt:lpstr>
      <vt:lpstr>Tema di Office</vt:lpstr>
      <vt:lpstr>Equation</vt:lpstr>
      <vt:lpstr>Equazione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Ricerca Operativa 2 A.A. 2020/21</dc:title>
  <dc:creator>MAURIZIO BOCCIA</dc:creator>
  <cp:lastModifiedBy>Antonio B.</cp:lastModifiedBy>
  <cp:revision>48</cp:revision>
  <dcterms:created xsi:type="dcterms:W3CDTF">2020-11-23T16:55:02Z</dcterms:created>
  <dcterms:modified xsi:type="dcterms:W3CDTF">2024-05-23T17:23:12Z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