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445" r:id="rId5"/>
    <p:sldId id="447" r:id="rId6"/>
    <p:sldId id="446" r:id="rId7"/>
    <p:sldId id="448" r:id="rId8"/>
    <p:sldId id="465" r:id="rId9"/>
    <p:sldId id="449" r:id="rId10"/>
    <p:sldId id="450" r:id="rId11"/>
    <p:sldId id="466" r:id="rId12"/>
    <p:sldId id="452" r:id="rId13"/>
    <p:sldId id="467" r:id="rId14"/>
    <p:sldId id="4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06" autoAdjust="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B8BB44D7-3DFD-462B-ACE5-3A7706D54D11}"/>
    <pc:docChg chg="undo custSel addSld delSld modSld">
      <pc:chgData name="Antonio B." userId="9219f2d1b2873455" providerId="LiveId" clId="{B8BB44D7-3DFD-462B-ACE5-3A7706D54D11}" dt="2024-05-24T11:28:26.112" v="229" actId="20577"/>
      <pc:docMkLst>
        <pc:docMk/>
      </pc:docMkLst>
      <pc:sldChg chg="del">
        <pc:chgData name="Antonio B." userId="9219f2d1b2873455" providerId="LiveId" clId="{B8BB44D7-3DFD-462B-ACE5-3A7706D54D11}" dt="2024-05-24T10:42:19.179" v="0" actId="47"/>
        <pc:sldMkLst>
          <pc:docMk/>
          <pc:sldMk cId="2491635272" sldId="427"/>
        </pc:sldMkLst>
      </pc:sldChg>
      <pc:sldChg chg="del">
        <pc:chgData name="Antonio B." userId="9219f2d1b2873455" providerId="LiveId" clId="{B8BB44D7-3DFD-462B-ACE5-3A7706D54D11}" dt="2024-05-24T10:42:19.377" v="1" actId="47"/>
        <pc:sldMkLst>
          <pc:docMk/>
          <pc:sldMk cId="1579673546" sldId="428"/>
        </pc:sldMkLst>
      </pc:sldChg>
      <pc:sldChg chg="del">
        <pc:chgData name="Antonio B." userId="9219f2d1b2873455" providerId="LiveId" clId="{B8BB44D7-3DFD-462B-ACE5-3A7706D54D11}" dt="2024-05-24T10:42:19.675" v="2" actId="47"/>
        <pc:sldMkLst>
          <pc:docMk/>
          <pc:sldMk cId="1434281278" sldId="429"/>
        </pc:sldMkLst>
      </pc:sldChg>
      <pc:sldChg chg="del">
        <pc:chgData name="Antonio B." userId="9219f2d1b2873455" providerId="LiveId" clId="{B8BB44D7-3DFD-462B-ACE5-3A7706D54D11}" dt="2024-05-24T10:42:19.832" v="3" actId="47"/>
        <pc:sldMkLst>
          <pc:docMk/>
          <pc:sldMk cId="556005966" sldId="430"/>
        </pc:sldMkLst>
      </pc:sldChg>
      <pc:sldChg chg="del">
        <pc:chgData name="Antonio B." userId="9219f2d1b2873455" providerId="LiveId" clId="{B8BB44D7-3DFD-462B-ACE5-3A7706D54D11}" dt="2024-05-24T10:42:20.073" v="4" actId="47"/>
        <pc:sldMkLst>
          <pc:docMk/>
          <pc:sldMk cId="3727912179" sldId="431"/>
        </pc:sldMkLst>
      </pc:sldChg>
      <pc:sldChg chg="del">
        <pc:chgData name="Antonio B." userId="9219f2d1b2873455" providerId="LiveId" clId="{B8BB44D7-3DFD-462B-ACE5-3A7706D54D11}" dt="2024-05-24T10:42:20.173" v="5" actId="47"/>
        <pc:sldMkLst>
          <pc:docMk/>
          <pc:sldMk cId="1864482381" sldId="432"/>
        </pc:sldMkLst>
      </pc:sldChg>
      <pc:sldChg chg="del">
        <pc:chgData name="Antonio B." userId="9219f2d1b2873455" providerId="LiveId" clId="{B8BB44D7-3DFD-462B-ACE5-3A7706D54D11}" dt="2024-05-24T10:42:20.351" v="6" actId="47"/>
        <pc:sldMkLst>
          <pc:docMk/>
          <pc:sldMk cId="1799879269" sldId="433"/>
        </pc:sldMkLst>
      </pc:sldChg>
      <pc:sldChg chg="del">
        <pc:chgData name="Antonio B." userId="9219f2d1b2873455" providerId="LiveId" clId="{B8BB44D7-3DFD-462B-ACE5-3A7706D54D11}" dt="2024-05-24T10:42:20.665" v="7" actId="47"/>
        <pc:sldMkLst>
          <pc:docMk/>
          <pc:sldMk cId="2915150368" sldId="434"/>
        </pc:sldMkLst>
      </pc:sldChg>
      <pc:sldChg chg="del">
        <pc:chgData name="Antonio B." userId="9219f2d1b2873455" providerId="LiveId" clId="{B8BB44D7-3DFD-462B-ACE5-3A7706D54D11}" dt="2024-05-24T10:42:20.891" v="8" actId="47"/>
        <pc:sldMkLst>
          <pc:docMk/>
          <pc:sldMk cId="3163214314" sldId="435"/>
        </pc:sldMkLst>
      </pc:sldChg>
      <pc:sldChg chg="add del">
        <pc:chgData name="Antonio B." userId="9219f2d1b2873455" providerId="LiveId" clId="{B8BB44D7-3DFD-462B-ACE5-3A7706D54D11}" dt="2024-05-24T11:13:53.418" v="51" actId="47"/>
        <pc:sldMkLst>
          <pc:docMk/>
          <pc:sldMk cId="0" sldId="436"/>
        </pc:sldMkLst>
      </pc:sldChg>
      <pc:sldChg chg="del">
        <pc:chgData name="Antonio B." userId="9219f2d1b2873455" providerId="LiveId" clId="{B8BB44D7-3DFD-462B-ACE5-3A7706D54D11}" dt="2024-05-24T10:42:21.319" v="9" actId="47"/>
        <pc:sldMkLst>
          <pc:docMk/>
          <pc:sldMk cId="21233338" sldId="437"/>
        </pc:sldMkLst>
      </pc:sldChg>
      <pc:sldChg chg="del">
        <pc:chgData name="Antonio B." userId="9219f2d1b2873455" providerId="LiveId" clId="{B8BB44D7-3DFD-462B-ACE5-3A7706D54D11}" dt="2024-05-24T10:42:21.957" v="11" actId="47"/>
        <pc:sldMkLst>
          <pc:docMk/>
          <pc:sldMk cId="2549259540" sldId="438"/>
        </pc:sldMkLst>
      </pc:sldChg>
      <pc:sldChg chg="del">
        <pc:chgData name="Antonio B." userId="9219f2d1b2873455" providerId="LiveId" clId="{B8BB44D7-3DFD-462B-ACE5-3A7706D54D11}" dt="2024-05-24T10:42:22.266" v="12" actId="47"/>
        <pc:sldMkLst>
          <pc:docMk/>
          <pc:sldMk cId="1733001910" sldId="439"/>
        </pc:sldMkLst>
      </pc:sldChg>
      <pc:sldChg chg="del">
        <pc:chgData name="Antonio B." userId="9219f2d1b2873455" providerId="LiveId" clId="{B8BB44D7-3DFD-462B-ACE5-3A7706D54D11}" dt="2024-05-24T10:42:22.955" v="13" actId="47"/>
        <pc:sldMkLst>
          <pc:docMk/>
          <pc:sldMk cId="2566730761" sldId="440"/>
        </pc:sldMkLst>
      </pc:sldChg>
      <pc:sldChg chg="del">
        <pc:chgData name="Antonio B." userId="9219f2d1b2873455" providerId="LiveId" clId="{B8BB44D7-3DFD-462B-ACE5-3A7706D54D11}" dt="2024-05-24T10:42:26.365" v="14" actId="47"/>
        <pc:sldMkLst>
          <pc:docMk/>
          <pc:sldMk cId="4289785504" sldId="441"/>
        </pc:sldMkLst>
      </pc:sldChg>
      <pc:sldChg chg="del">
        <pc:chgData name="Antonio B." userId="9219f2d1b2873455" providerId="LiveId" clId="{B8BB44D7-3DFD-462B-ACE5-3A7706D54D11}" dt="2024-05-24T10:42:36.640" v="15" actId="47"/>
        <pc:sldMkLst>
          <pc:docMk/>
          <pc:sldMk cId="0" sldId="442"/>
        </pc:sldMkLst>
      </pc:sldChg>
      <pc:sldChg chg="del">
        <pc:chgData name="Antonio B." userId="9219f2d1b2873455" providerId="LiveId" clId="{B8BB44D7-3DFD-462B-ACE5-3A7706D54D11}" dt="2024-05-24T10:42:37.166" v="16" actId="47"/>
        <pc:sldMkLst>
          <pc:docMk/>
          <pc:sldMk cId="0" sldId="443"/>
        </pc:sldMkLst>
      </pc:sldChg>
      <pc:sldChg chg="del">
        <pc:chgData name="Antonio B." userId="9219f2d1b2873455" providerId="LiveId" clId="{B8BB44D7-3DFD-462B-ACE5-3A7706D54D11}" dt="2024-05-24T10:42:21.564" v="10" actId="47"/>
        <pc:sldMkLst>
          <pc:docMk/>
          <pc:sldMk cId="2248007847" sldId="444"/>
        </pc:sldMkLst>
      </pc:sldChg>
      <pc:sldChg chg="add del">
        <pc:chgData name="Antonio B." userId="9219f2d1b2873455" providerId="LiveId" clId="{B8BB44D7-3DFD-462B-ACE5-3A7706D54D11}" dt="2024-05-24T11:13:50.679" v="49" actId="47"/>
        <pc:sldMkLst>
          <pc:docMk/>
          <pc:sldMk cId="1964297867" sldId="445"/>
        </pc:sldMkLst>
      </pc:sldChg>
      <pc:sldChg chg="add del modNotesTx">
        <pc:chgData name="Antonio B." userId="9219f2d1b2873455" providerId="LiveId" clId="{B8BB44D7-3DFD-462B-ACE5-3A7706D54D11}" dt="2024-05-24T11:28:26.112" v="229" actId="20577"/>
        <pc:sldMkLst>
          <pc:docMk/>
          <pc:sldMk cId="1710606751" sldId="446"/>
        </pc:sldMkLst>
      </pc:sldChg>
      <pc:sldChg chg="add del">
        <pc:chgData name="Antonio B." userId="9219f2d1b2873455" providerId="LiveId" clId="{B8BB44D7-3DFD-462B-ACE5-3A7706D54D11}" dt="2024-05-24T11:13:50.149" v="48" actId="47"/>
        <pc:sldMkLst>
          <pc:docMk/>
          <pc:sldMk cId="1192748430" sldId="447"/>
        </pc:sldMkLst>
      </pc:sldChg>
      <pc:sldChg chg="add del">
        <pc:chgData name="Antonio B." userId="9219f2d1b2873455" providerId="LiveId" clId="{B8BB44D7-3DFD-462B-ACE5-3A7706D54D11}" dt="2024-05-24T11:13:49.333" v="46" actId="47"/>
        <pc:sldMkLst>
          <pc:docMk/>
          <pc:sldMk cId="2357851516" sldId="448"/>
        </pc:sldMkLst>
      </pc:sldChg>
      <pc:sldChg chg="add del">
        <pc:chgData name="Antonio B." userId="9219f2d1b2873455" providerId="LiveId" clId="{B8BB44D7-3DFD-462B-ACE5-3A7706D54D11}" dt="2024-05-24T11:13:58.090" v="54" actId="47"/>
        <pc:sldMkLst>
          <pc:docMk/>
          <pc:sldMk cId="0" sldId="451"/>
        </pc:sldMkLst>
      </pc:sldChg>
      <pc:sldChg chg="add del">
        <pc:chgData name="Antonio B." userId="9219f2d1b2873455" providerId="LiveId" clId="{B8BB44D7-3DFD-462B-ACE5-3A7706D54D11}" dt="2024-05-24T11:13:59.017" v="56" actId="47"/>
        <pc:sldMkLst>
          <pc:docMk/>
          <pc:sldMk cId="0" sldId="453"/>
        </pc:sldMkLst>
      </pc:sldChg>
      <pc:sldChg chg="add del">
        <pc:chgData name="Antonio B." userId="9219f2d1b2873455" providerId="LiveId" clId="{B8BB44D7-3DFD-462B-ACE5-3A7706D54D11}" dt="2024-05-24T11:13:59.667" v="57" actId="47"/>
        <pc:sldMkLst>
          <pc:docMk/>
          <pc:sldMk cId="0" sldId="454"/>
        </pc:sldMkLst>
      </pc:sldChg>
      <pc:sldChg chg="add del">
        <pc:chgData name="Antonio B." userId="9219f2d1b2873455" providerId="LiveId" clId="{B8BB44D7-3DFD-462B-ACE5-3A7706D54D11}" dt="2024-05-24T11:14:00.138" v="58" actId="47"/>
        <pc:sldMkLst>
          <pc:docMk/>
          <pc:sldMk cId="0" sldId="455"/>
        </pc:sldMkLst>
      </pc:sldChg>
      <pc:sldChg chg="add del">
        <pc:chgData name="Antonio B." userId="9219f2d1b2873455" providerId="LiveId" clId="{B8BB44D7-3DFD-462B-ACE5-3A7706D54D11}" dt="2024-05-24T11:14:00.459" v="59" actId="47"/>
        <pc:sldMkLst>
          <pc:docMk/>
          <pc:sldMk cId="0" sldId="456"/>
        </pc:sldMkLst>
      </pc:sldChg>
      <pc:sldChg chg="add del">
        <pc:chgData name="Antonio B." userId="9219f2d1b2873455" providerId="LiveId" clId="{B8BB44D7-3DFD-462B-ACE5-3A7706D54D11}" dt="2024-05-24T11:14:00.644" v="60" actId="47"/>
        <pc:sldMkLst>
          <pc:docMk/>
          <pc:sldMk cId="0" sldId="457"/>
        </pc:sldMkLst>
      </pc:sldChg>
      <pc:sldChg chg="add del">
        <pc:chgData name="Antonio B." userId="9219f2d1b2873455" providerId="LiveId" clId="{B8BB44D7-3DFD-462B-ACE5-3A7706D54D11}" dt="2024-05-24T11:14:01.073" v="61" actId="47"/>
        <pc:sldMkLst>
          <pc:docMk/>
          <pc:sldMk cId="0" sldId="458"/>
        </pc:sldMkLst>
      </pc:sldChg>
      <pc:sldChg chg="add del">
        <pc:chgData name="Antonio B." userId="9219f2d1b2873455" providerId="LiveId" clId="{B8BB44D7-3DFD-462B-ACE5-3A7706D54D11}" dt="2024-05-24T11:14:01.313" v="62" actId="47"/>
        <pc:sldMkLst>
          <pc:docMk/>
          <pc:sldMk cId="0" sldId="459"/>
        </pc:sldMkLst>
      </pc:sldChg>
      <pc:sldChg chg="add del">
        <pc:chgData name="Antonio B." userId="9219f2d1b2873455" providerId="LiveId" clId="{B8BB44D7-3DFD-462B-ACE5-3A7706D54D11}" dt="2024-05-24T11:13:57.659" v="53" actId="47"/>
        <pc:sldMkLst>
          <pc:docMk/>
          <pc:sldMk cId="3310108212" sldId="461"/>
        </pc:sldMkLst>
      </pc:sldChg>
      <pc:sldChg chg="add del">
        <pc:chgData name="Antonio B." userId="9219f2d1b2873455" providerId="LiveId" clId="{B8BB44D7-3DFD-462B-ACE5-3A7706D54D11}" dt="2024-05-24T11:13:57.113" v="52" actId="47"/>
        <pc:sldMkLst>
          <pc:docMk/>
          <pc:sldMk cId="610463099" sldId="462"/>
        </pc:sldMkLst>
      </pc:sldChg>
      <pc:sldChg chg="add del">
        <pc:chgData name="Antonio B." userId="9219f2d1b2873455" providerId="LiveId" clId="{B8BB44D7-3DFD-462B-ACE5-3A7706D54D11}" dt="2024-05-24T11:13:58.519" v="55" actId="47"/>
        <pc:sldMkLst>
          <pc:docMk/>
          <pc:sldMk cId="1928376009" sldId="463"/>
        </pc:sldMkLst>
      </pc:sldChg>
      <pc:sldChg chg="add del">
        <pc:chgData name="Antonio B." userId="9219f2d1b2873455" providerId="LiveId" clId="{B8BB44D7-3DFD-462B-ACE5-3A7706D54D11}" dt="2024-05-24T11:14:02.278" v="63" actId="47"/>
        <pc:sldMkLst>
          <pc:docMk/>
          <pc:sldMk cId="0" sldId="464"/>
        </pc:sldMkLst>
      </pc:sldChg>
    </pc:docChg>
  </pc:docChgLst>
  <pc:docChgLst>
    <pc:chgData name="ALESSIO MATARAZZO" userId="S::ale.matarazzo@studenti.unina.it::5e979095-be50-4342-b8e2-6623b24237df" providerId="AD" clId="Web-{07BA463C-5848-75F7-06D6-2ACF7851B202}"/>
    <pc:docChg chg="addSld delSld">
      <pc:chgData name="ALESSIO MATARAZZO" userId="S::ale.matarazzo@studenti.unina.it::5e979095-be50-4342-b8e2-6623b24237df" providerId="AD" clId="Web-{07BA463C-5848-75F7-06D6-2ACF7851B202}" dt="2024-05-23T11:00:51.798" v="1"/>
      <pc:docMkLst>
        <pc:docMk/>
      </pc:docMkLst>
      <pc:sldChg chg="new del">
        <pc:chgData name="ALESSIO MATARAZZO" userId="S::ale.matarazzo@studenti.unina.it::5e979095-be50-4342-b8e2-6623b24237df" providerId="AD" clId="Web-{07BA463C-5848-75F7-06D6-2ACF7851B202}" dt="2024-05-23T11:00:51.798" v="1"/>
        <pc:sldMkLst>
          <pc:docMk/>
          <pc:sldMk cId="3600003065" sldId="4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F762A-7671-4B58-A55F-43C4F3B170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991057D-8ED4-4DF9-A770-249E5944F01E}">
      <dgm:prSet custT="1"/>
      <dgm:spPr>
        <a:solidFill>
          <a:srgbClr val="92D050"/>
        </a:solidFill>
      </dgm:spPr>
      <dgm:t>
        <a:bodyPr/>
        <a:lstStyle/>
        <a:p>
          <a:pPr algn="ctr"/>
          <a:r>
            <a:rPr lang="it-IT" sz="1800">
              <a:solidFill>
                <a:srgbClr val="C00000"/>
              </a:solidFill>
            </a:rPr>
            <a:t>Non stiamo considerando la capacità dei veicoli!</a:t>
          </a:r>
        </a:p>
      </dgm:t>
    </dgm:pt>
    <dgm:pt modelId="{19AD9162-8039-49CC-8E04-9069872C6CA7}" type="parTrans" cxnId="{9D99DDF9-DBBF-4384-94B9-A725D785B529}">
      <dgm:prSet/>
      <dgm:spPr/>
      <dgm:t>
        <a:bodyPr/>
        <a:lstStyle/>
        <a:p>
          <a:endParaRPr lang="it-IT"/>
        </a:p>
      </dgm:t>
    </dgm:pt>
    <dgm:pt modelId="{AF54CE56-95EA-43AE-9F4B-BAC2CBE01CE5}" type="sibTrans" cxnId="{9D99DDF9-DBBF-4384-94B9-A725D785B529}">
      <dgm:prSet/>
      <dgm:spPr/>
      <dgm:t>
        <a:bodyPr/>
        <a:lstStyle/>
        <a:p>
          <a:endParaRPr lang="it-IT"/>
        </a:p>
      </dgm:t>
    </dgm:pt>
    <dgm:pt modelId="{493E5ECE-33DF-4954-AF59-91AE9F852B11}" type="pres">
      <dgm:prSet presAssocID="{1D4F762A-7671-4B58-A55F-43C4F3B1708C}" presName="linear" presStyleCnt="0">
        <dgm:presLayoutVars>
          <dgm:animLvl val="lvl"/>
          <dgm:resizeHandles val="exact"/>
        </dgm:presLayoutVars>
      </dgm:prSet>
      <dgm:spPr/>
    </dgm:pt>
    <dgm:pt modelId="{FE6D3034-8BD7-4CE7-913E-CF880A63FD6C}" type="pres">
      <dgm:prSet presAssocID="{2991057D-8ED4-4DF9-A770-249E5944F01E}" presName="parentText" presStyleLbl="node1" presStyleIdx="0" presStyleCnt="1" custScaleY="168421">
        <dgm:presLayoutVars>
          <dgm:chMax val="0"/>
          <dgm:bulletEnabled val="1"/>
        </dgm:presLayoutVars>
      </dgm:prSet>
      <dgm:spPr/>
    </dgm:pt>
  </dgm:ptLst>
  <dgm:cxnLst>
    <dgm:cxn modelId="{A4C604AF-1E94-44ED-A525-9746D746952E}" type="presOf" srcId="{1D4F762A-7671-4B58-A55F-43C4F3B1708C}" destId="{493E5ECE-33DF-4954-AF59-91AE9F852B11}" srcOrd="0" destOrd="0" presId="urn:microsoft.com/office/officeart/2005/8/layout/vList2"/>
    <dgm:cxn modelId="{CEA248F7-8DEB-4156-9EB7-D757568A8128}" type="presOf" srcId="{2991057D-8ED4-4DF9-A770-249E5944F01E}" destId="{FE6D3034-8BD7-4CE7-913E-CF880A63FD6C}" srcOrd="0" destOrd="0" presId="urn:microsoft.com/office/officeart/2005/8/layout/vList2"/>
    <dgm:cxn modelId="{9D99DDF9-DBBF-4384-94B9-A725D785B529}" srcId="{1D4F762A-7671-4B58-A55F-43C4F3B1708C}" destId="{2991057D-8ED4-4DF9-A770-249E5944F01E}" srcOrd="0" destOrd="0" parTransId="{19AD9162-8039-49CC-8E04-9069872C6CA7}" sibTransId="{AF54CE56-95EA-43AE-9F4B-BAC2CBE01CE5}"/>
    <dgm:cxn modelId="{A214A32A-C1F1-45CB-B26A-54CAFD7901E7}" type="presParOf" srcId="{493E5ECE-33DF-4954-AF59-91AE9F852B11}" destId="{FE6D3034-8BD7-4CE7-913E-CF880A63FD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D3034-8BD7-4CE7-913E-CF880A63FD6C}">
      <dsp:nvSpPr>
        <dsp:cNvPr id="0" name=""/>
        <dsp:cNvSpPr/>
      </dsp:nvSpPr>
      <dsp:spPr>
        <a:xfrm>
          <a:off x="0" y="126305"/>
          <a:ext cx="4992468" cy="39372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rgbClr val="C00000"/>
              </a:solidFill>
            </a:rPr>
            <a:t>Non stiamo considerando la capacità dei veicoli!</a:t>
          </a:r>
        </a:p>
      </dsp:txBody>
      <dsp:txXfrm>
        <a:off x="19220" y="145525"/>
        <a:ext cx="4954028" cy="35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AF9CA-BA37-46FC-A12E-A255222969CC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7BDEF-2AF6-4E07-8775-A2C30272F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79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Perché non posso mettere uguale ma per forza maggiore-uguale? Perché il parametro legato alla penalità (-M </a:t>
            </a:r>
            <a:r>
              <a:rPr lang="it-IT" dirty="0" err="1"/>
              <a:t>ecc</a:t>
            </a:r>
            <a:r>
              <a:rPr lang="it-IT" dirty="0"/>
              <a:t>…)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7BDEF-2AF6-4E07-8775-A2C30272F1A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01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6BEE0-A6F8-4228-885C-FDBA0E6F7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498454-545B-4207-8B6F-60721CF7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FCF859-E35A-484B-9825-A99DE27A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A6E212-DC46-45E9-9191-BBD2416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F2ED58-8FAD-4305-B507-337AC83E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5D98E-9059-4172-B306-06A20878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80CC00-61FE-4BA7-B77F-239AE556C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D5891-8A79-4B4C-8241-C7EF3B3E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2EB56-7399-4005-AD92-3989216F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A7A59-A7D8-45E3-BB21-2DC613CF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C23D4E-0DD7-4019-9394-2313D6BBE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31E445-E6CF-4A00-8D44-90F43E0AD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F8D8C-3FE9-4299-B2B7-F0AA9DA1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B810E-59D9-4D73-8657-AA5293E6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A41754-B006-4297-B7F3-64838CAE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70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31D30-B54B-409F-ABA6-9AA05DBC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20301-2231-4596-BF8D-EFDE6447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C534A2-D30D-4A94-9FD6-EA428C4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7D9656-A8A7-459C-9CB6-51AEEA82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42F261-3234-47C8-B550-5D763EB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51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69658-111A-477A-86C2-7FBB353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1B78B3-DF76-4F9B-95E7-D22885EE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540C08-3E57-44D8-9209-4C4BAEF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E0A66B-A48A-4F4D-8FB0-E5FAC23F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C1BADD-183A-4D49-B502-1F9AB611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89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2037D3-989F-4147-B590-8910AB61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C14C33-2708-41F7-822E-3A5124B38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3C859E-C46D-49EA-9859-D2FF33C2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117D9-BA84-45E0-BD82-99926F0F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CA0390-064B-4831-AC83-1A408C0A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4D75C7-390D-435F-80EE-26BE550D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1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0CB6A-BD4E-43C3-9112-4DCE4E73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CC53AA-CBDF-4E0C-9B0C-AFB72ED9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E34221-B8DC-4DE5-855E-87EAD9E2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5153B-5BCD-4A1A-A4F3-8327BE80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CA54C1-52C8-46C5-87DF-29F1E74F6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37BE8C-EA15-47A7-83EE-23A87112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F4149-E989-4EEA-9047-C723910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1D52F32-7EFD-45A6-A532-9D342F0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91F83-1F56-4856-9057-EE2538A3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4B040B-7DA4-48C7-A68B-DB96044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1B1B35-66E9-4D7E-835D-4104B544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E0AD0E-08EF-4B35-AD8C-3BE9CF23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02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71DA73-A3D7-4F49-ABB7-B2499D4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4D9319-7C9F-4928-BEDB-B60CA098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F38ADE-7914-401D-B63D-6AD80216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24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7DE4A-88B7-4045-BFD1-90CDE92E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31ECD2-AD98-4C8E-B34D-60A3548D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1BDF4A-E9B0-4496-AA84-5455562D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F447CD-6141-4833-8892-B98834C6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DA5A9B-E719-4D30-B57C-BAB9E313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42E83B-02EA-4BAC-9C1D-4113241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5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D1906-EF6B-4DA2-B0E7-2CC4462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A76503-4580-4803-A8F9-F02CFE47B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B951AF-C843-4127-B51B-4C0EEA28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091A6B-CF5A-4784-BA62-0B66B740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036952-3280-42FE-BAE7-F7CDB9DC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5FD46-EFA7-40FC-A1E9-E29ED5B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80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BE5302-BCD4-46F1-A62D-1CB0B836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CBE4BF-ED09-4923-B272-CF222584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A9FE7-35F9-4CA4-8A5A-EE129616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05B7-3732-4EEF-A336-C9754720A8AF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577CA0-9866-43FF-AAD5-15328520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207BE4-0F0A-4252-8650-46B96FFC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1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1.xml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73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72.png"/><Relationship Id="rId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3.png"/><Relationship Id="rId3" Type="http://schemas.openxmlformats.org/officeDocument/2006/relationships/image" Target="../media/image76.png"/><Relationship Id="rId7" Type="http://schemas.openxmlformats.org/officeDocument/2006/relationships/image" Target="../media/image3.wmf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1.png"/><Relationship Id="rId5" Type="http://schemas.openxmlformats.org/officeDocument/2006/relationships/image" Target="../media/image2.wmf"/><Relationship Id="rId10" Type="http://schemas.openxmlformats.org/officeDocument/2006/relationships/image" Target="../media/image8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4.wmf"/><Relationship Id="rId3" Type="http://schemas.openxmlformats.org/officeDocument/2006/relationships/image" Target="../media/image71.png"/><Relationship Id="rId7" Type="http://schemas.openxmlformats.org/officeDocument/2006/relationships/image" Target="../media/image1.png"/><Relationship Id="rId12" Type="http://schemas.openxmlformats.org/officeDocument/2006/relationships/oleObject" Target="../embeddings/oleObject6.bin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3.wmf"/><Relationship Id="rId5" Type="http://schemas.openxmlformats.org/officeDocument/2006/relationships/image" Target="../media/image85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3.png"/><Relationship Id="rId9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930E19-9840-4C29-A078-5D0ABF96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4B4D83FF-413B-4F67-AF84-85B2DFA1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in PL01 a due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indici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(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veicoli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omogenei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):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9DEAA5-7725-498A-87E0-2D3F0076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94" y="1293075"/>
            <a:ext cx="3205395" cy="273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A020F67-12F4-42D6-A47F-6231A0827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33" y="1655763"/>
            <a:ext cx="7151687" cy="41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2200">
                <a:solidFill>
                  <a:srgbClr val="000000"/>
                </a:solidFill>
                <a:latin typeface="+mn-lt"/>
              </a:rPr>
              <a:t>Ogni cliente può essere raggiunto da un unico veicolo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7B93CB7-67B7-4D0F-9AC2-526CB6B10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33" y="2529523"/>
            <a:ext cx="74415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it-IT" altLang="it-IT" sz="2200">
                <a:solidFill>
                  <a:srgbClr val="000000"/>
                </a:solidFill>
                <a:latin typeface="+mn-lt"/>
              </a:rPr>
              <a:t>Ogni arco del grafo può essere attraversato da un unico camion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B71246A-3997-4C38-9330-307E24EFF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18" y="3499047"/>
            <a:ext cx="7151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it-IT" altLang="it-IT" sz="2200">
                <a:solidFill>
                  <a:srgbClr val="000000"/>
                </a:solidFill>
                <a:latin typeface="+mn-lt"/>
              </a:rPr>
              <a:t>Per disegnare una soluzione ci basta solo sapere se un arco è attraversato o meno da un veicolo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5D00D8C-86F4-4200-A517-07CC7220B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272" y="4740944"/>
                <a:ext cx="10530217" cy="1312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:r>
                  <a:rPr lang="it-IT" altLang="it-IT" sz="2200">
                    <a:solidFill>
                      <a:srgbClr val="000000"/>
                    </a:solidFill>
                    <a:latin typeface="+mn-lt"/>
                  </a:rPr>
                  <a:t>L’intero problema può essere modellato utilizzando un insieme di variabili a due indici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altLang="it-IT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altLang="it-IT" sz="22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se l’arco </a:t>
                </a:r>
                <a14:m>
                  <m:oMath xmlns:m="http://schemas.openxmlformats.org/officeDocument/2006/math">
                    <m:r>
                      <a:rPr lang="it-IT" altLang="it-IT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altLang="it-IT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altLang="it-IT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altLang="it-IT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altLang="it-IT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altLang="it-IT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altLang="it-IT" sz="22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è attraversato da un veicolo, 0 altrimenti</a:t>
                </a:r>
              </a:p>
              <a:p>
                <a:pPr marL="0" indent="0">
                  <a:buNone/>
                </a:pPr>
                <a:endParaRPr lang="it-IT" altLang="it-IT" sz="240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5D00D8C-86F4-4200-A517-07CC7220B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272" y="4740944"/>
                <a:ext cx="10530217" cy="1312924"/>
              </a:xfrm>
              <a:prstGeom prst="rect">
                <a:avLst/>
              </a:prstGeom>
              <a:blipFill>
                <a:blip r:embed="rId3"/>
                <a:stretch>
                  <a:fillRect l="-752" t="-32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in giù 8">
            <a:extLst>
              <a:ext uri="{FF2B5EF4-FFF2-40B4-BE49-F238E27FC236}">
                <a16:creationId xmlns:a16="http://schemas.microsoft.com/office/drawing/2014/main" id="{48D126C5-8720-4039-9A51-E924B3EEE125}"/>
              </a:ext>
            </a:extLst>
          </p:cNvPr>
          <p:cNvSpPr/>
          <p:nvPr/>
        </p:nvSpPr>
        <p:spPr>
          <a:xfrm>
            <a:off x="5009747" y="2069787"/>
            <a:ext cx="340468" cy="55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DBB72A97-A374-4CCA-B92F-8675D1768D9B}"/>
              </a:ext>
            </a:extLst>
          </p:cNvPr>
          <p:cNvSpPr/>
          <p:nvPr/>
        </p:nvSpPr>
        <p:spPr>
          <a:xfrm>
            <a:off x="4987049" y="2971210"/>
            <a:ext cx="340468" cy="55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252315B7-5B0F-41DC-9274-383CCEEDA3FA}"/>
              </a:ext>
            </a:extLst>
          </p:cNvPr>
          <p:cNvSpPr/>
          <p:nvPr/>
        </p:nvSpPr>
        <p:spPr>
          <a:xfrm>
            <a:off x="4983803" y="4261744"/>
            <a:ext cx="340468" cy="55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29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7"/>
          <p:cNvSpPr>
            <a:spLocks noChangeArrowheads="1"/>
          </p:cNvSpPr>
          <p:nvPr/>
        </p:nvSpPr>
        <p:spPr bwMode="auto">
          <a:xfrm>
            <a:off x="639129" y="13319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/>
              <a:t>Passo 1: Inizializzazioni</a:t>
            </a:r>
            <a:endParaRPr lang="it-IT" altLang="it-IT" sz="1800" b="1"/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87432"/>
              </p:ext>
            </p:extLst>
          </p:nvPr>
        </p:nvGraphicFramePr>
        <p:xfrm>
          <a:off x="805816" y="1824039"/>
          <a:ext cx="20097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533169" progId="Equation.DSMT4">
                  <p:embed/>
                </p:oleObj>
              </mc:Choice>
              <mc:Fallback>
                <p:oleObj name="Equation" r:id="rId2" imgW="1079032" imgH="533169" progId="Equation.DSMT4">
                  <p:embed/>
                  <p:pic>
                    <p:nvPicPr>
                      <p:cNvPr id="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16" y="1824039"/>
                        <a:ext cx="20097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92627"/>
              </p:ext>
            </p:extLst>
          </p:nvPr>
        </p:nvGraphicFramePr>
        <p:xfrm>
          <a:off x="3072765" y="2082801"/>
          <a:ext cx="1773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087" imgH="253890" progId="Equation.DSMT4">
                  <p:embed/>
                </p:oleObj>
              </mc:Choice>
              <mc:Fallback>
                <p:oleObj name="Equation" r:id="rId4" imgW="952087" imgH="25389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765" y="2082801"/>
                        <a:ext cx="17732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677682"/>
              </p:ext>
            </p:extLst>
          </p:nvPr>
        </p:nvGraphicFramePr>
        <p:xfrm>
          <a:off x="5111116" y="2070101"/>
          <a:ext cx="1820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476" imgH="253890" progId="Equation.DSMT4">
                  <p:embed/>
                </p:oleObj>
              </mc:Choice>
              <mc:Fallback>
                <p:oleObj name="Equation" r:id="rId6" imgW="977476" imgH="25389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116" y="2070101"/>
                        <a:ext cx="1820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06909"/>
              </p:ext>
            </p:extLst>
          </p:nvPr>
        </p:nvGraphicFramePr>
        <p:xfrm>
          <a:off x="7119304" y="2139950"/>
          <a:ext cx="6635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138" imgH="177569" progId="Equation.DSMT4">
                  <p:embed/>
                </p:oleObj>
              </mc:Choice>
              <mc:Fallback>
                <p:oleObj name="Equation" r:id="rId8" imgW="355138" imgH="177569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304" y="2139950"/>
                        <a:ext cx="6635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712154" y="3044509"/>
            <a:ext cx="10748326" cy="38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Calcola una </a:t>
            </a:r>
            <a:r>
              <a:rPr lang="it-IT" altLang="it-IT" sz="1800" i="1">
                <a:solidFill>
                  <a:srgbClr val="7030A0"/>
                </a:solidFill>
              </a:rPr>
              <a:t>soluzione iniziale </a:t>
            </a:r>
            <a:r>
              <a:rPr lang="it-IT" altLang="it-IT" sz="1800" b="1" i="1">
                <a:solidFill>
                  <a:srgbClr val="7030A0"/>
                </a:solidFill>
                <a:latin typeface="Bernard MT Condensed" pitchFamily="18" charset="0"/>
              </a:rPr>
              <a:t>C </a:t>
            </a:r>
            <a:r>
              <a:rPr lang="it-IT" altLang="it-IT" sz="1800" b="1" i="1">
                <a:solidFill>
                  <a:srgbClr val="7030A0"/>
                </a:solidFill>
              </a:rPr>
              <a:t>={C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 b="1" i="1">
                <a:solidFill>
                  <a:srgbClr val="7030A0"/>
                </a:solidFill>
              </a:rPr>
              <a:t>,C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 b="1" i="1">
                <a:solidFill>
                  <a:srgbClr val="7030A0"/>
                </a:solidFill>
              </a:rPr>
              <a:t>,…,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t</a:t>
            </a:r>
            <a:r>
              <a:rPr lang="it-IT" altLang="it-IT" sz="1800" b="1" i="1">
                <a:solidFill>
                  <a:srgbClr val="7030A0"/>
                </a:solidFill>
              </a:rPr>
              <a:t>}</a:t>
            </a:r>
            <a:r>
              <a:rPr lang="it-IT" altLang="it-IT" sz="1800" b="1" i="1">
                <a:solidFill>
                  <a:srgbClr val="7030A0"/>
                </a:solidFill>
                <a:latin typeface="Bernard MT Condensed" pitchFamily="18" charset="0"/>
              </a:rPr>
              <a:t> </a:t>
            </a:r>
            <a:r>
              <a:rPr lang="it-IT" altLang="it-IT" sz="1800"/>
              <a:t>utilizzando l’algoritmo di </a:t>
            </a:r>
            <a:r>
              <a:rPr lang="en-US" altLang="it-IT" sz="1800" i="1">
                <a:solidFill>
                  <a:srgbClr val="7030A0"/>
                </a:solidFill>
                <a:cs typeface="Arial" charset="0"/>
              </a:rPr>
              <a:t>Clarke and Wright  </a:t>
            </a:r>
            <a:r>
              <a:rPr lang="en-US" altLang="it-IT" sz="1800" i="1" err="1">
                <a:solidFill>
                  <a:srgbClr val="7030A0"/>
                </a:solidFill>
                <a:cs typeface="Arial" charset="0"/>
              </a:rPr>
              <a:t>modificato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endParaRPr lang="it-IT" altLang="it-IT" sz="1800" b="1" i="1" baseline="-25000">
              <a:solidFill>
                <a:srgbClr val="7030A0"/>
              </a:solidFill>
            </a:endParaRP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712154" y="3693161"/>
            <a:ext cx="10555286" cy="3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Inizializza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 b="1" i="1" baseline="30000">
                <a:solidFill>
                  <a:srgbClr val="7030A0"/>
                </a:solidFill>
              </a:rPr>
              <a:t>*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ed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 b="1" i="1" baseline="30000">
                <a:solidFill>
                  <a:srgbClr val="7030A0"/>
                </a:solidFill>
              </a:rPr>
              <a:t>*</a:t>
            </a:r>
            <a:r>
              <a:rPr lang="it-IT" altLang="it-IT" sz="1800"/>
              <a:t> al valore della soluzione prodotta dall’algoritmo di </a:t>
            </a:r>
            <a:r>
              <a:rPr lang="it-IT" altLang="it-IT" sz="1800" i="1">
                <a:solidFill>
                  <a:srgbClr val="7030A0"/>
                </a:solidFill>
              </a:rPr>
              <a:t>Clarke and Wright modificato</a:t>
            </a:r>
            <a:endParaRPr lang="it-IT" altLang="it-IT" sz="1800" b="1" i="1" baseline="-25000">
              <a:solidFill>
                <a:srgbClr val="7030A0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1165867-675D-4F92-A570-DA65C756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9" y="667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Tabu search: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di Hertz,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Gendreau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e Laporte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56613EC-9C43-407C-9DEB-FA1EADE12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7"/>
          <p:cNvSpPr>
            <a:spLocks noChangeArrowheads="1"/>
          </p:cNvSpPr>
          <p:nvPr/>
        </p:nvSpPr>
        <p:spPr bwMode="auto">
          <a:xfrm>
            <a:off x="557849" y="1121728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/>
              <a:t>Passo 2: Tabu </a:t>
            </a:r>
            <a:r>
              <a:rPr lang="it-IT" altLang="it-IT" sz="1800" b="1" i="1" err="1"/>
              <a:t>Search</a:t>
            </a:r>
            <a:endParaRPr lang="it-IT" altLang="it-IT" sz="1800" b="1"/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30874" y="1929449"/>
            <a:ext cx="10270806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Pone </a:t>
            </a:r>
            <a:r>
              <a:rPr lang="it-IT" altLang="it-IT" sz="1800" b="1" i="1">
                <a:solidFill>
                  <a:srgbClr val="7030A0"/>
                </a:solidFill>
              </a:rPr>
              <a:t>t=t+1;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se le </a:t>
            </a:r>
            <a:r>
              <a:rPr lang="it-IT" altLang="it-IT" sz="1800" i="1">
                <a:solidFill>
                  <a:srgbClr val="7030A0"/>
                </a:solidFill>
              </a:rPr>
              <a:t>ultime</a:t>
            </a:r>
            <a:r>
              <a:rPr lang="it-IT" altLang="it-IT" sz="1800" b="1" i="1">
                <a:solidFill>
                  <a:srgbClr val="7030A0"/>
                </a:solidFill>
              </a:rPr>
              <a:t> 10 </a:t>
            </a:r>
            <a:r>
              <a:rPr lang="it-IT" altLang="it-IT" sz="1800" i="1">
                <a:solidFill>
                  <a:srgbClr val="7030A0"/>
                </a:solidFill>
              </a:rPr>
              <a:t>iterazioni </a:t>
            </a:r>
            <a:r>
              <a:rPr lang="it-IT" altLang="it-IT" sz="1800"/>
              <a:t>sono state tutte </a:t>
            </a:r>
            <a:r>
              <a:rPr lang="it-IT" altLang="it-IT" sz="1800" i="1">
                <a:solidFill>
                  <a:srgbClr val="7030A0"/>
                </a:solidFill>
              </a:rPr>
              <a:t>ammissibili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/>
              <a:t>allora pone </a:t>
            </a:r>
            <a:r>
              <a:rPr lang="el-GR" altLang="it-IT" sz="1800" b="1" i="1">
                <a:solidFill>
                  <a:srgbClr val="7030A0"/>
                </a:solidFill>
              </a:rPr>
              <a:t>α</a:t>
            </a:r>
            <a:r>
              <a:rPr lang="it-IT" altLang="it-IT" sz="1800" b="1" i="1">
                <a:solidFill>
                  <a:srgbClr val="7030A0"/>
                </a:solidFill>
              </a:rPr>
              <a:t>=</a:t>
            </a:r>
            <a:r>
              <a:rPr lang="el-GR" altLang="it-IT" sz="1800" b="1" i="1">
                <a:solidFill>
                  <a:srgbClr val="7030A0"/>
                </a:solidFill>
              </a:rPr>
              <a:t>α</a:t>
            </a:r>
            <a:r>
              <a:rPr lang="it-IT" altLang="it-IT" sz="1800" b="1" i="1">
                <a:solidFill>
                  <a:srgbClr val="7030A0"/>
                </a:solidFill>
              </a:rPr>
              <a:t>/2</a:t>
            </a:r>
            <a:r>
              <a:rPr lang="it-IT" altLang="it-IT" sz="1800"/>
              <a:t>; se sono tutte </a:t>
            </a:r>
            <a:r>
              <a:rPr lang="it-IT" altLang="it-IT" sz="1800" i="1">
                <a:solidFill>
                  <a:srgbClr val="7030A0"/>
                </a:solidFill>
              </a:rPr>
              <a:t>inammissibili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 b="1" i="1">
                <a:solidFill>
                  <a:srgbClr val="7030A0"/>
                </a:solidFill>
              </a:rPr>
              <a:t>allora </a:t>
            </a:r>
            <a:r>
              <a:rPr lang="el-GR" altLang="it-IT" sz="1800" b="1" i="1">
                <a:solidFill>
                  <a:srgbClr val="7030A0"/>
                </a:solidFill>
              </a:rPr>
              <a:t>α</a:t>
            </a:r>
            <a:r>
              <a:rPr lang="it-IT" altLang="it-IT" sz="1800" b="1" i="1">
                <a:solidFill>
                  <a:srgbClr val="7030A0"/>
                </a:solidFill>
              </a:rPr>
              <a:t>=</a:t>
            </a:r>
            <a:r>
              <a:rPr lang="el-GR" altLang="it-IT" sz="1800" b="1" i="1">
                <a:solidFill>
                  <a:srgbClr val="7030A0"/>
                </a:solidFill>
              </a:rPr>
              <a:t>α∙</a:t>
            </a:r>
            <a:r>
              <a:rPr lang="it-IT" altLang="it-IT" sz="1800" b="1" i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630874" y="1499553"/>
            <a:ext cx="8351837" cy="3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1800"/>
              <a:t>Se </a:t>
            </a:r>
            <a:r>
              <a:rPr lang="el-GR" altLang="it-IT" sz="1800" b="1" i="1">
                <a:solidFill>
                  <a:srgbClr val="7030A0"/>
                </a:solidFill>
              </a:rPr>
              <a:t>α</a:t>
            </a:r>
            <a:r>
              <a:rPr lang="it-IT" altLang="it-IT" sz="1800" b="1" i="1">
                <a:solidFill>
                  <a:srgbClr val="7030A0"/>
                </a:solidFill>
              </a:rPr>
              <a:t> &lt; 10</a:t>
            </a:r>
            <a:r>
              <a:rPr lang="it-IT" altLang="it-IT" sz="1800" b="1" i="1" baseline="30000">
                <a:solidFill>
                  <a:srgbClr val="7030A0"/>
                </a:solidFill>
              </a:rPr>
              <a:t>30</a:t>
            </a:r>
            <a:r>
              <a:rPr lang="it-IT" altLang="it-IT" sz="1800" b="1" i="1">
                <a:solidFill>
                  <a:srgbClr val="7030A0"/>
                </a:solidFill>
              </a:rPr>
              <a:t> </a:t>
            </a:r>
            <a:r>
              <a:rPr lang="it-IT" altLang="it-IT" sz="1800"/>
              <a:t>ed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/>
              <a:t> è stata </a:t>
            </a:r>
            <a:r>
              <a:rPr lang="it-IT" altLang="it-IT" sz="1800" i="1">
                <a:solidFill>
                  <a:srgbClr val="7030A0"/>
                </a:solidFill>
              </a:rPr>
              <a:t>aggiornata da meno di </a:t>
            </a:r>
            <a:r>
              <a:rPr lang="it-IT" altLang="it-IT" sz="1800" b="1" i="1">
                <a:solidFill>
                  <a:srgbClr val="7030A0"/>
                </a:solidFill>
              </a:rPr>
              <a:t>50∙n</a:t>
            </a:r>
            <a:r>
              <a:rPr lang="it-IT" altLang="it-IT" sz="1800" i="1">
                <a:solidFill>
                  <a:srgbClr val="7030A0"/>
                </a:solidFill>
              </a:rPr>
              <a:t> iterazioni</a:t>
            </a:r>
            <a:r>
              <a:rPr lang="it-IT" altLang="it-IT" sz="1800"/>
              <a:t>: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630874" y="2731453"/>
            <a:ext cx="8351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Seleziona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 b="1" i="1">
                <a:solidFill>
                  <a:srgbClr val="7030A0"/>
                </a:solidFill>
              </a:rPr>
              <a:t>q </a:t>
            </a:r>
            <a:r>
              <a:rPr lang="it-IT" altLang="it-IT" sz="1800" i="1">
                <a:solidFill>
                  <a:srgbClr val="7030A0"/>
                </a:solidFill>
              </a:rPr>
              <a:t>nodi</a:t>
            </a:r>
            <a:r>
              <a:rPr lang="it-IT" altLang="it-IT" sz="1800" b="1" i="1">
                <a:solidFill>
                  <a:srgbClr val="7030A0"/>
                </a:solidFill>
              </a:rPr>
              <a:t> </a:t>
            </a:r>
            <a:r>
              <a:rPr lang="it-IT" altLang="it-IT" sz="1800"/>
              <a:t>in modo casuale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630874" y="3203893"/>
            <a:ext cx="10494326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rgbClr val="7030A0"/>
                </a:solidFill>
              </a:rPr>
              <a:t>Inserisce ognuno dei nodi selezionati </a:t>
            </a:r>
            <a:r>
              <a:rPr lang="it-IT" altLang="it-IT" sz="1800"/>
              <a:t>in un </a:t>
            </a:r>
            <a:r>
              <a:rPr lang="it-IT" altLang="it-IT" sz="1800" i="1">
                <a:solidFill>
                  <a:srgbClr val="7030A0"/>
                </a:solidFill>
              </a:rPr>
              <a:t>insieme diverso </a:t>
            </a:r>
            <a:r>
              <a:rPr lang="it-IT" altLang="it-IT" sz="1800"/>
              <a:t>da quello che lo contiene attualmente, contenente </a:t>
            </a:r>
            <a:r>
              <a:rPr lang="it-IT" altLang="it-IT" sz="1800" i="1">
                <a:solidFill>
                  <a:srgbClr val="7030A0"/>
                </a:solidFill>
              </a:rPr>
              <a:t>almeno uno dei </a:t>
            </a:r>
            <a:r>
              <a:rPr lang="it-IT" altLang="it-IT" sz="1800" b="1" i="1">
                <a:solidFill>
                  <a:srgbClr val="7030A0"/>
                </a:solidFill>
              </a:rPr>
              <a:t>p</a:t>
            </a:r>
            <a:r>
              <a:rPr lang="it-IT" altLang="it-IT" sz="1800" i="1">
                <a:solidFill>
                  <a:srgbClr val="7030A0"/>
                </a:solidFill>
              </a:rPr>
              <a:t> nodi più vicini </a:t>
            </a:r>
            <a:r>
              <a:rPr lang="it-IT" altLang="it-IT" sz="1800"/>
              <a:t>e che </a:t>
            </a:r>
            <a:r>
              <a:rPr lang="it-IT" altLang="it-IT" sz="1800">
                <a:solidFill>
                  <a:srgbClr val="7030A0"/>
                </a:solidFill>
              </a:rPr>
              <a:t>non sia tabù; </a:t>
            </a:r>
            <a:r>
              <a:rPr lang="it-IT" altLang="it-IT" sz="1800" i="1">
                <a:solidFill>
                  <a:srgbClr val="7030A0"/>
                </a:solidFill>
              </a:rPr>
              <a:t>calcola il valore di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630874" y="4018915"/>
            <a:ext cx="10606086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rgbClr val="7030A0"/>
                </a:solidFill>
              </a:rPr>
              <a:t>Esegue la mossa </a:t>
            </a:r>
            <a:r>
              <a:rPr lang="it-IT" altLang="it-IT" sz="1800"/>
              <a:t>in corrispondenza della quale si è ottenuto il </a:t>
            </a:r>
            <a:r>
              <a:rPr lang="it-IT" altLang="it-IT" sz="1800" i="1">
                <a:solidFill>
                  <a:srgbClr val="7030A0"/>
                </a:solidFill>
              </a:rPr>
              <a:t>più piccolo valore di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/>
              <a:t>; se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 b="1" i="1">
                <a:solidFill>
                  <a:srgbClr val="7030A0"/>
                </a:solidFill>
              </a:rPr>
              <a:t> &lt; 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 b="1" i="1" baseline="30000">
                <a:solidFill>
                  <a:srgbClr val="7030A0"/>
                </a:solidFill>
              </a:rPr>
              <a:t>*</a:t>
            </a:r>
            <a:r>
              <a:rPr lang="it-IT" altLang="it-IT" sz="1800" b="1" i="1">
                <a:solidFill>
                  <a:srgbClr val="7030A0"/>
                </a:solidFill>
              </a:rPr>
              <a:t> </a:t>
            </a:r>
            <a:r>
              <a:rPr lang="it-IT" altLang="it-IT" sz="1800" i="1">
                <a:solidFill>
                  <a:srgbClr val="7030A0"/>
                </a:solidFill>
              </a:rPr>
              <a:t>aggiorna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 b="1" i="1" baseline="30000">
                <a:solidFill>
                  <a:srgbClr val="7030A0"/>
                </a:solidFill>
              </a:rPr>
              <a:t>*</a:t>
            </a:r>
            <a:r>
              <a:rPr lang="it-IT" altLang="it-IT" sz="1800"/>
              <a:t>; se la soluzione calcolata è </a:t>
            </a:r>
            <a:r>
              <a:rPr lang="it-IT" altLang="it-IT" sz="1800" b="1" i="1">
                <a:solidFill>
                  <a:srgbClr val="7030A0"/>
                </a:solidFill>
              </a:rPr>
              <a:t>ammissibile</a:t>
            </a:r>
            <a:r>
              <a:rPr lang="it-IT" altLang="it-IT" sz="1800"/>
              <a:t> e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 b="1" i="1">
                <a:solidFill>
                  <a:srgbClr val="7030A0"/>
                </a:solidFill>
              </a:rPr>
              <a:t>&lt;f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 b="1" i="1" baseline="30000">
                <a:solidFill>
                  <a:srgbClr val="7030A0"/>
                </a:solidFill>
              </a:rPr>
              <a:t>*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 i="1">
                <a:solidFill>
                  <a:srgbClr val="7030A0"/>
                </a:solidFill>
              </a:rPr>
              <a:t>aggiorna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 b="1" i="1" baseline="3000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630874" y="4937444"/>
            <a:ext cx="10951526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>
                <a:solidFill>
                  <a:schemeClr val="tx2"/>
                </a:solidFill>
              </a:rPr>
              <a:t>Se la mossa eseguita ha spostato </a:t>
            </a:r>
            <a:r>
              <a:rPr lang="it-IT" altLang="it-IT" sz="1800" b="1" i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>
                <a:solidFill>
                  <a:schemeClr val="tx2"/>
                </a:solidFill>
              </a:rPr>
              <a:t>da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h</a:t>
            </a:r>
            <a:r>
              <a:rPr lang="it-IT" altLang="it-IT" sz="1800">
                <a:solidFill>
                  <a:schemeClr val="tx2"/>
                </a:solidFill>
              </a:rPr>
              <a:t> in un altro insieme, la coppia </a:t>
            </a:r>
            <a:r>
              <a:rPr lang="it-IT" altLang="it-IT" sz="1800" b="1" i="1">
                <a:solidFill>
                  <a:srgbClr val="7030A0"/>
                </a:solidFill>
              </a:rPr>
              <a:t>(</a:t>
            </a:r>
            <a:r>
              <a:rPr lang="it-IT" altLang="it-IT" sz="1800" b="1" i="1" err="1">
                <a:solidFill>
                  <a:srgbClr val="7030A0"/>
                </a:solidFill>
              </a:rPr>
              <a:t>i,h</a:t>
            </a:r>
            <a:r>
              <a:rPr lang="it-IT" altLang="it-IT" sz="1800" b="1" i="1">
                <a:solidFill>
                  <a:srgbClr val="7030A0"/>
                </a:solidFill>
              </a:rPr>
              <a:t>)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>
                <a:solidFill>
                  <a:schemeClr val="tx2"/>
                </a:solidFill>
              </a:rPr>
              <a:t>viene dichiarata </a:t>
            </a:r>
            <a:r>
              <a:rPr lang="it-IT" altLang="it-IT" sz="1800" i="1">
                <a:solidFill>
                  <a:srgbClr val="7030A0"/>
                </a:solidFill>
              </a:rPr>
              <a:t>tabu</a:t>
            </a:r>
            <a:r>
              <a:rPr lang="it-IT" altLang="it-IT" sz="1800">
                <a:solidFill>
                  <a:schemeClr val="tx2"/>
                </a:solidFill>
              </a:rPr>
              <a:t> per le prossime </a:t>
            </a:r>
            <a:r>
              <a:rPr lang="el-GR" altLang="it-IT" sz="1800" b="1" i="1">
                <a:solidFill>
                  <a:srgbClr val="7030A0"/>
                </a:solidFill>
              </a:rPr>
              <a:t>θ</a:t>
            </a:r>
            <a:r>
              <a:rPr lang="it-IT" altLang="it-IT" sz="1800" i="1">
                <a:solidFill>
                  <a:srgbClr val="7030A0"/>
                </a:solidFill>
              </a:rPr>
              <a:t> iterazioni</a:t>
            </a: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630874" y="5791201"/>
            <a:ext cx="10606086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Applica l’euristica </a:t>
            </a:r>
            <a:r>
              <a:rPr lang="it-IT" altLang="it-IT" sz="1800" b="1" i="1">
                <a:solidFill>
                  <a:srgbClr val="7030A0"/>
                </a:solidFill>
              </a:rPr>
              <a:t>2-Opt</a:t>
            </a:r>
            <a:r>
              <a:rPr lang="it-IT" altLang="it-IT" sz="1800"/>
              <a:t> al </a:t>
            </a:r>
            <a:r>
              <a:rPr lang="it-IT" altLang="it-IT" sz="1800" err="1"/>
              <a:t>sottografo</a:t>
            </a:r>
            <a:r>
              <a:rPr lang="it-IT" altLang="it-IT" sz="1800"/>
              <a:t> indotto da </a:t>
            </a:r>
            <a:r>
              <a:rPr lang="it-IT" altLang="it-IT" sz="1800" i="1">
                <a:solidFill>
                  <a:srgbClr val="7030A0"/>
                </a:solidFill>
              </a:rPr>
              <a:t>ciascun insieme </a:t>
            </a:r>
            <a:r>
              <a:rPr lang="it-IT" altLang="it-IT" sz="1800" b="1" i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it-IT" altLang="it-IT" sz="1800">
                <a:solidFill>
                  <a:srgbClr val="7030A0"/>
                </a:solidFill>
              </a:rPr>
              <a:t>, </a:t>
            </a:r>
            <a:r>
              <a:rPr lang="it-IT" altLang="it-IT" sz="1800" i="1">
                <a:solidFill>
                  <a:srgbClr val="7030A0"/>
                </a:solidFill>
              </a:rPr>
              <a:t>aggiorna la soluzione corrente </a:t>
            </a:r>
            <a:r>
              <a:rPr lang="it-IT" altLang="it-IT" sz="1800"/>
              <a:t>ed eventualmente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 b="1" i="1" baseline="30000">
                <a:solidFill>
                  <a:srgbClr val="7030A0"/>
                </a:solidFill>
              </a:rPr>
              <a:t>*</a:t>
            </a:r>
            <a:r>
              <a:rPr lang="it-IT" altLang="it-IT" sz="1800"/>
              <a:t> ed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 b="1" i="1" baseline="30000">
                <a:solidFill>
                  <a:srgbClr val="7030A0"/>
                </a:solidFill>
              </a:rPr>
              <a:t>*</a:t>
            </a:r>
            <a:endParaRPr lang="it-IT" altLang="it-IT" sz="1800" b="1" i="1" baseline="-25000">
              <a:solidFill>
                <a:srgbClr val="7030A0"/>
              </a:solidFill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B1F7FE72-6940-45F1-AC2B-58634C2CF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9" y="667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Tabu search: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di Hertz,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Gendreau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e Laporte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24FE056-18D5-474E-A4CC-C66D8544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C13F6E-ADB7-46EF-AC3E-7F527A17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F95F2FCE-C472-4240-80CB-5E73FF85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in PL01 a due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indici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(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veicoli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omogenei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F896273-7F5E-4149-94FE-68CA200E9D6D}"/>
                  </a:ext>
                </a:extLst>
              </p:cNvPr>
              <p:cNvSpPr txBox="1"/>
              <p:nvPr/>
            </p:nvSpPr>
            <p:spPr>
              <a:xfrm>
                <a:off x="697458" y="1169545"/>
                <a:ext cx="1719445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/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F896273-7F5E-4149-94FE-68CA200E9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8" y="1169545"/>
                <a:ext cx="1719445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9A575A1-CFBF-45A3-8E03-0913FE93C309}"/>
                  </a:ext>
                </a:extLst>
              </p:cNvPr>
              <p:cNvSpPr txBox="1"/>
              <p:nvPr/>
            </p:nvSpPr>
            <p:spPr>
              <a:xfrm>
                <a:off x="705168" y="2012470"/>
                <a:ext cx="3770263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9A575A1-CFBF-45A3-8E03-0913FE93C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68" y="2012470"/>
                <a:ext cx="3770263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C946FA4-0953-42DC-9EAA-37AC6CD90CDB}"/>
                  </a:ext>
                </a:extLst>
              </p:cNvPr>
              <p:cNvSpPr txBox="1"/>
              <p:nvPr/>
            </p:nvSpPr>
            <p:spPr>
              <a:xfrm>
                <a:off x="623888" y="2898698"/>
                <a:ext cx="4347490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C946FA4-0953-42DC-9EAA-37AC6CD9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8" y="2898698"/>
                <a:ext cx="4347490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405F533-8CC1-42ED-ACE1-70B4DFECDFA8}"/>
                  </a:ext>
                </a:extLst>
              </p:cNvPr>
              <p:cNvSpPr txBox="1"/>
              <p:nvPr/>
            </p:nvSpPr>
            <p:spPr>
              <a:xfrm>
                <a:off x="603568" y="3688365"/>
                <a:ext cx="1517463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405F533-8CC1-42ED-ACE1-70B4DFECD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8" y="3688365"/>
                <a:ext cx="1517463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E0C9222-8ABF-4D47-83E7-51776ECF538D}"/>
                  </a:ext>
                </a:extLst>
              </p:cNvPr>
              <p:cNvSpPr txBox="1"/>
              <p:nvPr/>
            </p:nvSpPr>
            <p:spPr>
              <a:xfrm>
                <a:off x="562927" y="4559675"/>
                <a:ext cx="3779044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                    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E0C9222-8ABF-4D47-83E7-51776ECF5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" y="4559675"/>
                <a:ext cx="3779044" cy="78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FBDB1C-2F54-4614-8CB2-11AD19B1B5E7}"/>
                  </a:ext>
                </a:extLst>
              </p:cNvPr>
              <p:cNvSpPr txBox="1"/>
              <p:nvPr/>
            </p:nvSpPr>
            <p:spPr>
              <a:xfrm>
                <a:off x="594428" y="5574602"/>
                <a:ext cx="3779044" cy="347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FBDB1C-2F54-4614-8CB2-11AD19B1B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8" y="5574602"/>
                <a:ext cx="3779044" cy="347788"/>
              </a:xfrm>
              <a:prstGeom prst="rect">
                <a:avLst/>
              </a:prstGeom>
              <a:blipFill>
                <a:blip r:embed="rId7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>
            <a:extLst>
              <a:ext uri="{FF2B5EF4-FFF2-40B4-BE49-F238E27FC236}">
                <a16:creationId xmlns:a16="http://schemas.microsoft.com/office/drawing/2014/main" id="{0B486D99-7D84-4E1B-BCBF-4B7448F66F36}"/>
              </a:ext>
            </a:extLst>
          </p:cNvPr>
          <p:cNvSpPr/>
          <p:nvPr/>
        </p:nvSpPr>
        <p:spPr>
          <a:xfrm>
            <a:off x="3477350" y="1448222"/>
            <a:ext cx="20272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Costi totali di trasporto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FC2D342-4863-4D02-BE5B-1DF644B40690}"/>
              </a:ext>
            </a:extLst>
          </p:cNvPr>
          <p:cNvCxnSpPr/>
          <p:nvPr/>
        </p:nvCxnSpPr>
        <p:spPr>
          <a:xfrm>
            <a:off x="2683600" y="1618083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CB610224-3A21-4EAC-80A8-74001064E5FC}"/>
              </a:ext>
            </a:extLst>
          </p:cNvPr>
          <p:cNvSpPr/>
          <p:nvPr/>
        </p:nvSpPr>
        <p:spPr>
          <a:xfrm>
            <a:off x="5591854" y="2272128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Se un veicolo entra nel i, deve anche uscirne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D18AB78-1028-4C39-B45F-57B587DEC36E}"/>
              </a:ext>
            </a:extLst>
          </p:cNvPr>
          <p:cNvCxnSpPr/>
          <p:nvPr/>
        </p:nvCxnSpPr>
        <p:spPr>
          <a:xfrm>
            <a:off x="4798105" y="2441989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4834A2D-ECC3-47EF-B595-20CE8926C8C0}"/>
              </a:ext>
            </a:extLst>
          </p:cNvPr>
          <p:cNvCxnSpPr/>
          <p:nvPr/>
        </p:nvCxnSpPr>
        <p:spPr>
          <a:xfrm>
            <a:off x="5319728" y="3211714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F3694AAE-67D4-4AE5-BC96-43F5FBACE418}"/>
              </a:ext>
            </a:extLst>
          </p:cNvPr>
          <p:cNvSpPr/>
          <p:nvPr/>
        </p:nvSpPr>
        <p:spPr>
          <a:xfrm>
            <a:off x="3165961" y="3919299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Dal deposito devono uscire m veicoli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06AD3D6-1649-46EC-BBA9-3F8C320DA345}"/>
              </a:ext>
            </a:extLst>
          </p:cNvPr>
          <p:cNvCxnSpPr/>
          <p:nvPr/>
        </p:nvCxnSpPr>
        <p:spPr>
          <a:xfrm>
            <a:off x="2477312" y="4089160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CC130D1B-01DF-4CF0-B419-AB21659F2031}"/>
              </a:ext>
            </a:extLst>
          </p:cNvPr>
          <p:cNvSpPr/>
          <p:nvPr/>
        </p:nvSpPr>
        <p:spPr>
          <a:xfrm>
            <a:off x="5283303" y="4739123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Ogni cliente deve essere servito da un unico camion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38BA421-7BBA-47CF-8564-C730B6CEAF69}"/>
              </a:ext>
            </a:extLst>
          </p:cNvPr>
          <p:cNvCxnSpPr/>
          <p:nvPr/>
        </p:nvCxnSpPr>
        <p:spPr>
          <a:xfrm>
            <a:off x="4653896" y="4955355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0F31B6FC-E8C4-4FB5-BEF3-264868CC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94" y="1293075"/>
            <a:ext cx="3205395" cy="273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4DE976AD-404E-46F3-A8BC-E06012E0466F}"/>
              </a:ext>
            </a:extLst>
          </p:cNvPr>
          <p:cNvSpPr/>
          <p:nvPr/>
        </p:nvSpPr>
        <p:spPr>
          <a:xfrm>
            <a:off x="6132929" y="3041853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Vincoli di assenza di </a:t>
            </a:r>
            <a:r>
              <a:rPr lang="it-IT" sz="1600" i="1" err="1">
                <a:solidFill>
                  <a:srgbClr val="C00000"/>
                </a:solidFill>
              </a:rPr>
              <a:t>sottogiro</a:t>
            </a:r>
            <a:endParaRPr lang="it-IT" sz="1600" i="1">
              <a:solidFill>
                <a:srgbClr val="C00000"/>
              </a:solidFill>
            </a:endParaRPr>
          </a:p>
        </p:txBody>
      </p:sp>
      <p:graphicFrame>
        <p:nvGraphicFramePr>
          <p:cNvPr id="25" name="Diagramma 24">
            <a:extLst>
              <a:ext uri="{FF2B5EF4-FFF2-40B4-BE49-F238E27FC236}">
                <a16:creationId xmlns:a16="http://schemas.microsoft.com/office/drawing/2014/main" id="{DE22109F-50D8-40DA-90F1-996EE89FD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530441"/>
              </p:ext>
            </p:extLst>
          </p:nvPr>
        </p:nvGraphicFramePr>
        <p:xfrm>
          <a:off x="6809892" y="5599224"/>
          <a:ext cx="499246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19274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3" grpId="0"/>
      <p:bldP spid="16" grpId="0"/>
      <p:bldP spid="18" grpId="0"/>
      <p:bldP spid="23" grpId="0"/>
      <p:bldGraphic spid="2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B58E30B-F4F4-4585-A04F-9B8033372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B498528C-6291-46BB-805D-D607C23A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in PL01 a due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indici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(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veicoli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omogenei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54B0CCC6-DFF6-4424-971E-D52216039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437" y="1113989"/>
                <a:ext cx="11200773" cy="1374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800">
                    <a:solidFill>
                      <a:srgbClr val="0066FF"/>
                    </a:solidFill>
                  </a:rPr>
                  <a:t>Variabili decisionali</a:t>
                </a:r>
                <a:r>
                  <a:rPr lang="it-IT" altLang="it-IT" sz="1800"/>
                  <a:t>: </a:t>
                </a:r>
              </a:p>
              <a:p>
                <a:pPr lvl="1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:r>
                  <a:rPr lang="it-IT" altLang="it-IT" sz="2000" i="1" err="1">
                    <a:solidFill>
                      <a:srgbClr val="C00000"/>
                    </a:solidFill>
                  </a:rPr>
                  <a:t>x</a:t>
                </a:r>
                <a:r>
                  <a:rPr lang="it-IT" altLang="it-IT" sz="2000" i="1" baseline="-25000" err="1">
                    <a:solidFill>
                      <a:srgbClr val="C00000"/>
                    </a:solidFill>
                  </a:rPr>
                  <a:t>ij</a:t>
                </a:r>
                <a:r>
                  <a:rPr lang="it-IT" altLang="it-IT" sz="2000" i="1">
                    <a:solidFill>
                      <a:srgbClr val="C00000"/>
                    </a:solidFill>
                  </a:rPr>
                  <a:t> = 1</a:t>
                </a:r>
                <a:r>
                  <a:rPr lang="it-IT" altLang="it-IT" sz="1800" i="1">
                    <a:solidFill>
                      <a:srgbClr val="C00000"/>
                    </a:solidFill>
                  </a:rPr>
                  <a:t> </a:t>
                </a:r>
                <a:r>
                  <a:rPr lang="it-IT" altLang="it-IT" sz="1800" i="1"/>
                  <a:t>se l’arco </a:t>
                </a:r>
                <a:r>
                  <a:rPr lang="it-IT" altLang="it-IT" sz="1800">
                    <a:solidFill>
                      <a:srgbClr val="C00000"/>
                    </a:solidFill>
                  </a:rPr>
                  <a:t>(</a:t>
                </a:r>
                <a:r>
                  <a:rPr lang="it-IT" altLang="it-IT" sz="1800" err="1">
                    <a:solidFill>
                      <a:srgbClr val="C00000"/>
                    </a:solidFill>
                  </a:rPr>
                  <a:t>i,j</a:t>
                </a:r>
                <a:r>
                  <a:rPr lang="it-IT" altLang="it-IT" sz="1800">
                    <a:solidFill>
                      <a:srgbClr val="C00000"/>
                    </a:solidFill>
                  </a:rPr>
                  <a:t>) </a:t>
                </a:r>
                <a:r>
                  <a:rPr lang="az-Cyrl-AZ" altLang="it-IT" sz="1800">
                    <a:solidFill>
                      <a:srgbClr val="C00000"/>
                    </a:solidFill>
                  </a:rPr>
                  <a:t>є</a:t>
                </a:r>
                <a:r>
                  <a:rPr lang="it-IT" altLang="it-IT" sz="1800">
                    <a:solidFill>
                      <a:srgbClr val="C00000"/>
                    </a:solidFill>
                  </a:rPr>
                  <a:t> A </a:t>
                </a:r>
                <a:r>
                  <a:rPr lang="it-IT" altLang="it-IT" sz="1800" i="1"/>
                  <a:t>viene attraversato da un veicolo, </a:t>
                </a:r>
                <a:r>
                  <a:rPr lang="it-IT" altLang="it-IT" sz="1800">
                    <a:solidFill>
                      <a:srgbClr val="C00000"/>
                    </a:solidFill>
                  </a:rPr>
                  <a:t>0 </a:t>
                </a:r>
                <a:r>
                  <a:rPr lang="it-IT" altLang="it-IT" sz="1800">
                    <a:solidFill>
                      <a:srgbClr val="0070C0"/>
                    </a:solidFill>
                  </a:rPr>
                  <a:t>altrimenti</a:t>
                </a:r>
              </a:p>
              <a:p>
                <a:pPr lvl="1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altLang="it-IT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2000" i="1">
                    <a:solidFill>
                      <a:srgbClr val="C00000"/>
                    </a:solidFill>
                  </a:rPr>
                  <a:t> </a:t>
                </a:r>
                <a:r>
                  <a:rPr lang="it-IT" altLang="it-IT" sz="1800">
                    <a:solidFill>
                      <a:srgbClr val="0070C0"/>
                    </a:solidFill>
                  </a:rPr>
                  <a:t> </a:t>
                </a:r>
                <a:r>
                  <a:rPr lang="it-IT" sz="1800">
                    <a:solidFill>
                      <a:srgbClr val="0070C0"/>
                    </a:solidFill>
                  </a:rPr>
                  <a:t>quantità di domanda servita dal veicolo nel percorso dal deposito al nodo (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altLang="it-IT" sz="180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54B0CCC6-DFF6-4424-971E-D52216039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437" y="1113989"/>
                <a:ext cx="11200773" cy="1374159"/>
              </a:xfrm>
              <a:prstGeom prst="rect">
                <a:avLst/>
              </a:prstGeom>
              <a:blipFill>
                <a:blip r:embed="rId3"/>
                <a:stretch>
                  <a:fillRect l="-381" b="-6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F80DDCB5-0DC2-41AF-8277-F4BC77337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49253"/>
              </p:ext>
            </p:extLst>
          </p:nvPr>
        </p:nvGraphicFramePr>
        <p:xfrm>
          <a:off x="1082397" y="4457700"/>
          <a:ext cx="64087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279360" progId="Equation.DSMT4">
                  <p:embed/>
                </p:oleObj>
              </mc:Choice>
              <mc:Fallback>
                <p:oleObj name="Equation" r:id="rId4" imgW="3022560" imgH="279360" progId="Equation.DSMT4">
                  <p:embed/>
                  <p:pic>
                    <p:nvPicPr>
                      <p:cNvPr id="19" name="Object 3">
                        <a:extLst>
                          <a:ext uri="{FF2B5EF4-FFF2-40B4-BE49-F238E27FC236}">
                            <a16:creationId xmlns:a16="http://schemas.microsoft.com/office/drawing/2014/main" id="{F80DDCB5-0DC2-41AF-8277-F4BC77337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397" y="4457700"/>
                        <a:ext cx="64087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130D950D-6B4A-48A3-9198-F643535AD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7818"/>
              </p:ext>
            </p:extLst>
          </p:nvPr>
        </p:nvGraphicFramePr>
        <p:xfrm>
          <a:off x="1038863" y="3008444"/>
          <a:ext cx="8350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28600" progId="Equation.DSMT4">
                  <p:embed/>
                </p:oleObj>
              </mc:Choice>
              <mc:Fallback>
                <p:oleObj name="Equation" r:id="rId6" imgW="393480" imgH="228600" progId="Equation.DSMT4">
                  <p:embed/>
                  <p:pic>
                    <p:nvPicPr>
                      <p:cNvPr id="20" name="Object 3">
                        <a:extLst>
                          <a:ext uri="{FF2B5EF4-FFF2-40B4-BE49-F238E27FC236}">
                            <a16:creationId xmlns:a16="http://schemas.microsoft.com/office/drawing/2014/main" id="{130D950D-6B4A-48A3-9198-F643535AD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863" y="3008444"/>
                        <a:ext cx="8350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D1AB533E-5043-460C-A17E-A975AA10F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687828"/>
              </p:ext>
            </p:extLst>
          </p:nvPr>
        </p:nvGraphicFramePr>
        <p:xfrm>
          <a:off x="1044067" y="3733800"/>
          <a:ext cx="22621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21" name="Object 3">
                        <a:extLst>
                          <a:ext uri="{FF2B5EF4-FFF2-40B4-BE49-F238E27FC236}">
                            <a16:creationId xmlns:a16="http://schemas.microsoft.com/office/drawing/2014/main" id="{D1AB533E-5043-460C-A17E-A975AA10FE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067" y="3733800"/>
                        <a:ext cx="22621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tangolo 21">
            <a:extLst>
              <a:ext uri="{FF2B5EF4-FFF2-40B4-BE49-F238E27FC236}">
                <a16:creationId xmlns:a16="http://schemas.microsoft.com/office/drawing/2014/main" id="{26D5879D-4313-43DB-BF41-680F165CED4C}"/>
              </a:ext>
            </a:extLst>
          </p:cNvPr>
          <p:cNvSpPr/>
          <p:nvPr/>
        </p:nvSpPr>
        <p:spPr>
          <a:xfrm>
            <a:off x="4977319" y="5347365"/>
            <a:ext cx="652338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Se dopo aver servito il cliente i, il camion serve il cliente j allora la quantità totale di domanda servita dal camion nel nodo j differisce da quella servita nel nodo i di una quantità almeno pari alla domanda di j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44B12F9-C9DC-4A38-85CF-70F3CFA6DCD3}"/>
              </a:ext>
            </a:extLst>
          </p:cNvPr>
          <p:cNvCxnSpPr/>
          <p:nvPr/>
        </p:nvCxnSpPr>
        <p:spPr>
          <a:xfrm>
            <a:off x="2213369" y="3211215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85EE8C0A-9F85-428F-B803-1C66D9388EBE}"/>
              </a:ext>
            </a:extLst>
          </p:cNvPr>
          <p:cNvSpPr/>
          <p:nvPr/>
        </p:nvSpPr>
        <p:spPr>
          <a:xfrm>
            <a:off x="4187040" y="3749935"/>
            <a:ext cx="533403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Quando il camion arriva al cliente i, la domanda totale servita deve essere minore della sua capacità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7ECB8B2-90D4-46F2-B0B2-91B742C9CDA4}"/>
              </a:ext>
            </a:extLst>
          </p:cNvPr>
          <p:cNvCxnSpPr/>
          <p:nvPr/>
        </p:nvCxnSpPr>
        <p:spPr>
          <a:xfrm>
            <a:off x="3393291" y="3957504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8FC67FB3-7A56-4075-BD64-7AF6AC1C97AC}"/>
              </a:ext>
            </a:extLst>
          </p:cNvPr>
          <p:cNvSpPr/>
          <p:nvPr/>
        </p:nvSpPr>
        <p:spPr>
          <a:xfrm rot="5400000">
            <a:off x="2501973" y="3466341"/>
            <a:ext cx="430172" cy="3295101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4B59CD16-B72E-424F-B504-9845CBADA963}"/>
                  </a:ext>
                </a:extLst>
              </p:cNvPr>
              <p:cNvSpPr/>
              <p:nvPr/>
            </p:nvSpPr>
            <p:spPr>
              <a:xfrm>
                <a:off x="1321406" y="5263586"/>
                <a:ext cx="1226899" cy="6975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i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i="1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4B59CD16-B72E-424F-B504-9845CBAD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06" y="5263586"/>
                <a:ext cx="1226899" cy="697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4B86EAAC-6E2B-4350-9C07-AE254AE5143C}"/>
              </a:ext>
            </a:extLst>
          </p:cNvPr>
          <p:cNvSpPr/>
          <p:nvPr/>
        </p:nvSpPr>
        <p:spPr>
          <a:xfrm>
            <a:off x="2317086" y="5561678"/>
            <a:ext cx="303566" cy="1689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69838006-3496-4C9F-ADA3-E8FA0B35546F}"/>
                  </a:ext>
                </a:extLst>
              </p:cNvPr>
              <p:cNvSpPr/>
              <p:nvPr/>
            </p:nvSpPr>
            <p:spPr>
              <a:xfrm>
                <a:off x="2709533" y="5263586"/>
                <a:ext cx="1892593" cy="6975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600" i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i="1">
                    <a:solidFill>
                      <a:srgbClr val="C00000"/>
                    </a:solidFill>
                  </a:rPr>
                  <a:t> </a:t>
                </a:r>
                <a:endParaRPr lang="it-IT" sz="1600" i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69838006-3496-4C9F-ADA3-E8FA0B35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533" y="5263586"/>
                <a:ext cx="1892593" cy="697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5D78C43-F4E4-49AE-A62A-D4BBA9D0A339}"/>
              </a:ext>
            </a:extLst>
          </p:cNvPr>
          <p:cNvCxnSpPr/>
          <p:nvPr/>
        </p:nvCxnSpPr>
        <p:spPr>
          <a:xfrm>
            <a:off x="4355184" y="5610773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9293D476-1070-4F7B-848D-A1D27AFA8475}"/>
                  </a:ext>
                </a:extLst>
              </p:cNvPr>
              <p:cNvSpPr/>
              <p:nvPr/>
            </p:nvSpPr>
            <p:spPr>
              <a:xfrm>
                <a:off x="4960032" y="6169069"/>
                <a:ext cx="7118844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600" i="1">
                    <a:solidFill>
                      <a:srgbClr val="C00000"/>
                    </a:solidFill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i="1">
                    <a:solidFill>
                      <a:srgbClr val="C00000"/>
                    </a:solidFill>
                  </a:rPr>
                  <a:t> allora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i="1">
                    <a:solidFill>
                      <a:srgbClr val="C00000"/>
                    </a:solidFill>
                  </a:rPr>
                  <a:t> può assumere qualsiasi valore</a:t>
                </a:r>
              </a:p>
              <a:p>
                <a:pPr>
                  <a:defRPr/>
                </a:pPr>
                <a:r>
                  <a:rPr lang="it-IT" sz="1600" i="1">
                    <a:solidFill>
                      <a:srgbClr val="C00000"/>
                    </a:solidFill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i="1">
                    <a:solidFill>
                      <a:srgbClr val="C00000"/>
                    </a:solidFill>
                  </a:rPr>
                  <a:t> allora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1600" i="1">
                    <a:solidFill>
                      <a:srgbClr val="C00000"/>
                    </a:solidFill>
                  </a:rPr>
                  <a:t> e quindi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i="1">
                    <a:solidFill>
                      <a:srgbClr val="C00000"/>
                    </a:solidFill>
                  </a:rPr>
                  <a:t> può assumere qualsiasi valore inferiore Q</a:t>
                </a:r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9293D476-1070-4F7B-848D-A1D27AFA8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032" y="6169069"/>
                <a:ext cx="7118844" cy="428625"/>
              </a:xfrm>
              <a:prstGeom prst="rect">
                <a:avLst/>
              </a:prstGeom>
              <a:blipFill>
                <a:blip r:embed="rId12"/>
                <a:stretch>
                  <a:fillRect l="-514" t="-25714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52733B56-1DD8-49AA-8D07-AFBE01BD2153}"/>
                  </a:ext>
                </a:extLst>
              </p:cNvPr>
              <p:cNvSpPr/>
              <p:nvPr/>
            </p:nvSpPr>
            <p:spPr>
              <a:xfrm>
                <a:off x="1304120" y="6085290"/>
                <a:ext cx="1226899" cy="6975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i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i="1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52733B56-1DD8-49AA-8D07-AFBE01BD2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20" y="6085290"/>
                <a:ext cx="1226899" cy="6975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4B55C88F-A10A-4B11-A5BF-881379CFC29B}"/>
              </a:ext>
            </a:extLst>
          </p:cNvPr>
          <p:cNvSpPr/>
          <p:nvPr/>
        </p:nvSpPr>
        <p:spPr>
          <a:xfrm>
            <a:off x="2299800" y="6383382"/>
            <a:ext cx="303566" cy="1689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BFC6FDF1-BEA5-42B3-8C3E-7AC7238080C0}"/>
                  </a:ext>
                </a:extLst>
              </p:cNvPr>
              <p:cNvSpPr/>
              <p:nvPr/>
            </p:nvSpPr>
            <p:spPr>
              <a:xfrm>
                <a:off x="2692247" y="6085290"/>
                <a:ext cx="1892593" cy="6975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it-IT" sz="1600" i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sz="1600" i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BFC6FDF1-BEA5-42B3-8C3E-7AC723808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247" y="6085290"/>
                <a:ext cx="1892593" cy="6975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3730D4E-3794-46EC-B1C7-201A4D914DCE}"/>
              </a:ext>
            </a:extLst>
          </p:cNvPr>
          <p:cNvCxnSpPr/>
          <p:nvPr/>
        </p:nvCxnSpPr>
        <p:spPr>
          <a:xfrm>
            <a:off x="4337898" y="6432477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1C4C8D70-5462-4F63-B634-7B600A372FED}"/>
              </a:ext>
            </a:extLst>
          </p:cNvPr>
          <p:cNvSpPr/>
          <p:nvPr/>
        </p:nvSpPr>
        <p:spPr>
          <a:xfrm>
            <a:off x="3047020" y="2976007"/>
            <a:ext cx="6728576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Quando il camion parte dal deposito non ha ancora servito alcuna domanda</a:t>
            </a:r>
          </a:p>
        </p:txBody>
      </p:sp>
    </p:spTree>
    <p:extLst>
      <p:ext uri="{BB962C8B-B14F-4D97-AF65-F5344CB8AC3E}">
        <p14:creationId xmlns:p14="http://schemas.microsoft.com/office/powerpoint/2010/main" val="1710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  <p:bldP spid="26" grpId="0" animBg="1"/>
      <p:bldP spid="27" grpId="0"/>
      <p:bldP spid="28" grpId="0" animBg="1"/>
      <p:bldP spid="29" grpId="0"/>
      <p:bldP spid="31" grpId="0"/>
      <p:bldP spid="32" grpId="0"/>
      <p:bldP spid="33" grpId="0" animBg="1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6F4C04-F3CF-4280-9635-E89AF509B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52B5F91-E584-4E6A-9497-C8D395C4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in PL01 a due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indici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(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veicoli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omogenei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41B4191-4C5A-4577-929A-0FF8DCE3E61E}"/>
                  </a:ext>
                </a:extLst>
              </p:cNvPr>
              <p:cNvSpPr txBox="1"/>
              <p:nvPr/>
            </p:nvSpPr>
            <p:spPr>
              <a:xfrm>
                <a:off x="697458" y="1169545"/>
                <a:ext cx="1719445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/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41B4191-4C5A-4577-929A-0FF8DCE3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8" y="1169545"/>
                <a:ext cx="1719445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00E53A1-4C8C-4A79-97A4-89E18D0C1EB7}"/>
                  </a:ext>
                </a:extLst>
              </p:cNvPr>
              <p:cNvSpPr txBox="1"/>
              <p:nvPr/>
            </p:nvSpPr>
            <p:spPr>
              <a:xfrm>
                <a:off x="705168" y="2000278"/>
                <a:ext cx="3770263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00E53A1-4C8C-4A79-97A4-89E18D0C1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68" y="2000278"/>
                <a:ext cx="3770263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FC566F-C865-4889-B2EE-93E629DF57F0}"/>
                  </a:ext>
                </a:extLst>
              </p:cNvPr>
              <p:cNvSpPr txBox="1"/>
              <p:nvPr/>
            </p:nvSpPr>
            <p:spPr>
              <a:xfrm>
                <a:off x="603568" y="2859309"/>
                <a:ext cx="1517463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FC566F-C865-4889-B2EE-93E629DF5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8" y="2859309"/>
                <a:ext cx="1517463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69A9BAE-D076-4F02-8B8F-9A00C4432EEC}"/>
                  </a:ext>
                </a:extLst>
              </p:cNvPr>
              <p:cNvSpPr txBox="1"/>
              <p:nvPr/>
            </p:nvSpPr>
            <p:spPr>
              <a:xfrm>
                <a:off x="562927" y="3669659"/>
                <a:ext cx="3779044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                    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69A9BAE-D076-4F02-8B8F-9A00C443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" y="3669659"/>
                <a:ext cx="3779044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0AD7E16-5787-456C-BC9B-7BA57EDED37C}"/>
                  </a:ext>
                </a:extLst>
              </p:cNvPr>
              <p:cNvSpPr txBox="1"/>
              <p:nvPr/>
            </p:nvSpPr>
            <p:spPr>
              <a:xfrm>
                <a:off x="740732" y="6135434"/>
                <a:ext cx="3779044" cy="347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0AD7E16-5787-456C-BC9B-7BA57EDED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2" y="6135434"/>
                <a:ext cx="3779044" cy="347788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94D6EF53-851A-459D-82DC-10593F50CCB7}"/>
              </a:ext>
            </a:extLst>
          </p:cNvPr>
          <p:cNvSpPr/>
          <p:nvPr/>
        </p:nvSpPr>
        <p:spPr>
          <a:xfrm>
            <a:off x="3477350" y="1448222"/>
            <a:ext cx="20272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Costi totali di trasporto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07DAD5A-85E6-4A82-8F1D-2084AF09E18E}"/>
              </a:ext>
            </a:extLst>
          </p:cNvPr>
          <p:cNvCxnSpPr/>
          <p:nvPr/>
        </p:nvCxnSpPr>
        <p:spPr>
          <a:xfrm>
            <a:off x="2683600" y="1618083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B7E317-8AB3-45C7-AB21-52D296513E50}"/>
              </a:ext>
            </a:extLst>
          </p:cNvPr>
          <p:cNvSpPr/>
          <p:nvPr/>
        </p:nvSpPr>
        <p:spPr>
          <a:xfrm>
            <a:off x="5591854" y="2259936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Se un veicolo entra nel i, deve anche uscirne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AF4BCEF-06DF-446A-BD14-51FCE5F8A103}"/>
              </a:ext>
            </a:extLst>
          </p:cNvPr>
          <p:cNvCxnSpPr/>
          <p:nvPr/>
        </p:nvCxnSpPr>
        <p:spPr>
          <a:xfrm>
            <a:off x="4798105" y="2429797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D384F482-663B-482C-B653-954EE06E453D}"/>
              </a:ext>
            </a:extLst>
          </p:cNvPr>
          <p:cNvSpPr/>
          <p:nvPr/>
        </p:nvSpPr>
        <p:spPr>
          <a:xfrm>
            <a:off x="3165961" y="3090243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Dal deposito devono uscire m veicoli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4FC69E8-9C4C-4A9E-9021-B309839974ED}"/>
              </a:ext>
            </a:extLst>
          </p:cNvPr>
          <p:cNvCxnSpPr/>
          <p:nvPr/>
        </p:nvCxnSpPr>
        <p:spPr>
          <a:xfrm>
            <a:off x="2477312" y="3260104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C840AF3E-0225-4B58-A7AE-8E130E9D95A8}"/>
              </a:ext>
            </a:extLst>
          </p:cNvPr>
          <p:cNvSpPr/>
          <p:nvPr/>
        </p:nvSpPr>
        <p:spPr>
          <a:xfrm>
            <a:off x="5283303" y="3849107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Ogni cliente deve essere servito da un unico camion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897D297-3448-4054-99E1-61760F558F4B}"/>
              </a:ext>
            </a:extLst>
          </p:cNvPr>
          <p:cNvCxnSpPr/>
          <p:nvPr/>
        </p:nvCxnSpPr>
        <p:spPr>
          <a:xfrm>
            <a:off x="4653896" y="4065339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FB39842E-91CA-4AE3-9755-ED9F672B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94" y="1293075"/>
            <a:ext cx="3205395" cy="273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5624DF42-7114-439A-8D7D-3E18AFC77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946455"/>
              </p:ext>
            </p:extLst>
          </p:nvPr>
        </p:nvGraphicFramePr>
        <p:xfrm>
          <a:off x="777597" y="5481828"/>
          <a:ext cx="64087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22560" imgH="279360" progId="Equation.DSMT4">
                  <p:embed/>
                </p:oleObj>
              </mc:Choice>
              <mc:Fallback>
                <p:oleObj name="Equation" r:id="rId8" imgW="3022560" imgH="279360" progId="Equation.DSMT4">
                  <p:embed/>
                  <p:pic>
                    <p:nvPicPr>
                      <p:cNvPr id="21" name="Object 3">
                        <a:extLst>
                          <a:ext uri="{FF2B5EF4-FFF2-40B4-BE49-F238E27FC236}">
                            <a16:creationId xmlns:a16="http://schemas.microsoft.com/office/drawing/2014/main" id="{5624DF42-7114-439A-8D7D-3E18AFC77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97" y="5481828"/>
                        <a:ext cx="64087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CB9BD728-DCD3-4543-896D-393C640EC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804939"/>
              </p:ext>
            </p:extLst>
          </p:nvPr>
        </p:nvGraphicFramePr>
        <p:xfrm>
          <a:off x="734063" y="4532444"/>
          <a:ext cx="8350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228600" progId="Equation.DSMT4">
                  <p:embed/>
                </p:oleObj>
              </mc:Choice>
              <mc:Fallback>
                <p:oleObj name="Equation" r:id="rId10" imgW="393480" imgH="228600" progId="Equation.DSMT4">
                  <p:embed/>
                  <p:pic>
                    <p:nvPicPr>
                      <p:cNvPr id="22" name="Object 3">
                        <a:extLst>
                          <a:ext uri="{FF2B5EF4-FFF2-40B4-BE49-F238E27FC236}">
                            <a16:creationId xmlns:a16="http://schemas.microsoft.com/office/drawing/2014/main" id="{CB9BD728-DCD3-4543-896D-393C640EC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3" y="4532444"/>
                        <a:ext cx="8350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C977A30B-C3D6-4977-9139-8BC992EE8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20269"/>
              </p:ext>
            </p:extLst>
          </p:nvPr>
        </p:nvGraphicFramePr>
        <p:xfrm>
          <a:off x="739267" y="4977384"/>
          <a:ext cx="22621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66680" imgH="228600" progId="Equation.DSMT4">
                  <p:embed/>
                </p:oleObj>
              </mc:Choice>
              <mc:Fallback>
                <p:oleObj name="Equation" r:id="rId12" imgW="1066680" imgH="228600" progId="Equation.DSMT4">
                  <p:embed/>
                  <p:pic>
                    <p:nvPicPr>
                      <p:cNvPr id="23" name="Object 3">
                        <a:extLst>
                          <a:ext uri="{FF2B5EF4-FFF2-40B4-BE49-F238E27FC236}">
                            <a16:creationId xmlns:a16="http://schemas.microsoft.com/office/drawing/2014/main" id="{C977A30B-C3D6-4977-9139-8BC992EE8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67" y="4977384"/>
                        <a:ext cx="22621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05AD002-F322-4D4A-B8CD-0B700BC00B52}"/>
              </a:ext>
            </a:extLst>
          </p:cNvPr>
          <p:cNvCxnSpPr/>
          <p:nvPr/>
        </p:nvCxnSpPr>
        <p:spPr>
          <a:xfrm>
            <a:off x="1908569" y="4735215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B869CFBF-6258-4507-BE24-CFB7C7EBD5EF}"/>
              </a:ext>
            </a:extLst>
          </p:cNvPr>
          <p:cNvSpPr/>
          <p:nvPr/>
        </p:nvSpPr>
        <p:spPr>
          <a:xfrm>
            <a:off x="3882240" y="4993519"/>
            <a:ext cx="533403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Quando il camion arriva al cliente i, la domanda totale servita deve essere minore della sua capacità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65DBF69-5E65-448F-BB58-1D9802E55494}"/>
              </a:ext>
            </a:extLst>
          </p:cNvPr>
          <p:cNvCxnSpPr/>
          <p:nvPr/>
        </p:nvCxnSpPr>
        <p:spPr>
          <a:xfrm>
            <a:off x="3088491" y="5201088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7231F-37D6-47FA-8938-093604710952}"/>
              </a:ext>
            </a:extLst>
          </p:cNvPr>
          <p:cNvSpPr/>
          <p:nvPr/>
        </p:nvSpPr>
        <p:spPr>
          <a:xfrm>
            <a:off x="2742220" y="4500007"/>
            <a:ext cx="6728576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Quando il camion parte dal deposito non ha ancora servito alcuna domanda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622754DF-D773-448D-857B-C3FE8A2C6B37}"/>
              </a:ext>
            </a:extLst>
          </p:cNvPr>
          <p:cNvGrpSpPr/>
          <p:nvPr/>
        </p:nvGrpSpPr>
        <p:grpSpPr>
          <a:xfrm>
            <a:off x="7475861" y="5584435"/>
            <a:ext cx="4625744" cy="602980"/>
            <a:chOff x="0" y="21675"/>
            <a:chExt cx="4625744" cy="602980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A8FE3AFD-029E-4B74-9144-FD67487DF4EF}"/>
                </a:ext>
              </a:extLst>
            </p:cNvPr>
            <p:cNvSpPr/>
            <p:nvPr/>
          </p:nvSpPr>
          <p:spPr>
            <a:xfrm>
              <a:off x="0" y="21675"/>
              <a:ext cx="4625744" cy="6029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16ECE989-C795-4BB0-914D-4217686EE073}"/>
                </a:ext>
              </a:extLst>
            </p:cNvPr>
            <p:cNvSpPr txBox="1"/>
            <p:nvPr/>
          </p:nvSpPr>
          <p:spPr>
            <a:xfrm>
              <a:off x="29435" y="51110"/>
              <a:ext cx="4235600" cy="544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>
                  <a:solidFill>
                    <a:srgbClr val="C00000"/>
                  </a:solidFill>
                </a:rPr>
                <a:t>I vincoli sulla capacità dei veicoli sostituiscono anche i vincoli di assenza di </a:t>
              </a:r>
              <a:r>
                <a:rPr lang="it-IT" sz="1600" kern="1200" err="1">
                  <a:solidFill>
                    <a:srgbClr val="C00000"/>
                  </a:solidFill>
                </a:rPr>
                <a:t>subtour</a:t>
              </a:r>
              <a:r>
                <a:rPr lang="it-IT" sz="1600" kern="1200">
                  <a:solidFill>
                    <a:srgbClr val="C00000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8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2" grpId="0"/>
      <p:bldP spid="15" grpId="0"/>
      <p:bldP spid="17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"/>
          <p:cNvSpPr>
            <a:spLocks noChangeArrowheads="1"/>
          </p:cNvSpPr>
          <p:nvPr/>
        </p:nvSpPr>
        <p:spPr bwMode="auto">
          <a:xfrm>
            <a:off x="461329" y="667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Tabu search: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di Hertz,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Gendreau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e Laporte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49594" y="1174433"/>
            <a:ext cx="10890566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Sia </a:t>
            </a:r>
            <a:r>
              <a:rPr lang="it-IT" altLang="it-IT" sz="1800" b="1" i="1">
                <a:solidFill>
                  <a:srgbClr val="7030A0"/>
                </a:solidFill>
              </a:rPr>
              <a:t>G(V,E)</a:t>
            </a:r>
            <a:r>
              <a:rPr lang="it-IT" altLang="it-IT" sz="1800"/>
              <a:t> un grafo </a:t>
            </a:r>
            <a:r>
              <a:rPr lang="it-IT" altLang="it-IT" sz="1800" i="1">
                <a:solidFill>
                  <a:srgbClr val="7030A0"/>
                </a:solidFill>
              </a:rPr>
              <a:t>orientato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con </a:t>
            </a:r>
            <a:r>
              <a:rPr lang="it-IT" altLang="it-IT" sz="1800" b="1" i="1">
                <a:solidFill>
                  <a:srgbClr val="7030A0"/>
                </a:solidFill>
              </a:rPr>
              <a:t>V = {v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 b="1" i="1">
                <a:solidFill>
                  <a:srgbClr val="7030A0"/>
                </a:solidFill>
              </a:rPr>
              <a:t>,v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 b="1" i="1">
                <a:solidFill>
                  <a:srgbClr val="7030A0"/>
                </a:solidFill>
              </a:rPr>
              <a:t>,…,</a:t>
            </a:r>
            <a:r>
              <a:rPr lang="it-IT" altLang="it-IT" sz="1800" b="1" i="1" err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n</a:t>
            </a:r>
            <a:r>
              <a:rPr lang="it-IT" altLang="it-IT" sz="1800" b="1" i="1">
                <a:solidFill>
                  <a:srgbClr val="7030A0"/>
                </a:solidFill>
              </a:rPr>
              <a:t>}; </a:t>
            </a:r>
            <a:r>
              <a:rPr lang="it-IT" altLang="it-IT" sz="1800"/>
              <a:t>il nodo </a:t>
            </a:r>
            <a:r>
              <a:rPr lang="it-IT" altLang="it-IT" sz="1800" b="1" i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/>
              <a:t> rappresenta il </a:t>
            </a:r>
            <a:r>
              <a:rPr lang="it-IT" altLang="it-IT" sz="1800" b="1" i="1">
                <a:solidFill>
                  <a:srgbClr val="7030A0"/>
                </a:solidFill>
              </a:rPr>
              <a:t>deposito</a:t>
            </a:r>
            <a:r>
              <a:rPr lang="it-IT" altLang="it-IT" sz="1800"/>
              <a:t> mentre </a:t>
            </a:r>
            <a:r>
              <a:rPr lang="it-IT" altLang="it-IT" sz="1800" i="1">
                <a:solidFill>
                  <a:srgbClr val="7030A0"/>
                </a:solidFill>
              </a:rPr>
              <a:t>ogni nodo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dell’insieme </a:t>
            </a:r>
            <a:r>
              <a:rPr lang="it-IT" altLang="it-IT" sz="1800" b="1" i="1">
                <a:solidFill>
                  <a:srgbClr val="7030A0"/>
                </a:solidFill>
              </a:rPr>
              <a:t>V-{v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 b="1" i="1">
                <a:solidFill>
                  <a:srgbClr val="7030A0"/>
                </a:solidFill>
              </a:rPr>
              <a:t>} </a:t>
            </a:r>
            <a:r>
              <a:rPr lang="it-IT" altLang="it-IT" sz="1800"/>
              <a:t>rappresenta un </a:t>
            </a:r>
            <a:r>
              <a:rPr lang="it-IT" altLang="it-IT" sz="1800" b="1" i="1">
                <a:solidFill>
                  <a:srgbClr val="7030A0"/>
                </a:solidFill>
              </a:rPr>
              <a:t>punto vendita </a:t>
            </a:r>
            <a:r>
              <a:rPr lang="it-IT" altLang="it-IT" sz="1800"/>
              <a:t>caratterizzato da una domanda di </a:t>
            </a:r>
            <a:r>
              <a:rPr lang="it-IT" altLang="it-IT" sz="1800" b="1" i="1" err="1">
                <a:solidFill>
                  <a:srgbClr val="7030A0"/>
                </a:solidFill>
              </a:rPr>
              <a:t>d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i</a:t>
            </a:r>
            <a:r>
              <a:rPr lang="it-IT" altLang="it-IT" sz="1800" b="1" i="1">
                <a:solidFill>
                  <a:srgbClr val="7030A0"/>
                </a:solidFill>
              </a:rPr>
              <a:t> &gt; 0</a:t>
            </a:r>
            <a:endParaRPr lang="it-IT" altLang="it-IT" sz="1800" i="1">
              <a:solidFill>
                <a:srgbClr val="7030A0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49594" y="2005965"/>
            <a:ext cx="10890566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arco </a:t>
            </a:r>
            <a:r>
              <a:rPr lang="it-IT" altLang="it-IT" sz="1800" b="1" i="1">
                <a:solidFill>
                  <a:srgbClr val="7030A0"/>
                </a:solidFill>
              </a:rPr>
              <a:t>(</a:t>
            </a:r>
            <a:r>
              <a:rPr lang="it-IT" altLang="it-IT" sz="1800" b="1" i="1" err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i</a:t>
            </a:r>
            <a:r>
              <a:rPr lang="it-IT" altLang="it-IT" sz="1800" b="1" i="1" err="1">
                <a:solidFill>
                  <a:srgbClr val="7030A0"/>
                </a:solidFill>
              </a:rPr>
              <a:t>,v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j</a:t>
            </a:r>
            <a:r>
              <a:rPr lang="it-IT" altLang="it-IT" sz="1800" b="1" i="1">
                <a:solidFill>
                  <a:srgbClr val="7030A0"/>
                </a:solidFill>
              </a:rPr>
              <a:t>) </a:t>
            </a:r>
            <a:r>
              <a:rPr lang="it-IT" altLang="it-IT" sz="1800"/>
              <a:t>rappresenta il collegamento esistente tra la coppia di nodi ed è caratterizzato da una </a:t>
            </a:r>
            <a:r>
              <a:rPr lang="it-IT" altLang="it-IT" sz="1800" b="1" i="1">
                <a:solidFill>
                  <a:srgbClr val="7030A0"/>
                </a:solidFill>
              </a:rPr>
              <a:t>distanza</a:t>
            </a:r>
            <a:r>
              <a:rPr lang="it-IT" altLang="it-IT" sz="1800"/>
              <a:t> (o </a:t>
            </a:r>
            <a:r>
              <a:rPr lang="it-IT" altLang="it-IT" sz="1800" b="1" i="1">
                <a:solidFill>
                  <a:srgbClr val="7030A0"/>
                </a:solidFill>
              </a:rPr>
              <a:t>costo</a:t>
            </a:r>
            <a:r>
              <a:rPr lang="it-IT" altLang="it-IT" sz="1800"/>
              <a:t>) non negativa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ij</a:t>
            </a:r>
            <a:endParaRPr lang="it-IT" altLang="it-IT" sz="1800" b="1" i="1" baseline="-25000">
              <a:solidFill>
                <a:srgbClr val="7030A0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49594" y="2899729"/>
            <a:ext cx="10890566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Per effettuare le consegne è disponibile una flotta di </a:t>
            </a:r>
            <a:r>
              <a:rPr lang="it-IT" altLang="it-IT" sz="1800" b="1" i="1">
                <a:solidFill>
                  <a:srgbClr val="7030A0"/>
                </a:solidFill>
              </a:rPr>
              <a:t>m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 i="1">
                <a:solidFill>
                  <a:srgbClr val="7030A0"/>
                </a:solidFill>
              </a:rPr>
              <a:t>veicoli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/>
              <a:t>caratterizzati tutti dalla stessa </a:t>
            </a:r>
            <a:r>
              <a:rPr lang="it-IT" altLang="it-IT" sz="1800" i="1">
                <a:solidFill>
                  <a:srgbClr val="7030A0"/>
                </a:solidFill>
              </a:rPr>
              <a:t>portata massima </a:t>
            </a:r>
            <a:r>
              <a:rPr lang="it-IT" altLang="it-IT" sz="1800" b="1" i="1">
                <a:solidFill>
                  <a:srgbClr val="7030A0"/>
                </a:solidFill>
              </a:rPr>
              <a:t>Q</a:t>
            </a:r>
            <a:endParaRPr lang="it-IT" altLang="it-IT" sz="1800" i="1">
              <a:solidFill>
                <a:srgbClr val="7030A0"/>
              </a:solidFill>
            </a:endParaRPr>
          </a:p>
        </p:txBody>
      </p:sp>
      <p:sp>
        <p:nvSpPr>
          <p:cNvPr id="7" name="Rettangolo 7"/>
          <p:cNvSpPr>
            <a:spLocks noChangeArrowheads="1"/>
          </p:cNvSpPr>
          <p:nvPr/>
        </p:nvSpPr>
        <p:spPr bwMode="auto">
          <a:xfrm>
            <a:off x="476569" y="3799523"/>
            <a:ext cx="111741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Pre-soluzione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549594" y="4220210"/>
            <a:ext cx="1089056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Una </a:t>
            </a:r>
            <a:r>
              <a:rPr lang="it-IT" altLang="it-IT" sz="1800" b="1" i="1" err="1">
                <a:solidFill>
                  <a:srgbClr val="7030A0"/>
                </a:solidFill>
              </a:rPr>
              <a:t>pre</a:t>
            </a:r>
            <a:r>
              <a:rPr lang="it-IT" altLang="it-IT" sz="1800" b="1" i="1">
                <a:solidFill>
                  <a:srgbClr val="7030A0"/>
                </a:solidFill>
              </a:rPr>
              <a:t>-soluzione</a:t>
            </a:r>
            <a:r>
              <a:rPr lang="it-IT" altLang="it-IT" sz="1800" i="1">
                <a:solidFill>
                  <a:srgbClr val="7030A0"/>
                </a:solidFill>
              </a:rPr>
              <a:t> </a:t>
            </a:r>
            <a:r>
              <a:rPr lang="it-IT" altLang="it-IT" sz="1800"/>
              <a:t>è una famiglia di sottoinsiemi </a:t>
            </a:r>
            <a:r>
              <a:rPr lang="it-IT" altLang="it-IT" sz="1800" b="1" i="1">
                <a:solidFill>
                  <a:srgbClr val="7030A0"/>
                </a:solidFill>
                <a:latin typeface="Bernard MT Condensed" pitchFamily="18" charset="0"/>
              </a:rPr>
              <a:t>C </a:t>
            </a:r>
            <a:r>
              <a:rPr lang="it-IT" altLang="it-IT" sz="1800" b="1" i="1">
                <a:solidFill>
                  <a:srgbClr val="7030A0"/>
                </a:solidFill>
              </a:rPr>
              <a:t>= {C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 b="1" i="1">
                <a:solidFill>
                  <a:srgbClr val="7030A0"/>
                </a:solidFill>
              </a:rPr>
              <a:t>,…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t</a:t>
            </a:r>
            <a:r>
              <a:rPr lang="it-IT" altLang="it-IT" sz="1800" b="1" i="1">
                <a:solidFill>
                  <a:srgbClr val="7030A0"/>
                </a:solidFill>
              </a:rPr>
              <a:t>} </a:t>
            </a:r>
            <a:r>
              <a:rPr lang="it-IT" altLang="it-IT" sz="1800"/>
              <a:t>con la proprietà che ogni punto vendita a un solo sottoinsieme </a:t>
            </a:r>
            <a:r>
              <a:rPr lang="it-IT" altLang="it-IT" sz="1800" b="1" i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it-IT" altLang="it-IT" sz="1800" i="1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549593" y="5247324"/>
            <a:ext cx="1107894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Una </a:t>
            </a:r>
            <a:r>
              <a:rPr lang="it-IT" altLang="it-IT" sz="1800" b="1" i="1" err="1">
                <a:solidFill>
                  <a:srgbClr val="7030A0"/>
                </a:solidFill>
              </a:rPr>
              <a:t>pre</a:t>
            </a:r>
            <a:r>
              <a:rPr lang="it-IT" altLang="it-IT" sz="1800" b="1" i="1">
                <a:solidFill>
                  <a:srgbClr val="7030A0"/>
                </a:solidFill>
              </a:rPr>
              <a:t>-soluzione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in cui la </a:t>
            </a:r>
            <a:r>
              <a:rPr lang="it-IT" altLang="it-IT" sz="1800" i="1">
                <a:solidFill>
                  <a:srgbClr val="7030A0"/>
                </a:solidFill>
              </a:rPr>
              <a:t>somma della domande dei punti vendita </a:t>
            </a:r>
            <a:r>
              <a:rPr lang="it-IT" altLang="it-IT" sz="1800"/>
              <a:t>appartenenti a ciascun insieme </a:t>
            </a:r>
            <a:r>
              <a:rPr lang="it-IT" altLang="it-IT" sz="1800" b="1" i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è </a:t>
            </a:r>
            <a:r>
              <a:rPr lang="it-IT" altLang="it-IT" sz="1800" i="1">
                <a:solidFill>
                  <a:srgbClr val="7030A0"/>
                </a:solidFill>
              </a:rPr>
              <a:t>minore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/>
              <a:t>di </a:t>
            </a:r>
            <a:r>
              <a:rPr lang="it-IT" altLang="it-IT" sz="1800" b="1" i="1">
                <a:solidFill>
                  <a:srgbClr val="7030A0"/>
                </a:solidFill>
              </a:rPr>
              <a:t>Q</a:t>
            </a:r>
            <a:r>
              <a:rPr lang="it-IT" altLang="it-IT" sz="1800"/>
              <a:t>, è una </a:t>
            </a:r>
            <a:r>
              <a:rPr lang="it-IT" altLang="it-IT" sz="1800" b="1" i="1">
                <a:solidFill>
                  <a:srgbClr val="7030A0"/>
                </a:solidFill>
              </a:rPr>
              <a:t>soluzione ammissibile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6454E2-D7A8-45DD-841F-1897DE1A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41034" y="1082675"/>
            <a:ext cx="11175046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L’algoritmo </a:t>
            </a:r>
            <a:r>
              <a:rPr lang="it-IT" altLang="it-IT" sz="1800" b="1" i="1">
                <a:solidFill>
                  <a:srgbClr val="7030A0"/>
                </a:solidFill>
              </a:rPr>
              <a:t>HGL</a:t>
            </a:r>
            <a:r>
              <a:rPr lang="it-IT" altLang="it-IT" sz="1800"/>
              <a:t> costruisce una sequenza di </a:t>
            </a:r>
            <a:r>
              <a:rPr lang="it-IT" altLang="it-IT" sz="1800" err="1"/>
              <a:t>pre</a:t>
            </a:r>
            <a:r>
              <a:rPr lang="it-IT" altLang="it-IT" sz="1800"/>
              <a:t>-soluzioni </a:t>
            </a:r>
            <a:r>
              <a:rPr lang="it-IT" altLang="it-IT" sz="1800" b="1" i="1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 baseline="30000">
                <a:solidFill>
                  <a:srgbClr val="7030A0"/>
                </a:solidFill>
                <a:latin typeface="Bodoni MT Black" panose="02070A03080606020203" pitchFamily="18" charset="0"/>
              </a:rPr>
              <a:t>1</a:t>
            </a:r>
            <a:r>
              <a:rPr lang="it-IT" altLang="it-IT" sz="1800" b="1" i="1">
                <a:solidFill>
                  <a:srgbClr val="7030A0"/>
                </a:solidFill>
                <a:latin typeface="Bodoni MT Black" panose="02070A03080606020203" pitchFamily="18" charset="0"/>
              </a:rPr>
              <a:t>, C</a:t>
            </a:r>
            <a:r>
              <a:rPr lang="it-IT" altLang="it-IT" sz="1800" b="1" i="1" baseline="30000">
                <a:solidFill>
                  <a:srgbClr val="7030A0"/>
                </a:solidFill>
                <a:latin typeface="Bodoni MT Black" panose="02070A03080606020203" pitchFamily="18" charset="0"/>
              </a:rPr>
              <a:t>2</a:t>
            </a:r>
            <a:r>
              <a:rPr lang="it-IT" altLang="it-IT" sz="1800" b="1" i="1">
                <a:solidFill>
                  <a:srgbClr val="7030A0"/>
                </a:solidFill>
                <a:latin typeface="Bodoni MT Black" panose="02070A03080606020203" pitchFamily="18" charset="0"/>
              </a:rPr>
              <a:t>,…</a:t>
            </a:r>
            <a:r>
              <a:rPr lang="it-IT" altLang="it-IT" sz="1800" b="1" i="1" err="1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 baseline="30000" err="1">
                <a:solidFill>
                  <a:srgbClr val="7030A0"/>
                </a:solidFill>
                <a:latin typeface="Bodoni MT Black" panose="02070A03080606020203" pitchFamily="18" charset="0"/>
              </a:rPr>
              <a:t>t</a:t>
            </a:r>
            <a:r>
              <a:rPr lang="it-IT" altLang="it-IT" sz="1800" b="1" i="1">
                <a:solidFill>
                  <a:srgbClr val="7030A0"/>
                </a:solidFill>
                <a:latin typeface="Bodoni MT Black" panose="02070A03080606020203" pitchFamily="18" charset="0"/>
              </a:rPr>
              <a:t>  </a:t>
            </a:r>
            <a:r>
              <a:rPr lang="it-IT" altLang="it-IT" sz="1800"/>
              <a:t>ciascuna scelta nell’</a:t>
            </a:r>
            <a:r>
              <a:rPr lang="it-IT" altLang="it-IT" sz="1800" i="1">
                <a:solidFill>
                  <a:srgbClr val="7030A0"/>
                </a:solidFill>
              </a:rPr>
              <a:t>intorno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della soluzione precedente. 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51194" y="2025969"/>
            <a:ext cx="10981372" cy="3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L’</a:t>
            </a:r>
            <a:r>
              <a:rPr lang="it-IT" altLang="it-IT" sz="1800" i="1">
                <a:solidFill>
                  <a:srgbClr val="7030A0"/>
                </a:solidFill>
              </a:rPr>
              <a:t>intorno</a:t>
            </a:r>
            <a:r>
              <a:rPr lang="it-IT" altLang="it-IT" sz="1800"/>
              <a:t> è costruito </a:t>
            </a:r>
            <a:r>
              <a:rPr lang="it-IT" altLang="it-IT" sz="1800" i="1">
                <a:solidFill>
                  <a:srgbClr val="7030A0"/>
                </a:solidFill>
              </a:rPr>
              <a:t>scegliendo un punto vendita </a:t>
            </a:r>
            <a:r>
              <a:rPr lang="it-IT" altLang="it-IT" sz="1800" b="1" i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it-IT" altLang="it-IT" sz="1800" i="1" baseline="-25000">
                <a:solidFill>
                  <a:srgbClr val="7030A0"/>
                </a:solidFill>
              </a:rPr>
              <a:t> </a:t>
            </a:r>
            <a:r>
              <a:rPr lang="it-IT" altLang="it-IT" sz="1800" i="1">
                <a:solidFill>
                  <a:srgbClr val="7030A0"/>
                </a:solidFill>
              </a:rPr>
              <a:t>dall’insieme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h</a:t>
            </a:r>
            <a:r>
              <a:rPr lang="it-IT" altLang="it-IT" sz="1800" i="1">
                <a:solidFill>
                  <a:srgbClr val="7030A0"/>
                </a:solidFill>
              </a:rPr>
              <a:t> ed inserendolo nell’insieme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k</a:t>
            </a:r>
            <a:endParaRPr lang="it-IT" altLang="it-IT" sz="1800" b="1" i="1" baseline="-25000">
              <a:solidFill>
                <a:srgbClr val="7030A0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671514" y="2641283"/>
            <a:ext cx="11300364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h</a:t>
            </a:r>
            <a:r>
              <a:rPr lang="it-IT" altLang="it-IT" sz="1800"/>
              <a:t> può essere un qualsiasi insieme della </a:t>
            </a:r>
            <a:r>
              <a:rPr lang="it-IT" altLang="it-IT" sz="1800" err="1"/>
              <a:t>pre</a:t>
            </a:r>
            <a:r>
              <a:rPr lang="it-IT" altLang="it-IT" sz="1800"/>
              <a:t>-soluzione corrente a condizione che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k</a:t>
            </a:r>
            <a:r>
              <a:rPr lang="it-IT" altLang="it-IT" sz="1800"/>
              <a:t> non sia tabu per </a:t>
            </a:r>
            <a:r>
              <a:rPr lang="it-IT" altLang="it-IT" sz="1800" b="1" i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it-IT" altLang="it-IT" sz="1800"/>
              <a:t>, oppure un nuovo insieme contenente solo il deposito </a:t>
            </a:r>
            <a:r>
              <a:rPr lang="it-IT" altLang="it-IT" sz="1800" b="1" i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651194" y="3504884"/>
            <a:ext cx="1074212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Il reinserimento di </a:t>
            </a:r>
            <a:r>
              <a:rPr lang="it-IT" altLang="it-IT" sz="1800" b="1" i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it-IT" altLang="it-IT" sz="1800"/>
              <a:t> in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h</a:t>
            </a:r>
            <a:r>
              <a:rPr lang="it-IT" altLang="it-IT" sz="1800"/>
              <a:t> resta tabu per le successive </a:t>
            </a:r>
            <a:r>
              <a:rPr lang="el-GR" altLang="it-IT" sz="1800" b="1" i="1">
                <a:solidFill>
                  <a:srgbClr val="7030A0"/>
                </a:solidFill>
              </a:rPr>
              <a:t>θ</a:t>
            </a:r>
            <a:r>
              <a:rPr lang="it-IT" altLang="it-IT" sz="1800"/>
              <a:t> iterazioni (inserendo la coppia </a:t>
            </a:r>
            <a:r>
              <a:rPr lang="it-IT" altLang="it-IT" sz="1800" b="1" i="1">
                <a:solidFill>
                  <a:srgbClr val="7030A0"/>
                </a:solidFill>
              </a:rPr>
              <a:t>(</a:t>
            </a:r>
            <a:r>
              <a:rPr lang="it-IT" altLang="it-IT" sz="1800" b="1" i="1" err="1">
                <a:solidFill>
                  <a:srgbClr val="7030A0"/>
                </a:solidFill>
              </a:rPr>
              <a:t>i,h</a:t>
            </a:r>
            <a:r>
              <a:rPr lang="it-IT" altLang="it-IT" sz="1800" b="1" i="1">
                <a:solidFill>
                  <a:srgbClr val="7030A0"/>
                </a:solidFill>
              </a:rPr>
              <a:t>)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in una opportuna lista tabu)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742634" y="4573589"/>
            <a:ext cx="1074212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L’algoritmo </a:t>
            </a:r>
            <a:r>
              <a:rPr lang="it-IT" altLang="it-IT" sz="1800" b="1" i="1">
                <a:solidFill>
                  <a:srgbClr val="7030A0"/>
                </a:solidFill>
              </a:rPr>
              <a:t>HGL</a:t>
            </a:r>
            <a:r>
              <a:rPr lang="it-IT" altLang="it-IT" sz="1800"/>
              <a:t> costruisce una sequenza di </a:t>
            </a:r>
            <a:r>
              <a:rPr lang="it-IT" altLang="it-IT" sz="1800" err="1"/>
              <a:t>pre</a:t>
            </a:r>
            <a:r>
              <a:rPr lang="it-IT" altLang="it-IT" sz="1800"/>
              <a:t>-soluzioni </a:t>
            </a:r>
            <a:r>
              <a:rPr lang="it-IT" altLang="it-IT" sz="1800" b="1" i="1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 baseline="30000">
                <a:solidFill>
                  <a:srgbClr val="7030A0"/>
                </a:solidFill>
                <a:latin typeface="Bodoni MT Black" panose="02070A03080606020203" pitchFamily="18" charset="0"/>
              </a:rPr>
              <a:t>1</a:t>
            </a:r>
            <a:r>
              <a:rPr lang="it-IT" altLang="it-IT" sz="1800" b="1" i="1">
                <a:solidFill>
                  <a:srgbClr val="7030A0"/>
                </a:solidFill>
                <a:latin typeface="Bodoni MT Black" panose="02070A03080606020203" pitchFamily="18" charset="0"/>
              </a:rPr>
              <a:t>, C</a:t>
            </a:r>
            <a:r>
              <a:rPr lang="it-IT" altLang="it-IT" sz="1800" b="1" i="1" baseline="30000">
                <a:solidFill>
                  <a:srgbClr val="7030A0"/>
                </a:solidFill>
                <a:latin typeface="Bodoni MT Black" panose="02070A03080606020203" pitchFamily="18" charset="0"/>
              </a:rPr>
              <a:t>2</a:t>
            </a:r>
            <a:r>
              <a:rPr lang="it-IT" altLang="it-IT" sz="1800" b="1" i="1">
                <a:solidFill>
                  <a:srgbClr val="7030A0"/>
                </a:solidFill>
                <a:latin typeface="Bodoni MT Black" panose="02070A03080606020203" pitchFamily="18" charset="0"/>
              </a:rPr>
              <a:t>,…</a:t>
            </a:r>
            <a:r>
              <a:rPr lang="it-IT" altLang="it-IT" sz="1800" b="1" i="1" err="1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 baseline="30000" err="1">
                <a:solidFill>
                  <a:srgbClr val="7030A0"/>
                </a:solidFill>
                <a:latin typeface="Bodoni MT Black" panose="02070A03080606020203" pitchFamily="18" charset="0"/>
              </a:rPr>
              <a:t>t</a:t>
            </a:r>
            <a:r>
              <a:rPr lang="it-IT" altLang="it-IT" sz="1800" b="1" i="1">
                <a:solidFill>
                  <a:srgbClr val="7030A0"/>
                </a:solidFill>
                <a:latin typeface="Bodoni MT Black" panose="02070A03080606020203" pitchFamily="18" charset="0"/>
              </a:rPr>
              <a:t> </a:t>
            </a:r>
            <a:r>
              <a:rPr lang="it-IT" altLang="it-IT" sz="1800"/>
              <a:t>ciascuna scelta nell’</a:t>
            </a:r>
            <a:r>
              <a:rPr lang="it-IT" altLang="it-IT" sz="1800" i="1">
                <a:solidFill>
                  <a:srgbClr val="7030A0"/>
                </a:solidFill>
              </a:rPr>
              <a:t>intorno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della soluzione precedente. 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742634" y="5508626"/>
            <a:ext cx="10829606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Ogni </a:t>
            </a:r>
            <a:r>
              <a:rPr lang="it-IT" altLang="it-IT" sz="1800" i="1" err="1">
                <a:solidFill>
                  <a:srgbClr val="7030A0"/>
                </a:solidFill>
              </a:rPr>
              <a:t>pre</a:t>
            </a:r>
            <a:r>
              <a:rPr lang="it-IT" altLang="it-IT" sz="1800" i="1">
                <a:solidFill>
                  <a:srgbClr val="7030A0"/>
                </a:solidFill>
              </a:rPr>
              <a:t>-soluzione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 b="1" i="1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>
                <a:solidFill>
                  <a:schemeClr val="accent2"/>
                </a:solidFill>
                <a:latin typeface="Bernard MT Condensed" pitchFamily="18" charset="0"/>
              </a:rPr>
              <a:t> </a:t>
            </a:r>
            <a:r>
              <a:rPr lang="it-IT" altLang="it-IT" sz="1800"/>
              <a:t>generata dall’algoritmo viene ottimizzata applicando l’euristica </a:t>
            </a:r>
            <a:r>
              <a:rPr lang="it-IT" altLang="it-IT" sz="1800" b="1" i="1">
                <a:solidFill>
                  <a:srgbClr val="7030A0"/>
                </a:solidFill>
              </a:rPr>
              <a:t>2-opt</a:t>
            </a:r>
            <a:r>
              <a:rPr lang="it-IT" altLang="it-IT" sz="1800"/>
              <a:t> a ciascun insieme </a:t>
            </a:r>
            <a:r>
              <a:rPr lang="it-IT" altLang="it-IT" sz="1800" b="1" i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az-Cyrl-AZ" altLang="it-IT" sz="1800" b="1" i="1">
                <a:solidFill>
                  <a:srgbClr val="7030A0"/>
                </a:solidFill>
              </a:rPr>
              <a:t>є</a:t>
            </a:r>
            <a:r>
              <a:rPr lang="it-IT" altLang="it-IT" sz="1800" b="1" i="1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D0CF8F66-F6FE-4688-A4C5-69A310E1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9" y="667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Tabu search: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di Hertz,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Gendreau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e Laporte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7CC63FF-D676-4137-8539-D4D52E1D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20714" y="1196976"/>
            <a:ext cx="8351837" cy="50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>
                <a:latin typeface="Arial" charset="0"/>
              </a:rPr>
              <a:t>Ad ogni </a:t>
            </a:r>
            <a:r>
              <a:rPr lang="it-IT" err="1">
                <a:latin typeface="Arial" charset="0"/>
              </a:rPr>
              <a:t>pre</a:t>
            </a:r>
            <a:r>
              <a:rPr lang="it-IT">
                <a:latin typeface="Arial" charset="0"/>
              </a:rPr>
              <a:t>-soluzione </a:t>
            </a:r>
            <a:r>
              <a:rPr lang="it-IT" altLang="it-IT" sz="2000" b="1" i="1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sz="2000" b="1" i="1">
                <a:solidFill>
                  <a:srgbClr val="7030A0"/>
                </a:solidFill>
                <a:latin typeface="+mj-lt"/>
              </a:rPr>
              <a:t>={C</a:t>
            </a:r>
            <a:r>
              <a:rPr lang="it-IT" sz="2000" b="1" i="1" baseline="-25000">
                <a:solidFill>
                  <a:srgbClr val="7030A0"/>
                </a:solidFill>
                <a:latin typeface="+mj-lt"/>
              </a:rPr>
              <a:t>1</a:t>
            </a:r>
            <a:r>
              <a:rPr lang="it-IT" sz="2000" b="1" i="1">
                <a:solidFill>
                  <a:srgbClr val="7030A0"/>
                </a:solidFill>
                <a:latin typeface="+mj-lt"/>
              </a:rPr>
              <a:t>,C</a:t>
            </a:r>
            <a:r>
              <a:rPr lang="it-IT" sz="2000" b="1" i="1" baseline="-25000">
                <a:solidFill>
                  <a:srgbClr val="7030A0"/>
                </a:solidFill>
                <a:latin typeface="+mj-lt"/>
              </a:rPr>
              <a:t>2</a:t>
            </a:r>
            <a:r>
              <a:rPr lang="it-IT" sz="2000" b="1" i="1">
                <a:solidFill>
                  <a:srgbClr val="7030A0"/>
                </a:solidFill>
                <a:latin typeface="+mj-lt"/>
              </a:rPr>
              <a:t>,…,</a:t>
            </a:r>
            <a:r>
              <a:rPr lang="it-IT" sz="2000" b="1" i="1" err="1">
                <a:solidFill>
                  <a:srgbClr val="7030A0"/>
                </a:solidFill>
                <a:latin typeface="+mj-lt"/>
              </a:rPr>
              <a:t>C</a:t>
            </a:r>
            <a:r>
              <a:rPr lang="it-IT" sz="2000" b="1" i="1" baseline="-25000" err="1">
                <a:solidFill>
                  <a:srgbClr val="7030A0"/>
                </a:solidFill>
                <a:latin typeface="+mj-lt"/>
              </a:rPr>
              <a:t>t</a:t>
            </a:r>
            <a:r>
              <a:rPr lang="it-IT" sz="2000" b="1" i="1">
                <a:solidFill>
                  <a:srgbClr val="7030A0"/>
                </a:solidFill>
                <a:latin typeface="+mj-lt"/>
              </a:rPr>
              <a:t>}</a:t>
            </a:r>
            <a:r>
              <a:rPr lang="it-IT" sz="2000" b="1" i="1">
                <a:solidFill>
                  <a:srgbClr val="7030A0"/>
                </a:solidFill>
                <a:latin typeface="Bernard MT Condensed" pitchFamily="18" charset="0"/>
              </a:rPr>
              <a:t> </a:t>
            </a:r>
            <a:r>
              <a:rPr lang="it-IT">
                <a:latin typeface="Arial" charset="0"/>
              </a:rPr>
              <a:t>vengono assegnate due funzioni obiettivo:   </a:t>
            </a:r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5510"/>
              </p:ext>
            </p:extLst>
          </p:nvPr>
        </p:nvGraphicFramePr>
        <p:xfrm>
          <a:off x="994411" y="2159000"/>
          <a:ext cx="16557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457200" progId="Equation.DSMT4">
                  <p:embed/>
                </p:oleObj>
              </mc:Choice>
              <mc:Fallback>
                <p:oleObj name="Equation" r:id="rId2" imgW="889000" imgH="457200" progId="Equation.DSMT4">
                  <p:embed/>
                  <p:pic>
                    <p:nvPicPr>
                      <p:cNvPr id="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411" y="2159000"/>
                        <a:ext cx="16557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764691"/>
              </p:ext>
            </p:extLst>
          </p:nvPr>
        </p:nvGraphicFramePr>
        <p:xfrm>
          <a:off x="3912236" y="2065339"/>
          <a:ext cx="41386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500" imgH="558800" progId="Equation.DSMT4">
                  <p:embed/>
                </p:oleObj>
              </mc:Choice>
              <mc:Fallback>
                <p:oleObj name="Equation" r:id="rId4" imgW="2222500" imgH="55880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236" y="2065339"/>
                        <a:ext cx="41386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92986"/>
              </p:ext>
            </p:extLst>
          </p:nvPr>
        </p:nvGraphicFramePr>
        <p:xfrm>
          <a:off x="1039813" y="3606801"/>
          <a:ext cx="8048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13" imgH="279279" progId="Equation.DSMT4">
                  <p:embed/>
                </p:oleObj>
              </mc:Choice>
              <mc:Fallback>
                <p:oleObj name="Equation" r:id="rId6" imgW="431613" imgH="279279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606801"/>
                        <a:ext cx="8048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/>
          <p:nvPr/>
        </p:nvSpPr>
        <p:spPr>
          <a:xfrm>
            <a:off x="2974975" y="3648076"/>
            <a:ext cx="61293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i="1">
                <a:solidFill>
                  <a:srgbClr val="C00000"/>
                </a:solidFill>
              </a:rPr>
              <a:t>Lunghezza del circuito </a:t>
            </a:r>
            <a:r>
              <a:rPr lang="it-IT" i="1" err="1">
                <a:solidFill>
                  <a:srgbClr val="C00000"/>
                </a:solidFill>
              </a:rPr>
              <a:t>Hamiltoniano</a:t>
            </a:r>
            <a:r>
              <a:rPr lang="it-IT" i="1">
                <a:solidFill>
                  <a:srgbClr val="C00000"/>
                </a:solidFill>
              </a:rPr>
              <a:t> calcolato sull’insieme </a:t>
            </a:r>
            <a:r>
              <a:rPr lang="it-IT" b="1" i="1" err="1">
                <a:solidFill>
                  <a:srgbClr val="C00000"/>
                </a:solidFill>
              </a:rPr>
              <a:t>C</a:t>
            </a:r>
            <a:r>
              <a:rPr lang="it-IT" b="1" i="1" baseline="-25000" err="1">
                <a:solidFill>
                  <a:srgbClr val="C00000"/>
                </a:solidFill>
              </a:rPr>
              <a:t>j</a:t>
            </a:r>
            <a:endParaRPr lang="it-IT" b="1" i="1" baseline="-25000">
              <a:solidFill>
                <a:srgbClr val="C00000"/>
              </a:solidFill>
            </a:endParaRPr>
          </a:p>
        </p:txBody>
      </p:sp>
      <p:cxnSp>
        <p:nvCxnSpPr>
          <p:cNvPr id="9" name="Connettore 2 8"/>
          <p:cNvCxnSpPr/>
          <p:nvPr/>
        </p:nvCxnSpPr>
        <p:spPr>
          <a:xfrm>
            <a:off x="1974850" y="3859214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26059"/>
              </p:ext>
            </p:extLst>
          </p:nvPr>
        </p:nvGraphicFramePr>
        <p:xfrm>
          <a:off x="1300163" y="4351338"/>
          <a:ext cx="284162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34" imgH="139639" progId="Equation.DSMT4">
                  <p:embed/>
                </p:oleObj>
              </mc:Choice>
              <mc:Fallback>
                <p:oleObj name="Equation" r:id="rId8" imgW="152334" imgH="139639" progId="Equation.DSMT4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351338"/>
                        <a:ext cx="284162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tangolo 10"/>
          <p:cNvSpPr/>
          <p:nvPr/>
        </p:nvSpPr>
        <p:spPr>
          <a:xfrm>
            <a:off x="2974975" y="4262439"/>
            <a:ext cx="61293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i="1">
                <a:solidFill>
                  <a:srgbClr val="C00000"/>
                </a:solidFill>
              </a:rPr>
              <a:t>Coefficiente di penalità positivo</a:t>
            </a:r>
            <a:endParaRPr lang="it-IT" b="1" i="1" baseline="-25000">
              <a:solidFill>
                <a:srgbClr val="C00000"/>
              </a:solidFill>
            </a:endParaRPr>
          </a:p>
        </p:txBody>
      </p:sp>
      <p:cxnSp>
        <p:nvCxnSpPr>
          <p:cNvPr id="12" name="Connettore 2 11"/>
          <p:cNvCxnSpPr/>
          <p:nvPr/>
        </p:nvCxnSpPr>
        <p:spPr>
          <a:xfrm>
            <a:off x="1974850" y="4473575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ttangolo 12"/>
          <p:cNvSpPr>
            <a:spLocks noChangeArrowheads="1"/>
          </p:cNvSpPr>
          <p:nvPr/>
        </p:nvSpPr>
        <p:spPr bwMode="auto">
          <a:xfrm>
            <a:off x="224474" y="5170488"/>
            <a:ext cx="835183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Se una </a:t>
            </a:r>
            <a:r>
              <a:rPr lang="it-IT" altLang="it-IT" sz="1800" i="1" err="1">
                <a:solidFill>
                  <a:srgbClr val="7030A0"/>
                </a:solidFill>
              </a:rPr>
              <a:t>pre</a:t>
            </a:r>
            <a:r>
              <a:rPr lang="it-IT" altLang="it-IT" sz="1800" i="1">
                <a:solidFill>
                  <a:srgbClr val="7030A0"/>
                </a:solidFill>
              </a:rPr>
              <a:t>-soluzione</a:t>
            </a:r>
            <a:r>
              <a:rPr lang="it-IT" altLang="it-IT" sz="1800"/>
              <a:t> è </a:t>
            </a:r>
            <a:r>
              <a:rPr lang="it-IT" altLang="it-IT" sz="1800" i="1">
                <a:solidFill>
                  <a:srgbClr val="7030A0"/>
                </a:solidFill>
              </a:rPr>
              <a:t>ammissibile</a:t>
            </a:r>
            <a:r>
              <a:rPr lang="it-IT" altLang="it-IT" sz="1800"/>
              <a:t> (</a:t>
            </a:r>
            <a:r>
              <a:rPr lang="it-IT" altLang="it-IT" sz="1800">
                <a:solidFill>
                  <a:srgbClr val="7030A0"/>
                </a:solidFill>
              </a:rPr>
              <a:t>soluzione ammissibile</a:t>
            </a:r>
            <a:r>
              <a:rPr lang="it-IT" altLang="it-IT" sz="1800"/>
              <a:t>) allora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 b="1" i="1">
                <a:solidFill>
                  <a:srgbClr val="7030A0"/>
                </a:solidFill>
              </a:rPr>
              <a:t> = 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0382591-9F08-4203-96FD-233CF627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9" y="667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Tabu search: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di Hertz,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Gendreau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e Laporte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6D4A9B5-926C-455D-B064-8996FC8C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7"/>
          <p:cNvSpPr>
            <a:spLocks noChangeArrowheads="1"/>
          </p:cNvSpPr>
          <p:nvPr/>
        </p:nvSpPr>
        <p:spPr bwMode="auto">
          <a:xfrm>
            <a:off x="720409" y="1227138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Ispezione di un intorno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793434" y="1598613"/>
            <a:ext cx="10971846" cy="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sz="2000"/>
              <a:t>Data la </a:t>
            </a:r>
            <a:r>
              <a:rPr lang="it-IT" sz="2000" b="1" i="1" err="1">
                <a:solidFill>
                  <a:srgbClr val="7030A0"/>
                </a:solidFill>
              </a:rPr>
              <a:t>pre-soluzione</a:t>
            </a:r>
            <a:r>
              <a:rPr lang="it-IT" sz="2000" b="1">
                <a:solidFill>
                  <a:srgbClr val="7030A0"/>
                </a:solidFill>
              </a:rPr>
              <a:t> </a:t>
            </a:r>
            <a:r>
              <a:rPr lang="it-IT" sz="2000" b="1" i="1">
                <a:solidFill>
                  <a:srgbClr val="7030A0"/>
                </a:solidFill>
                <a:latin typeface="Bernard MT Condensed" pitchFamily="18" charset="0"/>
              </a:rPr>
              <a:t>C </a:t>
            </a:r>
            <a:r>
              <a:rPr lang="it-IT" sz="2000" b="1" i="1">
                <a:solidFill>
                  <a:srgbClr val="7030A0"/>
                </a:solidFill>
                <a:latin typeface="+mj-lt"/>
              </a:rPr>
              <a:t>={C</a:t>
            </a:r>
            <a:r>
              <a:rPr lang="it-IT" sz="2000" b="1" i="1" baseline="-25000">
                <a:solidFill>
                  <a:srgbClr val="7030A0"/>
                </a:solidFill>
                <a:latin typeface="+mj-lt"/>
              </a:rPr>
              <a:t>1</a:t>
            </a:r>
            <a:r>
              <a:rPr lang="it-IT" sz="2000" b="1" i="1">
                <a:solidFill>
                  <a:srgbClr val="7030A0"/>
                </a:solidFill>
                <a:latin typeface="+mj-lt"/>
              </a:rPr>
              <a:t>,C</a:t>
            </a:r>
            <a:r>
              <a:rPr lang="it-IT" sz="2000" b="1" i="1" baseline="-25000">
                <a:solidFill>
                  <a:srgbClr val="7030A0"/>
                </a:solidFill>
                <a:latin typeface="+mj-lt"/>
              </a:rPr>
              <a:t>2</a:t>
            </a:r>
            <a:r>
              <a:rPr lang="it-IT" sz="2000" b="1" i="1">
                <a:solidFill>
                  <a:srgbClr val="7030A0"/>
                </a:solidFill>
                <a:latin typeface="+mj-lt"/>
              </a:rPr>
              <a:t>,…,</a:t>
            </a:r>
            <a:r>
              <a:rPr lang="it-IT" sz="2000" b="1" i="1" err="1">
                <a:solidFill>
                  <a:srgbClr val="7030A0"/>
                </a:solidFill>
                <a:latin typeface="+mj-lt"/>
              </a:rPr>
              <a:t>C</a:t>
            </a:r>
            <a:r>
              <a:rPr lang="it-IT" sz="2000" b="1" i="1" baseline="-25000" err="1">
                <a:solidFill>
                  <a:srgbClr val="7030A0"/>
                </a:solidFill>
                <a:latin typeface="+mj-lt"/>
              </a:rPr>
              <a:t>t</a:t>
            </a:r>
            <a:r>
              <a:rPr lang="it-IT" sz="2000" b="1" i="1">
                <a:solidFill>
                  <a:srgbClr val="7030A0"/>
                </a:solidFill>
                <a:latin typeface="+mj-lt"/>
              </a:rPr>
              <a:t>}</a:t>
            </a:r>
            <a:r>
              <a:rPr lang="it-IT" sz="2000" b="1" i="1">
                <a:solidFill>
                  <a:schemeClr val="accent2"/>
                </a:solidFill>
                <a:latin typeface="Bernard MT Condensed" pitchFamily="18" charset="0"/>
              </a:rPr>
              <a:t> </a:t>
            </a:r>
            <a:r>
              <a:rPr lang="it-IT" sz="2000"/>
              <a:t>corrente vengono valutate solo </a:t>
            </a:r>
            <a:r>
              <a:rPr lang="it-IT" sz="2000" i="1">
                <a:solidFill>
                  <a:srgbClr val="7030A0"/>
                </a:solidFill>
              </a:rPr>
              <a:t>alcune soluzioni dell’intorno </a:t>
            </a:r>
            <a:r>
              <a:rPr lang="it-IT" sz="2000"/>
              <a:t>effettuando un </a:t>
            </a:r>
            <a:r>
              <a:rPr lang="it-IT" sz="2000" i="1">
                <a:solidFill>
                  <a:srgbClr val="7030A0"/>
                </a:solidFill>
              </a:rPr>
              <a:t>numero limitato di tentativi di mossa</a:t>
            </a:r>
            <a:r>
              <a:rPr lang="it-IT" sz="2000">
                <a:solidFill>
                  <a:srgbClr val="7030A0"/>
                </a:solidFill>
              </a:rPr>
              <a:t> </a:t>
            </a:r>
            <a:r>
              <a:rPr lang="it-IT" sz="2000"/>
              <a:t>ciascuno associato a un nodi </a:t>
            </a:r>
            <a:r>
              <a:rPr lang="it-IT" sz="2000" b="1" i="1">
                <a:solidFill>
                  <a:srgbClr val="7030A0"/>
                </a:solidFill>
              </a:rPr>
              <a:t>v</a:t>
            </a:r>
            <a:r>
              <a:rPr lang="it-IT" sz="2000" b="1" i="1" baseline="-25000">
                <a:solidFill>
                  <a:srgbClr val="7030A0"/>
                </a:solidFill>
              </a:rPr>
              <a:t>i</a:t>
            </a:r>
            <a:r>
              <a:rPr lang="it-IT" sz="2000" b="1" i="1">
                <a:solidFill>
                  <a:srgbClr val="7030A0"/>
                </a:solidFill>
              </a:rPr>
              <a:t> </a:t>
            </a:r>
            <a:r>
              <a:rPr lang="it-IT" sz="2000" i="1">
                <a:solidFill>
                  <a:srgbClr val="7030A0"/>
                </a:solidFill>
              </a:rPr>
              <a:t>scelto casualmente</a:t>
            </a:r>
            <a:r>
              <a:rPr lang="it-IT" sz="2000" b="1" i="1">
                <a:solidFill>
                  <a:srgbClr val="7030A0"/>
                </a:solidFill>
              </a:rPr>
              <a:t>   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793434" y="2738439"/>
            <a:ext cx="10260646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Il nodo </a:t>
            </a:r>
            <a:r>
              <a:rPr lang="it-IT" altLang="it-IT" sz="1800" b="1" i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viene </a:t>
            </a:r>
            <a:r>
              <a:rPr lang="it-IT" altLang="it-IT" sz="1800" i="1">
                <a:solidFill>
                  <a:srgbClr val="7030A0"/>
                </a:solidFill>
              </a:rPr>
              <a:t>estratto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/>
              <a:t>da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h</a:t>
            </a:r>
            <a:r>
              <a:rPr lang="it-IT" altLang="it-IT" sz="1800"/>
              <a:t> che lo contiene ed </a:t>
            </a:r>
            <a:r>
              <a:rPr lang="it-IT" altLang="it-IT" sz="1800" i="1">
                <a:solidFill>
                  <a:srgbClr val="7030A0"/>
                </a:solidFill>
              </a:rPr>
              <a:t>inserito</a:t>
            </a:r>
            <a:r>
              <a:rPr lang="it-IT" altLang="it-IT" sz="1800"/>
              <a:t> in un insieme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k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con la proprietà che contiene almeno uno dei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 b="1" i="1">
                <a:solidFill>
                  <a:srgbClr val="7030A0"/>
                </a:solidFill>
              </a:rPr>
              <a:t>p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nodi </a:t>
            </a:r>
            <a:r>
              <a:rPr lang="it-IT" altLang="it-IT" sz="1800" i="1">
                <a:solidFill>
                  <a:srgbClr val="7030A0"/>
                </a:solidFill>
              </a:rPr>
              <a:t>più vicini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a </a:t>
            </a:r>
            <a:r>
              <a:rPr lang="it-IT" altLang="it-IT" sz="1800" b="1" i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793434" y="3530601"/>
            <a:ext cx="10179366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Il nodo </a:t>
            </a:r>
            <a:r>
              <a:rPr lang="it-IT" altLang="it-IT" sz="1800" b="1" i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it-IT" altLang="it-IT" sz="1800"/>
              <a:t> viene </a:t>
            </a:r>
            <a:r>
              <a:rPr lang="it-IT" altLang="it-IT" sz="1800" i="1">
                <a:solidFill>
                  <a:srgbClr val="7030A0"/>
                </a:solidFill>
              </a:rPr>
              <a:t>inserito nel percorso corrente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di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k</a:t>
            </a:r>
            <a:r>
              <a:rPr lang="it-IT" altLang="it-IT" sz="1800"/>
              <a:t> immediatamente </a:t>
            </a:r>
            <a:r>
              <a:rPr lang="it-IT" altLang="it-IT" sz="1800" i="1">
                <a:solidFill>
                  <a:srgbClr val="7030A0"/>
                </a:solidFill>
              </a:rPr>
              <a:t>prima</a:t>
            </a:r>
            <a:r>
              <a:rPr lang="it-IT" altLang="it-IT" sz="1800"/>
              <a:t> o immediatamente </a:t>
            </a:r>
            <a:r>
              <a:rPr lang="it-IT" altLang="it-IT" sz="1800" i="1">
                <a:solidFill>
                  <a:srgbClr val="7030A0"/>
                </a:solidFill>
              </a:rPr>
              <a:t>dopo</a:t>
            </a:r>
            <a:r>
              <a:rPr lang="it-IT" altLang="it-IT" sz="1800"/>
              <a:t> il </a:t>
            </a:r>
            <a:r>
              <a:rPr lang="it-IT" altLang="it-IT" sz="1800" i="1">
                <a:solidFill>
                  <a:srgbClr val="7030A0"/>
                </a:solidFill>
              </a:rPr>
              <a:t>nodo di </a:t>
            </a:r>
            <a:r>
              <a:rPr lang="it-IT" altLang="it-IT" sz="1800" b="1" i="1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err="1">
                <a:solidFill>
                  <a:srgbClr val="7030A0"/>
                </a:solidFill>
              </a:rPr>
              <a:t>k</a:t>
            </a:r>
            <a:r>
              <a:rPr lang="it-IT" altLang="it-IT" sz="1800" i="1">
                <a:solidFill>
                  <a:srgbClr val="7030A0"/>
                </a:solidFill>
              </a:rPr>
              <a:t> più vicino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793434" y="4264026"/>
            <a:ext cx="8351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Viene calcolata la funzione obiettivo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 i="1">
                <a:solidFill>
                  <a:srgbClr val="7030A0"/>
                </a:solidFill>
              </a:rPr>
              <a:t>senza applicare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l’euristica </a:t>
            </a:r>
            <a:r>
              <a:rPr lang="it-IT" altLang="it-IT" sz="1800" i="1">
                <a:solidFill>
                  <a:srgbClr val="7030A0"/>
                </a:solidFill>
              </a:rPr>
              <a:t>2-opt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793434" y="4695825"/>
            <a:ext cx="8351837" cy="3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rgbClr val="7030A0"/>
                </a:solidFill>
              </a:rPr>
              <a:t>Vengono scelti </a:t>
            </a:r>
            <a:r>
              <a:rPr lang="it-IT" altLang="it-IT" sz="1800" b="1" i="1">
                <a:solidFill>
                  <a:srgbClr val="7030A0"/>
                </a:solidFill>
              </a:rPr>
              <a:t>q</a:t>
            </a:r>
            <a:r>
              <a:rPr lang="it-IT" altLang="it-IT" sz="1800" i="1">
                <a:solidFill>
                  <a:srgbClr val="7030A0"/>
                </a:solidFill>
              </a:rPr>
              <a:t> nodi </a:t>
            </a:r>
            <a:r>
              <a:rPr lang="it-IT" altLang="it-IT" sz="1800" b="1" i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i</a:t>
            </a:r>
            <a:r>
              <a:rPr lang="it-IT" altLang="it-IT" sz="1800" i="1">
                <a:solidFill>
                  <a:srgbClr val="7030A0"/>
                </a:solidFill>
              </a:rPr>
              <a:t> a partire dai quali generare nuove soluzioni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793434" y="5199063"/>
            <a:ext cx="10047286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rgbClr val="7030A0"/>
                </a:solidFill>
              </a:rPr>
              <a:t>tentativo di mossa viene effettuato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/>
              <a:t>anche se la coppia </a:t>
            </a:r>
            <a:r>
              <a:rPr lang="it-IT" altLang="it-IT" sz="1800" b="1" i="1">
                <a:solidFill>
                  <a:srgbClr val="7030A0"/>
                </a:solidFill>
              </a:rPr>
              <a:t>(</a:t>
            </a:r>
            <a:r>
              <a:rPr lang="it-IT" altLang="it-IT" sz="1800" b="1" i="1" err="1">
                <a:solidFill>
                  <a:srgbClr val="7030A0"/>
                </a:solidFill>
              </a:rPr>
              <a:t>i,k</a:t>
            </a:r>
            <a:r>
              <a:rPr lang="it-IT" altLang="it-IT" sz="1800" b="1" i="1">
                <a:solidFill>
                  <a:srgbClr val="7030A0"/>
                </a:solidFill>
              </a:rPr>
              <a:t>)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è </a:t>
            </a:r>
            <a:r>
              <a:rPr lang="it-IT" altLang="it-IT" sz="1800" i="1">
                <a:solidFill>
                  <a:srgbClr val="7030A0"/>
                </a:solidFill>
              </a:rPr>
              <a:t>tabu</a:t>
            </a:r>
            <a:r>
              <a:rPr lang="it-IT" altLang="it-IT" sz="1800"/>
              <a:t>: se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/>
              <a:t> è </a:t>
            </a:r>
            <a:r>
              <a:rPr lang="it-IT" altLang="it-IT" sz="1800" i="1">
                <a:solidFill>
                  <a:srgbClr val="7030A0"/>
                </a:solidFill>
              </a:rPr>
              <a:t>minore del minimo corrente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la mossa viene presa in considerazione altrimenti ignorata</a:t>
            </a:r>
            <a:endParaRPr lang="it-IT" altLang="it-IT" sz="1800" i="1">
              <a:solidFill>
                <a:schemeClr val="accent2"/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CF4F6475-B59D-40E5-9107-9987C5A6D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9" y="667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Tabu search: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di Hertz,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Gendreau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e Laporte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DDC0AC7-5B8A-4A56-835C-4D7DC1DB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7"/>
          <p:cNvSpPr>
            <a:spLocks noChangeArrowheads="1"/>
          </p:cNvSpPr>
          <p:nvPr/>
        </p:nvSpPr>
        <p:spPr bwMode="auto">
          <a:xfrm>
            <a:off x="588329" y="1318578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Aggiornamento della costante di penalizzazione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61354" y="1821815"/>
            <a:ext cx="8351837" cy="3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La costante </a:t>
            </a:r>
            <a:r>
              <a:rPr lang="el-GR" altLang="it-IT" sz="1800" b="1" i="1">
                <a:solidFill>
                  <a:srgbClr val="7030A0"/>
                </a:solidFill>
              </a:rPr>
              <a:t>α</a:t>
            </a:r>
            <a:r>
              <a:rPr lang="it-IT" altLang="it-IT" sz="1800"/>
              <a:t> viene </a:t>
            </a:r>
            <a:r>
              <a:rPr lang="it-IT" altLang="it-IT" sz="1800" i="1">
                <a:solidFill>
                  <a:srgbClr val="7030A0"/>
                </a:solidFill>
              </a:rPr>
              <a:t>inizializzata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ad </a:t>
            </a:r>
            <a:r>
              <a:rPr lang="it-IT" altLang="it-IT" sz="1800" b="1" i="1">
                <a:solidFill>
                  <a:srgbClr val="7030A0"/>
                </a:solidFill>
              </a:rPr>
              <a:t>1</a:t>
            </a:r>
            <a:r>
              <a:rPr lang="it-IT" altLang="it-IT" sz="1800"/>
              <a:t> (stessa priorità tra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1</a:t>
            </a:r>
            <a:r>
              <a:rPr lang="it-IT" altLang="it-IT" sz="1800"/>
              <a:t> ed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/>
              <a:t>)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661354" y="2326640"/>
            <a:ext cx="10423206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Se nella ultime </a:t>
            </a:r>
            <a:r>
              <a:rPr lang="it-IT" altLang="it-IT" sz="1800" i="1">
                <a:solidFill>
                  <a:srgbClr val="7030A0"/>
                </a:solidFill>
              </a:rPr>
              <a:t>10 iterazioni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sono state prodotte soltanto </a:t>
            </a:r>
            <a:r>
              <a:rPr lang="it-IT" altLang="it-IT" sz="1800" i="1">
                <a:solidFill>
                  <a:srgbClr val="7030A0"/>
                </a:solidFill>
              </a:rPr>
              <a:t>soluzioni inammissibili,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el-GR" altLang="it-IT" sz="1800" b="1" i="1">
                <a:solidFill>
                  <a:srgbClr val="7030A0"/>
                </a:solidFill>
              </a:rPr>
              <a:t>α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/>
              <a:t>viene </a:t>
            </a:r>
            <a:r>
              <a:rPr lang="it-IT" altLang="it-IT" sz="1800" i="1">
                <a:solidFill>
                  <a:srgbClr val="7030A0"/>
                </a:solidFill>
              </a:rPr>
              <a:t>moltiplicata per </a:t>
            </a:r>
            <a:r>
              <a:rPr lang="it-IT" altLang="it-IT" sz="1800" b="1" i="1">
                <a:solidFill>
                  <a:srgbClr val="7030A0"/>
                </a:solidFill>
              </a:rPr>
              <a:t>2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(si rende più </a:t>
            </a:r>
            <a:r>
              <a:rPr lang="it-IT" altLang="it-IT" sz="1800" i="1">
                <a:solidFill>
                  <a:srgbClr val="7030A0"/>
                </a:solidFill>
              </a:rPr>
              <a:t>pesante</a:t>
            </a:r>
            <a:r>
              <a:rPr lang="it-IT" altLang="it-IT" sz="1800"/>
              <a:t> l’effetto della violazione dei vincoli) </a:t>
            </a:r>
            <a:endParaRPr lang="it-IT" altLang="it-IT" sz="1800" i="1">
              <a:solidFill>
                <a:schemeClr val="accent2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661354" y="3152140"/>
            <a:ext cx="10352086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Se nella ultime </a:t>
            </a:r>
            <a:r>
              <a:rPr lang="it-IT" altLang="it-IT" sz="1800" i="1">
                <a:solidFill>
                  <a:srgbClr val="7030A0"/>
                </a:solidFill>
              </a:rPr>
              <a:t>10 iterazioni </a:t>
            </a:r>
            <a:r>
              <a:rPr lang="it-IT" altLang="it-IT" sz="1800"/>
              <a:t>sono state prodotte soltanto </a:t>
            </a:r>
            <a:r>
              <a:rPr lang="it-IT" altLang="it-IT" sz="1800" i="1">
                <a:solidFill>
                  <a:srgbClr val="7030A0"/>
                </a:solidFill>
              </a:rPr>
              <a:t>soluzioni ammissibili,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el-GR" altLang="it-IT" sz="1800" b="1" i="1">
                <a:solidFill>
                  <a:srgbClr val="7030A0"/>
                </a:solidFill>
              </a:rPr>
              <a:t>α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/>
              <a:t>viene </a:t>
            </a:r>
            <a:r>
              <a:rPr lang="it-IT" altLang="it-IT" sz="1800" i="1">
                <a:solidFill>
                  <a:srgbClr val="7030A0"/>
                </a:solidFill>
              </a:rPr>
              <a:t>divisa per </a:t>
            </a:r>
            <a:r>
              <a:rPr lang="it-IT" altLang="it-IT" sz="1800" b="1" i="1">
                <a:solidFill>
                  <a:srgbClr val="7030A0"/>
                </a:solidFill>
              </a:rPr>
              <a:t>2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(si rende più </a:t>
            </a:r>
            <a:r>
              <a:rPr lang="it-IT" altLang="it-IT" sz="1800" i="1">
                <a:solidFill>
                  <a:srgbClr val="7030A0"/>
                </a:solidFill>
              </a:rPr>
              <a:t>leggero</a:t>
            </a:r>
            <a:r>
              <a:rPr lang="it-IT" altLang="it-IT" sz="1800"/>
              <a:t> l’effetto della violazione dei vincoli) </a:t>
            </a:r>
            <a:endParaRPr lang="it-IT" altLang="it-IT" sz="1800" i="1">
              <a:solidFill>
                <a:schemeClr val="accent2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661354" y="4073843"/>
            <a:ext cx="10423206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L’algoritmo </a:t>
            </a:r>
            <a:r>
              <a:rPr lang="it-IT" altLang="it-IT" sz="1800" i="1">
                <a:solidFill>
                  <a:srgbClr val="7030A0"/>
                </a:solidFill>
              </a:rPr>
              <a:t>termina</a:t>
            </a:r>
            <a:r>
              <a:rPr lang="it-IT" altLang="it-IT" sz="1800"/>
              <a:t> se si hanno più di </a:t>
            </a:r>
            <a:r>
              <a:rPr lang="it-IT" altLang="it-IT" sz="1800" b="1" i="1">
                <a:solidFill>
                  <a:srgbClr val="7030A0"/>
                </a:solidFill>
              </a:rPr>
              <a:t>50∙n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 i="1">
                <a:solidFill>
                  <a:srgbClr val="7030A0"/>
                </a:solidFill>
              </a:rPr>
              <a:t>iterazioni senza aggiornamenti </a:t>
            </a:r>
            <a:r>
              <a:rPr lang="it-IT" altLang="it-IT" sz="1800"/>
              <a:t>del migliore </a:t>
            </a:r>
            <a:r>
              <a:rPr lang="it-IT" altLang="it-IT" sz="1800" i="1">
                <a:solidFill>
                  <a:srgbClr val="7030A0"/>
                </a:solidFill>
              </a:rPr>
              <a:t>valore</a:t>
            </a:r>
            <a:r>
              <a:rPr lang="it-IT" altLang="it-IT" sz="1800"/>
              <a:t> di </a:t>
            </a:r>
            <a:r>
              <a:rPr lang="it-IT" altLang="it-IT" sz="1800" b="1" i="1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>
                <a:solidFill>
                  <a:srgbClr val="7030A0"/>
                </a:solidFill>
              </a:rPr>
              <a:t>2</a:t>
            </a:r>
            <a:r>
              <a:rPr lang="it-IT" altLang="it-IT" sz="1800"/>
              <a:t> oppure se </a:t>
            </a:r>
            <a:r>
              <a:rPr lang="el-GR" altLang="it-IT" sz="1800" b="1" i="1">
                <a:solidFill>
                  <a:srgbClr val="7030A0"/>
                </a:solidFill>
              </a:rPr>
              <a:t>α</a:t>
            </a:r>
            <a:r>
              <a:rPr lang="it-IT" altLang="it-IT" sz="1800" b="1" i="1">
                <a:solidFill>
                  <a:srgbClr val="7030A0"/>
                </a:solidFill>
              </a:rPr>
              <a:t> &gt; 10</a:t>
            </a:r>
            <a:r>
              <a:rPr lang="it-IT" altLang="it-IT" sz="1800" b="1" i="1" baseline="30000">
                <a:solidFill>
                  <a:srgbClr val="7030A0"/>
                </a:solidFill>
              </a:rPr>
              <a:t>30</a:t>
            </a:r>
            <a:r>
              <a:rPr lang="it-IT" altLang="it-IT" sz="1800" b="1" i="1">
                <a:solidFill>
                  <a:srgbClr val="7030A0"/>
                </a:solidFill>
              </a:rPr>
              <a:t> </a:t>
            </a:r>
            <a:r>
              <a:rPr lang="it-IT" altLang="it-IT" sz="1800"/>
              <a:t>(anche </a:t>
            </a:r>
            <a:r>
              <a:rPr lang="it-IT" altLang="it-IT" sz="1800" i="1">
                <a:solidFill>
                  <a:srgbClr val="7030A0"/>
                </a:solidFill>
              </a:rPr>
              <a:t>aumentando la costante di penalizzazione</a:t>
            </a:r>
            <a:r>
              <a:rPr lang="it-IT" altLang="it-IT" sz="1800">
                <a:solidFill>
                  <a:srgbClr val="7030A0"/>
                </a:solidFill>
              </a:rPr>
              <a:t> </a:t>
            </a:r>
            <a:r>
              <a:rPr lang="it-IT" altLang="it-IT" sz="1800" i="1">
                <a:solidFill>
                  <a:srgbClr val="7030A0"/>
                </a:solidFill>
              </a:rPr>
              <a:t>non si generano soluzioni ammissibili</a:t>
            </a:r>
            <a:r>
              <a:rPr lang="it-IT" altLang="it-IT" sz="1800"/>
              <a:t>)  </a:t>
            </a:r>
            <a:endParaRPr lang="it-IT" altLang="it-IT" sz="1800" i="1">
              <a:solidFill>
                <a:schemeClr val="accent2"/>
              </a:solidFill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CAB5478D-F8A2-447A-A487-667C9084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9" y="667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Tabu search: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di Hertz, </a:t>
            </a:r>
            <a:r>
              <a:rPr lang="en-US" altLang="it-IT" sz="2400" err="1">
                <a:solidFill>
                  <a:srgbClr val="002060"/>
                </a:solidFill>
                <a:cs typeface="Arial" charset="0"/>
              </a:rPr>
              <a:t>Gendreau</a:t>
            </a:r>
            <a:r>
              <a:rPr lang="en-US" altLang="it-IT" sz="2400">
                <a:solidFill>
                  <a:srgbClr val="002060"/>
                </a:solidFill>
                <a:cs typeface="Arial" charset="0"/>
              </a:rPr>
              <a:t> e Laporte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35FF37C-BE40-4B46-A915-2707DDF5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8DA679D9A384DB46C4B32DB0BFFE6" ma:contentTypeVersion="10" ma:contentTypeDescription="Create a new document." ma:contentTypeScope="" ma:versionID="c1767fe3a0f331e81154e31ef66bf72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a5db45ce4f233a26fbcc3373ebd9105e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846460-A816-4B6E-BC02-41FD556EA6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A5018C-B517-49E3-A95A-FD0D7D25E6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A821D1-9C2D-402C-82F8-F2B84ED8E58F}">
  <ds:schemaRefs>
    <ds:schemaRef ds:uri="2db36bdd-87bf-402d-acad-8a948c6431f8"/>
    <ds:schemaRef ds:uri="78d2541a-0243-4856-a1e8-b580752034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1" baseType="lpstr">
      <vt:lpstr>Aptos</vt:lpstr>
      <vt:lpstr>Arial</vt:lpstr>
      <vt:lpstr>Bernard MT Condensed</vt:lpstr>
      <vt:lpstr>Bodoni MT Black</vt:lpstr>
      <vt:lpstr>Calibri</vt:lpstr>
      <vt:lpstr>Calibri Light</vt:lpstr>
      <vt:lpstr>Cambria Math</vt:lpstr>
      <vt:lpstr>Wingdings</vt:lpstr>
      <vt:lpstr>Tema di Office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Ricerca Operativa 2 A.A. 2020/21</dc:title>
  <dc:creator>MAURIZIO BOCCIA</dc:creator>
  <cp:lastModifiedBy>Antonio B.</cp:lastModifiedBy>
  <cp:revision>1</cp:revision>
  <dcterms:created xsi:type="dcterms:W3CDTF">2020-11-23T16:55:02Z</dcterms:created>
  <dcterms:modified xsi:type="dcterms:W3CDTF">2024-05-24T11:31:12Z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