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7688F-A862-4B9A-94F8-EDDF88A9C725}" v="26" dt="2024-05-24T15:29:57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3617" autoAdjust="0"/>
  </p:normalViewPr>
  <p:slideViewPr>
    <p:cSldViewPr>
      <p:cViewPr varScale="1">
        <p:scale>
          <a:sx n="103" d="100"/>
          <a:sy n="103" d="100"/>
        </p:scale>
        <p:origin x="12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CC17688F-A862-4B9A-94F8-EDDF88A9C725}"/>
    <pc:docChg chg="undo custSel modSld">
      <pc:chgData name="Antonio B." userId="9219f2d1b2873455" providerId="LiveId" clId="{CC17688F-A862-4B9A-94F8-EDDF88A9C725}" dt="2024-05-24T15:35:54.548" v="484" actId="20577"/>
      <pc:docMkLst>
        <pc:docMk/>
      </pc:docMkLst>
      <pc:sldChg chg="modSp mod">
        <pc:chgData name="Antonio B." userId="9219f2d1b2873455" providerId="LiveId" clId="{CC17688F-A862-4B9A-94F8-EDDF88A9C725}" dt="2024-05-24T11:54:57.496" v="28"/>
        <pc:sldMkLst>
          <pc:docMk/>
          <pc:sldMk cId="0" sldId="288"/>
        </pc:sldMkLst>
        <pc:spChg chg="mod">
          <ac:chgData name="Antonio B." userId="9219f2d1b2873455" providerId="LiveId" clId="{CC17688F-A862-4B9A-94F8-EDDF88A9C725}" dt="2024-05-24T11:54:57.496" v="28"/>
          <ac:spMkLst>
            <pc:docMk/>
            <pc:sldMk cId="0" sldId="288"/>
            <ac:spMk id="3112" creationId="{00000000-0000-0000-0000-000000000000}"/>
          </ac:spMkLst>
        </pc:spChg>
      </pc:sldChg>
      <pc:sldChg chg="addSp delSp modSp mod">
        <pc:chgData name="Antonio B." userId="9219f2d1b2873455" providerId="LiveId" clId="{CC17688F-A862-4B9A-94F8-EDDF88A9C725}" dt="2024-05-24T15:29:43.706" v="458" actId="27636"/>
        <pc:sldMkLst>
          <pc:docMk/>
          <pc:sldMk cId="0" sldId="289"/>
        </pc:sldMkLst>
        <pc:spChg chg="add mod">
          <ac:chgData name="Antonio B." userId="9219f2d1b2873455" providerId="LiveId" clId="{CC17688F-A862-4B9A-94F8-EDDF88A9C725}" dt="2024-05-24T15:29:43.706" v="458" actId="27636"/>
          <ac:spMkLst>
            <pc:docMk/>
            <pc:sldMk cId="0" sldId="289"/>
            <ac:spMk id="4101" creationId="{00000000-0000-0000-0000-000000000000}"/>
          </ac:spMkLst>
        </pc:sp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89"/>
            <ac:graphicFrameMk id="2" creationId="{00000000-0000-0000-0000-000000000000}"/>
          </ac:graphicFrameMkLst>
        </pc:graphicFrameChg>
      </pc:sldChg>
      <pc:sldChg chg="addSp delSp modSp mod">
        <pc:chgData name="Antonio B." userId="9219f2d1b2873455" providerId="LiveId" clId="{CC17688F-A862-4B9A-94F8-EDDF88A9C725}" dt="2024-05-24T15:29:57.422" v="483" actId="20577"/>
        <pc:sldMkLst>
          <pc:docMk/>
          <pc:sldMk cId="0" sldId="290"/>
        </pc:sldMkLst>
        <pc:spChg chg="add mod">
          <ac:chgData name="Antonio B." userId="9219f2d1b2873455" providerId="LiveId" clId="{CC17688F-A862-4B9A-94F8-EDDF88A9C725}" dt="2024-05-24T15:29:57.422" v="483" actId="20577"/>
          <ac:spMkLst>
            <pc:docMk/>
            <pc:sldMk cId="0" sldId="290"/>
            <ac:spMk id="5124" creationId="{00000000-0000-0000-0000-000000000000}"/>
          </ac:spMkLst>
        </pc:sp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90"/>
            <ac:graphicFrameMk id="2" creationId="{00000000-0000-0000-0000-000000000000}"/>
          </ac:graphicFrameMkLst>
        </pc:graphicFrameChg>
      </pc:sldChg>
      <pc:sldChg chg="addSp delSp modSp mod modNotesTx">
        <pc:chgData name="Antonio B." userId="9219f2d1b2873455" providerId="LiveId" clId="{CC17688F-A862-4B9A-94F8-EDDF88A9C725}" dt="2024-05-24T15:29:30.130" v="446" actId="14100"/>
        <pc:sldMkLst>
          <pc:docMk/>
          <pc:sldMk cId="0" sldId="291"/>
        </pc:sldMkLst>
        <pc:spChg chg="add mod">
          <ac:chgData name="Antonio B." userId="9219f2d1b2873455" providerId="LiveId" clId="{CC17688F-A862-4B9A-94F8-EDDF88A9C725}" dt="2024-05-24T15:29:30.130" v="446" actId="14100"/>
          <ac:spMkLst>
            <pc:docMk/>
            <pc:sldMk cId="0" sldId="291"/>
            <ac:spMk id="6148" creationId="{00000000-0000-0000-0000-000000000000}"/>
          </ac:spMkLst>
        </pc:spChg>
        <pc:graphicFrameChg chg="del mod replId">
          <ac:chgData name="Antonio B." userId="9219f2d1b2873455" providerId="LiveId" clId="{CC17688F-A862-4B9A-94F8-EDDF88A9C725}" dt="2024-05-24T15:28:53.134" v="440"/>
          <ac:graphicFrameMkLst>
            <pc:docMk/>
            <pc:sldMk cId="0" sldId="291"/>
            <ac:graphicFrameMk id="2" creationId="{00000000-0000-0000-0000-000000000000}"/>
          </ac:graphicFrameMkLst>
        </pc:graphicFrameChg>
      </pc:sldChg>
      <pc:sldChg chg="modSp mod modNotesTx">
        <pc:chgData name="Antonio B." userId="9219f2d1b2873455" providerId="LiveId" clId="{CC17688F-A862-4B9A-94F8-EDDF88A9C725}" dt="2024-05-24T15:35:54.548" v="484" actId="20577"/>
        <pc:sldMkLst>
          <pc:docMk/>
          <pc:sldMk cId="0" sldId="293"/>
        </pc:sldMkLst>
        <pc:spChg chg="mod">
          <ac:chgData name="Antonio B." userId="9219f2d1b2873455" providerId="LiveId" clId="{CC17688F-A862-4B9A-94F8-EDDF88A9C725}" dt="2024-05-24T15:35:54.548" v="484" actId="20577"/>
          <ac:spMkLst>
            <pc:docMk/>
            <pc:sldMk cId="0" sldId="293"/>
            <ac:spMk id="8223" creationId="{00000000-0000-0000-0000-000000000000}"/>
          </ac:spMkLst>
        </pc:spChg>
      </pc:sldChg>
      <pc:sldChg chg="addSp delSp modSp mod">
        <pc:chgData name="Antonio B." userId="9219f2d1b2873455" providerId="LiveId" clId="{CC17688F-A862-4B9A-94F8-EDDF88A9C725}" dt="2024-05-24T15:29:43.089" v="457" actId="27636"/>
        <pc:sldMkLst>
          <pc:docMk/>
          <pc:sldMk cId="0" sldId="294"/>
        </pc:sldMkLst>
        <pc:spChg chg="add mod">
          <ac:chgData name="Antonio B." userId="9219f2d1b2873455" providerId="LiveId" clId="{CC17688F-A862-4B9A-94F8-EDDF88A9C725}" dt="2024-05-24T15:29:42.571" v="456" actId="27636"/>
          <ac:spMkLst>
            <pc:docMk/>
            <pc:sldMk cId="0" sldId="294"/>
            <ac:spMk id="9221" creationId="{00000000-0000-0000-0000-000000000000}"/>
          </ac:spMkLst>
        </pc:spChg>
        <pc:spChg chg="add mod">
          <ac:chgData name="Antonio B." userId="9219f2d1b2873455" providerId="LiveId" clId="{CC17688F-A862-4B9A-94F8-EDDF88A9C725}" dt="2024-05-24T15:29:43.089" v="457" actId="27636"/>
          <ac:spMkLst>
            <pc:docMk/>
            <pc:sldMk cId="0" sldId="294"/>
            <ac:spMk id="9222" creationId="{00000000-0000-0000-0000-000000000000}"/>
          </ac:spMkLst>
        </pc:spChg>
        <pc:spChg chg="add mod">
          <ac:chgData name="Antonio B." userId="9219f2d1b2873455" providerId="LiveId" clId="{CC17688F-A862-4B9A-94F8-EDDF88A9C725}" dt="2024-05-24T15:29:42.346" v="455" actId="27636"/>
          <ac:spMkLst>
            <pc:docMk/>
            <pc:sldMk cId="0" sldId="294"/>
            <ac:spMk id="9223" creationId="{00000000-0000-0000-0000-000000000000}"/>
          </ac:spMkLst>
        </pc:sp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94"/>
            <ac:graphicFrameMk id="2" creationId="{00000000-0000-0000-0000-000000000000}"/>
          </ac:graphicFrameMkLst>
        </pc:graphicFrame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94"/>
            <ac:graphicFrameMk id="4" creationId="{00000000-0000-0000-0000-000000000000}"/>
          </ac:graphicFrameMkLst>
        </pc:graphicFrame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94"/>
            <ac:graphicFrameMk id="6" creationId="{00000000-0000-0000-0000-000000000000}"/>
          </ac:graphicFrameMkLst>
        </pc:graphicFrameChg>
      </pc:sldChg>
      <pc:sldChg chg="addSp delSp modSp mod">
        <pc:chgData name="Antonio B." userId="9219f2d1b2873455" providerId="LiveId" clId="{CC17688F-A862-4B9A-94F8-EDDF88A9C725}" dt="2024-05-24T15:29:41.726" v="453"/>
        <pc:sldMkLst>
          <pc:docMk/>
          <pc:sldMk cId="0" sldId="296"/>
        </pc:sldMkLst>
        <pc:spChg chg="add">
          <ac:chgData name="Antonio B." userId="9219f2d1b2873455" providerId="LiveId" clId="{CC17688F-A862-4B9A-94F8-EDDF88A9C725}" dt="2024-05-24T15:29:41.726" v="453"/>
          <ac:spMkLst>
            <pc:docMk/>
            <pc:sldMk cId="0" sldId="296"/>
            <ac:spMk id="11269" creationId="{00000000-0000-0000-0000-000000000000}"/>
          </ac:spMkLst>
        </pc:spChg>
        <pc:graphicFrameChg chg="del mod replId">
          <ac:chgData name="Antonio B." userId="9219f2d1b2873455" providerId="LiveId" clId="{CC17688F-A862-4B9A-94F8-EDDF88A9C725}" dt="2024-05-24T15:29:41.726" v="453"/>
          <ac:graphicFrameMkLst>
            <pc:docMk/>
            <pc:sldMk cId="0" sldId="296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9302B9-6D27-4581-ACC5-1334E698D7D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A054-B744-473C-AF83-C196C4929B40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C2B-BA13-4EC8-9E6E-7565C86E85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32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volessi minimizzare il ritardo massimo, avrei una nuova </a:t>
            </a:r>
            <a:r>
              <a:rPr lang="it-IT" dirty="0" err="1"/>
              <a:t>f.o</a:t>
            </a:r>
            <a:r>
              <a:rPr lang="it-IT" dirty="0"/>
              <a:t>.: min MAXLATE, con il vincolo che MAXLATE &gt;= </a:t>
            </a:r>
            <a:r>
              <a:rPr lang="it-IT" dirty="0" err="1"/>
              <a:t>Lk</a:t>
            </a:r>
            <a:r>
              <a:rPr lang="it-IT" dirty="0"/>
              <a:t>, per ogni 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CCC2B-BA13-4EC8-9E6E-7565C86E857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FLOW SHOP SCHEDULING: in tale problema l’ordine dei task è sempre lo stesso! E’ più facile perché, una volta che ho deciso la prima permutazione, è la stessa per tutte le altre macchine.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CCC2B-BA13-4EC8-9E6E-7565C86E85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01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0AE0-A3B0-4BE2-BAFC-91071C3EDD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3D366-F998-4E6D-957B-F8CFF19A94D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1C99-5DD6-4A7F-AD2D-71F076829EF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1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DF77-0067-49DC-B066-D4796444DF6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76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FBFB6-49B5-4CEB-8936-BF11A33DB4C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0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67EB-797B-4072-8CBF-C89D1D349E8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8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A5A0-208E-4D26-BCDD-6FE7B71376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2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E4C5-4ACA-4A8C-B0A4-812672D44E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5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A0BD-A8F2-40C6-A8C1-7C2507194A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5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AC5F6-15A7-4F5F-A2FA-721EA6B2335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6475E-9D15-461A-B93E-08A9E4CACA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4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44457-D636-4633-A8EE-07D4B0434FF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19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100-316B-474F-9AB1-672F35E7FC5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6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1E47A5F-7831-4B9E-B3C4-1E3B45859F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2051" name="Rectangle 16"/>
          <p:cNvSpPr>
            <a:spLocks noChangeArrowheads="1"/>
          </p:cNvSpPr>
          <p:nvPr/>
        </p:nvSpPr>
        <p:spPr bwMode="auto">
          <a:xfrm>
            <a:off x="3190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Single machine scheduling</a:t>
            </a:r>
          </a:p>
        </p:txBody>
      </p:sp>
      <p:sp>
        <p:nvSpPr>
          <p:cNvPr id="2052" name="Rettangolo 4"/>
          <p:cNvSpPr>
            <a:spLocks noChangeArrowheads="1"/>
          </p:cNvSpPr>
          <p:nvPr/>
        </p:nvSpPr>
        <p:spPr bwMode="auto">
          <a:xfrm>
            <a:off x="468313" y="120967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supponga di avere un insieme di </a:t>
            </a:r>
            <a:r>
              <a:rPr lang="it-IT" altLang="it-IT" sz="1800" b="1" i="1">
                <a:solidFill>
                  <a:schemeClr val="accent2"/>
                </a:solidFill>
              </a:rPr>
              <a:t>n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che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su una </a:t>
            </a:r>
            <a:r>
              <a:rPr lang="it-IT" altLang="it-IT" sz="1800" i="1">
                <a:solidFill>
                  <a:schemeClr val="accent2"/>
                </a:solidFill>
              </a:rPr>
              <a:t>unica macchina </a:t>
            </a:r>
            <a:r>
              <a:rPr lang="it-IT" altLang="it-IT" sz="1800"/>
              <a:t>in sequenza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053" name="Rettangolo 4"/>
          <p:cNvSpPr>
            <a:spLocks noChangeArrowheads="1"/>
          </p:cNvSpPr>
          <p:nvPr/>
        </p:nvSpPr>
        <p:spPr bwMode="auto">
          <a:xfrm>
            <a:off x="468313" y="2052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Ogni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caratterizzato da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durata</a:t>
            </a:r>
            <a:r>
              <a:rPr lang="it-IT" altLang="it-IT" sz="1800" dirty="0"/>
              <a:t> del suo processamento sulla macchina considerata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chemeClr val="accent2"/>
                </a:solidFill>
              </a:rPr>
              <a:t>tempo di rilascio </a:t>
            </a:r>
            <a:r>
              <a:rPr lang="it-IT" altLang="it-IT" sz="1800" dirty="0"/>
              <a:t>(</a:t>
            </a:r>
            <a:r>
              <a:rPr lang="it-IT" altLang="it-IT" sz="1800" i="1" dirty="0">
                <a:solidFill>
                  <a:schemeClr val="accent2"/>
                </a:solidFill>
              </a:rPr>
              <a:t>release date</a:t>
            </a:r>
            <a:r>
              <a:rPr lang="it-IT" altLang="it-IT" sz="1800" dirty="0"/>
              <a:t>) a partire dal quale il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disponibile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scadenza</a:t>
            </a:r>
            <a:r>
              <a:rPr lang="it-IT" altLang="it-IT" sz="1800" dirty="0"/>
              <a:t> (</a:t>
            </a:r>
            <a:r>
              <a:rPr lang="it-IT" altLang="it-IT" sz="1800" i="1" dirty="0">
                <a:solidFill>
                  <a:schemeClr val="accent2"/>
                </a:solidFill>
              </a:rPr>
              <a:t>due date</a:t>
            </a:r>
            <a:r>
              <a:rPr lang="it-IT" altLang="it-IT" sz="1800" dirty="0"/>
              <a:t>) entro la quale il </a:t>
            </a:r>
            <a:r>
              <a:rPr lang="it-IT" altLang="it-IT" sz="1800" i="1" dirty="0"/>
              <a:t>job</a:t>
            </a:r>
            <a:r>
              <a:rPr lang="it-IT" altLang="it-IT" sz="1800" dirty="0"/>
              <a:t> deve essere stato processato dalla macchina</a:t>
            </a:r>
          </a:p>
        </p:txBody>
      </p:sp>
      <p:sp>
        <p:nvSpPr>
          <p:cNvPr id="2054" name="Rettangolo 4"/>
          <p:cNvSpPr>
            <a:spLocks noChangeArrowheads="1"/>
          </p:cNvSpPr>
          <p:nvPr/>
        </p:nvSpPr>
        <p:spPr bwMode="auto">
          <a:xfrm>
            <a:off x="468313" y="4211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vuole </a:t>
            </a:r>
            <a:r>
              <a:rPr lang="it-IT" altLang="it-IT" sz="1800" i="1">
                <a:solidFill>
                  <a:schemeClr val="accent2"/>
                </a:solidFill>
              </a:rPr>
              <a:t>stabilire la sequenza </a:t>
            </a:r>
            <a:r>
              <a:rPr lang="it-IT" altLang="it-IT" sz="1800"/>
              <a:t>in base alla quale i singoli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allo scopo di minimizzare: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durata totale </a:t>
            </a:r>
            <a:r>
              <a:rPr lang="it-IT" altLang="it-IT" sz="1800"/>
              <a:t>del processamento di tutti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media dei tempi di completamento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il </a:t>
            </a:r>
            <a:r>
              <a:rPr lang="it-IT" altLang="it-IT" sz="1800">
                <a:solidFill>
                  <a:schemeClr val="accent2"/>
                </a:solidFill>
              </a:rPr>
              <a:t>ritardo totale </a:t>
            </a:r>
            <a:r>
              <a:rPr lang="it-IT" altLang="it-IT" sz="1800"/>
              <a:t>o il </a:t>
            </a:r>
            <a:r>
              <a:rPr lang="it-IT" altLang="it-IT" sz="1800" i="1">
                <a:solidFill>
                  <a:schemeClr val="accent2"/>
                </a:solidFill>
              </a:rPr>
              <a:t>massimo ritardo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Object 1"/>
              <p:cNvSpPr txBox="1"/>
              <p:nvPr/>
            </p:nvSpPr>
            <p:spPr bwMode="auto">
              <a:xfrm>
                <a:off x="1643063" y="1214438"/>
                <a:ext cx="5594350" cy="4500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𝑇𝐴𝑆𝐾𝑆</m:t>
                      </m:r>
                    </m:oMath>
                  </m:oMathPara>
                </a14:m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𝑃𝑅𝐸𝐶</m:t>
                      </m:r>
                    </m:oMath>
                  </m:oMathPara>
                </a14:m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𝐷𝐼𝑆𝐽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𝐷𝐼𝑆𝐽</m:t>
                      </m:r>
                    </m:oMath>
                  </m:oMathPara>
                </a14:m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𝑇𝐴𝑆𝐾𝑆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𝐷𝐼𝑆𝐽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1126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3063" y="1214438"/>
                <a:ext cx="5594350" cy="4500562"/>
              </a:xfrm>
              <a:prstGeom prst="rect">
                <a:avLst/>
              </a:prstGeom>
              <a:blipFill>
                <a:blip r:embed="rId2"/>
                <a:stretch>
                  <a:fillRect l="-3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Istanza di un problema di  Sequencing Jobs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124075" y="1363663"/>
          <a:ext cx="4894263" cy="975360"/>
        </p:xfrm>
        <a:graphic>
          <a:graphicData uri="http://schemas.openxmlformats.org/drawingml/2006/table">
            <a:tbl>
              <a:tblPr/>
              <a:tblGrid>
                <a:gridCol w="138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Job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Release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Duration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12" name="Text Box 3"/>
          <p:cNvSpPr txBox="1">
            <a:spLocks noChangeArrowheads="1"/>
          </p:cNvSpPr>
          <p:nvPr/>
        </p:nvSpPr>
        <p:spPr bwMode="auto">
          <a:xfrm>
            <a:off x="214313" y="2828925"/>
            <a:ext cx="8715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/>
              <a:t>Variabili del problema</a:t>
            </a:r>
            <a:endParaRPr lang="it-IT" altLang="it-IT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/>
              <a:t>  </a:t>
            </a:r>
            <a:endParaRPr lang="it-IT" altLang="it-IT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/>
              <a:t>               = 1    </a:t>
            </a:r>
            <a:r>
              <a:rPr lang="it-IT" altLang="it-IT" sz="1600" dirty="0"/>
              <a:t>se il job </a:t>
            </a:r>
            <a:r>
              <a:rPr lang="it-IT" altLang="it-IT" sz="1600" b="1" i="1" dirty="0"/>
              <a:t>j</a:t>
            </a:r>
            <a:r>
              <a:rPr lang="it-IT" altLang="it-IT" sz="1600" dirty="0"/>
              <a:t> assume la posizione </a:t>
            </a:r>
            <a:r>
              <a:rPr lang="it-IT" altLang="it-IT" sz="1600" b="1" i="1" dirty="0"/>
              <a:t>k</a:t>
            </a:r>
            <a:r>
              <a:rPr lang="it-IT" altLang="it-IT" sz="1600" dirty="0"/>
              <a:t> nella sequenza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/>
              <a:t>Pos</a:t>
            </a:r>
            <a:r>
              <a:rPr lang="it-IT" altLang="it-IT" sz="1600" b="1" baseline="-25000" dirty="0" err="1"/>
              <a:t>jk</a:t>
            </a:r>
            <a:r>
              <a:rPr lang="it-IT" altLang="it-IT" sz="1600" dirty="0"/>
              <a:t>                                                                                                     </a:t>
            </a:r>
            <a:r>
              <a:rPr lang="it-IT" altLang="it-IT" sz="1600" b="1" i="1" dirty="0"/>
              <a:t>j, k</a:t>
            </a:r>
            <a:r>
              <a:rPr lang="it-IT" altLang="it-IT" sz="1600" dirty="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/>
              <a:t>               = </a:t>
            </a:r>
            <a:r>
              <a:rPr lang="it-IT" altLang="it-IT" sz="1600" b="1" dirty="0"/>
              <a:t>0</a:t>
            </a:r>
            <a:r>
              <a:rPr lang="it-IT" altLang="it-IT" sz="1600" dirty="0"/>
              <a:t>   altrimenti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/>
              <a:t>	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/>
              <a:t>start</a:t>
            </a:r>
            <a:r>
              <a:rPr lang="it-IT" altLang="it-IT" sz="1600" b="1" baseline="-25000" dirty="0" err="1"/>
              <a:t>k</a:t>
            </a:r>
            <a:r>
              <a:rPr lang="it-IT" altLang="it-IT" sz="1600" b="1" dirty="0"/>
              <a:t> </a:t>
            </a:r>
            <a:r>
              <a:rPr lang="it-IT" altLang="it-IT" sz="1600" dirty="0"/>
              <a:t>  tempo di inizio del job in posizione </a:t>
            </a:r>
            <a:r>
              <a:rPr lang="it-IT" altLang="it-IT" sz="1600" b="1" dirty="0"/>
              <a:t>k</a:t>
            </a:r>
            <a:r>
              <a:rPr lang="it-IT" altLang="it-IT" sz="1600" dirty="0"/>
              <a:t>	</a:t>
            </a:r>
            <a:r>
              <a:rPr lang="it-IT" altLang="it-IT" sz="1600" b="1" i="1" dirty="0"/>
              <a:t>k</a:t>
            </a:r>
            <a:r>
              <a:rPr lang="it-IT" altLang="it-IT" sz="1600" dirty="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/>
              <a:t>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/>
              <a:t>compl</a:t>
            </a:r>
            <a:r>
              <a:rPr lang="it-IT" altLang="it-IT" sz="1600" b="1" baseline="-25000" dirty="0" err="1"/>
              <a:t>k</a:t>
            </a:r>
            <a:r>
              <a:rPr lang="it-IT" altLang="it-IT" sz="1600" b="1" dirty="0"/>
              <a:t> </a:t>
            </a:r>
            <a:r>
              <a:rPr lang="it-IT" altLang="it-IT" sz="1600" dirty="0"/>
              <a:t>  tempo di fine del job in posizione </a:t>
            </a:r>
            <a:r>
              <a:rPr lang="it-IT" altLang="it-IT" sz="1600" b="1" dirty="0"/>
              <a:t>k </a:t>
            </a:r>
            <a:r>
              <a:rPr lang="it-IT" altLang="it-IT" sz="1600" dirty="0"/>
              <a:t>	</a:t>
            </a:r>
            <a:r>
              <a:rPr lang="it-IT" altLang="it-IT" sz="1600" b="1" i="1" dirty="0"/>
              <a:t>k</a:t>
            </a:r>
            <a:r>
              <a:rPr lang="it-IT" altLang="it-IT" sz="1600" dirty="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/>
              <a:t>late</a:t>
            </a:r>
            <a:r>
              <a:rPr lang="it-IT" altLang="it-IT" sz="1600" b="1" baseline="-25000" dirty="0" err="1"/>
              <a:t>k</a:t>
            </a:r>
            <a:r>
              <a:rPr lang="it-IT" altLang="it-IT" sz="1600" b="1" dirty="0"/>
              <a:t> </a:t>
            </a:r>
            <a:r>
              <a:rPr lang="it-IT" altLang="it-IT" sz="1600" dirty="0"/>
              <a:t>  ritardo di consegna del job in posizione </a:t>
            </a:r>
            <a:r>
              <a:rPr lang="it-IT" altLang="it-IT" sz="1600" b="1" dirty="0"/>
              <a:t>k </a:t>
            </a:r>
            <a:r>
              <a:rPr lang="it-IT" altLang="it-IT" sz="1600" dirty="0"/>
              <a:t>	</a:t>
            </a:r>
            <a:r>
              <a:rPr lang="it-IT" altLang="it-IT" sz="1600" b="1" i="1" dirty="0"/>
              <a:t>k</a:t>
            </a:r>
            <a:r>
              <a:rPr lang="it-IT" altLang="it-IT" sz="1600" dirty="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/>
              <a:t> </a:t>
            </a:r>
          </a:p>
        </p:txBody>
      </p:sp>
      <p:sp>
        <p:nvSpPr>
          <p:cNvPr id="6" name="Parentesi graffa aperta 5"/>
          <p:cNvSpPr/>
          <p:nvPr/>
        </p:nvSpPr>
        <p:spPr>
          <a:xfrm>
            <a:off x="857250" y="3429000"/>
            <a:ext cx="214313" cy="6429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durata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Object 3"/>
              <p:cNvSpPr txBox="1"/>
              <p:nvPr/>
            </p:nvSpPr>
            <p:spPr bwMode="auto">
              <a:xfrm>
                <a:off x="1835150" y="1196975"/>
                <a:ext cx="5681663" cy="5026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𝑗𝑁𝐽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410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1196975"/>
                <a:ext cx="5681663" cy="5026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media dei tempi di completamento)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Object 3"/>
              <p:cNvSpPr txBox="1"/>
              <p:nvPr/>
            </p:nvSpPr>
            <p:spPr bwMode="auto">
              <a:xfrm>
                <a:off x="1890713" y="903288"/>
                <a:ext cx="5681662" cy="5792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𝑐𝑜𝑚𝑝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it-IT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it-IT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𝑐𝑜𝑚𝑝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𝑁𝐽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12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713" y="903288"/>
                <a:ext cx="5681662" cy="5792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il ritardo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3"/>
              <p:cNvSpPr txBox="1"/>
              <p:nvPr/>
            </p:nvSpPr>
            <p:spPr bwMode="auto">
              <a:xfrm>
                <a:off x="1879600" y="977900"/>
                <a:ext cx="5137150" cy="5564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𝑁𝐽</m:t>
                          </m:r>
                        </m:sup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𝐷𝑈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𝑁𝐽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600" y="977900"/>
                <a:ext cx="5137150" cy="5564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4313" y="571500"/>
            <a:ext cx="8715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Una azienda ha ricevuto un ordine per tre tipi di carta da parato: una (</a:t>
            </a:r>
            <a:r>
              <a:rPr lang="it-IT" altLang="it-IT" sz="1400">
                <a:solidFill>
                  <a:srgbClr val="FF0000"/>
                </a:solidFill>
              </a:rPr>
              <a:t>paper1</a:t>
            </a:r>
            <a:r>
              <a:rPr lang="it-IT" altLang="it-IT" sz="1400"/>
              <a:t>)  ha uno </a:t>
            </a:r>
            <a:r>
              <a:rPr lang="it-IT" altLang="it-IT" sz="1400">
                <a:solidFill>
                  <a:srgbClr val="0066FF"/>
                </a:solidFill>
              </a:rPr>
              <a:t>sfondo blu con disegni gialli</a:t>
            </a:r>
            <a:r>
              <a:rPr lang="it-IT" altLang="it-IT" sz="1400"/>
              <a:t>, un’altra (</a:t>
            </a:r>
            <a:r>
              <a:rPr lang="it-IT" altLang="it-IT" sz="1400">
                <a:solidFill>
                  <a:srgbClr val="FF0000"/>
                </a:solidFill>
              </a:rPr>
              <a:t>paper2</a:t>
            </a:r>
            <a:r>
              <a:rPr lang="it-IT" altLang="it-IT" sz="1400"/>
              <a:t>) </a:t>
            </a:r>
            <a:r>
              <a:rPr lang="it-IT" altLang="it-IT" sz="1400">
                <a:solidFill>
                  <a:srgbClr val="0066FF"/>
                </a:solidFill>
              </a:rPr>
              <a:t>uno sfondo verde e blu con disegni gialli</a:t>
            </a:r>
            <a:r>
              <a:rPr lang="it-IT" altLang="it-IT" sz="1400"/>
              <a:t>, l’ultima (</a:t>
            </a:r>
            <a:r>
              <a:rPr lang="it-IT" altLang="it-IT" sz="1400">
                <a:solidFill>
                  <a:srgbClr val="FF0000"/>
                </a:solidFill>
              </a:rPr>
              <a:t>paper3</a:t>
            </a:r>
            <a:r>
              <a:rPr lang="it-IT" altLang="it-IT" sz="1400"/>
              <a:t>) ha uno </a:t>
            </a:r>
            <a:r>
              <a:rPr lang="it-IT" altLang="it-IT" sz="1400">
                <a:solidFill>
                  <a:srgbClr val="0066FF"/>
                </a:solidFill>
              </a:rPr>
              <a:t>sfondo giallo con disegni blu e verdi</a:t>
            </a:r>
            <a:r>
              <a:rPr lang="it-IT" altLang="it-IT" sz="14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Ogni tipo di carta è prodotta come </a:t>
            </a:r>
            <a:r>
              <a:rPr lang="it-IT" altLang="it-IT" sz="1400">
                <a:solidFill>
                  <a:srgbClr val="0066FF"/>
                </a:solidFill>
              </a:rPr>
              <a:t>un rotolo continuo di carta che passa attraverso diverse macchine</a:t>
            </a:r>
            <a:r>
              <a:rPr lang="it-IT" altLang="it-IT" sz="1400"/>
              <a:t>, ciascuna di queste stampa un colore diverso. L’ordine con il quale la carta attraversa le macchine dipende dal disegno della carta: </a:t>
            </a:r>
            <a:r>
              <a:rPr lang="it-IT" altLang="it-IT" sz="1400">
                <a:solidFill>
                  <a:srgbClr val="0066FF"/>
                </a:solidFill>
              </a:rPr>
              <a:t>sul primo tipo di carta prima deve essere stampato lo sfondo blu e poi il disegno giallo</a:t>
            </a:r>
            <a:r>
              <a:rPr lang="it-IT" altLang="it-IT" sz="1400"/>
              <a:t>. Per la carta </a:t>
            </a:r>
            <a:r>
              <a:rPr lang="it-IT" altLang="it-IT" sz="1400">
                <a:solidFill>
                  <a:srgbClr val="0066FF"/>
                </a:solidFill>
              </a:rPr>
              <a:t>di tipo 2 dopo lo sfondo verde devono essere stampati prima i disegni blue e poi quelli gialli</a:t>
            </a:r>
            <a:r>
              <a:rPr lang="it-IT" altLang="it-IT" sz="1400"/>
              <a:t>. Infine </a:t>
            </a:r>
            <a:r>
              <a:rPr lang="it-IT" altLang="it-IT" sz="1400">
                <a:solidFill>
                  <a:srgbClr val="0066FF"/>
                </a:solidFill>
              </a:rPr>
              <a:t>la stampa della carta di tipo 3 comincia con lo sfondo giallo, poi la stampa dei disegni blue e infine la stampa dei disegni verdi</a:t>
            </a:r>
            <a:r>
              <a:rPr lang="it-IT" altLang="it-IT" sz="1400"/>
              <a:t>.</a:t>
            </a:r>
          </a:p>
        </p:txBody>
      </p:sp>
      <p:grpSp>
        <p:nvGrpSpPr>
          <p:cNvPr id="7172" name="Gruppo 32"/>
          <p:cNvGrpSpPr>
            <a:grpSpLocks/>
          </p:cNvGrpSpPr>
          <p:nvPr/>
        </p:nvGrpSpPr>
        <p:grpSpPr bwMode="auto">
          <a:xfrm>
            <a:off x="1428750" y="2571750"/>
            <a:ext cx="6215063" cy="1571625"/>
            <a:chOff x="1552575" y="4000504"/>
            <a:chExt cx="6591325" cy="1857388"/>
          </a:xfrm>
        </p:grpSpPr>
        <p:sp>
          <p:nvSpPr>
            <p:cNvPr id="7199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7200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7201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7202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5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7206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07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08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9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10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1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7212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3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4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5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6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7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7218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19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7220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1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22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3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14313" y="4286250"/>
            <a:ext cx="871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0066FF"/>
                </a:solidFill>
              </a:rPr>
              <a:t>I tempi di processamento dipendono dalla superfice </a:t>
            </a:r>
            <a:r>
              <a:rPr lang="it-IT" altLang="it-IT" sz="1400"/>
              <a:t>che deve essere stampata. I tempi (in minuti) per applicare ciascun colore ai tre tipi di carta sono dati nella tabella seguente:</a:t>
            </a:r>
          </a:p>
        </p:txBody>
      </p:sp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2001838" y="4932363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8" name="Text Box 3"/>
          <p:cNvSpPr txBox="1">
            <a:spLocks noChangeArrowheads="1"/>
          </p:cNvSpPr>
          <p:nvPr/>
        </p:nvSpPr>
        <p:spPr bwMode="auto">
          <a:xfrm>
            <a:off x="214313" y="5929313"/>
            <a:ext cx="8715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Sapendo che </a:t>
            </a:r>
            <a:r>
              <a:rPr lang="it-IT" altLang="it-IT" sz="1400">
                <a:solidFill>
                  <a:srgbClr val="0066FF"/>
                </a:solidFill>
              </a:rPr>
              <a:t>ciascuna macchina può lavorare su un unico tipo di carta alla volta </a:t>
            </a:r>
            <a:r>
              <a:rPr lang="it-IT" altLang="it-IT" sz="1400"/>
              <a:t>e che </a:t>
            </a:r>
            <a:r>
              <a:rPr lang="it-IT" altLang="it-IT" sz="1400">
                <a:solidFill>
                  <a:srgbClr val="0066FF"/>
                </a:solidFill>
              </a:rPr>
              <a:t>ciascuna carta non può essere lavorata contemporaneamente su più macchine</a:t>
            </a:r>
            <a:r>
              <a:rPr lang="it-IT" altLang="it-IT" sz="1400"/>
              <a:t>, come è possibile dividere i lavori sulle tre macchine in modo da </a:t>
            </a:r>
            <a:r>
              <a:rPr lang="it-IT" altLang="it-IT" sz="1400">
                <a:solidFill>
                  <a:srgbClr val="0066FF"/>
                </a:solidFill>
              </a:rPr>
              <a:t>terminare i tre ordini il più presto possibile</a:t>
            </a:r>
            <a:r>
              <a:rPr lang="it-IT" altLang="it-IT" sz="1400"/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8195" name="Gruppo 2"/>
          <p:cNvGrpSpPr>
            <a:grpSpLocks/>
          </p:cNvGrpSpPr>
          <p:nvPr/>
        </p:nvGrpSpPr>
        <p:grpSpPr bwMode="auto">
          <a:xfrm>
            <a:off x="1428750" y="1143000"/>
            <a:ext cx="6215063" cy="1571625"/>
            <a:chOff x="1552575" y="4000504"/>
            <a:chExt cx="6591325" cy="1857388"/>
          </a:xfrm>
        </p:grpSpPr>
        <p:sp>
          <p:nvSpPr>
            <p:cNvPr id="8224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8225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8226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8227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0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8231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32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3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5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8237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8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39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0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1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8243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44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45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6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7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8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graphicFrame>
        <p:nvGraphicFramePr>
          <p:cNvPr id="29" name="Tabella 28"/>
          <p:cNvGraphicFramePr>
            <a:graphicFrameLocks noGrp="1"/>
          </p:cNvGraphicFramePr>
          <p:nvPr/>
        </p:nvGraphicFramePr>
        <p:xfrm>
          <a:off x="1571625" y="3360738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0" name="Rectangle 16"/>
          <p:cNvSpPr>
            <a:spLocks noChangeArrowheads="1"/>
          </p:cNvSpPr>
          <p:nvPr/>
        </p:nvSpPr>
        <p:spPr bwMode="auto">
          <a:xfrm>
            <a:off x="285750" y="6397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Vincoli di precedenza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1" name="Rectangle 16"/>
          <p:cNvSpPr>
            <a:spLocks noChangeArrowheads="1"/>
          </p:cNvSpPr>
          <p:nvPr/>
        </p:nvSpPr>
        <p:spPr bwMode="auto">
          <a:xfrm>
            <a:off x="285750" y="28543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Tempi di processamento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2" name="Rectangle 1"/>
          <p:cNvSpPr>
            <a:spLocks noChangeArrowheads="1"/>
          </p:cNvSpPr>
          <p:nvPr/>
        </p:nvSpPr>
        <p:spPr bwMode="auto">
          <a:xfrm>
            <a:off x="-214313" y="4500563"/>
            <a:ext cx="93583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JOBS				</a:t>
            </a:r>
            <a:r>
              <a:rPr lang="it-IT" altLang="it-IT" sz="1400">
                <a:cs typeface="Times New Roman" pitchFamily="18" charset="0"/>
              </a:rPr>
              <a:t>insieme delle lavorazioni (tipi di carta)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MACH</a:t>
            </a:r>
            <a:r>
              <a:rPr lang="it-IT" altLang="it-IT" sz="1400">
                <a:cs typeface="Times New Roman" pitchFamily="18" charset="0"/>
              </a:rPr>
              <a:t>				insieme delle macchine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DUR</a:t>
            </a:r>
            <a:r>
              <a:rPr lang="it-IT" altLang="it-IT" sz="1400" b="1" baseline="-30000">
                <a:cs typeface="Times New Roman" pitchFamily="18" charset="0"/>
              </a:rPr>
              <a:t>mj</a:t>
            </a:r>
            <a:r>
              <a:rPr lang="it-IT" altLang="it-IT" sz="1400" b="1">
                <a:cs typeface="Times New Roman" pitchFamily="18" charset="0"/>
              </a:rPr>
              <a:t>	m є MACH  j є JOBS</a:t>
            </a:r>
            <a:r>
              <a:rPr lang="it-IT" altLang="it-IT" sz="1400">
                <a:cs typeface="Times New Roman" pitchFamily="18" charset="0"/>
              </a:rPr>
              <a:t>		durata della lavorazione del job j sulla macchina m</a:t>
            </a:r>
            <a:endParaRPr lang="it-IT" altLang="it-IT" sz="1400"/>
          </a:p>
        </p:txBody>
      </p:sp>
      <p:sp>
        <p:nvSpPr>
          <p:cNvPr id="8223" name="Rectangle 2"/>
          <p:cNvSpPr>
            <a:spLocks noChangeArrowheads="1"/>
          </p:cNvSpPr>
          <p:nvPr/>
        </p:nvSpPr>
        <p:spPr bwMode="auto">
          <a:xfrm>
            <a:off x="-214313" y="5457825"/>
            <a:ext cx="9144001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 dirty="0">
                <a:solidFill>
                  <a:srgbClr val="002060"/>
                </a:solidFill>
                <a:cs typeface="Times New Roman" pitchFamily="18" charset="0"/>
              </a:rPr>
              <a:t>Variabili del problema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 dirty="0" err="1">
                <a:cs typeface="Times New Roman" pitchFamily="18" charset="0"/>
              </a:rPr>
              <a:t>start</a:t>
            </a:r>
            <a:r>
              <a:rPr lang="it-IT" altLang="it-IT" sz="1400" b="1" baseline="-30000" dirty="0" err="1">
                <a:cs typeface="Times New Roman" pitchFamily="18" charset="0"/>
              </a:rPr>
              <a:t>mj</a:t>
            </a:r>
            <a:r>
              <a:rPr lang="it-IT" altLang="it-IT" sz="1400" b="1" dirty="0">
                <a:cs typeface="Times New Roman" pitchFamily="18" charset="0"/>
              </a:rPr>
              <a:t>	m є MACH  j є JOBS	</a:t>
            </a:r>
            <a:r>
              <a:rPr lang="it-IT" altLang="it-IT" sz="1400" dirty="0">
                <a:cs typeface="Times New Roman" pitchFamily="18" charset="0"/>
              </a:rPr>
              <a:t>istante di inizio della lavorazione del job j sulla macchina m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 dirty="0">
                <a:cs typeface="Times New Roman" pitchFamily="18" charset="0"/>
              </a:rPr>
              <a:t>finish</a:t>
            </a:r>
            <a:r>
              <a:rPr lang="it-IT" altLang="it-IT" sz="1400" dirty="0">
                <a:cs typeface="Times New Roman" pitchFamily="18" charset="0"/>
              </a:rPr>
              <a:t>			tempo di completamento</a:t>
            </a:r>
            <a:endParaRPr lang="it-IT" altLang="it-IT" sz="1400" dirty="0"/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Object 1"/>
              <p:cNvSpPr txBox="1"/>
              <p:nvPr/>
            </p:nvSpPr>
            <p:spPr bwMode="auto">
              <a:xfrm>
                <a:off x="785813" y="928688"/>
                <a:ext cx="2363787" cy="4591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𝑠𝑡𝑠𝑟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𝑠𝑡𝑠𝑟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𝑠𝑡𝑠𝑟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it-IT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br>
                  <a:rPr lang="it-IT">
                    <a:solidFill>
                      <a:srgbClr val="000000"/>
                    </a:solidFill>
                  </a:rPr>
                </a:br>
                <a:br>
                  <a:rPr lang="it-IT">
                    <a:solidFill>
                      <a:srgbClr val="000000"/>
                    </a:solidFill>
                  </a:rPr>
                </a:br>
                <a:endParaRPr lang="it-IT"/>
              </a:p>
            </p:txBody>
          </p:sp>
        </mc:Choice>
        <mc:Fallback>
          <p:sp>
            <p:nvSpPr>
              <p:cNvPr id="922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13" y="928688"/>
                <a:ext cx="2363787" cy="4591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2" name="Object 3"/>
              <p:cNvSpPr txBox="1"/>
              <p:nvPr/>
            </p:nvSpPr>
            <p:spPr bwMode="auto">
              <a:xfrm>
                <a:off x="4016375" y="1071563"/>
                <a:ext cx="3413125" cy="4872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922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6375" y="1071563"/>
                <a:ext cx="3413125" cy="4872037"/>
              </a:xfrm>
              <a:prstGeom prst="rect">
                <a:avLst/>
              </a:prstGeom>
              <a:blipFill>
                <a:blip r:embed="rId3"/>
                <a:stretch>
                  <a:fillRect b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3" name="Object 4"/>
              <p:cNvSpPr txBox="1"/>
              <p:nvPr/>
            </p:nvSpPr>
            <p:spPr bwMode="auto">
              <a:xfrm>
                <a:off x="784225" y="5643563"/>
                <a:ext cx="2824163" cy="100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𝑠𝑡𝑎𝑟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=1..3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=1..3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∈{0,1}       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=1..7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92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5" y="5643563"/>
                <a:ext cx="2824163" cy="1000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285750" y="1071563"/>
            <a:ext cx="800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TASKS</a:t>
            </a:r>
            <a:r>
              <a:rPr lang="it-IT" altLang="it-IT" sz="1600" b="1">
                <a:cs typeface="Times New Roman" pitchFamily="18" charset="0"/>
              </a:rPr>
              <a:t> 	</a:t>
            </a:r>
            <a:r>
              <a:rPr lang="it-IT" altLang="it-IT" sz="1600">
                <a:cs typeface="Times New Roman" pitchFamily="18" charset="0"/>
              </a:rPr>
              <a:t>insieme delle coppie (MACH,JOB)</a:t>
            </a:r>
            <a:r>
              <a:rPr lang="it-IT" altLang="it-IT" sz="1600"/>
              <a:t>     </a:t>
            </a:r>
            <a:r>
              <a:rPr lang="it-IT" altLang="it-IT" sz="1600">
                <a:cs typeface="Times New Roman" pitchFamily="18" charset="0"/>
              </a:rPr>
              <a:t>In totale si hanno 8 tasks</a:t>
            </a:r>
            <a:endParaRPr lang="it-IT" altLang="it-IT" sz="160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642938" y="1655763"/>
          <a:ext cx="6096000" cy="487680"/>
        </p:xfrm>
        <a:graphic>
          <a:graphicData uri="http://schemas.openxmlformats.org/drawingml/2006/table">
            <a:tbl>
              <a:tblPr/>
              <a:tblGrid>
                <a:gridCol w="67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 dirty="0">
                          <a:latin typeface="Times New Roman"/>
                          <a:ea typeface="Times New Roman"/>
                        </a:rPr>
                        <a:t>(1,1)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(3,1)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Times New Roman"/>
                          <a:ea typeface="Times New Roman"/>
                        </a:rPr>
                        <a:t>task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8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77" name="Rectangle 2"/>
          <p:cNvSpPr>
            <a:spLocks noChangeArrowheads="1"/>
          </p:cNvSpPr>
          <p:nvPr/>
        </p:nvSpPr>
        <p:spPr bwMode="auto">
          <a:xfrm>
            <a:off x="357188" y="2357438"/>
            <a:ext cx="77866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Precedenze tra tasks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PREC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1 -&gt; 6 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(3,1)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4 -&gt; 2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2 -&gt; 7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8 -&gt; 3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(1,3)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3 -&gt; 5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(2,3)</a:t>
            </a:r>
            <a:endParaRPr lang="it-IT" altLang="it-IT" sz="1600"/>
          </a:p>
        </p:txBody>
      </p:sp>
      <p:sp>
        <p:nvSpPr>
          <p:cNvPr id="10278" name="Rectangle 3"/>
          <p:cNvSpPr>
            <a:spLocks noChangeArrowheads="1"/>
          </p:cNvSpPr>
          <p:nvPr/>
        </p:nvSpPr>
        <p:spPr bwMode="auto">
          <a:xfrm>
            <a:off x="357188" y="428625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Disgiunzioni 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DISJ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2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– 5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(2,3)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7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7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F346E-3E28-4567-90B1-7D134A36A1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6495CC-33DB-4B63-8866-748ADBD9F6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E745DE-8A0F-4011-B1CC-E9F3B120F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1842</Words>
  <Application>Microsoft Office PowerPoint</Application>
  <PresentationFormat>Presentazione su schermo (4:3)</PresentationFormat>
  <Paragraphs>207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Times New Roman</vt:lpstr>
      <vt:lpstr>Wingdings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674</cp:revision>
  <dcterms:created xsi:type="dcterms:W3CDTF">2005-08-29T14:43:45Z</dcterms:created>
  <dcterms:modified xsi:type="dcterms:W3CDTF">2024-05-24T15:36:04Z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