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32"/>
  </p:handoutMasterIdLst>
  <p:sldIdLst>
    <p:sldId id="405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514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</p:sldIdLst>
  <p:sldSz cx="9144000" cy="6858000" type="screen4x3"/>
  <p:notesSz cx="6735763" cy="9869488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>
      <p:cViewPr varScale="1">
        <p:scale>
          <a:sx n="110" d="100"/>
          <a:sy n="110" d="100"/>
        </p:scale>
        <p:origin x="1044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1B5A167C-0876-4584-B422-121EABF04398}"/>
    <pc:docChg chg="undo custSel addSld delSld">
      <pc:chgData name="Antonio B." userId="9219f2d1b2873455" providerId="LiveId" clId="{1B5A167C-0876-4584-B422-121EABF04398}" dt="2024-05-30T16:33:27.844" v="42" actId="47"/>
      <pc:docMkLst>
        <pc:docMk/>
      </pc:docMkLst>
      <pc:sldChg chg="add del">
        <pc:chgData name="Antonio B." userId="9219f2d1b2873455" providerId="LiveId" clId="{1B5A167C-0876-4584-B422-121EABF04398}" dt="2024-05-30T16:32:19.284" v="3" actId="47"/>
        <pc:sldMkLst>
          <pc:docMk/>
          <pc:sldMk cId="0" sldId="463"/>
        </pc:sldMkLst>
      </pc:sldChg>
      <pc:sldChg chg="add del">
        <pc:chgData name="Antonio B." userId="9219f2d1b2873455" providerId="LiveId" clId="{1B5A167C-0876-4584-B422-121EABF04398}" dt="2024-05-30T16:32:18.121" v="2" actId="47"/>
        <pc:sldMkLst>
          <pc:docMk/>
          <pc:sldMk cId="0" sldId="464"/>
        </pc:sldMkLst>
      </pc:sldChg>
      <pc:sldChg chg="del">
        <pc:chgData name="Antonio B." userId="9219f2d1b2873455" providerId="LiveId" clId="{1B5A167C-0876-4584-B422-121EABF04398}" dt="2024-05-30T16:33:17.846" v="4" actId="47"/>
        <pc:sldMkLst>
          <pc:docMk/>
          <pc:sldMk cId="0" sldId="480"/>
        </pc:sldMkLst>
      </pc:sldChg>
      <pc:sldChg chg="del">
        <pc:chgData name="Antonio B." userId="9219f2d1b2873455" providerId="LiveId" clId="{1B5A167C-0876-4584-B422-121EABF04398}" dt="2024-05-30T16:33:18.406" v="5" actId="47"/>
        <pc:sldMkLst>
          <pc:docMk/>
          <pc:sldMk cId="0" sldId="481"/>
        </pc:sldMkLst>
      </pc:sldChg>
      <pc:sldChg chg="del">
        <pc:chgData name="Antonio B." userId="9219f2d1b2873455" providerId="LiveId" clId="{1B5A167C-0876-4584-B422-121EABF04398}" dt="2024-05-30T16:33:18.612" v="6" actId="47"/>
        <pc:sldMkLst>
          <pc:docMk/>
          <pc:sldMk cId="0" sldId="482"/>
        </pc:sldMkLst>
      </pc:sldChg>
      <pc:sldChg chg="del">
        <pc:chgData name="Antonio B." userId="9219f2d1b2873455" providerId="LiveId" clId="{1B5A167C-0876-4584-B422-121EABF04398}" dt="2024-05-30T16:33:18.766" v="7" actId="47"/>
        <pc:sldMkLst>
          <pc:docMk/>
          <pc:sldMk cId="0" sldId="483"/>
        </pc:sldMkLst>
      </pc:sldChg>
      <pc:sldChg chg="del">
        <pc:chgData name="Antonio B." userId="9219f2d1b2873455" providerId="LiveId" clId="{1B5A167C-0876-4584-B422-121EABF04398}" dt="2024-05-30T16:33:18.962" v="8" actId="47"/>
        <pc:sldMkLst>
          <pc:docMk/>
          <pc:sldMk cId="0" sldId="484"/>
        </pc:sldMkLst>
      </pc:sldChg>
      <pc:sldChg chg="del">
        <pc:chgData name="Antonio B." userId="9219f2d1b2873455" providerId="LiveId" clId="{1B5A167C-0876-4584-B422-121EABF04398}" dt="2024-05-30T16:33:19.111" v="9" actId="47"/>
        <pc:sldMkLst>
          <pc:docMk/>
          <pc:sldMk cId="0" sldId="485"/>
        </pc:sldMkLst>
      </pc:sldChg>
      <pc:sldChg chg="del">
        <pc:chgData name="Antonio B." userId="9219f2d1b2873455" providerId="LiveId" clId="{1B5A167C-0876-4584-B422-121EABF04398}" dt="2024-05-30T16:33:19.266" v="10" actId="47"/>
        <pc:sldMkLst>
          <pc:docMk/>
          <pc:sldMk cId="0" sldId="486"/>
        </pc:sldMkLst>
      </pc:sldChg>
      <pc:sldChg chg="del">
        <pc:chgData name="Antonio B." userId="9219f2d1b2873455" providerId="LiveId" clId="{1B5A167C-0876-4584-B422-121EABF04398}" dt="2024-05-30T16:33:19.410" v="11" actId="47"/>
        <pc:sldMkLst>
          <pc:docMk/>
          <pc:sldMk cId="0" sldId="487"/>
        </pc:sldMkLst>
      </pc:sldChg>
      <pc:sldChg chg="del">
        <pc:chgData name="Antonio B." userId="9219f2d1b2873455" providerId="LiveId" clId="{1B5A167C-0876-4584-B422-121EABF04398}" dt="2024-05-30T16:33:19.560" v="12" actId="47"/>
        <pc:sldMkLst>
          <pc:docMk/>
          <pc:sldMk cId="0" sldId="488"/>
        </pc:sldMkLst>
      </pc:sldChg>
      <pc:sldChg chg="del">
        <pc:chgData name="Antonio B." userId="9219f2d1b2873455" providerId="LiveId" clId="{1B5A167C-0876-4584-B422-121EABF04398}" dt="2024-05-30T16:33:20.070" v="13" actId="47"/>
        <pc:sldMkLst>
          <pc:docMk/>
          <pc:sldMk cId="0" sldId="489"/>
        </pc:sldMkLst>
      </pc:sldChg>
      <pc:sldChg chg="del">
        <pc:chgData name="Antonio B." userId="9219f2d1b2873455" providerId="LiveId" clId="{1B5A167C-0876-4584-B422-121EABF04398}" dt="2024-05-30T16:33:20.915" v="19" actId="47"/>
        <pc:sldMkLst>
          <pc:docMk/>
          <pc:sldMk cId="0" sldId="490"/>
        </pc:sldMkLst>
      </pc:sldChg>
      <pc:sldChg chg="del">
        <pc:chgData name="Antonio B." userId="9219f2d1b2873455" providerId="LiveId" clId="{1B5A167C-0876-4584-B422-121EABF04398}" dt="2024-05-30T16:33:21.058" v="20" actId="47"/>
        <pc:sldMkLst>
          <pc:docMk/>
          <pc:sldMk cId="0" sldId="491"/>
        </pc:sldMkLst>
      </pc:sldChg>
      <pc:sldChg chg="del">
        <pc:chgData name="Antonio B." userId="9219f2d1b2873455" providerId="LiveId" clId="{1B5A167C-0876-4584-B422-121EABF04398}" dt="2024-05-30T16:33:21.252" v="21" actId="47"/>
        <pc:sldMkLst>
          <pc:docMk/>
          <pc:sldMk cId="0" sldId="492"/>
        </pc:sldMkLst>
      </pc:sldChg>
      <pc:sldChg chg="del">
        <pc:chgData name="Antonio B." userId="9219f2d1b2873455" providerId="LiveId" clId="{1B5A167C-0876-4584-B422-121EABF04398}" dt="2024-05-30T16:33:21.424" v="22" actId="47"/>
        <pc:sldMkLst>
          <pc:docMk/>
          <pc:sldMk cId="0" sldId="493"/>
        </pc:sldMkLst>
      </pc:sldChg>
      <pc:sldChg chg="del">
        <pc:chgData name="Antonio B." userId="9219f2d1b2873455" providerId="LiveId" clId="{1B5A167C-0876-4584-B422-121EABF04398}" dt="2024-05-30T16:33:21.578" v="23" actId="47"/>
        <pc:sldMkLst>
          <pc:docMk/>
          <pc:sldMk cId="0" sldId="494"/>
        </pc:sldMkLst>
      </pc:sldChg>
      <pc:sldChg chg="del">
        <pc:chgData name="Antonio B." userId="9219f2d1b2873455" providerId="LiveId" clId="{1B5A167C-0876-4584-B422-121EABF04398}" dt="2024-05-30T16:33:21.745" v="24" actId="47"/>
        <pc:sldMkLst>
          <pc:docMk/>
          <pc:sldMk cId="0" sldId="495"/>
        </pc:sldMkLst>
      </pc:sldChg>
      <pc:sldChg chg="del">
        <pc:chgData name="Antonio B." userId="9219f2d1b2873455" providerId="LiveId" clId="{1B5A167C-0876-4584-B422-121EABF04398}" dt="2024-05-30T16:33:21.901" v="25" actId="47"/>
        <pc:sldMkLst>
          <pc:docMk/>
          <pc:sldMk cId="0" sldId="496"/>
        </pc:sldMkLst>
      </pc:sldChg>
      <pc:sldChg chg="del">
        <pc:chgData name="Antonio B." userId="9219f2d1b2873455" providerId="LiveId" clId="{1B5A167C-0876-4584-B422-121EABF04398}" dt="2024-05-30T16:33:22.077" v="26" actId="47"/>
        <pc:sldMkLst>
          <pc:docMk/>
          <pc:sldMk cId="0" sldId="497"/>
        </pc:sldMkLst>
      </pc:sldChg>
      <pc:sldChg chg="del">
        <pc:chgData name="Antonio B." userId="9219f2d1b2873455" providerId="LiveId" clId="{1B5A167C-0876-4584-B422-121EABF04398}" dt="2024-05-30T16:33:22.269" v="27" actId="47"/>
        <pc:sldMkLst>
          <pc:docMk/>
          <pc:sldMk cId="0" sldId="498"/>
        </pc:sldMkLst>
      </pc:sldChg>
      <pc:sldChg chg="del">
        <pc:chgData name="Antonio B." userId="9219f2d1b2873455" providerId="LiveId" clId="{1B5A167C-0876-4584-B422-121EABF04398}" dt="2024-05-30T16:33:22.439" v="28" actId="47"/>
        <pc:sldMkLst>
          <pc:docMk/>
          <pc:sldMk cId="0" sldId="499"/>
        </pc:sldMkLst>
      </pc:sldChg>
      <pc:sldChg chg="del">
        <pc:chgData name="Antonio B." userId="9219f2d1b2873455" providerId="LiveId" clId="{1B5A167C-0876-4584-B422-121EABF04398}" dt="2024-05-30T16:33:22.638" v="29" actId="47"/>
        <pc:sldMkLst>
          <pc:docMk/>
          <pc:sldMk cId="0" sldId="500"/>
        </pc:sldMkLst>
      </pc:sldChg>
      <pc:sldChg chg="del">
        <pc:chgData name="Antonio B." userId="9219f2d1b2873455" providerId="LiveId" clId="{1B5A167C-0876-4584-B422-121EABF04398}" dt="2024-05-30T16:33:22.818" v="30" actId="47"/>
        <pc:sldMkLst>
          <pc:docMk/>
          <pc:sldMk cId="0" sldId="501"/>
        </pc:sldMkLst>
      </pc:sldChg>
      <pc:sldChg chg="del">
        <pc:chgData name="Antonio B." userId="9219f2d1b2873455" providerId="LiveId" clId="{1B5A167C-0876-4584-B422-121EABF04398}" dt="2024-05-30T16:33:23.218" v="31" actId="47"/>
        <pc:sldMkLst>
          <pc:docMk/>
          <pc:sldMk cId="0" sldId="502"/>
        </pc:sldMkLst>
      </pc:sldChg>
      <pc:sldChg chg="del">
        <pc:chgData name="Antonio B." userId="9219f2d1b2873455" providerId="LiveId" clId="{1B5A167C-0876-4584-B422-121EABF04398}" dt="2024-05-30T16:33:23.542" v="32" actId="47"/>
        <pc:sldMkLst>
          <pc:docMk/>
          <pc:sldMk cId="0" sldId="503"/>
        </pc:sldMkLst>
      </pc:sldChg>
      <pc:sldChg chg="del">
        <pc:chgData name="Antonio B." userId="9219f2d1b2873455" providerId="LiveId" clId="{1B5A167C-0876-4584-B422-121EABF04398}" dt="2024-05-30T16:33:23.803" v="33" actId="47"/>
        <pc:sldMkLst>
          <pc:docMk/>
          <pc:sldMk cId="0" sldId="504"/>
        </pc:sldMkLst>
      </pc:sldChg>
      <pc:sldChg chg="del">
        <pc:chgData name="Antonio B." userId="9219f2d1b2873455" providerId="LiveId" clId="{1B5A167C-0876-4584-B422-121EABF04398}" dt="2024-05-30T16:33:24.002" v="34" actId="47"/>
        <pc:sldMkLst>
          <pc:docMk/>
          <pc:sldMk cId="0" sldId="505"/>
        </pc:sldMkLst>
      </pc:sldChg>
      <pc:sldChg chg="del">
        <pc:chgData name="Antonio B." userId="9219f2d1b2873455" providerId="LiveId" clId="{1B5A167C-0876-4584-B422-121EABF04398}" dt="2024-05-30T16:33:24.199" v="35" actId="47"/>
        <pc:sldMkLst>
          <pc:docMk/>
          <pc:sldMk cId="0" sldId="506"/>
        </pc:sldMkLst>
      </pc:sldChg>
      <pc:sldChg chg="del">
        <pc:chgData name="Antonio B." userId="9219f2d1b2873455" providerId="LiveId" clId="{1B5A167C-0876-4584-B422-121EABF04398}" dt="2024-05-30T16:33:24.387" v="36" actId="47"/>
        <pc:sldMkLst>
          <pc:docMk/>
          <pc:sldMk cId="0" sldId="507"/>
        </pc:sldMkLst>
      </pc:sldChg>
      <pc:sldChg chg="del">
        <pc:chgData name="Antonio B." userId="9219f2d1b2873455" providerId="LiveId" clId="{1B5A167C-0876-4584-B422-121EABF04398}" dt="2024-05-30T16:33:24.879" v="37" actId="47"/>
        <pc:sldMkLst>
          <pc:docMk/>
          <pc:sldMk cId="0" sldId="508"/>
        </pc:sldMkLst>
      </pc:sldChg>
      <pc:sldChg chg="del">
        <pc:chgData name="Antonio B." userId="9219f2d1b2873455" providerId="LiveId" clId="{1B5A167C-0876-4584-B422-121EABF04398}" dt="2024-05-30T16:33:25.115" v="38" actId="47"/>
        <pc:sldMkLst>
          <pc:docMk/>
          <pc:sldMk cId="0" sldId="509"/>
        </pc:sldMkLst>
      </pc:sldChg>
      <pc:sldChg chg="del">
        <pc:chgData name="Antonio B." userId="9219f2d1b2873455" providerId="LiveId" clId="{1B5A167C-0876-4584-B422-121EABF04398}" dt="2024-05-30T16:33:25.802" v="39" actId="47"/>
        <pc:sldMkLst>
          <pc:docMk/>
          <pc:sldMk cId="0" sldId="510"/>
        </pc:sldMkLst>
      </pc:sldChg>
      <pc:sldChg chg="del">
        <pc:chgData name="Antonio B." userId="9219f2d1b2873455" providerId="LiveId" clId="{1B5A167C-0876-4584-B422-121EABF04398}" dt="2024-05-30T16:33:26.625" v="40" actId="47"/>
        <pc:sldMkLst>
          <pc:docMk/>
          <pc:sldMk cId="0" sldId="511"/>
        </pc:sldMkLst>
      </pc:sldChg>
      <pc:sldChg chg="del">
        <pc:chgData name="Antonio B." userId="9219f2d1b2873455" providerId="LiveId" clId="{1B5A167C-0876-4584-B422-121EABF04398}" dt="2024-05-30T16:33:27.212" v="41" actId="47"/>
        <pc:sldMkLst>
          <pc:docMk/>
          <pc:sldMk cId="0" sldId="512"/>
        </pc:sldMkLst>
      </pc:sldChg>
      <pc:sldChg chg="del">
        <pc:chgData name="Antonio B." userId="9219f2d1b2873455" providerId="LiveId" clId="{1B5A167C-0876-4584-B422-121EABF04398}" dt="2024-05-30T16:33:27.844" v="42" actId="47"/>
        <pc:sldMkLst>
          <pc:docMk/>
          <pc:sldMk cId="0" sldId="513"/>
        </pc:sldMkLst>
      </pc:sldChg>
      <pc:sldChg chg="del">
        <pc:chgData name="Antonio B." userId="9219f2d1b2873455" providerId="LiveId" clId="{1B5A167C-0876-4584-B422-121EABF04398}" dt="2024-05-30T16:33:20.094" v="14" actId="47"/>
        <pc:sldMkLst>
          <pc:docMk/>
          <pc:sldMk cId="14560436" sldId="516"/>
        </pc:sldMkLst>
      </pc:sldChg>
      <pc:sldChg chg="del">
        <pc:chgData name="Antonio B." userId="9219f2d1b2873455" providerId="LiveId" clId="{1B5A167C-0876-4584-B422-121EABF04398}" dt="2024-05-30T16:33:20.309" v="15" actId="47"/>
        <pc:sldMkLst>
          <pc:docMk/>
          <pc:sldMk cId="2489775236" sldId="517"/>
        </pc:sldMkLst>
      </pc:sldChg>
      <pc:sldChg chg="del">
        <pc:chgData name="Antonio B." userId="9219f2d1b2873455" providerId="LiveId" clId="{1B5A167C-0876-4584-B422-121EABF04398}" dt="2024-05-30T16:33:20.475" v="16" actId="47"/>
        <pc:sldMkLst>
          <pc:docMk/>
          <pc:sldMk cId="90765600" sldId="518"/>
        </pc:sldMkLst>
      </pc:sldChg>
      <pc:sldChg chg="del">
        <pc:chgData name="Antonio B." userId="9219f2d1b2873455" providerId="LiveId" clId="{1B5A167C-0876-4584-B422-121EABF04398}" dt="2024-05-30T16:33:20.639" v="17" actId="47"/>
        <pc:sldMkLst>
          <pc:docMk/>
          <pc:sldMk cId="2044645794" sldId="520"/>
        </pc:sldMkLst>
      </pc:sldChg>
      <pc:sldChg chg="del">
        <pc:chgData name="Antonio B." userId="9219f2d1b2873455" providerId="LiveId" clId="{1B5A167C-0876-4584-B422-121EABF04398}" dt="2024-05-30T16:33:20.765" v="18" actId="47"/>
        <pc:sldMkLst>
          <pc:docMk/>
          <pc:sldMk cId="1751917136" sldId="52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6CE9B8A-DDE0-47F9-88DA-460B8F33D84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3273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096C8-DAF5-47B5-BC77-24CCF751056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73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FDF67-9778-4220-834F-67B57D9C8A1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99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E35D1-5299-47A7-9BB8-0C653B7D2BD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80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BEC2-BA4A-4CA1-8B0A-12B3449472D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27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42DE0-912D-4F09-ACF1-EC5B3F7469E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83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20261-6C8C-40C4-AE1D-9940B06E41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1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A3DF0-E8E2-4F09-9F71-CF9DC17E9FD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08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A634C-036D-4742-8543-7AEFBCF5550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95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67FF2-141E-45EC-A8C2-8E411B4E329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6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5EE98-B1E2-48B0-89C2-DC4BF3EC66C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95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2E15A-5029-4689-83FD-1704C170C06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98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8BFA2-A016-43F6-A5B9-F9D9071F1BD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8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856B5-5EE9-4A0E-9B20-AC2C5A789A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85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8D389F1E-9389-46E9-8D82-95EA0C0A03C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Caratteristiche principali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052" name="Rettangolo 4"/>
          <p:cNvSpPr>
            <a:spLocks noChangeArrowheads="1"/>
          </p:cNvSpPr>
          <p:nvPr/>
        </p:nvSpPr>
        <p:spPr bwMode="auto">
          <a:xfrm>
            <a:off x="468313" y="1065213"/>
            <a:ext cx="8424862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Un problema di </a:t>
            </a:r>
            <a:r>
              <a:rPr lang="it-IT" altLang="it-IT" sz="1800" b="1" i="1">
                <a:solidFill>
                  <a:schemeClr val="accent2"/>
                </a:solidFill>
              </a:rPr>
              <a:t>scheduling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richiede l’individuazione delle </a:t>
            </a:r>
            <a:r>
              <a:rPr lang="it-IT" altLang="it-IT" sz="1800" i="1">
                <a:solidFill>
                  <a:schemeClr val="accent2"/>
                </a:solidFill>
              </a:rPr>
              <a:t>modalità di assegnamento</a:t>
            </a:r>
            <a:r>
              <a:rPr lang="it-IT" altLang="it-IT" sz="1800"/>
              <a:t> di una o più </a:t>
            </a:r>
            <a:r>
              <a:rPr lang="it-IT" altLang="it-IT" sz="1800" i="1">
                <a:solidFill>
                  <a:schemeClr val="accent2"/>
                </a:solidFill>
              </a:rPr>
              <a:t>risorse</a:t>
            </a:r>
            <a:r>
              <a:rPr lang="it-IT" altLang="it-IT" sz="1800"/>
              <a:t> (</a:t>
            </a:r>
            <a:r>
              <a:rPr lang="it-IT" altLang="it-IT" sz="1800" i="1"/>
              <a:t>macchina, centro di lavorazione, CPU, stazione</a:t>
            </a:r>
            <a:r>
              <a:rPr lang="it-IT" altLang="it-IT" sz="1800"/>
              <a:t>) ad una o più </a:t>
            </a:r>
            <a:r>
              <a:rPr lang="it-IT" altLang="it-IT" sz="1800" i="1">
                <a:solidFill>
                  <a:schemeClr val="accent2"/>
                </a:solidFill>
              </a:rPr>
              <a:t>attività</a:t>
            </a:r>
            <a:r>
              <a:rPr lang="it-IT" altLang="it-IT" sz="1800"/>
              <a:t> che devono essere effettuate. </a:t>
            </a:r>
            <a:r>
              <a:rPr lang="it-IT" altLang="it-IT" sz="1800" i="1">
                <a:solidFill>
                  <a:schemeClr val="accent2"/>
                </a:solidFill>
              </a:rPr>
              <a:t>Risorse</a:t>
            </a:r>
            <a:r>
              <a:rPr lang="it-IT" altLang="it-IT" sz="1800"/>
              <a:t> ed </a:t>
            </a:r>
            <a:r>
              <a:rPr lang="it-IT" altLang="it-IT" sz="1800" i="1">
                <a:solidFill>
                  <a:schemeClr val="accent2"/>
                </a:solidFill>
              </a:rPr>
              <a:t>attività </a:t>
            </a:r>
            <a:r>
              <a:rPr lang="it-IT" altLang="it-IT" sz="1800"/>
              <a:t>vengono indicate con i termini </a:t>
            </a:r>
            <a:r>
              <a:rPr lang="it-IT" altLang="it-IT" sz="1800" b="1" i="1">
                <a:solidFill>
                  <a:schemeClr val="accent2"/>
                </a:solidFill>
              </a:rPr>
              <a:t>macchine</a:t>
            </a:r>
            <a:r>
              <a:rPr lang="it-IT" altLang="it-IT" sz="1800"/>
              <a:t> e </a:t>
            </a:r>
            <a:r>
              <a:rPr lang="it-IT" altLang="it-IT" sz="1800" b="1" i="1">
                <a:solidFill>
                  <a:schemeClr val="accent2"/>
                </a:solidFill>
              </a:rPr>
              <a:t>task</a:t>
            </a:r>
            <a:r>
              <a:rPr lang="it-IT" altLang="it-IT" sz="1800"/>
              <a:t> mentre con il termine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si indica un </a:t>
            </a:r>
            <a:r>
              <a:rPr lang="it-IT" altLang="it-IT" sz="1800" i="1">
                <a:solidFill>
                  <a:schemeClr val="accent2"/>
                </a:solidFill>
              </a:rPr>
              <a:t>insieme di task tecnologicamente legati tra loro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14" name="Rettangolo 13"/>
          <p:cNvSpPr>
            <a:spLocks noChangeArrowheads="1"/>
          </p:cNvSpPr>
          <p:nvPr/>
        </p:nvSpPr>
        <p:spPr bwMode="auto">
          <a:xfrm>
            <a:off x="468313" y="3716338"/>
            <a:ext cx="83518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b="1" i="1">
                <a:solidFill>
                  <a:schemeClr val="accent2"/>
                </a:solidFill>
              </a:rPr>
              <a:t>dedicata</a:t>
            </a:r>
            <a:r>
              <a:rPr lang="it-IT" altLang="it-IT" sz="1800"/>
              <a:t> se può svolgere solo </a:t>
            </a:r>
            <a:r>
              <a:rPr lang="it-IT" altLang="it-IT" sz="1800" i="1">
                <a:solidFill>
                  <a:schemeClr val="accent2"/>
                </a:solidFill>
              </a:rPr>
              <a:t>determinate operazioni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15" name="Rettangolo 3"/>
          <p:cNvSpPr>
            <a:spLocks noChangeArrowheads="1"/>
          </p:cNvSpPr>
          <p:nvPr/>
        </p:nvSpPr>
        <p:spPr bwMode="auto">
          <a:xfrm>
            <a:off x="395288" y="3348038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Una macchina può essere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17" name="Rettangolo 16"/>
          <p:cNvSpPr>
            <a:spLocks noChangeArrowheads="1"/>
          </p:cNvSpPr>
          <p:nvPr/>
        </p:nvSpPr>
        <p:spPr bwMode="auto">
          <a:xfrm>
            <a:off x="468313" y="4148138"/>
            <a:ext cx="835183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b="1" i="1">
                <a:solidFill>
                  <a:schemeClr val="accent2"/>
                </a:solidFill>
              </a:rPr>
              <a:t>non dedicata o parallela </a:t>
            </a:r>
            <a:r>
              <a:rPr lang="it-IT" altLang="it-IT" sz="1800"/>
              <a:t>se può effettuare </a:t>
            </a:r>
            <a:r>
              <a:rPr lang="it-IT" altLang="it-IT" sz="1800" i="1">
                <a:solidFill>
                  <a:schemeClr val="accent2"/>
                </a:solidFill>
              </a:rPr>
              <a:t>tutte le operazioni</a:t>
            </a:r>
            <a:r>
              <a:rPr lang="it-IT" altLang="it-IT" sz="1800"/>
              <a:t>; in questo caso le macchine sono:</a:t>
            </a:r>
          </a:p>
        </p:txBody>
      </p:sp>
      <p:sp>
        <p:nvSpPr>
          <p:cNvPr id="18" name="Rettangolo 17"/>
          <p:cNvSpPr>
            <a:spLocks noChangeArrowheads="1"/>
          </p:cNvSpPr>
          <p:nvPr/>
        </p:nvSpPr>
        <p:spPr bwMode="auto">
          <a:xfrm>
            <a:off x="468313" y="4797425"/>
            <a:ext cx="867568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b="1" i="1">
                <a:solidFill>
                  <a:schemeClr val="accent2"/>
                </a:solidFill>
              </a:rPr>
              <a:t>identiche</a:t>
            </a:r>
            <a:r>
              <a:rPr lang="it-IT" altLang="it-IT" sz="1800"/>
              <a:t> se hanno la </a:t>
            </a:r>
            <a:r>
              <a:rPr lang="it-IT" altLang="it-IT" sz="1800" i="1">
                <a:solidFill>
                  <a:schemeClr val="accent2"/>
                </a:solidFill>
              </a:rPr>
              <a:t>stessa velocità </a:t>
            </a:r>
            <a:r>
              <a:rPr lang="it-IT" altLang="it-IT" sz="1800"/>
              <a:t>di processamento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b="1" i="1">
                <a:solidFill>
                  <a:schemeClr val="accent2"/>
                </a:solidFill>
              </a:rPr>
              <a:t>uniformi</a:t>
            </a:r>
            <a:r>
              <a:rPr lang="it-IT" altLang="it-IT" sz="1800"/>
              <a:t> se hanno </a:t>
            </a:r>
            <a:r>
              <a:rPr lang="it-IT" altLang="it-IT" sz="1800" i="1">
                <a:solidFill>
                  <a:schemeClr val="accent2"/>
                </a:solidFill>
              </a:rPr>
              <a:t>velocità diverse ma costanti </a:t>
            </a:r>
            <a:r>
              <a:rPr lang="it-IT" altLang="it-IT" sz="1800"/>
              <a:t>ed indipendenti dall’operazione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b="1" i="1">
                <a:solidFill>
                  <a:schemeClr val="accent2"/>
                </a:solidFill>
              </a:rPr>
              <a:t>incorrelate</a:t>
            </a:r>
            <a:r>
              <a:rPr lang="it-IT" altLang="it-IT" sz="1800"/>
              <a:t> se le </a:t>
            </a:r>
            <a:r>
              <a:rPr lang="it-IT" altLang="it-IT" sz="1800" i="1">
                <a:solidFill>
                  <a:schemeClr val="accent2"/>
                </a:solidFill>
              </a:rPr>
              <a:t>velocità dipendono dall’operazione </a:t>
            </a:r>
            <a:r>
              <a:rPr lang="it-IT" altLang="it-IT" sz="1800"/>
              <a:t>da effettuare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11268" name="Rettangolo 3"/>
          <p:cNvSpPr>
            <a:spLocks noChangeArrowheads="1"/>
          </p:cNvSpPr>
          <p:nvPr/>
        </p:nvSpPr>
        <p:spPr bwMode="auto">
          <a:xfrm>
            <a:off x="468313" y="1065213"/>
            <a:ext cx="8424862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Se non vi sono </a:t>
            </a:r>
            <a:r>
              <a:rPr lang="it-IT" altLang="it-IT" sz="1800" i="1">
                <a:solidFill>
                  <a:schemeClr val="accent2"/>
                </a:solidFill>
              </a:rPr>
              <a:t>release date</a:t>
            </a:r>
            <a:r>
              <a:rPr lang="it-IT" altLang="it-IT" sz="1800"/>
              <a:t>, è possibile considerare </a:t>
            </a:r>
            <a:r>
              <a:rPr lang="it-IT" altLang="it-IT" sz="1800" i="1">
                <a:solidFill>
                  <a:schemeClr val="accent2"/>
                </a:solidFill>
              </a:rPr>
              <a:t>scheduling</a:t>
            </a:r>
            <a:r>
              <a:rPr lang="it-IT" altLang="it-IT" sz="1800"/>
              <a:t> in cui la macchina è </a:t>
            </a:r>
            <a:r>
              <a:rPr lang="it-IT" altLang="it-IT" sz="1800" i="1">
                <a:solidFill>
                  <a:schemeClr val="accent2"/>
                </a:solidFill>
              </a:rPr>
              <a:t>sempre attiva</a:t>
            </a:r>
            <a:r>
              <a:rPr lang="it-IT" altLang="it-IT" sz="1800"/>
              <a:t>. Data una sequenza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/>
              <a:t> di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, uno </a:t>
            </a:r>
            <a:r>
              <a:rPr lang="it-IT" altLang="it-IT" sz="1800" i="1">
                <a:solidFill>
                  <a:schemeClr val="accent2"/>
                </a:solidFill>
              </a:rPr>
              <a:t>schedule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/>
              <a:t> si ottiene semplicemente eseguendo 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nell’ordine della sequenza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5" name="Rettangolo 3"/>
          <p:cNvSpPr>
            <a:spLocks noChangeArrowheads="1"/>
          </p:cNvSpPr>
          <p:nvPr/>
        </p:nvSpPr>
        <p:spPr bwMode="auto">
          <a:xfrm>
            <a:off x="395288" y="2565400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Somma pesata dei tempi di completamento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093788" y="2892425"/>
          <a:ext cx="13176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197" imgH="444307" progId="Equation.DSMT4">
                  <p:embed/>
                </p:oleObj>
              </mc:Choice>
              <mc:Fallback>
                <p:oleObj name="Equation" r:id="rId2" imgW="698197" imgH="444307" progId="Equation.DSMT4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2892425"/>
                        <a:ext cx="13176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3716338"/>
            <a:ext cx="867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Ad ogni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sono associate due quantità: il </a:t>
            </a:r>
            <a:r>
              <a:rPr lang="it-IT" altLang="it-IT" sz="1800" i="1">
                <a:solidFill>
                  <a:schemeClr val="accent2"/>
                </a:solidFill>
              </a:rPr>
              <a:t>tempo di processamento </a:t>
            </a:r>
            <a:r>
              <a:rPr lang="it-IT" altLang="it-IT" sz="1800" b="1" i="1">
                <a:solidFill>
                  <a:schemeClr val="accent2"/>
                </a:solidFill>
              </a:rPr>
              <a:t>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/>
              <a:t> e il </a:t>
            </a:r>
            <a:r>
              <a:rPr lang="it-IT" altLang="it-IT" sz="1800" i="1">
                <a:solidFill>
                  <a:schemeClr val="accent2"/>
                </a:solidFill>
              </a:rPr>
              <a:t>peso</a:t>
            </a:r>
            <a:r>
              <a:rPr lang="it-IT" altLang="it-IT" sz="1800"/>
              <a:t> </a:t>
            </a:r>
            <a:r>
              <a:rPr lang="it-IT" altLang="it-IT" sz="1800" b="1" i="1">
                <a:solidFill>
                  <a:schemeClr val="accent2"/>
                </a:solidFill>
              </a:rPr>
              <a:t>w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8313" y="5064125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si </a:t>
            </a:r>
            <a:r>
              <a:rPr lang="it-IT" altLang="it-IT" sz="1800" i="1">
                <a:solidFill>
                  <a:schemeClr val="accent2"/>
                </a:solidFill>
              </a:rPr>
              <a:t>ordinano i job </a:t>
            </a:r>
            <a:r>
              <a:rPr lang="it-IT" altLang="it-IT" sz="1800"/>
              <a:t>per valori </a:t>
            </a:r>
            <a:r>
              <a:rPr lang="it-IT" altLang="it-IT" sz="1800" i="1">
                <a:solidFill>
                  <a:schemeClr val="accent2"/>
                </a:solidFill>
              </a:rPr>
              <a:t>non decrescenti </a:t>
            </a:r>
            <a:r>
              <a:rPr lang="it-IT" altLang="it-IT" sz="1800"/>
              <a:t>del rapporto </a:t>
            </a:r>
            <a:r>
              <a:rPr lang="it-IT" altLang="it-IT" sz="1800" b="1" i="1">
                <a:solidFill>
                  <a:schemeClr val="accent2"/>
                </a:solidFill>
              </a:rPr>
              <a:t>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/w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4200525"/>
            <a:ext cx="8675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Per definire la sequenza si può utilizzare la </a:t>
            </a:r>
            <a:r>
              <a:rPr lang="it-IT" altLang="it-IT" sz="1800" i="1">
                <a:solidFill>
                  <a:schemeClr val="accent2"/>
                </a:solidFill>
              </a:rPr>
              <a:t>regola </a:t>
            </a:r>
            <a:r>
              <a:rPr lang="it-IT" altLang="it-IT" sz="1800" b="1" i="1">
                <a:solidFill>
                  <a:schemeClr val="accent2"/>
                </a:solidFill>
              </a:rPr>
              <a:t>WSPT </a:t>
            </a:r>
            <a:r>
              <a:rPr lang="it-IT" altLang="it-IT" sz="1800"/>
              <a:t>(</a:t>
            </a:r>
            <a:r>
              <a:rPr lang="it-IT" altLang="it-IT" sz="1800" i="1">
                <a:solidFill>
                  <a:schemeClr val="accent2"/>
                </a:solidFill>
              </a:rPr>
              <a:t>Weighted Shortest Processing Time</a:t>
            </a:r>
            <a:r>
              <a:rPr lang="it-IT" altLang="it-IT" sz="1800"/>
              <a:t>)</a:t>
            </a:r>
            <a:endParaRPr lang="it-IT" altLang="it-IT" sz="1800" b="1" i="1" baseline="-25000">
              <a:solidFill>
                <a:schemeClr val="accent2"/>
              </a:solidFill>
            </a:endParaRP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468313" y="5568950"/>
            <a:ext cx="83518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la </a:t>
            </a:r>
            <a:r>
              <a:rPr lang="it-IT" altLang="it-IT" sz="1800" i="1">
                <a:solidFill>
                  <a:schemeClr val="accent2"/>
                </a:solidFill>
              </a:rPr>
              <a:t>sequenza ottima </a:t>
            </a:r>
            <a:r>
              <a:rPr lang="it-IT" altLang="it-IT" sz="1800"/>
              <a:t>coincide con l’ordine della lista così ottenuta</a:t>
            </a: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468313" y="6021388"/>
            <a:ext cx="86756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Se </a:t>
            </a:r>
            <a:r>
              <a:rPr lang="it-IT" altLang="it-IT" sz="1800" b="1" i="1">
                <a:solidFill>
                  <a:schemeClr val="accent2"/>
                </a:solidFill>
              </a:rPr>
              <a:t>w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 = 1</a:t>
            </a:r>
            <a:r>
              <a:rPr lang="it-IT" altLang="it-IT" sz="1800"/>
              <a:t> si processano i job in ordine non decrescente della loro durata (</a:t>
            </a:r>
            <a:r>
              <a:rPr lang="it-IT" altLang="it-IT" sz="1800" b="1" i="1">
                <a:solidFill>
                  <a:schemeClr val="accent2"/>
                </a:solidFill>
              </a:rPr>
              <a:t>SPT</a:t>
            </a:r>
            <a:r>
              <a:rPr lang="it-IT" altLang="it-IT" sz="18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95288" y="105251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Funzione obiettivo regolare e vincoli di precedenza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03238" y="1511300"/>
          <a:ext cx="26289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59866" imgH="304668" progId="Equation.DSMT4">
                  <p:embed/>
                </p:oleObj>
              </mc:Choice>
              <mc:Fallback>
                <p:oleObj name="Equation" r:id="rId2" imgW="1459866" imgH="304668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511300"/>
                        <a:ext cx="26289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3416300" y="1508125"/>
          <a:ext cx="56927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600" imgH="279400" progId="Equation.DSMT4">
                  <p:embed/>
                </p:oleObj>
              </mc:Choice>
              <mc:Fallback>
                <p:oleObj name="Equation" r:id="rId4" imgW="3149600" imgH="279400" progId="Equation.DSMT4">
                  <p:embed/>
                  <p:pic>
                    <p:nvPicPr>
                      <p:cNvPr id="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508125"/>
                        <a:ext cx="56927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2090738"/>
            <a:ext cx="842486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Per esempio </a:t>
            </a:r>
            <a:r>
              <a:rPr lang="it-IT" altLang="it-IT" sz="1800" b="1" i="1">
                <a:solidFill>
                  <a:schemeClr val="accent2"/>
                </a:solidFill>
              </a:rPr>
              <a:t>L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max</a:t>
            </a:r>
            <a:r>
              <a:rPr lang="it-IT" altLang="it-IT" sz="1800" baseline="-25000"/>
              <a:t> </a:t>
            </a:r>
            <a:r>
              <a:rPr lang="it-IT" altLang="it-IT" sz="1800"/>
              <a:t>è un </a:t>
            </a:r>
            <a:r>
              <a:rPr lang="it-IT" altLang="it-IT" sz="1800" i="1">
                <a:solidFill>
                  <a:schemeClr val="accent2"/>
                </a:solidFill>
              </a:rPr>
              <a:t>caso particolare </a:t>
            </a:r>
            <a:r>
              <a:rPr lang="it-IT" altLang="it-IT" sz="1800"/>
              <a:t>di funzione regolare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17550" y="2708275"/>
          <a:ext cx="45751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25700" imgH="304800" progId="Equation.DSMT4">
                  <p:embed/>
                </p:oleObj>
              </mc:Choice>
              <mc:Fallback>
                <p:oleObj name="Equation" r:id="rId6" imgW="2425700" imgH="3048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708275"/>
                        <a:ext cx="45751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3332163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Sia </a:t>
            </a:r>
            <a:r>
              <a:rPr lang="it-IT" altLang="it-IT" sz="1800" b="1" i="1">
                <a:solidFill>
                  <a:schemeClr val="accent2"/>
                </a:solidFill>
              </a:rPr>
              <a:t>G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p</a:t>
            </a:r>
            <a:r>
              <a:rPr lang="it-IT" altLang="it-IT" sz="1800"/>
              <a:t> il grafo aciclico che rappresenta i vincoli di precedenza tra i vari job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468313" y="4002088"/>
            <a:ext cx="48958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L’ultimo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sarà </a:t>
            </a:r>
            <a:r>
              <a:rPr lang="it-IT" altLang="it-IT" sz="1800" i="1">
                <a:solidFill>
                  <a:schemeClr val="accent2"/>
                </a:solidFill>
              </a:rPr>
              <a:t>completato</a:t>
            </a:r>
            <a:r>
              <a:rPr lang="it-IT" altLang="it-IT" sz="1800"/>
              <a:t> all’istante </a:t>
            </a: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468313" y="4581525"/>
            <a:ext cx="83518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L’ultimo job sarà corrispondente a un nodo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  <a:r>
              <a:rPr lang="it-IT" altLang="it-IT" sz="1800"/>
              <a:t> di </a:t>
            </a:r>
            <a:r>
              <a:rPr lang="it-IT" altLang="it-IT" sz="1800" b="1" i="1">
                <a:solidFill>
                  <a:schemeClr val="accent2"/>
                </a:solidFill>
              </a:rPr>
              <a:t>G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p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senza archi uscenti </a:t>
            </a:r>
            <a:r>
              <a:rPr lang="it-IT" altLang="it-IT" sz="1800"/>
              <a:t>cui corrisponde il </a:t>
            </a:r>
            <a:r>
              <a:rPr lang="it-IT" altLang="it-IT" sz="1800" i="1">
                <a:solidFill>
                  <a:schemeClr val="accent2"/>
                </a:solidFill>
              </a:rPr>
              <a:t>valore più piccolo di </a:t>
            </a:r>
            <a:r>
              <a:rPr lang="el-GR" altLang="it-IT" sz="1800" b="1" i="1">
                <a:solidFill>
                  <a:schemeClr val="accent2"/>
                </a:solidFill>
              </a:rPr>
              <a:t>γ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(C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)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859338" y="3813175"/>
          <a:ext cx="7191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35" imgH="444307" progId="Equation.DSMT4">
                  <p:embed/>
                </p:oleObj>
              </mc:Choice>
              <mc:Fallback>
                <p:oleObj name="Equation" r:id="rId8" imgW="380835" imgH="444307" progId="Equation.DSMT4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813175"/>
                        <a:ext cx="719137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ttangolo 12"/>
          <p:cNvSpPr>
            <a:spLocks noChangeArrowheads="1"/>
          </p:cNvSpPr>
          <p:nvPr/>
        </p:nvSpPr>
        <p:spPr bwMode="auto">
          <a:xfrm>
            <a:off x="468313" y="5445125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si cancella </a:t>
            </a:r>
            <a:r>
              <a:rPr lang="it-IT" altLang="it-IT" sz="1800" i="1">
                <a:solidFill>
                  <a:schemeClr val="accent2"/>
                </a:solidFill>
              </a:rPr>
              <a:t>j</a:t>
            </a:r>
            <a:r>
              <a:rPr lang="it-IT" altLang="it-IT" sz="1800"/>
              <a:t> da </a:t>
            </a:r>
            <a:r>
              <a:rPr lang="it-IT" altLang="it-IT" sz="1800" b="1" i="1">
                <a:solidFill>
                  <a:schemeClr val="accent2"/>
                </a:solidFill>
              </a:rPr>
              <a:t>G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p</a:t>
            </a:r>
            <a:r>
              <a:rPr lang="it-IT" altLang="it-IT" sz="1800"/>
              <a:t> e si individua il </a:t>
            </a:r>
            <a:r>
              <a:rPr lang="it-IT" altLang="it-IT" sz="1800" i="1">
                <a:solidFill>
                  <a:schemeClr val="accent2"/>
                </a:solidFill>
              </a:rPr>
              <a:t>nuovo ultimo nodo</a:t>
            </a:r>
          </a:p>
        </p:txBody>
      </p:sp>
      <p:sp>
        <p:nvSpPr>
          <p:cNvPr id="14" name="Rettangolo 13"/>
          <p:cNvSpPr>
            <a:spLocks noChangeArrowheads="1"/>
          </p:cNvSpPr>
          <p:nvPr/>
        </p:nvSpPr>
        <p:spPr bwMode="auto">
          <a:xfrm>
            <a:off x="468313" y="5932488"/>
            <a:ext cx="867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si procede in </a:t>
            </a:r>
            <a:r>
              <a:rPr lang="it-IT" altLang="it-IT" sz="1800" i="1">
                <a:solidFill>
                  <a:schemeClr val="accent2"/>
                </a:solidFill>
              </a:rPr>
              <a:t>maniera iterativa </a:t>
            </a:r>
            <a:r>
              <a:rPr lang="it-IT" altLang="it-IT" sz="1800"/>
              <a:t>fino a definire il </a:t>
            </a:r>
            <a:r>
              <a:rPr lang="it-IT" altLang="it-IT" sz="1800" i="1">
                <a:solidFill>
                  <a:schemeClr val="accent2"/>
                </a:solidFill>
              </a:rPr>
              <a:t>primo nodo della sequenza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60450"/>
            <a:ext cx="6669087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95288" y="105251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39750" y="1579563"/>
          <a:ext cx="8239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228600" progId="Equation.DSMT4">
                  <p:embed/>
                </p:oleObj>
              </mc:Choice>
              <mc:Fallback>
                <p:oleObj name="Equation" r:id="rId2" imgW="457200" imgH="22860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79563"/>
                        <a:ext cx="8239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2017713"/>
            <a:ext cx="8424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L’algoritmo di </a:t>
            </a:r>
            <a:r>
              <a:rPr lang="it-IT" altLang="it-IT" sz="1800" i="1">
                <a:solidFill>
                  <a:schemeClr val="accent2"/>
                </a:solidFill>
              </a:rPr>
              <a:t>Lowler </a:t>
            </a:r>
            <a:r>
              <a:rPr lang="it-IT" altLang="it-IT" sz="1800"/>
              <a:t>semplicemente richiede di </a:t>
            </a:r>
            <a:r>
              <a:rPr lang="it-IT" altLang="it-IT" sz="1800" i="1">
                <a:solidFill>
                  <a:schemeClr val="accent2"/>
                </a:solidFill>
              </a:rPr>
              <a:t>sequenziare i job in ordine non decrescente della data di consegna</a:t>
            </a:r>
            <a:r>
              <a:rPr lang="it-IT" altLang="it-IT" sz="1800"/>
              <a:t>: regola </a:t>
            </a:r>
            <a:r>
              <a:rPr lang="it-IT" altLang="it-IT" sz="1800" b="1" i="1">
                <a:solidFill>
                  <a:schemeClr val="accent2"/>
                </a:solidFill>
              </a:rPr>
              <a:t>EDD</a:t>
            </a:r>
            <a:r>
              <a:rPr lang="it-IT" altLang="it-IT" sz="1800"/>
              <a:t> (</a:t>
            </a:r>
            <a:r>
              <a:rPr lang="it-IT" altLang="it-IT" sz="1800" i="1">
                <a:solidFill>
                  <a:schemeClr val="accent2"/>
                </a:solidFill>
              </a:rPr>
              <a:t>Earliest Due Date</a:t>
            </a:r>
            <a:r>
              <a:rPr lang="it-IT" altLang="it-IT" sz="1800"/>
              <a:t>)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395288" y="3195638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 e possibilità di interruzioni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39750" y="3711575"/>
          <a:ext cx="24479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310" imgH="241195" progId="Equation.DSMT4">
                  <p:embed/>
                </p:oleObj>
              </mc:Choice>
              <mc:Fallback>
                <p:oleObj name="Equation" r:id="rId4" imgW="1358310" imgH="241195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1575"/>
                        <a:ext cx="24479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4162425"/>
            <a:ext cx="8424862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Ad ogni istante </a:t>
            </a:r>
            <a:r>
              <a:rPr lang="it-IT" altLang="it-IT" sz="1800" i="1">
                <a:solidFill>
                  <a:schemeClr val="accent2"/>
                </a:solidFill>
              </a:rPr>
              <a:t>t </a:t>
            </a:r>
            <a:r>
              <a:rPr lang="it-IT" altLang="it-IT" sz="1800"/>
              <a:t>deve </a:t>
            </a:r>
            <a:r>
              <a:rPr lang="it-IT" altLang="it-IT" sz="1800" i="1">
                <a:solidFill>
                  <a:schemeClr val="accent2"/>
                </a:solidFill>
              </a:rPr>
              <a:t>essere in esecuzione </a:t>
            </a:r>
            <a:r>
              <a:rPr lang="it-IT" altLang="it-IT" sz="1800"/>
              <a:t>il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già </a:t>
            </a:r>
            <a:r>
              <a:rPr lang="it-IT" altLang="it-IT" sz="1800" i="1">
                <a:solidFill>
                  <a:schemeClr val="accent2"/>
                </a:solidFill>
              </a:rPr>
              <a:t>rilasciato </a:t>
            </a:r>
            <a:r>
              <a:rPr lang="it-IT" altLang="it-IT" sz="1800"/>
              <a:t>e con </a:t>
            </a:r>
            <a:r>
              <a:rPr lang="it-IT" altLang="it-IT" sz="1800" i="1">
                <a:solidFill>
                  <a:schemeClr val="accent2"/>
                </a:solidFill>
              </a:rPr>
              <a:t>due date più bassa</a:t>
            </a:r>
            <a:r>
              <a:rPr lang="it-IT" altLang="it-IT" sz="1800"/>
              <a:t> tra quelli non ancora processati (regola </a:t>
            </a:r>
            <a:r>
              <a:rPr lang="it-IT" altLang="it-IT" sz="1800" b="1" i="1">
                <a:solidFill>
                  <a:schemeClr val="accent2"/>
                </a:solidFill>
              </a:rPr>
              <a:t>PEDD</a:t>
            </a:r>
            <a:r>
              <a:rPr lang="it-IT" altLang="it-IT" sz="1800"/>
              <a:t>, </a:t>
            </a:r>
            <a:r>
              <a:rPr lang="it-IT" altLang="it-IT" sz="1800" i="1">
                <a:solidFill>
                  <a:schemeClr val="accent2"/>
                </a:solidFill>
              </a:rPr>
              <a:t>Preemptive Earliest Due Date</a:t>
            </a:r>
            <a:r>
              <a:rPr lang="it-IT" altLang="it-IT" sz="1800"/>
              <a:t>)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468313" y="5529263"/>
            <a:ext cx="842486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Il problema di </a:t>
            </a:r>
            <a:r>
              <a:rPr lang="it-IT" altLang="it-IT" sz="1800" i="1">
                <a:solidFill>
                  <a:schemeClr val="accent2"/>
                </a:solidFill>
              </a:rPr>
              <a:t>scheduling dinamico e preemptive </a:t>
            </a:r>
            <a:r>
              <a:rPr lang="it-IT" altLang="it-IT" sz="1800"/>
              <a:t>in cui si vuole </a:t>
            </a:r>
            <a:r>
              <a:rPr lang="it-IT" altLang="it-IT" sz="1800" i="1">
                <a:solidFill>
                  <a:schemeClr val="accent2"/>
                </a:solidFill>
              </a:rPr>
              <a:t>minimizzare la massima lateness</a:t>
            </a:r>
            <a:r>
              <a:rPr lang="it-IT" altLang="it-IT" sz="1800"/>
              <a:t> è </a:t>
            </a:r>
            <a:r>
              <a:rPr lang="it-IT" altLang="it-IT" sz="1800" i="1">
                <a:solidFill>
                  <a:schemeClr val="accent2"/>
                </a:solidFill>
              </a:rPr>
              <a:t>risolto all’ottimo </a:t>
            </a:r>
            <a:r>
              <a:rPr lang="it-IT" altLang="it-IT" sz="1800"/>
              <a:t>dalla regola </a:t>
            </a:r>
            <a:r>
              <a:rPr lang="it-IT" altLang="it-IT" sz="1800" b="1" i="1">
                <a:solidFill>
                  <a:schemeClr val="accent2"/>
                </a:solidFill>
              </a:rPr>
              <a:t>PEDD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95288" y="105251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611188" y="1484313"/>
          <a:ext cx="10969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336" imgH="241195" progId="Equation.DSMT4">
                  <p:embed/>
                </p:oleObj>
              </mc:Choice>
              <mc:Fallback>
                <p:oleObj name="Equation" r:id="rId2" imgW="609336" imgH="241195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109696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ttangolo 5"/>
          <p:cNvSpPr>
            <a:spLocks noChangeArrowheads="1"/>
          </p:cNvSpPr>
          <p:nvPr/>
        </p:nvSpPr>
        <p:spPr bwMode="auto">
          <a:xfrm>
            <a:off x="468313" y="1935163"/>
            <a:ext cx="8424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Questo problema appartiene alla classe dei problemi </a:t>
            </a:r>
            <a:r>
              <a:rPr lang="it-IT" altLang="it-IT" sz="1800" i="1">
                <a:solidFill>
                  <a:schemeClr val="accent2"/>
                </a:solidFill>
              </a:rPr>
              <a:t>NP-completi </a:t>
            </a:r>
            <a:r>
              <a:rPr lang="it-IT" altLang="it-IT" sz="1800"/>
              <a:t>per i quali non esistono </a:t>
            </a:r>
            <a:r>
              <a:rPr lang="it-IT" altLang="it-IT" sz="1800" i="1">
                <a:solidFill>
                  <a:schemeClr val="accent2"/>
                </a:solidFill>
              </a:rPr>
              <a:t>algoritmi polinomiali </a:t>
            </a:r>
            <a:r>
              <a:rPr lang="it-IT" altLang="it-IT" sz="1800"/>
              <a:t>in grado di restituire la soluzione esatta</a:t>
            </a:r>
          </a:p>
        </p:txBody>
      </p:sp>
      <p:sp>
        <p:nvSpPr>
          <p:cNvPr id="5127" name="Rettangolo 6"/>
          <p:cNvSpPr>
            <a:spLocks noChangeArrowheads="1"/>
          </p:cNvSpPr>
          <p:nvPr/>
        </p:nvSpPr>
        <p:spPr bwMode="auto">
          <a:xfrm>
            <a:off x="468313" y="2852738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E’ possibile risolverlo con algoritmo di tipo </a:t>
            </a:r>
            <a:r>
              <a:rPr lang="it-IT" altLang="it-IT" sz="1800" b="1" i="1">
                <a:solidFill>
                  <a:schemeClr val="accent2"/>
                </a:solidFill>
              </a:rPr>
              <a:t>Branch and Bound </a:t>
            </a:r>
            <a:r>
              <a:rPr lang="it-IT" altLang="it-IT" sz="1800"/>
              <a:t>in cui: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8313" y="3357563"/>
            <a:ext cx="8351837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Il generico </a:t>
            </a:r>
            <a:r>
              <a:rPr lang="it-IT" altLang="it-IT" sz="1800" i="1">
                <a:solidFill>
                  <a:schemeClr val="accent2"/>
                </a:solidFill>
              </a:rPr>
              <a:t>nodo dell’albero di enumerazione </a:t>
            </a:r>
            <a:r>
              <a:rPr lang="it-IT" altLang="it-IT" sz="1800"/>
              <a:t>conterrà una </a:t>
            </a:r>
            <a:r>
              <a:rPr lang="it-IT" altLang="it-IT" sz="1800" i="1">
                <a:solidFill>
                  <a:schemeClr val="accent2"/>
                </a:solidFill>
              </a:rPr>
              <a:t>sequenza parziale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h</a:t>
            </a:r>
            <a:r>
              <a:rPr lang="it-IT" altLang="it-IT" sz="1800"/>
              <a:t> che specifica una </a:t>
            </a:r>
            <a:r>
              <a:rPr lang="it-IT" altLang="it-IT" sz="1800" i="1">
                <a:solidFill>
                  <a:schemeClr val="accent2"/>
                </a:solidFill>
              </a:rPr>
              <a:t>possibile scelta </a:t>
            </a:r>
            <a:r>
              <a:rPr lang="it-IT" altLang="it-IT" sz="1800"/>
              <a:t>ed un </a:t>
            </a:r>
            <a:r>
              <a:rPr lang="it-IT" altLang="it-IT" sz="1800" i="1">
                <a:solidFill>
                  <a:schemeClr val="accent2"/>
                </a:solidFill>
              </a:rPr>
              <a:t>ordinamento </a:t>
            </a:r>
            <a:r>
              <a:rPr lang="it-IT" altLang="it-IT" sz="1800"/>
              <a:t>dei primi </a:t>
            </a:r>
            <a:r>
              <a:rPr lang="it-IT" altLang="it-IT" sz="1800" b="1" i="1">
                <a:solidFill>
                  <a:schemeClr val="accent2"/>
                </a:solidFill>
              </a:rPr>
              <a:t>h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della soluzione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4581525"/>
            <a:ext cx="83518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A partire da un </a:t>
            </a:r>
            <a:r>
              <a:rPr lang="it-IT" altLang="it-IT" sz="1800" i="1">
                <a:solidFill>
                  <a:schemeClr val="accent2"/>
                </a:solidFill>
              </a:rPr>
              <a:t>nodo padre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h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si possono generare </a:t>
            </a:r>
            <a:r>
              <a:rPr lang="it-IT" altLang="it-IT" sz="1800" b="1" i="1">
                <a:solidFill>
                  <a:schemeClr val="accent2"/>
                </a:solidFill>
              </a:rPr>
              <a:t>n-h </a:t>
            </a:r>
            <a:r>
              <a:rPr lang="it-IT" altLang="it-IT" sz="1800"/>
              <a:t>nodi </a:t>
            </a:r>
            <a:r>
              <a:rPr lang="it-IT" altLang="it-IT" sz="1800" i="1">
                <a:solidFill>
                  <a:schemeClr val="accent2"/>
                </a:solidFill>
              </a:rPr>
              <a:t>figli </a:t>
            </a:r>
            <a:r>
              <a:rPr lang="it-IT" altLang="it-IT" sz="1800"/>
              <a:t>ciascuno ottenuto </a:t>
            </a:r>
            <a:r>
              <a:rPr lang="it-IT" altLang="it-IT" sz="1800" i="1">
                <a:solidFill>
                  <a:schemeClr val="accent2"/>
                </a:solidFill>
              </a:rPr>
              <a:t>aggiungendo</a:t>
            </a:r>
            <a:r>
              <a:rPr lang="it-IT" altLang="it-IT" sz="1800"/>
              <a:t> alla sequenza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h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uno dei restanti job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468313" y="5437188"/>
            <a:ext cx="8351837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Per ottenere un </a:t>
            </a:r>
            <a:r>
              <a:rPr lang="it-IT" altLang="it-IT" sz="1800" i="1">
                <a:solidFill>
                  <a:schemeClr val="accent2"/>
                </a:solidFill>
              </a:rPr>
              <a:t>lower bound </a:t>
            </a:r>
            <a:r>
              <a:rPr lang="it-IT" altLang="it-IT" sz="1800"/>
              <a:t>di un nodo, su può considerare il </a:t>
            </a:r>
            <a:r>
              <a:rPr lang="it-IT" altLang="it-IT" sz="1800" i="1">
                <a:solidFill>
                  <a:schemeClr val="accent2"/>
                </a:solidFill>
              </a:rPr>
              <a:t>problema restante</a:t>
            </a:r>
            <a:r>
              <a:rPr lang="it-IT" altLang="it-IT" sz="1800"/>
              <a:t> di </a:t>
            </a:r>
            <a:r>
              <a:rPr lang="it-IT" altLang="it-IT" sz="1800" b="1" i="1">
                <a:solidFill>
                  <a:schemeClr val="accent2"/>
                </a:solidFill>
              </a:rPr>
              <a:t>n-h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e </a:t>
            </a:r>
            <a:r>
              <a:rPr lang="it-IT" altLang="it-IT" sz="1800" i="1">
                <a:solidFill>
                  <a:schemeClr val="accent2"/>
                </a:solidFill>
              </a:rPr>
              <a:t>risolvere</a:t>
            </a:r>
            <a:r>
              <a:rPr lang="it-IT" altLang="it-IT" sz="1800"/>
              <a:t> il problema </a:t>
            </a:r>
            <a:r>
              <a:rPr lang="it-IT" altLang="it-IT" sz="1800" i="1">
                <a:solidFill>
                  <a:schemeClr val="accent2"/>
                </a:solidFill>
              </a:rPr>
              <a:t>rilassando i vincoli di non interrompibilità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26" grpId="0"/>
      <p:bldP spid="512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95288" y="191611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Cancellazione di un nodo dell’albero di enumerazione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611188" y="1484313"/>
          <a:ext cx="10969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336" imgH="241195" progId="Equation.DSMT4">
                  <p:embed/>
                </p:oleObj>
              </mc:Choice>
              <mc:Fallback>
                <p:oleObj name="Equation" r:id="rId2" imgW="609336" imgH="241195" progId="Equation.DSMT4">
                  <p:embed/>
                  <p:pic>
                    <p:nvPicPr>
                      <p:cNvPr id="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109696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395288" y="105251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brach and bound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2276475"/>
            <a:ext cx="80645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Supponiamo che ad un nodo sia associata una </a:t>
            </a:r>
            <a:r>
              <a:rPr lang="it-IT" altLang="it-IT" sz="1800" i="1">
                <a:solidFill>
                  <a:schemeClr val="accent2"/>
                </a:solidFill>
              </a:rPr>
              <a:t>sequenza parziale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h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dei primi </a:t>
            </a:r>
            <a:r>
              <a:rPr lang="it-IT" altLang="it-IT" sz="1800" b="1" i="1">
                <a:solidFill>
                  <a:schemeClr val="accent2"/>
                </a:solidFill>
              </a:rPr>
              <a:t>h</a:t>
            </a:r>
            <a:r>
              <a:rPr lang="it-IT" altLang="it-IT" sz="1800" i="1">
                <a:solidFill>
                  <a:schemeClr val="accent2"/>
                </a:solidFill>
              </a:rPr>
              <a:t> job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8313" y="3205163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Siano </a:t>
            </a:r>
            <a:r>
              <a:rPr lang="it-IT" altLang="it-IT" sz="1800" b="1" i="1">
                <a:solidFill>
                  <a:schemeClr val="accent2"/>
                </a:solidFill>
              </a:rPr>
              <a:t>j </a:t>
            </a:r>
            <a:r>
              <a:rPr lang="it-IT" altLang="it-IT" sz="1800"/>
              <a:t>e </a:t>
            </a:r>
            <a:r>
              <a:rPr lang="it-IT" altLang="it-IT" sz="1800" b="1" i="1">
                <a:solidFill>
                  <a:schemeClr val="accent2"/>
                </a:solidFill>
              </a:rPr>
              <a:t>k</a:t>
            </a:r>
            <a:r>
              <a:rPr lang="it-IT" altLang="it-IT" sz="1800"/>
              <a:t> due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non appartenenti </a:t>
            </a:r>
            <a:r>
              <a:rPr lang="it-IT" altLang="it-IT" sz="1800"/>
              <a:t>alla sequenza parziale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h</a:t>
            </a:r>
            <a:r>
              <a:rPr lang="it-IT" altLang="it-IT" sz="1800"/>
              <a:t> e tali che: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031875" y="3762375"/>
          <a:ext cx="21717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5977" imgH="253890" progId="Equation.DSMT4">
                  <p:embed/>
                </p:oleObj>
              </mc:Choice>
              <mc:Fallback>
                <p:oleObj name="Equation" r:id="rId4" imgW="1205977" imgH="253890" progId="Equation.DSMT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762375"/>
                        <a:ext cx="21717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468313" y="4378325"/>
            <a:ext cx="79914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Dai nodi figli del nodo corrente si può </a:t>
            </a:r>
            <a:r>
              <a:rPr lang="it-IT" altLang="it-IT" sz="1800" i="1">
                <a:solidFill>
                  <a:schemeClr val="accent2"/>
                </a:solidFill>
              </a:rPr>
              <a:t>eliminare </a:t>
            </a:r>
            <a:r>
              <a:rPr lang="it-IT" altLang="it-IT" sz="1800"/>
              <a:t>il nodo corrispondente alla sottosequenza </a:t>
            </a:r>
            <a:r>
              <a:rPr lang="it-IT" altLang="it-IT" sz="1800" b="1" i="1">
                <a:solidFill>
                  <a:schemeClr val="accent2"/>
                </a:solidFill>
              </a:rPr>
              <a:t>(S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h</a:t>
            </a:r>
            <a:r>
              <a:rPr lang="it-IT" altLang="it-IT" sz="1800" b="1" i="1">
                <a:solidFill>
                  <a:schemeClr val="accent2"/>
                </a:solidFill>
              </a:rPr>
              <a:t>,j) </a:t>
            </a:r>
            <a:r>
              <a:rPr lang="it-IT" altLang="it-IT" sz="1800"/>
              <a:t>perché </a:t>
            </a:r>
            <a:r>
              <a:rPr lang="it-IT" altLang="it-IT" sz="1800" i="1">
                <a:solidFill>
                  <a:schemeClr val="accent2"/>
                </a:solidFill>
              </a:rPr>
              <a:t>dominato </a:t>
            </a:r>
            <a:r>
              <a:rPr lang="it-IT" altLang="it-IT" sz="1800"/>
              <a:t>dal nodo </a:t>
            </a:r>
            <a:r>
              <a:rPr lang="it-IT" altLang="it-IT" sz="1800" b="1" i="1">
                <a:solidFill>
                  <a:schemeClr val="accent2"/>
                </a:solidFill>
              </a:rPr>
              <a:t>(S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h</a:t>
            </a:r>
            <a:r>
              <a:rPr lang="it-IT" altLang="it-IT" sz="1800" b="1" i="1">
                <a:solidFill>
                  <a:schemeClr val="accent2"/>
                </a:solidFill>
              </a:rPr>
              <a:t>,k)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17412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38" name="Rettangolo 3"/>
          <p:cNvSpPr>
            <a:spLocks noChangeArrowheads="1"/>
          </p:cNvSpPr>
          <p:nvPr/>
        </p:nvSpPr>
        <p:spPr bwMode="auto">
          <a:xfrm>
            <a:off x="395288" y="306863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Calcolo del lower bound iniziale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3367088"/>
            <a:ext cx="7991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Si rilassano i vincoli di non interrompibilità dei job e si risolve il problema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611188" y="3852863"/>
          <a:ext cx="24463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310" imgH="241195" progId="Equation.DSMT4">
                  <p:embed/>
                </p:oleObj>
              </mc:Choice>
              <mc:Fallback>
                <p:oleObj name="Equation" r:id="rId2" imgW="1358310" imgH="241195" progId="Equation.DSMT4">
                  <p:embed/>
                  <p:pic>
                    <p:nvPicPr>
                      <p:cNvPr id="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52863"/>
                        <a:ext cx="24463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4217988"/>
            <a:ext cx="799147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Applicando la regola PEDD è possibile costruire la soluzione ottima: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pSp>
        <p:nvGrpSpPr>
          <p:cNvPr id="2" name="Gruppo 33"/>
          <p:cNvGrpSpPr>
            <a:grpSpLocks/>
          </p:cNvGrpSpPr>
          <p:nvPr/>
        </p:nvGrpSpPr>
        <p:grpSpPr bwMode="auto">
          <a:xfrm>
            <a:off x="755650" y="4724400"/>
            <a:ext cx="7777163" cy="1225550"/>
            <a:chOff x="755650" y="4724400"/>
            <a:chExt cx="7777163" cy="1225550"/>
          </a:xfrm>
        </p:grpSpPr>
        <p:cxnSp>
          <p:nvCxnSpPr>
            <p:cNvPr id="11" name="Connettore 2 10"/>
            <p:cNvCxnSpPr/>
            <p:nvPr/>
          </p:nvCxnSpPr>
          <p:spPr bwMode="auto">
            <a:xfrm flipV="1">
              <a:off x="900113" y="4724400"/>
              <a:ext cx="0" cy="10810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11"/>
            <p:cNvCxnSpPr/>
            <p:nvPr/>
          </p:nvCxnSpPr>
          <p:spPr bwMode="auto">
            <a:xfrm>
              <a:off x="755650" y="5661025"/>
              <a:ext cx="77771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ttangolo 62"/>
            <p:cNvSpPr/>
            <p:nvPr/>
          </p:nvSpPr>
          <p:spPr bwMode="auto">
            <a:xfrm>
              <a:off x="16192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2</a:t>
              </a:r>
            </a:p>
          </p:txBody>
        </p:sp>
        <p:sp>
          <p:nvSpPr>
            <p:cNvPr id="64" name="Rettangolo 63"/>
            <p:cNvSpPr/>
            <p:nvPr/>
          </p:nvSpPr>
          <p:spPr bwMode="auto">
            <a:xfrm>
              <a:off x="11874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</a:t>
              </a:r>
            </a:p>
          </p:txBody>
        </p:sp>
        <p:sp>
          <p:nvSpPr>
            <p:cNvPr id="65" name="Rettangolo 64"/>
            <p:cNvSpPr/>
            <p:nvPr/>
          </p:nvSpPr>
          <p:spPr bwMode="auto">
            <a:xfrm>
              <a:off x="24844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4</a:t>
              </a:r>
            </a:p>
          </p:txBody>
        </p:sp>
        <p:sp>
          <p:nvSpPr>
            <p:cNvPr id="66" name="Rettangolo 65"/>
            <p:cNvSpPr/>
            <p:nvPr/>
          </p:nvSpPr>
          <p:spPr bwMode="auto">
            <a:xfrm>
              <a:off x="20526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3</a:t>
              </a:r>
            </a:p>
          </p:txBody>
        </p:sp>
        <p:sp>
          <p:nvSpPr>
            <p:cNvPr id="67" name="Rettangolo 66"/>
            <p:cNvSpPr/>
            <p:nvPr/>
          </p:nvSpPr>
          <p:spPr bwMode="auto">
            <a:xfrm>
              <a:off x="33480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6</a:t>
              </a:r>
            </a:p>
          </p:txBody>
        </p:sp>
        <p:sp>
          <p:nvSpPr>
            <p:cNvPr id="68" name="Rettangolo 67"/>
            <p:cNvSpPr/>
            <p:nvPr/>
          </p:nvSpPr>
          <p:spPr bwMode="auto">
            <a:xfrm>
              <a:off x="29162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5</a:t>
              </a:r>
            </a:p>
          </p:txBody>
        </p:sp>
        <p:sp>
          <p:nvSpPr>
            <p:cNvPr id="69" name="Rettangolo 68"/>
            <p:cNvSpPr/>
            <p:nvPr/>
          </p:nvSpPr>
          <p:spPr bwMode="auto">
            <a:xfrm>
              <a:off x="42116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8</a:t>
              </a:r>
            </a:p>
          </p:txBody>
        </p:sp>
        <p:sp>
          <p:nvSpPr>
            <p:cNvPr id="70" name="Rettangolo 69"/>
            <p:cNvSpPr/>
            <p:nvPr/>
          </p:nvSpPr>
          <p:spPr bwMode="auto">
            <a:xfrm>
              <a:off x="37798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7</a:t>
              </a:r>
            </a:p>
          </p:txBody>
        </p:sp>
        <p:sp>
          <p:nvSpPr>
            <p:cNvPr id="71" name="Rettangolo 70"/>
            <p:cNvSpPr/>
            <p:nvPr/>
          </p:nvSpPr>
          <p:spPr bwMode="auto">
            <a:xfrm>
              <a:off x="5003800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10</a:t>
              </a:r>
            </a:p>
          </p:txBody>
        </p:sp>
        <p:sp>
          <p:nvSpPr>
            <p:cNvPr id="72" name="Rettangolo 71"/>
            <p:cNvSpPr/>
            <p:nvPr/>
          </p:nvSpPr>
          <p:spPr bwMode="auto">
            <a:xfrm>
              <a:off x="4645025" y="5589588"/>
              <a:ext cx="28733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9</a:t>
              </a:r>
            </a:p>
          </p:txBody>
        </p:sp>
        <p:sp>
          <p:nvSpPr>
            <p:cNvPr id="74" name="Rettangolo 73"/>
            <p:cNvSpPr/>
            <p:nvPr/>
          </p:nvSpPr>
          <p:spPr bwMode="auto">
            <a:xfrm>
              <a:off x="5435600" y="5589588"/>
              <a:ext cx="43338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11</a:t>
              </a:r>
            </a:p>
          </p:txBody>
        </p:sp>
        <p:sp>
          <p:nvSpPr>
            <p:cNvPr id="79" name="Rettangolo 78"/>
            <p:cNvSpPr/>
            <p:nvPr/>
          </p:nvSpPr>
          <p:spPr bwMode="auto">
            <a:xfrm>
              <a:off x="58689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12</a:t>
              </a:r>
            </a:p>
          </p:txBody>
        </p:sp>
        <p:sp>
          <p:nvSpPr>
            <p:cNvPr id="80" name="Rettangolo 79"/>
            <p:cNvSpPr/>
            <p:nvPr/>
          </p:nvSpPr>
          <p:spPr bwMode="auto">
            <a:xfrm>
              <a:off x="63007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13</a:t>
              </a:r>
            </a:p>
          </p:txBody>
        </p:sp>
        <p:sp>
          <p:nvSpPr>
            <p:cNvPr id="81" name="Rettangolo 80"/>
            <p:cNvSpPr/>
            <p:nvPr/>
          </p:nvSpPr>
          <p:spPr bwMode="auto">
            <a:xfrm>
              <a:off x="67325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14</a:t>
              </a:r>
            </a:p>
          </p:txBody>
        </p:sp>
        <p:sp>
          <p:nvSpPr>
            <p:cNvPr id="82" name="Rettangolo 81"/>
            <p:cNvSpPr/>
            <p:nvPr/>
          </p:nvSpPr>
          <p:spPr bwMode="auto">
            <a:xfrm>
              <a:off x="71643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15</a:t>
              </a:r>
            </a:p>
          </p:txBody>
        </p:sp>
        <p:sp>
          <p:nvSpPr>
            <p:cNvPr id="83" name="Rettangolo 82"/>
            <p:cNvSpPr/>
            <p:nvPr/>
          </p:nvSpPr>
          <p:spPr bwMode="auto">
            <a:xfrm>
              <a:off x="75961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16</a:t>
              </a:r>
            </a:p>
          </p:txBody>
        </p:sp>
        <p:sp>
          <p:nvSpPr>
            <p:cNvPr id="84" name="Rettangolo 83"/>
            <p:cNvSpPr/>
            <p:nvPr/>
          </p:nvSpPr>
          <p:spPr bwMode="auto">
            <a:xfrm>
              <a:off x="8027988" y="5589588"/>
              <a:ext cx="43338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17</a:t>
              </a:r>
            </a:p>
          </p:txBody>
        </p:sp>
        <p:sp>
          <p:nvSpPr>
            <p:cNvPr id="85" name="Rettangolo 84"/>
            <p:cNvSpPr/>
            <p:nvPr/>
          </p:nvSpPr>
          <p:spPr bwMode="auto">
            <a:xfrm>
              <a:off x="900113" y="5229225"/>
              <a:ext cx="1727200" cy="4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b="1" dirty="0">
                  <a:solidFill>
                    <a:schemeClr val="accent2"/>
                  </a:solidFill>
                </a:rPr>
                <a:t>J1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18436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62" name="Rettangolo 3"/>
          <p:cNvSpPr>
            <a:spLocks noChangeArrowheads="1"/>
          </p:cNvSpPr>
          <p:nvPr/>
        </p:nvSpPr>
        <p:spPr bwMode="auto">
          <a:xfrm>
            <a:off x="395288" y="306863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Calcolo del lower bound iniziale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18463" name="Rettangolo 6"/>
          <p:cNvSpPr>
            <a:spLocks noChangeArrowheads="1"/>
          </p:cNvSpPr>
          <p:nvPr/>
        </p:nvSpPr>
        <p:spPr bwMode="auto">
          <a:xfrm>
            <a:off x="468313" y="3367088"/>
            <a:ext cx="7991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Si rilassano i vincoli di non interrompibilità dei job e si risolve il problema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18464" name="Rettangolo 7"/>
          <p:cNvSpPr>
            <a:spLocks noChangeArrowheads="1"/>
          </p:cNvSpPr>
          <p:nvPr/>
        </p:nvSpPr>
        <p:spPr bwMode="auto">
          <a:xfrm>
            <a:off x="468313" y="4217988"/>
            <a:ext cx="79914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Applicando la regola PEDD la soluzione ottima è: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pSp>
        <p:nvGrpSpPr>
          <p:cNvPr id="18465" name="Gruppo 37"/>
          <p:cNvGrpSpPr>
            <a:grpSpLocks/>
          </p:cNvGrpSpPr>
          <p:nvPr/>
        </p:nvGrpSpPr>
        <p:grpSpPr bwMode="auto">
          <a:xfrm>
            <a:off x="755650" y="4724400"/>
            <a:ext cx="7777163" cy="1225550"/>
            <a:chOff x="755650" y="4724400"/>
            <a:chExt cx="7777163" cy="1225550"/>
          </a:xfrm>
        </p:grpSpPr>
        <p:cxnSp>
          <p:nvCxnSpPr>
            <p:cNvPr id="9" name="Connettore 2 8"/>
            <p:cNvCxnSpPr/>
            <p:nvPr/>
          </p:nvCxnSpPr>
          <p:spPr bwMode="auto">
            <a:xfrm flipV="1">
              <a:off x="900113" y="4724400"/>
              <a:ext cx="0" cy="10810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/>
            <p:cNvCxnSpPr/>
            <p:nvPr/>
          </p:nvCxnSpPr>
          <p:spPr bwMode="auto">
            <a:xfrm>
              <a:off x="755650" y="5661025"/>
              <a:ext cx="77771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/>
          </p:nvCxnSpPr>
          <p:spPr bwMode="auto">
            <a:xfrm flipV="1">
              <a:off x="2627313" y="5229225"/>
              <a:ext cx="0" cy="431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tangolo 41"/>
            <p:cNvSpPr/>
            <p:nvPr/>
          </p:nvSpPr>
          <p:spPr bwMode="auto">
            <a:xfrm>
              <a:off x="16192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2</a:t>
              </a:r>
            </a:p>
          </p:txBody>
        </p:sp>
        <p:sp>
          <p:nvSpPr>
            <p:cNvPr id="43" name="Rettangolo 42"/>
            <p:cNvSpPr/>
            <p:nvPr/>
          </p:nvSpPr>
          <p:spPr bwMode="auto">
            <a:xfrm>
              <a:off x="11874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</a:t>
              </a:r>
            </a:p>
          </p:txBody>
        </p:sp>
        <p:sp>
          <p:nvSpPr>
            <p:cNvPr id="44" name="Rettangolo 43"/>
            <p:cNvSpPr/>
            <p:nvPr/>
          </p:nvSpPr>
          <p:spPr bwMode="auto">
            <a:xfrm>
              <a:off x="24844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4</a:t>
              </a:r>
            </a:p>
          </p:txBody>
        </p:sp>
        <p:sp>
          <p:nvSpPr>
            <p:cNvPr id="45" name="Rettangolo 44"/>
            <p:cNvSpPr/>
            <p:nvPr/>
          </p:nvSpPr>
          <p:spPr bwMode="auto">
            <a:xfrm>
              <a:off x="20526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3</a:t>
              </a:r>
            </a:p>
          </p:txBody>
        </p:sp>
        <p:sp>
          <p:nvSpPr>
            <p:cNvPr id="46" name="Rettangolo 45"/>
            <p:cNvSpPr/>
            <p:nvPr/>
          </p:nvSpPr>
          <p:spPr bwMode="auto">
            <a:xfrm>
              <a:off x="33480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6</a:t>
              </a:r>
            </a:p>
          </p:txBody>
        </p:sp>
        <p:sp>
          <p:nvSpPr>
            <p:cNvPr id="47" name="Rettangolo 46"/>
            <p:cNvSpPr/>
            <p:nvPr/>
          </p:nvSpPr>
          <p:spPr bwMode="auto">
            <a:xfrm>
              <a:off x="29162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5</a:t>
              </a:r>
            </a:p>
          </p:txBody>
        </p:sp>
        <p:sp>
          <p:nvSpPr>
            <p:cNvPr id="48" name="Rettangolo 47"/>
            <p:cNvSpPr/>
            <p:nvPr/>
          </p:nvSpPr>
          <p:spPr bwMode="auto">
            <a:xfrm>
              <a:off x="42116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8</a:t>
              </a:r>
            </a:p>
          </p:txBody>
        </p:sp>
        <p:sp>
          <p:nvSpPr>
            <p:cNvPr id="49" name="Rettangolo 48"/>
            <p:cNvSpPr/>
            <p:nvPr/>
          </p:nvSpPr>
          <p:spPr bwMode="auto">
            <a:xfrm>
              <a:off x="37798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7</a:t>
              </a:r>
            </a:p>
          </p:txBody>
        </p:sp>
        <p:sp>
          <p:nvSpPr>
            <p:cNvPr id="50" name="Rettangolo 49"/>
            <p:cNvSpPr/>
            <p:nvPr/>
          </p:nvSpPr>
          <p:spPr bwMode="auto">
            <a:xfrm>
              <a:off x="5003800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10</a:t>
              </a:r>
            </a:p>
          </p:txBody>
        </p:sp>
        <p:sp>
          <p:nvSpPr>
            <p:cNvPr id="51" name="Rettangolo 50"/>
            <p:cNvSpPr/>
            <p:nvPr/>
          </p:nvSpPr>
          <p:spPr bwMode="auto">
            <a:xfrm>
              <a:off x="4645025" y="5589588"/>
              <a:ext cx="28733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9</a:t>
              </a:r>
            </a:p>
          </p:txBody>
        </p:sp>
        <p:sp>
          <p:nvSpPr>
            <p:cNvPr id="52" name="Rettangolo 51"/>
            <p:cNvSpPr/>
            <p:nvPr/>
          </p:nvSpPr>
          <p:spPr bwMode="auto">
            <a:xfrm>
              <a:off x="5435600" y="5589588"/>
              <a:ext cx="43338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11</a:t>
              </a:r>
            </a:p>
          </p:txBody>
        </p:sp>
        <p:sp>
          <p:nvSpPr>
            <p:cNvPr id="53" name="Rettangolo 52"/>
            <p:cNvSpPr/>
            <p:nvPr/>
          </p:nvSpPr>
          <p:spPr bwMode="auto">
            <a:xfrm>
              <a:off x="58689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12</a:t>
              </a:r>
            </a:p>
          </p:txBody>
        </p:sp>
        <p:sp>
          <p:nvSpPr>
            <p:cNvPr id="54" name="Rettangolo 53"/>
            <p:cNvSpPr/>
            <p:nvPr/>
          </p:nvSpPr>
          <p:spPr bwMode="auto">
            <a:xfrm>
              <a:off x="63007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13</a:t>
              </a:r>
            </a:p>
          </p:txBody>
        </p:sp>
        <p:sp>
          <p:nvSpPr>
            <p:cNvPr id="55" name="Rettangolo 54"/>
            <p:cNvSpPr/>
            <p:nvPr/>
          </p:nvSpPr>
          <p:spPr bwMode="auto">
            <a:xfrm>
              <a:off x="67325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14</a:t>
              </a:r>
            </a:p>
          </p:txBody>
        </p:sp>
        <p:sp>
          <p:nvSpPr>
            <p:cNvPr id="56" name="Rettangolo 55"/>
            <p:cNvSpPr/>
            <p:nvPr/>
          </p:nvSpPr>
          <p:spPr bwMode="auto">
            <a:xfrm>
              <a:off x="71643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15</a:t>
              </a:r>
            </a:p>
          </p:txBody>
        </p:sp>
        <p:sp>
          <p:nvSpPr>
            <p:cNvPr id="57" name="Rettangolo 56"/>
            <p:cNvSpPr/>
            <p:nvPr/>
          </p:nvSpPr>
          <p:spPr bwMode="auto">
            <a:xfrm>
              <a:off x="75961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16</a:t>
              </a:r>
            </a:p>
          </p:txBody>
        </p:sp>
        <p:sp>
          <p:nvSpPr>
            <p:cNvPr id="58" name="Rettangolo 57"/>
            <p:cNvSpPr/>
            <p:nvPr/>
          </p:nvSpPr>
          <p:spPr bwMode="auto">
            <a:xfrm>
              <a:off x="8027988" y="5589588"/>
              <a:ext cx="43338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17</a:t>
              </a:r>
            </a:p>
          </p:txBody>
        </p:sp>
        <p:sp>
          <p:nvSpPr>
            <p:cNvPr id="59" name="Rettangolo 58"/>
            <p:cNvSpPr/>
            <p:nvPr/>
          </p:nvSpPr>
          <p:spPr bwMode="auto">
            <a:xfrm>
              <a:off x="900113" y="5229225"/>
              <a:ext cx="1727200" cy="4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b="1" dirty="0">
                  <a:solidFill>
                    <a:schemeClr val="accent2"/>
                  </a:solidFill>
                </a:rPr>
                <a:t>J1</a:t>
              </a:r>
            </a:p>
          </p:txBody>
        </p:sp>
        <p:sp>
          <p:nvSpPr>
            <p:cNvPr id="60" name="Rettangolo 59"/>
            <p:cNvSpPr/>
            <p:nvPr/>
          </p:nvSpPr>
          <p:spPr bwMode="auto">
            <a:xfrm>
              <a:off x="2627313" y="5229225"/>
              <a:ext cx="433387" cy="431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</p:grpSp>
      <p:graphicFrame>
        <p:nvGraphicFramePr>
          <p:cNvPr id="18466" name="Object 2"/>
          <p:cNvGraphicFramePr>
            <a:graphicFrameLocks noChangeAspect="1"/>
          </p:cNvGraphicFramePr>
          <p:nvPr/>
        </p:nvGraphicFramePr>
        <p:xfrm>
          <a:off x="611188" y="3852863"/>
          <a:ext cx="24463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310" imgH="241195" progId="Equation.DSMT4">
                  <p:embed/>
                </p:oleObj>
              </mc:Choice>
              <mc:Fallback>
                <p:oleObj name="Equation" r:id="rId2" imgW="1358310" imgH="241195" progId="Equation.DSMT4">
                  <p:embed/>
                  <p:pic>
                    <p:nvPicPr>
                      <p:cNvPr id="184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52863"/>
                        <a:ext cx="24463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19460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86" name="Rettangolo 3"/>
          <p:cNvSpPr>
            <a:spLocks noChangeArrowheads="1"/>
          </p:cNvSpPr>
          <p:nvPr/>
        </p:nvSpPr>
        <p:spPr bwMode="auto">
          <a:xfrm>
            <a:off x="395288" y="306863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Calcolo del lower bound iniziale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19487" name="Rettangolo 6"/>
          <p:cNvSpPr>
            <a:spLocks noChangeArrowheads="1"/>
          </p:cNvSpPr>
          <p:nvPr/>
        </p:nvSpPr>
        <p:spPr bwMode="auto">
          <a:xfrm>
            <a:off x="468313" y="3367088"/>
            <a:ext cx="7991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Si rilassano i vincoli di non interrompibilità dei job e si risolve il problema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19488" name="Rettangolo 7"/>
          <p:cNvSpPr>
            <a:spLocks noChangeArrowheads="1"/>
          </p:cNvSpPr>
          <p:nvPr/>
        </p:nvSpPr>
        <p:spPr bwMode="auto">
          <a:xfrm>
            <a:off x="468313" y="4217988"/>
            <a:ext cx="79914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Applicando la regola PEDD la soluzione ottima è: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pSp>
        <p:nvGrpSpPr>
          <p:cNvPr id="19489" name="Gruppo 39"/>
          <p:cNvGrpSpPr>
            <a:grpSpLocks/>
          </p:cNvGrpSpPr>
          <p:nvPr/>
        </p:nvGrpSpPr>
        <p:grpSpPr bwMode="auto">
          <a:xfrm>
            <a:off x="755650" y="4724400"/>
            <a:ext cx="7777163" cy="1225550"/>
            <a:chOff x="755650" y="4724400"/>
            <a:chExt cx="7777163" cy="1225550"/>
          </a:xfrm>
        </p:grpSpPr>
        <p:cxnSp>
          <p:nvCxnSpPr>
            <p:cNvPr id="9" name="Connettore 2 8"/>
            <p:cNvCxnSpPr/>
            <p:nvPr/>
          </p:nvCxnSpPr>
          <p:spPr bwMode="auto">
            <a:xfrm flipV="1">
              <a:off x="900113" y="4724400"/>
              <a:ext cx="0" cy="10810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/>
            <p:cNvCxnSpPr/>
            <p:nvPr/>
          </p:nvCxnSpPr>
          <p:spPr bwMode="auto">
            <a:xfrm>
              <a:off x="755650" y="5661025"/>
              <a:ext cx="77771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/>
          </p:nvCxnSpPr>
          <p:spPr bwMode="auto">
            <a:xfrm flipV="1">
              <a:off x="2627313" y="5229225"/>
              <a:ext cx="0" cy="431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 bwMode="auto">
            <a:xfrm flipV="1">
              <a:off x="3060700" y="5229225"/>
              <a:ext cx="0" cy="431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tangolo 41"/>
            <p:cNvSpPr/>
            <p:nvPr/>
          </p:nvSpPr>
          <p:spPr bwMode="auto">
            <a:xfrm>
              <a:off x="16192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2</a:t>
              </a:r>
            </a:p>
          </p:txBody>
        </p:sp>
        <p:sp>
          <p:nvSpPr>
            <p:cNvPr id="43" name="Rettangolo 42"/>
            <p:cNvSpPr/>
            <p:nvPr/>
          </p:nvSpPr>
          <p:spPr bwMode="auto">
            <a:xfrm>
              <a:off x="11874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</a:t>
              </a:r>
            </a:p>
          </p:txBody>
        </p:sp>
        <p:sp>
          <p:nvSpPr>
            <p:cNvPr id="44" name="Rettangolo 43"/>
            <p:cNvSpPr/>
            <p:nvPr/>
          </p:nvSpPr>
          <p:spPr bwMode="auto">
            <a:xfrm>
              <a:off x="24844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4</a:t>
              </a:r>
            </a:p>
          </p:txBody>
        </p:sp>
        <p:sp>
          <p:nvSpPr>
            <p:cNvPr id="45" name="Rettangolo 44"/>
            <p:cNvSpPr/>
            <p:nvPr/>
          </p:nvSpPr>
          <p:spPr bwMode="auto">
            <a:xfrm>
              <a:off x="20526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3</a:t>
              </a:r>
            </a:p>
          </p:txBody>
        </p:sp>
        <p:sp>
          <p:nvSpPr>
            <p:cNvPr id="46" name="Rettangolo 45"/>
            <p:cNvSpPr/>
            <p:nvPr/>
          </p:nvSpPr>
          <p:spPr bwMode="auto">
            <a:xfrm>
              <a:off x="33480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6</a:t>
              </a:r>
            </a:p>
          </p:txBody>
        </p:sp>
        <p:sp>
          <p:nvSpPr>
            <p:cNvPr id="47" name="Rettangolo 46"/>
            <p:cNvSpPr/>
            <p:nvPr/>
          </p:nvSpPr>
          <p:spPr bwMode="auto">
            <a:xfrm>
              <a:off x="29162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5</a:t>
              </a:r>
            </a:p>
          </p:txBody>
        </p:sp>
        <p:sp>
          <p:nvSpPr>
            <p:cNvPr id="48" name="Rettangolo 47"/>
            <p:cNvSpPr/>
            <p:nvPr/>
          </p:nvSpPr>
          <p:spPr bwMode="auto">
            <a:xfrm>
              <a:off x="42116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8</a:t>
              </a:r>
            </a:p>
          </p:txBody>
        </p:sp>
        <p:sp>
          <p:nvSpPr>
            <p:cNvPr id="49" name="Rettangolo 48"/>
            <p:cNvSpPr/>
            <p:nvPr/>
          </p:nvSpPr>
          <p:spPr bwMode="auto">
            <a:xfrm>
              <a:off x="37798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7</a:t>
              </a:r>
            </a:p>
          </p:txBody>
        </p:sp>
        <p:sp>
          <p:nvSpPr>
            <p:cNvPr id="50" name="Rettangolo 49"/>
            <p:cNvSpPr/>
            <p:nvPr/>
          </p:nvSpPr>
          <p:spPr bwMode="auto">
            <a:xfrm>
              <a:off x="5003800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10</a:t>
              </a:r>
            </a:p>
          </p:txBody>
        </p:sp>
        <p:sp>
          <p:nvSpPr>
            <p:cNvPr id="51" name="Rettangolo 50"/>
            <p:cNvSpPr/>
            <p:nvPr/>
          </p:nvSpPr>
          <p:spPr bwMode="auto">
            <a:xfrm>
              <a:off x="4645025" y="5589588"/>
              <a:ext cx="28733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9</a:t>
              </a:r>
            </a:p>
          </p:txBody>
        </p:sp>
        <p:sp>
          <p:nvSpPr>
            <p:cNvPr id="52" name="Rettangolo 51"/>
            <p:cNvSpPr/>
            <p:nvPr/>
          </p:nvSpPr>
          <p:spPr bwMode="auto">
            <a:xfrm>
              <a:off x="5435600" y="5589588"/>
              <a:ext cx="43338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11</a:t>
              </a:r>
            </a:p>
          </p:txBody>
        </p:sp>
        <p:sp>
          <p:nvSpPr>
            <p:cNvPr id="53" name="Rettangolo 52"/>
            <p:cNvSpPr/>
            <p:nvPr/>
          </p:nvSpPr>
          <p:spPr bwMode="auto">
            <a:xfrm>
              <a:off x="58689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12</a:t>
              </a:r>
            </a:p>
          </p:txBody>
        </p:sp>
        <p:sp>
          <p:nvSpPr>
            <p:cNvPr id="54" name="Rettangolo 53"/>
            <p:cNvSpPr/>
            <p:nvPr/>
          </p:nvSpPr>
          <p:spPr bwMode="auto">
            <a:xfrm>
              <a:off x="63007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13</a:t>
              </a:r>
            </a:p>
          </p:txBody>
        </p:sp>
        <p:sp>
          <p:nvSpPr>
            <p:cNvPr id="55" name="Rettangolo 54"/>
            <p:cNvSpPr/>
            <p:nvPr/>
          </p:nvSpPr>
          <p:spPr bwMode="auto">
            <a:xfrm>
              <a:off x="67325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14</a:t>
              </a:r>
            </a:p>
          </p:txBody>
        </p:sp>
        <p:sp>
          <p:nvSpPr>
            <p:cNvPr id="56" name="Rettangolo 55"/>
            <p:cNvSpPr/>
            <p:nvPr/>
          </p:nvSpPr>
          <p:spPr bwMode="auto">
            <a:xfrm>
              <a:off x="71643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15</a:t>
              </a:r>
            </a:p>
          </p:txBody>
        </p:sp>
        <p:sp>
          <p:nvSpPr>
            <p:cNvPr id="57" name="Rettangolo 56"/>
            <p:cNvSpPr/>
            <p:nvPr/>
          </p:nvSpPr>
          <p:spPr bwMode="auto">
            <a:xfrm>
              <a:off x="75961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16</a:t>
              </a:r>
            </a:p>
          </p:txBody>
        </p:sp>
        <p:sp>
          <p:nvSpPr>
            <p:cNvPr id="58" name="Rettangolo 57"/>
            <p:cNvSpPr/>
            <p:nvPr/>
          </p:nvSpPr>
          <p:spPr bwMode="auto">
            <a:xfrm>
              <a:off x="8027988" y="5589588"/>
              <a:ext cx="43338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17</a:t>
              </a:r>
            </a:p>
          </p:txBody>
        </p:sp>
        <p:sp>
          <p:nvSpPr>
            <p:cNvPr id="59" name="Rettangolo 58"/>
            <p:cNvSpPr/>
            <p:nvPr/>
          </p:nvSpPr>
          <p:spPr bwMode="auto">
            <a:xfrm>
              <a:off x="900113" y="5229225"/>
              <a:ext cx="1727200" cy="4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b="1" dirty="0">
                  <a:solidFill>
                    <a:schemeClr val="accent2"/>
                  </a:solidFill>
                </a:rPr>
                <a:t>J1</a:t>
              </a:r>
            </a:p>
          </p:txBody>
        </p:sp>
        <p:sp>
          <p:nvSpPr>
            <p:cNvPr id="60" name="Rettangolo 59"/>
            <p:cNvSpPr/>
            <p:nvPr/>
          </p:nvSpPr>
          <p:spPr bwMode="auto">
            <a:xfrm>
              <a:off x="2627313" y="5229225"/>
              <a:ext cx="433387" cy="431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  <p:sp>
          <p:nvSpPr>
            <p:cNvPr id="61" name="Rettangolo 60"/>
            <p:cNvSpPr/>
            <p:nvPr/>
          </p:nvSpPr>
          <p:spPr bwMode="auto">
            <a:xfrm>
              <a:off x="3060700" y="5229225"/>
              <a:ext cx="2159000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J4</a:t>
              </a:r>
            </a:p>
          </p:txBody>
        </p:sp>
      </p:grpSp>
      <p:graphicFrame>
        <p:nvGraphicFramePr>
          <p:cNvPr id="19490" name="Object 3"/>
          <p:cNvGraphicFramePr>
            <a:graphicFrameLocks noChangeAspect="1"/>
          </p:cNvGraphicFramePr>
          <p:nvPr/>
        </p:nvGraphicFramePr>
        <p:xfrm>
          <a:off x="611188" y="3852863"/>
          <a:ext cx="24463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310" imgH="241195" progId="Equation.DSMT4">
                  <p:embed/>
                </p:oleObj>
              </mc:Choice>
              <mc:Fallback>
                <p:oleObj name="Equation" r:id="rId2" imgW="1358310" imgH="241195" progId="Equation.DSMT4">
                  <p:embed/>
                  <p:pic>
                    <p:nvPicPr>
                      <p:cNvPr id="194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52863"/>
                        <a:ext cx="24463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0484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10" name="Rettangolo 3"/>
          <p:cNvSpPr>
            <a:spLocks noChangeArrowheads="1"/>
          </p:cNvSpPr>
          <p:nvPr/>
        </p:nvSpPr>
        <p:spPr bwMode="auto">
          <a:xfrm>
            <a:off x="395288" y="306863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Calcolo del lower bound iniziale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20511" name="Rettangolo 6"/>
          <p:cNvSpPr>
            <a:spLocks noChangeArrowheads="1"/>
          </p:cNvSpPr>
          <p:nvPr/>
        </p:nvSpPr>
        <p:spPr bwMode="auto">
          <a:xfrm>
            <a:off x="468313" y="3367088"/>
            <a:ext cx="7991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Si rilassano i vincoli di non interrompibilità dei job e si risolve il problema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20512" name="Rettangolo 7"/>
          <p:cNvSpPr>
            <a:spLocks noChangeArrowheads="1"/>
          </p:cNvSpPr>
          <p:nvPr/>
        </p:nvSpPr>
        <p:spPr bwMode="auto">
          <a:xfrm>
            <a:off x="468313" y="4217988"/>
            <a:ext cx="79914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Applicando la regola PEDD la soluzione ottima è: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aphicFrame>
        <p:nvGraphicFramePr>
          <p:cNvPr id="20513" name="Object 3"/>
          <p:cNvGraphicFramePr>
            <a:graphicFrameLocks noChangeAspect="1"/>
          </p:cNvGraphicFramePr>
          <p:nvPr/>
        </p:nvGraphicFramePr>
        <p:xfrm>
          <a:off x="611188" y="3852863"/>
          <a:ext cx="24463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310" imgH="241195" progId="Equation.DSMT4">
                  <p:embed/>
                </p:oleObj>
              </mc:Choice>
              <mc:Fallback>
                <p:oleObj name="Equation" r:id="rId2" imgW="1358310" imgH="241195" progId="Equation.DSMT4">
                  <p:embed/>
                  <p:pic>
                    <p:nvPicPr>
                      <p:cNvPr id="205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52863"/>
                        <a:ext cx="24463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4" name="Gruppo 40"/>
          <p:cNvGrpSpPr>
            <a:grpSpLocks/>
          </p:cNvGrpSpPr>
          <p:nvPr/>
        </p:nvGrpSpPr>
        <p:grpSpPr bwMode="auto">
          <a:xfrm>
            <a:off x="755650" y="4724400"/>
            <a:ext cx="7777163" cy="1225550"/>
            <a:chOff x="755650" y="4724400"/>
            <a:chExt cx="7777163" cy="1225550"/>
          </a:xfrm>
        </p:grpSpPr>
        <p:cxnSp>
          <p:nvCxnSpPr>
            <p:cNvPr id="10" name="Connettore 2 9"/>
            <p:cNvCxnSpPr/>
            <p:nvPr/>
          </p:nvCxnSpPr>
          <p:spPr bwMode="auto">
            <a:xfrm flipV="1">
              <a:off x="900113" y="4724400"/>
              <a:ext cx="0" cy="10810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/>
            <p:cNvCxnSpPr/>
            <p:nvPr/>
          </p:nvCxnSpPr>
          <p:spPr bwMode="auto">
            <a:xfrm>
              <a:off x="755650" y="5661025"/>
              <a:ext cx="77771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/>
          </p:nvCxnSpPr>
          <p:spPr bwMode="auto">
            <a:xfrm flipV="1">
              <a:off x="2627313" y="5229225"/>
              <a:ext cx="0" cy="431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/>
          </p:nvCxnSpPr>
          <p:spPr bwMode="auto">
            <a:xfrm flipV="1">
              <a:off x="3060700" y="5229225"/>
              <a:ext cx="0" cy="431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ttangolo 18"/>
            <p:cNvSpPr/>
            <p:nvPr/>
          </p:nvSpPr>
          <p:spPr bwMode="auto">
            <a:xfrm>
              <a:off x="16192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2</a:t>
              </a:r>
            </a:p>
          </p:txBody>
        </p:sp>
        <p:sp>
          <p:nvSpPr>
            <p:cNvPr id="20" name="Rettangolo 19"/>
            <p:cNvSpPr/>
            <p:nvPr/>
          </p:nvSpPr>
          <p:spPr bwMode="auto">
            <a:xfrm>
              <a:off x="11874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</a:t>
              </a:r>
            </a:p>
          </p:txBody>
        </p:sp>
        <p:sp>
          <p:nvSpPr>
            <p:cNvPr id="21" name="Rettangolo 20"/>
            <p:cNvSpPr/>
            <p:nvPr/>
          </p:nvSpPr>
          <p:spPr bwMode="auto">
            <a:xfrm>
              <a:off x="24844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4</a:t>
              </a:r>
            </a:p>
          </p:txBody>
        </p:sp>
        <p:sp>
          <p:nvSpPr>
            <p:cNvPr id="22" name="Rettangolo 21"/>
            <p:cNvSpPr/>
            <p:nvPr/>
          </p:nvSpPr>
          <p:spPr bwMode="auto">
            <a:xfrm>
              <a:off x="20526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3</a:t>
              </a:r>
            </a:p>
          </p:txBody>
        </p:sp>
        <p:sp>
          <p:nvSpPr>
            <p:cNvPr id="23" name="Rettangolo 22"/>
            <p:cNvSpPr/>
            <p:nvPr/>
          </p:nvSpPr>
          <p:spPr bwMode="auto">
            <a:xfrm>
              <a:off x="33480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6</a:t>
              </a:r>
            </a:p>
          </p:txBody>
        </p:sp>
        <p:sp>
          <p:nvSpPr>
            <p:cNvPr id="24" name="Rettangolo 23"/>
            <p:cNvSpPr/>
            <p:nvPr/>
          </p:nvSpPr>
          <p:spPr bwMode="auto">
            <a:xfrm>
              <a:off x="29162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5</a:t>
              </a:r>
            </a:p>
          </p:txBody>
        </p:sp>
        <p:sp>
          <p:nvSpPr>
            <p:cNvPr id="25" name="Rettangolo 24"/>
            <p:cNvSpPr/>
            <p:nvPr/>
          </p:nvSpPr>
          <p:spPr bwMode="auto">
            <a:xfrm>
              <a:off x="42116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8</a:t>
              </a:r>
            </a:p>
          </p:txBody>
        </p:sp>
        <p:sp>
          <p:nvSpPr>
            <p:cNvPr id="26" name="Rettangolo 25"/>
            <p:cNvSpPr/>
            <p:nvPr/>
          </p:nvSpPr>
          <p:spPr bwMode="auto">
            <a:xfrm>
              <a:off x="37798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7</a:t>
              </a:r>
            </a:p>
          </p:txBody>
        </p:sp>
        <p:sp>
          <p:nvSpPr>
            <p:cNvPr id="27" name="Rettangolo 26"/>
            <p:cNvSpPr/>
            <p:nvPr/>
          </p:nvSpPr>
          <p:spPr bwMode="auto">
            <a:xfrm>
              <a:off x="5003800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10</a:t>
              </a:r>
            </a:p>
          </p:txBody>
        </p:sp>
        <p:sp>
          <p:nvSpPr>
            <p:cNvPr id="28" name="Rettangolo 27"/>
            <p:cNvSpPr/>
            <p:nvPr/>
          </p:nvSpPr>
          <p:spPr bwMode="auto">
            <a:xfrm>
              <a:off x="4645025" y="5589588"/>
              <a:ext cx="28733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9</a:t>
              </a:r>
            </a:p>
          </p:txBody>
        </p:sp>
        <p:sp>
          <p:nvSpPr>
            <p:cNvPr id="29" name="Rettangolo 28"/>
            <p:cNvSpPr/>
            <p:nvPr/>
          </p:nvSpPr>
          <p:spPr bwMode="auto">
            <a:xfrm>
              <a:off x="5435600" y="5589588"/>
              <a:ext cx="43338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11</a:t>
              </a:r>
            </a:p>
          </p:txBody>
        </p:sp>
        <p:sp>
          <p:nvSpPr>
            <p:cNvPr id="30" name="Rettangolo 29"/>
            <p:cNvSpPr/>
            <p:nvPr/>
          </p:nvSpPr>
          <p:spPr bwMode="auto">
            <a:xfrm>
              <a:off x="58689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12</a:t>
              </a:r>
            </a:p>
          </p:txBody>
        </p:sp>
        <p:sp>
          <p:nvSpPr>
            <p:cNvPr id="31" name="Rettangolo 30"/>
            <p:cNvSpPr/>
            <p:nvPr/>
          </p:nvSpPr>
          <p:spPr bwMode="auto">
            <a:xfrm>
              <a:off x="63007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13</a:t>
              </a:r>
            </a:p>
          </p:txBody>
        </p:sp>
        <p:sp>
          <p:nvSpPr>
            <p:cNvPr id="32" name="Rettangolo 31"/>
            <p:cNvSpPr/>
            <p:nvPr/>
          </p:nvSpPr>
          <p:spPr bwMode="auto">
            <a:xfrm>
              <a:off x="67325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14</a:t>
              </a:r>
            </a:p>
          </p:txBody>
        </p:sp>
        <p:sp>
          <p:nvSpPr>
            <p:cNvPr id="33" name="Rettangolo 32"/>
            <p:cNvSpPr/>
            <p:nvPr/>
          </p:nvSpPr>
          <p:spPr bwMode="auto">
            <a:xfrm>
              <a:off x="71643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15</a:t>
              </a:r>
            </a:p>
          </p:txBody>
        </p:sp>
        <p:sp>
          <p:nvSpPr>
            <p:cNvPr id="34" name="Rettangolo 33"/>
            <p:cNvSpPr/>
            <p:nvPr/>
          </p:nvSpPr>
          <p:spPr bwMode="auto">
            <a:xfrm>
              <a:off x="75961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16</a:t>
              </a:r>
            </a:p>
          </p:txBody>
        </p:sp>
        <p:sp>
          <p:nvSpPr>
            <p:cNvPr id="35" name="Rettangolo 34"/>
            <p:cNvSpPr/>
            <p:nvPr/>
          </p:nvSpPr>
          <p:spPr bwMode="auto">
            <a:xfrm>
              <a:off x="8027988" y="5589588"/>
              <a:ext cx="43338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17</a:t>
              </a:r>
            </a:p>
          </p:txBody>
        </p:sp>
        <p:sp>
          <p:nvSpPr>
            <p:cNvPr id="36" name="Rettangolo 35"/>
            <p:cNvSpPr/>
            <p:nvPr/>
          </p:nvSpPr>
          <p:spPr bwMode="auto">
            <a:xfrm>
              <a:off x="900113" y="5229225"/>
              <a:ext cx="1727200" cy="4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b="1" dirty="0">
                  <a:solidFill>
                    <a:schemeClr val="accent2"/>
                  </a:solidFill>
                </a:rPr>
                <a:t>J1</a:t>
              </a:r>
            </a:p>
          </p:txBody>
        </p:sp>
        <p:sp>
          <p:nvSpPr>
            <p:cNvPr id="37" name="Rettangolo 36"/>
            <p:cNvSpPr/>
            <p:nvPr/>
          </p:nvSpPr>
          <p:spPr bwMode="auto">
            <a:xfrm>
              <a:off x="2627313" y="5229225"/>
              <a:ext cx="433387" cy="431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  <p:sp>
          <p:nvSpPr>
            <p:cNvPr id="38" name="Rettangolo 37"/>
            <p:cNvSpPr/>
            <p:nvPr/>
          </p:nvSpPr>
          <p:spPr bwMode="auto">
            <a:xfrm>
              <a:off x="3060700" y="5229225"/>
              <a:ext cx="2159000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J4</a:t>
              </a:r>
            </a:p>
          </p:txBody>
        </p:sp>
        <p:sp>
          <p:nvSpPr>
            <p:cNvPr id="80" name="Rettangolo 79"/>
            <p:cNvSpPr/>
            <p:nvPr/>
          </p:nvSpPr>
          <p:spPr bwMode="auto">
            <a:xfrm>
              <a:off x="5219700" y="5229225"/>
              <a:ext cx="2160588" cy="431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Caratteristiche principali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468313" y="1530350"/>
            <a:ext cx="83518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Tempo di esecuzione </a:t>
            </a:r>
            <a:r>
              <a:rPr lang="it-IT" altLang="it-IT" sz="1800"/>
              <a:t>(processing time) </a:t>
            </a:r>
            <a:r>
              <a:rPr lang="it-IT" altLang="it-IT" sz="1800" b="1" i="1">
                <a:solidFill>
                  <a:schemeClr val="accent2"/>
                </a:solidFill>
              </a:rPr>
              <a:t>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kj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chemeClr val="accent2"/>
                </a:solidFill>
              </a:rPr>
              <a:t>	</a:t>
            </a:r>
            <a:r>
              <a:rPr lang="it-IT" altLang="it-IT" sz="1800"/>
              <a:t>è il tempo che occorre alla </a:t>
            </a:r>
            <a:r>
              <a:rPr lang="it-IT" altLang="it-IT" sz="1800" i="1">
                <a:solidFill>
                  <a:schemeClr val="accent2"/>
                </a:solidFill>
              </a:rPr>
              <a:t>macchina</a:t>
            </a:r>
            <a:r>
              <a:rPr lang="it-IT" altLang="it-IT" sz="1800" b="1" i="1">
                <a:solidFill>
                  <a:schemeClr val="accent2"/>
                </a:solidFill>
              </a:rPr>
              <a:t> k </a:t>
            </a:r>
            <a:r>
              <a:rPr lang="it-IT" altLang="it-IT" sz="1800"/>
              <a:t>per </a:t>
            </a:r>
            <a:r>
              <a:rPr lang="it-IT" altLang="it-IT" sz="1800" i="1">
                <a:solidFill>
                  <a:schemeClr val="accent2"/>
                </a:solidFill>
              </a:rPr>
              <a:t>eseguire il task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i="1">
                <a:solidFill>
                  <a:schemeClr val="accent2"/>
                </a:solidFill>
              </a:rPr>
              <a:t>macchine identiche </a:t>
            </a:r>
            <a:r>
              <a:rPr lang="it-IT" altLang="it-IT" sz="1800" b="1" i="1">
                <a:solidFill>
                  <a:schemeClr val="accent2"/>
                </a:solidFill>
              </a:rPr>
              <a:t>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kj</a:t>
            </a:r>
            <a:r>
              <a:rPr lang="it-IT" altLang="it-IT" sz="1800" b="1" i="1">
                <a:solidFill>
                  <a:schemeClr val="accent2"/>
                </a:solidFill>
              </a:rPr>
              <a:t> = 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−"/>
            </a:pPr>
            <a:r>
              <a:rPr lang="it-IT" altLang="it-IT" sz="1800" i="1">
                <a:solidFill>
                  <a:schemeClr val="accent2"/>
                </a:solidFill>
              </a:rPr>
              <a:t>macchine uniformi </a:t>
            </a:r>
            <a:r>
              <a:rPr lang="it-IT" altLang="it-IT" sz="1800" b="1" i="1">
                <a:solidFill>
                  <a:schemeClr val="accent2"/>
                </a:solidFill>
              </a:rPr>
              <a:t>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kj</a:t>
            </a:r>
            <a:r>
              <a:rPr lang="it-IT" altLang="it-IT" sz="1800" b="1" i="1">
                <a:solidFill>
                  <a:schemeClr val="accent2"/>
                </a:solidFill>
              </a:rPr>
              <a:t> = 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/v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k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dove </a:t>
            </a:r>
            <a:r>
              <a:rPr lang="it-IT" altLang="it-IT" sz="1800" b="1" i="1">
                <a:solidFill>
                  <a:schemeClr val="accent2"/>
                </a:solidFill>
              </a:rPr>
              <a:t>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 = min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k</a:t>
            </a:r>
            <a:r>
              <a:rPr lang="it-IT" altLang="it-IT" sz="1800" b="1" i="1">
                <a:solidFill>
                  <a:schemeClr val="accent2"/>
                </a:solidFill>
              </a:rPr>
              <a:t>(p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kj</a:t>
            </a:r>
            <a:r>
              <a:rPr lang="it-IT" altLang="it-IT" sz="1800" b="1" i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077" name="Rettangolo 3"/>
          <p:cNvSpPr>
            <a:spLocks noChangeArrowheads="1"/>
          </p:cNvSpPr>
          <p:nvPr/>
        </p:nvSpPr>
        <p:spPr bwMode="auto">
          <a:xfrm>
            <a:off x="395288" y="1162050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Parametri di un job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8313" y="3330575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Peso o priorità </a:t>
            </a:r>
            <a:r>
              <a:rPr lang="it-IT" altLang="it-IT" sz="1800" b="1" i="1">
                <a:solidFill>
                  <a:schemeClr val="accent2"/>
                </a:solidFill>
              </a:rPr>
              <a:t>w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3789363"/>
            <a:ext cx="83518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Tempo di rilascio (</a:t>
            </a:r>
            <a:r>
              <a:rPr lang="it-IT" altLang="it-IT" sz="1800"/>
              <a:t>release time</a:t>
            </a:r>
            <a:r>
              <a:rPr lang="it-IT" altLang="it-IT" sz="1800" i="1">
                <a:solidFill>
                  <a:schemeClr val="accent2"/>
                </a:solidFill>
              </a:rPr>
              <a:t>) </a:t>
            </a:r>
            <a:r>
              <a:rPr lang="it-IT" altLang="it-IT" sz="1800" b="1" i="1">
                <a:solidFill>
                  <a:schemeClr val="accent2"/>
                </a:solidFill>
              </a:rPr>
              <a:t>r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chemeClr val="accent2"/>
                </a:solidFill>
              </a:rPr>
              <a:t>	</a:t>
            </a:r>
            <a:r>
              <a:rPr lang="it-IT" altLang="it-IT" sz="1800"/>
              <a:t>è l’istante a partire dal quale l’operazione</a:t>
            </a:r>
            <a:r>
              <a:rPr lang="it-IT" altLang="it-IT" sz="1800" b="1" i="1">
                <a:solidFill>
                  <a:schemeClr val="accent2"/>
                </a:solidFill>
              </a:rPr>
              <a:t> j </a:t>
            </a:r>
            <a:r>
              <a:rPr lang="it-IT" altLang="it-IT" sz="1800"/>
              <a:t>è </a:t>
            </a:r>
            <a:r>
              <a:rPr lang="it-IT" altLang="it-IT" sz="1800" i="1">
                <a:solidFill>
                  <a:schemeClr val="accent2"/>
                </a:solidFill>
              </a:rPr>
              <a:t>pronta</a:t>
            </a:r>
            <a:r>
              <a:rPr lang="it-IT" altLang="it-IT" sz="1800"/>
              <a:t> per essere eseguita.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468313" y="4652963"/>
            <a:ext cx="8351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Tempo di completamento (</a:t>
            </a:r>
            <a:r>
              <a:rPr lang="it-IT" altLang="it-IT" sz="1800"/>
              <a:t>completition time</a:t>
            </a:r>
            <a:r>
              <a:rPr lang="it-IT" altLang="it-IT" sz="1800" i="1">
                <a:solidFill>
                  <a:schemeClr val="accent2"/>
                </a:solidFill>
              </a:rPr>
              <a:t>) </a:t>
            </a:r>
            <a:r>
              <a:rPr lang="it-IT" altLang="it-IT" sz="1800" b="1" i="1">
                <a:solidFill>
                  <a:schemeClr val="accent2"/>
                </a:solidFill>
              </a:rPr>
              <a:t>C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chemeClr val="accent2"/>
                </a:solidFill>
              </a:rPr>
              <a:t>	</a:t>
            </a:r>
            <a:r>
              <a:rPr lang="it-IT" altLang="it-IT" sz="1800"/>
              <a:t>è l’istante in cui </a:t>
            </a:r>
            <a:r>
              <a:rPr lang="it-IT" altLang="it-IT" sz="1800" i="1">
                <a:solidFill>
                  <a:schemeClr val="accent2"/>
                </a:solidFill>
              </a:rPr>
              <a:t>termina</a:t>
            </a:r>
            <a:r>
              <a:rPr lang="it-IT" altLang="it-IT" sz="1800"/>
              <a:t> l’esecuzione del </a:t>
            </a:r>
            <a:r>
              <a:rPr lang="it-IT" altLang="it-IT" sz="1800" i="1">
                <a:solidFill>
                  <a:schemeClr val="accent2"/>
                </a:solidFill>
              </a:rPr>
              <a:t>job </a:t>
            </a:r>
            <a:r>
              <a:rPr lang="it-IT" altLang="it-IT" sz="1800" i="1" baseline="-250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468313" y="5529263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Tempo di flusso (</a:t>
            </a:r>
            <a:r>
              <a:rPr lang="it-IT" altLang="it-IT" sz="1800"/>
              <a:t>flow time</a:t>
            </a:r>
            <a:r>
              <a:rPr lang="it-IT" altLang="it-IT" sz="1800" i="1">
                <a:solidFill>
                  <a:schemeClr val="accent2"/>
                </a:solidFill>
              </a:rPr>
              <a:t>) </a:t>
            </a:r>
            <a:r>
              <a:rPr lang="it-IT" altLang="it-IT" sz="1800" b="1" i="1">
                <a:solidFill>
                  <a:schemeClr val="accent2"/>
                </a:solidFill>
              </a:rPr>
              <a:t>F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 </a:t>
            </a:r>
            <a:r>
              <a:rPr lang="it-IT" altLang="it-IT" sz="1800" b="1" i="1">
                <a:solidFill>
                  <a:schemeClr val="accent2"/>
                </a:solidFill>
              </a:rPr>
              <a:t>= C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 </a:t>
            </a:r>
            <a:r>
              <a:rPr lang="it-IT" altLang="it-IT" sz="1800" b="1" i="1">
                <a:solidFill>
                  <a:schemeClr val="accent2"/>
                </a:solidFill>
              </a:rPr>
              <a:t>- r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1508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34" name="Rettangolo 3"/>
          <p:cNvSpPr>
            <a:spLocks noChangeArrowheads="1"/>
          </p:cNvSpPr>
          <p:nvPr/>
        </p:nvSpPr>
        <p:spPr bwMode="auto">
          <a:xfrm>
            <a:off x="395288" y="306863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Calcolo del lower bound iniziale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21535" name="Rettangolo 6"/>
          <p:cNvSpPr>
            <a:spLocks noChangeArrowheads="1"/>
          </p:cNvSpPr>
          <p:nvPr/>
        </p:nvSpPr>
        <p:spPr bwMode="auto">
          <a:xfrm>
            <a:off x="468313" y="3367088"/>
            <a:ext cx="79914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Si rilassano i vincoli di non interrompibilità dei job e si risolve il problema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21536" name="Rettangolo 7"/>
          <p:cNvSpPr>
            <a:spLocks noChangeArrowheads="1"/>
          </p:cNvSpPr>
          <p:nvPr/>
        </p:nvSpPr>
        <p:spPr bwMode="auto">
          <a:xfrm>
            <a:off x="468313" y="4217988"/>
            <a:ext cx="79914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Applicando la regola PEDD la soluzione ottima è: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aphicFrame>
        <p:nvGraphicFramePr>
          <p:cNvPr id="39" name="Object 2"/>
          <p:cNvGraphicFramePr>
            <a:graphicFrameLocks noChangeAspect="1"/>
          </p:cNvGraphicFramePr>
          <p:nvPr/>
        </p:nvGraphicFramePr>
        <p:xfrm>
          <a:off x="741363" y="6099175"/>
          <a:ext cx="27670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700" imgH="228600" progId="Equation.DSMT4">
                  <p:embed/>
                </p:oleObj>
              </mc:Choice>
              <mc:Fallback>
                <p:oleObj name="Equation" r:id="rId2" imgW="1536700" imgH="228600" progId="Equation.DSMT4">
                  <p:embed/>
                  <p:pic>
                    <p:nvPicPr>
                      <p:cNvPr id="3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6099175"/>
                        <a:ext cx="276701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8" name="Object 3"/>
          <p:cNvGraphicFramePr>
            <a:graphicFrameLocks noChangeAspect="1"/>
          </p:cNvGraphicFramePr>
          <p:nvPr/>
        </p:nvGraphicFramePr>
        <p:xfrm>
          <a:off x="611188" y="3852863"/>
          <a:ext cx="24463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310" imgH="241195" progId="Equation.DSMT4">
                  <p:embed/>
                </p:oleObj>
              </mc:Choice>
              <mc:Fallback>
                <p:oleObj name="Equation" r:id="rId4" imgW="1358310" imgH="241195" progId="Equation.DSMT4">
                  <p:embed/>
                  <p:pic>
                    <p:nvPicPr>
                      <p:cNvPr id="215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52863"/>
                        <a:ext cx="24463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onnettore 1 15"/>
          <p:cNvCxnSpPr/>
          <p:nvPr/>
        </p:nvCxnSpPr>
        <p:spPr bwMode="auto">
          <a:xfrm flipV="1">
            <a:off x="2627313" y="5229225"/>
            <a:ext cx="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 bwMode="auto">
          <a:xfrm flipV="1">
            <a:off x="3060700" y="5229225"/>
            <a:ext cx="0" cy="431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41" name="Gruppo 47"/>
          <p:cNvGrpSpPr>
            <a:grpSpLocks/>
          </p:cNvGrpSpPr>
          <p:nvPr/>
        </p:nvGrpSpPr>
        <p:grpSpPr bwMode="auto">
          <a:xfrm>
            <a:off x="755650" y="4724400"/>
            <a:ext cx="7777163" cy="1225550"/>
            <a:chOff x="755650" y="4724400"/>
            <a:chExt cx="7777163" cy="1225550"/>
          </a:xfrm>
        </p:grpSpPr>
        <p:cxnSp>
          <p:nvCxnSpPr>
            <p:cNvPr id="10" name="Connettore 2 9"/>
            <p:cNvCxnSpPr/>
            <p:nvPr/>
          </p:nvCxnSpPr>
          <p:spPr bwMode="auto">
            <a:xfrm flipV="1">
              <a:off x="900113" y="4724400"/>
              <a:ext cx="0" cy="10810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/>
            <p:cNvCxnSpPr/>
            <p:nvPr/>
          </p:nvCxnSpPr>
          <p:spPr bwMode="auto">
            <a:xfrm>
              <a:off x="755650" y="5661025"/>
              <a:ext cx="77771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ttangolo 18"/>
            <p:cNvSpPr/>
            <p:nvPr/>
          </p:nvSpPr>
          <p:spPr bwMode="auto">
            <a:xfrm>
              <a:off x="16192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2</a:t>
              </a:r>
            </a:p>
          </p:txBody>
        </p:sp>
        <p:sp>
          <p:nvSpPr>
            <p:cNvPr id="20" name="Rettangolo 19"/>
            <p:cNvSpPr/>
            <p:nvPr/>
          </p:nvSpPr>
          <p:spPr bwMode="auto">
            <a:xfrm>
              <a:off x="1187450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</a:t>
              </a:r>
            </a:p>
          </p:txBody>
        </p:sp>
        <p:sp>
          <p:nvSpPr>
            <p:cNvPr id="21" name="Rettangolo 20"/>
            <p:cNvSpPr/>
            <p:nvPr/>
          </p:nvSpPr>
          <p:spPr bwMode="auto">
            <a:xfrm>
              <a:off x="24844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4</a:t>
              </a:r>
            </a:p>
          </p:txBody>
        </p:sp>
        <p:sp>
          <p:nvSpPr>
            <p:cNvPr id="22" name="Rettangolo 21"/>
            <p:cNvSpPr/>
            <p:nvPr/>
          </p:nvSpPr>
          <p:spPr bwMode="auto">
            <a:xfrm>
              <a:off x="20526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3</a:t>
              </a:r>
            </a:p>
          </p:txBody>
        </p:sp>
        <p:sp>
          <p:nvSpPr>
            <p:cNvPr id="23" name="Rettangolo 22"/>
            <p:cNvSpPr/>
            <p:nvPr/>
          </p:nvSpPr>
          <p:spPr bwMode="auto">
            <a:xfrm>
              <a:off x="33480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6</a:t>
              </a:r>
            </a:p>
          </p:txBody>
        </p:sp>
        <p:sp>
          <p:nvSpPr>
            <p:cNvPr id="24" name="Rettangolo 23"/>
            <p:cNvSpPr/>
            <p:nvPr/>
          </p:nvSpPr>
          <p:spPr bwMode="auto">
            <a:xfrm>
              <a:off x="2916238" y="5589588"/>
              <a:ext cx="28733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5</a:t>
              </a:r>
            </a:p>
          </p:txBody>
        </p:sp>
        <p:sp>
          <p:nvSpPr>
            <p:cNvPr id="25" name="Rettangolo 24"/>
            <p:cNvSpPr/>
            <p:nvPr/>
          </p:nvSpPr>
          <p:spPr bwMode="auto">
            <a:xfrm>
              <a:off x="42116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8</a:t>
              </a:r>
            </a:p>
          </p:txBody>
        </p:sp>
        <p:sp>
          <p:nvSpPr>
            <p:cNvPr id="26" name="Rettangolo 25"/>
            <p:cNvSpPr/>
            <p:nvPr/>
          </p:nvSpPr>
          <p:spPr bwMode="auto">
            <a:xfrm>
              <a:off x="3779838" y="5589588"/>
              <a:ext cx="288925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7</a:t>
              </a:r>
            </a:p>
          </p:txBody>
        </p:sp>
        <p:sp>
          <p:nvSpPr>
            <p:cNvPr id="27" name="Rettangolo 26"/>
            <p:cNvSpPr/>
            <p:nvPr/>
          </p:nvSpPr>
          <p:spPr bwMode="auto">
            <a:xfrm>
              <a:off x="5003800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10</a:t>
              </a:r>
            </a:p>
          </p:txBody>
        </p:sp>
        <p:sp>
          <p:nvSpPr>
            <p:cNvPr id="28" name="Rettangolo 27"/>
            <p:cNvSpPr/>
            <p:nvPr/>
          </p:nvSpPr>
          <p:spPr bwMode="auto">
            <a:xfrm>
              <a:off x="4645025" y="5589588"/>
              <a:ext cx="28733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9</a:t>
              </a:r>
            </a:p>
          </p:txBody>
        </p:sp>
        <p:sp>
          <p:nvSpPr>
            <p:cNvPr id="29" name="Rettangolo 28"/>
            <p:cNvSpPr/>
            <p:nvPr/>
          </p:nvSpPr>
          <p:spPr bwMode="auto">
            <a:xfrm>
              <a:off x="5435600" y="5589588"/>
              <a:ext cx="433388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11</a:t>
              </a:r>
            </a:p>
          </p:txBody>
        </p:sp>
        <p:sp>
          <p:nvSpPr>
            <p:cNvPr id="30" name="Rettangolo 29"/>
            <p:cNvSpPr/>
            <p:nvPr/>
          </p:nvSpPr>
          <p:spPr bwMode="auto">
            <a:xfrm>
              <a:off x="58689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12</a:t>
              </a:r>
            </a:p>
          </p:txBody>
        </p:sp>
        <p:sp>
          <p:nvSpPr>
            <p:cNvPr id="31" name="Rettangolo 30"/>
            <p:cNvSpPr/>
            <p:nvPr/>
          </p:nvSpPr>
          <p:spPr bwMode="auto">
            <a:xfrm>
              <a:off x="63007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13</a:t>
              </a:r>
            </a:p>
          </p:txBody>
        </p:sp>
        <p:sp>
          <p:nvSpPr>
            <p:cNvPr id="32" name="Rettangolo 31"/>
            <p:cNvSpPr/>
            <p:nvPr/>
          </p:nvSpPr>
          <p:spPr bwMode="auto">
            <a:xfrm>
              <a:off x="67325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14</a:t>
              </a:r>
            </a:p>
          </p:txBody>
        </p:sp>
        <p:sp>
          <p:nvSpPr>
            <p:cNvPr id="33" name="Rettangolo 32"/>
            <p:cNvSpPr/>
            <p:nvPr/>
          </p:nvSpPr>
          <p:spPr bwMode="auto">
            <a:xfrm>
              <a:off x="71643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15</a:t>
              </a:r>
            </a:p>
          </p:txBody>
        </p:sp>
        <p:sp>
          <p:nvSpPr>
            <p:cNvPr id="34" name="Rettangolo 33"/>
            <p:cNvSpPr/>
            <p:nvPr/>
          </p:nvSpPr>
          <p:spPr bwMode="auto">
            <a:xfrm>
              <a:off x="7596188" y="5589588"/>
              <a:ext cx="431800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16</a:t>
              </a:r>
            </a:p>
          </p:txBody>
        </p:sp>
        <p:sp>
          <p:nvSpPr>
            <p:cNvPr id="35" name="Rettangolo 34"/>
            <p:cNvSpPr/>
            <p:nvPr/>
          </p:nvSpPr>
          <p:spPr bwMode="auto">
            <a:xfrm>
              <a:off x="8027988" y="5589588"/>
              <a:ext cx="433387" cy="36036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17</a:t>
              </a:r>
            </a:p>
          </p:txBody>
        </p:sp>
        <p:sp>
          <p:nvSpPr>
            <p:cNvPr id="36" name="Rettangolo 35"/>
            <p:cNvSpPr/>
            <p:nvPr/>
          </p:nvSpPr>
          <p:spPr bwMode="auto">
            <a:xfrm>
              <a:off x="900113" y="5229225"/>
              <a:ext cx="1727200" cy="4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J1</a:t>
              </a:r>
            </a:p>
          </p:txBody>
        </p:sp>
        <p:sp>
          <p:nvSpPr>
            <p:cNvPr id="37" name="Rettangolo 36"/>
            <p:cNvSpPr/>
            <p:nvPr/>
          </p:nvSpPr>
          <p:spPr bwMode="auto">
            <a:xfrm>
              <a:off x="2627313" y="5229225"/>
              <a:ext cx="433387" cy="431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  <p:sp>
          <p:nvSpPr>
            <p:cNvPr id="38" name="Rettangolo 37"/>
            <p:cNvSpPr/>
            <p:nvPr/>
          </p:nvSpPr>
          <p:spPr bwMode="auto">
            <a:xfrm>
              <a:off x="3060700" y="5229225"/>
              <a:ext cx="2159000" cy="431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J4</a:t>
              </a:r>
            </a:p>
          </p:txBody>
        </p:sp>
        <p:sp>
          <p:nvSpPr>
            <p:cNvPr id="41" name="Rettangolo 40"/>
            <p:cNvSpPr/>
            <p:nvPr/>
          </p:nvSpPr>
          <p:spPr bwMode="auto">
            <a:xfrm>
              <a:off x="5219700" y="5229225"/>
              <a:ext cx="2160588" cy="431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  <p:sp>
          <p:nvSpPr>
            <p:cNvPr id="42" name="Rettangolo 41"/>
            <p:cNvSpPr/>
            <p:nvPr/>
          </p:nvSpPr>
          <p:spPr bwMode="auto">
            <a:xfrm>
              <a:off x="7380288" y="5229225"/>
              <a:ext cx="865187" cy="431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J2</a:t>
              </a:r>
            </a:p>
          </p:txBody>
        </p:sp>
      </p:grpSp>
      <p:cxnSp>
        <p:nvCxnSpPr>
          <p:cNvPr id="47" name="Connettore 1 46"/>
          <p:cNvCxnSpPr>
            <a:endCxn id="30" idx="2"/>
          </p:cNvCxnSpPr>
          <p:nvPr/>
        </p:nvCxnSpPr>
        <p:spPr>
          <a:xfrm>
            <a:off x="6084888" y="4581525"/>
            <a:ext cx="0" cy="136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/>
          <p:nvPr/>
        </p:nvCxnSpPr>
        <p:spPr>
          <a:xfrm>
            <a:off x="8243888" y="4581525"/>
            <a:ext cx="0" cy="136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/>
          <p:nvPr/>
        </p:nvCxnSpPr>
        <p:spPr bwMode="auto">
          <a:xfrm>
            <a:off x="6083300" y="4941888"/>
            <a:ext cx="21605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50"/>
          <p:cNvSpPr/>
          <p:nvPr/>
        </p:nvSpPr>
        <p:spPr bwMode="auto">
          <a:xfrm>
            <a:off x="6804025" y="4438650"/>
            <a:ext cx="793750" cy="35877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L</a:t>
            </a:r>
            <a:r>
              <a:rPr lang="it-IT" baseline="-25000" dirty="0"/>
              <a:t>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2532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58" name="Rettangolo 3"/>
          <p:cNvSpPr>
            <a:spLocks noChangeArrowheads="1"/>
          </p:cNvSpPr>
          <p:nvPr/>
        </p:nvSpPr>
        <p:spPr bwMode="auto">
          <a:xfrm>
            <a:off x="395288" y="306863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Albero di enumerazione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3203575" y="3573463"/>
            <a:ext cx="1223963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}</a:t>
            </a:r>
          </a:p>
        </p:txBody>
      </p:sp>
      <p:sp>
        <p:nvSpPr>
          <p:cNvPr id="8" name="Ovale 7"/>
          <p:cNvSpPr/>
          <p:nvPr/>
        </p:nvSpPr>
        <p:spPr>
          <a:xfrm>
            <a:off x="1116013" y="4797425"/>
            <a:ext cx="935037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1 }</a:t>
            </a:r>
          </a:p>
        </p:txBody>
      </p:sp>
      <p:sp>
        <p:nvSpPr>
          <p:cNvPr id="9" name="Ovale 8"/>
          <p:cNvSpPr/>
          <p:nvPr/>
        </p:nvSpPr>
        <p:spPr>
          <a:xfrm>
            <a:off x="2484438" y="4797425"/>
            <a:ext cx="1008062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2 }</a:t>
            </a:r>
          </a:p>
        </p:txBody>
      </p:sp>
      <p:sp>
        <p:nvSpPr>
          <p:cNvPr id="10" name="Ovale 9"/>
          <p:cNvSpPr/>
          <p:nvPr/>
        </p:nvSpPr>
        <p:spPr>
          <a:xfrm>
            <a:off x="3924300" y="4797425"/>
            <a:ext cx="1008063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3 }</a:t>
            </a:r>
          </a:p>
        </p:txBody>
      </p:sp>
      <p:sp>
        <p:nvSpPr>
          <p:cNvPr id="11" name="Ovale 10"/>
          <p:cNvSpPr/>
          <p:nvPr/>
        </p:nvSpPr>
        <p:spPr>
          <a:xfrm>
            <a:off x="5364163" y="4797425"/>
            <a:ext cx="1008062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4 }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356100" y="3644900"/>
            <a:ext cx="100806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LB = 5 </a:t>
            </a:r>
          </a:p>
        </p:txBody>
      </p:sp>
      <p:cxnSp>
        <p:nvCxnSpPr>
          <p:cNvPr id="14" name="Connettore 2 13"/>
          <p:cNvCxnSpPr>
            <a:stCxn id="7" idx="3"/>
            <a:endCxn id="8" idx="7"/>
          </p:cNvCxnSpPr>
          <p:nvPr/>
        </p:nvCxnSpPr>
        <p:spPr>
          <a:xfrm flipH="1">
            <a:off x="1914525" y="4125913"/>
            <a:ext cx="1468438" cy="76676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9" idx="0"/>
          </p:cNvCxnSpPr>
          <p:nvPr/>
        </p:nvCxnSpPr>
        <p:spPr>
          <a:xfrm flipH="1">
            <a:off x="2987675" y="4221163"/>
            <a:ext cx="576263" cy="57626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endCxn id="10" idx="0"/>
          </p:cNvCxnSpPr>
          <p:nvPr/>
        </p:nvCxnSpPr>
        <p:spPr>
          <a:xfrm>
            <a:off x="4067175" y="4221163"/>
            <a:ext cx="360363" cy="57626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7" idx="5"/>
            <a:endCxn id="11" idx="1"/>
          </p:cNvCxnSpPr>
          <p:nvPr/>
        </p:nvCxnSpPr>
        <p:spPr>
          <a:xfrm>
            <a:off x="4248150" y="4125913"/>
            <a:ext cx="1263650" cy="76676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 flipH="1">
            <a:off x="5364163" y="4581525"/>
            <a:ext cx="1152525" cy="10080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/>
          <p:cNvCxnSpPr/>
          <p:nvPr/>
        </p:nvCxnSpPr>
        <p:spPr>
          <a:xfrm>
            <a:off x="5435600" y="4652963"/>
            <a:ext cx="1008063" cy="9366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1 45"/>
          <p:cNvCxnSpPr/>
          <p:nvPr/>
        </p:nvCxnSpPr>
        <p:spPr>
          <a:xfrm flipH="1">
            <a:off x="3851275" y="4724400"/>
            <a:ext cx="1008063" cy="865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/>
          <p:nvPr/>
        </p:nvCxnSpPr>
        <p:spPr>
          <a:xfrm>
            <a:off x="3924300" y="4652963"/>
            <a:ext cx="1008063" cy="9366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ttangolo 3"/>
          <p:cNvSpPr>
            <a:spLocks noChangeArrowheads="1"/>
          </p:cNvSpPr>
          <p:nvPr/>
        </p:nvSpPr>
        <p:spPr bwMode="auto">
          <a:xfrm>
            <a:off x="395288" y="3203575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Lower bound del nodo S</a:t>
            </a:r>
            <a:r>
              <a:rPr lang="it-IT" altLang="it-IT" sz="1800" b="1" i="1" baseline="-25000">
                <a:solidFill>
                  <a:srgbClr val="0066FF"/>
                </a:solidFill>
              </a:rPr>
              <a:t>h</a:t>
            </a:r>
            <a:r>
              <a:rPr lang="it-IT" altLang="it-IT" sz="1800" b="1" i="1">
                <a:solidFill>
                  <a:srgbClr val="0066FF"/>
                </a:solidFill>
              </a:rPr>
              <a:t> = { 1 }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41363" y="5307013"/>
          <a:ext cx="27670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700" imgH="228600" progId="Equation.DSMT4">
                  <p:embed/>
                </p:oleObj>
              </mc:Choice>
              <mc:Fallback>
                <p:oleObj name="Equation" r:id="rId2" imgW="1536700" imgH="22860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5307013"/>
                        <a:ext cx="276701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6" name="Gruppo 3"/>
          <p:cNvGrpSpPr>
            <a:grpSpLocks/>
          </p:cNvGrpSpPr>
          <p:nvPr/>
        </p:nvGrpSpPr>
        <p:grpSpPr bwMode="auto">
          <a:xfrm>
            <a:off x="755650" y="3932238"/>
            <a:ext cx="7777163" cy="1223962"/>
            <a:chOff x="755576" y="4725144"/>
            <a:chExt cx="7776864" cy="1224136"/>
          </a:xfrm>
        </p:grpSpPr>
        <p:cxnSp>
          <p:nvCxnSpPr>
            <p:cNvPr id="5" name="Connettore 2 4"/>
            <p:cNvCxnSpPr/>
            <p:nvPr/>
          </p:nvCxnSpPr>
          <p:spPr>
            <a:xfrm flipV="1">
              <a:off x="900033" y="4725144"/>
              <a:ext cx="0" cy="10796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2 5"/>
            <p:cNvCxnSpPr/>
            <p:nvPr/>
          </p:nvCxnSpPr>
          <p:spPr>
            <a:xfrm>
              <a:off x="755576" y="5661902"/>
              <a:ext cx="77768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6"/>
            <p:cNvCxnSpPr/>
            <p:nvPr/>
          </p:nvCxnSpPr>
          <p:spPr>
            <a:xfrm>
              <a:off x="900033" y="5228453"/>
              <a:ext cx="4317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7"/>
            <p:cNvCxnSpPr/>
            <p:nvPr/>
          </p:nvCxnSpPr>
          <p:spPr>
            <a:xfrm>
              <a:off x="1331817" y="5228453"/>
              <a:ext cx="4317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8"/>
            <p:cNvCxnSpPr/>
            <p:nvPr/>
          </p:nvCxnSpPr>
          <p:spPr>
            <a:xfrm>
              <a:off x="1763600" y="5228453"/>
              <a:ext cx="4317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/>
          </p:nvCxnSpPr>
          <p:spPr>
            <a:xfrm>
              <a:off x="2195384" y="5228453"/>
              <a:ext cx="4317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0"/>
            <p:cNvCxnSpPr/>
            <p:nvPr/>
          </p:nvCxnSpPr>
          <p:spPr>
            <a:xfrm flipV="1">
              <a:off x="2627167" y="5228453"/>
              <a:ext cx="0" cy="433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/>
          </p:nvCxnSpPr>
          <p:spPr>
            <a:xfrm>
              <a:off x="2627167" y="5228453"/>
              <a:ext cx="4333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/>
          </p:nvCxnSpPr>
          <p:spPr>
            <a:xfrm flipV="1">
              <a:off x="3060537" y="5228453"/>
              <a:ext cx="0" cy="433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tangolo 13"/>
            <p:cNvSpPr/>
            <p:nvPr/>
          </p:nvSpPr>
          <p:spPr>
            <a:xfrm>
              <a:off x="1619143" y="5588867"/>
              <a:ext cx="288914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2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87359" y="5588867"/>
              <a:ext cx="288914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</a:t>
              </a: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2484298" y="5588867"/>
              <a:ext cx="287326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4</a:t>
              </a:r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2052514" y="5588867"/>
              <a:ext cx="287326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3</a:t>
              </a:r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3347864" y="5588867"/>
              <a:ext cx="287326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6</a:t>
              </a:r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2916081" y="5588867"/>
              <a:ext cx="287326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5</a:t>
              </a:r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4211431" y="5588867"/>
              <a:ext cx="288914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8</a:t>
              </a:r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3779648" y="5588867"/>
              <a:ext cx="288914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7</a:t>
              </a:r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5003563" y="5588867"/>
              <a:ext cx="431783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10</a:t>
              </a:r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4644801" y="5588867"/>
              <a:ext cx="287327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9</a:t>
              </a:r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5435346" y="5588867"/>
              <a:ext cx="433371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11</a:t>
              </a:r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5868717" y="5588867"/>
              <a:ext cx="431783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12</a:t>
              </a:r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6300501" y="5588867"/>
              <a:ext cx="431783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13</a:t>
              </a:r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6732284" y="5588867"/>
              <a:ext cx="431783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14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7164068" y="5588867"/>
              <a:ext cx="431783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15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7595851" y="5588867"/>
              <a:ext cx="431783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16</a:t>
              </a:r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8027634" y="5588867"/>
              <a:ext cx="433370" cy="36041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17</a:t>
              </a: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900033" y="5228453"/>
              <a:ext cx="1727134" cy="433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J1</a:t>
              </a:r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2627167" y="5228453"/>
              <a:ext cx="433370" cy="43345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3060537" y="5228453"/>
              <a:ext cx="2158917" cy="433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J4</a:t>
              </a:r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5219454" y="5228453"/>
              <a:ext cx="2160505" cy="43345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7379959" y="5228453"/>
              <a:ext cx="865154" cy="4334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J2</a:t>
              </a:r>
            </a:p>
          </p:txBody>
        </p:sp>
      </p:grpSp>
      <p:cxnSp>
        <p:nvCxnSpPr>
          <p:cNvPr id="36" name="Connettore 1 35"/>
          <p:cNvCxnSpPr>
            <a:endCxn id="25" idx="2"/>
          </p:cNvCxnSpPr>
          <p:nvPr/>
        </p:nvCxnSpPr>
        <p:spPr>
          <a:xfrm>
            <a:off x="6084888" y="3787775"/>
            <a:ext cx="0" cy="136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>
            <a:off x="8243888" y="3787775"/>
            <a:ext cx="0" cy="136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 bwMode="auto">
          <a:xfrm>
            <a:off x="6083300" y="4148138"/>
            <a:ext cx="21605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/>
          <p:nvPr/>
        </p:nvSpPr>
        <p:spPr bwMode="auto">
          <a:xfrm>
            <a:off x="6804025" y="3644900"/>
            <a:ext cx="793750" cy="35877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L</a:t>
            </a:r>
            <a:r>
              <a:rPr lang="it-IT" baseline="-25000" dirty="0"/>
              <a:t>MAX</a:t>
            </a:r>
          </a:p>
        </p:txBody>
      </p:sp>
      <p:sp>
        <p:nvSpPr>
          <p:cNvPr id="23561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356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3563" name="Rettangolo 41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43" name="Tabella 42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ttangolo 3"/>
          <p:cNvSpPr>
            <a:spLocks noChangeArrowheads="1"/>
          </p:cNvSpPr>
          <p:nvPr/>
        </p:nvSpPr>
        <p:spPr bwMode="auto">
          <a:xfrm>
            <a:off x="395288" y="3203575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Lower bound del nodo S</a:t>
            </a:r>
            <a:r>
              <a:rPr lang="it-IT" altLang="it-IT" sz="1800" b="1" i="1" baseline="-25000">
                <a:solidFill>
                  <a:srgbClr val="0066FF"/>
                </a:solidFill>
              </a:rPr>
              <a:t>h</a:t>
            </a:r>
            <a:r>
              <a:rPr lang="it-IT" altLang="it-IT" sz="1800" b="1" i="1">
                <a:solidFill>
                  <a:srgbClr val="0066FF"/>
                </a:solidFill>
              </a:rPr>
              <a:t> = { 2 }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cxnSp>
        <p:nvCxnSpPr>
          <p:cNvPr id="5" name="Connettore 2 4"/>
          <p:cNvCxnSpPr/>
          <p:nvPr/>
        </p:nvCxnSpPr>
        <p:spPr>
          <a:xfrm flipV="1">
            <a:off x="900113" y="3932238"/>
            <a:ext cx="0" cy="1079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755650" y="4868863"/>
            <a:ext cx="82089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619250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1187450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2484438" y="4795838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4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2051050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3348038" y="4795838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6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2916238" y="4795838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5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4211638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8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3779838" y="4795838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7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5003800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10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4643438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9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5435600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11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5867400" y="4795838"/>
            <a:ext cx="433388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12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63007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13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67325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14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71643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15</a:t>
            </a:r>
          </a:p>
        </p:txBody>
      </p:sp>
      <p:sp>
        <p:nvSpPr>
          <p:cNvPr id="29" name="Rettangolo 28"/>
          <p:cNvSpPr/>
          <p:nvPr/>
        </p:nvSpPr>
        <p:spPr>
          <a:xfrm>
            <a:off x="75961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16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80279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17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2195513" y="4437063"/>
            <a:ext cx="863600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J1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3059113" y="4437063"/>
            <a:ext cx="2160587" cy="43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J4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6083300" y="4437063"/>
            <a:ext cx="2592388" cy="431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J3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1331913" y="4437063"/>
            <a:ext cx="863600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J2</a:t>
            </a:r>
          </a:p>
        </p:txBody>
      </p:sp>
      <p:sp>
        <p:nvSpPr>
          <p:cNvPr id="24602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460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4604" name="Rettangolo 37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39" name="Tabella 38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Rettangolo 39"/>
          <p:cNvSpPr/>
          <p:nvPr/>
        </p:nvSpPr>
        <p:spPr>
          <a:xfrm>
            <a:off x="5219700" y="4437063"/>
            <a:ext cx="863600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J1</a:t>
            </a:r>
          </a:p>
        </p:txBody>
      </p:sp>
      <p:cxnSp>
        <p:nvCxnSpPr>
          <p:cNvPr id="41" name="Connettore 1 40"/>
          <p:cNvCxnSpPr/>
          <p:nvPr/>
        </p:nvCxnSpPr>
        <p:spPr>
          <a:xfrm>
            <a:off x="5651500" y="3787775"/>
            <a:ext cx="0" cy="136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>
            <a:off x="8675688" y="3789363"/>
            <a:ext cx="0" cy="136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 bwMode="auto">
          <a:xfrm flipV="1">
            <a:off x="5651500" y="4148138"/>
            <a:ext cx="3024188" cy="158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 bwMode="auto">
          <a:xfrm>
            <a:off x="6372225" y="3644900"/>
            <a:ext cx="793750" cy="35877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L</a:t>
            </a:r>
            <a:r>
              <a:rPr lang="it-IT" baseline="-25000" dirty="0"/>
              <a:t>MAX</a:t>
            </a:r>
          </a:p>
        </p:txBody>
      </p:sp>
      <p:graphicFrame>
        <p:nvGraphicFramePr>
          <p:cNvPr id="24635" name="Oggetto 9"/>
          <p:cNvGraphicFramePr>
            <a:graphicFrameLocks noChangeAspect="1"/>
          </p:cNvGraphicFramePr>
          <p:nvPr/>
        </p:nvGraphicFramePr>
        <p:xfrm>
          <a:off x="752475" y="5373688"/>
          <a:ext cx="28114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1536700" imgH="228600" progId="Equation.3">
                  <p:embed/>
                </p:oleObj>
              </mc:Choice>
              <mc:Fallback>
                <p:oleObj name="Equazione" r:id="rId2" imgW="1536700" imgH="228600" progId="Equation.3">
                  <p:embed/>
                  <p:pic>
                    <p:nvPicPr>
                      <p:cNvPr id="24635" name="Ogget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5373688"/>
                        <a:ext cx="28114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ttangolo 44"/>
          <p:cNvSpPr/>
          <p:nvPr/>
        </p:nvSpPr>
        <p:spPr>
          <a:xfrm>
            <a:off x="8461375" y="4797425"/>
            <a:ext cx="431800" cy="36036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5604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30" name="Rettangolo 3"/>
          <p:cNvSpPr>
            <a:spLocks noChangeArrowheads="1"/>
          </p:cNvSpPr>
          <p:nvPr/>
        </p:nvSpPr>
        <p:spPr bwMode="auto">
          <a:xfrm>
            <a:off x="395288" y="306863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Albero di enumerazione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4284663" y="3284538"/>
            <a:ext cx="1223962" cy="649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}</a:t>
            </a:r>
          </a:p>
        </p:txBody>
      </p:sp>
      <p:sp>
        <p:nvSpPr>
          <p:cNvPr id="8" name="Ovale 7"/>
          <p:cNvSpPr/>
          <p:nvPr/>
        </p:nvSpPr>
        <p:spPr>
          <a:xfrm>
            <a:off x="2195513" y="4508500"/>
            <a:ext cx="936625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1 }</a:t>
            </a:r>
          </a:p>
        </p:txBody>
      </p:sp>
      <p:sp>
        <p:nvSpPr>
          <p:cNvPr id="9" name="Ovale 8"/>
          <p:cNvSpPr/>
          <p:nvPr/>
        </p:nvSpPr>
        <p:spPr>
          <a:xfrm>
            <a:off x="3563938" y="4508500"/>
            <a:ext cx="1008062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2 }</a:t>
            </a:r>
          </a:p>
        </p:txBody>
      </p:sp>
      <p:sp>
        <p:nvSpPr>
          <p:cNvPr id="10" name="Ovale 9"/>
          <p:cNvSpPr/>
          <p:nvPr/>
        </p:nvSpPr>
        <p:spPr>
          <a:xfrm>
            <a:off x="5003800" y="4508500"/>
            <a:ext cx="1008063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3 }</a:t>
            </a:r>
          </a:p>
        </p:txBody>
      </p:sp>
      <p:sp>
        <p:nvSpPr>
          <p:cNvPr id="11" name="Ovale 10"/>
          <p:cNvSpPr/>
          <p:nvPr/>
        </p:nvSpPr>
        <p:spPr>
          <a:xfrm>
            <a:off x="6443663" y="4508500"/>
            <a:ext cx="1008062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4 }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5435600" y="3357563"/>
            <a:ext cx="1008063" cy="503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LB = 5 </a:t>
            </a:r>
          </a:p>
        </p:txBody>
      </p:sp>
      <p:cxnSp>
        <p:nvCxnSpPr>
          <p:cNvPr id="13" name="Connettore 2 12"/>
          <p:cNvCxnSpPr>
            <a:stCxn id="7" idx="3"/>
            <a:endCxn id="8" idx="7"/>
          </p:cNvCxnSpPr>
          <p:nvPr/>
        </p:nvCxnSpPr>
        <p:spPr>
          <a:xfrm flipH="1">
            <a:off x="2994025" y="3838575"/>
            <a:ext cx="1468438" cy="765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endCxn id="9" idx="0"/>
          </p:cNvCxnSpPr>
          <p:nvPr/>
        </p:nvCxnSpPr>
        <p:spPr>
          <a:xfrm flipH="1">
            <a:off x="4067175" y="3933825"/>
            <a:ext cx="576263" cy="5746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0"/>
          </p:cNvCxnSpPr>
          <p:nvPr/>
        </p:nvCxnSpPr>
        <p:spPr>
          <a:xfrm>
            <a:off x="5148263" y="3933825"/>
            <a:ext cx="360362" cy="5746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7" idx="5"/>
            <a:endCxn id="11" idx="1"/>
          </p:cNvCxnSpPr>
          <p:nvPr/>
        </p:nvCxnSpPr>
        <p:spPr>
          <a:xfrm>
            <a:off x="5329238" y="3838575"/>
            <a:ext cx="1262062" cy="765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H="1">
            <a:off x="6443663" y="4292600"/>
            <a:ext cx="1152525" cy="10080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6516688" y="4365625"/>
            <a:ext cx="1008062" cy="93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4932363" y="4437063"/>
            <a:ext cx="1008062" cy="86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5003800" y="4365625"/>
            <a:ext cx="1008063" cy="93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1476375" y="4221163"/>
            <a:ext cx="1008063" cy="503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LB = 5 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4067175" y="4149725"/>
            <a:ext cx="1009650" cy="50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LB = 7</a:t>
            </a:r>
          </a:p>
        </p:txBody>
      </p:sp>
      <p:sp>
        <p:nvSpPr>
          <p:cNvPr id="23" name="Ovale 22"/>
          <p:cNvSpPr/>
          <p:nvPr/>
        </p:nvSpPr>
        <p:spPr>
          <a:xfrm>
            <a:off x="684213" y="5589588"/>
            <a:ext cx="1008062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i="1" dirty="0">
                <a:solidFill>
                  <a:schemeClr val="accent2"/>
                </a:solidFill>
              </a:rPr>
              <a:t>{ 1,2 }</a:t>
            </a:r>
          </a:p>
        </p:txBody>
      </p:sp>
      <p:sp>
        <p:nvSpPr>
          <p:cNvPr id="24" name="Ovale 23"/>
          <p:cNvSpPr/>
          <p:nvPr/>
        </p:nvSpPr>
        <p:spPr>
          <a:xfrm>
            <a:off x="2124075" y="5589588"/>
            <a:ext cx="1008063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i="1" dirty="0">
                <a:solidFill>
                  <a:schemeClr val="accent2"/>
                </a:solidFill>
              </a:rPr>
              <a:t>{ 1,3 }</a:t>
            </a:r>
          </a:p>
        </p:txBody>
      </p:sp>
      <p:sp>
        <p:nvSpPr>
          <p:cNvPr id="25" name="Ovale 24"/>
          <p:cNvSpPr/>
          <p:nvPr/>
        </p:nvSpPr>
        <p:spPr>
          <a:xfrm>
            <a:off x="3563938" y="5589588"/>
            <a:ext cx="1008062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i="1" dirty="0">
                <a:solidFill>
                  <a:schemeClr val="accent2"/>
                </a:solidFill>
              </a:rPr>
              <a:t>{ 1,4 }</a:t>
            </a:r>
          </a:p>
        </p:txBody>
      </p:sp>
      <p:cxnSp>
        <p:nvCxnSpPr>
          <p:cNvPr id="26" name="Connettore 2 25"/>
          <p:cNvCxnSpPr>
            <a:stCxn id="8" idx="3"/>
            <a:endCxn id="23" idx="7"/>
          </p:cNvCxnSpPr>
          <p:nvPr/>
        </p:nvCxnSpPr>
        <p:spPr>
          <a:xfrm flipH="1">
            <a:off x="1544638" y="5062538"/>
            <a:ext cx="787400" cy="6223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8" idx="4"/>
            <a:endCxn id="24" idx="0"/>
          </p:cNvCxnSpPr>
          <p:nvPr/>
        </p:nvCxnSpPr>
        <p:spPr>
          <a:xfrm flipH="1">
            <a:off x="2627313" y="5157788"/>
            <a:ext cx="36512" cy="4318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8" idx="5"/>
            <a:endCxn id="25" idx="1"/>
          </p:cNvCxnSpPr>
          <p:nvPr/>
        </p:nvCxnSpPr>
        <p:spPr>
          <a:xfrm>
            <a:off x="2994025" y="5062538"/>
            <a:ext cx="717550" cy="6223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ttangolo 3"/>
          <p:cNvSpPr>
            <a:spLocks noChangeArrowheads="1"/>
          </p:cNvSpPr>
          <p:nvPr/>
        </p:nvSpPr>
        <p:spPr bwMode="auto">
          <a:xfrm>
            <a:off x="395288" y="3203575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Lower bound del nodo S</a:t>
            </a:r>
            <a:r>
              <a:rPr lang="it-IT" altLang="it-IT" sz="1800" b="1" i="1" baseline="-25000">
                <a:solidFill>
                  <a:srgbClr val="0066FF"/>
                </a:solidFill>
              </a:rPr>
              <a:t>h</a:t>
            </a:r>
            <a:r>
              <a:rPr lang="it-IT" altLang="it-IT" sz="1800" b="1" i="1">
                <a:solidFill>
                  <a:srgbClr val="0066FF"/>
                </a:solidFill>
              </a:rPr>
              <a:t> = { 1, 2 }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611188" y="5373688"/>
          <a:ext cx="45720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228600" progId="Equation.DSMT4">
                  <p:embed/>
                </p:oleObj>
              </mc:Choice>
              <mc:Fallback>
                <p:oleObj name="Equation" r:id="rId2" imgW="2540000" imgH="228600" progId="Equation.DSMT4">
                  <p:embed/>
                  <p:pic>
                    <p:nvPicPr>
                      <p:cNvPr id="266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73688"/>
                        <a:ext cx="45720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8" name="Gruppo 44"/>
          <p:cNvGrpSpPr>
            <a:grpSpLocks/>
          </p:cNvGrpSpPr>
          <p:nvPr/>
        </p:nvGrpSpPr>
        <p:grpSpPr bwMode="auto">
          <a:xfrm>
            <a:off x="755650" y="3644900"/>
            <a:ext cx="7777163" cy="1511300"/>
            <a:chOff x="755576" y="3645024"/>
            <a:chExt cx="7776864" cy="1511349"/>
          </a:xfrm>
        </p:grpSpPr>
        <p:cxnSp>
          <p:nvCxnSpPr>
            <p:cNvPr id="5" name="Connettore 2 4"/>
            <p:cNvCxnSpPr/>
            <p:nvPr/>
          </p:nvCxnSpPr>
          <p:spPr>
            <a:xfrm flipV="1">
              <a:off x="900033" y="3932371"/>
              <a:ext cx="0" cy="1079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2 5"/>
            <p:cNvCxnSpPr/>
            <p:nvPr/>
          </p:nvCxnSpPr>
          <p:spPr>
            <a:xfrm>
              <a:off x="755576" y="4869027"/>
              <a:ext cx="77768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tangolo 13"/>
            <p:cNvSpPr/>
            <p:nvPr/>
          </p:nvSpPr>
          <p:spPr>
            <a:xfrm>
              <a:off x="1619143" y="4795999"/>
              <a:ext cx="288914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2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87359" y="4795999"/>
              <a:ext cx="288914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</a:t>
              </a: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2484298" y="4795999"/>
              <a:ext cx="287326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4</a:t>
              </a:r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2052514" y="4795999"/>
              <a:ext cx="287326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3</a:t>
              </a:r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3347864" y="4795999"/>
              <a:ext cx="287326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6</a:t>
              </a:r>
            </a:p>
          </p:txBody>
        </p:sp>
        <p:sp>
          <p:nvSpPr>
            <p:cNvPr id="2" name="Rettangolo 18"/>
            <p:cNvSpPr/>
            <p:nvPr/>
          </p:nvSpPr>
          <p:spPr>
            <a:xfrm>
              <a:off x="2916081" y="4795999"/>
              <a:ext cx="287326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5</a:t>
              </a:r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4211431" y="4795999"/>
              <a:ext cx="288914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8</a:t>
              </a:r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3779648" y="4795999"/>
              <a:ext cx="288914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7</a:t>
              </a:r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5003563" y="4795999"/>
              <a:ext cx="431783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10</a:t>
              </a:r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4644801" y="4795999"/>
              <a:ext cx="287327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9</a:t>
              </a:r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5435346" y="4795999"/>
              <a:ext cx="433371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11</a:t>
              </a:r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5868717" y="4795999"/>
              <a:ext cx="431783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12</a:t>
              </a:r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6300501" y="4795999"/>
              <a:ext cx="431783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13</a:t>
              </a:r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6732284" y="4795999"/>
              <a:ext cx="431783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14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7164068" y="4795999"/>
              <a:ext cx="431783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15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7595851" y="4795999"/>
              <a:ext cx="431783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16</a:t>
              </a:r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8027634" y="4795999"/>
              <a:ext cx="433370" cy="36037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dirty="0"/>
                <a:t>17</a:t>
              </a: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900033" y="4435625"/>
              <a:ext cx="1727134" cy="4334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J1</a:t>
              </a:r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3492321" y="4437213"/>
              <a:ext cx="2160505" cy="43181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J4</a:t>
              </a:r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5652826" y="4437213"/>
              <a:ext cx="2592287" cy="43181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J3</a:t>
              </a: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2627167" y="4435625"/>
              <a:ext cx="865154" cy="4334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J2</a:t>
              </a:r>
            </a:p>
          </p:txBody>
        </p:sp>
        <p:cxnSp>
          <p:nvCxnSpPr>
            <p:cNvPr id="36" name="Connettore 1 35"/>
            <p:cNvCxnSpPr/>
            <p:nvPr/>
          </p:nvCxnSpPr>
          <p:spPr>
            <a:xfrm>
              <a:off x="5652826" y="3787904"/>
              <a:ext cx="0" cy="1368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/>
          </p:nvCxnSpPr>
          <p:spPr>
            <a:xfrm>
              <a:off x="8245113" y="3787904"/>
              <a:ext cx="0" cy="1368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/>
          </p:nvCxnSpPr>
          <p:spPr bwMode="auto">
            <a:xfrm flipV="1">
              <a:off x="5652826" y="4148278"/>
              <a:ext cx="2592287" cy="158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tangolo 38"/>
            <p:cNvSpPr/>
            <p:nvPr/>
          </p:nvSpPr>
          <p:spPr bwMode="auto">
            <a:xfrm>
              <a:off x="6803718" y="3645024"/>
              <a:ext cx="793719" cy="35878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L</a:t>
              </a:r>
              <a:r>
                <a:rPr lang="it-IT" baseline="-25000" dirty="0"/>
                <a:t>MAX</a:t>
              </a:r>
            </a:p>
          </p:txBody>
        </p:sp>
      </p:grpSp>
      <p:sp>
        <p:nvSpPr>
          <p:cNvPr id="26629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6631" name="Rettangolo 41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43" name="Tabella 42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ttangolo 3"/>
          <p:cNvSpPr>
            <a:spLocks noChangeArrowheads="1"/>
          </p:cNvSpPr>
          <p:nvPr/>
        </p:nvSpPr>
        <p:spPr bwMode="auto">
          <a:xfrm>
            <a:off x="395288" y="3203575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Lower bound del nodo S</a:t>
            </a:r>
            <a:r>
              <a:rPr lang="it-IT" altLang="it-IT" sz="1800" b="1" i="1" baseline="-25000">
                <a:solidFill>
                  <a:srgbClr val="0066FF"/>
                </a:solidFill>
              </a:rPr>
              <a:t>h</a:t>
            </a:r>
            <a:r>
              <a:rPr lang="it-IT" altLang="it-IT" sz="1800" b="1" i="1">
                <a:solidFill>
                  <a:srgbClr val="0066FF"/>
                </a:solidFill>
              </a:rPr>
              <a:t> = { 1, 3 }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622300" y="5373688"/>
          <a:ext cx="45497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7300" imgH="228600" progId="Equation.DSMT4">
                  <p:embed/>
                </p:oleObj>
              </mc:Choice>
              <mc:Fallback>
                <p:oleObj name="Equation" r:id="rId2" imgW="2527300" imgH="228600" progId="Equation.DSMT4">
                  <p:embed/>
                  <p:pic>
                    <p:nvPicPr>
                      <p:cNvPr id="2765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5373688"/>
                        <a:ext cx="45497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onnettore 2 4"/>
          <p:cNvCxnSpPr/>
          <p:nvPr/>
        </p:nvCxnSpPr>
        <p:spPr>
          <a:xfrm flipV="1">
            <a:off x="900113" y="3932238"/>
            <a:ext cx="0" cy="1079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755650" y="4868863"/>
            <a:ext cx="77771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1619250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</a:t>
            </a:r>
          </a:p>
        </p:txBody>
      </p:sp>
      <p:sp>
        <p:nvSpPr>
          <p:cNvPr id="8" name="Rettangolo 7"/>
          <p:cNvSpPr/>
          <p:nvPr/>
        </p:nvSpPr>
        <p:spPr>
          <a:xfrm>
            <a:off x="1187450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</a:t>
            </a:r>
          </a:p>
        </p:txBody>
      </p:sp>
      <p:sp>
        <p:nvSpPr>
          <p:cNvPr id="9" name="Rettangolo 8"/>
          <p:cNvSpPr/>
          <p:nvPr/>
        </p:nvSpPr>
        <p:spPr>
          <a:xfrm>
            <a:off x="2484438" y="4795838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4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051050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3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3348038" y="4795838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6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2916238" y="4795838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5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4211638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8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3779838" y="4795838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7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5003800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10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4643438" y="4795838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9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5435600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11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867400" y="4795838"/>
            <a:ext cx="433388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12</a:t>
            </a:r>
          </a:p>
        </p:txBody>
      </p:sp>
      <p:sp>
        <p:nvSpPr>
          <p:cNvPr id="2" name="Rettangolo 18"/>
          <p:cNvSpPr/>
          <p:nvPr/>
        </p:nvSpPr>
        <p:spPr>
          <a:xfrm>
            <a:off x="63007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13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67325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14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71643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15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75961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16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8027988" y="4795838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17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900113" y="4437063"/>
            <a:ext cx="1727200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J1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5219700" y="4437063"/>
            <a:ext cx="2160588" cy="43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J4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2627313" y="4437063"/>
            <a:ext cx="2592387" cy="431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J3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7380288" y="4437063"/>
            <a:ext cx="863600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J2</a:t>
            </a:r>
          </a:p>
        </p:txBody>
      </p:sp>
      <p:cxnSp>
        <p:nvCxnSpPr>
          <p:cNvPr id="28" name="Connettore 1 27"/>
          <p:cNvCxnSpPr/>
          <p:nvPr/>
        </p:nvCxnSpPr>
        <p:spPr>
          <a:xfrm>
            <a:off x="6084888" y="3787775"/>
            <a:ext cx="0" cy="136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>
            <a:off x="8243888" y="3787775"/>
            <a:ext cx="0" cy="136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 bwMode="auto">
          <a:xfrm flipV="1">
            <a:off x="6084888" y="4148138"/>
            <a:ext cx="2159000" cy="158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 bwMode="auto">
          <a:xfrm>
            <a:off x="6804025" y="3644900"/>
            <a:ext cx="793750" cy="35877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L</a:t>
            </a:r>
            <a:r>
              <a:rPr lang="it-IT" baseline="-25000" dirty="0"/>
              <a:t>MAX</a:t>
            </a:r>
          </a:p>
        </p:txBody>
      </p:sp>
      <p:sp>
        <p:nvSpPr>
          <p:cNvPr id="27679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768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7681" name="Rettangolo 3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35" name="Tabella 3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ttangolo 36"/>
          <p:cNvSpPr>
            <a:spLocks noChangeArrowheads="1"/>
          </p:cNvSpPr>
          <p:nvPr/>
        </p:nvSpPr>
        <p:spPr bwMode="auto">
          <a:xfrm>
            <a:off x="547688" y="6011863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C00000"/>
                </a:solidFill>
              </a:rPr>
              <a:t>Soluzione ottima </a:t>
            </a:r>
            <a:r>
              <a:rPr lang="it-IT" altLang="it-IT" sz="1800" i="1">
                <a:solidFill>
                  <a:srgbClr val="C00000"/>
                </a:solidFill>
              </a:rPr>
              <a:t>(anche il lower bound iniziale era 5)</a:t>
            </a:r>
            <a:endParaRPr lang="it-IT" altLang="it-IT" sz="18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Macchina singola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8676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Massima Lateness con relese date, esempio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124075" y="1412875"/>
          <a:ext cx="4248152" cy="1524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it-IT" sz="140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it-IT" sz="14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9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36" marR="914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702" name="Rettangolo 3"/>
          <p:cNvSpPr>
            <a:spLocks noChangeArrowheads="1"/>
          </p:cNvSpPr>
          <p:nvPr/>
        </p:nvSpPr>
        <p:spPr bwMode="auto">
          <a:xfrm>
            <a:off x="395288" y="306863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Albero di enumerazione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4284663" y="3284538"/>
            <a:ext cx="1223962" cy="649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}</a:t>
            </a:r>
          </a:p>
        </p:txBody>
      </p:sp>
      <p:sp>
        <p:nvSpPr>
          <p:cNvPr id="8" name="Ovale 7"/>
          <p:cNvSpPr/>
          <p:nvPr/>
        </p:nvSpPr>
        <p:spPr>
          <a:xfrm>
            <a:off x="2195513" y="4508500"/>
            <a:ext cx="936625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1 }</a:t>
            </a:r>
          </a:p>
        </p:txBody>
      </p:sp>
      <p:sp>
        <p:nvSpPr>
          <p:cNvPr id="9" name="Ovale 8"/>
          <p:cNvSpPr/>
          <p:nvPr/>
        </p:nvSpPr>
        <p:spPr>
          <a:xfrm>
            <a:off x="3563938" y="4508500"/>
            <a:ext cx="1008062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2 }</a:t>
            </a:r>
          </a:p>
        </p:txBody>
      </p:sp>
      <p:sp>
        <p:nvSpPr>
          <p:cNvPr id="10" name="Ovale 9"/>
          <p:cNvSpPr/>
          <p:nvPr/>
        </p:nvSpPr>
        <p:spPr>
          <a:xfrm>
            <a:off x="5003800" y="4508500"/>
            <a:ext cx="1008063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3 }</a:t>
            </a:r>
          </a:p>
        </p:txBody>
      </p:sp>
      <p:sp>
        <p:nvSpPr>
          <p:cNvPr id="11" name="Ovale 10"/>
          <p:cNvSpPr/>
          <p:nvPr/>
        </p:nvSpPr>
        <p:spPr>
          <a:xfrm>
            <a:off x="6443663" y="4508500"/>
            <a:ext cx="1008062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b="1" i="1" dirty="0">
                <a:solidFill>
                  <a:schemeClr val="accent2"/>
                </a:solidFill>
              </a:rPr>
              <a:t>{ 4 }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5435600" y="3357563"/>
            <a:ext cx="1008063" cy="503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LB = 5 </a:t>
            </a:r>
          </a:p>
        </p:txBody>
      </p:sp>
      <p:cxnSp>
        <p:nvCxnSpPr>
          <p:cNvPr id="13" name="Connettore 2 12"/>
          <p:cNvCxnSpPr>
            <a:stCxn id="7" idx="3"/>
            <a:endCxn id="8" idx="7"/>
          </p:cNvCxnSpPr>
          <p:nvPr/>
        </p:nvCxnSpPr>
        <p:spPr>
          <a:xfrm flipH="1">
            <a:off x="2994025" y="3838575"/>
            <a:ext cx="1468438" cy="765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endCxn id="9" idx="0"/>
          </p:cNvCxnSpPr>
          <p:nvPr/>
        </p:nvCxnSpPr>
        <p:spPr>
          <a:xfrm flipH="1">
            <a:off x="4067175" y="3933825"/>
            <a:ext cx="576263" cy="5746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0"/>
          </p:cNvCxnSpPr>
          <p:nvPr/>
        </p:nvCxnSpPr>
        <p:spPr>
          <a:xfrm>
            <a:off x="5148263" y="3933825"/>
            <a:ext cx="360362" cy="5746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7" idx="5"/>
            <a:endCxn id="11" idx="1"/>
          </p:cNvCxnSpPr>
          <p:nvPr/>
        </p:nvCxnSpPr>
        <p:spPr>
          <a:xfrm>
            <a:off x="5329238" y="3838575"/>
            <a:ext cx="1262062" cy="765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H="1">
            <a:off x="6443663" y="4292600"/>
            <a:ext cx="1152525" cy="10080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6516688" y="4365625"/>
            <a:ext cx="1008062" cy="93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4932363" y="4437063"/>
            <a:ext cx="1008062" cy="86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5003800" y="4365625"/>
            <a:ext cx="1008063" cy="93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1476375" y="4221163"/>
            <a:ext cx="1008063" cy="503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LB = 5 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4067175" y="4149725"/>
            <a:ext cx="1009650" cy="50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LB = 7 </a:t>
            </a:r>
          </a:p>
        </p:txBody>
      </p:sp>
      <p:sp>
        <p:nvSpPr>
          <p:cNvPr id="23" name="Ovale 22"/>
          <p:cNvSpPr/>
          <p:nvPr/>
        </p:nvSpPr>
        <p:spPr>
          <a:xfrm>
            <a:off x="684213" y="5589588"/>
            <a:ext cx="1008062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i="1" dirty="0">
                <a:solidFill>
                  <a:schemeClr val="accent2"/>
                </a:solidFill>
              </a:rPr>
              <a:t>{ 1,2 }</a:t>
            </a:r>
          </a:p>
        </p:txBody>
      </p:sp>
      <p:sp>
        <p:nvSpPr>
          <p:cNvPr id="24" name="Ovale 23"/>
          <p:cNvSpPr/>
          <p:nvPr/>
        </p:nvSpPr>
        <p:spPr>
          <a:xfrm>
            <a:off x="2124075" y="5589588"/>
            <a:ext cx="1008063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i="1" dirty="0">
                <a:solidFill>
                  <a:schemeClr val="accent2"/>
                </a:solidFill>
              </a:rPr>
              <a:t>{ 1,3 }</a:t>
            </a:r>
          </a:p>
        </p:txBody>
      </p:sp>
      <p:sp>
        <p:nvSpPr>
          <p:cNvPr id="25" name="Ovale 24"/>
          <p:cNvSpPr/>
          <p:nvPr/>
        </p:nvSpPr>
        <p:spPr>
          <a:xfrm>
            <a:off x="3563938" y="5589588"/>
            <a:ext cx="1008062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i="1" dirty="0">
                <a:solidFill>
                  <a:schemeClr val="accent2"/>
                </a:solidFill>
              </a:rPr>
              <a:t>{ 1,4 }</a:t>
            </a:r>
          </a:p>
        </p:txBody>
      </p:sp>
      <p:cxnSp>
        <p:nvCxnSpPr>
          <p:cNvPr id="26" name="Connettore 2 25"/>
          <p:cNvCxnSpPr>
            <a:stCxn id="8" idx="3"/>
            <a:endCxn id="23" idx="7"/>
          </p:cNvCxnSpPr>
          <p:nvPr/>
        </p:nvCxnSpPr>
        <p:spPr>
          <a:xfrm flipH="1">
            <a:off x="1544638" y="5062538"/>
            <a:ext cx="787400" cy="6223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8" idx="4"/>
            <a:endCxn id="24" idx="0"/>
          </p:cNvCxnSpPr>
          <p:nvPr/>
        </p:nvCxnSpPr>
        <p:spPr>
          <a:xfrm flipH="1">
            <a:off x="2627313" y="5157788"/>
            <a:ext cx="36512" cy="4318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8" idx="5"/>
            <a:endCxn id="25" idx="1"/>
          </p:cNvCxnSpPr>
          <p:nvPr/>
        </p:nvCxnSpPr>
        <p:spPr>
          <a:xfrm>
            <a:off x="2994025" y="5062538"/>
            <a:ext cx="717550" cy="6223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179388" y="6165850"/>
            <a:ext cx="1296987" cy="50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LB = 6 = UB 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1908175" y="6165850"/>
            <a:ext cx="1295400" cy="50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b="1" i="1" dirty="0">
                <a:solidFill>
                  <a:srgbClr val="C00000"/>
                </a:solidFill>
              </a:rPr>
              <a:t>OPT = 5</a:t>
            </a:r>
          </a:p>
        </p:txBody>
      </p:sp>
      <p:cxnSp>
        <p:nvCxnSpPr>
          <p:cNvPr id="31" name="Connettore 1 30"/>
          <p:cNvCxnSpPr/>
          <p:nvPr/>
        </p:nvCxnSpPr>
        <p:spPr>
          <a:xfrm flipH="1">
            <a:off x="3563938" y="4437063"/>
            <a:ext cx="1008062" cy="86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>
            <a:off x="3635375" y="4365625"/>
            <a:ext cx="1008063" cy="93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Caratteristiche principali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95288" y="1162050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Parametri di un job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530350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Tempo di scadenza </a:t>
            </a:r>
            <a:r>
              <a:rPr lang="it-IT" altLang="it-IT" sz="1800"/>
              <a:t>(due date) </a:t>
            </a:r>
            <a:r>
              <a:rPr lang="it-IT" altLang="it-IT" sz="1800" b="1" i="1">
                <a:solidFill>
                  <a:schemeClr val="accent2"/>
                </a:solidFill>
              </a:rPr>
              <a:t>d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2036763"/>
            <a:ext cx="8351837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Ritardo (lateness) </a:t>
            </a:r>
            <a:r>
              <a:rPr lang="it-IT" altLang="it-IT" sz="1800" b="1" i="1">
                <a:solidFill>
                  <a:schemeClr val="accent2"/>
                </a:solidFill>
              </a:rPr>
              <a:t>L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 </a:t>
            </a:r>
            <a:r>
              <a:rPr lang="it-IT" altLang="it-IT" sz="1800" b="1" i="1">
                <a:solidFill>
                  <a:schemeClr val="accent2"/>
                </a:solidFill>
              </a:rPr>
              <a:t>= C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 – d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chemeClr val="accent2"/>
                </a:solidFill>
              </a:rPr>
              <a:t>	</a:t>
            </a:r>
            <a:r>
              <a:rPr lang="it-IT" altLang="it-IT" sz="1800"/>
              <a:t>se </a:t>
            </a:r>
            <a:r>
              <a:rPr lang="it-IT" altLang="it-IT" sz="1800" b="1" i="1">
                <a:solidFill>
                  <a:schemeClr val="accent2"/>
                </a:solidFill>
              </a:rPr>
              <a:t>L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 &gt; 0</a:t>
            </a:r>
            <a:r>
              <a:rPr lang="it-IT" altLang="it-IT" sz="1800"/>
              <a:t> il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è stato completato </a:t>
            </a:r>
            <a:r>
              <a:rPr lang="it-IT" altLang="it-IT" sz="1800" i="1">
                <a:solidFill>
                  <a:schemeClr val="accent2"/>
                </a:solidFill>
              </a:rPr>
              <a:t>in ritardo rispetto alla sua scadenza</a:t>
            </a:r>
            <a:r>
              <a:rPr lang="it-IT" altLang="it-IT" sz="1800"/>
              <a:t>,        se </a:t>
            </a:r>
            <a:r>
              <a:rPr lang="it-IT" altLang="it-IT" sz="1800" b="1" i="1">
                <a:solidFill>
                  <a:schemeClr val="accent2"/>
                </a:solidFill>
              </a:rPr>
              <a:t>L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 </a:t>
            </a:r>
            <a:r>
              <a:rPr lang="it-IT" altLang="it-IT" sz="1800" b="1" i="1">
                <a:solidFill>
                  <a:schemeClr val="accent2"/>
                </a:solidFill>
              </a:rPr>
              <a:t>&lt; 0 </a:t>
            </a:r>
            <a:r>
              <a:rPr lang="it-IT" altLang="it-IT" sz="1800"/>
              <a:t>il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è stato completato </a:t>
            </a:r>
            <a:r>
              <a:rPr lang="it-IT" altLang="it-IT" sz="1800" i="1">
                <a:solidFill>
                  <a:schemeClr val="accent2"/>
                </a:solidFill>
              </a:rPr>
              <a:t>in anticipo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3357563"/>
            <a:ext cx="83518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Tardiness </a:t>
            </a:r>
            <a:r>
              <a:rPr lang="it-IT" altLang="it-IT" sz="1800" b="1" i="1">
                <a:solidFill>
                  <a:schemeClr val="accent2"/>
                </a:solidFill>
              </a:rPr>
              <a:t>D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 </a:t>
            </a:r>
            <a:r>
              <a:rPr lang="it-IT" altLang="it-IT" sz="1800" b="1" i="1">
                <a:solidFill>
                  <a:schemeClr val="accent2"/>
                </a:solidFill>
              </a:rPr>
              <a:t>= max (L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</a:t>
            </a:r>
            <a:r>
              <a:rPr lang="it-IT" altLang="it-IT" sz="1800" b="1" i="1">
                <a:solidFill>
                  <a:schemeClr val="accent2"/>
                </a:solidFill>
              </a:rPr>
              <a:t>, 0)</a:t>
            </a:r>
            <a:endParaRPr lang="it-IT" altLang="it-IT" sz="1800" b="1" i="1" baseline="-2500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chemeClr val="accent2"/>
                </a:solidFill>
              </a:rPr>
              <a:t>	</a:t>
            </a:r>
            <a:r>
              <a:rPr lang="it-IT" altLang="it-IT" sz="1800"/>
              <a:t>tiene conto </a:t>
            </a:r>
            <a:r>
              <a:rPr lang="it-IT" altLang="it-IT" sz="1800" i="1">
                <a:solidFill>
                  <a:schemeClr val="accent2"/>
                </a:solidFill>
              </a:rPr>
              <a:t>solo dei ritardi </a:t>
            </a:r>
            <a:r>
              <a:rPr lang="it-IT" altLang="it-IT" sz="1800"/>
              <a:t>rispetto alla scadenza del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8313" y="4292600"/>
            <a:ext cx="8351837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 dirty="0">
                <a:solidFill>
                  <a:schemeClr val="accent2"/>
                </a:solidFill>
              </a:rPr>
              <a:t>Tempo di setup </a:t>
            </a:r>
            <a:r>
              <a:rPr lang="it-IT" altLang="it-IT" sz="1800" i="1" dirty="0" err="1">
                <a:solidFill>
                  <a:schemeClr val="accent2"/>
                </a:solidFill>
              </a:rPr>
              <a:t>s</a:t>
            </a:r>
            <a:r>
              <a:rPr lang="it-IT" altLang="it-IT" sz="1800" i="1" baseline="-25000" dirty="0" err="1">
                <a:solidFill>
                  <a:schemeClr val="accent2"/>
                </a:solidFill>
              </a:rPr>
              <a:t>ij</a:t>
            </a:r>
            <a:endParaRPr lang="it-IT" altLang="it-IT" sz="1800" b="1" i="1" baseline="-250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chemeClr val="accent2"/>
                </a:solidFill>
              </a:rPr>
              <a:t>	</a:t>
            </a:r>
            <a:r>
              <a:rPr lang="it-IT" altLang="it-IT" sz="1800" dirty="0"/>
              <a:t>è il </a:t>
            </a:r>
            <a:r>
              <a:rPr lang="it-IT" altLang="it-IT" sz="1800" i="1" dirty="0">
                <a:solidFill>
                  <a:schemeClr val="accent2"/>
                </a:solidFill>
              </a:rPr>
              <a:t>tempo necessario per passare</a:t>
            </a:r>
            <a:r>
              <a:rPr lang="it-IT" altLang="it-IT" sz="1800" dirty="0"/>
              <a:t>, su una determinata macchina, dalla lavorazione del </a:t>
            </a:r>
            <a:r>
              <a:rPr lang="it-IT" altLang="it-IT" sz="1800" i="1" dirty="0">
                <a:solidFill>
                  <a:schemeClr val="accent2"/>
                </a:solidFill>
              </a:rPr>
              <a:t>job </a:t>
            </a:r>
            <a:r>
              <a:rPr lang="it-IT" altLang="it-IT" sz="1800" b="1" i="1" dirty="0">
                <a:solidFill>
                  <a:schemeClr val="accent2"/>
                </a:solidFill>
              </a:rPr>
              <a:t>i</a:t>
            </a:r>
            <a:r>
              <a:rPr lang="it-IT" altLang="it-IT" sz="1800" dirty="0"/>
              <a:t> alla lavorazione del </a:t>
            </a:r>
            <a:r>
              <a:rPr lang="it-IT" altLang="it-IT" sz="1800" i="1" dirty="0">
                <a:solidFill>
                  <a:schemeClr val="accent2"/>
                </a:solidFill>
              </a:rPr>
              <a:t>job </a:t>
            </a:r>
            <a:r>
              <a:rPr lang="it-IT" altLang="it-IT" sz="1800" b="1" i="1" dirty="0">
                <a:solidFill>
                  <a:schemeClr val="accent2"/>
                </a:solidFill>
              </a:rPr>
              <a:t>j </a:t>
            </a:r>
            <a:endParaRPr lang="it-IT" altLang="it-IT" sz="1800" b="1" i="1" baseline="-25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Soluzione di un problema di scheduling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124" name="Rettangolo 4"/>
          <p:cNvSpPr>
            <a:spLocks noChangeArrowheads="1"/>
          </p:cNvSpPr>
          <p:nvPr/>
        </p:nvSpPr>
        <p:spPr bwMode="auto">
          <a:xfrm>
            <a:off x="468313" y="1065213"/>
            <a:ext cx="8424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Risolvere un problema di </a:t>
            </a:r>
            <a:r>
              <a:rPr lang="it-IT" altLang="it-IT" sz="1800" i="1">
                <a:solidFill>
                  <a:schemeClr val="accent2"/>
                </a:solidFill>
              </a:rPr>
              <a:t>scheduling</a:t>
            </a:r>
            <a:r>
              <a:rPr lang="it-IT" altLang="it-IT" sz="1800"/>
              <a:t> significa </a:t>
            </a:r>
            <a:r>
              <a:rPr lang="it-IT" altLang="it-IT" sz="1800" i="1">
                <a:solidFill>
                  <a:schemeClr val="accent2"/>
                </a:solidFill>
              </a:rPr>
              <a:t>determinare la tempificazione </a:t>
            </a:r>
            <a:r>
              <a:rPr lang="it-IT" altLang="it-IT" sz="1800"/>
              <a:t>delle </a:t>
            </a:r>
            <a:r>
              <a:rPr lang="it-IT" altLang="it-IT" sz="1800" i="1">
                <a:solidFill>
                  <a:schemeClr val="accent2"/>
                </a:solidFill>
              </a:rPr>
              <a:t>operazioni </a:t>
            </a:r>
            <a:r>
              <a:rPr lang="it-IT" altLang="it-IT" sz="1800"/>
              <a:t>(</a:t>
            </a:r>
            <a:r>
              <a:rPr lang="it-IT" altLang="it-IT" sz="1800" i="1">
                <a:solidFill>
                  <a:schemeClr val="accent2"/>
                </a:solidFill>
              </a:rPr>
              <a:t>task</a:t>
            </a:r>
            <a:r>
              <a:rPr lang="it-IT" altLang="it-IT" sz="1800"/>
              <a:t>) su </a:t>
            </a:r>
            <a:r>
              <a:rPr lang="it-IT" altLang="it-IT" sz="1800" i="1">
                <a:solidFill>
                  <a:schemeClr val="accent2"/>
                </a:solidFill>
              </a:rPr>
              <a:t>ogni macchina </a:t>
            </a:r>
            <a:r>
              <a:rPr lang="it-IT" altLang="it-IT" sz="1800"/>
              <a:t>nel rispettando i seguenti vincoli: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962150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Ogni </a:t>
            </a:r>
            <a:r>
              <a:rPr lang="it-IT" altLang="it-IT" sz="1800" i="1">
                <a:solidFill>
                  <a:schemeClr val="accent2"/>
                </a:solidFill>
              </a:rPr>
              <a:t>macchina</a:t>
            </a:r>
            <a:r>
              <a:rPr lang="it-IT" altLang="it-IT" sz="1800"/>
              <a:t> deve effettuare </a:t>
            </a:r>
            <a:r>
              <a:rPr lang="it-IT" altLang="it-IT" sz="1800" i="1">
                <a:solidFill>
                  <a:schemeClr val="accent2"/>
                </a:solidFill>
              </a:rPr>
              <a:t>al più una operazione per volta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2397125"/>
            <a:ext cx="83518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Ogni </a:t>
            </a:r>
            <a:r>
              <a:rPr lang="it-IT" altLang="it-IT" sz="1800" i="1">
                <a:solidFill>
                  <a:schemeClr val="accent2"/>
                </a:solidFill>
              </a:rPr>
              <a:t>task </a:t>
            </a:r>
            <a:r>
              <a:rPr lang="it-IT" altLang="it-IT" sz="1800"/>
              <a:t>deve essere eseguito </a:t>
            </a:r>
            <a:r>
              <a:rPr lang="it-IT" altLang="it-IT" sz="1800" i="1">
                <a:solidFill>
                  <a:schemeClr val="accent2"/>
                </a:solidFill>
              </a:rPr>
              <a:t>da una macchina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2852738"/>
            <a:ext cx="835183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Tutti i </a:t>
            </a:r>
            <a:r>
              <a:rPr lang="it-IT" altLang="it-IT" sz="1800" i="1">
                <a:solidFill>
                  <a:schemeClr val="accent2"/>
                </a:solidFill>
              </a:rPr>
              <a:t>task</a:t>
            </a:r>
            <a:r>
              <a:rPr lang="it-IT" altLang="it-IT" sz="1800"/>
              <a:t> devono essere eseguiti nel </a:t>
            </a:r>
            <a:r>
              <a:rPr lang="it-IT" altLang="it-IT" sz="1800" i="1">
                <a:solidFill>
                  <a:schemeClr val="accent2"/>
                </a:solidFill>
              </a:rPr>
              <a:t>rispetto dei vincoli tecnologici </a:t>
            </a:r>
            <a:r>
              <a:rPr lang="it-IT" altLang="it-IT" sz="1800"/>
              <a:t>e di </a:t>
            </a:r>
            <a:r>
              <a:rPr lang="it-IT" altLang="it-IT" sz="1800" i="1">
                <a:solidFill>
                  <a:schemeClr val="accent2"/>
                </a:solidFill>
              </a:rPr>
              <a:t>disponibilità di risorse</a:t>
            </a:r>
          </a:p>
        </p:txBody>
      </p:sp>
      <p:sp>
        <p:nvSpPr>
          <p:cNvPr id="8" name="Rettangolo 3"/>
          <p:cNvSpPr>
            <a:spLocks noChangeArrowheads="1"/>
          </p:cNvSpPr>
          <p:nvPr/>
        </p:nvSpPr>
        <p:spPr bwMode="auto">
          <a:xfrm>
            <a:off x="395288" y="385286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Vincoli tecnologici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4286250"/>
            <a:ext cx="83518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Scheduling preemptive: </a:t>
            </a:r>
            <a:r>
              <a:rPr lang="it-IT" altLang="it-IT" sz="1800"/>
              <a:t>i singoli task possono essere interrotti per essere ripresi in tempi successivi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468313" y="5241925"/>
            <a:ext cx="83518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 dirty="0">
                <a:solidFill>
                  <a:schemeClr val="accent2"/>
                </a:solidFill>
              </a:rPr>
              <a:t>Scheduling non </a:t>
            </a:r>
            <a:r>
              <a:rPr lang="it-IT" altLang="it-IT" sz="1800" i="1" dirty="0" err="1">
                <a:solidFill>
                  <a:schemeClr val="accent2"/>
                </a:solidFill>
              </a:rPr>
              <a:t>preemptive</a:t>
            </a:r>
            <a:r>
              <a:rPr lang="it-IT" altLang="it-IT" sz="1800" i="1" dirty="0">
                <a:solidFill>
                  <a:schemeClr val="accent2"/>
                </a:solidFill>
              </a:rPr>
              <a:t>: </a:t>
            </a:r>
            <a:r>
              <a:rPr lang="it-IT" altLang="it-IT" sz="1800" dirty="0"/>
              <a:t>i singoli task non possono essere interrotti per </a:t>
            </a:r>
            <a:r>
              <a:rPr lang="it-IT" altLang="it-IT" sz="1800" dirty="0" err="1"/>
              <a:t>essereripresi</a:t>
            </a:r>
            <a:r>
              <a:rPr lang="it-IT" altLang="it-IT" sz="1800" dirty="0"/>
              <a:t> in tempi successivi</a:t>
            </a: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468313" y="6178550"/>
            <a:ext cx="83518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 i="1">
                <a:solidFill>
                  <a:schemeClr val="accent2"/>
                </a:solidFill>
              </a:rPr>
              <a:t>Vincoli di precedenza tra i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Soluzione di un problema di scheduling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6148" name="Rettangolo 4"/>
          <p:cNvSpPr>
            <a:spLocks noChangeArrowheads="1"/>
          </p:cNvSpPr>
          <p:nvPr/>
        </p:nvSpPr>
        <p:spPr bwMode="auto">
          <a:xfrm>
            <a:off x="468313" y="933450"/>
            <a:ext cx="8424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Una </a:t>
            </a:r>
            <a:r>
              <a:rPr lang="it-IT" altLang="it-IT" sz="1800" i="1">
                <a:solidFill>
                  <a:schemeClr val="accent2"/>
                </a:solidFill>
              </a:rPr>
              <a:t>soluzione</a:t>
            </a:r>
            <a:r>
              <a:rPr lang="it-IT" altLang="it-IT" sz="1800"/>
              <a:t> di un problema di </a:t>
            </a:r>
            <a:r>
              <a:rPr lang="it-IT" altLang="it-IT" sz="1800" i="1">
                <a:solidFill>
                  <a:schemeClr val="accent2"/>
                </a:solidFill>
              </a:rPr>
              <a:t>scheduling</a:t>
            </a:r>
            <a:r>
              <a:rPr lang="it-IT" altLang="it-IT" sz="1800"/>
              <a:t> può essere rappresentata mediante un </a:t>
            </a:r>
            <a:r>
              <a:rPr lang="it-IT" altLang="it-IT" sz="1800" i="1">
                <a:solidFill>
                  <a:schemeClr val="accent2"/>
                </a:solidFill>
              </a:rPr>
              <a:t>diagramma di Gantt</a:t>
            </a:r>
            <a:r>
              <a:rPr lang="it-IT" altLang="it-IT" sz="1800"/>
              <a:t>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831975"/>
            <a:ext cx="83518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Sull’asse delle ascisse si riporta la scala dei </a:t>
            </a:r>
            <a:r>
              <a:rPr lang="it-IT" altLang="it-IT" sz="1800" i="1">
                <a:solidFill>
                  <a:schemeClr val="accent2"/>
                </a:solidFill>
              </a:rPr>
              <a:t>tempi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2290763"/>
            <a:ext cx="83518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L’asse delle ordinate viene suddiviso in base al </a:t>
            </a:r>
            <a:r>
              <a:rPr lang="it-IT" altLang="it-IT" sz="1800" i="1">
                <a:solidFill>
                  <a:schemeClr val="accent2"/>
                </a:solidFill>
              </a:rPr>
              <a:t>numero di macchine </a:t>
            </a:r>
            <a:r>
              <a:rPr lang="it-IT" altLang="it-IT" sz="1800"/>
              <a:t>da considerare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3009900"/>
            <a:ext cx="835183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Ogni </a:t>
            </a:r>
            <a:r>
              <a:rPr lang="it-IT" altLang="it-IT" sz="1800" i="1">
                <a:solidFill>
                  <a:schemeClr val="accent2"/>
                </a:solidFill>
              </a:rPr>
              <a:t>task</a:t>
            </a:r>
            <a:r>
              <a:rPr lang="it-IT" altLang="it-IT" sz="1800"/>
              <a:t> è raffigurato da un </a:t>
            </a:r>
            <a:r>
              <a:rPr lang="it-IT" altLang="it-IT" sz="1800" i="1">
                <a:solidFill>
                  <a:schemeClr val="accent2"/>
                </a:solidFill>
              </a:rPr>
              <a:t>rettangolo </a:t>
            </a:r>
            <a:r>
              <a:rPr lang="it-IT" altLang="it-IT" sz="1800"/>
              <a:t>la cui base è pari al </a:t>
            </a:r>
            <a:r>
              <a:rPr lang="it-IT" altLang="it-IT" sz="1800" i="1">
                <a:solidFill>
                  <a:schemeClr val="accent2"/>
                </a:solidFill>
              </a:rPr>
              <a:t>tempo di processamento</a:t>
            </a:r>
          </a:p>
        </p:txBody>
      </p:sp>
      <p:grpSp>
        <p:nvGrpSpPr>
          <p:cNvPr id="2" name="Gruppo 35"/>
          <p:cNvGrpSpPr>
            <a:grpSpLocks/>
          </p:cNvGrpSpPr>
          <p:nvPr/>
        </p:nvGrpSpPr>
        <p:grpSpPr bwMode="auto">
          <a:xfrm>
            <a:off x="900113" y="3933825"/>
            <a:ext cx="7704137" cy="2519363"/>
            <a:chOff x="900113" y="3933825"/>
            <a:chExt cx="7704137" cy="2519363"/>
          </a:xfrm>
        </p:grpSpPr>
        <p:cxnSp>
          <p:nvCxnSpPr>
            <p:cNvPr id="9" name="Connettore 1 8"/>
            <p:cNvCxnSpPr/>
            <p:nvPr/>
          </p:nvCxnSpPr>
          <p:spPr bwMode="auto">
            <a:xfrm>
              <a:off x="1116013" y="3933825"/>
              <a:ext cx="0" cy="244792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/>
          </p:nvCxnSpPr>
          <p:spPr bwMode="auto">
            <a:xfrm flipH="1">
              <a:off x="900113" y="6092825"/>
              <a:ext cx="360045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/>
          </p:nvCxnSpPr>
          <p:spPr bwMode="auto">
            <a:xfrm flipV="1">
              <a:off x="1836738" y="5518150"/>
              <a:ext cx="0" cy="5746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/>
          </p:nvCxnSpPr>
          <p:spPr bwMode="auto">
            <a:xfrm flipV="1">
              <a:off x="3492500" y="5518150"/>
              <a:ext cx="0" cy="5746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/>
          </p:nvCxnSpPr>
          <p:spPr bwMode="auto">
            <a:xfrm flipH="1">
              <a:off x="1836738" y="5518150"/>
              <a:ext cx="16557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tangolo 19"/>
            <p:cNvSpPr/>
            <p:nvPr/>
          </p:nvSpPr>
          <p:spPr bwMode="auto">
            <a:xfrm>
              <a:off x="2339975" y="5589588"/>
              <a:ext cx="504825" cy="3603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j</a:t>
              </a:r>
            </a:p>
          </p:txBody>
        </p:sp>
        <p:cxnSp>
          <p:nvCxnSpPr>
            <p:cNvPr id="22" name="Connettore 1 21"/>
            <p:cNvCxnSpPr/>
            <p:nvPr/>
          </p:nvCxnSpPr>
          <p:spPr bwMode="auto">
            <a:xfrm>
              <a:off x="1836738" y="5157788"/>
              <a:ext cx="16557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tangolo 22"/>
            <p:cNvSpPr/>
            <p:nvPr/>
          </p:nvSpPr>
          <p:spPr bwMode="auto">
            <a:xfrm>
              <a:off x="2411413" y="4725988"/>
              <a:ext cx="504825" cy="35877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 err="1"/>
                <a:t>p</a:t>
              </a:r>
              <a:r>
                <a:rPr lang="it-IT" baseline="-25000" dirty="0" err="1"/>
                <a:t>j</a:t>
              </a:r>
              <a:endParaRPr lang="it-IT" baseline="-25000" dirty="0"/>
            </a:p>
          </p:txBody>
        </p:sp>
        <p:sp>
          <p:nvSpPr>
            <p:cNvPr id="24" name="Rettangolo 23"/>
            <p:cNvSpPr/>
            <p:nvPr/>
          </p:nvSpPr>
          <p:spPr bwMode="auto">
            <a:xfrm>
              <a:off x="1260475" y="6092825"/>
              <a:ext cx="503238" cy="36036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 err="1"/>
                <a:t>r</a:t>
              </a:r>
              <a:r>
                <a:rPr lang="it-IT" baseline="-25000" dirty="0" err="1"/>
                <a:t>j</a:t>
              </a:r>
              <a:endParaRPr lang="it-IT" baseline="-25000" dirty="0"/>
            </a:p>
          </p:txBody>
        </p:sp>
        <p:cxnSp>
          <p:nvCxnSpPr>
            <p:cNvPr id="26" name="Connettore 1 25"/>
            <p:cNvCxnSpPr/>
            <p:nvPr/>
          </p:nvCxnSpPr>
          <p:spPr bwMode="auto">
            <a:xfrm>
              <a:off x="1403350" y="4437063"/>
              <a:ext cx="0" cy="19446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/>
          </p:nvCxnSpPr>
          <p:spPr bwMode="auto">
            <a:xfrm>
              <a:off x="3995738" y="4437063"/>
              <a:ext cx="0" cy="19446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tangolo 33"/>
            <p:cNvSpPr/>
            <p:nvPr/>
          </p:nvSpPr>
          <p:spPr bwMode="auto">
            <a:xfrm>
              <a:off x="3635375" y="6092825"/>
              <a:ext cx="504825" cy="36036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d</a:t>
              </a:r>
              <a:r>
                <a:rPr lang="it-IT" baseline="-25000" dirty="0"/>
                <a:t>j</a:t>
              </a:r>
            </a:p>
          </p:txBody>
        </p:sp>
        <p:cxnSp>
          <p:nvCxnSpPr>
            <p:cNvPr id="35" name="Connettore 1 34"/>
            <p:cNvCxnSpPr/>
            <p:nvPr/>
          </p:nvCxnSpPr>
          <p:spPr bwMode="auto">
            <a:xfrm>
              <a:off x="1403350" y="4581525"/>
              <a:ext cx="208915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tangolo 36"/>
            <p:cNvSpPr/>
            <p:nvPr/>
          </p:nvSpPr>
          <p:spPr bwMode="auto">
            <a:xfrm>
              <a:off x="2411413" y="4078288"/>
              <a:ext cx="504825" cy="35877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 err="1"/>
                <a:t>F</a:t>
              </a:r>
              <a:r>
                <a:rPr lang="it-IT" baseline="-25000" dirty="0" err="1"/>
                <a:t>j</a:t>
              </a:r>
              <a:endParaRPr lang="it-IT" baseline="-25000" dirty="0"/>
            </a:p>
          </p:txBody>
        </p:sp>
        <p:cxnSp>
          <p:nvCxnSpPr>
            <p:cNvPr id="39" name="Connettore 1 38"/>
            <p:cNvCxnSpPr/>
            <p:nvPr/>
          </p:nvCxnSpPr>
          <p:spPr bwMode="auto">
            <a:xfrm>
              <a:off x="5219700" y="3933825"/>
              <a:ext cx="0" cy="244792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/>
          </p:nvCxnSpPr>
          <p:spPr bwMode="auto">
            <a:xfrm flipH="1">
              <a:off x="5003800" y="6092825"/>
              <a:ext cx="360045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/>
          </p:nvCxnSpPr>
          <p:spPr bwMode="auto">
            <a:xfrm flipV="1">
              <a:off x="6588125" y="5518150"/>
              <a:ext cx="0" cy="5746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/>
          </p:nvCxnSpPr>
          <p:spPr bwMode="auto">
            <a:xfrm flipV="1">
              <a:off x="8243888" y="5518150"/>
              <a:ext cx="0" cy="5746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/>
          </p:nvCxnSpPr>
          <p:spPr bwMode="auto">
            <a:xfrm flipH="1">
              <a:off x="6588125" y="5518150"/>
              <a:ext cx="1655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tangolo 43"/>
            <p:cNvSpPr/>
            <p:nvPr/>
          </p:nvSpPr>
          <p:spPr bwMode="auto">
            <a:xfrm>
              <a:off x="7092950" y="5589588"/>
              <a:ext cx="503238" cy="3603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j</a:t>
              </a:r>
            </a:p>
          </p:txBody>
        </p:sp>
        <p:sp>
          <p:nvSpPr>
            <p:cNvPr id="47" name="Rettangolo 46"/>
            <p:cNvSpPr/>
            <p:nvPr/>
          </p:nvSpPr>
          <p:spPr bwMode="auto">
            <a:xfrm>
              <a:off x="5364163" y="6092825"/>
              <a:ext cx="504825" cy="36036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 err="1"/>
                <a:t>r</a:t>
              </a:r>
              <a:r>
                <a:rPr lang="it-IT" baseline="-25000" dirty="0" err="1"/>
                <a:t>j</a:t>
              </a:r>
              <a:endParaRPr lang="it-IT" baseline="-25000" dirty="0"/>
            </a:p>
          </p:txBody>
        </p:sp>
        <p:cxnSp>
          <p:nvCxnSpPr>
            <p:cNvPr id="48" name="Connettore 1 47"/>
            <p:cNvCxnSpPr/>
            <p:nvPr/>
          </p:nvCxnSpPr>
          <p:spPr bwMode="auto">
            <a:xfrm>
              <a:off x="5508625" y="4437063"/>
              <a:ext cx="0" cy="19446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/>
          </p:nvCxnSpPr>
          <p:spPr bwMode="auto">
            <a:xfrm>
              <a:off x="7667625" y="4365625"/>
              <a:ext cx="0" cy="194310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tangolo 49"/>
            <p:cNvSpPr/>
            <p:nvPr/>
          </p:nvSpPr>
          <p:spPr bwMode="auto">
            <a:xfrm>
              <a:off x="7235825" y="6092825"/>
              <a:ext cx="504825" cy="36036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d</a:t>
              </a:r>
              <a:r>
                <a:rPr lang="it-IT" baseline="-25000" dirty="0"/>
                <a:t>j</a:t>
              </a:r>
            </a:p>
          </p:txBody>
        </p:sp>
        <p:sp>
          <p:nvSpPr>
            <p:cNvPr id="53" name="Rettangolo 52"/>
            <p:cNvSpPr/>
            <p:nvPr/>
          </p:nvSpPr>
          <p:spPr bwMode="auto">
            <a:xfrm>
              <a:off x="3203575" y="6092825"/>
              <a:ext cx="504825" cy="36036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 err="1"/>
                <a:t>C</a:t>
              </a:r>
              <a:r>
                <a:rPr lang="it-IT" baseline="-25000" dirty="0" err="1"/>
                <a:t>j</a:t>
              </a:r>
              <a:endParaRPr lang="it-IT" baseline="-25000" dirty="0"/>
            </a:p>
          </p:txBody>
        </p:sp>
        <p:sp>
          <p:nvSpPr>
            <p:cNvPr id="54" name="Rettangolo 53"/>
            <p:cNvSpPr/>
            <p:nvPr/>
          </p:nvSpPr>
          <p:spPr bwMode="auto">
            <a:xfrm>
              <a:off x="8027988" y="6092825"/>
              <a:ext cx="504825" cy="36036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 err="1"/>
                <a:t>C</a:t>
              </a:r>
              <a:r>
                <a:rPr lang="it-IT" baseline="-25000" dirty="0" err="1"/>
                <a:t>j</a:t>
              </a:r>
              <a:endParaRPr lang="it-IT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Caratteristiche principali del sistema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7172" name="Rettangolo 4"/>
          <p:cNvSpPr>
            <a:spLocks noChangeArrowheads="1"/>
          </p:cNvSpPr>
          <p:nvPr/>
        </p:nvSpPr>
        <p:spPr bwMode="auto">
          <a:xfrm>
            <a:off x="468313" y="1065213"/>
            <a:ext cx="8424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Esiste una grande varietà di </a:t>
            </a:r>
            <a:r>
              <a:rPr lang="it-IT" altLang="it-IT" sz="1800" i="1">
                <a:solidFill>
                  <a:schemeClr val="accent2"/>
                </a:solidFill>
              </a:rPr>
              <a:t>architetture del sistema </a:t>
            </a:r>
            <a:r>
              <a:rPr lang="it-IT" altLang="it-IT" sz="1800"/>
              <a:t>produttivo o di servizio, le più comuni sono: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2060575"/>
            <a:ext cx="8351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>
                <a:solidFill>
                  <a:schemeClr val="accent2"/>
                </a:solidFill>
              </a:rPr>
              <a:t>Macchina singola: </a:t>
            </a:r>
            <a:r>
              <a:rPr lang="it-IT" altLang="it-IT" sz="1800"/>
              <a:t>è il caso più semplice, in cui 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richiedono la </a:t>
            </a:r>
            <a:r>
              <a:rPr lang="it-IT" altLang="it-IT" sz="1800" i="1">
                <a:solidFill>
                  <a:schemeClr val="accent2"/>
                </a:solidFill>
              </a:rPr>
              <a:t>stessa risorsa per essere eseguiti</a:t>
            </a:r>
            <a:r>
              <a:rPr lang="it-IT" altLang="it-IT" sz="1800"/>
              <a:t>. Ciascun </a:t>
            </a:r>
            <a:r>
              <a:rPr lang="it-IT" altLang="it-IT" sz="1800" i="1">
                <a:solidFill>
                  <a:schemeClr val="accent2"/>
                </a:solidFill>
              </a:rPr>
              <a:t>job </a:t>
            </a:r>
            <a:r>
              <a:rPr lang="it-IT" altLang="it-IT" sz="1800"/>
              <a:t>è costituito da un </a:t>
            </a:r>
            <a:r>
              <a:rPr lang="it-IT" altLang="it-IT" sz="1800" i="1">
                <a:solidFill>
                  <a:schemeClr val="accent2"/>
                </a:solidFill>
              </a:rPr>
              <a:t>singolo task</a:t>
            </a:r>
            <a:r>
              <a:rPr lang="it-IT" altLang="it-IT" sz="1800"/>
              <a:t>.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3009900"/>
            <a:ext cx="83518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>
                <a:solidFill>
                  <a:schemeClr val="accent2"/>
                </a:solidFill>
              </a:rPr>
              <a:t>Flow shop: </a:t>
            </a:r>
            <a:r>
              <a:rPr lang="it-IT" altLang="it-IT" sz="1800"/>
              <a:t>il sistema è costituito da </a:t>
            </a:r>
            <a:r>
              <a:rPr lang="it-IT" altLang="it-IT" sz="1800" b="1" i="1">
                <a:solidFill>
                  <a:schemeClr val="accent2"/>
                </a:solidFill>
              </a:rPr>
              <a:t>m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macchine disposte in serie</a:t>
            </a:r>
            <a:r>
              <a:rPr lang="it-IT" altLang="it-IT" sz="1800"/>
              <a:t>, ciascun </a:t>
            </a:r>
            <a:r>
              <a:rPr lang="it-IT" altLang="it-IT" sz="1800" i="1">
                <a:solidFill>
                  <a:schemeClr val="accent2"/>
                </a:solidFill>
              </a:rPr>
              <a:t>job </a:t>
            </a:r>
            <a:r>
              <a:rPr lang="it-IT" altLang="it-IT" sz="1800"/>
              <a:t>deve essere eseguito da ciascuna delle </a:t>
            </a:r>
            <a:r>
              <a:rPr lang="it-IT" altLang="it-IT" sz="1800" b="1" i="1">
                <a:solidFill>
                  <a:schemeClr val="accent2"/>
                </a:solidFill>
              </a:rPr>
              <a:t>m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macchine</a:t>
            </a:r>
            <a:r>
              <a:rPr lang="it-IT" altLang="it-IT" sz="1800"/>
              <a:t> successivamente. Se l’</a:t>
            </a:r>
            <a:r>
              <a:rPr lang="it-IT" altLang="it-IT" sz="1800" i="1">
                <a:solidFill>
                  <a:schemeClr val="accent2"/>
                </a:solidFill>
              </a:rPr>
              <a:t>ordine</a:t>
            </a:r>
            <a:r>
              <a:rPr lang="it-IT" altLang="it-IT" sz="1800"/>
              <a:t> in cui 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vengono eseguiti è sempre </a:t>
            </a:r>
            <a:r>
              <a:rPr lang="it-IT" altLang="it-IT" sz="1800" i="1">
                <a:solidFill>
                  <a:schemeClr val="accent2"/>
                </a:solidFill>
              </a:rPr>
              <a:t>lo stesso su tutte le macchine</a:t>
            </a:r>
            <a:r>
              <a:rPr lang="it-IT" altLang="it-IT" sz="1800"/>
              <a:t> (non possono sorpassarsi) si parla di </a:t>
            </a:r>
            <a:r>
              <a:rPr lang="it-IT" altLang="it-IT" sz="1800" b="1" i="1">
                <a:solidFill>
                  <a:schemeClr val="accent2"/>
                </a:solidFill>
              </a:rPr>
              <a:t>permutation flow shop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8313" y="4770438"/>
            <a:ext cx="8351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>
                <a:solidFill>
                  <a:schemeClr val="accent2"/>
                </a:solidFill>
              </a:rPr>
              <a:t>Job shop: </a:t>
            </a:r>
            <a:r>
              <a:rPr lang="it-IT" altLang="it-IT" sz="1800"/>
              <a:t>il sistema è costituito da </a:t>
            </a:r>
            <a:r>
              <a:rPr lang="it-IT" altLang="it-IT" sz="1800" b="1" i="1">
                <a:solidFill>
                  <a:schemeClr val="accent2"/>
                </a:solidFill>
              </a:rPr>
              <a:t>m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macchine</a:t>
            </a:r>
            <a:r>
              <a:rPr lang="it-IT" altLang="it-IT" sz="1800"/>
              <a:t> ma ciascun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ha un </a:t>
            </a:r>
            <a:r>
              <a:rPr lang="it-IT" altLang="it-IT" sz="1800" i="1">
                <a:solidFill>
                  <a:schemeClr val="accent2"/>
                </a:solidFill>
              </a:rPr>
              <a:t>proprio ordine </a:t>
            </a:r>
            <a:r>
              <a:rPr lang="it-IT" altLang="it-IT" sz="1800"/>
              <a:t>con cui visitarle.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Notazione a tre campi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8196" name="Rettangolo 3"/>
          <p:cNvSpPr>
            <a:spLocks noChangeArrowheads="1"/>
          </p:cNvSpPr>
          <p:nvPr/>
        </p:nvSpPr>
        <p:spPr bwMode="auto">
          <a:xfrm>
            <a:off x="468313" y="1065213"/>
            <a:ext cx="8424862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Per definire un problema di scheduling è necessario specificare una terna di informazioni </a:t>
            </a:r>
            <a:r>
              <a:rPr lang="el-GR" altLang="it-IT" sz="1800" b="1" i="1" dirty="0">
                <a:solidFill>
                  <a:schemeClr val="accent2"/>
                </a:solidFill>
              </a:rPr>
              <a:t>α</a:t>
            </a:r>
            <a:r>
              <a:rPr lang="it-IT" altLang="it-IT" sz="1800" b="1" i="1" dirty="0">
                <a:solidFill>
                  <a:schemeClr val="accent2"/>
                </a:solidFill>
              </a:rPr>
              <a:t>|</a:t>
            </a:r>
            <a:r>
              <a:rPr lang="el-GR" altLang="it-IT" sz="1800" b="1" i="1" dirty="0">
                <a:solidFill>
                  <a:schemeClr val="accent2"/>
                </a:solidFill>
              </a:rPr>
              <a:t>β</a:t>
            </a:r>
            <a:r>
              <a:rPr lang="it-IT" altLang="it-IT" sz="1800" b="1" i="1" dirty="0">
                <a:solidFill>
                  <a:schemeClr val="accent2"/>
                </a:solidFill>
              </a:rPr>
              <a:t>|</a:t>
            </a:r>
            <a:r>
              <a:rPr lang="el-GR" altLang="it-IT" sz="1800" b="1" i="1" dirty="0">
                <a:solidFill>
                  <a:schemeClr val="accent2"/>
                </a:solidFill>
              </a:rPr>
              <a:t>γ</a:t>
            </a:r>
            <a:r>
              <a:rPr lang="it-IT" altLang="it-IT" sz="1800" dirty="0"/>
              <a:t>:</a:t>
            </a:r>
            <a:endParaRPr lang="it-IT" altLang="it-IT" sz="1800" b="1" i="1" dirty="0">
              <a:solidFill>
                <a:schemeClr val="accent2"/>
              </a:solidFill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912938"/>
            <a:ext cx="83518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l-GR" altLang="it-IT" sz="1800" b="1" i="1">
                <a:solidFill>
                  <a:schemeClr val="accent2"/>
                </a:solidFill>
              </a:rPr>
              <a:t>α</a:t>
            </a:r>
            <a:r>
              <a:rPr lang="it-IT" altLang="it-IT" sz="1800"/>
              <a:t>	fornisce informazioni sul </a:t>
            </a:r>
            <a:r>
              <a:rPr lang="it-IT" altLang="it-IT" sz="1800" i="1">
                <a:solidFill>
                  <a:schemeClr val="accent2"/>
                </a:solidFill>
              </a:rPr>
              <a:t>processo</a:t>
            </a:r>
            <a:r>
              <a:rPr lang="it-IT" altLang="it-IT" sz="1800"/>
              <a:t> (numero e tipo di macchine)</a:t>
            </a:r>
            <a:endParaRPr lang="it-IT" altLang="it-IT" sz="1800" i="1">
              <a:solidFill>
                <a:schemeClr val="accent2"/>
              </a:solidFill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2397125"/>
            <a:ext cx="83518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l-GR" altLang="it-IT" sz="1800" b="1" i="1">
                <a:solidFill>
                  <a:schemeClr val="accent2"/>
                </a:solidFill>
              </a:rPr>
              <a:t>β</a:t>
            </a:r>
            <a:r>
              <a:rPr lang="it-IT" altLang="it-IT" sz="1800"/>
              <a:t>	fornisce informazioni relative </a:t>
            </a:r>
            <a:r>
              <a:rPr lang="it-IT" altLang="it-IT" sz="1800" i="1">
                <a:solidFill>
                  <a:schemeClr val="accent2"/>
                </a:solidFill>
              </a:rPr>
              <a:t>ai vincoli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2900363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l-GR" altLang="it-IT" sz="1800" b="1" i="1">
                <a:solidFill>
                  <a:schemeClr val="accent2"/>
                </a:solidFill>
              </a:rPr>
              <a:t>γ</a:t>
            </a:r>
            <a:r>
              <a:rPr lang="it-IT" altLang="it-IT" sz="1800"/>
              <a:t>	descrive la </a:t>
            </a:r>
            <a:r>
              <a:rPr lang="it-IT" altLang="it-IT" sz="1800" i="1">
                <a:solidFill>
                  <a:schemeClr val="accent2"/>
                </a:solidFill>
              </a:rPr>
              <a:t>funzione obiettivo</a:t>
            </a:r>
          </a:p>
        </p:txBody>
      </p:sp>
      <p:sp>
        <p:nvSpPr>
          <p:cNvPr id="8" name="Rettangolo 3"/>
          <p:cNvSpPr>
            <a:spLocks noChangeArrowheads="1"/>
          </p:cNvSpPr>
          <p:nvPr/>
        </p:nvSpPr>
        <p:spPr bwMode="auto">
          <a:xfrm>
            <a:off x="395288" y="3644900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Esempi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684213" y="4652963"/>
            <a:ext cx="83153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indica un problema di scheduling </a:t>
            </a:r>
            <a:r>
              <a:rPr lang="it-IT" altLang="it-IT" sz="1800" i="1">
                <a:solidFill>
                  <a:schemeClr val="accent2"/>
                </a:solidFill>
              </a:rPr>
              <a:t>dinamico</a:t>
            </a:r>
            <a:r>
              <a:rPr lang="it-IT" altLang="it-IT" sz="1800"/>
              <a:t> su </a:t>
            </a:r>
            <a:r>
              <a:rPr lang="it-IT" altLang="it-IT" sz="1800" i="1">
                <a:solidFill>
                  <a:schemeClr val="accent2"/>
                </a:solidFill>
              </a:rPr>
              <a:t>macchine parallele </a:t>
            </a:r>
            <a:r>
              <a:rPr lang="it-IT" altLang="it-IT" sz="1800"/>
              <a:t>con </a:t>
            </a:r>
            <a:r>
              <a:rPr lang="it-IT" altLang="it-IT" sz="1800" i="1">
                <a:solidFill>
                  <a:schemeClr val="accent2"/>
                </a:solidFill>
              </a:rPr>
              <a:t>possibilità di interruzioni</a:t>
            </a:r>
            <a:r>
              <a:rPr lang="it-IT" altLang="it-IT" sz="1800"/>
              <a:t> in cui si vuole minimizzare la </a:t>
            </a:r>
            <a:r>
              <a:rPr lang="it-IT" altLang="it-IT" sz="1800" i="1">
                <a:solidFill>
                  <a:schemeClr val="accent2"/>
                </a:solidFill>
              </a:rPr>
              <a:t>somma dei tempi di flusso </a:t>
            </a: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882650" y="4151313"/>
          <a:ext cx="2825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7950" imgH="253890" progId="Equation.DSMT4">
                  <p:embed/>
                </p:oleObj>
              </mc:Choice>
              <mc:Fallback>
                <p:oleObj name="Equation" r:id="rId2" imgW="1497950" imgH="253890" progId="Equation.DSMT4">
                  <p:embed/>
                  <p:pic>
                    <p:nvPicPr>
                      <p:cNvPr id="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4151313"/>
                        <a:ext cx="2825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684213" y="6007100"/>
            <a:ext cx="83153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indica un </a:t>
            </a:r>
            <a:r>
              <a:rPr lang="it-IT" altLang="it-IT" sz="1800" i="1" dirty="0">
                <a:solidFill>
                  <a:schemeClr val="accent2"/>
                </a:solidFill>
              </a:rPr>
              <a:t>flow shop </a:t>
            </a:r>
            <a:r>
              <a:rPr lang="it-IT" altLang="it-IT" sz="1800" dirty="0"/>
              <a:t>a </a:t>
            </a:r>
            <a:r>
              <a:rPr lang="it-IT" altLang="it-IT" sz="1800" i="1" dirty="0">
                <a:solidFill>
                  <a:schemeClr val="accent2"/>
                </a:solidFill>
              </a:rPr>
              <a:t>due macchine </a:t>
            </a:r>
            <a:r>
              <a:rPr lang="it-IT" altLang="it-IT" sz="1800" dirty="0"/>
              <a:t>con l’obiettivo di </a:t>
            </a:r>
            <a:r>
              <a:rPr lang="it-IT" altLang="it-IT" sz="1800" i="1" dirty="0">
                <a:solidFill>
                  <a:schemeClr val="accent2"/>
                </a:solidFill>
              </a:rPr>
              <a:t>minimizzare il </a:t>
            </a:r>
            <a:r>
              <a:rPr lang="it-IT" altLang="it-IT" sz="1800" i="1" dirty="0" err="1">
                <a:solidFill>
                  <a:schemeClr val="accent2"/>
                </a:solidFill>
              </a:rPr>
              <a:t>makespan</a:t>
            </a:r>
            <a:endParaRPr lang="it-IT" altLang="it-IT" sz="1800" i="1" dirty="0">
              <a:solidFill>
                <a:schemeClr val="accent2"/>
              </a:solidFill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971550" y="5529263"/>
          <a:ext cx="1149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600" imgH="228600" progId="Equation.DSMT4">
                  <p:embed/>
                </p:oleObj>
              </mc:Choice>
              <mc:Fallback>
                <p:oleObj name="Equation" r:id="rId4" imgW="609600" imgH="228600" progId="Equation.DSMT4">
                  <p:embed/>
                  <p:pic>
                    <p:nvPicPr>
                      <p:cNvPr id="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29263"/>
                        <a:ext cx="11493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Notazione a tre campi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1524000" y="1492250"/>
          <a:ext cx="6096000" cy="2225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Codice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Problema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Macchina singola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/>
                        <a:t>P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Macchine parallele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/>
                        <a:t>R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Macchine </a:t>
                      </a:r>
                      <a:r>
                        <a:rPr lang="it-IT" sz="1800" i="1" dirty="0" err="1"/>
                        <a:t>incorrelate</a:t>
                      </a:r>
                      <a:endParaRPr lang="it-IT" sz="1800" i="1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 err="1"/>
                        <a:t>Fm</a:t>
                      </a:r>
                      <a:endParaRPr lang="it-IT" sz="1800" i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Flow shop su m macchine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 err="1"/>
                        <a:t>Jm</a:t>
                      </a:r>
                      <a:endParaRPr lang="it-IT" sz="1800" i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Job shop su m macchine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ttangolo 3"/>
          <p:cNvSpPr>
            <a:spLocks noChangeArrowheads="1"/>
          </p:cNvSpPr>
          <p:nvPr/>
        </p:nvSpPr>
        <p:spPr bwMode="auto">
          <a:xfrm>
            <a:off x="395288" y="105251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Codici per la descrizione dei problemi </a:t>
            </a:r>
            <a:r>
              <a:rPr lang="el-GR" altLang="it-IT" sz="1800" b="1" i="1">
                <a:solidFill>
                  <a:srgbClr val="0066FF"/>
                </a:solidFill>
              </a:rPr>
              <a:t>α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1524000" y="4445000"/>
          <a:ext cx="650398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5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Codice</a:t>
                      </a: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Vincoli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err="1"/>
                        <a:t>r</a:t>
                      </a:r>
                      <a:r>
                        <a:rPr lang="it-IT" i="1" baseline="-25000" dirty="0" err="1"/>
                        <a:t>j</a:t>
                      </a:r>
                      <a:endParaRPr lang="it-IT" i="1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it-IT" i="1" dirty="0" err="1"/>
                        <a:t>Scheduling</a:t>
                      </a:r>
                      <a:r>
                        <a:rPr lang="it-IT" i="1" dirty="0"/>
                        <a:t> dinamico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err="1"/>
                        <a:t>s</a:t>
                      </a:r>
                      <a:r>
                        <a:rPr lang="it-IT" i="1" baseline="-25000" dirty="0" err="1"/>
                        <a:t>j</a:t>
                      </a:r>
                      <a:endParaRPr lang="it-IT" i="1" baseline="-25000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it-IT" i="1" dirty="0"/>
                        <a:t>Presenza di tempi di </a:t>
                      </a:r>
                      <a:r>
                        <a:rPr lang="it-IT" i="1" dirty="0" err="1"/>
                        <a:t>setup</a:t>
                      </a:r>
                      <a:endParaRPr lang="it-IT" i="1" dirty="0"/>
                    </a:p>
                  </a:txBody>
                  <a:tcPr marL="91438" marR="914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err="1"/>
                        <a:t>Prec</a:t>
                      </a:r>
                      <a:endParaRPr lang="it-IT" i="1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it-IT" i="1" dirty="0"/>
                        <a:t>Vincoli di precedenza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err="1"/>
                        <a:t>Preemptive</a:t>
                      </a:r>
                      <a:endParaRPr lang="it-IT" i="1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it-IT" i="1" dirty="0"/>
                        <a:t>Possibilità</a:t>
                      </a:r>
                      <a:r>
                        <a:rPr lang="it-IT" i="1" baseline="0" dirty="0"/>
                        <a:t> di schedulazione con interruzione</a:t>
                      </a:r>
                      <a:endParaRPr lang="it-IT" i="1" dirty="0"/>
                    </a:p>
                  </a:txBody>
                  <a:tcPr marL="91438" marR="914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ttangolo 3"/>
          <p:cNvSpPr>
            <a:spLocks noChangeArrowheads="1"/>
          </p:cNvSpPr>
          <p:nvPr/>
        </p:nvSpPr>
        <p:spPr bwMode="auto">
          <a:xfrm>
            <a:off x="395288" y="400526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Codici per la descrizione dei vincoli β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6"/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Notazione a tre campi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1524000" y="1492250"/>
          <a:ext cx="6432550" cy="33385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5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Espressione</a:t>
                      </a: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Obiettivo</a:t>
                      </a:r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 err="1"/>
                        <a:t>C</a:t>
                      </a:r>
                      <a:r>
                        <a:rPr lang="it-IT" sz="1800" i="1" baseline="-25000" dirty="0" err="1"/>
                        <a:t>max</a:t>
                      </a:r>
                      <a:endParaRPr lang="it-IT" sz="1800" i="1" baseline="-250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Tempo</a:t>
                      </a:r>
                      <a:r>
                        <a:rPr lang="it-IT" sz="1800" i="1" baseline="0" dirty="0"/>
                        <a:t> di completamento (</a:t>
                      </a:r>
                      <a:r>
                        <a:rPr lang="it-IT" sz="1800" i="1" baseline="0" dirty="0" err="1"/>
                        <a:t>makespan</a:t>
                      </a:r>
                      <a:r>
                        <a:rPr lang="it-IT" sz="1800" i="1" baseline="0" dirty="0"/>
                        <a:t>)</a:t>
                      </a:r>
                      <a:endParaRPr lang="it-IT" sz="1800" i="1" dirty="0"/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 err="1"/>
                        <a:t>Σw</a:t>
                      </a:r>
                      <a:r>
                        <a:rPr lang="it-IT" sz="1800" i="1" baseline="-25000" dirty="0" err="1"/>
                        <a:t>i</a:t>
                      </a:r>
                      <a:r>
                        <a:rPr lang="it-IT" sz="1800" i="1" dirty="0" err="1"/>
                        <a:t>C</a:t>
                      </a:r>
                      <a:r>
                        <a:rPr lang="it-IT" sz="1800" i="1" baseline="-25000" dirty="0" err="1"/>
                        <a:t>i</a:t>
                      </a:r>
                      <a:endParaRPr lang="it-IT" sz="1800" i="1" baseline="-250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Somma</a:t>
                      </a:r>
                      <a:r>
                        <a:rPr lang="it-IT" sz="1800" i="1" baseline="0" dirty="0"/>
                        <a:t> pesata dei tempi di completamento</a:t>
                      </a:r>
                      <a:endParaRPr lang="it-IT" sz="1800" i="1" dirty="0"/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 err="1"/>
                        <a:t>Σw</a:t>
                      </a:r>
                      <a:r>
                        <a:rPr lang="it-IT" sz="1800" i="1" baseline="-25000" dirty="0" err="1"/>
                        <a:t>i</a:t>
                      </a:r>
                      <a:r>
                        <a:rPr lang="it-IT" sz="1800" i="1" baseline="0" dirty="0" err="1"/>
                        <a:t>F</a:t>
                      </a:r>
                      <a:r>
                        <a:rPr lang="it-IT" sz="1800" i="1" baseline="-25000" dirty="0" err="1"/>
                        <a:t>i</a:t>
                      </a:r>
                      <a:endParaRPr lang="it-IT" sz="1800" i="1" baseline="-250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Somma</a:t>
                      </a:r>
                      <a:r>
                        <a:rPr lang="it-IT" sz="1800" i="1" baseline="0" dirty="0"/>
                        <a:t> pesata dei tempi di flusso</a:t>
                      </a:r>
                      <a:endParaRPr lang="it-IT" sz="1800" i="1" dirty="0"/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 err="1"/>
                        <a:t>Σw</a:t>
                      </a:r>
                      <a:r>
                        <a:rPr lang="it-IT" sz="1800" i="1" baseline="-25000" dirty="0" err="1"/>
                        <a:t>i</a:t>
                      </a:r>
                      <a:r>
                        <a:rPr lang="it-IT" sz="1800" i="1" baseline="0" dirty="0" err="1"/>
                        <a:t>L</a:t>
                      </a:r>
                      <a:r>
                        <a:rPr lang="it-IT" sz="1800" i="1" baseline="-25000" dirty="0" err="1"/>
                        <a:t>i</a:t>
                      </a:r>
                      <a:endParaRPr lang="it-IT" sz="1800" i="1" baseline="-250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Somma</a:t>
                      </a:r>
                      <a:r>
                        <a:rPr lang="it-IT" sz="1800" i="1" baseline="0" dirty="0"/>
                        <a:t> pesata dei ritardi</a:t>
                      </a:r>
                      <a:endParaRPr lang="it-IT" sz="1800" i="1" dirty="0"/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dirty="0" err="1"/>
                        <a:t>Σw</a:t>
                      </a:r>
                      <a:r>
                        <a:rPr lang="it-IT" sz="1800" i="1" baseline="-25000" dirty="0" err="1"/>
                        <a:t>i</a:t>
                      </a:r>
                      <a:r>
                        <a:rPr lang="it-IT" sz="1800" i="1" baseline="0" dirty="0" err="1"/>
                        <a:t>D</a:t>
                      </a:r>
                      <a:r>
                        <a:rPr lang="it-IT" sz="1800" i="1" baseline="-25000" dirty="0" err="1"/>
                        <a:t>i</a:t>
                      </a:r>
                      <a:endParaRPr lang="it-IT" sz="1800" i="1" baseline="-250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dirty="0"/>
                        <a:t>Somma</a:t>
                      </a:r>
                      <a:r>
                        <a:rPr lang="it-IT" sz="1800" i="1" baseline="0" dirty="0"/>
                        <a:t> pesata delle </a:t>
                      </a:r>
                      <a:r>
                        <a:rPr lang="it-IT" sz="1800" i="1" baseline="0" dirty="0" err="1"/>
                        <a:t>tardiness</a:t>
                      </a:r>
                      <a:endParaRPr lang="it-IT" sz="1800" i="1" dirty="0"/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 err="1"/>
                        <a:t>L</a:t>
                      </a:r>
                      <a:r>
                        <a:rPr lang="it-IT" sz="1800" i="1" baseline="-25000" dirty="0" err="1"/>
                        <a:t>max</a:t>
                      </a:r>
                      <a:endParaRPr lang="it-IT" sz="1800" i="1" baseline="-250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Ritardo massimo</a:t>
                      </a:r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it-IT" sz="1800" i="1" kern="1200" baseline="-25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it-IT" sz="1800" i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Massima </a:t>
                      </a:r>
                      <a:r>
                        <a:rPr lang="it-IT" sz="1800" i="1" dirty="0" err="1"/>
                        <a:t>tardiness</a:t>
                      </a:r>
                      <a:endParaRPr lang="it-IT" sz="1800" i="1" dirty="0"/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dirty="0" err="1"/>
                        <a:t>Σw</a:t>
                      </a:r>
                      <a:r>
                        <a:rPr lang="it-IT" sz="1800" i="1" baseline="-25000" dirty="0" err="1"/>
                        <a:t>i</a:t>
                      </a:r>
                      <a:r>
                        <a:rPr lang="it-IT" sz="1800" i="1" baseline="0" dirty="0" err="1"/>
                        <a:t>δ</a:t>
                      </a:r>
                      <a:r>
                        <a:rPr lang="it-IT" sz="1800" i="1" baseline="0" dirty="0"/>
                        <a:t>(L</a:t>
                      </a:r>
                      <a:r>
                        <a:rPr lang="it-IT" sz="1800" i="1" baseline="-25000" dirty="0"/>
                        <a:t>i</a:t>
                      </a:r>
                      <a:r>
                        <a:rPr lang="it-IT" sz="1800" i="1" baseline="0" dirty="0"/>
                        <a:t>)</a:t>
                      </a:r>
                      <a:endParaRPr lang="it-IT" sz="1800" i="1" baseline="-25000" dirty="0"/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it-IT" sz="1800" i="1" dirty="0"/>
                        <a:t>Numero pesato</a:t>
                      </a:r>
                      <a:r>
                        <a:rPr lang="it-IT" sz="1800" i="1" baseline="0" dirty="0"/>
                        <a:t> di operazioni in ritardo</a:t>
                      </a:r>
                      <a:endParaRPr lang="it-IT" sz="1800" i="1" dirty="0"/>
                    </a:p>
                  </a:txBody>
                  <a:tcPr marL="91442" marR="91442" marT="45733" marB="4573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ttangolo 3"/>
          <p:cNvSpPr>
            <a:spLocks noChangeArrowheads="1"/>
          </p:cNvSpPr>
          <p:nvPr/>
        </p:nvSpPr>
        <p:spPr bwMode="auto">
          <a:xfrm>
            <a:off x="395288" y="1052513"/>
            <a:ext cx="8569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Codici per la descrizione dei problemi </a:t>
            </a:r>
            <a:r>
              <a:rPr lang="el-GR" altLang="it-IT" sz="1800" b="1" i="1">
                <a:solidFill>
                  <a:srgbClr val="0066FF"/>
                </a:solidFill>
              </a:rPr>
              <a:t>γ</a:t>
            </a:r>
            <a:endParaRPr lang="it-IT" altLang="it-IT" sz="1800" b="1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372673-E383-4053-8270-14965BE2B8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17FF0A-212B-41BC-9ECC-DBC0D356D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48D0D8-8991-4F44-AD1E-2DE6566F618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2238</Words>
  <Application>Microsoft Office PowerPoint</Application>
  <PresentationFormat>Presentazione su schermo (4:3)</PresentationFormat>
  <Paragraphs>683</Paragraphs>
  <Slides>27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Arial</vt:lpstr>
      <vt:lpstr>Wingdings</vt:lpstr>
      <vt:lpstr>Struttura predefinita</vt:lpstr>
      <vt:lpstr>Equation</vt:lpstr>
      <vt:lpstr>Equazione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Cutting Plane Alghorithm for the Generalized Assignment Problem</dc:title>
  <dc:creator>Maurizio Boccia</dc:creator>
  <cp:lastModifiedBy>Antonio B.</cp:lastModifiedBy>
  <cp:revision>1420</cp:revision>
  <dcterms:created xsi:type="dcterms:W3CDTF">2005-08-29T14:43:45Z</dcterms:created>
  <dcterms:modified xsi:type="dcterms:W3CDTF">2024-06-07T13:31:41Z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