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44"/>
  </p:handoutMasterIdLst>
  <p:sldIdLst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516" r:id="rId15"/>
    <p:sldId id="517" r:id="rId16"/>
    <p:sldId id="518" r:id="rId17"/>
    <p:sldId id="520" r:id="rId18"/>
    <p:sldId id="521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</p:sldIdLst>
  <p:sldSz cx="9144000" cy="6858000" type="screen4x3"/>
  <p:notesSz cx="6735763" cy="9869488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95822-4B87-43C6-8D5D-1FD844097D61}" v="1" dt="2024-06-07T13:03:35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>
      <p:cViewPr varScale="1">
        <p:scale>
          <a:sx n="106" d="100"/>
          <a:sy n="106" d="100"/>
        </p:scale>
        <p:origin x="1164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2B895822-4B87-43C6-8D5D-1FD844097D61}"/>
    <pc:docChg chg="delSld modSld">
      <pc:chgData name="Antonio B." userId="9219f2d1b2873455" providerId="LiveId" clId="{2B895822-4B87-43C6-8D5D-1FD844097D61}" dt="2024-06-07T13:03:35.827" v="27" actId="20577"/>
      <pc:docMkLst>
        <pc:docMk/>
      </pc:docMkLst>
      <pc:sldChg chg="del">
        <pc:chgData name="Antonio B." userId="9219f2d1b2873455" providerId="LiveId" clId="{2B895822-4B87-43C6-8D5D-1FD844097D61}" dt="2024-06-01T08:03:36.376" v="1" actId="47"/>
        <pc:sldMkLst>
          <pc:docMk/>
          <pc:sldMk cId="0" sldId="405"/>
        </pc:sldMkLst>
      </pc:sldChg>
      <pc:sldChg chg="del">
        <pc:chgData name="Antonio B." userId="9219f2d1b2873455" providerId="LiveId" clId="{2B895822-4B87-43C6-8D5D-1FD844097D61}" dt="2024-06-01T08:03:36.618" v="2" actId="47"/>
        <pc:sldMkLst>
          <pc:docMk/>
          <pc:sldMk cId="0" sldId="455"/>
        </pc:sldMkLst>
      </pc:sldChg>
      <pc:sldChg chg="del">
        <pc:chgData name="Antonio B." userId="9219f2d1b2873455" providerId="LiveId" clId="{2B895822-4B87-43C6-8D5D-1FD844097D61}" dt="2024-06-01T08:03:36.854" v="3" actId="47"/>
        <pc:sldMkLst>
          <pc:docMk/>
          <pc:sldMk cId="0" sldId="456"/>
        </pc:sldMkLst>
      </pc:sldChg>
      <pc:sldChg chg="del">
        <pc:chgData name="Antonio B." userId="9219f2d1b2873455" providerId="LiveId" clId="{2B895822-4B87-43C6-8D5D-1FD844097D61}" dt="2024-06-01T08:03:37.076" v="4" actId="47"/>
        <pc:sldMkLst>
          <pc:docMk/>
          <pc:sldMk cId="0" sldId="457"/>
        </pc:sldMkLst>
      </pc:sldChg>
      <pc:sldChg chg="del">
        <pc:chgData name="Antonio B." userId="9219f2d1b2873455" providerId="LiveId" clId="{2B895822-4B87-43C6-8D5D-1FD844097D61}" dt="2024-06-01T08:03:37.264" v="5" actId="47"/>
        <pc:sldMkLst>
          <pc:docMk/>
          <pc:sldMk cId="0" sldId="458"/>
        </pc:sldMkLst>
      </pc:sldChg>
      <pc:sldChg chg="del">
        <pc:chgData name="Antonio B." userId="9219f2d1b2873455" providerId="LiveId" clId="{2B895822-4B87-43C6-8D5D-1FD844097D61}" dt="2024-06-01T08:03:37.427" v="6" actId="47"/>
        <pc:sldMkLst>
          <pc:docMk/>
          <pc:sldMk cId="0" sldId="459"/>
        </pc:sldMkLst>
      </pc:sldChg>
      <pc:sldChg chg="del">
        <pc:chgData name="Antonio B." userId="9219f2d1b2873455" providerId="LiveId" clId="{2B895822-4B87-43C6-8D5D-1FD844097D61}" dt="2024-06-01T08:03:37.603" v="7" actId="47"/>
        <pc:sldMkLst>
          <pc:docMk/>
          <pc:sldMk cId="0" sldId="460"/>
        </pc:sldMkLst>
      </pc:sldChg>
      <pc:sldChg chg="del">
        <pc:chgData name="Antonio B." userId="9219f2d1b2873455" providerId="LiveId" clId="{2B895822-4B87-43C6-8D5D-1FD844097D61}" dt="2024-06-01T08:03:37.751" v="8" actId="47"/>
        <pc:sldMkLst>
          <pc:docMk/>
          <pc:sldMk cId="0" sldId="461"/>
        </pc:sldMkLst>
      </pc:sldChg>
      <pc:sldChg chg="del">
        <pc:chgData name="Antonio B." userId="9219f2d1b2873455" providerId="LiveId" clId="{2B895822-4B87-43C6-8D5D-1FD844097D61}" dt="2024-06-01T08:03:38.031" v="10" actId="47"/>
        <pc:sldMkLst>
          <pc:docMk/>
          <pc:sldMk cId="0" sldId="462"/>
        </pc:sldMkLst>
      </pc:sldChg>
      <pc:sldChg chg="del">
        <pc:chgData name="Antonio B." userId="9219f2d1b2873455" providerId="LiveId" clId="{2B895822-4B87-43C6-8D5D-1FD844097D61}" dt="2024-06-01T08:03:38.179" v="11" actId="47"/>
        <pc:sldMkLst>
          <pc:docMk/>
          <pc:sldMk cId="0" sldId="463"/>
        </pc:sldMkLst>
      </pc:sldChg>
      <pc:sldChg chg="del">
        <pc:chgData name="Antonio B." userId="9219f2d1b2873455" providerId="LiveId" clId="{2B895822-4B87-43C6-8D5D-1FD844097D61}" dt="2024-06-01T08:03:38.330" v="12" actId="47"/>
        <pc:sldMkLst>
          <pc:docMk/>
          <pc:sldMk cId="0" sldId="464"/>
        </pc:sldMkLst>
      </pc:sldChg>
      <pc:sldChg chg="del">
        <pc:chgData name="Antonio B." userId="9219f2d1b2873455" providerId="LiveId" clId="{2B895822-4B87-43C6-8D5D-1FD844097D61}" dt="2024-06-01T08:03:39.073" v="13" actId="47"/>
        <pc:sldMkLst>
          <pc:docMk/>
          <pc:sldMk cId="0" sldId="465"/>
        </pc:sldMkLst>
      </pc:sldChg>
      <pc:sldChg chg="del">
        <pc:chgData name="Antonio B." userId="9219f2d1b2873455" providerId="LiveId" clId="{2B895822-4B87-43C6-8D5D-1FD844097D61}" dt="2024-06-01T08:03:39.300" v="14" actId="47"/>
        <pc:sldMkLst>
          <pc:docMk/>
          <pc:sldMk cId="0" sldId="466"/>
        </pc:sldMkLst>
      </pc:sldChg>
      <pc:sldChg chg="del">
        <pc:chgData name="Antonio B." userId="9219f2d1b2873455" providerId="LiveId" clId="{2B895822-4B87-43C6-8D5D-1FD844097D61}" dt="2024-06-01T08:03:39.975" v="15" actId="47"/>
        <pc:sldMkLst>
          <pc:docMk/>
          <pc:sldMk cId="0" sldId="467"/>
        </pc:sldMkLst>
      </pc:sldChg>
      <pc:sldChg chg="del">
        <pc:chgData name="Antonio B." userId="9219f2d1b2873455" providerId="LiveId" clId="{2B895822-4B87-43C6-8D5D-1FD844097D61}" dt="2024-06-01T08:03:40.177" v="16" actId="47"/>
        <pc:sldMkLst>
          <pc:docMk/>
          <pc:sldMk cId="0" sldId="468"/>
        </pc:sldMkLst>
      </pc:sldChg>
      <pc:sldChg chg="del">
        <pc:chgData name="Antonio B." userId="9219f2d1b2873455" providerId="LiveId" clId="{2B895822-4B87-43C6-8D5D-1FD844097D61}" dt="2024-06-01T08:03:40.372" v="17" actId="47"/>
        <pc:sldMkLst>
          <pc:docMk/>
          <pc:sldMk cId="0" sldId="469"/>
        </pc:sldMkLst>
      </pc:sldChg>
      <pc:sldChg chg="del">
        <pc:chgData name="Antonio B." userId="9219f2d1b2873455" providerId="LiveId" clId="{2B895822-4B87-43C6-8D5D-1FD844097D61}" dt="2024-06-01T08:03:40.555" v="18" actId="47"/>
        <pc:sldMkLst>
          <pc:docMk/>
          <pc:sldMk cId="0" sldId="470"/>
        </pc:sldMkLst>
      </pc:sldChg>
      <pc:sldChg chg="del">
        <pc:chgData name="Antonio B." userId="9219f2d1b2873455" providerId="LiveId" clId="{2B895822-4B87-43C6-8D5D-1FD844097D61}" dt="2024-06-01T08:03:40.754" v="19" actId="47"/>
        <pc:sldMkLst>
          <pc:docMk/>
          <pc:sldMk cId="0" sldId="471"/>
        </pc:sldMkLst>
      </pc:sldChg>
      <pc:sldChg chg="del">
        <pc:chgData name="Antonio B." userId="9219f2d1b2873455" providerId="LiveId" clId="{2B895822-4B87-43C6-8D5D-1FD844097D61}" dt="2024-06-01T08:03:41.305" v="20" actId="47"/>
        <pc:sldMkLst>
          <pc:docMk/>
          <pc:sldMk cId="0" sldId="472"/>
        </pc:sldMkLst>
      </pc:sldChg>
      <pc:sldChg chg="del">
        <pc:chgData name="Antonio B." userId="9219f2d1b2873455" providerId="LiveId" clId="{2B895822-4B87-43C6-8D5D-1FD844097D61}" dt="2024-06-01T08:03:41.472" v="21" actId="47"/>
        <pc:sldMkLst>
          <pc:docMk/>
          <pc:sldMk cId="0" sldId="473"/>
        </pc:sldMkLst>
      </pc:sldChg>
      <pc:sldChg chg="del">
        <pc:chgData name="Antonio B." userId="9219f2d1b2873455" providerId="LiveId" clId="{2B895822-4B87-43C6-8D5D-1FD844097D61}" dt="2024-06-01T08:03:41.647" v="22" actId="47"/>
        <pc:sldMkLst>
          <pc:docMk/>
          <pc:sldMk cId="0" sldId="474"/>
        </pc:sldMkLst>
      </pc:sldChg>
      <pc:sldChg chg="del">
        <pc:chgData name="Antonio B." userId="9219f2d1b2873455" providerId="LiveId" clId="{2B895822-4B87-43C6-8D5D-1FD844097D61}" dt="2024-06-01T08:03:41.944" v="23" actId="47"/>
        <pc:sldMkLst>
          <pc:docMk/>
          <pc:sldMk cId="0" sldId="475"/>
        </pc:sldMkLst>
      </pc:sldChg>
      <pc:sldChg chg="del">
        <pc:chgData name="Antonio B." userId="9219f2d1b2873455" providerId="LiveId" clId="{2B895822-4B87-43C6-8D5D-1FD844097D61}" dt="2024-06-01T08:03:42.341" v="24" actId="47"/>
        <pc:sldMkLst>
          <pc:docMk/>
          <pc:sldMk cId="0" sldId="476"/>
        </pc:sldMkLst>
      </pc:sldChg>
      <pc:sldChg chg="del">
        <pc:chgData name="Antonio B." userId="9219f2d1b2873455" providerId="LiveId" clId="{2B895822-4B87-43C6-8D5D-1FD844097D61}" dt="2024-06-01T08:03:43.249" v="25" actId="47"/>
        <pc:sldMkLst>
          <pc:docMk/>
          <pc:sldMk cId="0" sldId="477"/>
        </pc:sldMkLst>
      </pc:sldChg>
      <pc:sldChg chg="del">
        <pc:chgData name="Antonio B." userId="9219f2d1b2873455" providerId="LiveId" clId="{2B895822-4B87-43C6-8D5D-1FD844097D61}" dt="2024-06-01T08:03:44.531" v="26" actId="47"/>
        <pc:sldMkLst>
          <pc:docMk/>
          <pc:sldMk cId="0" sldId="478"/>
        </pc:sldMkLst>
      </pc:sldChg>
      <pc:sldChg chg="del">
        <pc:chgData name="Antonio B." userId="9219f2d1b2873455" providerId="LiveId" clId="{2B895822-4B87-43C6-8D5D-1FD844097D61}" dt="2024-06-01T08:03:31.244" v="0" actId="47"/>
        <pc:sldMkLst>
          <pc:docMk/>
          <pc:sldMk cId="0" sldId="479"/>
        </pc:sldMkLst>
      </pc:sldChg>
      <pc:sldChg chg="modSp">
        <pc:chgData name="Antonio B." userId="9219f2d1b2873455" providerId="LiveId" clId="{2B895822-4B87-43C6-8D5D-1FD844097D61}" dt="2024-06-07T13:03:35.827" v="27" actId="20577"/>
        <pc:sldMkLst>
          <pc:docMk/>
          <pc:sldMk cId="0" sldId="480"/>
        </pc:sldMkLst>
        <pc:spChg chg="mod">
          <ac:chgData name="Antonio B." userId="9219f2d1b2873455" providerId="LiveId" clId="{2B895822-4B87-43C6-8D5D-1FD844097D61}" dt="2024-06-07T13:03:35.827" v="27" actId="20577"/>
          <ac:spMkLst>
            <pc:docMk/>
            <pc:sldMk cId="0" sldId="480"/>
            <ac:spMk id="9" creationId="{00000000-0000-0000-0000-000000000000}"/>
          </ac:spMkLst>
        </pc:spChg>
      </pc:sldChg>
      <pc:sldChg chg="del">
        <pc:chgData name="Antonio B." userId="9219f2d1b2873455" providerId="LiveId" clId="{2B895822-4B87-43C6-8D5D-1FD844097D61}" dt="2024-06-01T08:03:37.894" v="9" actId="47"/>
        <pc:sldMkLst>
          <pc:docMk/>
          <pc:sldMk cId="0" sldId="5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6CE9B8A-DDE0-47F9-88DA-460B8F33D84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3273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096C8-DAF5-47B5-BC77-24CCF751056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7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FDF67-9778-4220-834F-67B57D9C8A1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9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E35D1-5299-47A7-9BB8-0C653B7D2BD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8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BEC2-BA4A-4CA1-8B0A-12B3449472D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27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42DE0-912D-4F09-ACF1-EC5B3F7469E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8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20261-6C8C-40C4-AE1D-9940B06E41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1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3DF0-E8E2-4F09-9F71-CF9DC17E9FD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08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A634C-036D-4742-8543-7AEFBCF555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9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67FF2-141E-45EC-A8C2-8E411B4E329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5EE98-B1E2-48B0-89C2-DC4BF3EC66C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95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E15A-5029-4689-83FD-1704C170C06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9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8BFA2-A016-43F6-A5B9-F9D9071F1BD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856B5-5EE9-4A0E-9B20-AC2C5A789A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85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D389F1E-9389-46E9-8D82-95EA0C0A03C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0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28676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>
                <a:solidFill>
                  <a:srgbClr val="0070C0"/>
                </a:solidFill>
              </a:rPr>
              <a:t>n</a:t>
            </a:r>
            <a:r>
              <a:rPr lang="it-IT" altLang="it-IT" sz="1800">
                <a:solidFill>
                  <a:srgbClr val="0070C0"/>
                </a:solidFill>
              </a:rPr>
              <a:t> job </a:t>
            </a:r>
            <a:r>
              <a:rPr lang="it-IT" altLang="it-IT" sz="1800"/>
              <a:t>devono essere lavorati su </a:t>
            </a:r>
            <a:r>
              <a:rPr lang="it-IT" altLang="it-IT" sz="1800" b="1" i="1">
                <a:solidFill>
                  <a:srgbClr val="0070C0"/>
                </a:solidFill>
              </a:rPr>
              <a:t>m</a:t>
            </a:r>
            <a:r>
              <a:rPr lang="it-IT" altLang="it-IT" sz="1800"/>
              <a:t> </a:t>
            </a:r>
            <a:r>
              <a:rPr lang="it-IT" altLang="it-IT" sz="1800" i="1">
                <a:solidFill>
                  <a:srgbClr val="0070C0"/>
                </a:solidFill>
              </a:rPr>
              <a:t>macchine</a:t>
            </a:r>
            <a:r>
              <a:rPr lang="it-IT" altLang="it-IT" sz="1800"/>
              <a:t> disposte in serie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8677" name="Rettangolo 4"/>
          <p:cNvSpPr>
            <a:spLocks noChangeArrowheads="1"/>
          </p:cNvSpPr>
          <p:nvPr/>
        </p:nvSpPr>
        <p:spPr bwMode="auto">
          <a:xfrm>
            <a:off x="468313" y="1552575"/>
            <a:ext cx="82073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un </a:t>
            </a:r>
            <a:r>
              <a:rPr lang="it-IT" altLang="it-IT" sz="1800" i="1">
                <a:solidFill>
                  <a:srgbClr val="0070C0"/>
                </a:solidFill>
              </a:rPr>
              <a:t>job</a:t>
            </a:r>
            <a:r>
              <a:rPr lang="it-IT" altLang="it-IT" sz="1800"/>
              <a:t> consiste di </a:t>
            </a:r>
            <a:r>
              <a:rPr lang="it-IT" altLang="it-IT" sz="1800" b="1" i="1">
                <a:solidFill>
                  <a:srgbClr val="0070C0"/>
                </a:solidFill>
              </a:rPr>
              <a:t>m</a:t>
            </a:r>
            <a:r>
              <a:rPr lang="it-IT" altLang="it-IT" sz="1800" i="1">
                <a:solidFill>
                  <a:srgbClr val="0070C0"/>
                </a:solidFill>
              </a:rPr>
              <a:t> task </a:t>
            </a:r>
            <a:r>
              <a:rPr lang="it-IT" altLang="it-IT" sz="1800"/>
              <a:t>e </a:t>
            </a:r>
            <a:r>
              <a:rPr lang="it-IT" altLang="it-IT" sz="1800" b="1">
                <a:solidFill>
                  <a:srgbClr val="0070C0"/>
                </a:solidFill>
              </a:rPr>
              <a:t>p</a:t>
            </a:r>
            <a:r>
              <a:rPr lang="it-IT" altLang="it-IT" sz="1800" b="1" baseline="-25000">
                <a:solidFill>
                  <a:srgbClr val="0070C0"/>
                </a:solidFill>
              </a:rPr>
              <a:t>ij</a:t>
            </a:r>
            <a:r>
              <a:rPr lang="it-IT" altLang="it-IT" sz="1800"/>
              <a:t> indica il </a:t>
            </a:r>
            <a:r>
              <a:rPr lang="it-IT" altLang="it-IT" sz="1800" i="1">
                <a:solidFill>
                  <a:srgbClr val="0070C0"/>
                </a:solidFill>
              </a:rPr>
              <a:t>tempo di processamento </a:t>
            </a:r>
            <a:r>
              <a:rPr lang="it-IT" altLang="it-IT" sz="1800"/>
              <a:t>del </a:t>
            </a:r>
            <a:r>
              <a:rPr lang="it-IT" altLang="it-IT" sz="1800" i="1">
                <a:solidFill>
                  <a:srgbClr val="0070C0"/>
                </a:solidFill>
              </a:rPr>
              <a:t>job </a:t>
            </a:r>
            <a:r>
              <a:rPr lang="it-IT" altLang="it-IT" sz="1800" b="1" i="1">
                <a:solidFill>
                  <a:srgbClr val="0070C0"/>
                </a:solidFill>
              </a:rPr>
              <a:t>j</a:t>
            </a:r>
            <a:r>
              <a:rPr lang="it-IT" altLang="it-IT" sz="1800" i="1">
                <a:solidFill>
                  <a:srgbClr val="0070C0"/>
                </a:solidFill>
              </a:rPr>
              <a:t> </a:t>
            </a:r>
            <a:r>
              <a:rPr lang="it-IT" altLang="it-IT" sz="1800"/>
              <a:t>sulla </a:t>
            </a:r>
            <a:r>
              <a:rPr lang="it-IT" altLang="it-IT" sz="1800" i="1">
                <a:solidFill>
                  <a:srgbClr val="0070C0"/>
                </a:solidFill>
              </a:rPr>
              <a:t>macchina </a:t>
            </a:r>
            <a:r>
              <a:rPr lang="it-IT" altLang="it-IT" sz="1800" b="1" i="1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8678" name="Rettangolo 5"/>
          <p:cNvSpPr>
            <a:spLocks noChangeArrowheads="1"/>
          </p:cNvSpPr>
          <p:nvPr/>
        </p:nvSpPr>
        <p:spPr bwMode="auto">
          <a:xfrm>
            <a:off x="468313" y="2362200"/>
            <a:ext cx="79200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l’</a:t>
            </a:r>
            <a:r>
              <a:rPr lang="it-IT" altLang="it-IT" sz="1800" i="1">
                <a:solidFill>
                  <a:srgbClr val="0070C0"/>
                </a:solidFill>
              </a:rPr>
              <a:t>ordine</a:t>
            </a:r>
            <a:r>
              <a:rPr lang="it-IT" altLang="it-IT" sz="1800"/>
              <a:t> in cui le </a:t>
            </a:r>
            <a:r>
              <a:rPr lang="it-IT" altLang="it-IT" sz="1800" i="1">
                <a:solidFill>
                  <a:srgbClr val="0070C0"/>
                </a:solidFill>
              </a:rPr>
              <a:t>macchine sono visitate </a:t>
            </a:r>
            <a:r>
              <a:rPr lang="it-IT" altLang="it-IT" sz="1800"/>
              <a:t>da ciascun </a:t>
            </a:r>
            <a:r>
              <a:rPr lang="it-IT" altLang="it-IT" sz="1800" i="1">
                <a:solidFill>
                  <a:srgbClr val="0070C0"/>
                </a:solidFill>
              </a:rPr>
              <a:t>job</a:t>
            </a:r>
            <a:r>
              <a:rPr lang="it-IT" altLang="it-IT" sz="1800"/>
              <a:t> è </a:t>
            </a:r>
            <a:r>
              <a:rPr lang="it-IT" altLang="it-IT" sz="1800" i="1">
                <a:solidFill>
                  <a:srgbClr val="0070C0"/>
                </a:solidFill>
              </a:rPr>
              <a:t>lo stesso </a:t>
            </a:r>
            <a:r>
              <a:rPr lang="it-IT" altLang="it-IT" sz="1800"/>
              <a:t>per tutti i </a:t>
            </a:r>
            <a:r>
              <a:rPr lang="it-IT" altLang="it-IT" sz="1800" i="1">
                <a:solidFill>
                  <a:srgbClr val="0070C0"/>
                </a:solidFill>
              </a:rPr>
              <a:t>job</a:t>
            </a:r>
            <a:endParaRPr lang="it-IT" altLang="it-IT" sz="1800" b="1" i="1">
              <a:solidFill>
                <a:srgbClr val="0070C0"/>
              </a:solidFill>
            </a:endParaRPr>
          </a:p>
        </p:txBody>
      </p:sp>
      <p:sp>
        <p:nvSpPr>
          <p:cNvPr id="28679" name="Rettangolo 6"/>
          <p:cNvSpPr>
            <a:spLocks noChangeArrowheads="1"/>
          </p:cNvSpPr>
          <p:nvPr/>
        </p:nvSpPr>
        <p:spPr bwMode="auto">
          <a:xfrm>
            <a:off x="468313" y="3141663"/>
            <a:ext cx="79200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tra una macchina e l’altra è presente un </a:t>
            </a:r>
            <a:r>
              <a:rPr lang="it-IT" altLang="it-IT" sz="1800" i="1"/>
              <a:t>buffer</a:t>
            </a:r>
            <a:r>
              <a:rPr lang="it-IT" altLang="it-IT" sz="1800"/>
              <a:t> che permette di </a:t>
            </a:r>
            <a:r>
              <a:rPr lang="it-IT" altLang="it-IT" sz="1800" i="1">
                <a:solidFill>
                  <a:srgbClr val="0070C0"/>
                </a:solidFill>
              </a:rPr>
              <a:t>risequenziare i job</a:t>
            </a:r>
            <a:endParaRPr lang="it-IT" altLang="it-IT" sz="1800" b="1" i="1">
              <a:solidFill>
                <a:srgbClr val="0070C0"/>
              </a:solidFill>
            </a:endParaRPr>
          </a:p>
        </p:txBody>
      </p:sp>
      <p:sp>
        <p:nvSpPr>
          <p:cNvPr id="8" name="Rettangolo 6"/>
          <p:cNvSpPr>
            <a:spLocks noChangeArrowheads="1"/>
          </p:cNvSpPr>
          <p:nvPr/>
        </p:nvSpPr>
        <p:spPr bwMode="auto">
          <a:xfrm>
            <a:off x="468313" y="3997325"/>
            <a:ext cx="7920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nel caso generale le </a:t>
            </a:r>
            <a:r>
              <a:rPr lang="it-IT" altLang="it-IT" sz="1800" i="1">
                <a:solidFill>
                  <a:srgbClr val="0070C0"/>
                </a:solidFill>
              </a:rPr>
              <a:t>macchine</a:t>
            </a:r>
            <a:r>
              <a:rPr lang="it-IT" altLang="it-IT" sz="1800"/>
              <a:t> possono essere </a:t>
            </a:r>
            <a:r>
              <a:rPr lang="it-IT" altLang="it-IT" sz="1800" i="1">
                <a:solidFill>
                  <a:srgbClr val="0070C0"/>
                </a:solidFill>
              </a:rPr>
              <a:t>sequenziate in modo diverso</a:t>
            </a:r>
            <a:r>
              <a:rPr lang="it-IT" altLang="it-IT" sz="1800"/>
              <a:t> l’una dall’altra e si possono avere </a:t>
            </a:r>
            <a:r>
              <a:rPr lang="it-IT" altLang="it-IT" sz="1800" b="1" i="1">
                <a:solidFill>
                  <a:srgbClr val="0070C0"/>
                </a:solidFill>
              </a:rPr>
              <a:t>(n!)</a:t>
            </a:r>
            <a:r>
              <a:rPr lang="it-IT" altLang="it-IT" sz="1800" b="1" i="1" baseline="30000">
                <a:solidFill>
                  <a:srgbClr val="0070C0"/>
                </a:solidFill>
              </a:rPr>
              <a:t>m</a:t>
            </a:r>
            <a:r>
              <a:rPr lang="it-IT" altLang="it-IT" sz="1800"/>
              <a:t> possibili </a:t>
            </a:r>
            <a:r>
              <a:rPr lang="it-IT" altLang="it-IT" sz="1800" i="1">
                <a:solidFill>
                  <a:srgbClr val="0070C0"/>
                </a:solidFill>
              </a:rPr>
              <a:t>soluzioni</a:t>
            </a:r>
            <a:endParaRPr lang="it-IT" altLang="it-IT" sz="1800" b="1" i="1">
              <a:solidFill>
                <a:srgbClr val="0070C0"/>
              </a:solidFill>
            </a:endParaRPr>
          </a:p>
        </p:txBody>
      </p:sp>
      <p:sp>
        <p:nvSpPr>
          <p:cNvPr id="9" name="Rettangolo 6"/>
          <p:cNvSpPr>
            <a:spLocks noChangeArrowheads="1"/>
          </p:cNvSpPr>
          <p:nvPr/>
        </p:nvSpPr>
        <p:spPr bwMode="auto">
          <a:xfrm>
            <a:off x="468313" y="4881563"/>
            <a:ext cx="792003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nel </a:t>
            </a:r>
            <a:r>
              <a:rPr lang="it-IT" altLang="it-IT" sz="1800" i="1" dirty="0" err="1">
                <a:solidFill>
                  <a:srgbClr val="0070C0"/>
                </a:solidFill>
              </a:rPr>
              <a:t>permutation</a:t>
            </a:r>
            <a:r>
              <a:rPr lang="it-IT" altLang="it-IT" sz="1800" i="1" dirty="0">
                <a:solidFill>
                  <a:srgbClr val="0070C0"/>
                </a:solidFill>
              </a:rPr>
              <a:t> flow shop </a:t>
            </a:r>
            <a:r>
              <a:rPr lang="it-IT" altLang="it-IT" sz="1800" dirty="0"/>
              <a:t>il </a:t>
            </a:r>
            <a:r>
              <a:rPr lang="it-IT" altLang="it-IT" sz="1800" i="1" dirty="0">
                <a:solidFill>
                  <a:srgbClr val="0070C0"/>
                </a:solidFill>
              </a:rPr>
              <a:t>sequenziamento</a:t>
            </a:r>
            <a:r>
              <a:rPr lang="it-IT" altLang="it-IT" sz="1800" dirty="0"/>
              <a:t> è</a:t>
            </a:r>
            <a:r>
              <a:rPr lang="it-IT" altLang="it-IT" sz="1800" i="1" dirty="0">
                <a:solidFill>
                  <a:srgbClr val="0070C0"/>
                </a:solidFill>
              </a:rPr>
              <a:t> unico </a:t>
            </a:r>
            <a:r>
              <a:rPr lang="it-IT" altLang="it-IT" sz="1800" dirty="0"/>
              <a:t>per tutte le macchine e il numero di possibili </a:t>
            </a:r>
            <a:r>
              <a:rPr lang="it-IT" altLang="it-IT" sz="1800" i="1" dirty="0">
                <a:solidFill>
                  <a:srgbClr val="0070C0"/>
                </a:solidFill>
              </a:rPr>
              <a:t>soluzioni</a:t>
            </a:r>
            <a:r>
              <a:rPr lang="it-IT" altLang="it-IT" sz="1800" dirty="0"/>
              <a:t> è pari a </a:t>
            </a:r>
            <a:r>
              <a:rPr lang="it-IT" altLang="it-IT" sz="1800" b="1" i="1" dirty="0">
                <a:solidFill>
                  <a:srgbClr val="0070C0"/>
                </a:solidFill>
              </a:rPr>
              <a:t>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  <p:bldP spid="28679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389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ttangolo 4"/>
          <p:cNvSpPr>
            <a:spLocks noChangeArrowheads="1"/>
          </p:cNvSpPr>
          <p:nvPr/>
        </p:nvSpPr>
        <p:spPr bwMode="auto">
          <a:xfrm>
            <a:off x="395288" y="147478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Esempio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908175" y="1773238"/>
          <a:ext cx="2520951" cy="21940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80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sz="1800" baseline="-25000" dirty="0">
                          <a:solidFill>
                            <a:schemeClr val="tx1"/>
                          </a:solidFill>
                        </a:rPr>
                        <a:t>2j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5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it-IT" sz="1800" dirty="0"/>
                        <a:t>4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5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it-IT" sz="1800" dirty="0"/>
                        <a:t>5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</a:p>
                  </a:txBody>
                  <a:tcPr marL="91464" marR="91464" marT="45675" marB="45675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</a:t>
                      </a:r>
                    </a:p>
                  </a:txBody>
                  <a:tcPr marL="91464" marR="91464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46" name="Rettangolo 6"/>
          <p:cNvSpPr>
            <a:spLocks noChangeArrowheads="1"/>
          </p:cNvSpPr>
          <p:nvPr/>
        </p:nvSpPr>
        <p:spPr bwMode="auto">
          <a:xfrm>
            <a:off x="5436096" y="1826014"/>
            <a:ext cx="259253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Soluzione ottima</a:t>
            </a:r>
            <a:endParaRPr lang="it-IT" altLang="it-IT" sz="1800" b="1" dirty="0">
              <a:solidFill>
                <a:srgbClr val="0066FF"/>
              </a:solidFill>
              <a:latin typeface="Brush Script MT" pitchFamily="66" charset="0"/>
            </a:endParaRPr>
          </a:p>
        </p:txBody>
      </p:sp>
      <p:graphicFrame>
        <p:nvGraphicFramePr>
          <p:cNvPr id="38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7960"/>
              </p:ext>
            </p:extLst>
          </p:nvPr>
        </p:nvGraphicFramePr>
        <p:xfrm>
          <a:off x="5652120" y="2335602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389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335602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" name="Rettangolo 192">
            <a:extLst>
              <a:ext uri="{FF2B5EF4-FFF2-40B4-BE49-F238E27FC236}">
                <a16:creationId xmlns:a16="http://schemas.microsoft.com/office/drawing/2014/main" id="{4E74668C-93C8-446B-8F63-E98B2CF50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" y="4627563"/>
            <a:ext cx="8315325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1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1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Per calcolare il valore del </a:t>
            </a:r>
            <a:r>
              <a:rPr lang="it-IT" altLang="it-IT" sz="1800" i="1" dirty="0" err="1">
                <a:solidFill>
                  <a:schemeClr val="accent2"/>
                </a:solidFill>
              </a:rPr>
              <a:t>makespan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occorre costruire il </a:t>
            </a:r>
            <a:r>
              <a:rPr lang="it-IT" altLang="it-IT" sz="1800" dirty="0">
                <a:solidFill>
                  <a:srgbClr val="0070C0"/>
                </a:solidFill>
              </a:rPr>
              <a:t>grafo disgiuntivo </a:t>
            </a:r>
            <a:r>
              <a:rPr lang="it-IT" altLang="it-IT" sz="1800" dirty="0"/>
              <a:t>relativo alla soluzione </a:t>
            </a:r>
            <a:r>
              <a:rPr lang="it-IT" altLang="it-IT" sz="1800" dirty="0">
                <a:solidFill>
                  <a:srgbClr val="0070C0"/>
                </a:solidFill>
              </a:rPr>
              <a:t>S </a:t>
            </a:r>
            <a:r>
              <a:rPr lang="it-IT" altLang="it-IT" sz="1800" dirty="0"/>
              <a:t>e valutare il </a:t>
            </a:r>
            <a:r>
              <a:rPr lang="it-IT" altLang="it-IT" sz="1800" dirty="0">
                <a:solidFill>
                  <a:srgbClr val="0070C0"/>
                </a:solidFill>
              </a:rPr>
              <a:t>valore del cammino massimo </a:t>
            </a:r>
            <a:r>
              <a:rPr lang="it-IT" altLang="it-IT" sz="1800" dirty="0"/>
              <a:t>su tale grafo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990C3B43-10EF-4084-9884-116EC8E9A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30C5E5-5F22-49B6-8674-404DD9B1B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182BF54-6A57-4E9D-AACD-481F3A80A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9182BF54-6A57-4E9D-AACD-481F3A80A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7819C953-39A7-4ED1-B42F-8942A47F8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17390"/>
              </p:ext>
            </p:extLst>
          </p:nvPr>
        </p:nvGraphicFramePr>
        <p:xfrm>
          <a:off x="2555776" y="1501452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7819C953-39A7-4ED1-B42F-8942A47F8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01452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F13E8E8C-4362-4D0F-83C4-72EA020E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64" y="1554726"/>
            <a:ext cx="259253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Grafo disgiuntivo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091A99D-5280-48B5-983E-BBAFA0EDECA2}"/>
              </a:ext>
            </a:extLst>
          </p:cNvPr>
          <p:cNvSpPr/>
          <p:nvPr/>
        </p:nvSpPr>
        <p:spPr>
          <a:xfrm>
            <a:off x="353164" y="4307316"/>
            <a:ext cx="350713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DB5BF5A-E18B-4ECC-8615-5E3D619FCB7A}"/>
              </a:ext>
            </a:extLst>
          </p:cNvPr>
          <p:cNvSpPr/>
          <p:nvPr/>
        </p:nvSpPr>
        <p:spPr>
          <a:xfrm>
            <a:off x="1688776" y="602089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1,4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710DBC88-88C6-4577-A227-2F1B4F2A8328}"/>
              </a:ext>
            </a:extLst>
          </p:cNvPr>
          <p:cNvSpPr/>
          <p:nvPr/>
        </p:nvSpPr>
        <p:spPr>
          <a:xfrm>
            <a:off x="1695266" y="5070938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A21CFE9D-0D77-4E40-9535-01B4EC73306F}"/>
              </a:ext>
            </a:extLst>
          </p:cNvPr>
          <p:cNvSpPr/>
          <p:nvPr/>
        </p:nvSpPr>
        <p:spPr>
          <a:xfrm>
            <a:off x="1695266" y="4108522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B2747A44-3A00-4A23-A1D0-5936B2A9A742}"/>
              </a:ext>
            </a:extLst>
          </p:cNvPr>
          <p:cNvSpPr/>
          <p:nvPr/>
        </p:nvSpPr>
        <p:spPr>
          <a:xfrm>
            <a:off x="1695266" y="311337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1,5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F33554F-E41B-41F8-83B3-C326FA2645CE}"/>
              </a:ext>
            </a:extLst>
          </p:cNvPr>
          <p:cNvSpPr/>
          <p:nvPr/>
        </p:nvSpPr>
        <p:spPr>
          <a:xfrm>
            <a:off x="1695266" y="224381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1,3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54AB2C5-83F0-478D-9164-BF964C68B5B8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528521" y="2487534"/>
            <a:ext cx="1166745" cy="18197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C3B23AC-ADE3-49B2-9BAF-5F5B48DED086}"/>
              </a:ext>
            </a:extLst>
          </p:cNvPr>
          <p:cNvCxnSpPr>
            <a:cxnSpLocks/>
            <a:stCxn id="10" idx="7"/>
            <a:endCxn id="18" idx="2"/>
          </p:cNvCxnSpPr>
          <p:nvPr/>
        </p:nvCxnSpPr>
        <p:spPr>
          <a:xfrm flipV="1">
            <a:off x="652516" y="3357094"/>
            <a:ext cx="1042750" cy="102160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94CE4F0-3374-4690-B2F1-AC3D48C7EE8B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703877" y="4352242"/>
            <a:ext cx="991389" cy="19879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5364654-3265-4A51-8102-B7913A6F67A2}"/>
              </a:ext>
            </a:extLst>
          </p:cNvPr>
          <p:cNvCxnSpPr>
            <a:cxnSpLocks/>
            <a:stCxn id="10" idx="5"/>
            <a:endCxn id="16" idx="2"/>
          </p:cNvCxnSpPr>
          <p:nvPr/>
        </p:nvCxnSpPr>
        <p:spPr>
          <a:xfrm>
            <a:off x="652516" y="4723372"/>
            <a:ext cx="1042750" cy="5912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1533105-00E0-4048-A3B0-EA4FE3A1414F}"/>
              </a:ext>
            </a:extLst>
          </p:cNvPr>
          <p:cNvCxnSpPr>
            <a:cxnSpLocks/>
            <a:stCxn id="10" idx="4"/>
            <a:endCxn id="15" idx="2"/>
          </p:cNvCxnSpPr>
          <p:nvPr/>
        </p:nvCxnSpPr>
        <p:spPr>
          <a:xfrm>
            <a:off x="528521" y="4794756"/>
            <a:ext cx="1160255" cy="14698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352083FD-5697-40E8-80A1-20722277242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2056758" y="2731254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A88B1166-F60F-4F36-B8D3-E44DD6D1892D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2056758" y="3600814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FB464BE2-1605-4A32-94DF-C8D52B47D490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2056758" y="4595962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25ADCB66-8075-400A-AC5A-4FB4BB6BAB2A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2050268" y="5558378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9AA6F394-7C19-45EF-B434-71E5C21E64E8}"/>
              </a:ext>
            </a:extLst>
          </p:cNvPr>
          <p:cNvSpPr/>
          <p:nvPr/>
        </p:nvSpPr>
        <p:spPr>
          <a:xfrm>
            <a:off x="3626502" y="603790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2,4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1AFACA08-D010-43DE-90AB-9F98AD723990}"/>
              </a:ext>
            </a:extLst>
          </p:cNvPr>
          <p:cNvSpPr/>
          <p:nvPr/>
        </p:nvSpPr>
        <p:spPr>
          <a:xfrm>
            <a:off x="3632992" y="508795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E80EEFFB-8788-4D2F-8588-C803CA5757B6}"/>
              </a:ext>
            </a:extLst>
          </p:cNvPr>
          <p:cNvSpPr/>
          <p:nvPr/>
        </p:nvSpPr>
        <p:spPr>
          <a:xfrm>
            <a:off x="3632992" y="4125535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9063EB5-71DC-4870-BA46-AF31CBF24140}"/>
              </a:ext>
            </a:extLst>
          </p:cNvPr>
          <p:cNvSpPr/>
          <p:nvPr/>
        </p:nvSpPr>
        <p:spPr>
          <a:xfrm>
            <a:off x="3632992" y="313038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2,5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7185D15F-431C-410C-B3EF-49F881F5DBF2}"/>
              </a:ext>
            </a:extLst>
          </p:cNvPr>
          <p:cNvSpPr/>
          <p:nvPr/>
        </p:nvSpPr>
        <p:spPr>
          <a:xfrm>
            <a:off x="3632992" y="226082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2,3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7FCE0C4-C6EA-4CF1-B7B7-F9F17ADBD383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3994484" y="2748267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09622126-BBC7-4BDB-99AA-DAAC64A6F3FB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3994484" y="3617827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5820C1B-D21E-430F-8634-4DD751E98F2D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3994484" y="4612975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C0588926-2523-4136-ADCB-5F1FD7230884}"/>
              </a:ext>
            </a:extLst>
          </p:cNvPr>
          <p:cNvCxnSpPr>
            <a:cxnSpLocks/>
            <a:stCxn id="47" idx="4"/>
            <a:endCxn id="46" idx="0"/>
          </p:cNvCxnSpPr>
          <p:nvPr/>
        </p:nvCxnSpPr>
        <p:spPr>
          <a:xfrm flipH="1">
            <a:off x="3987994" y="5575391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5E7BA74F-6C54-4F8C-9762-E191732E69A7}"/>
              </a:ext>
            </a:extLst>
          </p:cNvPr>
          <p:cNvCxnSpPr>
            <a:cxnSpLocks/>
            <a:stCxn id="19" idx="6"/>
            <a:endCxn id="50" idx="2"/>
          </p:cNvCxnSpPr>
          <p:nvPr/>
        </p:nvCxnSpPr>
        <p:spPr>
          <a:xfrm>
            <a:off x="2418250" y="248753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BF195B10-F119-4A25-B124-71B357DA97FD}"/>
              </a:ext>
            </a:extLst>
          </p:cNvPr>
          <p:cNvCxnSpPr>
            <a:cxnSpLocks/>
            <a:stCxn id="18" idx="6"/>
            <a:endCxn id="49" idx="2"/>
          </p:cNvCxnSpPr>
          <p:nvPr/>
        </p:nvCxnSpPr>
        <p:spPr>
          <a:xfrm>
            <a:off x="2418250" y="335709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D7D1335D-0791-44D2-B092-EB223F421581}"/>
              </a:ext>
            </a:extLst>
          </p:cNvPr>
          <p:cNvCxnSpPr>
            <a:cxnSpLocks/>
            <a:stCxn id="17" idx="6"/>
            <a:endCxn id="48" idx="2"/>
          </p:cNvCxnSpPr>
          <p:nvPr/>
        </p:nvCxnSpPr>
        <p:spPr>
          <a:xfrm>
            <a:off x="2418250" y="4352242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DEF0FC48-47B5-405D-A359-CDFA914264DD}"/>
              </a:ext>
            </a:extLst>
          </p:cNvPr>
          <p:cNvCxnSpPr>
            <a:cxnSpLocks/>
            <a:stCxn id="16" idx="6"/>
            <a:endCxn id="47" idx="2"/>
          </p:cNvCxnSpPr>
          <p:nvPr/>
        </p:nvCxnSpPr>
        <p:spPr>
          <a:xfrm>
            <a:off x="2418250" y="5314658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4271C5E3-FB75-4AA9-A3B3-B455A953BA35}"/>
              </a:ext>
            </a:extLst>
          </p:cNvPr>
          <p:cNvCxnSpPr>
            <a:cxnSpLocks/>
            <a:stCxn id="15" idx="6"/>
            <a:endCxn id="46" idx="2"/>
          </p:cNvCxnSpPr>
          <p:nvPr/>
        </p:nvCxnSpPr>
        <p:spPr>
          <a:xfrm>
            <a:off x="2411760" y="6264611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e 70">
            <a:extLst>
              <a:ext uri="{FF2B5EF4-FFF2-40B4-BE49-F238E27FC236}">
                <a16:creationId xmlns:a16="http://schemas.microsoft.com/office/drawing/2014/main" id="{AA64FE65-235E-4741-9EBC-678A5400EDB7}"/>
              </a:ext>
            </a:extLst>
          </p:cNvPr>
          <p:cNvSpPr/>
          <p:nvPr/>
        </p:nvSpPr>
        <p:spPr>
          <a:xfrm>
            <a:off x="5724128" y="4312972"/>
            <a:ext cx="350713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E988E465-A1FF-4CC0-A4B7-261F14C18154}"/>
              </a:ext>
            </a:extLst>
          </p:cNvPr>
          <p:cNvCxnSpPr>
            <a:cxnSpLocks/>
            <a:stCxn id="50" idx="6"/>
            <a:endCxn id="71" idx="0"/>
          </p:cNvCxnSpPr>
          <p:nvPr/>
        </p:nvCxnSpPr>
        <p:spPr>
          <a:xfrm>
            <a:off x="4355976" y="2504547"/>
            <a:ext cx="1543509" cy="180842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BC8E56FE-A2B5-4942-8AB3-377185D216E3}"/>
              </a:ext>
            </a:extLst>
          </p:cNvPr>
          <p:cNvCxnSpPr>
            <a:cxnSpLocks/>
            <a:stCxn id="49" idx="6"/>
            <a:endCxn id="71" idx="1"/>
          </p:cNvCxnSpPr>
          <p:nvPr/>
        </p:nvCxnSpPr>
        <p:spPr>
          <a:xfrm>
            <a:off x="4355976" y="3374107"/>
            <a:ext cx="1419513" cy="101024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62CC725B-46F3-4E20-B8CC-D01BB06A1602}"/>
              </a:ext>
            </a:extLst>
          </p:cNvPr>
          <p:cNvCxnSpPr>
            <a:cxnSpLocks/>
            <a:stCxn id="48" idx="6"/>
            <a:endCxn id="71" idx="2"/>
          </p:cNvCxnSpPr>
          <p:nvPr/>
        </p:nvCxnSpPr>
        <p:spPr>
          <a:xfrm>
            <a:off x="4355976" y="4369255"/>
            <a:ext cx="1368152" cy="18743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6463D91A-2081-4A80-9ADD-1581C6AD825B}"/>
              </a:ext>
            </a:extLst>
          </p:cNvPr>
          <p:cNvCxnSpPr>
            <a:cxnSpLocks/>
            <a:stCxn id="47" idx="6"/>
            <a:endCxn id="71" idx="3"/>
          </p:cNvCxnSpPr>
          <p:nvPr/>
        </p:nvCxnSpPr>
        <p:spPr>
          <a:xfrm flipV="1">
            <a:off x="4355976" y="4729028"/>
            <a:ext cx="1419513" cy="6026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83E0B4D1-5DD2-4B8C-B53D-477555B9F9C8}"/>
              </a:ext>
            </a:extLst>
          </p:cNvPr>
          <p:cNvCxnSpPr>
            <a:cxnSpLocks/>
            <a:stCxn id="46" idx="6"/>
            <a:endCxn id="71" idx="4"/>
          </p:cNvCxnSpPr>
          <p:nvPr/>
        </p:nvCxnSpPr>
        <p:spPr>
          <a:xfrm flipV="1">
            <a:off x="4349486" y="4800412"/>
            <a:ext cx="1549999" cy="14812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1AAD9FE-DCAA-49B9-B004-FFC8145C677B}"/>
              </a:ext>
            </a:extLst>
          </p:cNvPr>
          <p:cNvSpPr txBox="1"/>
          <p:nvPr/>
        </p:nvSpPr>
        <p:spPr>
          <a:xfrm>
            <a:off x="833261" y="308825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566E19E6-5E00-492B-8C46-09C1A81C1D24}"/>
              </a:ext>
            </a:extLst>
          </p:cNvPr>
          <p:cNvSpPr txBox="1"/>
          <p:nvPr/>
        </p:nvSpPr>
        <p:spPr>
          <a:xfrm>
            <a:off x="1055142" y="34575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47ECE6EE-2B93-425B-ACBB-B310F8DBEEEA}"/>
              </a:ext>
            </a:extLst>
          </p:cNvPr>
          <p:cNvSpPr txBox="1"/>
          <p:nvPr/>
        </p:nvSpPr>
        <p:spPr>
          <a:xfrm>
            <a:off x="1025629" y="41336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BCF691C6-78B5-4E94-AA45-60820D34B556}"/>
              </a:ext>
            </a:extLst>
          </p:cNvPr>
          <p:cNvSpPr txBox="1"/>
          <p:nvPr/>
        </p:nvSpPr>
        <p:spPr>
          <a:xfrm>
            <a:off x="1120355" y="472336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76540B38-19C5-4796-8AE0-DD86565A89DB}"/>
              </a:ext>
            </a:extLst>
          </p:cNvPr>
          <p:cNvSpPr txBox="1"/>
          <p:nvPr/>
        </p:nvSpPr>
        <p:spPr>
          <a:xfrm>
            <a:off x="1102268" y="532524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9702EAC0-2763-4D12-83CD-8C447AEE920F}"/>
              </a:ext>
            </a:extLst>
          </p:cNvPr>
          <p:cNvSpPr txBox="1"/>
          <p:nvPr/>
        </p:nvSpPr>
        <p:spPr>
          <a:xfrm>
            <a:off x="2750125" y="2117614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D736E736-A6FF-4E89-A046-3D3A08D2CEE9}"/>
              </a:ext>
            </a:extLst>
          </p:cNvPr>
          <p:cNvSpPr txBox="1"/>
          <p:nvPr/>
        </p:nvSpPr>
        <p:spPr>
          <a:xfrm>
            <a:off x="2056757" y="271503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6AD29924-0C98-440F-B859-05433E49CDDC}"/>
              </a:ext>
            </a:extLst>
          </p:cNvPr>
          <p:cNvSpPr txBox="1"/>
          <p:nvPr/>
        </p:nvSpPr>
        <p:spPr>
          <a:xfrm>
            <a:off x="2056757" y="363214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EADDD5E3-3F43-4340-A627-071D14064AB8}"/>
              </a:ext>
            </a:extLst>
          </p:cNvPr>
          <p:cNvSpPr txBox="1"/>
          <p:nvPr/>
        </p:nvSpPr>
        <p:spPr>
          <a:xfrm>
            <a:off x="2821468" y="301088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0B5DA747-26B5-47A5-A028-73053CCBFD80}"/>
              </a:ext>
            </a:extLst>
          </p:cNvPr>
          <p:cNvSpPr txBox="1"/>
          <p:nvPr/>
        </p:nvSpPr>
        <p:spPr>
          <a:xfrm>
            <a:off x="2037170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F7F4BDB9-59B2-4416-9BC7-A2F84B3C3D9F}"/>
              </a:ext>
            </a:extLst>
          </p:cNvPr>
          <p:cNvSpPr txBox="1"/>
          <p:nvPr/>
        </p:nvSpPr>
        <p:spPr>
          <a:xfrm>
            <a:off x="2760324" y="401083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36A5AC3F-2A93-4F06-B73E-078E0143E8B3}"/>
              </a:ext>
            </a:extLst>
          </p:cNvPr>
          <p:cNvSpPr txBox="1"/>
          <p:nvPr/>
        </p:nvSpPr>
        <p:spPr>
          <a:xfrm>
            <a:off x="2624683" y="496268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A4592CF3-33AA-4406-AD9A-D76D24E49891}"/>
              </a:ext>
            </a:extLst>
          </p:cNvPr>
          <p:cNvSpPr txBox="1"/>
          <p:nvPr/>
        </p:nvSpPr>
        <p:spPr>
          <a:xfrm>
            <a:off x="2043777" y="5575391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B052EEE-0A7E-4FC1-9512-FDFF7AFCC110}"/>
              </a:ext>
            </a:extLst>
          </p:cNvPr>
          <p:cNvSpPr txBox="1"/>
          <p:nvPr/>
        </p:nvSpPr>
        <p:spPr>
          <a:xfrm>
            <a:off x="2760271" y="590815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7256C9D2-F2EE-4BC5-934F-89A8F80F92CC}"/>
              </a:ext>
            </a:extLst>
          </p:cNvPr>
          <p:cNvSpPr txBox="1"/>
          <p:nvPr/>
        </p:nvSpPr>
        <p:spPr>
          <a:xfrm>
            <a:off x="3995936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9B11E69-4511-4E3B-B1F9-0AFF7B20B9FE}"/>
              </a:ext>
            </a:extLst>
          </p:cNvPr>
          <p:cNvSpPr txBox="1"/>
          <p:nvPr/>
        </p:nvSpPr>
        <p:spPr>
          <a:xfrm>
            <a:off x="4756290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017EA82C-0530-46D7-BEA9-FC215F930601}"/>
              </a:ext>
            </a:extLst>
          </p:cNvPr>
          <p:cNvSpPr txBox="1"/>
          <p:nvPr/>
        </p:nvSpPr>
        <p:spPr>
          <a:xfrm>
            <a:off x="4526875" y="323730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F1BF9725-12D2-4E8C-8344-3610FC20EF3B}"/>
              </a:ext>
            </a:extLst>
          </p:cNvPr>
          <p:cNvSpPr txBox="1"/>
          <p:nvPr/>
        </p:nvSpPr>
        <p:spPr>
          <a:xfrm>
            <a:off x="3954917" y="369456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AE97221B-AD64-4328-98AD-CE54A0D8F6E5}"/>
              </a:ext>
            </a:extLst>
          </p:cNvPr>
          <p:cNvSpPr txBox="1"/>
          <p:nvPr/>
        </p:nvSpPr>
        <p:spPr>
          <a:xfrm>
            <a:off x="4547222" y="4071307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87A1D25B-F80A-407E-B906-99FB08CC614D}"/>
              </a:ext>
            </a:extLst>
          </p:cNvPr>
          <p:cNvSpPr txBox="1"/>
          <p:nvPr/>
        </p:nvSpPr>
        <p:spPr>
          <a:xfrm>
            <a:off x="3980909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A6EAF32A-B445-4A0B-B015-68EA2BA4417E}"/>
              </a:ext>
            </a:extLst>
          </p:cNvPr>
          <p:cNvSpPr txBox="1"/>
          <p:nvPr/>
        </p:nvSpPr>
        <p:spPr>
          <a:xfrm>
            <a:off x="4502284" y="481320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53BA14D-3A60-4B7F-980B-0C571F3719B1}"/>
              </a:ext>
            </a:extLst>
          </p:cNvPr>
          <p:cNvSpPr txBox="1"/>
          <p:nvPr/>
        </p:nvSpPr>
        <p:spPr>
          <a:xfrm>
            <a:off x="4011119" y="560496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62D2B1C1-0017-4F39-8384-0A62475399BA}"/>
              </a:ext>
            </a:extLst>
          </p:cNvPr>
          <p:cNvSpPr txBox="1"/>
          <p:nvPr/>
        </p:nvSpPr>
        <p:spPr>
          <a:xfrm>
            <a:off x="4880169" y="572349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6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C74B562D-A9D8-4219-8EA3-BEA578E3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0E80F1-E63B-4B83-A15F-3E1BC40D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0E3FE6D8-519E-4FCA-9295-4D19787D3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0E3FE6D8-519E-4FCA-9295-4D19787D38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0CCEA672-28B1-484D-8853-DEB488DFE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57878"/>
              </p:ext>
            </p:extLst>
          </p:nvPr>
        </p:nvGraphicFramePr>
        <p:xfrm>
          <a:off x="2555776" y="1501452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0CCEA672-28B1-484D-8853-DEB488DFE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01452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23CC5835-8D0F-435B-BC2E-C03A4F0B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64" y="1554726"/>
            <a:ext cx="259253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Grafo disgiuntivo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F912AEB-1D3A-4BAF-A389-7782766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728" y="1556792"/>
            <a:ext cx="3672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(ordinato topologicamente)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AAAB8CE-00E2-4041-9B22-EE1BE33153E1}"/>
              </a:ext>
            </a:extLst>
          </p:cNvPr>
          <p:cNvSpPr/>
          <p:nvPr/>
        </p:nvSpPr>
        <p:spPr>
          <a:xfrm>
            <a:off x="353164" y="4307316"/>
            <a:ext cx="350713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FD9E8E8-A4B7-44AA-9EB5-4E85FF97C502}"/>
              </a:ext>
            </a:extLst>
          </p:cNvPr>
          <p:cNvSpPr/>
          <p:nvPr/>
        </p:nvSpPr>
        <p:spPr>
          <a:xfrm>
            <a:off x="1688776" y="602089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C7BE387-0E27-4819-91F7-FA3FEB39C899}"/>
              </a:ext>
            </a:extLst>
          </p:cNvPr>
          <p:cNvSpPr/>
          <p:nvPr/>
        </p:nvSpPr>
        <p:spPr>
          <a:xfrm>
            <a:off x="1695266" y="5070938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B98910C-A771-4259-AE3A-7D8B1F1349EE}"/>
              </a:ext>
            </a:extLst>
          </p:cNvPr>
          <p:cNvSpPr/>
          <p:nvPr/>
        </p:nvSpPr>
        <p:spPr>
          <a:xfrm>
            <a:off x="1695266" y="4108522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493FE26-976F-4637-870B-FD6034B1C214}"/>
              </a:ext>
            </a:extLst>
          </p:cNvPr>
          <p:cNvSpPr/>
          <p:nvPr/>
        </p:nvSpPr>
        <p:spPr>
          <a:xfrm>
            <a:off x="1695266" y="311337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66CB5D6-00BD-4D29-A228-ED1781B6C800}"/>
              </a:ext>
            </a:extLst>
          </p:cNvPr>
          <p:cNvSpPr/>
          <p:nvPr/>
        </p:nvSpPr>
        <p:spPr>
          <a:xfrm>
            <a:off x="1695266" y="224381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A78D4C6-04DB-4401-B1CF-B22D7AD677AE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V="1">
            <a:off x="528521" y="2487534"/>
            <a:ext cx="1166745" cy="18197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122D11F-3E74-4161-8122-96179C78A4DD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652516" y="3357094"/>
            <a:ext cx="1042750" cy="102160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2D5B416-CD42-49B6-8F52-098EAF9F84C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03877" y="4352242"/>
            <a:ext cx="991389" cy="19879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8F0ECF7-B188-4449-ABD6-92AD7237F938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652516" y="4723372"/>
            <a:ext cx="1042750" cy="5912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6E244C0-9834-42F0-B9B1-7465AB1B4ED8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>
            <a:off x="528521" y="4794756"/>
            <a:ext cx="1160255" cy="14698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28A8EF7-E40B-4444-95E1-5C5609FD00B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2056758" y="2731254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6567F38-05E3-4748-9F08-D174CE55AE46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56758" y="3600814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E5C6657-A981-48FC-A80C-3073BA8F9CBA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2056758" y="4595962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82DCFEB-FF84-4A5A-81AB-769EB01851B6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2050268" y="5558378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E9CB0627-D4F9-4A25-A097-3B134C6C0CD2}"/>
              </a:ext>
            </a:extLst>
          </p:cNvPr>
          <p:cNvSpPr/>
          <p:nvPr/>
        </p:nvSpPr>
        <p:spPr>
          <a:xfrm>
            <a:off x="3626502" y="603790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3012B47-ED18-4ED2-9BD3-01CA301FED02}"/>
              </a:ext>
            </a:extLst>
          </p:cNvPr>
          <p:cNvSpPr/>
          <p:nvPr/>
        </p:nvSpPr>
        <p:spPr>
          <a:xfrm>
            <a:off x="3632992" y="508795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91F87390-6597-44BA-B8F3-441267EE00D5}"/>
              </a:ext>
            </a:extLst>
          </p:cNvPr>
          <p:cNvSpPr/>
          <p:nvPr/>
        </p:nvSpPr>
        <p:spPr>
          <a:xfrm>
            <a:off x="3632992" y="4125535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361B0EA-165F-4CF5-A42A-50313E625C56}"/>
              </a:ext>
            </a:extLst>
          </p:cNvPr>
          <p:cNvSpPr/>
          <p:nvPr/>
        </p:nvSpPr>
        <p:spPr>
          <a:xfrm>
            <a:off x="3632992" y="313038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AB2A2AF-56DD-4418-9C27-F39F80D33E55}"/>
              </a:ext>
            </a:extLst>
          </p:cNvPr>
          <p:cNvSpPr/>
          <p:nvPr/>
        </p:nvSpPr>
        <p:spPr>
          <a:xfrm>
            <a:off x="3632992" y="226082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93487E5-29DF-4279-AE94-5D744F995DB9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>
          <a:xfrm>
            <a:off x="3994484" y="2748267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EDFB2D4-8971-4FAE-9E1D-53B8E23F9623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3994484" y="3617827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99BAAFE-AA43-487F-9FC7-EF3546199447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3994484" y="4612975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C112D26-D712-470D-A2E5-9C9688F5BC7B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flipH="1">
            <a:off x="3987994" y="5575391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862E83C-8C66-467B-8577-674B14712E01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2418250" y="248753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DDC159C-6AED-4DC8-B35A-6E87A55B4690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18250" y="335709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BCDF0A7-4E66-4973-97A2-F1B2BDDE8405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2418250" y="4352242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4732A70-A3E1-4CA4-9F09-B27AD0E79E31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2418250" y="5314658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59A3DDB0-19AD-48BF-83FE-2F50FE7841AB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>
            <a:off x="2411760" y="6264611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91737F86-9518-4B71-8868-0C6A3224389C}"/>
              </a:ext>
            </a:extLst>
          </p:cNvPr>
          <p:cNvSpPr/>
          <p:nvPr/>
        </p:nvSpPr>
        <p:spPr>
          <a:xfrm>
            <a:off x="5724127" y="4312972"/>
            <a:ext cx="722975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5E21F4-2F05-4186-BD86-4E5EF40AA93D}"/>
              </a:ext>
            </a:extLst>
          </p:cNvPr>
          <p:cNvCxnSpPr>
            <a:cxnSpLocks/>
            <a:stCxn id="27" idx="6"/>
            <a:endCxn id="37" idx="0"/>
          </p:cNvCxnSpPr>
          <p:nvPr/>
        </p:nvCxnSpPr>
        <p:spPr>
          <a:xfrm>
            <a:off x="4355976" y="2504547"/>
            <a:ext cx="1729639" cy="180842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F8DD64C5-1DF3-4511-88AD-487465FD7528}"/>
              </a:ext>
            </a:extLst>
          </p:cNvPr>
          <p:cNvCxnSpPr>
            <a:cxnSpLocks/>
            <a:stCxn id="26" idx="6"/>
            <a:endCxn id="37" idx="1"/>
          </p:cNvCxnSpPr>
          <p:nvPr/>
        </p:nvCxnSpPr>
        <p:spPr>
          <a:xfrm>
            <a:off x="4355976" y="3374107"/>
            <a:ext cx="1474028" cy="101024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AFFD55E-9741-4BFA-B652-E681FEA3E55B}"/>
              </a:ext>
            </a:extLst>
          </p:cNvPr>
          <p:cNvCxnSpPr>
            <a:cxnSpLocks/>
            <a:stCxn id="25" idx="6"/>
            <a:endCxn id="37" idx="2"/>
          </p:cNvCxnSpPr>
          <p:nvPr/>
        </p:nvCxnSpPr>
        <p:spPr>
          <a:xfrm>
            <a:off x="4355976" y="4369255"/>
            <a:ext cx="1368151" cy="18743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31BD02E-1DB3-4898-91FD-4BC45FFCA8F3}"/>
              </a:ext>
            </a:extLst>
          </p:cNvPr>
          <p:cNvCxnSpPr>
            <a:cxnSpLocks/>
            <a:stCxn id="24" idx="6"/>
            <a:endCxn id="37" idx="3"/>
          </p:cNvCxnSpPr>
          <p:nvPr/>
        </p:nvCxnSpPr>
        <p:spPr>
          <a:xfrm flipV="1">
            <a:off x="4355976" y="4729028"/>
            <a:ext cx="1474028" cy="6026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5F17260-DAFD-4497-BF2C-D8A56BF4E9F0}"/>
              </a:ext>
            </a:extLst>
          </p:cNvPr>
          <p:cNvCxnSpPr>
            <a:cxnSpLocks/>
            <a:stCxn id="23" idx="6"/>
            <a:endCxn id="37" idx="4"/>
          </p:cNvCxnSpPr>
          <p:nvPr/>
        </p:nvCxnSpPr>
        <p:spPr>
          <a:xfrm flipV="1">
            <a:off x="4349486" y="4800412"/>
            <a:ext cx="1736129" cy="14812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51E1BBA-7BC2-423A-9EAE-2C6E4F77E031}"/>
              </a:ext>
            </a:extLst>
          </p:cNvPr>
          <p:cNvSpPr txBox="1"/>
          <p:nvPr/>
        </p:nvSpPr>
        <p:spPr>
          <a:xfrm>
            <a:off x="833261" y="308825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434A81F-5B70-4764-A3BB-848D0E4B5913}"/>
              </a:ext>
            </a:extLst>
          </p:cNvPr>
          <p:cNvSpPr txBox="1"/>
          <p:nvPr/>
        </p:nvSpPr>
        <p:spPr>
          <a:xfrm>
            <a:off x="1055142" y="34575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51FDE14-B96D-4D9D-892F-4403C1A51357}"/>
              </a:ext>
            </a:extLst>
          </p:cNvPr>
          <p:cNvSpPr txBox="1"/>
          <p:nvPr/>
        </p:nvSpPr>
        <p:spPr>
          <a:xfrm>
            <a:off x="1025629" y="41336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BD98FCF-8D61-4603-BCB5-9DA4839656DD}"/>
              </a:ext>
            </a:extLst>
          </p:cNvPr>
          <p:cNvSpPr txBox="1"/>
          <p:nvPr/>
        </p:nvSpPr>
        <p:spPr>
          <a:xfrm>
            <a:off x="1120355" y="472336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346D257-3AB8-4482-98BE-778F63DC679C}"/>
              </a:ext>
            </a:extLst>
          </p:cNvPr>
          <p:cNvSpPr txBox="1"/>
          <p:nvPr/>
        </p:nvSpPr>
        <p:spPr>
          <a:xfrm>
            <a:off x="1102268" y="532524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09D9C8C-2896-4018-B359-4C62C13A04C4}"/>
              </a:ext>
            </a:extLst>
          </p:cNvPr>
          <p:cNvSpPr txBox="1"/>
          <p:nvPr/>
        </p:nvSpPr>
        <p:spPr>
          <a:xfrm>
            <a:off x="2750125" y="2117614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1A8C940-EAE2-4912-987E-C2B84F14545B}"/>
              </a:ext>
            </a:extLst>
          </p:cNvPr>
          <p:cNvSpPr txBox="1"/>
          <p:nvPr/>
        </p:nvSpPr>
        <p:spPr>
          <a:xfrm>
            <a:off x="2056757" y="271503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431311A6-240C-4ED7-BD1E-886779896800}"/>
              </a:ext>
            </a:extLst>
          </p:cNvPr>
          <p:cNvSpPr txBox="1"/>
          <p:nvPr/>
        </p:nvSpPr>
        <p:spPr>
          <a:xfrm>
            <a:off x="2056757" y="363214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5D9B3B4-DE55-4A19-8BB7-308301639F55}"/>
              </a:ext>
            </a:extLst>
          </p:cNvPr>
          <p:cNvSpPr txBox="1"/>
          <p:nvPr/>
        </p:nvSpPr>
        <p:spPr>
          <a:xfrm>
            <a:off x="2821468" y="301088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22BD85D-3920-47B3-86B0-F1558FB0FC2E}"/>
              </a:ext>
            </a:extLst>
          </p:cNvPr>
          <p:cNvSpPr txBox="1"/>
          <p:nvPr/>
        </p:nvSpPr>
        <p:spPr>
          <a:xfrm>
            <a:off x="2037170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84E76734-A3E3-4C8C-B756-DF32C8136208}"/>
              </a:ext>
            </a:extLst>
          </p:cNvPr>
          <p:cNvSpPr txBox="1"/>
          <p:nvPr/>
        </p:nvSpPr>
        <p:spPr>
          <a:xfrm>
            <a:off x="2760324" y="401083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9B6F97B-33D8-40C4-8DFE-E888F2ED67BF}"/>
              </a:ext>
            </a:extLst>
          </p:cNvPr>
          <p:cNvSpPr txBox="1"/>
          <p:nvPr/>
        </p:nvSpPr>
        <p:spPr>
          <a:xfrm>
            <a:off x="2624683" y="496268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8DAE0584-7648-4F65-BB9F-9BD8DDC2F5A7}"/>
              </a:ext>
            </a:extLst>
          </p:cNvPr>
          <p:cNvSpPr txBox="1"/>
          <p:nvPr/>
        </p:nvSpPr>
        <p:spPr>
          <a:xfrm>
            <a:off x="2043777" y="5575391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B357375F-EE4D-44C6-9399-83725E56DEBB}"/>
              </a:ext>
            </a:extLst>
          </p:cNvPr>
          <p:cNvSpPr txBox="1"/>
          <p:nvPr/>
        </p:nvSpPr>
        <p:spPr>
          <a:xfrm>
            <a:off x="2760271" y="590815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2962282-E0F0-44B0-94AD-658878014439}"/>
              </a:ext>
            </a:extLst>
          </p:cNvPr>
          <p:cNvSpPr txBox="1"/>
          <p:nvPr/>
        </p:nvSpPr>
        <p:spPr>
          <a:xfrm>
            <a:off x="3995936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4C75D12-B642-4030-AA24-1A77C97785B8}"/>
              </a:ext>
            </a:extLst>
          </p:cNvPr>
          <p:cNvSpPr txBox="1"/>
          <p:nvPr/>
        </p:nvSpPr>
        <p:spPr>
          <a:xfrm>
            <a:off x="4756290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D9B2C9B6-3051-495C-A964-73ADA10F51FE}"/>
              </a:ext>
            </a:extLst>
          </p:cNvPr>
          <p:cNvSpPr txBox="1"/>
          <p:nvPr/>
        </p:nvSpPr>
        <p:spPr>
          <a:xfrm>
            <a:off x="4526875" y="323730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82CAB75-A52A-4E49-8041-A41557681284}"/>
              </a:ext>
            </a:extLst>
          </p:cNvPr>
          <p:cNvSpPr txBox="1"/>
          <p:nvPr/>
        </p:nvSpPr>
        <p:spPr>
          <a:xfrm>
            <a:off x="3954917" y="369456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A5FFC7C-26A1-45EE-A264-07B969009690}"/>
              </a:ext>
            </a:extLst>
          </p:cNvPr>
          <p:cNvSpPr txBox="1"/>
          <p:nvPr/>
        </p:nvSpPr>
        <p:spPr>
          <a:xfrm>
            <a:off x="4547222" y="4071307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1151390F-9AC0-457A-A76D-DB51ED126612}"/>
              </a:ext>
            </a:extLst>
          </p:cNvPr>
          <p:cNvSpPr txBox="1"/>
          <p:nvPr/>
        </p:nvSpPr>
        <p:spPr>
          <a:xfrm>
            <a:off x="3980909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ABE6854-5FBE-4713-B106-0FB14D892CB9}"/>
              </a:ext>
            </a:extLst>
          </p:cNvPr>
          <p:cNvSpPr txBox="1"/>
          <p:nvPr/>
        </p:nvSpPr>
        <p:spPr>
          <a:xfrm>
            <a:off x="4502284" y="481320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4267F793-B07C-4213-9341-F5D90375D2B5}"/>
              </a:ext>
            </a:extLst>
          </p:cNvPr>
          <p:cNvSpPr txBox="1"/>
          <p:nvPr/>
        </p:nvSpPr>
        <p:spPr>
          <a:xfrm>
            <a:off x="4011119" y="560496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28334F74-72F4-401D-A447-BDF282D83DF9}"/>
              </a:ext>
            </a:extLst>
          </p:cNvPr>
          <p:cNvSpPr txBox="1"/>
          <p:nvPr/>
        </p:nvSpPr>
        <p:spPr>
          <a:xfrm>
            <a:off x="4880169" y="572349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77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400BFBDA-C4E9-44D0-A8C3-FEA70D8D5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DDDF61-3FDB-486F-9F40-5F5DA449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FB457F69-C984-48CA-891F-C01F51A84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FB457F69-C984-48CA-891F-C01F51A84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F1824A5-32C1-4C85-989E-B2119D923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070222"/>
              </p:ext>
            </p:extLst>
          </p:nvPr>
        </p:nvGraphicFramePr>
        <p:xfrm>
          <a:off x="2555776" y="1501452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BF1824A5-32C1-4C85-989E-B2119D923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01452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3DE8812A-39AA-4B28-B1A4-BAAD809D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64" y="1554726"/>
            <a:ext cx="259253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Grafo disgiuntivo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466DCF1-BFE7-4D46-B68F-1DDA93CE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728" y="1556792"/>
            <a:ext cx="3672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(calcolo del </a:t>
            </a:r>
            <a:r>
              <a:rPr lang="it-IT" altLang="it-IT" sz="1800" b="1" i="1" dirty="0" err="1">
                <a:solidFill>
                  <a:srgbClr val="0066FF"/>
                </a:solidFill>
              </a:rPr>
              <a:t>makespan</a:t>
            </a:r>
            <a:r>
              <a:rPr lang="it-IT" altLang="it-IT" sz="1800" b="1" i="1" dirty="0">
                <a:solidFill>
                  <a:srgbClr val="0066FF"/>
                </a:solidFill>
              </a:rPr>
              <a:t>)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68103BC-45FF-440C-8090-488D929CD84A}"/>
              </a:ext>
            </a:extLst>
          </p:cNvPr>
          <p:cNvSpPr/>
          <p:nvPr/>
        </p:nvSpPr>
        <p:spPr>
          <a:xfrm>
            <a:off x="353164" y="4307316"/>
            <a:ext cx="350713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C560D6E-A19A-4A12-AEF9-1687CEC70EE7}"/>
              </a:ext>
            </a:extLst>
          </p:cNvPr>
          <p:cNvSpPr/>
          <p:nvPr/>
        </p:nvSpPr>
        <p:spPr>
          <a:xfrm>
            <a:off x="1688776" y="602089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FDD5CA72-4F7B-426D-8DA7-FE73105ED49D}"/>
              </a:ext>
            </a:extLst>
          </p:cNvPr>
          <p:cNvSpPr/>
          <p:nvPr/>
        </p:nvSpPr>
        <p:spPr>
          <a:xfrm>
            <a:off x="1695266" y="5070938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BDEA2DB-AC0D-413A-9494-3B425FFD5B88}"/>
              </a:ext>
            </a:extLst>
          </p:cNvPr>
          <p:cNvSpPr/>
          <p:nvPr/>
        </p:nvSpPr>
        <p:spPr>
          <a:xfrm>
            <a:off x="1695266" y="4108522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189DF035-A096-44DC-B48C-F246118EFA49}"/>
              </a:ext>
            </a:extLst>
          </p:cNvPr>
          <p:cNvSpPr/>
          <p:nvPr/>
        </p:nvSpPr>
        <p:spPr>
          <a:xfrm>
            <a:off x="1695266" y="311337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87FE980-2BAD-4EE0-88BE-F4E40C306F41}"/>
              </a:ext>
            </a:extLst>
          </p:cNvPr>
          <p:cNvSpPr/>
          <p:nvPr/>
        </p:nvSpPr>
        <p:spPr>
          <a:xfrm>
            <a:off x="1695266" y="224381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3AECDF7-DCE5-499E-B617-27526BCF9EC0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V="1">
            <a:off x="528521" y="2487534"/>
            <a:ext cx="1166745" cy="18197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81A1951-D936-49FB-ADB4-82BBD7990EC7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652516" y="3357094"/>
            <a:ext cx="1042750" cy="102160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4EDFBB2-659B-424D-9AFB-46523D3609C5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03877" y="4352242"/>
            <a:ext cx="991389" cy="19879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F5A4228-C1E9-4EA1-B7AF-6B5082C3F607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652516" y="4723372"/>
            <a:ext cx="1042750" cy="5912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EA3DCF8-7B72-45B6-B3F2-5342201C25C9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>
            <a:off x="528521" y="4794756"/>
            <a:ext cx="1160255" cy="14698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DD7F63E-68AC-47CF-82EF-E95840F91D6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2056758" y="2731254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EAFA457-2810-4444-A5EC-1A1EB94FAD6B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56758" y="3600814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33025A-05CB-469D-8D90-FE86E1399B0C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2056758" y="4595962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7B4CC7A-3F56-4CD7-8237-B5134701C776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2050268" y="5558378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EF16DD76-9436-49BC-AB3E-2235E55E4421}"/>
              </a:ext>
            </a:extLst>
          </p:cNvPr>
          <p:cNvSpPr/>
          <p:nvPr/>
        </p:nvSpPr>
        <p:spPr>
          <a:xfrm>
            <a:off x="3626502" y="6037904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4D6217F1-B39F-4F2E-AF10-D0A8D8065DB7}"/>
              </a:ext>
            </a:extLst>
          </p:cNvPr>
          <p:cNvSpPr/>
          <p:nvPr/>
        </p:nvSpPr>
        <p:spPr>
          <a:xfrm>
            <a:off x="3632992" y="5087951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A086905-3A4C-4BFC-B8BC-C9C03C84A232}"/>
              </a:ext>
            </a:extLst>
          </p:cNvPr>
          <p:cNvSpPr/>
          <p:nvPr/>
        </p:nvSpPr>
        <p:spPr>
          <a:xfrm>
            <a:off x="3632992" y="4125535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1E55C9F-B30C-43E7-9081-E131AC6960B3}"/>
              </a:ext>
            </a:extLst>
          </p:cNvPr>
          <p:cNvSpPr/>
          <p:nvPr/>
        </p:nvSpPr>
        <p:spPr>
          <a:xfrm>
            <a:off x="3632992" y="313038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C8B4C93E-BDAE-4760-B1B0-E1E144634DA0}"/>
              </a:ext>
            </a:extLst>
          </p:cNvPr>
          <p:cNvSpPr/>
          <p:nvPr/>
        </p:nvSpPr>
        <p:spPr>
          <a:xfrm>
            <a:off x="3632992" y="2260827"/>
            <a:ext cx="722984" cy="487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5925A3-BBBD-4758-BE1A-06D7735D8096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>
          <a:xfrm>
            <a:off x="3994484" y="2748267"/>
            <a:ext cx="0" cy="38212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D8DD8DC-71F4-426A-9E38-99F1FC9381BA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3994484" y="3617827"/>
            <a:ext cx="0" cy="5077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43F6CE1-4A2A-4E7D-BE99-65092B63DCCE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3994484" y="4612975"/>
            <a:ext cx="0" cy="4749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853191E-5DF9-4758-A492-9583C78F002C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flipH="1">
            <a:off x="3987994" y="5575391"/>
            <a:ext cx="6490" cy="4625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48769D8-12BD-4806-9135-D0F7873DCD95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2418250" y="248753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E5AA504-C2DA-454F-9FC2-02A9ED17994F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2418250" y="3357094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C244253-C374-404B-84F1-3D51517CF54E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2418250" y="4352242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4C34ED7-75EA-4FDD-B09B-B30D27ADB452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2418250" y="5314658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BA84B92-B121-4DCE-9E53-291BAC575068}"/>
              </a:ext>
            </a:extLst>
          </p:cNvPr>
          <p:cNvCxnSpPr>
            <a:cxnSpLocks/>
            <a:stCxn id="9" idx="6"/>
            <a:endCxn id="23" idx="2"/>
          </p:cNvCxnSpPr>
          <p:nvPr/>
        </p:nvCxnSpPr>
        <p:spPr>
          <a:xfrm>
            <a:off x="2411760" y="6264611"/>
            <a:ext cx="1214742" cy="1701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625DCE10-4DF5-42DC-A325-18121A72C0D8}"/>
              </a:ext>
            </a:extLst>
          </p:cNvPr>
          <p:cNvSpPr/>
          <p:nvPr/>
        </p:nvSpPr>
        <p:spPr>
          <a:xfrm>
            <a:off x="5724127" y="4312972"/>
            <a:ext cx="722975" cy="48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5FF2A77-56A8-4139-8ED3-29C3976BA5F4}"/>
              </a:ext>
            </a:extLst>
          </p:cNvPr>
          <p:cNvCxnSpPr>
            <a:cxnSpLocks/>
            <a:stCxn id="27" idx="6"/>
            <a:endCxn id="37" idx="0"/>
          </p:cNvCxnSpPr>
          <p:nvPr/>
        </p:nvCxnSpPr>
        <p:spPr>
          <a:xfrm>
            <a:off x="4355976" y="2504547"/>
            <a:ext cx="1729639" cy="180842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AF681A7-9A3E-4860-BE68-F622A2560423}"/>
              </a:ext>
            </a:extLst>
          </p:cNvPr>
          <p:cNvCxnSpPr>
            <a:cxnSpLocks/>
            <a:stCxn id="26" idx="6"/>
            <a:endCxn id="37" idx="1"/>
          </p:cNvCxnSpPr>
          <p:nvPr/>
        </p:nvCxnSpPr>
        <p:spPr>
          <a:xfrm>
            <a:off x="4355976" y="3374107"/>
            <a:ext cx="1474028" cy="101024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2060007-9C68-4102-A79F-57672CE1144B}"/>
              </a:ext>
            </a:extLst>
          </p:cNvPr>
          <p:cNvCxnSpPr>
            <a:cxnSpLocks/>
            <a:stCxn id="25" idx="6"/>
            <a:endCxn id="37" idx="2"/>
          </p:cNvCxnSpPr>
          <p:nvPr/>
        </p:nvCxnSpPr>
        <p:spPr>
          <a:xfrm>
            <a:off x="4355976" y="4369255"/>
            <a:ext cx="1368151" cy="18743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62E4F68-8BF5-4D58-96D9-A950A3095522}"/>
              </a:ext>
            </a:extLst>
          </p:cNvPr>
          <p:cNvCxnSpPr>
            <a:cxnSpLocks/>
            <a:stCxn id="24" idx="6"/>
            <a:endCxn id="37" idx="3"/>
          </p:cNvCxnSpPr>
          <p:nvPr/>
        </p:nvCxnSpPr>
        <p:spPr>
          <a:xfrm flipV="1">
            <a:off x="4355976" y="4729028"/>
            <a:ext cx="1474028" cy="6026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3D74FD58-192B-4256-8C3D-79F621F1F7D7}"/>
              </a:ext>
            </a:extLst>
          </p:cNvPr>
          <p:cNvCxnSpPr>
            <a:cxnSpLocks/>
            <a:stCxn id="23" idx="6"/>
            <a:endCxn id="37" idx="4"/>
          </p:cNvCxnSpPr>
          <p:nvPr/>
        </p:nvCxnSpPr>
        <p:spPr>
          <a:xfrm flipV="1">
            <a:off x="4349486" y="4800412"/>
            <a:ext cx="1736129" cy="148121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F575975-BE7E-4042-9FFB-1EA1C631A9BF}"/>
              </a:ext>
            </a:extLst>
          </p:cNvPr>
          <p:cNvSpPr txBox="1"/>
          <p:nvPr/>
        </p:nvSpPr>
        <p:spPr>
          <a:xfrm>
            <a:off x="833261" y="308825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40884FCD-6DCF-427A-9981-E0D1394B6BE1}"/>
              </a:ext>
            </a:extLst>
          </p:cNvPr>
          <p:cNvSpPr txBox="1"/>
          <p:nvPr/>
        </p:nvSpPr>
        <p:spPr>
          <a:xfrm>
            <a:off x="1055142" y="34575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17BC2DA-8C6E-40B4-A19C-AD1C08ADAB6D}"/>
              </a:ext>
            </a:extLst>
          </p:cNvPr>
          <p:cNvSpPr txBox="1"/>
          <p:nvPr/>
        </p:nvSpPr>
        <p:spPr>
          <a:xfrm>
            <a:off x="1025629" y="413368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E8D21F6-AC77-4650-96AC-3E99029D297C}"/>
              </a:ext>
            </a:extLst>
          </p:cNvPr>
          <p:cNvSpPr txBox="1"/>
          <p:nvPr/>
        </p:nvSpPr>
        <p:spPr>
          <a:xfrm>
            <a:off x="1120355" y="472336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7E60634-9A43-4297-8C87-B483178788D9}"/>
              </a:ext>
            </a:extLst>
          </p:cNvPr>
          <p:cNvSpPr txBox="1"/>
          <p:nvPr/>
        </p:nvSpPr>
        <p:spPr>
          <a:xfrm>
            <a:off x="1102268" y="5325242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3EF6B05-208E-4C32-BBA8-3CF8C3799272}"/>
              </a:ext>
            </a:extLst>
          </p:cNvPr>
          <p:cNvSpPr txBox="1"/>
          <p:nvPr/>
        </p:nvSpPr>
        <p:spPr>
          <a:xfrm>
            <a:off x="2750125" y="2117614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0DA9143-DFFE-4F26-8B45-0924F69A01EB}"/>
              </a:ext>
            </a:extLst>
          </p:cNvPr>
          <p:cNvSpPr txBox="1"/>
          <p:nvPr/>
        </p:nvSpPr>
        <p:spPr>
          <a:xfrm>
            <a:off x="2056757" y="271503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1B8D586-1AF4-4013-8C5F-6BD9A4386890}"/>
              </a:ext>
            </a:extLst>
          </p:cNvPr>
          <p:cNvSpPr txBox="1"/>
          <p:nvPr/>
        </p:nvSpPr>
        <p:spPr>
          <a:xfrm>
            <a:off x="2056757" y="363214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4E11DF1-978D-45BC-A1BA-7CDAF908C132}"/>
              </a:ext>
            </a:extLst>
          </p:cNvPr>
          <p:cNvSpPr txBox="1"/>
          <p:nvPr/>
        </p:nvSpPr>
        <p:spPr>
          <a:xfrm>
            <a:off x="2821468" y="301088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5A885CF4-783F-4B36-AB44-8E17E354307B}"/>
              </a:ext>
            </a:extLst>
          </p:cNvPr>
          <p:cNvSpPr txBox="1"/>
          <p:nvPr/>
        </p:nvSpPr>
        <p:spPr>
          <a:xfrm>
            <a:off x="2037170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148F3C4-BAE9-480A-A1F5-A3BFA6B9CB8D}"/>
              </a:ext>
            </a:extLst>
          </p:cNvPr>
          <p:cNvSpPr txBox="1"/>
          <p:nvPr/>
        </p:nvSpPr>
        <p:spPr>
          <a:xfrm>
            <a:off x="2760324" y="401083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A60C683-B33F-4079-9FBF-9B2AD2657B8B}"/>
              </a:ext>
            </a:extLst>
          </p:cNvPr>
          <p:cNvSpPr txBox="1"/>
          <p:nvPr/>
        </p:nvSpPr>
        <p:spPr>
          <a:xfrm>
            <a:off x="2624683" y="496268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2EA5289B-637C-4FDA-8747-5CE5723A65BB}"/>
              </a:ext>
            </a:extLst>
          </p:cNvPr>
          <p:cNvSpPr txBox="1"/>
          <p:nvPr/>
        </p:nvSpPr>
        <p:spPr>
          <a:xfrm>
            <a:off x="2043777" y="5575391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D7B4E83-A076-420E-9F6B-051BDB7D54F4}"/>
              </a:ext>
            </a:extLst>
          </p:cNvPr>
          <p:cNvSpPr txBox="1"/>
          <p:nvPr/>
        </p:nvSpPr>
        <p:spPr>
          <a:xfrm>
            <a:off x="2760271" y="590815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C04B7A8-29FC-41C9-958F-74441C2A4EAC}"/>
              </a:ext>
            </a:extLst>
          </p:cNvPr>
          <p:cNvSpPr txBox="1"/>
          <p:nvPr/>
        </p:nvSpPr>
        <p:spPr>
          <a:xfrm>
            <a:off x="3995936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1BDAD75-78A9-4684-88F0-0746049C304C}"/>
              </a:ext>
            </a:extLst>
          </p:cNvPr>
          <p:cNvSpPr txBox="1"/>
          <p:nvPr/>
        </p:nvSpPr>
        <p:spPr>
          <a:xfrm>
            <a:off x="4756290" y="270892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1D7A87B-9127-4A6E-BF75-3FA2416C178E}"/>
              </a:ext>
            </a:extLst>
          </p:cNvPr>
          <p:cNvSpPr txBox="1"/>
          <p:nvPr/>
        </p:nvSpPr>
        <p:spPr>
          <a:xfrm>
            <a:off x="4526875" y="3237306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447B173-DFB1-40F4-9D16-6B935720E5F3}"/>
              </a:ext>
            </a:extLst>
          </p:cNvPr>
          <p:cNvSpPr txBox="1"/>
          <p:nvPr/>
        </p:nvSpPr>
        <p:spPr>
          <a:xfrm>
            <a:off x="3954917" y="3694565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1F3D2E3-5E72-45D8-9B80-2391B09A66BA}"/>
              </a:ext>
            </a:extLst>
          </p:cNvPr>
          <p:cNvSpPr txBox="1"/>
          <p:nvPr/>
        </p:nvSpPr>
        <p:spPr>
          <a:xfrm>
            <a:off x="4547222" y="4071307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F27074F8-BCD0-41C7-A9D2-7FB18CCE91F6}"/>
              </a:ext>
            </a:extLst>
          </p:cNvPr>
          <p:cNvSpPr txBox="1"/>
          <p:nvPr/>
        </p:nvSpPr>
        <p:spPr>
          <a:xfrm>
            <a:off x="3980909" y="461623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7CAFA32-86DF-48CC-BD91-235BECFF599F}"/>
              </a:ext>
            </a:extLst>
          </p:cNvPr>
          <p:cNvSpPr txBox="1"/>
          <p:nvPr/>
        </p:nvSpPr>
        <p:spPr>
          <a:xfrm>
            <a:off x="4502284" y="481320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2301A89-6B64-4550-BA94-09106AAE200C}"/>
              </a:ext>
            </a:extLst>
          </p:cNvPr>
          <p:cNvSpPr txBox="1"/>
          <p:nvPr/>
        </p:nvSpPr>
        <p:spPr>
          <a:xfrm>
            <a:off x="4011119" y="5604968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D7DDA12-EABE-4907-B04B-698A253D4547}"/>
              </a:ext>
            </a:extLst>
          </p:cNvPr>
          <p:cNvSpPr txBox="1"/>
          <p:nvPr/>
        </p:nvSpPr>
        <p:spPr>
          <a:xfrm>
            <a:off x="4880169" y="5723490"/>
            <a:ext cx="3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440471F-6A58-40DF-8389-866002C43114}"/>
              </a:ext>
            </a:extLst>
          </p:cNvPr>
          <p:cNvSpPr txBox="1"/>
          <p:nvPr/>
        </p:nvSpPr>
        <p:spPr>
          <a:xfrm>
            <a:off x="-200" y="38168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[0,-1]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A68AD9-DB1D-4557-894F-776EA4B6A9FC}"/>
              </a:ext>
            </a:extLst>
          </p:cNvPr>
          <p:cNvSpPr txBox="1"/>
          <p:nvPr/>
        </p:nvSpPr>
        <p:spPr>
          <a:xfrm>
            <a:off x="1691680" y="183055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[0,0]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81EF386C-5AF6-4610-98B4-79BF43815B2F}"/>
              </a:ext>
            </a:extLst>
          </p:cNvPr>
          <p:cNvSpPr txBox="1"/>
          <p:nvPr/>
        </p:nvSpPr>
        <p:spPr>
          <a:xfrm>
            <a:off x="1424841" y="281663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[2,1]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0267BDA7-6ACB-4D8D-BFC2-B09E6CC1332B}"/>
              </a:ext>
            </a:extLst>
          </p:cNvPr>
          <p:cNvSpPr txBox="1"/>
          <p:nvPr/>
        </p:nvSpPr>
        <p:spPr>
          <a:xfrm>
            <a:off x="1366135" y="378220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[5,2]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CE7B72B-E13E-4213-A095-129DE488D807}"/>
              </a:ext>
            </a:extLst>
          </p:cNvPr>
          <p:cNvSpPr txBox="1"/>
          <p:nvPr/>
        </p:nvSpPr>
        <p:spPr>
          <a:xfrm>
            <a:off x="1387171" y="46654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[8,3]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CACE5525-4094-4C6E-98AC-43DE4C3A2E82}"/>
              </a:ext>
            </a:extLst>
          </p:cNvPr>
          <p:cNvSpPr txBox="1"/>
          <p:nvPr/>
        </p:nvSpPr>
        <p:spPr>
          <a:xfrm>
            <a:off x="1409302" y="56134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[12,4]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7861C92-FB22-44A1-A098-C41536856553}"/>
              </a:ext>
            </a:extLst>
          </p:cNvPr>
          <p:cNvSpPr txBox="1"/>
          <p:nvPr/>
        </p:nvSpPr>
        <p:spPr>
          <a:xfrm>
            <a:off x="3738954" y="18328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[2,1]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F500E80-1321-420E-BED1-87CC6A49C610}"/>
              </a:ext>
            </a:extLst>
          </p:cNvPr>
          <p:cNvSpPr txBox="1"/>
          <p:nvPr/>
        </p:nvSpPr>
        <p:spPr>
          <a:xfrm>
            <a:off x="3276696" y="283024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[5,2]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3C50BF18-7226-4028-B689-6A70E77B5CCA}"/>
              </a:ext>
            </a:extLst>
          </p:cNvPr>
          <p:cNvSpPr txBox="1"/>
          <p:nvPr/>
        </p:nvSpPr>
        <p:spPr>
          <a:xfrm>
            <a:off x="3331623" y="37981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[9,7]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31AFA5E-F852-4D00-B086-3ABC4CD503DD}"/>
              </a:ext>
            </a:extLst>
          </p:cNvPr>
          <p:cNvSpPr txBox="1"/>
          <p:nvPr/>
        </p:nvSpPr>
        <p:spPr>
          <a:xfrm>
            <a:off x="3334842" y="47756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[12,4]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39EF614-5CF0-4B84-94D1-BFDF44B19605}"/>
              </a:ext>
            </a:extLst>
          </p:cNvPr>
          <p:cNvSpPr txBox="1"/>
          <p:nvPr/>
        </p:nvSpPr>
        <p:spPr>
          <a:xfrm>
            <a:off x="3291723" y="57042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[17,5]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EBBF9ED2-74D5-47A5-AEFC-D0CEB6F3B725}"/>
              </a:ext>
            </a:extLst>
          </p:cNvPr>
          <p:cNvSpPr txBox="1"/>
          <p:nvPr/>
        </p:nvSpPr>
        <p:spPr>
          <a:xfrm>
            <a:off x="6075457" y="3887357"/>
            <a:ext cx="122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[19,10]</a:t>
            </a:r>
          </a:p>
        </p:txBody>
      </p:sp>
    </p:spTree>
    <p:extLst>
      <p:ext uri="{BB962C8B-B14F-4D97-AF65-F5344CB8AC3E}">
        <p14:creationId xmlns:p14="http://schemas.microsoft.com/office/powerpoint/2010/main" val="907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3BFA2388-ADE9-4A03-9A3E-620C5058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638065A-83FF-4CD6-BEAA-BE9C38C0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C016356-9FDE-4CF8-B741-7E2A1315F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04702"/>
              </p:ext>
            </p:extLst>
          </p:nvPr>
        </p:nvGraphicFramePr>
        <p:xfrm>
          <a:off x="1797352" y="563103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1C016356-9FDE-4CF8-B741-7E2A1315F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352" y="563103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FE31570-1D31-4CE8-AD0F-A75864A2D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33681"/>
              </p:ext>
            </p:extLst>
          </p:nvPr>
        </p:nvGraphicFramePr>
        <p:xfrm>
          <a:off x="2535580" y="992414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1FE31570-1D31-4CE8-AD0F-A75864A2D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580" y="992414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EBA0F87C-A0E6-4DE1-AFE8-F1332D7BA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8" y="1045688"/>
            <a:ext cx="259253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Grafo disgiuntivo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05CEE3E-A7DE-499B-8688-A246C5AF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532" y="1047754"/>
            <a:ext cx="3672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0066FF"/>
                </a:solidFill>
              </a:rPr>
              <a:t>(calcolo del </a:t>
            </a:r>
            <a:r>
              <a:rPr lang="it-IT" altLang="it-IT" sz="1800" b="1" i="1" dirty="0" err="1">
                <a:solidFill>
                  <a:srgbClr val="0066FF"/>
                </a:solidFill>
              </a:rPr>
              <a:t>makespan</a:t>
            </a:r>
            <a:r>
              <a:rPr lang="it-IT" altLang="it-IT" sz="1800" b="1" i="1" dirty="0">
                <a:solidFill>
                  <a:srgbClr val="0066FF"/>
                </a:solidFill>
              </a:rPr>
              <a:t>)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37D2A884-2ED8-4363-BBA3-42D7D7AA4710}"/>
              </a:ext>
            </a:extLst>
          </p:cNvPr>
          <p:cNvCxnSpPr>
            <a:cxnSpLocks/>
          </p:cNvCxnSpPr>
          <p:nvPr/>
        </p:nvCxnSpPr>
        <p:spPr>
          <a:xfrm flipV="1">
            <a:off x="827732" y="4725144"/>
            <a:ext cx="0" cy="19429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98844F24-44D0-403E-BCDC-D79B27D3815B}"/>
              </a:ext>
            </a:extLst>
          </p:cNvPr>
          <p:cNvCxnSpPr>
            <a:cxnSpLocks/>
          </p:cNvCxnSpPr>
          <p:nvPr/>
        </p:nvCxnSpPr>
        <p:spPr>
          <a:xfrm>
            <a:off x="683269" y="6525171"/>
            <a:ext cx="81372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942A4A8B-546E-4FC2-B07C-F6C1F47F955D}"/>
              </a:ext>
            </a:extLst>
          </p:cNvPr>
          <p:cNvSpPr/>
          <p:nvPr/>
        </p:nvSpPr>
        <p:spPr>
          <a:xfrm>
            <a:off x="1403648" y="6452146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0633FC4B-7BC5-425E-9684-3D8C95E2F8A3}"/>
              </a:ext>
            </a:extLst>
          </p:cNvPr>
          <p:cNvSpPr/>
          <p:nvPr/>
        </p:nvSpPr>
        <p:spPr>
          <a:xfrm>
            <a:off x="1042715" y="6452146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BA3380F9-AD32-4948-8E4E-D51D4D3E96FB}"/>
              </a:ext>
            </a:extLst>
          </p:cNvPr>
          <p:cNvSpPr/>
          <p:nvPr/>
        </p:nvSpPr>
        <p:spPr>
          <a:xfrm>
            <a:off x="2123728" y="6452146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4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3017EBA-3BA0-4893-9B0E-F973EDA1F5B5}"/>
              </a:ext>
            </a:extLst>
          </p:cNvPr>
          <p:cNvSpPr/>
          <p:nvPr/>
        </p:nvSpPr>
        <p:spPr>
          <a:xfrm>
            <a:off x="1763688" y="6452146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3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BFF418E-2BF4-4152-8DF3-398791E23048}"/>
              </a:ext>
            </a:extLst>
          </p:cNvPr>
          <p:cNvSpPr/>
          <p:nvPr/>
        </p:nvSpPr>
        <p:spPr>
          <a:xfrm>
            <a:off x="2843808" y="6452146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6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51D8DF3-643B-439B-8C4F-7870CE5C9225}"/>
              </a:ext>
            </a:extLst>
          </p:cNvPr>
          <p:cNvSpPr/>
          <p:nvPr/>
        </p:nvSpPr>
        <p:spPr>
          <a:xfrm>
            <a:off x="2483768" y="6452146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5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0E2F63FD-12C0-4E54-87F1-A6AFF4455130}"/>
              </a:ext>
            </a:extLst>
          </p:cNvPr>
          <p:cNvSpPr/>
          <p:nvPr/>
        </p:nvSpPr>
        <p:spPr>
          <a:xfrm>
            <a:off x="3563888" y="6452146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8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E79FFC29-092B-4B57-A179-966E65BEFE9F}"/>
              </a:ext>
            </a:extLst>
          </p:cNvPr>
          <p:cNvSpPr/>
          <p:nvPr/>
        </p:nvSpPr>
        <p:spPr>
          <a:xfrm>
            <a:off x="3203848" y="6452146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7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FA00D439-8BE3-4F64-89E3-6C28551935A6}"/>
              </a:ext>
            </a:extLst>
          </p:cNvPr>
          <p:cNvSpPr/>
          <p:nvPr/>
        </p:nvSpPr>
        <p:spPr>
          <a:xfrm>
            <a:off x="421196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10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B7585F49-8CE3-4B2E-B413-CEED785CF7A9}"/>
              </a:ext>
            </a:extLst>
          </p:cNvPr>
          <p:cNvSpPr/>
          <p:nvPr/>
        </p:nvSpPr>
        <p:spPr>
          <a:xfrm>
            <a:off x="3923928" y="6452146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9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69CFA580-EA15-4395-8AEE-98E20DD5077C}"/>
              </a:ext>
            </a:extLst>
          </p:cNvPr>
          <p:cNvSpPr/>
          <p:nvPr/>
        </p:nvSpPr>
        <p:spPr>
          <a:xfrm>
            <a:off x="457200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11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16C00217-4C92-4B19-8479-5ADD9AD2F052}"/>
              </a:ext>
            </a:extLst>
          </p:cNvPr>
          <p:cNvSpPr/>
          <p:nvPr/>
        </p:nvSpPr>
        <p:spPr>
          <a:xfrm>
            <a:off x="4932040" y="6452146"/>
            <a:ext cx="433388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12</a:t>
            </a:r>
          </a:p>
        </p:txBody>
      </p:sp>
      <p:sp>
        <p:nvSpPr>
          <p:cNvPr id="94" name="Rettangolo 18">
            <a:extLst>
              <a:ext uri="{FF2B5EF4-FFF2-40B4-BE49-F238E27FC236}">
                <a16:creationId xmlns:a16="http://schemas.microsoft.com/office/drawing/2014/main" id="{7FE7A561-D670-42D8-9437-2585EC3AAF29}"/>
              </a:ext>
            </a:extLst>
          </p:cNvPr>
          <p:cNvSpPr/>
          <p:nvPr/>
        </p:nvSpPr>
        <p:spPr>
          <a:xfrm>
            <a:off x="529208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13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4113A0C5-4797-4075-9C93-C00B9B22EDD5}"/>
              </a:ext>
            </a:extLst>
          </p:cNvPr>
          <p:cNvSpPr/>
          <p:nvPr/>
        </p:nvSpPr>
        <p:spPr>
          <a:xfrm>
            <a:off x="565212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14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B9EC39FD-66F2-408B-BD91-945152222122}"/>
              </a:ext>
            </a:extLst>
          </p:cNvPr>
          <p:cNvSpPr/>
          <p:nvPr/>
        </p:nvSpPr>
        <p:spPr>
          <a:xfrm>
            <a:off x="601216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15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02B12D73-DD7B-4883-8E45-85C90CA722DD}"/>
              </a:ext>
            </a:extLst>
          </p:cNvPr>
          <p:cNvSpPr/>
          <p:nvPr/>
        </p:nvSpPr>
        <p:spPr>
          <a:xfrm>
            <a:off x="637220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16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57F5115E-40A5-418F-ACD5-461ABEBC59AE}"/>
              </a:ext>
            </a:extLst>
          </p:cNvPr>
          <p:cNvSpPr/>
          <p:nvPr/>
        </p:nvSpPr>
        <p:spPr>
          <a:xfrm>
            <a:off x="6732240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17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F2298C36-A26F-4EEA-BC8F-CAB5A8C2E963}"/>
              </a:ext>
            </a:extLst>
          </p:cNvPr>
          <p:cNvSpPr/>
          <p:nvPr/>
        </p:nvSpPr>
        <p:spPr>
          <a:xfrm>
            <a:off x="7020272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18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4C026320-C246-48E8-A058-80FB6FAECC2D}"/>
              </a:ext>
            </a:extLst>
          </p:cNvPr>
          <p:cNvSpPr/>
          <p:nvPr/>
        </p:nvSpPr>
        <p:spPr>
          <a:xfrm>
            <a:off x="7308056" y="645214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19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FA4921C0-9511-486E-8DB9-C025D75CC84D}"/>
              </a:ext>
            </a:extLst>
          </p:cNvPr>
          <p:cNvSpPr/>
          <p:nvPr/>
        </p:nvSpPr>
        <p:spPr>
          <a:xfrm>
            <a:off x="7668592" y="645333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20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C8A4B1B7-4CBD-4AFD-8F0E-33A080D8E07F}"/>
              </a:ext>
            </a:extLst>
          </p:cNvPr>
          <p:cNvSpPr/>
          <p:nvPr/>
        </p:nvSpPr>
        <p:spPr>
          <a:xfrm>
            <a:off x="7956624" y="6453336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21</a:t>
            </a:r>
          </a:p>
        </p:txBody>
      </p:sp>
      <p:grpSp>
        <p:nvGrpSpPr>
          <p:cNvPr id="114" name="Gruppo 19">
            <a:extLst>
              <a:ext uri="{FF2B5EF4-FFF2-40B4-BE49-F238E27FC236}">
                <a16:creationId xmlns:a16="http://schemas.microsoft.com/office/drawing/2014/main" id="{FA81EEBC-44AD-4C9C-860F-8C01F74E85A8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5084341"/>
            <a:ext cx="8425755" cy="1296987"/>
            <a:chOff x="611560" y="2852936"/>
            <a:chExt cx="8424764" cy="1296144"/>
          </a:xfrm>
        </p:grpSpPr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E654E916-85FE-4BA8-8C63-02A8A6425C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2852936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A664FC2C-2271-4EF3-87D4-19C2EA44245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284455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3BC3BC16-433E-4F60-B812-171A6BE8B4AF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717561"/>
              <a:ext cx="7775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75A04C91-FEAB-4F72-B16E-65DB45D06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4149080"/>
              <a:ext cx="78485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ttangolo 118">
              <a:extLst>
                <a:ext uri="{FF2B5EF4-FFF2-40B4-BE49-F238E27FC236}">
                  <a16:creationId xmlns:a16="http://schemas.microsoft.com/office/drawing/2014/main" id="{3D6E90D8-DB4B-4022-9B26-046CF3BE679C}"/>
                </a:ext>
              </a:extLst>
            </p:cNvPr>
            <p:cNvSpPr/>
            <p:nvPr/>
          </p:nvSpPr>
          <p:spPr>
            <a:xfrm>
              <a:off x="611560" y="2852936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120" name="Rettangolo 119">
              <a:extLst>
                <a:ext uri="{FF2B5EF4-FFF2-40B4-BE49-F238E27FC236}">
                  <a16:creationId xmlns:a16="http://schemas.microsoft.com/office/drawing/2014/main" id="{B07665DD-6378-4F2A-99F7-C2344C2F5536}"/>
                </a:ext>
              </a:extLst>
            </p:cNvPr>
            <p:cNvSpPr/>
            <p:nvPr/>
          </p:nvSpPr>
          <p:spPr>
            <a:xfrm>
              <a:off x="611560" y="3717561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121" name="Rettangolo 120">
              <a:extLst>
                <a:ext uri="{FF2B5EF4-FFF2-40B4-BE49-F238E27FC236}">
                  <a16:creationId xmlns:a16="http://schemas.microsoft.com/office/drawing/2014/main" id="{F0D9BEA1-0EC5-46AB-9A6F-1FB3BF51A8D0}"/>
                </a:ext>
              </a:extLst>
            </p:cNvPr>
            <p:cNvSpPr/>
            <p:nvPr/>
          </p:nvSpPr>
          <p:spPr>
            <a:xfrm>
              <a:off x="1907552" y="2852936"/>
              <a:ext cx="1079993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22" name="Rettangolo 121">
              <a:extLst>
                <a:ext uri="{FF2B5EF4-FFF2-40B4-BE49-F238E27FC236}">
                  <a16:creationId xmlns:a16="http://schemas.microsoft.com/office/drawing/2014/main" id="{D39A076F-8D30-4FE8-9D74-0E2E3214C4C1}"/>
                </a:ext>
              </a:extLst>
            </p:cNvPr>
            <p:cNvSpPr/>
            <p:nvPr/>
          </p:nvSpPr>
          <p:spPr>
            <a:xfrm>
              <a:off x="1187557" y="2852936"/>
              <a:ext cx="719995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AE175E40-EDAD-4E87-A1BA-436E8D9D7FCD}"/>
              </a:ext>
            </a:extLst>
          </p:cNvPr>
          <p:cNvSpPr/>
          <p:nvPr/>
        </p:nvSpPr>
        <p:spPr bwMode="auto">
          <a:xfrm>
            <a:off x="2627784" y="5085184"/>
            <a:ext cx="1080116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07E248F6-3490-4E38-886B-7A6E2D5E16AB}"/>
              </a:ext>
            </a:extLst>
          </p:cNvPr>
          <p:cNvSpPr/>
          <p:nvPr/>
        </p:nvSpPr>
        <p:spPr bwMode="auto">
          <a:xfrm>
            <a:off x="3707904" y="5085184"/>
            <a:ext cx="144016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9F9BCCD-8F16-4C52-8CC0-07F98A6EEFA6}"/>
              </a:ext>
            </a:extLst>
          </p:cNvPr>
          <p:cNvSpPr/>
          <p:nvPr/>
        </p:nvSpPr>
        <p:spPr bwMode="auto">
          <a:xfrm>
            <a:off x="5148064" y="5085184"/>
            <a:ext cx="1800200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F39FC894-505C-488E-9F9C-B29B7ABD02FF}"/>
              </a:ext>
            </a:extLst>
          </p:cNvPr>
          <p:cNvSpPr/>
          <p:nvPr/>
        </p:nvSpPr>
        <p:spPr bwMode="auto">
          <a:xfrm>
            <a:off x="1547663" y="5949528"/>
            <a:ext cx="1080109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671C71CC-455C-4C40-AE3F-B09B66355046}"/>
              </a:ext>
            </a:extLst>
          </p:cNvPr>
          <p:cNvSpPr/>
          <p:nvPr/>
        </p:nvSpPr>
        <p:spPr bwMode="auto">
          <a:xfrm>
            <a:off x="2627784" y="5952136"/>
            <a:ext cx="144016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32AD458F-F1E4-41A9-9ED1-81031F36DCEA}"/>
              </a:ext>
            </a:extLst>
          </p:cNvPr>
          <p:cNvSpPr/>
          <p:nvPr/>
        </p:nvSpPr>
        <p:spPr bwMode="auto">
          <a:xfrm>
            <a:off x="4067944" y="5952136"/>
            <a:ext cx="1080119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D65D60B-8DA1-4FD5-B5F8-49E990ABB967}"/>
              </a:ext>
            </a:extLst>
          </p:cNvPr>
          <p:cNvSpPr/>
          <p:nvPr/>
        </p:nvSpPr>
        <p:spPr bwMode="auto">
          <a:xfrm>
            <a:off x="5148469" y="5949528"/>
            <a:ext cx="1799795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9F8BA9E6-AB91-4A95-ADBC-21BD00F96BCC}"/>
              </a:ext>
            </a:extLst>
          </p:cNvPr>
          <p:cNvSpPr/>
          <p:nvPr/>
        </p:nvSpPr>
        <p:spPr bwMode="auto">
          <a:xfrm>
            <a:off x="6948140" y="5949528"/>
            <a:ext cx="576188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pic>
        <p:nvPicPr>
          <p:cNvPr id="137" name="Immagine 136">
            <a:extLst>
              <a:ext uri="{FF2B5EF4-FFF2-40B4-BE49-F238E27FC236}">
                <a16:creationId xmlns:a16="http://schemas.microsoft.com/office/drawing/2014/main" id="{DA3B09F1-135E-4612-9C2A-61D1FB382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654" y="1556792"/>
            <a:ext cx="4542458" cy="29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E05FCB46-D8A8-4A37-BD98-822FBE7D7C6A}"/>
              </a:ext>
            </a:extLst>
          </p:cNvPr>
          <p:cNvCxnSpPr>
            <a:cxnSpLocks/>
          </p:cNvCxnSpPr>
          <p:nvPr/>
        </p:nvCxnSpPr>
        <p:spPr>
          <a:xfrm flipV="1">
            <a:off x="827732" y="1196752"/>
            <a:ext cx="0" cy="19429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147F766-5D49-4013-BD34-194ED1A5E696}"/>
              </a:ext>
            </a:extLst>
          </p:cNvPr>
          <p:cNvCxnSpPr>
            <a:cxnSpLocks/>
          </p:cNvCxnSpPr>
          <p:nvPr/>
        </p:nvCxnSpPr>
        <p:spPr>
          <a:xfrm>
            <a:off x="683269" y="2996779"/>
            <a:ext cx="81372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8D940DF-BAFA-496F-8B0F-D1E2D5173A59}"/>
              </a:ext>
            </a:extLst>
          </p:cNvPr>
          <p:cNvSpPr/>
          <p:nvPr/>
        </p:nvSpPr>
        <p:spPr>
          <a:xfrm>
            <a:off x="1403648" y="292375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771F152-70E8-4968-8F4B-48734F691972}"/>
              </a:ext>
            </a:extLst>
          </p:cNvPr>
          <p:cNvSpPr/>
          <p:nvPr/>
        </p:nvSpPr>
        <p:spPr>
          <a:xfrm>
            <a:off x="1042715" y="292375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164EBB5-5F9E-4078-8BBD-34799FFBD303}"/>
              </a:ext>
            </a:extLst>
          </p:cNvPr>
          <p:cNvSpPr/>
          <p:nvPr/>
        </p:nvSpPr>
        <p:spPr>
          <a:xfrm>
            <a:off x="2123728" y="292375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3307588-1CF4-4CCE-80DA-62B36FBB7F5A}"/>
              </a:ext>
            </a:extLst>
          </p:cNvPr>
          <p:cNvSpPr/>
          <p:nvPr/>
        </p:nvSpPr>
        <p:spPr>
          <a:xfrm>
            <a:off x="1763688" y="292375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3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054E62-27C7-4FA9-A9B1-5C53EEDE1E14}"/>
              </a:ext>
            </a:extLst>
          </p:cNvPr>
          <p:cNvSpPr/>
          <p:nvPr/>
        </p:nvSpPr>
        <p:spPr>
          <a:xfrm>
            <a:off x="2843808" y="292375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6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9B7D13-73E7-4365-960A-A84C0D9DD0EF}"/>
              </a:ext>
            </a:extLst>
          </p:cNvPr>
          <p:cNvSpPr/>
          <p:nvPr/>
        </p:nvSpPr>
        <p:spPr>
          <a:xfrm>
            <a:off x="2483768" y="292375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5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867AC44-A065-442D-8FA8-8F90AADE6866}"/>
              </a:ext>
            </a:extLst>
          </p:cNvPr>
          <p:cNvSpPr/>
          <p:nvPr/>
        </p:nvSpPr>
        <p:spPr>
          <a:xfrm>
            <a:off x="3563888" y="292375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8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F7F5619-9731-49E1-A699-C4443B985E4C}"/>
              </a:ext>
            </a:extLst>
          </p:cNvPr>
          <p:cNvSpPr/>
          <p:nvPr/>
        </p:nvSpPr>
        <p:spPr>
          <a:xfrm>
            <a:off x="3203848" y="292375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7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EA5025A-1D66-45BD-BC28-8582AA427904}"/>
              </a:ext>
            </a:extLst>
          </p:cNvPr>
          <p:cNvSpPr/>
          <p:nvPr/>
        </p:nvSpPr>
        <p:spPr>
          <a:xfrm>
            <a:off x="421196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10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D5B68F1-793C-4D24-8C32-590DDA21A5B5}"/>
              </a:ext>
            </a:extLst>
          </p:cNvPr>
          <p:cNvSpPr/>
          <p:nvPr/>
        </p:nvSpPr>
        <p:spPr>
          <a:xfrm>
            <a:off x="3923928" y="292375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9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90A19EC-C58E-4A5B-B2B9-E1E08E4FF1EF}"/>
              </a:ext>
            </a:extLst>
          </p:cNvPr>
          <p:cNvSpPr/>
          <p:nvPr/>
        </p:nvSpPr>
        <p:spPr>
          <a:xfrm>
            <a:off x="457200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C1AA5BF-044C-411A-B85B-8AC1F0495D49}"/>
              </a:ext>
            </a:extLst>
          </p:cNvPr>
          <p:cNvSpPr/>
          <p:nvPr/>
        </p:nvSpPr>
        <p:spPr>
          <a:xfrm>
            <a:off x="4932040" y="2923754"/>
            <a:ext cx="433388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12</a:t>
            </a:r>
          </a:p>
        </p:txBody>
      </p:sp>
      <p:sp>
        <p:nvSpPr>
          <p:cNvPr id="16" name="Rettangolo 18">
            <a:extLst>
              <a:ext uri="{FF2B5EF4-FFF2-40B4-BE49-F238E27FC236}">
                <a16:creationId xmlns:a16="http://schemas.microsoft.com/office/drawing/2014/main" id="{29972A41-FBC5-4350-B702-97D88DD60BAA}"/>
              </a:ext>
            </a:extLst>
          </p:cNvPr>
          <p:cNvSpPr/>
          <p:nvPr/>
        </p:nvSpPr>
        <p:spPr>
          <a:xfrm>
            <a:off x="529208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13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5119488-F3D6-4867-88D9-A9E667566D69}"/>
              </a:ext>
            </a:extLst>
          </p:cNvPr>
          <p:cNvSpPr/>
          <p:nvPr/>
        </p:nvSpPr>
        <p:spPr>
          <a:xfrm>
            <a:off x="565212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14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D433B76-2D3E-4CCB-A228-591C9A12E04E}"/>
              </a:ext>
            </a:extLst>
          </p:cNvPr>
          <p:cNvSpPr/>
          <p:nvPr/>
        </p:nvSpPr>
        <p:spPr>
          <a:xfrm>
            <a:off x="601216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15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CBAC38B-EDD5-4419-AE60-12F5E1BB2EA6}"/>
              </a:ext>
            </a:extLst>
          </p:cNvPr>
          <p:cNvSpPr/>
          <p:nvPr/>
        </p:nvSpPr>
        <p:spPr>
          <a:xfrm>
            <a:off x="637220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16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9172393-F046-4152-A4D3-CA3BA7C8EA2B}"/>
              </a:ext>
            </a:extLst>
          </p:cNvPr>
          <p:cNvSpPr/>
          <p:nvPr/>
        </p:nvSpPr>
        <p:spPr>
          <a:xfrm>
            <a:off x="6732240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17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CAF00C8-0210-4BF5-BAB6-BA77BAC85150}"/>
              </a:ext>
            </a:extLst>
          </p:cNvPr>
          <p:cNvSpPr/>
          <p:nvPr/>
        </p:nvSpPr>
        <p:spPr>
          <a:xfrm>
            <a:off x="7020272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18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06BA9E9-9FC6-48B2-9E24-D2A6D3B1ECC6}"/>
              </a:ext>
            </a:extLst>
          </p:cNvPr>
          <p:cNvSpPr/>
          <p:nvPr/>
        </p:nvSpPr>
        <p:spPr>
          <a:xfrm>
            <a:off x="7308056" y="292375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19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288218D-32B4-40E9-9568-A9055FAC4477}"/>
              </a:ext>
            </a:extLst>
          </p:cNvPr>
          <p:cNvSpPr/>
          <p:nvPr/>
        </p:nvSpPr>
        <p:spPr>
          <a:xfrm>
            <a:off x="7668592" y="292494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20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DAAAA2E-1E6E-493E-B8AC-10AFEEEC167C}"/>
              </a:ext>
            </a:extLst>
          </p:cNvPr>
          <p:cNvSpPr/>
          <p:nvPr/>
        </p:nvSpPr>
        <p:spPr>
          <a:xfrm>
            <a:off x="7956624" y="292494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21</a:t>
            </a:r>
          </a:p>
        </p:txBody>
      </p:sp>
      <p:grpSp>
        <p:nvGrpSpPr>
          <p:cNvPr id="25" name="Gruppo 19">
            <a:extLst>
              <a:ext uri="{FF2B5EF4-FFF2-40B4-BE49-F238E27FC236}">
                <a16:creationId xmlns:a16="http://schemas.microsoft.com/office/drawing/2014/main" id="{9173F331-8005-4A6C-9E45-1547267744E1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555949"/>
            <a:ext cx="8425755" cy="1296987"/>
            <a:chOff x="611560" y="2852936"/>
            <a:chExt cx="8424764" cy="1296144"/>
          </a:xfrm>
        </p:grpSpPr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E78C8A31-1CCB-4887-8AB2-859CAB2CA5A6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2852936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F1813D85-B166-4EBB-AB90-B2EE2A1C2662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284455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2558878A-E722-4ECD-B708-0236FD5BD56E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717561"/>
              <a:ext cx="7775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1F5B0C97-93EA-4028-8DD5-A88A7A23A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4149080"/>
              <a:ext cx="78485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8E2D46CC-86B3-44C7-B207-724995D35AF0}"/>
                </a:ext>
              </a:extLst>
            </p:cNvPr>
            <p:cNvSpPr/>
            <p:nvPr/>
          </p:nvSpPr>
          <p:spPr>
            <a:xfrm>
              <a:off x="611560" y="2852936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E5F0D51-0EB1-4FC4-811D-14F2AFA1C58D}"/>
                </a:ext>
              </a:extLst>
            </p:cNvPr>
            <p:cNvSpPr/>
            <p:nvPr/>
          </p:nvSpPr>
          <p:spPr>
            <a:xfrm>
              <a:off x="611560" y="3717561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7F8E8074-12D7-4F03-9E5A-59299C06EAAC}"/>
                </a:ext>
              </a:extLst>
            </p:cNvPr>
            <p:cNvSpPr/>
            <p:nvPr/>
          </p:nvSpPr>
          <p:spPr>
            <a:xfrm>
              <a:off x="1907552" y="2852936"/>
              <a:ext cx="1079993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EC267C-592D-4E53-98FC-E5E1722E46CD}"/>
                </a:ext>
              </a:extLst>
            </p:cNvPr>
            <p:cNvSpPr/>
            <p:nvPr/>
          </p:nvSpPr>
          <p:spPr>
            <a:xfrm>
              <a:off x="1187557" y="2852936"/>
              <a:ext cx="719995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34" name="Rettangolo 33">
            <a:extLst>
              <a:ext uri="{FF2B5EF4-FFF2-40B4-BE49-F238E27FC236}">
                <a16:creationId xmlns:a16="http://schemas.microsoft.com/office/drawing/2014/main" id="{F54D3AC4-04D3-47BD-BCB1-E9B12E66B186}"/>
              </a:ext>
            </a:extLst>
          </p:cNvPr>
          <p:cNvSpPr/>
          <p:nvPr/>
        </p:nvSpPr>
        <p:spPr bwMode="auto">
          <a:xfrm>
            <a:off x="2627784" y="1556792"/>
            <a:ext cx="1080116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E49C0B1F-A480-4FDC-A209-E33A30D1BC9E}"/>
              </a:ext>
            </a:extLst>
          </p:cNvPr>
          <p:cNvSpPr/>
          <p:nvPr/>
        </p:nvSpPr>
        <p:spPr bwMode="auto">
          <a:xfrm>
            <a:off x="3707904" y="1556792"/>
            <a:ext cx="144016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8001E52-D41D-4DCA-8EA4-DDB87A05FE24}"/>
              </a:ext>
            </a:extLst>
          </p:cNvPr>
          <p:cNvSpPr/>
          <p:nvPr/>
        </p:nvSpPr>
        <p:spPr bwMode="auto">
          <a:xfrm>
            <a:off x="5148064" y="1556792"/>
            <a:ext cx="1800200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7EFA3B34-C0F9-4519-8330-C7E43F95BBDE}"/>
              </a:ext>
            </a:extLst>
          </p:cNvPr>
          <p:cNvSpPr/>
          <p:nvPr/>
        </p:nvSpPr>
        <p:spPr bwMode="auto">
          <a:xfrm>
            <a:off x="1547663" y="2421136"/>
            <a:ext cx="1080109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FD92C2C6-4364-4649-8EF0-77A1F2D67C0E}"/>
              </a:ext>
            </a:extLst>
          </p:cNvPr>
          <p:cNvSpPr/>
          <p:nvPr/>
        </p:nvSpPr>
        <p:spPr bwMode="auto">
          <a:xfrm>
            <a:off x="2627784" y="2423744"/>
            <a:ext cx="144016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C99CC82-C589-418F-9868-1007DCF2570A}"/>
              </a:ext>
            </a:extLst>
          </p:cNvPr>
          <p:cNvSpPr/>
          <p:nvPr/>
        </p:nvSpPr>
        <p:spPr bwMode="auto">
          <a:xfrm>
            <a:off x="4067944" y="2423744"/>
            <a:ext cx="1080119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BD0B3E1D-DD50-4535-8D84-21FAF671CF46}"/>
              </a:ext>
            </a:extLst>
          </p:cNvPr>
          <p:cNvSpPr/>
          <p:nvPr/>
        </p:nvSpPr>
        <p:spPr bwMode="auto">
          <a:xfrm>
            <a:off x="5148469" y="2421136"/>
            <a:ext cx="1799795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E5A13003-872A-4244-BC4D-AFFC2F5348AC}"/>
              </a:ext>
            </a:extLst>
          </p:cNvPr>
          <p:cNvSpPr/>
          <p:nvPr/>
        </p:nvSpPr>
        <p:spPr bwMode="auto">
          <a:xfrm>
            <a:off x="6948140" y="2421136"/>
            <a:ext cx="576188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2DED08C-1E3D-4D43-A5E0-BB29006B845D}"/>
              </a:ext>
            </a:extLst>
          </p:cNvPr>
          <p:cNvCxnSpPr>
            <a:cxnSpLocks/>
          </p:cNvCxnSpPr>
          <p:nvPr/>
        </p:nvCxnSpPr>
        <p:spPr>
          <a:xfrm flipV="1">
            <a:off x="827732" y="4364782"/>
            <a:ext cx="0" cy="19429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E6CE71D-EDD3-429C-87ED-67C48ACD62C5}"/>
              </a:ext>
            </a:extLst>
          </p:cNvPr>
          <p:cNvCxnSpPr>
            <a:cxnSpLocks/>
          </p:cNvCxnSpPr>
          <p:nvPr/>
        </p:nvCxnSpPr>
        <p:spPr>
          <a:xfrm>
            <a:off x="683269" y="6164809"/>
            <a:ext cx="81372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8337F2D7-57CD-4D0E-972C-CD2397F25588}"/>
              </a:ext>
            </a:extLst>
          </p:cNvPr>
          <p:cNvSpPr/>
          <p:nvPr/>
        </p:nvSpPr>
        <p:spPr>
          <a:xfrm>
            <a:off x="1403648" y="609178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DD4E6D4F-4BC6-4069-847F-A3E3B6524C34}"/>
              </a:ext>
            </a:extLst>
          </p:cNvPr>
          <p:cNvSpPr/>
          <p:nvPr/>
        </p:nvSpPr>
        <p:spPr>
          <a:xfrm>
            <a:off x="1042715" y="609178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101674A3-0022-445F-95AB-F1F0B88D76DA}"/>
              </a:ext>
            </a:extLst>
          </p:cNvPr>
          <p:cNvSpPr/>
          <p:nvPr/>
        </p:nvSpPr>
        <p:spPr>
          <a:xfrm>
            <a:off x="2123728" y="609178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4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D288E28A-09B5-4DB6-B4B8-EADABD0DA293}"/>
              </a:ext>
            </a:extLst>
          </p:cNvPr>
          <p:cNvSpPr/>
          <p:nvPr/>
        </p:nvSpPr>
        <p:spPr>
          <a:xfrm>
            <a:off x="1763688" y="609178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3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5EC33EA1-8472-4200-81E9-E58A0F916FA5}"/>
              </a:ext>
            </a:extLst>
          </p:cNvPr>
          <p:cNvSpPr/>
          <p:nvPr/>
        </p:nvSpPr>
        <p:spPr>
          <a:xfrm>
            <a:off x="2843808" y="609178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6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25363561-5DBC-4085-A71F-79EB4C45B7D4}"/>
              </a:ext>
            </a:extLst>
          </p:cNvPr>
          <p:cNvSpPr/>
          <p:nvPr/>
        </p:nvSpPr>
        <p:spPr>
          <a:xfrm>
            <a:off x="2483768" y="609178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5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0A72317-566B-4672-8159-E2018B0707D7}"/>
              </a:ext>
            </a:extLst>
          </p:cNvPr>
          <p:cNvSpPr/>
          <p:nvPr/>
        </p:nvSpPr>
        <p:spPr>
          <a:xfrm>
            <a:off x="3563888" y="609178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8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73DC18ED-90BB-4684-B5A2-EEFCCDC68846}"/>
              </a:ext>
            </a:extLst>
          </p:cNvPr>
          <p:cNvSpPr/>
          <p:nvPr/>
        </p:nvSpPr>
        <p:spPr>
          <a:xfrm>
            <a:off x="3203848" y="6091784"/>
            <a:ext cx="287337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7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8AACDA7-CDDA-4247-9E37-A806D60CDC30}"/>
              </a:ext>
            </a:extLst>
          </p:cNvPr>
          <p:cNvSpPr/>
          <p:nvPr/>
        </p:nvSpPr>
        <p:spPr>
          <a:xfrm>
            <a:off x="421196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10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28EE938A-F66F-4FC7-BF73-A1EDFD1090C6}"/>
              </a:ext>
            </a:extLst>
          </p:cNvPr>
          <p:cNvSpPr/>
          <p:nvPr/>
        </p:nvSpPr>
        <p:spPr>
          <a:xfrm>
            <a:off x="3923928" y="6091784"/>
            <a:ext cx="288925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9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5BE699C6-F8AE-4BA7-8A4E-BDC0BA527D07}"/>
              </a:ext>
            </a:extLst>
          </p:cNvPr>
          <p:cNvSpPr/>
          <p:nvPr/>
        </p:nvSpPr>
        <p:spPr>
          <a:xfrm>
            <a:off x="457200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11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1C3AEABC-3AD9-4D02-B925-4F0A1D117F83}"/>
              </a:ext>
            </a:extLst>
          </p:cNvPr>
          <p:cNvSpPr/>
          <p:nvPr/>
        </p:nvSpPr>
        <p:spPr>
          <a:xfrm>
            <a:off x="4932040" y="6091784"/>
            <a:ext cx="433388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12</a:t>
            </a:r>
          </a:p>
        </p:txBody>
      </p:sp>
      <p:sp>
        <p:nvSpPr>
          <p:cNvPr id="56" name="Rettangolo 18">
            <a:extLst>
              <a:ext uri="{FF2B5EF4-FFF2-40B4-BE49-F238E27FC236}">
                <a16:creationId xmlns:a16="http://schemas.microsoft.com/office/drawing/2014/main" id="{FFFEB89E-8B04-4DCF-B2C9-714AA8CD6B53}"/>
              </a:ext>
            </a:extLst>
          </p:cNvPr>
          <p:cNvSpPr/>
          <p:nvPr/>
        </p:nvSpPr>
        <p:spPr>
          <a:xfrm>
            <a:off x="529208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13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5963DB5E-283D-42AC-9FE4-B2F3B5BE5F92}"/>
              </a:ext>
            </a:extLst>
          </p:cNvPr>
          <p:cNvSpPr/>
          <p:nvPr/>
        </p:nvSpPr>
        <p:spPr>
          <a:xfrm>
            <a:off x="565212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14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CE03802A-41F2-42B2-9C22-EBFE9CDFFF28}"/>
              </a:ext>
            </a:extLst>
          </p:cNvPr>
          <p:cNvSpPr/>
          <p:nvPr/>
        </p:nvSpPr>
        <p:spPr>
          <a:xfrm>
            <a:off x="601216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15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59A92597-2DDF-4107-801C-280D9C6DBD8A}"/>
              </a:ext>
            </a:extLst>
          </p:cNvPr>
          <p:cNvSpPr/>
          <p:nvPr/>
        </p:nvSpPr>
        <p:spPr>
          <a:xfrm>
            <a:off x="637220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16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7E6BAF01-CF65-435A-9E4C-D86814B5666E}"/>
              </a:ext>
            </a:extLst>
          </p:cNvPr>
          <p:cNvSpPr/>
          <p:nvPr/>
        </p:nvSpPr>
        <p:spPr>
          <a:xfrm>
            <a:off x="6732240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17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86798F94-3198-4BC1-AB69-FDA78EACED3B}"/>
              </a:ext>
            </a:extLst>
          </p:cNvPr>
          <p:cNvSpPr/>
          <p:nvPr/>
        </p:nvSpPr>
        <p:spPr>
          <a:xfrm>
            <a:off x="7020272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18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F24610EE-FCC0-4732-A1D0-D7376CCB4E5F}"/>
              </a:ext>
            </a:extLst>
          </p:cNvPr>
          <p:cNvSpPr/>
          <p:nvPr/>
        </p:nvSpPr>
        <p:spPr>
          <a:xfrm>
            <a:off x="7308056" y="609178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19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1A5FA729-A509-4037-8FBF-7587CE084CA4}"/>
              </a:ext>
            </a:extLst>
          </p:cNvPr>
          <p:cNvSpPr/>
          <p:nvPr/>
        </p:nvSpPr>
        <p:spPr>
          <a:xfrm>
            <a:off x="7668592" y="609297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20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A585AD88-70C0-4702-BD37-C98FC34682BE}"/>
              </a:ext>
            </a:extLst>
          </p:cNvPr>
          <p:cNvSpPr/>
          <p:nvPr/>
        </p:nvSpPr>
        <p:spPr>
          <a:xfrm>
            <a:off x="7956624" y="6092974"/>
            <a:ext cx="431800" cy="36036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/>
              <a:t>21</a:t>
            </a:r>
          </a:p>
        </p:txBody>
      </p:sp>
      <p:grpSp>
        <p:nvGrpSpPr>
          <p:cNvPr id="65" name="Gruppo 19">
            <a:extLst>
              <a:ext uri="{FF2B5EF4-FFF2-40B4-BE49-F238E27FC236}">
                <a16:creationId xmlns:a16="http://schemas.microsoft.com/office/drawing/2014/main" id="{49CAE8AF-4980-47FD-A351-01CE47CC547F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4723980"/>
            <a:ext cx="8425755" cy="1296987"/>
            <a:chOff x="611560" y="2852936"/>
            <a:chExt cx="8424764" cy="1296144"/>
          </a:xfrm>
        </p:grpSpPr>
        <p:cxnSp>
          <p:nvCxnSpPr>
            <p:cNvPr id="66" name="Connettore 2 65">
              <a:extLst>
                <a:ext uri="{FF2B5EF4-FFF2-40B4-BE49-F238E27FC236}">
                  <a16:creationId xmlns:a16="http://schemas.microsoft.com/office/drawing/2014/main" id="{9D7CF791-F0FE-41B8-99B8-36AD1871AF1E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2852936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2 66">
              <a:extLst>
                <a:ext uri="{FF2B5EF4-FFF2-40B4-BE49-F238E27FC236}">
                  <a16:creationId xmlns:a16="http://schemas.microsoft.com/office/drawing/2014/main" id="{7775BF50-4F4E-4A4F-930E-3D21F51CE2B3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284455"/>
              <a:ext cx="7559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1F53A7D7-E482-4128-8EC3-0F40DDA96965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3717561"/>
              <a:ext cx="7775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CC3631C6-4D9C-43A5-B7EA-D2ED55F38A9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54" y="4149080"/>
              <a:ext cx="78485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9DB54E16-1AE0-4572-8709-47742E849A82}"/>
                </a:ext>
              </a:extLst>
            </p:cNvPr>
            <p:cNvSpPr/>
            <p:nvPr/>
          </p:nvSpPr>
          <p:spPr>
            <a:xfrm>
              <a:off x="611560" y="2852936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B1FF6D0-AB46-4174-8CA0-6FC76588373D}"/>
                </a:ext>
              </a:extLst>
            </p:cNvPr>
            <p:cNvSpPr/>
            <p:nvPr/>
          </p:nvSpPr>
          <p:spPr>
            <a:xfrm>
              <a:off x="611560" y="3717561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B88EA0D-F4DF-4744-8D32-666CAC4EDA11}"/>
                </a:ext>
              </a:extLst>
            </p:cNvPr>
            <p:cNvSpPr/>
            <p:nvPr/>
          </p:nvSpPr>
          <p:spPr>
            <a:xfrm>
              <a:off x="2987545" y="2854347"/>
              <a:ext cx="1079993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CD7A2FB7-390E-4350-95AC-2AAAF2313126}"/>
                </a:ext>
              </a:extLst>
            </p:cNvPr>
            <p:cNvSpPr/>
            <p:nvPr/>
          </p:nvSpPr>
          <p:spPr>
            <a:xfrm>
              <a:off x="1187557" y="2852936"/>
              <a:ext cx="719995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74" name="Rettangolo 73">
            <a:extLst>
              <a:ext uri="{FF2B5EF4-FFF2-40B4-BE49-F238E27FC236}">
                <a16:creationId xmlns:a16="http://schemas.microsoft.com/office/drawing/2014/main" id="{4F4C21DA-0C19-4158-B6E2-11BEA633C571}"/>
              </a:ext>
            </a:extLst>
          </p:cNvPr>
          <p:cNvSpPr/>
          <p:nvPr/>
        </p:nvSpPr>
        <p:spPr bwMode="auto">
          <a:xfrm>
            <a:off x="1547664" y="4724822"/>
            <a:ext cx="1080116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759ACBB8-A83C-48BA-9994-823A4C592FB1}"/>
              </a:ext>
            </a:extLst>
          </p:cNvPr>
          <p:cNvSpPr/>
          <p:nvPr/>
        </p:nvSpPr>
        <p:spPr bwMode="auto">
          <a:xfrm>
            <a:off x="3707904" y="4724822"/>
            <a:ext cx="144016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297647CD-ABA9-4006-AB36-1E6F07A94586}"/>
              </a:ext>
            </a:extLst>
          </p:cNvPr>
          <p:cNvSpPr/>
          <p:nvPr/>
        </p:nvSpPr>
        <p:spPr bwMode="auto">
          <a:xfrm>
            <a:off x="5148064" y="4724822"/>
            <a:ext cx="1800200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A800B073-F87F-4883-ABAF-99FA255193F4}"/>
              </a:ext>
            </a:extLst>
          </p:cNvPr>
          <p:cNvSpPr/>
          <p:nvPr/>
        </p:nvSpPr>
        <p:spPr bwMode="auto">
          <a:xfrm>
            <a:off x="1547663" y="5589166"/>
            <a:ext cx="1080109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746E4380-CF58-4DE1-B8FA-38C07FA6641D}"/>
              </a:ext>
            </a:extLst>
          </p:cNvPr>
          <p:cNvSpPr/>
          <p:nvPr/>
        </p:nvSpPr>
        <p:spPr bwMode="auto">
          <a:xfrm>
            <a:off x="3707904" y="5589240"/>
            <a:ext cx="1440160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E5516E77-EF42-4F5B-837D-A800A8DCBFE6}"/>
              </a:ext>
            </a:extLst>
          </p:cNvPr>
          <p:cNvSpPr/>
          <p:nvPr/>
        </p:nvSpPr>
        <p:spPr bwMode="auto">
          <a:xfrm>
            <a:off x="2627784" y="5591774"/>
            <a:ext cx="1080119" cy="431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629AC9B1-30EF-4579-B46F-02F8E323A426}"/>
              </a:ext>
            </a:extLst>
          </p:cNvPr>
          <p:cNvSpPr/>
          <p:nvPr/>
        </p:nvSpPr>
        <p:spPr bwMode="auto">
          <a:xfrm>
            <a:off x="5148469" y="5589166"/>
            <a:ext cx="1799795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BE162735-CB81-4BA3-A97A-FAAC96E12FEC}"/>
              </a:ext>
            </a:extLst>
          </p:cNvPr>
          <p:cNvSpPr/>
          <p:nvPr/>
        </p:nvSpPr>
        <p:spPr bwMode="auto">
          <a:xfrm>
            <a:off x="6948140" y="5589166"/>
            <a:ext cx="576188" cy="431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2" name="Rectangle 16">
            <a:extLst>
              <a:ext uri="{FF2B5EF4-FFF2-40B4-BE49-F238E27FC236}">
                <a16:creationId xmlns:a16="http://schemas.microsoft.com/office/drawing/2014/main" id="{48AF6B14-A50B-4A91-A7C6-79B85C395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 dirty="0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83" name="Rectangle 4">
            <a:extLst>
              <a:ext uri="{FF2B5EF4-FFF2-40B4-BE49-F238E27FC236}">
                <a16:creationId xmlns:a16="http://schemas.microsoft.com/office/drawing/2014/main" id="{6949A69F-9C90-4B9E-85C3-C6EF0B36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84" name="Object 3">
            <a:extLst>
              <a:ext uri="{FF2B5EF4-FFF2-40B4-BE49-F238E27FC236}">
                <a16:creationId xmlns:a16="http://schemas.microsoft.com/office/drawing/2014/main" id="{7FC3B25A-7D45-4282-9DDA-302D30DB8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74541"/>
              </p:ext>
            </p:extLst>
          </p:nvPr>
        </p:nvGraphicFramePr>
        <p:xfrm>
          <a:off x="1475656" y="992414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53800" progId="Equation.DSMT4">
                  <p:embed/>
                </p:oleObj>
              </mc:Choice>
              <mc:Fallback>
                <p:oleObj name="Equation" r:id="rId2" imgW="952200" imgH="253800" progId="Equation.DSMT4">
                  <p:embed/>
                  <p:pic>
                    <p:nvPicPr>
                      <p:cNvPr id="84" name="Object 3">
                        <a:extLst>
                          <a:ext uri="{FF2B5EF4-FFF2-40B4-BE49-F238E27FC236}">
                            <a16:creationId xmlns:a16="http://schemas.microsoft.com/office/drawing/2014/main" id="{7FC3B25A-7D45-4282-9DDA-302D30DB8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992414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3">
            <a:extLst>
              <a:ext uri="{FF2B5EF4-FFF2-40B4-BE49-F238E27FC236}">
                <a16:creationId xmlns:a16="http://schemas.microsoft.com/office/drawing/2014/main" id="{31F9E329-0C16-443E-BCF6-EDFF8FF12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04821"/>
              </p:ext>
            </p:extLst>
          </p:nvPr>
        </p:nvGraphicFramePr>
        <p:xfrm>
          <a:off x="1475656" y="4077072"/>
          <a:ext cx="1714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53800" progId="Equation.DSMT4">
                  <p:embed/>
                </p:oleObj>
              </mc:Choice>
              <mc:Fallback>
                <p:oleObj name="Equation" r:id="rId4" imgW="952200" imgH="253800" progId="Equation.DSMT4">
                  <p:embed/>
                  <p:pic>
                    <p:nvPicPr>
                      <p:cNvPr id="86" name="Object 3">
                        <a:extLst>
                          <a:ext uri="{FF2B5EF4-FFF2-40B4-BE49-F238E27FC236}">
                            <a16:creationId xmlns:a16="http://schemas.microsoft.com/office/drawing/2014/main" id="{31F9E329-0C16-443E-BCF6-EDFF8FF12B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077072"/>
                        <a:ext cx="1714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91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>
                <a:solidFill>
                  <a:schemeClr val="accent2"/>
                </a:solidFill>
              </a:rPr>
              <a:t>n</a:t>
            </a:r>
            <a:r>
              <a:rPr lang="it-IT" altLang="it-IT" sz="1800">
                <a:solidFill>
                  <a:schemeClr val="accent2"/>
                </a:solidFill>
              </a:rPr>
              <a:t> job </a:t>
            </a:r>
            <a:r>
              <a:rPr lang="it-IT" altLang="it-IT" sz="1800"/>
              <a:t>devono essere lavorati su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>
                <a:solidFill>
                  <a:schemeClr val="accent2"/>
                </a:solidFill>
              </a:rPr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macchine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1549400"/>
            <a:ext cx="79200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l’</a:t>
            </a:r>
            <a:r>
              <a:rPr lang="it-IT" altLang="it-IT" sz="1800" i="1">
                <a:solidFill>
                  <a:schemeClr val="accent2"/>
                </a:solidFill>
              </a:rPr>
              <a:t>ordine</a:t>
            </a:r>
            <a:r>
              <a:rPr lang="it-IT" altLang="it-IT" sz="1800"/>
              <a:t> in cui le </a:t>
            </a:r>
            <a:r>
              <a:rPr lang="it-IT" altLang="it-IT" sz="1800" i="1">
                <a:solidFill>
                  <a:schemeClr val="accent2"/>
                </a:solidFill>
              </a:rPr>
              <a:t>macchine sono visitate </a:t>
            </a:r>
            <a:r>
              <a:rPr lang="it-IT" altLang="it-IT" sz="1800"/>
              <a:t>da ciascun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è </a:t>
            </a:r>
            <a:r>
              <a:rPr lang="it-IT" altLang="it-IT" sz="1800" i="1">
                <a:solidFill>
                  <a:schemeClr val="accent2"/>
                </a:solidFill>
              </a:rPr>
              <a:t>diverso</a:t>
            </a:r>
            <a:r>
              <a:rPr lang="it-IT" altLang="it-IT" sz="1800" i="1">
                <a:solidFill>
                  <a:srgbClr val="0070C0"/>
                </a:solidFill>
              </a:rPr>
              <a:t> </a:t>
            </a:r>
            <a:r>
              <a:rPr lang="it-IT" altLang="it-IT" sz="1800"/>
              <a:t>da job a job</a:t>
            </a:r>
            <a:endParaRPr lang="it-IT" altLang="it-IT" sz="1800" b="1"/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141663"/>
            <a:ext cx="8135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la </a:t>
            </a:r>
            <a:r>
              <a:rPr lang="it-IT" altLang="it-IT" sz="1800" i="1">
                <a:solidFill>
                  <a:schemeClr val="accent2"/>
                </a:solidFill>
              </a:rPr>
              <a:t>sequenza di macchine </a:t>
            </a:r>
            <a:r>
              <a:rPr lang="it-IT" altLang="it-IT" sz="1800"/>
              <a:t>per un certo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viene chiamata </a:t>
            </a:r>
            <a:r>
              <a:rPr lang="it-IT" altLang="it-IT" sz="1800" i="1">
                <a:solidFill>
                  <a:schemeClr val="accent2"/>
                </a:solidFill>
              </a:rPr>
              <a:t>instradamento</a:t>
            </a:r>
            <a:r>
              <a:rPr lang="it-IT" altLang="it-IT" sz="1800"/>
              <a:t> del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 b="1" i="1">
                <a:solidFill>
                  <a:schemeClr val="accent2"/>
                </a:solidFill>
              </a:rPr>
              <a:t> j</a:t>
            </a:r>
          </a:p>
        </p:txBody>
      </p:sp>
      <p:sp>
        <p:nvSpPr>
          <p:cNvPr id="8" name="Rettangolo 6"/>
          <p:cNvSpPr>
            <a:spLocks noChangeArrowheads="1"/>
          </p:cNvSpPr>
          <p:nvPr/>
        </p:nvSpPr>
        <p:spPr bwMode="auto">
          <a:xfrm>
            <a:off x="468313" y="3997325"/>
            <a:ext cx="79200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Data un’</a:t>
            </a:r>
            <a:r>
              <a:rPr lang="it-IT" altLang="it-IT" sz="1800" i="1">
                <a:solidFill>
                  <a:schemeClr val="accent2"/>
                </a:solidFill>
              </a:rPr>
              <a:t>instanza </a:t>
            </a:r>
            <a:r>
              <a:rPr lang="it-IT" altLang="it-IT" sz="1800"/>
              <a:t>di </a:t>
            </a:r>
            <a:r>
              <a:rPr lang="it-IT" altLang="it-IT" sz="1800" i="1">
                <a:solidFill>
                  <a:schemeClr val="accent2"/>
                </a:solidFill>
              </a:rPr>
              <a:t>job shop</a:t>
            </a:r>
            <a:r>
              <a:rPr lang="it-IT" altLang="it-IT" sz="1800"/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ji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è la durata del </a:t>
            </a:r>
            <a:r>
              <a:rPr lang="it-IT" altLang="it-IT" sz="1800" i="1">
                <a:solidFill>
                  <a:schemeClr val="accent2"/>
                </a:solidFill>
              </a:rPr>
              <a:t>task i-esimo </a:t>
            </a:r>
            <a:r>
              <a:rPr lang="it-IT" altLang="it-IT" sz="1800"/>
              <a:t>del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 b="1" i="1">
                <a:solidFill>
                  <a:schemeClr val="accent2"/>
                </a:solidFill>
              </a:rPr>
              <a:t> j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l-GR" altLang="it-IT" sz="1800" b="1" i="1">
                <a:solidFill>
                  <a:schemeClr val="accent2"/>
                </a:solidFill>
              </a:rPr>
              <a:t>μ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ji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è la </a:t>
            </a:r>
            <a:r>
              <a:rPr lang="it-IT" altLang="it-IT" sz="1800" i="1">
                <a:solidFill>
                  <a:schemeClr val="accent2"/>
                </a:solidFill>
              </a:rPr>
              <a:t>macchina</a:t>
            </a:r>
            <a:r>
              <a:rPr lang="it-IT" altLang="it-IT" sz="1800" i="1">
                <a:solidFill>
                  <a:srgbClr val="0070C0"/>
                </a:solidFill>
              </a:rPr>
              <a:t> </a:t>
            </a:r>
            <a:r>
              <a:rPr lang="it-IT" altLang="it-IT" sz="1800"/>
              <a:t>sulla quale deve essere processato il </a:t>
            </a:r>
            <a:r>
              <a:rPr lang="it-IT" altLang="it-IT" sz="1800" i="1">
                <a:solidFill>
                  <a:schemeClr val="accent2"/>
                </a:solidFill>
              </a:rPr>
              <a:t>task i-esimo </a:t>
            </a:r>
            <a:r>
              <a:rPr lang="it-IT" altLang="it-IT" sz="1800"/>
              <a:t>del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2362200"/>
            <a:ext cx="79200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uno stesso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può anche </a:t>
            </a:r>
            <a:r>
              <a:rPr lang="it-IT" altLang="it-IT" sz="1800" i="1">
                <a:solidFill>
                  <a:schemeClr val="accent2"/>
                </a:solidFill>
              </a:rPr>
              <a:t>visitare più volte </a:t>
            </a:r>
            <a:r>
              <a:rPr lang="it-IT" altLang="it-IT" sz="1800"/>
              <a:t>(o </a:t>
            </a:r>
            <a:r>
              <a:rPr lang="it-IT" altLang="it-IT" sz="1800" i="1">
                <a:solidFill>
                  <a:schemeClr val="accent2"/>
                </a:solidFill>
              </a:rPr>
              <a:t>nessuna</a:t>
            </a:r>
            <a:r>
              <a:rPr lang="it-IT" altLang="it-IT" sz="1800"/>
              <a:t>) </a:t>
            </a:r>
            <a:r>
              <a:rPr lang="it-IT" altLang="it-IT" sz="1800" i="1">
                <a:solidFill>
                  <a:schemeClr val="accent2"/>
                </a:solidFill>
              </a:rPr>
              <a:t>la stessa macchina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096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Grafo disgiunto </a:t>
            </a:r>
            <a:r>
              <a:rPr lang="it-IT" altLang="it-IT" sz="1800" b="1" i="1">
                <a:solidFill>
                  <a:srgbClr val="0066FF"/>
                </a:solidFill>
                <a:latin typeface="Brush Script MT" pitchFamily="66" charset="0"/>
              </a:rPr>
              <a:t>G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244600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Anche per il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job shop le soluzioni ammissibili </a:t>
            </a:r>
            <a:r>
              <a:rPr lang="it-IT" dirty="0">
                <a:cs typeface="+mn-cs"/>
              </a:rPr>
              <a:t>possono essere rappresentate mediante un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grafo disgiuntivo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 </a:t>
            </a:r>
            <a:r>
              <a:rPr lang="it-IT" b="1" i="1" dirty="0">
                <a:solidFill>
                  <a:srgbClr val="0066FF"/>
                </a:solidFill>
                <a:latin typeface="Brush Script MT" pitchFamily="66" charset="0"/>
                <a:cs typeface="+mn-cs"/>
              </a:rPr>
              <a:t> </a:t>
            </a:r>
            <a:r>
              <a:rPr lang="it-IT" dirty="0">
                <a:solidFill>
                  <a:schemeClr val="accent2"/>
                </a:solidFill>
                <a:latin typeface="+mj-lt"/>
                <a:cs typeface="+mn-cs"/>
              </a:rPr>
              <a:t>in cui:</a:t>
            </a:r>
          </a:p>
        </p:txBody>
      </p:sp>
      <p:sp>
        <p:nvSpPr>
          <p:cNvPr id="6" name="Rettangolo 4"/>
          <p:cNvSpPr>
            <a:spLocks noChangeArrowheads="1"/>
          </p:cNvSpPr>
          <p:nvPr/>
        </p:nvSpPr>
        <p:spPr bwMode="auto">
          <a:xfrm>
            <a:off x="468313" y="2179638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</a:t>
            </a:r>
            <a:r>
              <a:rPr lang="it-IT" altLang="it-IT" sz="1800" i="1">
                <a:solidFill>
                  <a:schemeClr val="accent2"/>
                </a:solidFill>
              </a:rPr>
              <a:t>nodo</a:t>
            </a:r>
            <a:r>
              <a:rPr lang="it-IT" altLang="it-IT" sz="1800"/>
              <a:t> corrisponde ad un </a:t>
            </a:r>
            <a:r>
              <a:rPr lang="it-IT" altLang="it-IT" sz="1800" i="1">
                <a:solidFill>
                  <a:schemeClr val="accent2"/>
                </a:solidFill>
              </a:rPr>
              <a:t>task</a:t>
            </a:r>
          </a:p>
        </p:txBody>
      </p:sp>
      <p:sp>
        <p:nvSpPr>
          <p:cNvPr id="7" name="Rettangolo 4"/>
          <p:cNvSpPr>
            <a:spLocks noChangeArrowheads="1"/>
          </p:cNvSpPr>
          <p:nvPr/>
        </p:nvSpPr>
        <p:spPr bwMode="auto">
          <a:xfrm>
            <a:off x="468313" y="2708275"/>
            <a:ext cx="84248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Gli </a:t>
            </a:r>
            <a:r>
              <a:rPr lang="it-IT" altLang="it-IT" sz="1800" i="1">
                <a:solidFill>
                  <a:schemeClr val="accent2"/>
                </a:solidFill>
              </a:rPr>
              <a:t>archi</a:t>
            </a:r>
            <a:r>
              <a:rPr lang="it-IT" altLang="it-IT" sz="1800"/>
              <a:t> esprimono i </a:t>
            </a:r>
            <a:r>
              <a:rPr lang="it-IT" altLang="it-IT" sz="1800" i="1">
                <a:solidFill>
                  <a:schemeClr val="accent2"/>
                </a:solidFill>
              </a:rPr>
              <a:t>vincoli di precedenza</a:t>
            </a:r>
            <a:r>
              <a:rPr lang="it-IT" altLang="it-IT" sz="1800"/>
              <a:t> tra task</a:t>
            </a: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468313" y="3187700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Le </a:t>
            </a:r>
            <a:r>
              <a:rPr lang="it-IT" altLang="it-IT" sz="1800" i="1">
                <a:solidFill>
                  <a:schemeClr val="accent2"/>
                </a:solidFill>
              </a:rPr>
              <a:t>precedenze tra task dello stesso job </a:t>
            </a:r>
            <a:r>
              <a:rPr lang="it-IT" altLang="it-IT" sz="1800"/>
              <a:t>sono espresse da </a:t>
            </a:r>
            <a:r>
              <a:rPr lang="it-IT" altLang="it-IT" sz="1800" i="1">
                <a:solidFill>
                  <a:schemeClr val="accent2"/>
                </a:solidFill>
              </a:rPr>
              <a:t>archi orientati </a:t>
            </a:r>
            <a:r>
              <a:rPr lang="it-IT" altLang="it-IT" sz="1800"/>
              <a:t>(</a:t>
            </a:r>
            <a:r>
              <a:rPr lang="it-IT" altLang="it-IT" sz="1800" i="1">
                <a:solidFill>
                  <a:schemeClr val="accent2"/>
                </a:solidFill>
              </a:rPr>
              <a:t>orizzontali</a:t>
            </a:r>
            <a:r>
              <a:rPr lang="it-IT" altLang="it-IT" sz="1800"/>
              <a:t>)</a:t>
            </a:r>
            <a:endParaRPr lang="it-IT" altLang="it-IT" sz="1800" i="1">
              <a:solidFill>
                <a:schemeClr val="accent2"/>
              </a:solidFill>
            </a:endParaRPr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468313" y="4017963"/>
            <a:ext cx="84248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Per ogni </a:t>
            </a:r>
            <a:r>
              <a:rPr lang="it-IT" altLang="it-IT" sz="1800" i="1">
                <a:solidFill>
                  <a:schemeClr val="accent2"/>
                </a:solidFill>
              </a:rPr>
              <a:t>coppia di task </a:t>
            </a:r>
            <a:r>
              <a:rPr lang="it-IT" altLang="it-IT" sz="1800"/>
              <a:t>che richiedono la </a:t>
            </a:r>
            <a:r>
              <a:rPr lang="it-IT" altLang="it-IT" sz="1800" i="1">
                <a:solidFill>
                  <a:schemeClr val="accent2"/>
                </a:solidFill>
              </a:rPr>
              <a:t>stessa macchina </a:t>
            </a:r>
            <a:r>
              <a:rPr lang="it-IT" altLang="it-IT" sz="1800"/>
              <a:t>(ma di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diversi), un </a:t>
            </a:r>
            <a:r>
              <a:rPr lang="it-IT" altLang="it-IT" sz="1800" i="1">
                <a:solidFill>
                  <a:schemeClr val="accent2"/>
                </a:solidFill>
              </a:rPr>
              <a:t>archo disgiuntivo non orientato </a:t>
            </a:r>
            <a:r>
              <a:rPr lang="it-IT" altLang="it-IT" sz="1800"/>
              <a:t>impone che i due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non possono essere </a:t>
            </a:r>
            <a:r>
              <a:rPr lang="it-IT" altLang="it-IT" sz="1800" i="1">
                <a:solidFill>
                  <a:schemeClr val="accent2"/>
                </a:solidFill>
              </a:rPr>
              <a:t>realizzati contemporaneamente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1988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Grafo disgiunto </a:t>
            </a:r>
            <a:r>
              <a:rPr lang="it-IT" altLang="it-IT" sz="1800" b="1" i="1">
                <a:solidFill>
                  <a:srgbClr val="0066FF"/>
                </a:solidFill>
                <a:latin typeface="Brush Script MT" pitchFamily="66" charset="0"/>
              </a:rPr>
              <a:t>G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244600"/>
            <a:ext cx="842486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Fissare un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sequenziamento</a:t>
            </a:r>
            <a:r>
              <a:rPr lang="it-IT" dirty="0">
                <a:cs typeface="+mn-cs"/>
              </a:rPr>
              <a:t>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r>
              <a:rPr lang="it-IT" dirty="0">
                <a:latin typeface="Arial"/>
                <a:cs typeface="Arial"/>
              </a:rPr>
              <a:t> dei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task </a:t>
            </a:r>
            <a:r>
              <a:rPr lang="it-IT" dirty="0">
                <a:latin typeface="Arial"/>
                <a:cs typeface="Arial"/>
              </a:rPr>
              <a:t>relativi alla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macchina i-esima</a:t>
            </a:r>
            <a:r>
              <a:rPr lang="it-IT" dirty="0">
                <a:latin typeface="Arial"/>
                <a:cs typeface="Arial"/>
              </a:rPr>
              <a:t>, equivale a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orientare</a:t>
            </a:r>
            <a:r>
              <a:rPr lang="it-IT" dirty="0">
                <a:latin typeface="Arial"/>
                <a:cs typeface="Arial"/>
              </a:rPr>
              <a:t> gli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archi disgiuntivi </a:t>
            </a:r>
            <a:r>
              <a:rPr lang="it-IT" dirty="0">
                <a:latin typeface="Arial"/>
                <a:cs typeface="Arial"/>
              </a:rPr>
              <a:t>relativi alla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macchina</a:t>
            </a:r>
            <a:r>
              <a:rPr lang="it-IT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endParaRPr lang="it-IT" b="1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052638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Dato un </a:t>
            </a:r>
            <a:r>
              <a:rPr lang="it-IT" i="1" dirty="0" err="1">
                <a:cs typeface="+mn-cs"/>
              </a:rPr>
              <a:t>sequenziamento</a:t>
            </a:r>
            <a:r>
              <a:rPr lang="it-IT" dirty="0">
                <a:cs typeface="+mn-cs"/>
              </a:rPr>
              <a:t>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= {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it-IT" b="1" i="1" dirty="0" err="1">
                <a:solidFill>
                  <a:schemeClr val="accent2"/>
                </a:solidFill>
                <a:latin typeface="Arial"/>
                <a:cs typeface="Arial"/>
              </a:rPr>
              <a:t>i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= 1..m}</a:t>
            </a:r>
            <a:endParaRPr lang="it-IT" b="1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620713" y="2557463"/>
            <a:ext cx="84248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it-IT" dirty="0">
                <a:cs typeface="+mn-cs"/>
              </a:rPr>
              <a:t>Se 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dirty="0">
                <a:latin typeface="Arial"/>
                <a:cs typeface="Arial"/>
              </a:rPr>
              <a:t>presenta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cicli</a:t>
            </a:r>
            <a:r>
              <a:rPr lang="it-IT" dirty="0">
                <a:latin typeface="Arial"/>
                <a:cs typeface="Arial"/>
              </a:rPr>
              <a:t>, il </a:t>
            </a:r>
            <a:r>
              <a:rPr lang="it-IT" i="1" dirty="0" err="1">
                <a:solidFill>
                  <a:schemeClr val="accent2"/>
                </a:solidFill>
                <a:latin typeface="Arial"/>
                <a:cs typeface="Arial"/>
              </a:rPr>
              <a:t>sequenziamento</a:t>
            </a:r>
            <a:r>
              <a:rPr lang="it-IT" dirty="0">
                <a:latin typeface="Arial"/>
                <a:cs typeface="Arial"/>
              </a:rPr>
              <a:t> è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non ammissibile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611188" y="3065463"/>
            <a:ext cx="842486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it-IT" dirty="0">
                <a:cs typeface="+mn-cs"/>
              </a:rPr>
              <a:t>Se 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dirty="0">
                <a:latin typeface="Arial"/>
                <a:cs typeface="Arial"/>
              </a:rPr>
              <a:t>è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aciclico</a:t>
            </a:r>
            <a:r>
              <a:rPr lang="it-IT" dirty="0">
                <a:latin typeface="Arial"/>
                <a:cs typeface="Arial"/>
              </a:rPr>
              <a:t>, il </a:t>
            </a:r>
            <a:r>
              <a:rPr lang="it-IT" i="1" dirty="0" err="1">
                <a:solidFill>
                  <a:schemeClr val="accent2"/>
                </a:solidFill>
                <a:latin typeface="Arial"/>
                <a:cs typeface="Arial"/>
              </a:rPr>
              <a:t>makespan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è dato dal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peso</a:t>
            </a:r>
            <a:r>
              <a:rPr lang="it-IT" dirty="0">
                <a:latin typeface="Arial"/>
                <a:cs typeface="Arial"/>
              </a:rPr>
              <a:t> del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cammino massimo </a:t>
            </a:r>
            <a:r>
              <a:rPr lang="it-IT" dirty="0">
                <a:latin typeface="Arial"/>
                <a:cs typeface="Arial"/>
              </a:rPr>
              <a:t>dal nodo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s </a:t>
            </a:r>
            <a:r>
              <a:rPr lang="it-IT" dirty="0">
                <a:latin typeface="Arial"/>
                <a:cs typeface="Arial"/>
              </a:rPr>
              <a:t>al nodo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t</a:t>
            </a:r>
            <a:endParaRPr lang="it-IT" b="1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Grafo disgiunto </a:t>
            </a:r>
            <a:r>
              <a:rPr lang="it-IT" b="1" i="1" dirty="0">
                <a:solidFill>
                  <a:srgbClr val="0066FF"/>
                </a:solidFill>
                <a:latin typeface="Brush Script MT" pitchFamily="66" charset="0"/>
                <a:cs typeface="+mn-cs"/>
              </a:rPr>
              <a:t>G</a:t>
            </a:r>
            <a:r>
              <a:rPr lang="it-IT" b="1" i="1" dirty="0">
                <a:solidFill>
                  <a:srgbClr val="0066FF"/>
                </a:solidFill>
                <a:latin typeface="+mj-lt"/>
                <a:cs typeface="+mn-cs"/>
              </a:rPr>
              <a:t>, esempio</a:t>
            </a:r>
          </a:p>
        </p:txBody>
      </p:sp>
      <p:graphicFrame>
        <p:nvGraphicFramePr>
          <p:cNvPr id="43013" name="Object 2"/>
          <p:cNvGraphicFramePr>
            <a:graphicFrameLocks noChangeAspect="1"/>
          </p:cNvGraphicFramePr>
          <p:nvPr/>
        </p:nvGraphicFramePr>
        <p:xfrm>
          <a:off x="479425" y="12858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430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2858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660400" y="1893888"/>
          <a:ext cx="2687640" cy="13414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r>
                        <a:rPr lang="it-IT" sz="1600" dirty="0" err="1"/>
                        <a:t>j\t</a:t>
                      </a:r>
                      <a:endParaRPr lang="it-IT" sz="1600" dirty="0"/>
                    </a:p>
                  </a:txBody>
                  <a:tcPr marL="91429" marR="9142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t1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t2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t3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t4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9" marR="9142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9" marR="9142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-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9" marR="9142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-</a:t>
                      </a:r>
                    </a:p>
                  </a:txBody>
                  <a:tcPr marL="91429" marR="9142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46" name="Rettangolo 6"/>
          <p:cNvSpPr>
            <a:spLocks noChangeArrowheads="1"/>
          </p:cNvSpPr>
          <p:nvPr/>
        </p:nvSpPr>
        <p:spPr bwMode="auto">
          <a:xfrm>
            <a:off x="755650" y="3357563"/>
            <a:ext cx="3024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FF0000"/>
                </a:solidFill>
              </a:rPr>
              <a:t>tempi di processamento p</a:t>
            </a:r>
            <a:r>
              <a:rPr lang="it-IT" altLang="it-IT" sz="1600" i="1" baseline="-25000">
                <a:solidFill>
                  <a:srgbClr val="FF0000"/>
                </a:solidFill>
              </a:rPr>
              <a:t>ji</a:t>
            </a:r>
            <a:endParaRPr lang="it-IT" altLang="it-IT" sz="1600" b="1" i="1" baseline="-25000">
              <a:solidFill>
                <a:srgbClr val="FF0000"/>
              </a:solidFill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4332288" y="1916113"/>
          <a:ext cx="2400300" cy="13414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r>
                        <a:rPr lang="it-IT" sz="1600" dirty="0" err="1"/>
                        <a:t>j\t</a:t>
                      </a:r>
                      <a:endParaRPr lang="it-IT" sz="1600" dirty="0"/>
                    </a:p>
                  </a:txBody>
                  <a:tcPr marL="91454" marR="91454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t1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t2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t3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t4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54" marR="91454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54" marR="91454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-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54" marR="91454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-</a:t>
                      </a:r>
                    </a:p>
                  </a:txBody>
                  <a:tcPr marL="91454" marR="9145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79" name="Rettangolo 8"/>
          <p:cNvSpPr>
            <a:spLocks noChangeArrowheads="1"/>
          </p:cNvSpPr>
          <p:nvPr/>
        </p:nvSpPr>
        <p:spPr bwMode="auto">
          <a:xfrm>
            <a:off x="4284663" y="3357563"/>
            <a:ext cx="3022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FF0000"/>
                </a:solidFill>
              </a:rPr>
              <a:t>instradamento dei job μ</a:t>
            </a:r>
            <a:r>
              <a:rPr lang="it-IT" altLang="it-IT" sz="1600" i="1" baseline="-25000">
                <a:solidFill>
                  <a:srgbClr val="FF0000"/>
                </a:solidFill>
              </a:rPr>
              <a:t>ji</a:t>
            </a:r>
            <a:endParaRPr lang="it-IT" altLang="it-IT" sz="1600" b="1" i="1" baseline="-25000">
              <a:solidFill>
                <a:srgbClr val="FF0000"/>
              </a:solidFill>
            </a:endParaRPr>
          </a:p>
        </p:txBody>
      </p:sp>
      <p:grpSp>
        <p:nvGrpSpPr>
          <p:cNvPr id="2" name="Gruppo 75"/>
          <p:cNvGrpSpPr>
            <a:grpSpLocks/>
          </p:cNvGrpSpPr>
          <p:nvPr/>
        </p:nvGrpSpPr>
        <p:grpSpPr bwMode="auto">
          <a:xfrm>
            <a:off x="755650" y="4148138"/>
            <a:ext cx="7561263" cy="2160587"/>
            <a:chOff x="755576" y="4147716"/>
            <a:chExt cx="7560840" cy="2161604"/>
          </a:xfrm>
        </p:grpSpPr>
        <p:sp>
          <p:nvSpPr>
            <p:cNvPr id="11" name="Ovale 10"/>
            <p:cNvSpPr/>
            <p:nvPr/>
          </p:nvSpPr>
          <p:spPr bwMode="auto">
            <a:xfrm>
              <a:off x="755576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s</a:t>
              </a:r>
            </a:p>
          </p:txBody>
        </p:sp>
        <p:sp>
          <p:nvSpPr>
            <p:cNvPr id="12" name="Ovale 11"/>
            <p:cNvSpPr/>
            <p:nvPr/>
          </p:nvSpPr>
          <p:spPr bwMode="auto">
            <a:xfrm>
              <a:off x="2543001" y="5891611"/>
              <a:ext cx="712748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[3,1]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2484267" y="5054605"/>
              <a:ext cx="711160" cy="417710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[2,1]</a:t>
              </a:r>
            </a:p>
          </p:txBody>
        </p:sp>
        <p:sp>
          <p:nvSpPr>
            <p:cNvPr id="14" name="Ovale 13"/>
            <p:cNvSpPr/>
            <p:nvPr/>
          </p:nvSpPr>
          <p:spPr bwMode="auto">
            <a:xfrm>
              <a:off x="1628652" y="4147716"/>
              <a:ext cx="711160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[1,1]</a:t>
              </a:r>
            </a:p>
          </p:txBody>
        </p:sp>
        <p:sp>
          <p:nvSpPr>
            <p:cNvPr id="15" name="Ovale 14"/>
            <p:cNvSpPr/>
            <p:nvPr/>
          </p:nvSpPr>
          <p:spPr bwMode="auto">
            <a:xfrm>
              <a:off x="4252643" y="5891611"/>
              <a:ext cx="712747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[3,2]</a:t>
              </a:r>
            </a:p>
          </p:txBody>
        </p:sp>
        <p:sp>
          <p:nvSpPr>
            <p:cNvPr id="16" name="Ovale 15"/>
            <p:cNvSpPr/>
            <p:nvPr/>
          </p:nvSpPr>
          <p:spPr bwMode="auto">
            <a:xfrm>
              <a:off x="4192322" y="5054605"/>
              <a:ext cx="712747" cy="41771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[2,2]</a:t>
              </a:r>
            </a:p>
          </p:txBody>
        </p:sp>
        <p:sp>
          <p:nvSpPr>
            <p:cNvPr id="17" name="Ovale 16"/>
            <p:cNvSpPr/>
            <p:nvPr/>
          </p:nvSpPr>
          <p:spPr bwMode="auto">
            <a:xfrm>
              <a:off x="3131931" y="4147716"/>
              <a:ext cx="712747" cy="417709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[1,2]</a:t>
              </a:r>
            </a:p>
          </p:txBody>
        </p:sp>
        <p:sp>
          <p:nvSpPr>
            <p:cNvPr id="18" name="Ovale 17"/>
            <p:cNvSpPr/>
            <p:nvPr/>
          </p:nvSpPr>
          <p:spPr bwMode="auto">
            <a:xfrm>
              <a:off x="5962285" y="5891611"/>
              <a:ext cx="712748" cy="417709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[3,3]</a:t>
              </a:r>
            </a:p>
          </p:txBody>
        </p:sp>
        <p:sp>
          <p:nvSpPr>
            <p:cNvPr id="20" name="Ovale 19"/>
            <p:cNvSpPr/>
            <p:nvPr/>
          </p:nvSpPr>
          <p:spPr bwMode="auto">
            <a:xfrm>
              <a:off x="5901963" y="5054605"/>
              <a:ext cx="712748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[2,3]</a:t>
              </a:r>
            </a:p>
          </p:txBody>
        </p:sp>
        <p:sp>
          <p:nvSpPr>
            <p:cNvPr id="21" name="Ovale 20"/>
            <p:cNvSpPr/>
            <p:nvPr/>
          </p:nvSpPr>
          <p:spPr bwMode="auto">
            <a:xfrm>
              <a:off x="4716167" y="4147716"/>
              <a:ext cx="712747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[1,3]</a:t>
              </a:r>
            </a:p>
          </p:txBody>
        </p:sp>
        <p:sp>
          <p:nvSpPr>
            <p:cNvPr id="22" name="Ovale 21"/>
            <p:cNvSpPr/>
            <p:nvPr/>
          </p:nvSpPr>
          <p:spPr bwMode="auto">
            <a:xfrm>
              <a:off x="8032269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t</a:t>
              </a:r>
            </a:p>
          </p:txBody>
        </p:sp>
        <p:cxnSp>
          <p:nvCxnSpPr>
            <p:cNvPr id="23" name="Connettore 2 22"/>
            <p:cNvCxnSpPr>
              <a:stCxn id="11" idx="7"/>
              <a:endCxn id="14" idx="2"/>
            </p:cNvCxnSpPr>
            <p:nvPr/>
          </p:nvCxnSpPr>
          <p:spPr bwMode="auto">
            <a:xfrm flipV="1">
              <a:off x="998450" y="4357365"/>
              <a:ext cx="630202" cy="806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>
              <a:stCxn id="11" idx="6"/>
              <a:endCxn id="13" idx="2"/>
            </p:cNvCxnSpPr>
            <p:nvPr/>
          </p:nvCxnSpPr>
          <p:spPr bwMode="auto">
            <a:xfrm>
              <a:off x="1039723" y="5262666"/>
              <a:ext cx="14445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>
              <a:stCxn id="11" idx="5"/>
              <a:endCxn id="12" idx="2"/>
            </p:cNvCxnSpPr>
            <p:nvPr/>
          </p:nvCxnSpPr>
          <p:spPr bwMode="auto">
            <a:xfrm>
              <a:off x="998450" y="5362725"/>
              <a:ext cx="1544551" cy="736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/>
            <p:cNvCxnSpPr>
              <a:stCxn id="14" idx="6"/>
              <a:endCxn id="17" idx="2"/>
            </p:cNvCxnSpPr>
            <p:nvPr/>
          </p:nvCxnSpPr>
          <p:spPr bwMode="auto">
            <a:xfrm>
              <a:off x="2339812" y="4357365"/>
              <a:ext cx="7921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/>
            <p:nvPr/>
          </p:nvCxnSpPr>
          <p:spPr bwMode="auto">
            <a:xfrm>
              <a:off x="3255749" y="5262666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/>
            <p:cNvCxnSpPr/>
            <p:nvPr/>
          </p:nvCxnSpPr>
          <p:spPr bwMode="auto">
            <a:xfrm>
              <a:off x="3255749" y="6099671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17" idx="6"/>
              <a:endCxn id="21" idx="2"/>
            </p:cNvCxnSpPr>
            <p:nvPr/>
          </p:nvCxnSpPr>
          <p:spPr bwMode="auto">
            <a:xfrm>
              <a:off x="3844678" y="4357365"/>
              <a:ext cx="871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/>
            <p:nvPr/>
          </p:nvCxnSpPr>
          <p:spPr bwMode="auto">
            <a:xfrm>
              <a:off x="4965390" y="5262666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2 30"/>
            <p:cNvCxnSpPr/>
            <p:nvPr/>
          </p:nvCxnSpPr>
          <p:spPr bwMode="auto">
            <a:xfrm>
              <a:off x="4965390" y="6099671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2 31"/>
            <p:cNvCxnSpPr>
              <a:stCxn id="20" idx="6"/>
              <a:endCxn id="22" idx="2"/>
            </p:cNvCxnSpPr>
            <p:nvPr/>
          </p:nvCxnSpPr>
          <p:spPr bwMode="auto">
            <a:xfrm flipV="1">
              <a:off x="6614711" y="5262666"/>
              <a:ext cx="14175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>
              <a:stCxn id="18" idx="6"/>
              <a:endCxn id="22" idx="3"/>
            </p:cNvCxnSpPr>
            <p:nvPr/>
          </p:nvCxnSpPr>
          <p:spPr bwMode="auto">
            <a:xfrm flipV="1">
              <a:off x="6675033" y="5362725"/>
              <a:ext cx="1398509" cy="736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/>
            <p:cNvCxnSpPr>
              <a:stCxn id="45" idx="6"/>
              <a:endCxn id="22" idx="1"/>
            </p:cNvCxnSpPr>
            <p:nvPr/>
          </p:nvCxnSpPr>
          <p:spPr bwMode="auto">
            <a:xfrm>
              <a:off x="7019501" y="4357365"/>
              <a:ext cx="1054041" cy="806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e 44"/>
            <p:cNvSpPr/>
            <p:nvPr/>
          </p:nvSpPr>
          <p:spPr bwMode="auto">
            <a:xfrm>
              <a:off x="6306753" y="4149304"/>
              <a:ext cx="712747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[1,4]</a:t>
              </a:r>
            </a:p>
          </p:txBody>
        </p:sp>
        <p:cxnSp>
          <p:nvCxnSpPr>
            <p:cNvPr id="46" name="Connettore 2 45"/>
            <p:cNvCxnSpPr>
              <a:endCxn id="45" idx="2"/>
            </p:cNvCxnSpPr>
            <p:nvPr/>
          </p:nvCxnSpPr>
          <p:spPr bwMode="auto">
            <a:xfrm>
              <a:off x="5436852" y="4357365"/>
              <a:ext cx="8699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ttore 1 76"/>
          <p:cNvCxnSpPr/>
          <p:nvPr/>
        </p:nvCxnSpPr>
        <p:spPr>
          <a:xfrm>
            <a:off x="2235200" y="4503738"/>
            <a:ext cx="2062163" cy="6111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 flipH="1" flipV="1">
            <a:off x="4548188" y="5472113"/>
            <a:ext cx="60325" cy="4191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flipV="1">
            <a:off x="2840038" y="4503738"/>
            <a:ext cx="396875" cy="55086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3090863" y="5410200"/>
            <a:ext cx="2871787" cy="69056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igura a mano libera 80"/>
          <p:cNvSpPr/>
          <p:nvPr/>
        </p:nvSpPr>
        <p:spPr>
          <a:xfrm>
            <a:off x="1981200" y="4556125"/>
            <a:ext cx="2346325" cy="1417638"/>
          </a:xfrm>
          <a:custGeom>
            <a:avLst/>
            <a:gdLst>
              <a:gd name="connsiteX0" fmla="*/ 0 w 2346960"/>
              <a:gd name="connsiteY0" fmla="*/ 0 h 1417320"/>
              <a:gd name="connsiteX1" fmla="*/ 487680 w 2346960"/>
              <a:gd name="connsiteY1" fmla="*/ 1051560 h 1417320"/>
              <a:gd name="connsiteX2" fmla="*/ 2346960 w 2346960"/>
              <a:gd name="connsiteY2" fmla="*/ 141732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960" h="1417320">
                <a:moveTo>
                  <a:pt x="0" y="0"/>
                </a:moveTo>
                <a:cubicBezTo>
                  <a:pt x="48260" y="407670"/>
                  <a:pt x="96520" y="815340"/>
                  <a:pt x="487680" y="1051560"/>
                </a:cubicBezTo>
                <a:cubicBezTo>
                  <a:pt x="878840" y="1287780"/>
                  <a:pt x="2346960" y="1417320"/>
                  <a:pt x="2346960" y="1417320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2" name="Figura a mano libera 81"/>
          <p:cNvSpPr/>
          <p:nvPr/>
        </p:nvSpPr>
        <p:spPr>
          <a:xfrm>
            <a:off x="3779838" y="4479925"/>
            <a:ext cx="2362200" cy="1403350"/>
          </a:xfrm>
          <a:custGeom>
            <a:avLst/>
            <a:gdLst>
              <a:gd name="connsiteX0" fmla="*/ 0 w 2362200"/>
              <a:gd name="connsiteY0" fmla="*/ 0 h 1402080"/>
              <a:gd name="connsiteX1" fmla="*/ 1935480 w 2362200"/>
              <a:gd name="connsiteY1" fmla="*/ 883920 h 1402080"/>
              <a:gd name="connsiteX2" fmla="*/ 2362200 w 2362200"/>
              <a:gd name="connsiteY2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402080">
                <a:moveTo>
                  <a:pt x="0" y="0"/>
                </a:moveTo>
                <a:cubicBezTo>
                  <a:pt x="770890" y="325120"/>
                  <a:pt x="1541780" y="650240"/>
                  <a:pt x="1935480" y="883920"/>
                </a:cubicBezTo>
                <a:cubicBezTo>
                  <a:pt x="2329180" y="1117600"/>
                  <a:pt x="2345690" y="1259840"/>
                  <a:pt x="2362200" y="1402080"/>
                </a:cubicBez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cxnSp>
        <p:nvCxnSpPr>
          <p:cNvPr id="83" name="Connettore 1 82"/>
          <p:cNvCxnSpPr/>
          <p:nvPr/>
        </p:nvCxnSpPr>
        <p:spPr>
          <a:xfrm flipV="1">
            <a:off x="3151188" y="4503738"/>
            <a:ext cx="1668462" cy="144938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/>
          <p:nvPr/>
        </p:nvCxnSpPr>
        <p:spPr>
          <a:xfrm flipV="1">
            <a:off x="6257925" y="4567238"/>
            <a:ext cx="406400" cy="48736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4"/>
          <p:cNvSpPr>
            <a:spLocks noChangeArrowheads="1"/>
          </p:cNvSpPr>
          <p:nvPr/>
        </p:nvSpPr>
        <p:spPr bwMode="auto">
          <a:xfrm>
            <a:off x="468313" y="106521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Un problema del tipo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2252663"/>
            <a:ext cx="842486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è un problema di </a:t>
            </a:r>
            <a:r>
              <a:rPr lang="it-IT" altLang="it-IT" sz="1800" i="1">
                <a:solidFill>
                  <a:schemeClr val="accent2"/>
                </a:solidFill>
              </a:rPr>
              <a:t>flow shop su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 i="1">
                <a:solidFill>
                  <a:schemeClr val="accent2"/>
                </a:solidFill>
              </a:rPr>
              <a:t> macchine </a:t>
            </a:r>
            <a:r>
              <a:rPr lang="it-IT" altLang="it-IT" sz="1800"/>
              <a:t>in cui si vuole </a:t>
            </a:r>
            <a:r>
              <a:rPr lang="it-IT" altLang="it-IT" sz="1800" i="1">
                <a:solidFill>
                  <a:schemeClr val="accent2"/>
                </a:solidFill>
              </a:rPr>
              <a:t>minimizzare il massimo tempo di completamento</a:t>
            </a:r>
            <a:r>
              <a:rPr lang="it-IT" altLang="it-IT" sz="1800"/>
              <a:t> o </a:t>
            </a:r>
            <a:r>
              <a:rPr lang="it-IT" altLang="it-IT" sz="1800" b="1" i="1">
                <a:solidFill>
                  <a:schemeClr val="accent2"/>
                </a:solidFill>
              </a:rPr>
              <a:t>makespan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3241675"/>
            <a:ext cx="84248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 dirty="0"/>
              <a:t>Non essendoci </a:t>
            </a:r>
            <a:r>
              <a:rPr lang="it-IT" altLang="it-IT" sz="1800" i="1" dirty="0">
                <a:solidFill>
                  <a:schemeClr val="accent2"/>
                </a:solidFill>
              </a:rPr>
              <a:t>vincoli di tipo tecnologico </a:t>
            </a:r>
            <a:r>
              <a:rPr lang="it-IT" altLang="it-IT" sz="1800" dirty="0"/>
              <a:t>ed avendo una </a:t>
            </a:r>
            <a:r>
              <a:rPr lang="it-IT" altLang="it-IT" sz="1800" i="1" dirty="0">
                <a:solidFill>
                  <a:schemeClr val="accent2"/>
                </a:solidFill>
              </a:rPr>
              <a:t>funzione obiettivo regolare</a:t>
            </a:r>
            <a:r>
              <a:rPr lang="it-IT" altLang="it-IT" sz="1800" dirty="0"/>
              <a:t>, la prima macchina (dopo aver iniziato la lavorazione dei </a:t>
            </a:r>
            <a:r>
              <a:rPr lang="it-IT" altLang="it-IT" sz="1800" i="1" dirty="0">
                <a:solidFill>
                  <a:schemeClr val="accent2"/>
                </a:solidFill>
              </a:rPr>
              <a:t>job</a:t>
            </a:r>
            <a:r>
              <a:rPr lang="it-IT" altLang="it-IT" sz="1800" dirty="0"/>
              <a:t>) </a:t>
            </a:r>
            <a:r>
              <a:rPr lang="it-IT" altLang="it-IT" sz="1800" i="1" dirty="0">
                <a:solidFill>
                  <a:schemeClr val="accent2"/>
                </a:solidFill>
              </a:rPr>
              <a:t>processa tutti i job senza pause </a:t>
            </a:r>
            <a:r>
              <a:rPr lang="it-IT" altLang="it-IT" sz="1800" dirty="0"/>
              <a:t>tra un </a:t>
            </a:r>
            <a:r>
              <a:rPr lang="it-IT" altLang="it-IT" sz="1800" i="1" dirty="0">
                <a:solidFill>
                  <a:schemeClr val="accent2"/>
                </a:solidFill>
              </a:rPr>
              <a:t>job</a:t>
            </a:r>
            <a:r>
              <a:rPr lang="it-IT" altLang="it-IT" sz="1800" dirty="0"/>
              <a:t> e l’altro.</a:t>
            </a: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776288" y="1700213"/>
          <a:ext cx="11191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DSMT4">
                  <p:embed/>
                </p:oleObj>
              </mc:Choice>
              <mc:Fallback>
                <p:oleObj name="Equation" r:id="rId2" imgW="622030" imgH="228501" progId="Equation.DSMT4">
                  <p:embed/>
                  <p:pic>
                    <p:nvPicPr>
                      <p:cNvPr id="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700213"/>
                        <a:ext cx="11191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Grafo disgiunto </a:t>
            </a:r>
            <a:r>
              <a:rPr lang="it-IT" b="1" i="1" dirty="0">
                <a:solidFill>
                  <a:srgbClr val="0066FF"/>
                </a:solidFill>
                <a:latin typeface="Brush Script MT" pitchFamily="66" charset="0"/>
                <a:cs typeface="+mn-cs"/>
              </a:rPr>
              <a:t>G</a:t>
            </a:r>
            <a:r>
              <a:rPr lang="it-IT" b="1" i="1" dirty="0">
                <a:solidFill>
                  <a:srgbClr val="0066FF"/>
                </a:solidFill>
                <a:latin typeface="+mj-lt"/>
                <a:cs typeface="+mn-cs"/>
              </a:rPr>
              <a:t>, esempio</a:t>
            </a:r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479425" y="12858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440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2858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po 5"/>
          <p:cNvGrpSpPr>
            <a:grpSpLocks/>
          </p:cNvGrpSpPr>
          <p:nvPr/>
        </p:nvGrpSpPr>
        <p:grpSpPr bwMode="auto">
          <a:xfrm>
            <a:off x="755650" y="4148138"/>
            <a:ext cx="7561263" cy="2160587"/>
            <a:chOff x="755576" y="4147716"/>
            <a:chExt cx="7560840" cy="2161604"/>
          </a:xfrm>
        </p:grpSpPr>
        <p:sp>
          <p:nvSpPr>
            <p:cNvPr id="7" name="Ovale 6"/>
            <p:cNvSpPr/>
            <p:nvPr/>
          </p:nvSpPr>
          <p:spPr bwMode="auto">
            <a:xfrm>
              <a:off x="755576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s</a:t>
              </a:r>
            </a:p>
          </p:txBody>
        </p:sp>
        <p:sp>
          <p:nvSpPr>
            <p:cNvPr id="8" name="Ovale 7"/>
            <p:cNvSpPr/>
            <p:nvPr/>
          </p:nvSpPr>
          <p:spPr bwMode="auto">
            <a:xfrm>
              <a:off x="2543001" y="5891611"/>
              <a:ext cx="712748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[3,1]</a:t>
              </a:r>
            </a:p>
          </p:txBody>
        </p:sp>
        <p:sp>
          <p:nvSpPr>
            <p:cNvPr id="9" name="Ovale 8"/>
            <p:cNvSpPr/>
            <p:nvPr/>
          </p:nvSpPr>
          <p:spPr bwMode="auto">
            <a:xfrm>
              <a:off x="2484267" y="5054605"/>
              <a:ext cx="711160" cy="41771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[2,1]</a:t>
              </a:r>
            </a:p>
          </p:txBody>
        </p:sp>
        <p:sp>
          <p:nvSpPr>
            <p:cNvPr id="10" name="Ovale 9"/>
            <p:cNvSpPr/>
            <p:nvPr/>
          </p:nvSpPr>
          <p:spPr bwMode="auto">
            <a:xfrm>
              <a:off x="1628652" y="4147716"/>
              <a:ext cx="711160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[1,1]</a:t>
              </a:r>
            </a:p>
          </p:txBody>
        </p:sp>
        <p:sp>
          <p:nvSpPr>
            <p:cNvPr id="11" name="Ovale 10"/>
            <p:cNvSpPr/>
            <p:nvPr/>
          </p:nvSpPr>
          <p:spPr bwMode="auto">
            <a:xfrm>
              <a:off x="4252643" y="5891611"/>
              <a:ext cx="712747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[3,2]</a:t>
              </a:r>
            </a:p>
          </p:txBody>
        </p:sp>
        <p:sp>
          <p:nvSpPr>
            <p:cNvPr id="12" name="Ovale 11"/>
            <p:cNvSpPr/>
            <p:nvPr/>
          </p:nvSpPr>
          <p:spPr bwMode="auto">
            <a:xfrm>
              <a:off x="4192322" y="5054605"/>
              <a:ext cx="712747" cy="41771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[2,2]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3131931" y="4147716"/>
              <a:ext cx="712747" cy="417709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[1,2]</a:t>
              </a:r>
            </a:p>
          </p:txBody>
        </p:sp>
        <p:sp>
          <p:nvSpPr>
            <p:cNvPr id="14" name="Ovale 13"/>
            <p:cNvSpPr/>
            <p:nvPr/>
          </p:nvSpPr>
          <p:spPr bwMode="auto">
            <a:xfrm>
              <a:off x="5962285" y="5891611"/>
              <a:ext cx="712748" cy="417709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[3,3]</a:t>
              </a:r>
            </a:p>
          </p:txBody>
        </p:sp>
        <p:sp>
          <p:nvSpPr>
            <p:cNvPr id="15" name="Ovale 14"/>
            <p:cNvSpPr/>
            <p:nvPr/>
          </p:nvSpPr>
          <p:spPr bwMode="auto">
            <a:xfrm>
              <a:off x="5901963" y="5054605"/>
              <a:ext cx="712748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[3,2]</a:t>
              </a:r>
            </a:p>
          </p:txBody>
        </p:sp>
        <p:sp>
          <p:nvSpPr>
            <p:cNvPr id="16" name="Ovale 15"/>
            <p:cNvSpPr/>
            <p:nvPr/>
          </p:nvSpPr>
          <p:spPr bwMode="auto">
            <a:xfrm>
              <a:off x="4716167" y="4147716"/>
              <a:ext cx="712747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[1,3]</a:t>
              </a:r>
            </a:p>
          </p:txBody>
        </p:sp>
        <p:sp>
          <p:nvSpPr>
            <p:cNvPr id="17" name="Ovale 16"/>
            <p:cNvSpPr/>
            <p:nvPr/>
          </p:nvSpPr>
          <p:spPr bwMode="auto">
            <a:xfrm>
              <a:off x="8032269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t</a:t>
              </a:r>
            </a:p>
          </p:txBody>
        </p:sp>
        <p:cxnSp>
          <p:nvCxnSpPr>
            <p:cNvPr id="18" name="Connettore 2 17"/>
            <p:cNvCxnSpPr>
              <a:stCxn id="7" idx="7"/>
              <a:endCxn id="10" idx="2"/>
            </p:cNvCxnSpPr>
            <p:nvPr/>
          </p:nvCxnSpPr>
          <p:spPr bwMode="auto">
            <a:xfrm flipV="1">
              <a:off x="998450" y="4357365"/>
              <a:ext cx="630202" cy="806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ttore 2 18"/>
            <p:cNvCxnSpPr>
              <a:stCxn id="7" idx="6"/>
              <a:endCxn id="9" idx="2"/>
            </p:cNvCxnSpPr>
            <p:nvPr/>
          </p:nvCxnSpPr>
          <p:spPr bwMode="auto">
            <a:xfrm>
              <a:off x="1039723" y="5262666"/>
              <a:ext cx="14445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/>
            <p:cNvCxnSpPr>
              <a:stCxn id="7" idx="5"/>
              <a:endCxn id="8" idx="2"/>
            </p:cNvCxnSpPr>
            <p:nvPr/>
          </p:nvCxnSpPr>
          <p:spPr bwMode="auto">
            <a:xfrm>
              <a:off x="998450" y="5362725"/>
              <a:ext cx="1544551" cy="736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/>
            <p:cNvCxnSpPr>
              <a:stCxn id="10" idx="6"/>
              <a:endCxn id="13" idx="2"/>
            </p:cNvCxnSpPr>
            <p:nvPr/>
          </p:nvCxnSpPr>
          <p:spPr bwMode="auto">
            <a:xfrm>
              <a:off x="2339812" y="4357365"/>
              <a:ext cx="7921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/>
            <p:cNvCxnSpPr/>
            <p:nvPr/>
          </p:nvCxnSpPr>
          <p:spPr bwMode="auto">
            <a:xfrm>
              <a:off x="3255749" y="5262666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/>
            <p:cNvCxnSpPr/>
            <p:nvPr/>
          </p:nvCxnSpPr>
          <p:spPr bwMode="auto">
            <a:xfrm>
              <a:off x="3255749" y="6099671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>
              <a:stCxn id="13" idx="6"/>
              <a:endCxn id="16" idx="2"/>
            </p:cNvCxnSpPr>
            <p:nvPr/>
          </p:nvCxnSpPr>
          <p:spPr bwMode="auto">
            <a:xfrm>
              <a:off x="3844678" y="4357365"/>
              <a:ext cx="871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/>
            <p:nvPr/>
          </p:nvCxnSpPr>
          <p:spPr bwMode="auto">
            <a:xfrm>
              <a:off x="4965390" y="5262666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/>
            <p:cNvCxnSpPr/>
            <p:nvPr/>
          </p:nvCxnSpPr>
          <p:spPr bwMode="auto">
            <a:xfrm>
              <a:off x="4965390" y="6099671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>
              <a:stCxn id="15" idx="6"/>
              <a:endCxn id="17" idx="2"/>
            </p:cNvCxnSpPr>
            <p:nvPr/>
          </p:nvCxnSpPr>
          <p:spPr bwMode="auto">
            <a:xfrm flipV="1">
              <a:off x="6614711" y="5262666"/>
              <a:ext cx="14175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/>
            <p:cNvCxnSpPr>
              <a:stCxn id="14" idx="6"/>
              <a:endCxn id="17" idx="3"/>
            </p:cNvCxnSpPr>
            <p:nvPr/>
          </p:nvCxnSpPr>
          <p:spPr bwMode="auto">
            <a:xfrm flipV="1">
              <a:off x="6675033" y="5362725"/>
              <a:ext cx="1398509" cy="736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30" idx="6"/>
              <a:endCxn id="17" idx="1"/>
            </p:cNvCxnSpPr>
            <p:nvPr/>
          </p:nvCxnSpPr>
          <p:spPr bwMode="auto">
            <a:xfrm>
              <a:off x="7019501" y="4357365"/>
              <a:ext cx="1054041" cy="806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e 29"/>
            <p:cNvSpPr/>
            <p:nvPr/>
          </p:nvSpPr>
          <p:spPr bwMode="auto">
            <a:xfrm>
              <a:off x="6306753" y="4149304"/>
              <a:ext cx="712747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[1,4]</a:t>
              </a:r>
            </a:p>
          </p:txBody>
        </p:sp>
        <p:cxnSp>
          <p:nvCxnSpPr>
            <p:cNvPr id="31" name="Connettore 2 30"/>
            <p:cNvCxnSpPr>
              <a:endCxn id="30" idx="2"/>
            </p:cNvCxnSpPr>
            <p:nvPr/>
          </p:nvCxnSpPr>
          <p:spPr bwMode="auto">
            <a:xfrm>
              <a:off x="5436852" y="4357365"/>
              <a:ext cx="8699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ttore 1 31"/>
          <p:cNvCxnSpPr/>
          <p:nvPr/>
        </p:nvCxnSpPr>
        <p:spPr>
          <a:xfrm>
            <a:off x="2235200" y="4503738"/>
            <a:ext cx="2062163" cy="611187"/>
          </a:xfrm>
          <a:prstGeom prst="line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>
            <a:stCxn id="12" idx="4"/>
            <a:endCxn id="11" idx="0"/>
          </p:cNvCxnSpPr>
          <p:nvPr/>
        </p:nvCxnSpPr>
        <p:spPr>
          <a:xfrm>
            <a:off x="4548188" y="5472113"/>
            <a:ext cx="60325" cy="419100"/>
          </a:xfrm>
          <a:prstGeom prst="line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>
            <a:stCxn id="13" idx="3"/>
            <a:endCxn id="9" idx="0"/>
          </p:cNvCxnSpPr>
          <p:nvPr/>
        </p:nvCxnSpPr>
        <p:spPr>
          <a:xfrm flipH="1">
            <a:off x="2840038" y="4503738"/>
            <a:ext cx="396875" cy="550862"/>
          </a:xfrm>
          <a:prstGeom prst="line">
            <a:avLst/>
          </a:prstGeom>
          <a:ln w="254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endCxn id="14" idx="1"/>
          </p:cNvCxnSpPr>
          <p:nvPr/>
        </p:nvCxnSpPr>
        <p:spPr>
          <a:xfrm>
            <a:off x="3090863" y="5410200"/>
            <a:ext cx="2974975" cy="542925"/>
          </a:xfrm>
          <a:prstGeom prst="line">
            <a:avLst/>
          </a:prstGeom>
          <a:ln w="254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V="1">
            <a:off x="3151188" y="4503738"/>
            <a:ext cx="1668462" cy="1449387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>
            <a:stCxn id="30" idx="4"/>
            <a:endCxn id="15" idx="0"/>
          </p:cNvCxnSpPr>
          <p:nvPr/>
        </p:nvCxnSpPr>
        <p:spPr>
          <a:xfrm flipH="1">
            <a:off x="6257925" y="4567238"/>
            <a:ext cx="406400" cy="487362"/>
          </a:xfrm>
          <a:prstGeom prst="line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95288" y="18351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dirty="0">
                <a:cs typeface="+mn-cs"/>
              </a:rPr>
              <a:t>Dato il </a:t>
            </a:r>
            <a:r>
              <a:rPr lang="it-IT" dirty="0" err="1">
                <a:cs typeface="+mn-cs"/>
              </a:rPr>
              <a:t>sequenziamento</a:t>
            </a:r>
            <a:r>
              <a:rPr lang="it-IT" dirty="0">
                <a:cs typeface="+mn-cs"/>
              </a:rPr>
              <a:t>:</a:t>
            </a:r>
            <a:endParaRPr lang="it-IT" dirty="0">
              <a:latin typeface="+mj-lt"/>
              <a:cs typeface="+mn-cs"/>
            </a:endParaRPr>
          </a:p>
        </p:txBody>
      </p:sp>
      <p:graphicFrame>
        <p:nvGraphicFramePr>
          <p:cNvPr id="44046" name="Object 3"/>
          <p:cNvGraphicFramePr>
            <a:graphicFrameLocks noChangeAspect="1"/>
          </p:cNvGraphicFramePr>
          <p:nvPr/>
        </p:nvGraphicFramePr>
        <p:xfrm>
          <a:off x="609600" y="2276475"/>
          <a:ext cx="1370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253890" progId="Equation.DSMT4">
                  <p:embed/>
                </p:oleObj>
              </mc:Choice>
              <mc:Fallback>
                <p:oleObj name="Equation" r:id="rId4" imgW="761669" imgH="253890" progId="Equation.DSMT4">
                  <p:embed/>
                  <p:pic>
                    <p:nvPicPr>
                      <p:cNvPr id="440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76475"/>
                        <a:ext cx="13700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4"/>
          <p:cNvGraphicFramePr>
            <a:graphicFrameLocks noChangeAspect="1"/>
          </p:cNvGraphicFramePr>
          <p:nvPr/>
        </p:nvGraphicFramePr>
        <p:xfrm>
          <a:off x="2124075" y="2276475"/>
          <a:ext cx="1392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440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13922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5"/>
          <p:cNvGraphicFramePr>
            <a:graphicFrameLocks noChangeAspect="1"/>
          </p:cNvGraphicFramePr>
          <p:nvPr/>
        </p:nvGraphicFramePr>
        <p:xfrm>
          <a:off x="3851275" y="2276475"/>
          <a:ext cx="11636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419" imgH="253890" progId="Equation.DSMT4">
                  <p:embed/>
                </p:oleObj>
              </mc:Choice>
              <mc:Fallback>
                <p:oleObj name="Equation" r:id="rId8" imgW="647419" imgH="253890" progId="Equation.DSMT4">
                  <p:embed/>
                  <p:pic>
                    <p:nvPicPr>
                      <p:cNvPr id="440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11636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6"/>
          <p:cNvGraphicFramePr>
            <a:graphicFrameLocks noChangeAspect="1"/>
          </p:cNvGraphicFramePr>
          <p:nvPr/>
        </p:nvGraphicFramePr>
        <p:xfrm>
          <a:off x="5364163" y="2276475"/>
          <a:ext cx="1185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113" imgH="253890" progId="Equation.DSMT4">
                  <p:embed/>
                </p:oleObj>
              </mc:Choice>
              <mc:Fallback>
                <p:oleObj name="Equation" r:id="rId10" imgW="660113" imgH="253890" progId="Equation.DSMT4">
                  <p:embed/>
                  <p:pic>
                    <p:nvPicPr>
                      <p:cNvPr id="440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276475"/>
                        <a:ext cx="1185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ttangolo 45"/>
          <p:cNvSpPr>
            <a:spLocks noChangeArrowheads="1"/>
          </p:cNvSpPr>
          <p:nvPr/>
        </p:nvSpPr>
        <p:spPr bwMode="auto">
          <a:xfrm>
            <a:off x="395288" y="2843213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dirty="0">
                <a:cs typeface="+mn-cs"/>
              </a:rPr>
              <a:t>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dirty="0">
                <a:latin typeface="Arial"/>
                <a:cs typeface="Arial"/>
              </a:rPr>
              <a:t>è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aciclico</a:t>
            </a:r>
            <a:endParaRPr lang="it-IT" dirty="0">
              <a:latin typeface="+mj-lt"/>
              <a:cs typeface="+mn-cs"/>
            </a:endParaRPr>
          </a:p>
        </p:txBody>
      </p:sp>
      <p:sp>
        <p:nvSpPr>
          <p:cNvPr id="56" name="Rettangolo 55"/>
          <p:cNvSpPr>
            <a:spLocks noChangeArrowheads="1"/>
          </p:cNvSpPr>
          <p:nvPr/>
        </p:nvSpPr>
        <p:spPr bwMode="auto">
          <a:xfrm>
            <a:off x="395288" y="3275013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è un </a:t>
            </a:r>
            <a:r>
              <a:rPr lang="it-IT" i="1" dirty="0" err="1">
                <a:solidFill>
                  <a:schemeClr val="accent2"/>
                </a:solidFill>
                <a:latin typeface="Arial"/>
                <a:cs typeface="Arial"/>
              </a:rPr>
              <a:t>sequenziamento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 ammissibile  </a:t>
            </a:r>
            <a:endParaRPr lang="it-IT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Grafo disgiunto </a:t>
            </a:r>
            <a:r>
              <a:rPr lang="it-IT" b="1" i="1" dirty="0">
                <a:solidFill>
                  <a:srgbClr val="0066FF"/>
                </a:solidFill>
                <a:latin typeface="Brush Script MT" pitchFamily="66" charset="0"/>
                <a:cs typeface="+mn-cs"/>
              </a:rPr>
              <a:t>G</a:t>
            </a:r>
            <a:r>
              <a:rPr lang="it-IT" b="1" i="1" dirty="0">
                <a:solidFill>
                  <a:srgbClr val="0066FF"/>
                </a:solidFill>
                <a:latin typeface="+mj-lt"/>
                <a:cs typeface="+mn-cs"/>
              </a:rPr>
              <a:t>, esempio</a:t>
            </a:r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479425" y="12858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450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2858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395288" y="1835150"/>
            <a:ext cx="8569325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Per calcolare il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makespan</a:t>
            </a:r>
            <a:r>
              <a:rPr lang="it-IT" dirty="0">
                <a:cs typeface="+mn-cs"/>
              </a:rPr>
              <a:t> relativo al </a:t>
            </a:r>
            <a:r>
              <a:rPr lang="it-IT" dirty="0" err="1">
                <a:cs typeface="+mn-cs"/>
              </a:rPr>
              <a:t>sequenziamento</a:t>
            </a:r>
            <a:r>
              <a:rPr lang="it-IT" dirty="0">
                <a:cs typeface="+mn-cs"/>
              </a:rPr>
              <a:t>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dirty="0">
                <a:latin typeface="Arial"/>
                <a:cs typeface="Arial"/>
              </a:rPr>
              <a:t>, occorre considerare 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pesato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in cui i pesi sono i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tempi di </a:t>
            </a:r>
            <a:r>
              <a:rPr lang="it-IT" i="1" dirty="0" err="1">
                <a:solidFill>
                  <a:schemeClr val="accent2"/>
                </a:solidFill>
                <a:latin typeface="Arial"/>
                <a:cs typeface="Arial"/>
              </a:rPr>
              <a:t>processamento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di ogni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task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e calcolare il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cammino massimo </a:t>
            </a:r>
            <a:r>
              <a:rPr lang="it-IT" dirty="0">
                <a:latin typeface="Arial"/>
                <a:cs typeface="Arial"/>
              </a:rPr>
              <a:t>da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s</a:t>
            </a:r>
            <a:r>
              <a:rPr lang="it-IT" dirty="0">
                <a:latin typeface="Arial"/>
                <a:cs typeface="Arial"/>
              </a:rPr>
              <a:t> a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t </a:t>
            </a:r>
            <a:r>
              <a:rPr lang="it-IT" dirty="0">
                <a:latin typeface="Arial"/>
                <a:cs typeface="Arial"/>
              </a:rPr>
              <a:t>su tale grafo</a:t>
            </a:r>
            <a:endParaRPr lang="it-IT" dirty="0">
              <a:latin typeface="+mj-lt"/>
              <a:cs typeface="+mn-cs"/>
            </a:endParaRPr>
          </a:p>
        </p:txBody>
      </p:sp>
      <p:grpSp>
        <p:nvGrpSpPr>
          <p:cNvPr id="45063" name="Gruppo 7"/>
          <p:cNvGrpSpPr>
            <a:grpSpLocks/>
          </p:cNvGrpSpPr>
          <p:nvPr/>
        </p:nvGrpSpPr>
        <p:grpSpPr bwMode="auto">
          <a:xfrm>
            <a:off x="755650" y="4148138"/>
            <a:ext cx="7561263" cy="2160587"/>
            <a:chOff x="755576" y="4147716"/>
            <a:chExt cx="7560840" cy="2161604"/>
          </a:xfrm>
        </p:grpSpPr>
        <p:sp>
          <p:nvSpPr>
            <p:cNvPr id="9" name="Ovale 8"/>
            <p:cNvSpPr/>
            <p:nvPr/>
          </p:nvSpPr>
          <p:spPr bwMode="auto">
            <a:xfrm>
              <a:off x="755576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s</a:t>
              </a:r>
            </a:p>
          </p:txBody>
        </p:sp>
        <p:sp>
          <p:nvSpPr>
            <p:cNvPr id="10" name="Ovale 9"/>
            <p:cNvSpPr/>
            <p:nvPr/>
          </p:nvSpPr>
          <p:spPr bwMode="auto">
            <a:xfrm>
              <a:off x="2543001" y="5891611"/>
              <a:ext cx="712748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[3,1]</a:t>
              </a:r>
            </a:p>
          </p:txBody>
        </p:sp>
        <p:sp>
          <p:nvSpPr>
            <p:cNvPr id="11" name="Ovale 10"/>
            <p:cNvSpPr/>
            <p:nvPr/>
          </p:nvSpPr>
          <p:spPr bwMode="auto">
            <a:xfrm>
              <a:off x="2484267" y="5054605"/>
              <a:ext cx="711160" cy="417710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[2,1]</a:t>
              </a:r>
            </a:p>
          </p:txBody>
        </p:sp>
        <p:sp>
          <p:nvSpPr>
            <p:cNvPr id="12" name="Ovale 11"/>
            <p:cNvSpPr/>
            <p:nvPr/>
          </p:nvSpPr>
          <p:spPr bwMode="auto">
            <a:xfrm>
              <a:off x="1628652" y="4147716"/>
              <a:ext cx="711160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[1,1]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4252643" y="5891611"/>
              <a:ext cx="712747" cy="417709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[3,2]</a:t>
              </a:r>
            </a:p>
          </p:txBody>
        </p:sp>
        <p:sp>
          <p:nvSpPr>
            <p:cNvPr id="14" name="Ovale 13"/>
            <p:cNvSpPr/>
            <p:nvPr/>
          </p:nvSpPr>
          <p:spPr bwMode="auto">
            <a:xfrm>
              <a:off x="4192322" y="5054605"/>
              <a:ext cx="712747" cy="41771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[2,2]</a:t>
              </a:r>
            </a:p>
          </p:txBody>
        </p:sp>
        <p:sp>
          <p:nvSpPr>
            <p:cNvPr id="15" name="Ovale 14"/>
            <p:cNvSpPr/>
            <p:nvPr/>
          </p:nvSpPr>
          <p:spPr bwMode="auto">
            <a:xfrm>
              <a:off x="3131931" y="4147716"/>
              <a:ext cx="712747" cy="417709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[1,2]</a:t>
              </a:r>
            </a:p>
          </p:txBody>
        </p:sp>
        <p:sp>
          <p:nvSpPr>
            <p:cNvPr id="16" name="Ovale 15"/>
            <p:cNvSpPr/>
            <p:nvPr/>
          </p:nvSpPr>
          <p:spPr bwMode="auto">
            <a:xfrm>
              <a:off x="5962285" y="5891611"/>
              <a:ext cx="712748" cy="417709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[3,3]</a:t>
              </a:r>
            </a:p>
          </p:txBody>
        </p:sp>
        <p:sp>
          <p:nvSpPr>
            <p:cNvPr id="17" name="Ovale 16"/>
            <p:cNvSpPr/>
            <p:nvPr/>
          </p:nvSpPr>
          <p:spPr bwMode="auto">
            <a:xfrm>
              <a:off x="5901963" y="5054605"/>
              <a:ext cx="712748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[2,3]</a:t>
              </a:r>
            </a:p>
          </p:txBody>
        </p:sp>
        <p:sp>
          <p:nvSpPr>
            <p:cNvPr id="18" name="Ovale 17"/>
            <p:cNvSpPr/>
            <p:nvPr/>
          </p:nvSpPr>
          <p:spPr bwMode="auto">
            <a:xfrm>
              <a:off x="4716167" y="4147716"/>
              <a:ext cx="712747" cy="41770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[1,3]</a:t>
              </a:r>
            </a:p>
          </p:txBody>
        </p:sp>
        <p:sp>
          <p:nvSpPr>
            <p:cNvPr id="2" name="Ovale 18"/>
            <p:cNvSpPr/>
            <p:nvPr/>
          </p:nvSpPr>
          <p:spPr bwMode="auto">
            <a:xfrm>
              <a:off x="8032269" y="5122900"/>
              <a:ext cx="284147" cy="2795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t</a:t>
              </a:r>
            </a:p>
          </p:txBody>
        </p:sp>
        <p:cxnSp>
          <p:nvCxnSpPr>
            <p:cNvPr id="20" name="Connettore 2 19"/>
            <p:cNvCxnSpPr>
              <a:stCxn id="9" idx="7"/>
              <a:endCxn id="12" idx="2"/>
            </p:cNvCxnSpPr>
            <p:nvPr/>
          </p:nvCxnSpPr>
          <p:spPr bwMode="auto">
            <a:xfrm flipV="1">
              <a:off x="998450" y="4357365"/>
              <a:ext cx="630202" cy="806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/>
            <p:cNvCxnSpPr>
              <a:stCxn id="9" idx="6"/>
              <a:endCxn id="11" idx="2"/>
            </p:cNvCxnSpPr>
            <p:nvPr/>
          </p:nvCxnSpPr>
          <p:spPr bwMode="auto">
            <a:xfrm>
              <a:off x="1039723" y="5262666"/>
              <a:ext cx="14445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/>
            <p:cNvCxnSpPr>
              <a:stCxn id="9" idx="5"/>
              <a:endCxn id="10" idx="2"/>
            </p:cNvCxnSpPr>
            <p:nvPr/>
          </p:nvCxnSpPr>
          <p:spPr bwMode="auto">
            <a:xfrm>
              <a:off x="998450" y="5362725"/>
              <a:ext cx="1544551" cy="736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/>
            <p:cNvCxnSpPr>
              <a:stCxn id="12" idx="6"/>
              <a:endCxn id="15" idx="2"/>
            </p:cNvCxnSpPr>
            <p:nvPr/>
          </p:nvCxnSpPr>
          <p:spPr bwMode="auto">
            <a:xfrm>
              <a:off x="2339812" y="4357365"/>
              <a:ext cx="7921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/>
            <p:nvPr/>
          </p:nvCxnSpPr>
          <p:spPr bwMode="auto">
            <a:xfrm>
              <a:off x="3255749" y="5262666"/>
              <a:ext cx="9968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/>
            <p:nvPr/>
          </p:nvCxnSpPr>
          <p:spPr bwMode="auto">
            <a:xfrm>
              <a:off x="3255749" y="6099671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/>
            <p:cNvCxnSpPr>
              <a:stCxn id="15" idx="6"/>
              <a:endCxn id="18" idx="2"/>
            </p:cNvCxnSpPr>
            <p:nvPr/>
          </p:nvCxnSpPr>
          <p:spPr bwMode="auto">
            <a:xfrm>
              <a:off x="3844678" y="4357365"/>
              <a:ext cx="871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/>
            <p:nvPr/>
          </p:nvCxnSpPr>
          <p:spPr bwMode="auto">
            <a:xfrm>
              <a:off x="4965390" y="5262666"/>
              <a:ext cx="9968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/>
            <p:cNvCxnSpPr/>
            <p:nvPr/>
          </p:nvCxnSpPr>
          <p:spPr bwMode="auto">
            <a:xfrm>
              <a:off x="4965390" y="6099671"/>
              <a:ext cx="9968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17" idx="6"/>
            </p:cNvCxnSpPr>
            <p:nvPr/>
          </p:nvCxnSpPr>
          <p:spPr bwMode="auto">
            <a:xfrm flipV="1">
              <a:off x="6614711" y="5262666"/>
              <a:ext cx="14175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>
              <a:stCxn id="16" idx="6"/>
            </p:cNvCxnSpPr>
            <p:nvPr/>
          </p:nvCxnSpPr>
          <p:spPr bwMode="auto">
            <a:xfrm flipV="1">
              <a:off x="6675033" y="5362725"/>
              <a:ext cx="1398509" cy="736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2 30"/>
            <p:cNvCxnSpPr>
              <a:stCxn id="32" idx="6"/>
            </p:cNvCxnSpPr>
            <p:nvPr/>
          </p:nvCxnSpPr>
          <p:spPr bwMode="auto">
            <a:xfrm>
              <a:off x="7019501" y="4357365"/>
              <a:ext cx="1054041" cy="806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e 31"/>
            <p:cNvSpPr/>
            <p:nvPr/>
          </p:nvSpPr>
          <p:spPr bwMode="auto">
            <a:xfrm>
              <a:off x="6306753" y="4149304"/>
              <a:ext cx="712747" cy="41771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[1,4]</a:t>
              </a:r>
            </a:p>
          </p:txBody>
        </p:sp>
        <p:cxnSp>
          <p:nvCxnSpPr>
            <p:cNvPr id="33" name="Connettore 2 32"/>
            <p:cNvCxnSpPr>
              <a:endCxn id="32" idx="2"/>
            </p:cNvCxnSpPr>
            <p:nvPr/>
          </p:nvCxnSpPr>
          <p:spPr bwMode="auto">
            <a:xfrm>
              <a:off x="5436852" y="4357365"/>
              <a:ext cx="8699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ttore 1 33"/>
          <p:cNvCxnSpPr/>
          <p:nvPr/>
        </p:nvCxnSpPr>
        <p:spPr>
          <a:xfrm>
            <a:off x="2235200" y="4503738"/>
            <a:ext cx="2062163" cy="611187"/>
          </a:xfrm>
          <a:prstGeom prst="line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4" idx="4"/>
            <a:endCxn id="13" idx="0"/>
          </p:cNvCxnSpPr>
          <p:nvPr/>
        </p:nvCxnSpPr>
        <p:spPr>
          <a:xfrm>
            <a:off x="4548188" y="5472113"/>
            <a:ext cx="60325" cy="419100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15" idx="3"/>
            <a:endCxn id="11" idx="0"/>
          </p:cNvCxnSpPr>
          <p:nvPr/>
        </p:nvCxnSpPr>
        <p:spPr>
          <a:xfrm flipH="1">
            <a:off x="2840038" y="4503738"/>
            <a:ext cx="396875" cy="550862"/>
          </a:xfrm>
          <a:prstGeom prst="line">
            <a:avLst/>
          </a:prstGeom>
          <a:ln w="381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endCxn id="16" idx="1"/>
          </p:cNvCxnSpPr>
          <p:nvPr/>
        </p:nvCxnSpPr>
        <p:spPr>
          <a:xfrm>
            <a:off x="3090863" y="5410200"/>
            <a:ext cx="2974975" cy="542925"/>
          </a:xfrm>
          <a:prstGeom prst="line">
            <a:avLst/>
          </a:prstGeom>
          <a:ln w="254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V="1">
            <a:off x="3151188" y="4503738"/>
            <a:ext cx="1668462" cy="1449387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>
            <a:stCxn id="32" idx="4"/>
            <a:endCxn id="17" idx="0"/>
          </p:cNvCxnSpPr>
          <p:nvPr/>
        </p:nvCxnSpPr>
        <p:spPr>
          <a:xfrm flipH="1">
            <a:off x="6257925" y="4567238"/>
            <a:ext cx="406400" cy="487362"/>
          </a:xfrm>
          <a:prstGeom prst="line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1619250" y="378936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2555875" y="54451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2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2627313" y="6308725"/>
            <a:ext cx="576262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3203575" y="378936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4787900" y="378936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2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6372225" y="378936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4572000" y="47974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4427538" y="6308725"/>
            <a:ext cx="576262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6372225" y="47974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6156325" y="63087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51" name="Rettangolo 50"/>
          <p:cNvSpPr>
            <a:spLocks noChangeArrowheads="1"/>
          </p:cNvSpPr>
          <p:nvPr/>
        </p:nvSpPr>
        <p:spPr bwMode="auto">
          <a:xfrm>
            <a:off x="574675" y="3141663"/>
            <a:ext cx="856932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latin typeface="+mj-lt"/>
                <a:cs typeface="+mn-cs"/>
              </a:rPr>
              <a:t>Nell’esempio il </a:t>
            </a:r>
            <a:r>
              <a:rPr lang="it-IT" b="1" i="1" dirty="0" err="1">
                <a:solidFill>
                  <a:schemeClr val="accent2"/>
                </a:solidFill>
                <a:latin typeface="+mj-lt"/>
                <a:cs typeface="+mn-cs"/>
              </a:rPr>
              <a:t>makespan</a:t>
            </a:r>
            <a:r>
              <a:rPr lang="it-IT" dirty="0">
                <a:latin typeface="+mj-lt"/>
                <a:cs typeface="+mn-cs"/>
              </a:rPr>
              <a:t> vale </a:t>
            </a:r>
            <a:r>
              <a:rPr lang="it-IT" dirty="0">
                <a:solidFill>
                  <a:schemeClr val="accent2"/>
                </a:solidFill>
                <a:latin typeface="+mj-lt"/>
                <a:cs typeface="+mn-cs"/>
              </a:rPr>
              <a:t>24</a:t>
            </a:r>
            <a:r>
              <a:rPr lang="it-IT" dirty="0">
                <a:latin typeface="+mj-lt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" name="Rettangolo 2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Grafo disgiunto </a:t>
            </a:r>
            <a:r>
              <a:rPr lang="it-IT" b="1" i="1" dirty="0">
                <a:solidFill>
                  <a:srgbClr val="0066FF"/>
                </a:solidFill>
                <a:latin typeface="Brush Script MT" pitchFamily="66" charset="0"/>
                <a:cs typeface="+mn-cs"/>
              </a:rPr>
              <a:t>G</a:t>
            </a:r>
            <a:r>
              <a:rPr lang="it-IT" b="1" i="1" dirty="0">
                <a:solidFill>
                  <a:srgbClr val="0066FF"/>
                </a:solidFill>
                <a:latin typeface="+mj-lt"/>
                <a:cs typeface="+mn-cs"/>
              </a:rPr>
              <a:t>, esempio</a:t>
            </a: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479425" y="12858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460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2858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" name="Gruppo 49"/>
          <p:cNvGrpSpPr>
            <a:grpSpLocks/>
          </p:cNvGrpSpPr>
          <p:nvPr/>
        </p:nvGrpSpPr>
        <p:grpSpPr bwMode="auto">
          <a:xfrm>
            <a:off x="755650" y="4148138"/>
            <a:ext cx="7561263" cy="2160587"/>
            <a:chOff x="755576" y="4147716"/>
            <a:chExt cx="7560840" cy="2161604"/>
          </a:xfrm>
        </p:grpSpPr>
        <p:grpSp>
          <p:nvGrpSpPr>
            <p:cNvPr id="46094" name="Gruppo 4"/>
            <p:cNvGrpSpPr>
              <a:grpSpLocks/>
            </p:cNvGrpSpPr>
            <p:nvPr/>
          </p:nvGrpSpPr>
          <p:grpSpPr bwMode="auto">
            <a:xfrm>
              <a:off x="755576" y="4147716"/>
              <a:ext cx="7560840" cy="2161604"/>
              <a:chOff x="755576" y="4147716"/>
              <a:chExt cx="7560840" cy="2161604"/>
            </a:xfrm>
          </p:grpSpPr>
          <p:sp>
            <p:nvSpPr>
              <p:cNvPr id="6" name="Ovale 5"/>
              <p:cNvSpPr/>
              <p:nvPr/>
            </p:nvSpPr>
            <p:spPr bwMode="auto">
              <a:xfrm>
                <a:off x="755576" y="5122900"/>
                <a:ext cx="284147" cy="27953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s</a:t>
                </a:r>
              </a:p>
            </p:txBody>
          </p:sp>
          <p:sp>
            <p:nvSpPr>
              <p:cNvPr id="7" name="Ovale 6"/>
              <p:cNvSpPr/>
              <p:nvPr/>
            </p:nvSpPr>
            <p:spPr bwMode="auto">
              <a:xfrm>
                <a:off x="2543001" y="5891611"/>
                <a:ext cx="712748" cy="417709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[3,1]</a:t>
                </a:r>
              </a:p>
            </p:txBody>
          </p:sp>
          <p:sp>
            <p:nvSpPr>
              <p:cNvPr id="8" name="Ovale 7"/>
              <p:cNvSpPr/>
              <p:nvPr/>
            </p:nvSpPr>
            <p:spPr bwMode="auto">
              <a:xfrm>
                <a:off x="2484267" y="5054605"/>
                <a:ext cx="711160" cy="417710"/>
              </a:xfrm>
              <a:prstGeom prst="ellipse">
                <a:avLst/>
              </a:prstGeom>
              <a:solidFill>
                <a:srgbClr val="0070C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[2,1]</a:t>
                </a:r>
              </a:p>
            </p:txBody>
          </p:sp>
          <p:sp>
            <p:nvSpPr>
              <p:cNvPr id="9" name="Ovale 8"/>
              <p:cNvSpPr/>
              <p:nvPr/>
            </p:nvSpPr>
            <p:spPr bwMode="auto">
              <a:xfrm>
                <a:off x="1628652" y="4147716"/>
                <a:ext cx="711160" cy="417709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[1,1]</a:t>
                </a:r>
              </a:p>
            </p:txBody>
          </p:sp>
          <p:sp>
            <p:nvSpPr>
              <p:cNvPr id="10" name="Ovale 9"/>
              <p:cNvSpPr/>
              <p:nvPr/>
            </p:nvSpPr>
            <p:spPr bwMode="auto">
              <a:xfrm>
                <a:off x="4252643" y="5891611"/>
                <a:ext cx="712747" cy="417709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[3,2]</a:t>
                </a:r>
              </a:p>
            </p:txBody>
          </p:sp>
          <p:sp>
            <p:nvSpPr>
              <p:cNvPr id="11" name="Ovale 10"/>
              <p:cNvSpPr/>
              <p:nvPr/>
            </p:nvSpPr>
            <p:spPr bwMode="auto">
              <a:xfrm>
                <a:off x="4192322" y="5054605"/>
                <a:ext cx="712747" cy="41771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[2,2]</a:t>
                </a:r>
              </a:p>
            </p:txBody>
          </p:sp>
          <p:sp>
            <p:nvSpPr>
              <p:cNvPr id="12" name="Ovale 11"/>
              <p:cNvSpPr/>
              <p:nvPr/>
            </p:nvSpPr>
            <p:spPr bwMode="auto">
              <a:xfrm>
                <a:off x="3131931" y="4147716"/>
                <a:ext cx="712747" cy="417709"/>
              </a:xfrm>
              <a:prstGeom prst="ellipse">
                <a:avLst/>
              </a:prstGeom>
              <a:solidFill>
                <a:srgbClr val="0070C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[1,2]</a:t>
                </a:r>
              </a:p>
            </p:txBody>
          </p:sp>
          <p:sp>
            <p:nvSpPr>
              <p:cNvPr id="13" name="Ovale 12"/>
              <p:cNvSpPr/>
              <p:nvPr/>
            </p:nvSpPr>
            <p:spPr bwMode="auto">
              <a:xfrm>
                <a:off x="5962285" y="5891611"/>
                <a:ext cx="712748" cy="417709"/>
              </a:xfrm>
              <a:prstGeom prst="ellipse">
                <a:avLst/>
              </a:prstGeom>
              <a:solidFill>
                <a:srgbClr val="0070C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[3,3]</a:t>
                </a:r>
              </a:p>
            </p:txBody>
          </p:sp>
          <p:sp>
            <p:nvSpPr>
              <p:cNvPr id="14" name="Ovale 13"/>
              <p:cNvSpPr/>
              <p:nvPr/>
            </p:nvSpPr>
            <p:spPr bwMode="auto">
              <a:xfrm>
                <a:off x="5901963" y="5054605"/>
                <a:ext cx="712748" cy="417710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[2,3]</a:t>
                </a:r>
              </a:p>
            </p:txBody>
          </p:sp>
          <p:sp>
            <p:nvSpPr>
              <p:cNvPr id="15" name="Ovale 14"/>
              <p:cNvSpPr/>
              <p:nvPr/>
            </p:nvSpPr>
            <p:spPr bwMode="auto">
              <a:xfrm>
                <a:off x="4716167" y="4147716"/>
                <a:ext cx="712747" cy="417709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[1,3]</a:t>
                </a:r>
              </a:p>
            </p:txBody>
          </p:sp>
          <p:sp>
            <p:nvSpPr>
              <p:cNvPr id="16" name="Ovale 15"/>
              <p:cNvSpPr/>
              <p:nvPr/>
            </p:nvSpPr>
            <p:spPr bwMode="auto">
              <a:xfrm>
                <a:off x="8032269" y="5122900"/>
                <a:ext cx="284147" cy="27953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t</a:t>
                </a:r>
              </a:p>
            </p:txBody>
          </p:sp>
          <p:cxnSp>
            <p:nvCxnSpPr>
              <p:cNvPr id="17" name="Connettore 2 16"/>
              <p:cNvCxnSpPr>
                <a:stCxn id="6" idx="7"/>
                <a:endCxn id="9" idx="2"/>
              </p:cNvCxnSpPr>
              <p:nvPr/>
            </p:nvCxnSpPr>
            <p:spPr bwMode="auto">
              <a:xfrm flipV="1">
                <a:off x="998450" y="4357365"/>
                <a:ext cx="630202" cy="8068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/>
              <p:cNvCxnSpPr>
                <a:stCxn id="6" idx="6"/>
                <a:endCxn id="8" idx="2"/>
              </p:cNvCxnSpPr>
              <p:nvPr/>
            </p:nvCxnSpPr>
            <p:spPr bwMode="auto">
              <a:xfrm>
                <a:off x="1039723" y="5262666"/>
                <a:ext cx="144454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Connettore 2 18"/>
              <p:cNvCxnSpPr>
                <a:stCxn id="6" idx="5"/>
                <a:endCxn id="7" idx="2"/>
              </p:cNvCxnSpPr>
              <p:nvPr/>
            </p:nvCxnSpPr>
            <p:spPr bwMode="auto">
              <a:xfrm>
                <a:off x="998450" y="5362725"/>
                <a:ext cx="1544551" cy="7369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2 19"/>
              <p:cNvCxnSpPr>
                <a:stCxn id="9" idx="6"/>
                <a:endCxn id="12" idx="2"/>
              </p:cNvCxnSpPr>
              <p:nvPr/>
            </p:nvCxnSpPr>
            <p:spPr bwMode="auto">
              <a:xfrm>
                <a:off x="2339812" y="4357365"/>
                <a:ext cx="79211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2 20"/>
              <p:cNvCxnSpPr/>
              <p:nvPr/>
            </p:nvCxnSpPr>
            <p:spPr bwMode="auto">
              <a:xfrm>
                <a:off x="3255749" y="5262666"/>
                <a:ext cx="99689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2 21"/>
              <p:cNvCxnSpPr/>
              <p:nvPr/>
            </p:nvCxnSpPr>
            <p:spPr bwMode="auto">
              <a:xfrm>
                <a:off x="3255749" y="6099671"/>
                <a:ext cx="99689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2 22"/>
              <p:cNvCxnSpPr>
                <a:stCxn id="12" idx="6"/>
                <a:endCxn id="15" idx="2"/>
              </p:cNvCxnSpPr>
              <p:nvPr/>
            </p:nvCxnSpPr>
            <p:spPr bwMode="auto">
              <a:xfrm>
                <a:off x="3844678" y="4357365"/>
                <a:ext cx="87148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2 23"/>
              <p:cNvCxnSpPr/>
              <p:nvPr/>
            </p:nvCxnSpPr>
            <p:spPr bwMode="auto">
              <a:xfrm>
                <a:off x="4965390" y="5262666"/>
                <a:ext cx="99689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2 24"/>
              <p:cNvCxnSpPr/>
              <p:nvPr/>
            </p:nvCxnSpPr>
            <p:spPr bwMode="auto">
              <a:xfrm>
                <a:off x="4965390" y="6099671"/>
                <a:ext cx="99689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2 25"/>
              <p:cNvCxnSpPr>
                <a:stCxn id="14" idx="6"/>
                <a:endCxn id="16" idx="2"/>
              </p:cNvCxnSpPr>
              <p:nvPr/>
            </p:nvCxnSpPr>
            <p:spPr bwMode="auto">
              <a:xfrm flipV="1">
                <a:off x="6614711" y="5262666"/>
                <a:ext cx="141755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2 26"/>
              <p:cNvCxnSpPr>
                <a:stCxn id="13" idx="6"/>
                <a:endCxn id="16" idx="3"/>
              </p:cNvCxnSpPr>
              <p:nvPr/>
            </p:nvCxnSpPr>
            <p:spPr bwMode="auto">
              <a:xfrm flipV="1">
                <a:off x="6675033" y="5362725"/>
                <a:ext cx="1398509" cy="73694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2 27"/>
              <p:cNvCxnSpPr>
                <a:stCxn id="29" idx="6"/>
                <a:endCxn id="16" idx="1"/>
              </p:cNvCxnSpPr>
              <p:nvPr/>
            </p:nvCxnSpPr>
            <p:spPr bwMode="auto">
              <a:xfrm>
                <a:off x="7019501" y="4357365"/>
                <a:ext cx="1054041" cy="8068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e 28"/>
              <p:cNvSpPr/>
              <p:nvPr/>
            </p:nvSpPr>
            <p:spPr bwMode="auto">
              <a:xfrm>
                <a:off x="6306753" y="4149304"/>
                <a:ext cx="712747" cy="417710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200" b="1" dirty="0"/>
                  <a:t>[1,4]</a:t>
                </a:r>
              </a:p>
            </p:txBody>
          </p:sp>
          <p:cxnSp>
            <p:nvCxnSpPr>
              <p:cNvPr id="30" name="Connettore 2 29"/>
              <p:cNvCxnSpPr>
                <a:endCxn id="29" idx="2"/>
              </p:cNvCxnSpPr>
              <p:nvPr/>
            </p:nvCxnSpPr>
            <p:spPr bwMode="auto">
              <a:xfrm>
                <a:off x="5436852" y="4357365"/>
                <a:ext cx="869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nettore 1 30"/>
            <p:cNvCxnSpPr/>
            <p:nvPr/>
          </p:nvCxnSpPr>
          <p:spPr>
            <a:xfrm>
              <a:off x="2235043" y="4505071"/>
              <a:ext cx="2062048" cy="609887"/>
            </a:xfrm>
            <a:prstGeom prst="line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>
              <a:stCxn id="11" idx="4"/>
              <a:endCxn id="10" idx="0"/>
            </p:cNvCxnSpPr>
            <p:nvPr/>
          </p:nvCxnSpPr>
          <p:spPr>
            <a:xfrm>
              <a:off x="4547902" y="5472314"/>
              <a:ext cx="60322" cy="419297"/>
            </a:xfrm>
            <a:prstGeom prst="line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>
              <a:stCxn id="8" idx="0"/>
              <a:endCxn id="12" idx="3"/>
            </p:cNvCxnSpPr>
            <p:nvPr/>
          </p:nvCxnSpPr>
          <p:spPr>
            <a:xfrm flipV="1">
              <a:off x="2839847" y="4505071"/>
              <a:ext cx="396853" cy="549534"/>
            </a:xfrm>
            <a:prstGeom prst="line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>
              <a:stCxn id="13" idx="1"/>
              <a:endCxn id="8" idx="5"/>
            </p:cNvCxnSpPr>
            <p:nvPr/>
          </p:nvCxnSpPr>
          <p:spPr>
            <a:xfrm flipH="1" flipV="1">
              <a:off x="3090658" y="5410372"/>
              <a:ext cx="2976395" cy="541593"/>
            </a:xfrm>
            <a:prstGeom prst="line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/>
          </p:nvCxnSpPr>
          <p:spPr>
            <a:xfrm flipV="1">
              <a:off x="3150980" y="4505071"/>
              <a:ext cx="1669957" cy="1446894"/>
            </a:xfrm>
            <a:prstGeom prst="line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>
              <a:stCxn id="29" idx="4"/>
              <a:endCxn id="14" idx="0"/>
            </p:cNvCxnSpPr>
            <p:nvPr/>
          </p:nvCxnSpPr>
          <p:spPr>
            <a:xfrm flipH="1">
              <a:off x="6259131" y="4567013"/>
              <a:ext cx="404789" cy="487591"/>
            </a:xfrm>
            <a:prstGeom prst="line">
              <a:avLst/>
            </a:prstGeom>
            <a:ln w="254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395288" y="18351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dirty="0">
                <a:cs typeface="+mn-cs"/>
              </a:rPr>
              <a:t>Dato il </a:t>
            </a:r>
            <a:r>
              <a:rPr lang="it-IT" dirty="0" err="1">
                <a:cs typeface="+mn-cs"/>
              </a:rPr>
              <a:t>sequenziamento</a:t>
            </a:r>
            <a:r>
              <a:rPr lang="it-IT" dirty="0">
                <a:cs typeface="+mn-cs"/>
              </a:rPr>
              <a:t>:</a:t>
            </a:r>
            <a:endParaRPr lang="it-IT" dirty="0">
              <a:latin typeface="+mj-lt"/>
              <a:cs typeface="+mn-cs"/>
            </a:endParaRPr>
          </a:p>
        </p:txBody>
      </p:sp>
      <p:graphicFrame>
        <p:nvGraphicFramePr>
          <p:cNvPr id="46087" name="Object 3"/>
          <p:cNvGraphicFramePr>
            <a:graphicFrameLocks noChangeAspect="1"/>
          </p:cNvGraphicFramePr>
          <p:nvPr/>
        </p:nvGraphicFramePr>
        <p:xfrm>
          <a:off x="609600" y="2276475"/>
          <a:ext cx="1370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253890" progId="Equation.DSMT4">
                  <p:embed/>
                </p:oleObj>
              </mc:Choice>
              <mc:Fallback>
                <p:oleObj name="Equation" r:id="rId4" imgW="761669" imgH="253890" progId="Equation.DSMT4">
                  <p:embed/>
                  <p:pic>
                    <p:nvPicPr>
                      <p:cNvPr id="460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76475"/>
                        <a:ext cx="13700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4"/>
          <p:cNvGraphicFramePr>
            <a:graphicFrameLocks noChangeAspect="1"/>
          </p:cNvGraphicFramePr>
          <p:nvPr/>
        </p:nvGraphicFramePr>
        <p:xfrm>
          <a:off x="2124075" y="2276475"/>
          <a:ext cx="1392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460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13922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5"/>
          <p:cNvGraphicFramePr>
            <a:graphicFrameLocks noChangeAspect="1"/>
          </p:cNvGraphicFramePr>
          <p:nvPr/>
        </p:nvGraphicFramePr>
        <p:xfrm>
          <a:off x="3851275" y="2276475"/>
          <a:ext cx="11636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419" imgH="253890" progId="Equation.DSMT4">
                  <p:embed/>
                </p:oleObj>
              </mc:Choice>
              <mc:Fallback>
                <p:oleObj name="Equation" r:id="rId8" imgW="647419" imgH="253890" progId="Equation.DSMT4">
                  <p:embed/>
                  <p:pic>
                    <p:nvPicPr>
                      <p:cNvPr id="460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11636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6"/>
          <p:cNvGraphicFramePr>
            <a:graphicFrameLocks noChangeAspect="1"/>
          </p:cNvGraphicFramePr>
          <p:nvPr/>
        </p:nvGraphicFramePr>
        <p:xfrm>
          <a:off x="5364163" y="2276475"/>
          <a:ext cx="1185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113" imgH="253890" progId="Equation.DSMT4">
                  <p:embed/>
                </p:oleObj>
              </mc:Choice>
              <mc:Fallback>
                <p:oleObj name="Equation" r:id="rId10" imgW="660113" imgH="253890" progId="Equation.DSMT4">
                  <p:embed/>
                  <p:pic>
                    <p:nvPicPr>
                      <p:cNvPr id="460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276475"/>
                        <a:ext cx="1185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ttangolo 41"/>
          <p:cNvSpPr>
            <a:spLocks noChangeArrowheads="1"/>
          </p:cNvSpPr>
          <p:nvPr/>
        </p:nvSpPr>
        <p:spPr bwMode="auto">
          <a:xfrm>
            <a:off x="395288" y="2843213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dirty="0">
                <a:cs typeface="+mn-cs"/>
              </a:rPr>
              <a:t>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dirty="0">
                <a:latin typeface="Arial"/>
                <a:cs typeface="Arial"/>
              </a:rPr>
              <a:t>è ci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clico</a:t>
            </a:r>
            <a:endParaRPr lang="it-IT" dirty="0">
              <a:latin typeface="+mj-lt"/>
              <a:cs typeface="+mn-cs"/>
            </a:endParaRPr>
          </a:p>
        </p:txBody>
      </p:sp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395288" y="3275013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dirty="0">
                <a:latin typeface="Arial"/>
                <a:cs typeface="Arial"/>
              </a:rPr>
              <a:t>a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non corrisponde alcuna soluzione ammissibile</a:t>
            </a:r>
            <a:endParaRPr lang="it-IT" dirty="0">
              <a:latin typeface="+mj-lt"/>
              <a:cs typeface="+mn-cs"/>
            </a:endParaRPr>
          </a:p>
        </p:txBody>
      </p:sp>
      <p:sp>
        <p:nvSpPr>
          <p:cNvPr id="46093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" name="Rettangolo 2"/>
          <p:cNvSpPr>
            <a:spLocks noChangeArrowheads="1"/>
          </p:cNvSpPr>
          <p:nvPr/>
        </p:nvSpPr>
        <p:spPr bwMode="auto">
          <a:xfrm>
            <a:off x="395288" y="14668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Euristica </a:t>
            </a:r>
            <a:r>
              <a:rPr lang="it-IT" b="1" i="1" dirty="0" err="1">
                <a:solidFill>
                  <a:srgbClr val="0066FF"/>
                </a:solidFill>
                <a:cs typeface="+mn-cs"/>
              </a:rPr>
              <a:t>shifting</a:t>
            </a:r>
            <a:r>
              <a:rPr lang="it-IT" b="1" i="1" dirty="0">
                <a:solidFill>
                  <a:srgbClr val="0066FF"/>
                </a:solidFill>
                <a:cs typeface="+mn-cs"/>
              </a:rPr>
              <a:t> </a:t>
            </a:r>
            <a:r>
              <a:rPr lang="it-IT" b="1" i="1" dirty="0" err="1">
                <a:solidFill>
                  <a:srgbClr val="0066FF"/>
                </a:solidFill>
                <a:cs typeface="+mn-cs"/>
              </a:rPr>
              <a:t>bottlenck</a:t>
            </a:r>
            <a:endParaRPr lang="it-IT" b="1" i="1" dirty="0">
              <a:solidFill>
                <a:srgbClr val="0066FF"/>
              </a:solidFill>
              <a:latin typeface="+mj-lt"/>
              <a:cs typeface="+mn-cs"/>
            </a:endParaRPr>
          </a:p>
        </p:txBody>
      </p:sp>
      <p:sp>
        <p:nvSpPr>
          <p:cNvPr id="4710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803400"/>
            <a:ext cx="8424862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L’euristica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shifting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bottleneck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consiste nel cercare uno </a:t>
            </a:r>
            <a:r>
              <a:rPr lang="it-IT" dirty="0" err="1">
                <a:cs typeface="+mn-cs"/>
              </a:rPr>
              <a:t>schedule</a:t>
            </a:r>
            <a:r>
              <a:rPr lang="it-IT" dirty="0">
                <a:cs typeface="+mn-cs"/>
              </a:rPr>
              <a:t>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dirty="0">
                <a:latin typeface="Arial"/>
                <a:cs typeface="Arial"/>
              </a:rPr>
              <a:t> per il quale il grafo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G(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) </a:t>
            </a:r>
            <a:r>
              <a:rPr lang="it-IT" dirty="0">
                <a:latin typeface="Arial"/>
                <a:cs typeface="Arial"/>
              </a:rPr>
              <a:t>sia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aciclico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it-IT" dirty="0">
                <a:latin typeface="Arial"/>
                <a:cs typeface="Arial"/>
              </a:rPr>
              <a:t>e tale che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la lunghezza del suo percorso critico </a:t>
            </a:r>
            <a:r>
              <a:rPr lang="it-IT" dirty="0">
                <a:latin typeface="Arial"/>
                <a:cs typeface="Arial"/>
              </a:rPr>
              <a:t>sia la </a:t>
            </a:r>
            <a:r>
              <a:rPr lang="it-IT" i="1" dirty="0">
                <a:solidFill>
                  <a:schemeClr val="accent2"/>
                </a:solidFill>
                <a:latin typeface="Arial"/>
                <a:cs typeface="Arial"/>
              </a:rPr>
              <a:t>più bassa possibile</a:t>
            </a:r>
            <a:endParaRPr lang="it-IT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3154363"/>
            <a:ext cx="842486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Tra le varie macchine ve ne sarà una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più critica </a:t>
            </a:r>
            <a:r>
              <a:rPr lang="it-IT" dirty="0">
                <a:cs typeface="+mn-cs"/>
              </a:rPr>
              <a:t>delle altre, il modo in cui i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job</a:t>
            </a:r>
            <a:r>
              <a:rPr lang="it-IT" dirty="0">
                <a:cs typeface="+mn-cs"/>
              </a:rPr>
              <a:t> vengono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sequenziati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su questa macchina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influenza </a:t>
            </a:r>
            <a:r>
              <a:rPr lang="it-IT" dirty="0">
                <a:cs typeface="+mn-cs"/>
              </a:rPr>
              <a:t>il valore del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makespan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7111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471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4162425"/>
            <a:ext cx="842486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>
                <a:cs typeface="+mn-cs"/>
              </a:rPr>
              <a:t>Ad ogni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iterazione</a:t>
            </a:r>
            <a:r>
              <a:rPr lang="it-IT" dirty="0">
                <a:cs typeface="+mn-cs"/>
              </a:rPr>
              <a:t> l’algoritmo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individua la macchina che costituisce il collo di bottiglia</a:t>
            </a:r>
            <a:r>
              <a:rPr lang="it-IT" dirty="0">
                <a:cs typeface="+mn-cs"/>
              </a:rPr>
              <a:t> (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bottlenck</a:t>
            </a:r>
            <a:r>
              <a:rPr lang="it-IT" dirty="0">
                <a:cs typeface="+mn-cs"/>
              </a:rPr>
              <a:t>) ed effettua il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sequenziamento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su tale macchina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" name="Rettangolo 2"/>
          <p:cNvSpPr>
            <a:spLocks noChangeArrowheads="1"/>
          </p:cNvSpPr>
          <p:nvPr/>
        </p:nvSpPr>
        <p:spPr bwMode="auto">
          <a:xfrm>
            <a:off x="395288" y="14668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Euristica </a:t>
            </a:r>
            <a:r>
              <a:rPr lang="it-IT" b="1" i="1" dirty="0" err="1">
                <a:solidFill>
                  <a:srgbClr val="0066FF"/>
                </a:solidFill>
                <a:cs typeface="+mn-cs"/>
              </a:rPr>
              <a:t>shifting</a:t>
            </a:r>
            <a:r>
              <a:rPr lang="it-IT" b="1" i="1" dirty="0">
                <a:solidFill>
                  <a:srgbClr val="0066FF"/>
                </a:solidFill>
                <a:cs typeface="+mn-cs"/>
              </a:rPr>
              <a:t> </a:t>
            </a:r>
            <a:r>
              <a:rPr lang="it-IT" b="1" i="1" dirty="0" err="1">
                <a:solidFill>
                  <a:srgbClr val="0066FF"/>
                </a:solidFill>
                <a:cs typeface="+mn-cs"/>
              </a:rPr>
              <a:t>bottlenck</a:t>
            </a:r>
            <a:endParaRPr lang="it-IT" b="1" i="1" dirty="0">
              <a:solidFill>
                <a:srgbClr val="0066FF"/>
              </a:solidFill>
              <a:latin typeface="+mj-lt"/>
              <a:cs typeface="+mn-cs"/>
            </a:endParaRPr>
          </a:p>
        </p:txBody>
      </p:sp>
      <p:sp>
        <p:nvSpPr>
          <p:cNvPr id="4813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803400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Sia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dirty="0">
                <a:cs typeface="+mn-cs"/>
              </a:rPr>
              <a:t> l’insieme delle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macchine </a:t>
            </a:r>
            <a:r>
              <a:rPr lang="it-IT" dirty="0">
                <a:cs typeface="+mn-cs"/>
              </a:rPr>
              <a:t>ed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dirty="0">
                <a:cs typeface="+mn-cs"/>
              </a:rPr>
              <a:t> quello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delle macchine già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sequenziate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481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2205038"/>
            <a:ext cx="828040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Sia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G(M0) </a:t>
            </a:r>
            <a:r>
              <a:rPr lang="it-IT" dirty="0">
                <a:cs typeface="+mn-cs"/>
              </a:rPr>
              <a:t>il grafo ottenuto da </a:t>
            </a:r>
            <a:r>
              <a:rPr lang="it-IT" b="1" i="1" dirty="0">
                <a:solidFill>
                  <a:schemeClr val="accent2"/>
                </a:solidFill>
                <a:latin typeface="Brush Script MT" pitchFamily="66" charset="0"/>
                <a:cs typeface="+mn-cs"/>
              </a:rPr>
              <a:t>G</a:t>
            </a:r>
            <a:r>
              <a:rPr lang="it-IT" dirty="0">
                <a:cs typeface="+mn-cs"/>
              </a:rPr>
              <a:t>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eliminando gli archi disgiuntivi delle macchine non ancora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sequenziate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e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orientando gli archi disgiuntivi delle macchine in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secondo il loro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sequenziamento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3476625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Sia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O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 </a:t>
            </a:r>
            <a:r>
              <a:rPr lang="it-IT" dirty="0">
                <a:cs typeface="+mn-cs"/>
              </a:rPr>
              <a:t>il valore del percorso critico su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O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</a:t>
            </a:r>
            <a:endParaRPr lang="it-IT" b="1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468313" y="3933825"/>
            <a:ext cx="8424862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Sia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[i,j] </a:t>
            </a:r>
            <a:r>
              <a:rPr lang="it-IT" dirty="0">
                <a:cs typeface="+mn-cs"/>
              </a:rPr>
              <a:t>un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task</a:t>
            </a:r>
            <a:r>
              <a:rPr lang="it-IT" dirty="0">
                <a:cs typeface="+mn-cs"/>
              </a:rPr>
              <a:t> di una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non ancora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sequenziata</a:t>
            </a:r>
            <a:r>
              <a:rPr lang="it-IT" dirty="0">
                <a:cs typeface="+mn-cs"/>
              </a:rPr>
              <a:t>, sia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x</a:t>
            </a:r>
            <a:r>
              <a:rPr lang="it-IT" dirty="0">
                <a:cs typeface="+mn-cs"/>
              </a:rPr>
              <a:t> la lunghezza del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percorso critico </a:t>
            </a:r>
            <a:r>
              <a:rPr lang="it-IT" dirty="0">
                <a:cs typeface="+mn-cs"/>
              </a:rPr>
              <a:t>da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s</a:t>
            </a:r>
            <a:r>
              <a:rPr lang="it-IT" dirty="0">
                <a:cs typeface="+mn-cs"/>
              </a:rPr>
              <a:t> al nodo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[i,j] </a:t>
            </a:r>
            <a:r>
              <a:rPr lang="it-IT" dirty="0">
                <a:cs typeface="+mn-cs"/>
              </a:rPr>
              <a:t>sul grafo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O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</a:t>
            </a:r>
            <a:r>
              <a:rPr lang="it-IT" dirty="0">
                <a:cs typeface="+mn-cs"/>
              </a:rPr>
              <a:t> e sia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y</a:t>
            </a:r>
            <a:r>
              <a:rPr lang="it-IT" dirty="0">
                <a:cs typeface="+mn-cs"/>
              </a:rPr>
              <a:t> la lunghezza del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percorso critico </a:t>
            </a:r>
            <a:r>
              <a:rPr lang="it-IT" dirty="0">
                <a:cs typeface="+mn-cs"/>
              </a:rPr>
              <a:t>da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[i,j] </a:t>
            </a:r>
            <a:r>
              <a:rPr lang="it-IT" dirty="0">
                <a:cs typeface="+mn-cs"/>
              </a:rPr>
              <a:t>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t</a:t>
            </a:r>
            <a:endParaRPr lang="it-IT" b="1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468313" y="5205413"/>
            <a:ext cx="842486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Il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task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[i,j] </a:t>
            </a:r>
            <a:r>
              <a:rPr lang="it-IT" dirty="0">
                <a:cs typeface="+mn-cs"/>
              </a:rPr>
              <a:t>non può iniziare prima di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x-p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ij</a:t>
            </a:r>
            <a:endParaRPr lang="it-IT" b="1" i="1" baseline="-25000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468313" y="5661025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Se non si vuole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peggiorare il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makespan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corrente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O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), </a:t>
            </a:r>
            <a:r>
              <a:rPr lang="it-IT" dirty="0">
                <a:cs typeface="+mn-cs"/>
              </a:rPr>
              <a:t>il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task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 [i,j]</a:t>
            </a:r>
            <a:r>
              <a:rPr lang="it-IT" dirty="0">
                <a:cs typeface="+mn-cs"/>
              </a:rPr>
              <a:t> non può terminare dopo l’istante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O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)-y</a:t>
            </a:r>
            <a:r>
              <a:rPr lang="it-IT" dirty="0">
                <a:cs typeface="+mn-cs"/>
              </a:rPr>
              <a:t> </a:t>
            </a:r>
            <a:endParaRPr lang="it-IT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" name="Rettangolo 2"/>
          <p:cNvSpPr>
            <a:spLocks noChangeArrowheads="1"/>
          </p:cNvSpPr>
          <p:nvPr/>
        </p:nvSpPr>
        <p:spPr bwMode="auto">
          <a:xfrm>
            <a:off x="395288" y="1466850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defRPr/>
            </a:pPr>
            <a:r>
              <a:rPr lang="it-IT" b="1" i="1" dirty="0">
                <a:solidFill>
                  <a:srgbClr val="0066FF"/>
                </a:solidFill>
                <a:cs typeface="+mn-cs"/>
              </a:rPr>
              <a:t>Euristica </a:t>
            </a:r>
            <a:r>
              <a:rPr lang="it-IT" b="1" i="1" dirty="0" err="1">
                <a:solidFill>
                  <a:srgbClr val="0066FF"/>
                </a:solidFill>
                <a:cs typeface="+mn-cs"/>
              </a:rPr>
              <a:t>shifting</a:t>
            </a:r>
            <a:r>
              <a:rPr lang="it-IT" b="1" i="1" dirty="0">
                <a:solidFill>
                  <a:srgbClr val="0066FF"/>
                </a:solidFill>
                <a:cs typeface="+mn-cs"/>
              </a:rPr>
              <a:t> </a:t>
            </a:r>
            <a:r>
              <a:rPr lang="it-IT" b="1" i="1">
                <a:solidFill>
                  <a:srgbClr val="0066FF"/>
                </a:solidFill>
                <a:cs typeface="+mn-cs"/>
              </a:rPr>
              <a:t>bottleneck</a:t>
            </a:r>
            <a:endParaRPr lang="it-IT" b="1" i="1" dirty="0">
              <a:solidFill>
                <a:srgbClr val="0066FF"/>
              </a:solidFill>
              <a:latin typeface="+mj-lt"/>
              <a:cs typeface="+mn-cs"/>
            </a:endParaRPr>
          </a:p>
        </p:txBody>
      </p:sp>
      <p:sp>
        <p:nvSpPr>
          <p:cNvPr id="49156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803400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Data una </a:t>
            </a:r>
            <a:r>
              <a:rPr lang="it-IT" dirty="0">
                <a:solidFill>
                  <a:schemeClr val="accent2"/>
                </a:solidFill>
                <a:cs typeface="+mn-cs"/>
              </a:rPr>
              <a:t>macchina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k</a:t>
            </a:r>
            <a:r>
              <a:rPr lang="it-IT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non ancora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sequenziata</a:t>
            </a:r>
            <a:r>
              <a:rPr lang="it-IT" dirty="0">
                <a:cs typeface="+mn-cs"/>
              </a:rPr>
              <a:t>, è possibile definire una istanza del problema 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9158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491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114675" y="2282825"/>
          <a:ext cx="10969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2282825"/>
                        <a:ext cx="10969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8313" y="2720975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Il valore di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L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dirty="0">
                <a:cs typeface="+mn-cs"/>
              </a:rPr>
              <a:t> indica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di quanto il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sequenziamento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sulla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</a:t>
            </a:r>
            <a:r>
              <a:rPr lang="it-IT" dirty="0">
                <a:cs typeface="+mn-cs"/>
              </a:rPr>
              <a:t> fa peggiorare il 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makespan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rispetto al valore corrente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8313" y="3573463"/>
            <a:ext cx="82073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it-IT" dirty="0">
                <a:cs typeface="+mn-cs"/>
              </a:rPr>
              <a:t>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</a:t>
            </a:r>
            <a:r>
              <a:rPr lang="it-IT" dirty="0">
                <a:cs typeface="+mn-cs"/>
              </a:rPr>
              <a:t> cui corrisponde il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massimo valore di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L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MAX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it-IT" dirty="0">
                <a:cs typeface="+mn-cs"/>
              </a:rPr>
              <a:t>è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critica </a:t>
            </a:r>
            <a:r>
              <a:rPr lang="it-IT" dirty="0">
                <a:cs typeface="+mn-cs"/>
              </a:rPr>
              <a:t>(</a:t>
            </a:r>
            <a:r>
              <a:rPr lang="it-IT" i="1" dirty="0" err="1">
                <a:solidFill>
                  <a:schemeClr val="accent2"/>
                </a:solidFill>
                <a:cs typeface="+mn-cs"/>
              </a:rPr>
              <a:t>bottleneck</a:t>
            </a:r>
            <a:r>
              <a:rPr lang="it-IT" dirty="0"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0179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</a:t>
            </a: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501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822325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1203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5120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028825" y="1125538"/>
          <a:ext cx="2398715" cy="12239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r>
                        <a:rPr lang="it-IT" sz="1400" dirty="0" err="1"/>
                        <a:t>j\t</a:t>
                      </a:r>
                      <a:endParaRPr lang="it-IT" sz="1400" dirty="0"/>
                    </a:p>
                  </a:txBody>
                  <a:tcPr marL="91413" marR="91413" marT="45714" marB="4571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t1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t2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t3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t4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r>
                        <a:rPr lang="it-IT" sz="1400" b="1" dirty="0"/>
                        <a:t>j1</a:t>
                      </a:r>
                    </a:p>
                  </a:txBody>
                  <a:tcPr marL="91413" marR="91413" marT="45714" marB="4571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-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r>
                        <a:rPr lang="it-IT" sz="1400" b="1" dirty="0"/>
                        <a:t>j2</a:t>
                      </a:r>
                    </a:p>
                  </a:txBody>
                  <a:tcPr marL="91413" marR="91413" marT="45714" marB="4571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r>
                        <a:rPr lang="it-IT" sz="1400" b="1" dirty="0"/>
                        <a:t>j3</a:t>
                      </a:r>
                    </a:p>
                  </a:txBody>
                  <a:tcPr marL="91413" marR="91413" marT="45714" marB="4571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-</a:t>
                      </a:r>
                    </a:p>
                  </a:txBody>
                  <a:tcPr marL="91413" marR="9141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37" name="Rettangolo 6"/>
          <p:cNvSpPr>
            <a:spLocks noChangeArrowheads="1"/>
          </p:cNvSpPr>
          <p:nvPr/>
        </p:nvSpPr>
        <p:spPr bwMode="auto">
          <a:xfrm>
            <a:off x="1908175" y="2220913"/>
            <a:ext cx="3024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FF0000"/>
                </a:solidFill>
              </a:rPr>
              <a:t>tempi di processamento p</a:t>
            </a:r>
            <a:r>
              <a:rPr lang="it-IT" altLang="it-IT" sz="1600" i="1" baseline="-25000">
                <a:solidFill>
                  <a:srgbClr val="FF0000"/>
                </a:solidFill>
              </a:rPr>
              <a:t>ji</a:t>
            </a:r>
            <a:endParaRPr lang="it-IT" altLang="it-IT" sz="1600" b="1" i="1" baseline="-25000">
              <a:solidFill>
                <a:srgbClr val="FF0000"/>
              </a:solidFill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5700713" y="1147763"/>
          <a:ext cx="2184400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472">
                <a:tc>
                  <a:txBody>
                    <a:bodyPr/>
                    <a:lstStyle/>
                    <a:p>
                      <a:r>
                        <a:rPr lang="it-IT" sz="1400" dirty="0" err="1"/>
                        <a:t>j\t</a:t>
                      </a:r>
                      <a:endParaRPr lang="it-IT" sz="1400" dirty="0"/>
                    </a:p>
                  </a:txBody>
                  <a:tcPr marL="91460" marR="914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t1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t2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t3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t4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72">
                <a:tc>
                  <a:txBody>
                    <a:bodyPr/>
                    <a:lstStyle/>
                    <a:p>
                      <a:r>
                        <a:rPr lang="it-IT" sz="1400" b="1" dirty="0"/>
                        <a:t>j1</a:t>
                      </a:r>
                    </a:p>
                  </a:txBody>
                  <a:tcPr marL="91460" marR="914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-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72">
                <a:tc>
                  <a:txBody>
                    <a:bodyPr/>
                    <a:lstStyle/>
                    <a:p>
                      <a:r>
                        <a:rPr lang="it-IT" sz="1400" b="1" dirty="0"/>
                        <a:t>j2</a:t>
                      </a:r>
                    </a:p>
                  </a:txBody>
                  <a:tcPr marL="91460" marR="914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72">
                <a:tc>
                  <a:txBody>
                    <a:bodyPr/>
                    <a:lstStyle/>
                    <a:p>
                      <a:r>
                        <a:rPr lang="it-IT" sz="1400" b="1" dirty="0"/>
                        <a:t>j3</a:t>
                      </a:r>
                    </a:p>
                  </a:txBody>
                  <a:tcPr marL="91460" marR="914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-</a:t>
                      </a:r>
                    </a:p>
                  </a:txBody>
                  <a:tcPr marL="91460" marR="914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70" name="Rettangolo 8"/>
          <p:cNvSpPr>
            <a:spLocks noChangeArrowheads="1"/>
          </p:cNvSpPr>
          <p:nvPr/>
        </p:nvSpPr>
        <p:spPr bwMode="auto">
          <a:xfrm>
            <a:off x="5653088" y="2205038"/>
            <a:ext cx="3022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solidFill>
                  <a:srgbClr val="FF0000"/>
                </a:solidFill>
              </a:rPr>
              <a:t>instradamento dei job μ</a:t>
            </a:r>
            <a:r>
              <a:rPr lang="it-IT" altLang="it-IT" sz="1600" i="1" baseline="-25000">
                <a:solidFill>
                  <a:srgbClr val="FF0000"/>
                </a:solidFill>
              </a:rPr>
              <a:t>ji</a:t>
            </a:r>
            <a:endParaRPr lang="it-IT" altLang="it-IT" sz="1600" b="1" i="1" baseline="-25000">
              <a:solidFill>
                <a:srgbClr val="FF0000"/>
              </a:solidFill>
            </a:endParaRPr>
          </a:p>
        </p:txBody>
      </p:sp>
      <p:sp>
        <p:nvSpPr>
          <p:cNvPr id="10" name="Ovale 9"/>
          <p:cNvSpPr/>
          <p:nvPr/>
        </p:nvSpPr>
        <p:spPr bwMode="auto">
          <a:xfrm>
            <a:off x="755650" y="5165725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20" name="Ovale 19"/>
          <p:cNvSpPr/>
          <p:nvPr/>
        </p:nvSpPr>
        <p:spPr bwMode="auto">
          <a:xfrm>
            <a:off x="8032750" y="5165725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21" name="Connettore 2 20"/>
          <p:cNvCxnSpPr>
            <a:stCxn id="10" idx="7"/>
            <a:endCxn id="44" idx="2"/>
          </p:cNvCxnSpPr>
          <p:nvPr/>
        </p:nvCxnSpPr>
        <p:spPr bwMode="auto">
          <a:xfrm flipV="1">
            <a:off x="998538" y="4357688"/>
            <a:ext cx="1349375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0" idx="6"/>
            <a:endCxn id="48" idx="2"/>
          </p:cNvCxnSpPr>
          <p:nvPr/>
        </p:nvCxnSpPr>
        <p:spPr bwMode="auto">
          <a:xfrm>
            <a:off x="1039813" y="5305425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468313" y="2776538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Inizialmente</a:t>
            </a:r>
            <a:r>
              <a:rPr lang="it-IT" dirty="0">
                <a:cs typeface="+mn-cs"/>
              </a:rPr>
              <a:t>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 = Ø </a:t>
            </a:r>
            <a:r>
              <a:rPr lang="it-IT" dirty="0">
                <a:cs typeface="+mn-cs"/>
              </a:rPr>
              <a:t>e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</a:t>
            </a:r>
            <a:r>
              <a:rPr lang="it-IT" dirty="0">
                <a:cs typeface="+mn-cs"/>
              </a:rPr>
              <a:t>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non contiene archi disgiuntivi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44" name="Ovale 43"/>
          <p:cNvSpPr/>
          <p:nvPr/>
        </p:nvSpPr>
        <p:spPr bwMode="auto">
          <a:xfrm>
            <a:off x="2347913" y="41497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45" name="Ovale 44"/>
          <p:cNvSpPr/>
          <p:nvPr/>
        </p:nvSpPr>
        <p:spPr bwMode="auto">
          <a:xfrm>
            <a:off x="4075113" y="41497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46" name="Ovale 45"/>
          <p:cNvSpPr/>
          <p:nvPr/>
        </p:nvSpPr>
        <p:spPr bwMode="auto">
          <a:xfrm>
            <a:off x="5867400" y="41497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48" name="Ovale 47"/>
          <p:cNvSpPr/>
          <p:nvPr/>
        </p:nvSpPr>
        <p:spPr bwMode="auto">
          <a:xfrm>
            <a:off x="1843088" y="5099050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49" name="Ovale 48"/>
          <p:cNvSpPr/>
          <p:nvPr/>
        </p:nvSpPr>
        <p:spPr bwMode="auto">
          <a:xfrm>
            <a:off x="3355975" y="5099050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50" name="Ovale 49"/>
          <p:cNvSpPr/>
          <p:nvPr/>
        </p:nvSpPr>
        <p:spPr bwMode="auto">
          <a:xfrm>
            <a:off x="6667500" y="5099050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51" name="Ovale 50"/>
          <p:cNvSpPr/>
          <p:nvPr/>
        </p:nvSpPr>
        <p:spPr bwMode="auto">
          <a:xfrm>
            <a:off x="5076825" y="5099050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52" name="Ovale 51"/>
          <p:cNvSpPr/>
          <p:nvPr/>
        </p:nvSpPr>
        <p:spPr bwMode="auto">
          <a:xfrm>
            <a:off x="2339975" y="6180138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53" name="Ovale 52"/>
          <p:cNvSpPr/>
          <p:nvPr/>
        </p:nvSpPr>
        <p:spPr bwMode="auto">
          <a:xfrm>
            <a:off x="4065588" y="6180138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54" name="Ovale 53"/>
          <p:cNvSpPr/>
          <p:nvPr/>
        </p:nvSpPr>
        <p:spPr bwMode="auto">
          <a:xfrm>
            <a:off x="5859463" y="6180138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59" name="Connettore 2 58"/>
          <p:cNvCxnSpPr>
            <a:stCxn id="10" idx="5"/>
            <a:endCxn id="52" idx="2"/>
          </p:cNvCxnSpPr>
          <p:nvPr/>
        </p:nvCxnSpPr>
        <p:spPr bwMode="auto">
          <a:xfrm>
            <a:off x="998538" y="5403850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48" idx="6"/>
            <a:endCxn id="49" idx="2"/>
          </p:cNvCxnSpPr>
          <p:nvPr/>
        </p:nvCxnSpPr>
        <p:spPr bwMode="auto">
          <a:xfrm>
            <a:off x="2555875" y="5308600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52" idx="6"/>
            <a:endCxn id="53" idx="2"/>
          </p:cNvCxnSpPr>
          <p:nvPr/>
        </p:nvCxnSpPr>
        <p:spPr bwMode="auto">
          <a:xfrm>
            <a:off x="3051175" y="6388100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>
            <a:stCxn id="44" idx="6"/>
            <a:endCxn id="45" idx="2"/>
          </p:cNvCxnSpPr>
          <p:nvPr/>
        </p:nvCxnSpPr>
        <p:spPr bwMode="auto">
          <a:xfrm>
            <a:off x="3059113" y="4357688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49" idx="6"/>
            <a:endCxn id="51" idx="2"/>
          </p:cNvCxnSpPr>
          <p:nvPr/>
        </p:nvCxnSpPr>
        <p:spPr bwMode="auto">
          <a:xfrm>
            <a:off x="4067175" y="5308600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51" idx="6"/>
            <a:endCxn id="50" idx="2"/>
          </p:cNvCxnSpPr>
          <p:nvPr/>
        </p:nvCxnSpPr>
        <p:spPr bwMode="auto">
          <a:xfrm>
            <a:off x="5789613" y="5308600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>
            <a:stCxn id="53" idx="6"/>
            <a:endCxn id="54" idx="2"/>
          </p:cNvCxnSpPr>
          <p:nvPr/>
        </p:nvCxnSpPr>
        <p:spPr bwMode="auto">
          <a:xfrm>
            <a:off x="4778375" y="6388100"/>
            <a:ext cx="108108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>
            <a:stCxn id="50" idx="6"/>
            <a:endCxn id="20" idx="2"/>
          </p:cNvCxnSpPr>
          <p:nvPr/>
        </p:nvCxnSpPr>
        <p:spPr bwMode="auto">
          <a:xfrm flipV="1">
            <a:off x="7380288" y="5305425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45" idx="6"/>
            <a:endCxn id="46" idx="2"/>
          </p:cNvCxnSpPr>
          <p:nvPr/>
        </p:nvCxnSpPr>
        <p:spPr bwMode="auto">
          <a:xfrm>
            <a:off x="4787900" y="4357688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54" idx="6"/>
            <a:endCxn id="20" idx="3"/>
          </p:cNvCxnSpPr>
          <p:nvPr/>
        </p:nvCxnSpPr>
        <p:spPr bwMode="auto">
          <a:xfrm flipV="1">
            <a:off x="6572250" y="5403850"/>
            <a:ext cx="1501775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>
            <a:stCxn id="46" idx="6"/>
            <a:endCxn id="20" idx="1"/>
          </p:cNvCxnSpPr>
          <p:nvPr/>
        </p:nvCxnSpPr>
        <p:spPr bwMode="auto">
          <a:xfrm>
            <a:off x="6580188" y="4357688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tangolo 92"/>
          <p:cNvSpPr/>
          <p:nvPr/>
        </p:nvSpPr>
        <p:spPr>
          <a:xfrm>
            <a:off x="2339975" y="38608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94" name="Rettangolo 93"/>
          <p:cNvSpPr/>
          <p:nvPr/>
        </p:nvSpPr>
        <p:spPr>
          <a:xfrm>
            <a:off x="4067175" y="38608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95" name="Rettangolo 94"/>
          <p:cNvSpPr/>
          <p:nvPr/>
        </p:nvSpPr>
        <p:spPr>
          <a:xfrm>
            <a:off x="5940425" y="38608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96" name="Rettangolo 95"/>
          <p:cNvSpPr/>
          <p:nvPr/>
        </p:nvSpPr>
        <p:spPr>
          <a:xfrm>
            <a:off x="1908175" y="47974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97" name="Rettangolo 96"/>
          <p:cNvSpPr/>
          <p:nvPr/>
        </p:nvSpPr>
        <p:spPr>
          <a:xfrm>
            <a:off x="3419475" y="47974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98" name="Rettangolo 97"/>
          <p:cNvSpPr/>
          <p:nvPr/>
        </p:nvSpPr>
        <p:spPr>
          <a:xfrm>
            <a:off x="5076825" y="47974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99" name="Rettangolo 98"/>
          <p:cNvSpPr/>
          <p:nvPr/>
        </p:nvSpPr>
        <p:spPr>
          <a:xfrm>
            <a:off x="6659563" y="4797425"/>
            <a:ext cx="576262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100" name="Rettangolo 99"/>
          <p:cNvSpPr/>
          <p:nvPr/>
        </p:nvSpPr>
        <p:spPr>
          <a:xfrm>
            <a:off x="2339975" y="58769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101" name="Rettangolo 100"/>
          <p:cNvSpPr/>
          <p:nvPr/>
        </p:nvSpPr>
        <p:spPr>
          <a:xfrm>
            <a:off x="4067175" y="58769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102" name="Rettangolo 101"/>
          <p:cNvSpPr/>
          <p:nvPr/>
        </p:nvSpPr>
        <p:spPr>
          <a:xfrm>
            <a:off x="5940425" y="587692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103" name="Rettangolo 102"/>
          <p:cNvSpPr>
            <a:spLocks noChangeArrowheads="1"/>
          </p:cNvSpPr>
          <p:nvPr/>
        </p:nvSpPr>
        <p:spPr bwMode="auto">
          <a:xfrm>
            <a:off x="468313" y="3209925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(Ø) = 22  </a:t>
            </a:r>
            <a:r>
              <a:rPr lang="it-IT" i="1" dirty="0">
                <a:cs typeface="+mn-cs"/>
              </a:rPr>
              <a:t>somma dei tempi di </a:t>
            </a:r>
            <a:r>
              <a:rPr lang="it-IT" i="1" dirty="0" err="1">
                <a:cs typeface="+mn-cs"/>
              </a:rPr>
              <a:t>processamento</a:t>
            </a:r>
            <a:r>
              <a:rPr lang="it-IT" i="1" dirty="0">
                <a:cs typeface="+mn-cs"/>
              </a:rPr>
              <a:t> del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job 1</a:t>
            </a:r>
            <a:r>
              <a:rPr lang="it-IT" i="1" dirty="0">
                <a:cs typeface="+mn-cs"/>
              </a:rPr>
              <a:t> (o del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job 2</a:t>
            </a:r>
            <a:r>
              <a:rPr lang="it-IT" i="1" dirty="0">
                <a:cs typeface="+mn-cs"/>
              </a:rPr>
              <a:t>) </a:t>
            </a:r>
            <a:endParaRPr lang="it-IT" i="1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2227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522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40" name="Rettangolo 39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1 (</a:t>
            </a:r>
            <a:r>
              <a:rPr lang="it-IT" i="1" dirty="0">
                <a:solidFill>
                  <a:srgbClr val="C00000"/>
                </a:solidFill>
                <a:cs typeface="+mn-cs"/>
              </a:rPr>
              <a:t>rossa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Tabella 43"/>
          <p:cNvGraphicFramePr>
            <a:graphicFrameLocks noGrp="1"/>
          </p:cNvGraphicFramePr>
          <p:nvPr/>
        </p:nvGraphicFramePr>
        <p:xfrm>
          <a:off x="900113" y="4652963"/>
          <a:ext cx="1919288" cy="13414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11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12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Rettangolo 44"/>
          <p:cNvSpPr>
            <a:spLocks noChangeArrowheads="1"/>
          </p:cNvSpPr>
          <p:nvPr/>
        </p:nvSpPr>
        <p:spPr bwMode="auto">
          <a:xfrm>
            <a:off x="3203575" y="4792663"/>
            <a:ext cx="345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j1,j2,j3</a:t>
            </a:r>
          </a:p>
        </p:txBody>
      </p:sp>
      <p:sp>
        <p:nvSpPr>
          <p:cNvPr id="46" name="Rettangolo 45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(1)=5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3251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532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2 (blu)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Tabel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16531"/>
              </p:ext>
            </p:extLst>
          </p:nvPr>
        </p:nvGraphicFramePr>
        <p:xfrm>
          <a:off x="900113" y="4652963"/>
          <a:ext cx="1919288" cy="13414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7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19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ettangolo 39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j2,j3,j1</a:t>
            </a:r>
          </a:p>
        </p:txBody>
      </p: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203575" y="5226050"/>
            <a:ext cx="345598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(2)=5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2411413" y="1341438"/>
          <a:ext cx="11191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DSMT4">
                  <p:embed/>
                </p:oleObj>
              </mc:Choice>
              <mc:Fallback>
                <p:oleObj name="Equation" r:id="rId2" imgW="622030" imgH="228501" progId="Equation.DSMT4">
                  <p:embed/>
                  <p:pic>
                    <p:nvPicPr>
                      <p:cNvPr id="317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341438"/>
                        <a:ext cx="11191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Grafo disgiunto </a:t>
            </a:r>
            <a:r>
              <a:rPr lang="it-IT" altLang="it-IT" sz="1800" b="1" i="1">
                <a:solidFill>
                  <a:srgbClr val="0066FF"/>
                </a:solidFill>
                <a:latin typeface="Brush Script MT" pitchFamily="66" charset="0"/>
              </a:rPr>
              <a:t>G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sp>
        <p:nvSpPr>
          <p:cNvPr id="6" name="Rettangolo 4"/>
          <p:cNvSpPr>
            <a:spLocks noChangeArrowheads="1"/>
          </p:cNvSpPr>
          <p:nvPr/>
        </p:nvSpPr>
        <p:spPr bwMode="auto">
          <a:xfrm>
            <a:off x="468313" y="1244600"/>
            <a:ext cx="84248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Dato un problema                   , </a:t>
            </a:r>
            <a:r>
              <a:rPr lang="it-IT" altLang="it-IT" sz="1800" b="1" i="1">
                <a:solidFill>
                  <a:schemeClr val="accent2"/>
                </a:solidFill>
                <a:latin typeface="Brush Script MT" pitchFamily="66" charset="0"/>
              </a:rPr>
              <a:t>G</a:t>
            </a:r>
            <a:r>
              <a:rPr lang="it-IT" altLang="it-IT" sz="1800" b="1" i="1">
                <a:solidFill>
                  <a:srgbClr val="0066FF"/>
                </a:solidFill>
                <a:latin typeface="Brush Script MT" pitchFamily="66" charset="0"/>
              </a:rPr>
              <a:t> </a:t>
            </a:r>
            <a:r>
              <a:rPr lang="it-IT" altLang="it-IT" sz="1800"/>
              <a:t>è un grao con </a:t>
            </a:r>
            <a:r>
              <a:rPr lang="it-IT" altLang="it-IT" sz="1800" i="1">
                <a:solidFill>
                  <a:schemeClr val="accent2"/>
                </a:solidFill>
              </a:rPr>
              <a:t>m∙n + 2 </a:t>
            </a:r>
            <a:r>
              <a:rPr lang="it-IT" altLang="it-IT" sz="1800"/>
              <a:t>nodi in cui:</a:t>
            </a:r>
          </a:p>
        </p:txBody>
      </p:sp>
      <p:sp>
        <p:nvSpPr>
          <p:cNvPr id="7" name="Rettangolo 4"/>
          <p:cNvSpPr>
            <a:spLocks noChangeArrowheads="1"/>
          </p:cNvSpPr>
          <p:nvPr/>
        </p:nvSpPr>
        <p:spPr bwMode="auto">
          <a:xfrm>
            <a:off x="468313" y="1709738"/>
            <a:ext cx="842486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a ciascun </a:t>
            </a:r>
            <a:r>
              <a:rPr lang="it-IT" altLang="it-IT" sz="1800" i="1">
                <a:solidFill>
                  <a:schemeClr val="accent2"/>
                </a:solidFill>
              </a:rPr>
              <a:t>task</a:t>
            </a:r>
            <a:r>
              <a:rPr lang="it-IT" altLang="it-IT" sz="1800"/>
              <a:t> è associato un nodo </a:t>
            </a:r>
            <a:r>
              <a:rPr lang="it-IT" altLang="it-IT" sz="1800" b="1" i="1">
                <a:solidFill>
                  <a:schemeClr val="accent2"/>
                </a:solidFill>
              </a:rPr>
              <a:t>[i,j] </a:t>
            </a:r>
            <a:r>
              <a:rPr lang="it-IT" altLang="it-IT" sz="1800"/>
              <a:t>corrispondente al </a:t>
            </a:r>
            <a:r>
              <a:rPr lang="it-IT" altLang="it-IT" sz="1800" i="1">
                <a:solidFill>
                  <a:schemeClr val="accent2"/>
                </a:solidFill>
              </a:rPr>
              <a:t>task j-esimo </a:t>
            </a:r>
            <a:r>
              <a:rPr lang="it-IT" altLang="it-IT" sz="1800"/>
              <a:t>sulla </a:t>
            </a:r>
            <a:r>
              <a:rPr lang="it-IT" altLang="it-IT" sz="1800" i="1">
                <a:solidFill>
                  <a:schemeClr val="accent2"/>
                </a:solidFill>
              </a:rPr>
              <a:t>macchina i</a:t>
            </a:r>
            <a:r>
              <a:rPr lang="it-IT" altLang="it-IT" sz="1800"/>
              <a:t> di peso </a:t>
            </a:r>
            <a:r>
              <a:rPr lang="it-IT" altLang="it-IT" sz="1800" b="1" i="1">
                <a:solidFill>
                  <a:schemeClr val="accent2"/>
                </a:solidFill>
              </a:rPr>
              <a:t>p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ij</a:t>
            </a: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468313" y="2578100"/>
            <a:ext cx="82073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un </a:t>
            </a:r>
            <a:r>
              <a:rPr lang="it-IT" altLang="it-IT" sz="1800" i="1">
                <a:solidFill>
                  <a:schemeClr val="accent2"/>
                </a:solidFill>
              </a:rPr>
              <a:t>arco orientato </a:t>
            </a:r>
            <a:r>
              <a:rPr lang="it-IT" altLang="it-IT" sz="1800"/>
              <a:t>dal nodi </a:t>
            </a:r>
            <a:r>
              <a:rPr lang="it-IT" altLang="it-IT" sz="1800" b="1" i="1">
                <a:solidFill>
                  <a:schemeClr val="accent2"/>
                </a:solidFill>
              </a:rPr>
              <a:t>[i-1,j] </a:t>
            </a:r>
            <a:r>
              <a:rPr lang="it-IT" altLang="it-IT" sz="1800"/>
              <a:t>al nodo </a:t>
            </a:r>
            <a:r>
              <a:rPr lang="it-IT" altLang="it-IT" sz="1800" b="1" i="1">
                <a:solidFill>
                  <a:schemeClr val="accent2"/>
                </a:solidFill>
              </a:rPr>
              <a:t>[i,j] </a:t>
            </a:r>
            <a:r>
              <a:rPr lang="it-IT" altLang="it-IT" sz="1800"/>
              <a:t>indica che </a:t>
            </a:r>
            <a:r>
              <a:rPr lang="it-IT" altLang="it-IT" sz="1800" i="1">
                <a:solidFill>
                  <a:schemeClr val="accent2"/>
                </a:solidFill>
              </a:rPr>
              <a:t>job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può essere processato sulla </a:t>
            </a:r>
            <a:r>
              <a:rPr lang="it-IT" altLang="it-IT" sz="1800" i="1">
                <a:solidFill>
                  <a:schemeClr val="accent2"/>
                </a:solidFill>
              </a:rPr>
              <a:t>macchina </a:t>
            </a:r>
            <a:r>
              <a:rPr lang="it-IT" altLang="it-IT" sz="1800" b="1" i="1">
                <a:solidFill>
                  <a:schemeClr val="accent2"/>
                </a:solidFill>
              </a:rPr>
              <a:t>i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solo dopo che è stato processato sulla </a:t>
            </a:r>
            <a:r>
              <a:rPr lang="it-IT" altLang="it-IT" sz="1800" i="1">
                <a:solidFill>
                  <a:schemeClr val="accent2"/>
                </a:solidFill>
              </a:rPr>
              <a:t>macchina </a:t>
            </a:r>
            <a:r>
              <a:rPr lang="it-IT" altLang="it-IT" sz="1800" b="1" i="1">
                <a:solidFill>
                  <a:schemeClr val="accent2"/>
                </a:solidFill>
              </a:rPr>
              <a:t>i-1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468313" y="3729038"/>
            <a:ext cx="84248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ogni coppia di nodi </a:t>
            </a:r>
            <a:r>
              <a:rPr lang="it-IT" altLang="it-IT" sz="1800" b="1" i="1">
                <a:solidFill>
                  <a:schemeClr val="accent2"/>
                </a:solidFill>
              </a:rPr>
              <a:t>[i,k]</a:t>
            </a:r>
            <a:r>
              <a:rPr lang="it-IT" altLang="it-IT" sz="1800"/>
              <a:t>, </a:t>
            </a:r>
            <a:r>
              <a:rPr lang="it-IT" altLang="it-IT" sz="1800" b="1" i="1">
                <a:solidFill>
                  <a:schemeClr val="accent2"/>
                </a:solidFill>
              </a:rPr>
              <a:t>[i,h] </a:t>
            </a:r>
            <a:r>
              <a:rPr lang="it-IT" altLang="it-IT" sz="1800"/>
              <a:t>(</a:t>
            </a:r>
            <a:r>
              <a:rPr lang="it-IT" altLang="it-IT" sz="1800" i="1">
                <a:solidFill>
                  <a:schemeClr val="accent2"/>
                </a:solidFill>
              </a:rPr>
              <a:t>task relativi alla stessa macchina</a:t>
            </a:r>
            <a:r>
              <a:rPr lang="it-IT" altLang="it-IT" sz="1800"/>
              <a:t>) sono collegati da un </a:t>
            </a:r>
            <a:r>
              <a:rPr lang="it-IT" altLang="it-IT" sz="1800" i="1">
                <a:solidFill>
                  <a:schemeClr val="accent2"/>
                </a:solidFill>
              </a:rPr>
              <a:t>arco non orientato </a:t>
            </a:r>
            <a:r>
              <a:rPr lang="it-IT" altLang="it-IT" sz="1800"/>
              <a:t>ad indicare che i due nodi </a:t>
            </a:r>
            <a:r>
              <a:rPr lang="it-IT" altLang="it-IT" sz="1800" i="1">
                <a:solidFill>
                  <a:schemeClr val="accent2"/>
                </a:solidFill>
              </a:rPr>
              <a:t>non possono essere eseguiti contemporaneamente</a:t>
            </a:r>
            <a:r>
              <a:rPr lang="it-IT" altLang="it-IT" sz="1800"/>
              <a:t> (</a:t>
            </a:r>
            <a:r>
              <a:rPr lang="it-IT" altLang="it-IT" sz="1800" i="1">
                <a:solidFill>
                  <a:schemeClr val="accent2"/>
                </a:solidFill>
              </a:rPr>
              <a:t>archi disgiuntivi</a:t>
            </a:r>
            <a:r>
              <a:rPr lang="it-IT" altLang="it-IT" sz="1800"/>
              <a:t>)</a:t>
            </a:r>
            <a:endParaRPr lang="it-IT" altLang="it-IT" sz="1800" i="1"/>
          </a:p>
        </p:txBody>
      </p:sp>
      <p:sp>
        <p:nvSpPr>
          <p:cNvPr id="10" name="Rettangolo 4"/>
          <p:cNvSpPr>
            <a:spLocks noChangeArrowheads="1"/>
          </p:cNvSpPr>
          <p:nvPr/>
        </p:nvSpPr>
        <p:spPr bwMode="auto">
          <a:xfrm>
            <a:off x="468313" y="4954588"/>
            <a:ext cx="820737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nodo-sorgente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/>
              <a:t> non ha predecessori ed ha come </a:t>
            </a:r>
            <a:r>
              <a:rPr lang="it-IT" altLang="it-IT" sz="1800" i="1">
                <a:solidFill>
                  <a:schemeClr val="accent2"/>
                </a:solidFill>
              </a:rPr>
              <a:t>nodi successori </a:t>
            </a:r>
            <a:r>
              <a:rPr lang="it-IT" altLang="it-IT" sz="1800"/>
              <a:t>tutti i nodi del tipo </a:t>
            </a:r>
            <a:r>
              <a:rPr lang="it-IT" altLang="it-IT" sz="1800" b="1" i="1">
                <a:solidFill>
                  <a:schemeClr val="accent2"/>
                </a:solidFill>
              </a:rPr>
              <a:t>[1,j]</a:t>
            </a:r>
          </a:p>
        </p:txBody>
      </p:sp>
      <p:sp>
        <p:nvSpPr>
          <p:cNvPr id="11" name="Rettangolo 4"/>
          <p:cNvSpPr>
            <a:spLocks noChangeArrowheads="1"/>
          </p:cNvSpPr>
          <p:nvPr/>
        </p:nvSpPr>
        <p:spPr bwMode="auto">
          <a:xfrm>
            <a:off x="468313" y="5746750"/>
            <a:ext cx="820737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nodo-pozzo </a:t>
            </a:r>
            <a:r>
              <a:rPr lang="it-IT" altLang="it-IT" sz="1800" b="1" i="1">
                <a:solidFill>
                  <a:schemeClr val="accent2"/>
                </a:solidFill>
              </a:rPr>
              <a:t>t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non ha successori ed ha come </a:t>
            </a:r>
            <a:r>
              <a:rPr lang="it-IT" altLang="it-IT" sz="1800" i="1">
                <a:solidFill>
                  <a:schemeClr val="accent2"/>
                </a:solidFill>
              </a:rPr>
              <a:t>nodi predecessori </a:t>
            </a:r>
            <a:r>
              <a:rPr lang="it-IT" altLang="it-IT" sz="1800"/>
              <a:t>tutti i nodi del tipo </a:t>
            </a:r>
            <a:r>
              <a:rPr lang="it-IT" altLang="it-IT" sz="1800" b="1" i="1">
                <a:solidFill>
                  <a:schemeClr val="accent2"/>
                </a:solidFill>
              </a:rPr>
              <a:t>[m,j]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4275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542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3 (</a:t>
            </a:r>
            <a:r>
              <a:rPr lang="it-IT" i="1" dirty="0">
                <a:solidFill>
                  <a:srgbClr val="00B050"/>
                </a:solidFill>
                <a:cs typeface="+mn-cs"/>
              </a:rPr>
              <a:t>verde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Tabella 38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16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ttangolo 39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j2,j1</a:t>
            </a:r>
          </a:p>
        </p:txBody>
      </p: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(3)=4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5299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5530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4 (</a:t>
            </a:r>
            <a:r>
              <a:rPr lang="it-IT" i="1" dirty="0">
                <a:solidFill>
                  <a:srgbClr val="FFC000"/>
                </a:solidFill>
                <a:cs typeface="+mn-cs"/>
              </a:rPr>
              <a:t>gialla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Tabella 38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11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16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11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ttangolo 39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j2,j3</a:t>
            </a:r>
          </a:p>
        </p:txBody>
      </p: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(4)=0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6323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6324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563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468313" y="4000500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La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macchina 1</a:t>
            </a:r>
            <a:r>
              <a:rPr lang="it-IT" i="1" dirty="0">
                <a:cs typeface="+mn-cs"/>
              </a:rPr>
              <a:t> (</a:t>
            </a:r>
            <a:r>
              <a:rPr lang="it-IT" b="1" i="1" dirty="0">
                <a:solidFill>
                  <a:srgbClr val="C00000"/>
                </a:solidFill>
                <a:cs typeface="+mn-cs"/>
              </a:rPr>
              <a:t>rossa</a:t>
            </a:r>
            <a:r>
              <a:rPr lang="it-IT" i="1" dirty="0">
                <a:cs typeface="+mn-cs"/>
              </a:rPr>
              <a:t>) è la macchina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bottleneck</a:t>
            </a:r>
            <a:r>
              <a:rPr lang="it-IT" i="1" dirty="0">
                <a:cs typeface="+mn-cs"/>
              </a:rPr>
              <a:t>.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 = {1} </a:t>
            </a:r>
            <a:r>
              <a:rPr lang="it-IT" i="1" dirty="0">
                <a:cs typeface="+mn-cs"/>
              </a:rPr>
              <a:t>e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</a:t>
            </a:r>
            <a:r>
              <a:rPr lang="it-IT" i="1" dirty="0">
                <a:cs typeface="+mn-cs"/>
              </a:rPr>
              <a:t> contiene la sequenza ottima sulla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macchina 1</a:t>
            </a:r>
            <a:r>
              <a:rPr lang="it-IT" i="1" dirty="0">
                <a:cs typeface="+mn-cs"/>
              </a:rPr>
              <a:t>. 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45" name="Connettore 2 44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50"/>
          <p:cNvSpPr>
            <a:spLocks noChangeArrowheads="1"/>
          </p:cNvSpPr>
          <p:nvPr/>
        </p:nvSpPr>
        <p:spPr bwMode="auto">
          <a:xfrm>
            <a:off x="468313" y="5081588"/>
            <a:ext cx="842486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({1}) = 27 =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(Ø) + L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(1) </a:t>
            </a:r>
            <a:r>
              <a:rPr lang="it-IT" i="1" dirty="0">
                <a:cs typeface="+mn-cs"/>
              </a:rPr>
              <a:t> </a:t>
            </a:r>
            <a:endParaRPr lang="it-IT" i="1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7347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573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40" name="Connettore 2 39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2 (blu)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Tabella 43"/>
          <p:cNvGraphicFramePr>
            <a:graphicFrameLocks noGrp="1"/>
          </p:cNvGraphicFramePr>
          <p:nvPr/>
        </p:nvGraphicFramePr>
        <p:xfrm>
          <a:off x="900113" y="4652963"/>
          <a:ext cx="1919288" cy="13414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23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8" marR="91428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7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17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24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Rettangolo 44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j2,j1,j3</a:t>
            </a:r>
          </a:p>
        </p:txBody>
      </p:sp>
      <p:sp>
        <p:nvSpPr>
          <p:cNvPr id="46" name="Rettangolo 45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(2)=1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8371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8372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583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cxnSp>
        <p:nvCxnSpPr>
          <p:cNvPr id="16" name="Connettore 2 15"/>
          <p:cNvCxnSpPr>
            <a:stCxn id="5" idx="5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18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37" name="Connettore 2 36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3" idx="3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3 (</a:t>
            </a:r>
            <a:r>
              <a:rPr lang="it-IT" i="1" dirty="0">
                <a:solidFill>
                  <a:srgbClr val="00B050"/>
                </a:solidFill>
                <a:cs typeface="+mn-cs"/>
              </a:rPr>
              <a:t>verde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0" name="Tabella 39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27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27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j1,j2</a:t>
            </a:r>
          </a:p>
        </p:txBody>
      </p:sp>
      <p:sp>
        <p:nvSpPr>
          <p:cNvPr id="42" name="Rettangolo 41"/>
          <p:cNvSpPr>
            <a:spLocks noChangeArrowheads="1"/>
          </p:cNvSpPr>
          <p:nvPr/>
        </p:nvSpPr>
        <p:spPr bwMode="auto">
          <a:xfrm>
            <a:off x="3203575" y="5226050"/>
            <a:ext cx="345598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(3)=1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e 43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45" name="Ovale 44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46" name="Ovale 45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59395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593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cxnSp>
        <p:nvCxnSpPr>
          <p:cNvPr id="16" name="Connettore 2 15"/>
          <p:cNvCxnSpPr>
            <a:stCxn id="5" idx="5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18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37" name="Connettore 2 36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3" idx="3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4 (</a:t>
            </a:r>
            <a:r>
              <a:rPr lang="it-IT" i="1" dirty="0">
                <a:solidFill>
                  <a:srgbClr val="00B050"/>
                </a:solidFill>
                <a:cs typeface="+mn-cs"/>
              </a:rPr>
              <a:t>gialla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0" name="Tabella 39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13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27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j3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24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27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j2,j3</a:t>
            </a:r>
          </a:p>
        </p:txBody>
      </p:sp>
      <p:sp>
        <p:nvSpPr>
          <p:cNvPr id="42" name="Rettangolo 41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(4)=0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e 43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45" name="Ovale 44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46" name="Ovale 45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60419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60420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604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7" name="Rettangolo 36"/>
          <p:cNvSpPr>
            <a:spLocks noChangeArrowheads="1"/>
          </p:cNvSpPr>
          <p:nvPr/>
        </p:nvSpPr>
        <p:spPr bwMode="auto">
          <a:xfrm>
            <a:off x="468313" y="4000500"/>
            <a:ext cx="8424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La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macchina 2</a:t>
            </a:r>
            <a:r>
              <a:rPr lang="it-IT" i="1" dirty="0">
                <a:cs typeface="+mn-cs"/>
              </a:rPr>
              <a:t> (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blu</a:t>
            </a:r>
            <a:r>
              <a:rPr lang="it-IT" i="1" dirty="0">
                <a:cs typeface="+mn-cs"/>
              </a:rPr>
              <a:t>) è la macchina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bottleneck</a:t>
            </a:r>
            <a:r>
              <a:rPr lang="it-IT" i="1" dirty="0">
                <a:cs typeface="+mn-cs"/>
              </a:rPr>
              <a:t>.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 = {1, 2} </a:t>
            </a:r>
            <a:r>
              <a:rPr lang="it-IT" i="1" dirty="0">
                <a:cs typeface="+mn-cs"/>
              </a:rPr>
              <a:t>e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G(M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0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)</a:t>
            </a:r>
            <a:r>
              <a:rPr lang="it-IT" i="1" dirty="0">
                <a:cs typeface="+mn-cs"/>
              </a:rPr>
              <a:t> contiene la sequenza ottima sulla 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macchina 2</a:t>
            </a:r>
            <a:r>
              <a:rPr lang="it-IT" i="1" dirty="0">
                <a:cs typeface="+mn-cs"/>
              </a:rPr>
              <a:t>. 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0" name="Rettangolo 39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41" name="Connettore 2 40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468313" y="5081588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({1, 2}) = 28 = </a:t>
            </a: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({1}) + L</a:t>
            </a:r>
            <a:r>
              <a:rPr lang="it-IT" b="1" i="1" baseline="-25000" dirty="0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(2) </a:t>
            </a:r>
            <a:r>
              <a:rPr lang="it-IT" i="1" dirty="0">
                <a:cs typeface="+mn-cs"/>
              </a:rPr>
              <a:t> </a:t>
            </a:r>
            <a:endParaRPr lang="it-IT" i="1" dirty="0">
              <a:latin typeface="+mj-lt"/>
              <a:cs typeface="+mn-cs"/>
            </a:endParaRPr>
          </a:p>
        </p:txBody>
      </p:sp>
      <p:cxnSp>
        <p:nvCxnSpPr>
          <p:cNvPr id="44" name="Connettore 2 43"/>
          <p:cNvCxnSpPr>
            <a:stCxn id="12" idx="7"/>
            <a:endCxn id="10" idx="3"/>
          </p:cNvCxnSpPr>
          <p:nvPr/>
        </p:nvCxnSpPr>
        <p:spPr bwMode="auto">
          <a:xfrm flipV="1">
            <a:off x="2451100" y="1625600"/>
            <a:ext cx="1728788" cy="65563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10" idx="4"/>
          </p:cNvCxnSpPr>
          <p:nvPr/>
        </p:nvCxnSpPr>
        <p:spPr bwMode="auto">
          <a:xfrm flipH="1">
            <a:off x="4427538" y="1685925"/>
            <a:ext cx="4762" cy="1598613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61443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61444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614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cxnSp>
        <p:nvCxnSpPr>
          <p:cNvPr id="37" name="Connettore 2 36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2" idx="7"/>
            <a:endCxn id="10" idx="3"/>
          </p:cNvCxnSpPr>
          <p:nvPr/>
        </p:nvCxnSpPr>
        <p:spPr bwMode="auto">
          <a:xfrm flipV="1">
            <a:off x="2451100" y="1625600"/>
            <a:ext cx="1728788" cy="65563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0" idx="4"/>
          </p:cNvCxnSpPr>
          <p:nvPr/>
        </p:nvCxnSpPr>
        <p:spPr bwMode="auto">
          <a:xfrm flipH="1">
            <a:off x="4427538" y="1685925"/>
            <a:ext cx="4762" cy="1598613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3 (</a:t>
            </a:r>
            <a:r>
              <a:rPr lang="it-IT" i="1" dirty="0">
                <a:solidFill>
                  <a:srgbClr val="00B050"/>
                </a:solidFill>
                <a:cs typeface="+mn-cs"/>
              </a:rPr>
              <a:t>verde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2" name="Tabella 41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j2,j1</a:t>
            </a:r>
          </a:p>
        </p:txBody>
      </p:sp>
      <p:sp>
        <p:nvSpPr>
          <p:cNvPr id="44" name="Rettangolo 43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(3)=0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ttangolo 45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62467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624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cxnSp>
        <p:nvCxnSpPr>
          <p:cNvPr id="37" name="Connettore 2 36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2" idx="7"/>
            <a:endCxn id="10" idx="3"/>
          </p:cNvCxnSpPr>
          <p:nvPr/>
        </p:nvCxnSpPr>
        <p:spPr bwMode="auto">
          <a:xfrm flipV="1">
            <a:off x="2451100" y="1625600"/>
            <a:ext cx="1728788" cy="65563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0" idx="4"/>
          </p:cNvCxnSpPr>
          <p:nvPr/>
        </p:nvCxnSpPr>
        <p:spPr bwMode="auto">
          <a:xfrm flipH="1">
            <a:off x="4427538" y="1685925"/>
            <a:ext cx="4762" cy="1598613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468313" y="4000500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cs typeface="+mn-cs"/>
              </a:rPr>
              <a:t>Istanza di                   per la 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macchina 3 (</a:t>
            </a:r>
            <a:r>
              <a:rPr lang="it-IT" i="1" dirty="0">
                <a:solidFill>
                  <a:srgbClr val="FFC000"/>
                </a:solidFill>
                <a:cs typeface="+mn-cs"/>
              </a:rPr>
              <a:t>gialla</a:t>
            </a:r>
            <a:r>
              <a:rPr lang="it-IT" i="1" dirty="0">
                <a:solidFill>
                  <a:schemeClr val="accent2"/>
                </a:solidFill>
                <a:cs typeface="+mn-cs"/>
              </a:rPr>
              <a:t>)</a:t>
            </a:r>
            <a:endParaRPr lang="it-IT" i="1" dirty="0">
              <a:solidFill>
                <a:schemeClr val="accent2"/>
              </a:solidFill>
              <a:latin typeface="+mj-lt"/>
              <a:cs typeface="+mn-cs"/>
            </a:endParaRPr>
          </a:p>
        </p:txBody>
      </p:sp>
      <p:graphicFrame>
        <p:nvGraphicFramePr>
          <p:cNvPr id="42" name="Tabella 41"/>
          <p:cNvGraphicFramePr>
            <a:graphicFrameLocks noGrp="1"/>
          </p:cNvGraphicFramePr>
          <p:nvPr/>
        </p:nvGraphicFramePr>
        <p:xfrm>
          <a:off x="900113" y="4652963"/>
          <a:ext cx="1919288" cy="10064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r>
                        <a:rPr lang="it-IT" sz="1600" dirty="0"/>
                        <a:t>j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aseline="0" dirty="0" err="1"/>
                        <a:t>p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r</a:t>
                      </a:r>
                      <a:r>
                        <a:rPr lang="it-IT" sz="1600" baseline="-25000" dirty="0" err="1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</a:t>
                      </a:r>
                      <a:r>
                        <a:rPr lang="it-IT" sz="1600" baseline="-25000" dirty="0"/>
                        <a:t>j</a:t>
                      </a:r>
                      <a:endParaRPr lang="it-IT" sz="1600" dirty="0"/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j1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13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22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r>
                        <a:rPr lang="it-IT" sz="1600" b="1" dirty="0"/>
                        <a:t>j2</a:t>
                      </a:r>
                    </a:p>
                  </a:txBody>
                  <a:tcPr marL="91428" marR="91428" marT="45749" marB="4574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25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28</a:t>
                      </a:r>
                    </a:p>
                  </a:txBody>
                  <a:tcPr marL="91428" marR="9142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Rettangolo 42"/>
          <p:cNvSpPr>
            <a:spLocks noChangeArrowheads="1"/>
          </p:cNvSpPr>
          <p:nvPr/>
        </p:nvSpPr>
        <p:spPr bwMode="auto">
          <a:xfrm>
            <a:off x="3203575" y="4792663"/>
            <a:ext cx="345598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i="1" dirty="0">
                <a:solidFill>
                  <a:schemeClr val="accent2"/>
                </a:solidFill>
                <a:latin typeface="+mj-lt"/>
                <a:cs typeface="+mn-cs"/>
              </a:rPr>
              <a:t>Soluzione ottima = 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j2,j3</a:t>
            </a:r>
          </a:p>
        </p:txBody>
      </p:sp>
      <p:sp>
        <p:nvSpPr>
          <p:cNvPr id="44" name="Rettangolo 43"/>
          <p:cNvSpPr>
            <a:spLocks noChangeArrowheads="1"/>
          </p:cNvSpPr>
          <p:nvPr/>
        </p:nvSpPr>
        <p:spPr bwMode="auto">
          <a:xfrm>
            <a:off x="3203575" y="5226050"/>
            <a:ext cx="34559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L</a:t>
            </a:r>
            <a:r>
              <a:rPr lang="it-IT" b="1" i="1" baseline="-25000" dirty="0">
                <a:solidFill>
                  <a:srgbClr val="C00000"/>
                </a:solidFill>
                <a:latin typeface="+mj-lt"/>
                <a:cs typeface="+mn-cs"/>
              </a:rPr>
              <a:t>MAX</a:t>
            </a:r>
            <a:r>
              <a:rPr lang="it-IT" b="1" i="1" dirty="0">
                <a:solidFill>
                  <a:srgbClr val="C00000"/>
                </a:solidFill>
                <a:latin typeface="+mj-lt"/>
                <a:cs typeface="+mn-cs"/>
              </a:rPr>
              <a:t>(3)=0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04963" y="4083050"/>
          <a:ext cx="10953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41195" progId="Equation.DSMT4">
                  <p:embed/>
                </p:oleObj>
              </mc:Choice>
              <mc:Fallback>
                <p:oleObj name="Equation" r:id="rId4" imgW="609336" imgH="241195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083050"/>
                        <a:ext cx="10953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ttangolo 45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63491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Job shop, esempio</a:t>
            </a:r>
          </a:p>
        </p:txBody>
      </p:sp>
      <p:graphicFrame>
        <p:nvGraphicFramePr>
          <p:cNvPr id="63492" name="Object 2"/>
          <p:cNvGraphicFramePr>
            <a:graphicFrameLocks noChangeAspect="1"/>
          </p:cNvGraphicFramePr>
          <p:nvPr/>
        </p:nvGraphicFramePr>
        <p:xfrm>
          <a:off x="479425" y="981075"/>
          <a:ext cx="1073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634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1073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 bwMode="auto">
          <a:xfrm>
            <a:off x="7556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s</a:t>
            </a:r>
          </a:p>
        </p:txBody>
      </p:sp>
      <p:sp>
        <p:nvSpPr>
          <p:cNvPr id="6" name="Ovale 5"/>
          <p:cNvSpPr/>
          <p:nvPr/>
        </p:nvSpPr>
        <p:spPr bwMode="auto">
          <a:xfrm>
            <a:off x="8032750" y="2286000"/>
            <a:ext cx="284163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t</a:t>
            </a:r>
          </a:p>
        </p:txBody>
      </p:sp>
      <p:cxnSp>
        <p:nvCxnSpPr>
          <p:cNvPr id="7" name="Connettore 2 6"/>
          <p:cNvCxnSpPr>
            <a:stCxn id="5" idx="7"/>
            <a:endCxn id="9" idx="2"/>
          </p:cNvCxnSpPr>
          <p:nvPr/>
        </p:nvCxnSpPr>
        <p:spPr bwMode="auto">
          <a:xfrm flipV="1">
            <a:off x="998538" y="1477963"/>
            <a:ext cx="1349375" cy="84931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5" idx="6"/>
            <a:endCxn id="12" idx="2"/>
          </p:cNvCxnSpPr>
          <p:nvPr/>
        </p:nvCxnSpPr>
        <p:spPr bwMode="auto">
          <a:xfrm>
            <a:off x="1039813" y="2425700"/>
            <a:ext cx="803275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 bwMode="auto">
          <a:xfrm>
            <a:off x="2347913" y="1268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[1,1]</a:t>
            </a:r>
          </a:p>
        </p:txBody>
      </p:sp>
      <p:sp>
        <p:nvSpPr>
          <p:cNvPr id="10" name="Ovale 9"/>
          <p:cNvSpPr/>
          <p:nvPr/>
        </p:nvSpPr>
        <p:spPr bwMode="auto">
          <a:xfrm>
            <a:off x="4075113" y="1268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[1,2]</a:t>
            </a:r>
          </a:p>
        </p:txBody>
      </p:sp>
      <p:sp>
        <p:nvSpPr>
          <p:cNvPr id="11" name="Ovale 10"/>
          <p:cNvSpPr/>
          <p:nvPr/>
        </p:nvSpPr>
        <p:spPr bwMode="auto">
          <a:xfrm>
            <a:off x="5867400" y="1268413"/>
            <a:ext cx="712788" cy="417512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[1,3]</a:t>
            </a:r>
          </a:p>
        </p:txBody>
      </p:sp>
      <p:sp>
        <p:nvSpPr>
          <p:cNvPr id="12" name="Ovale 11"/>
          <p:cNvSpPr/>
          <p:nvPr/>
        </p:nvSpPr>
        <p:spPr bwMode="auto">
          <a:xfrm>
            <a:off x="1843088" y="2219325"/>
            <a:ext cx="712787" cy="417513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[2,1]</a:t>
            </a:r>
          </a:p>
        </p:txBody>
      </p:sp>
      <p:sp>
        <p:nvSpPr>
          <p:cNvPr id="13" name="Ovale 12"/>
          <p:cNvSpPr/>
          <p:nvPr/>
        </p:nvSpPr>
        <p:spPr bwMode="auto">
          <a:xfrm>
            <a:off x="3355975" y="2219325"/>
            <a:ext cx="711200" cy="417513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[2,2]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6667500" y="2219325"/>
            <a:ext cx="712788" cy="417513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[2,4]</a:t>
            </a:r>
          </a:p>
        </p:txBody>
      </p:sp>
      <p:sp>
        <p:nvSpPr>
          <p:cNvPr id="15" name="Ovale 14"/>
          <p:cNvSpPr/>
          <p:nvPr/>
        </p:nvSpPr>
        <p:spPr bwMode="auto">
          <a:xfrm>
            <a:off x="5076825" y="2219325"/>
            <a:ext cx="712788" cy="417513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[2,3]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2339975" y="3300413"/>
            <a:ext cx="711200" cy="417512"/>
          </a:xfrm>
          <a:prstGeom prst="ellipse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[3,1]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4065588" y="3300413"/>
            <a:ext cx="712787" cy="417512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[3,2]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5859463" y="3300413"/>
            <a:ext cx="712787" cy="417512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b="1" dirty="0"/>
              <a:t>[3,3]</a:t>
            </a:r>
          </a:p>
        </p:txBody>
      </p:sp>
      <p:cxnSp>
        <p:nvCxnSpPr>
          <p:cNvPr id="2" name="Connettore 2 18"/>
          <p:cNvCxnSpPr>
            <a:stCxn id="5" idx="5"/>
            <a:endCxn id="16" idx="2"/>
          </p:cNvCxnSpPr>
          <p:nvPr/>
        </p:nvCxnSpPr>
        <p:spPr bwMode="auto">
          <a:xfrm>
            <a:off x="998538" y="2524125"/>
            <a:ext cx="1341437" cy="9842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2" idx="6"/>
            <a:endCxn id="13" idx="2"/>
          </p:cNvCxnSpPr>
          <p:nvPr/>
        </p:nvCxnSpPr>
        <p:spPr bwMode="auto">
          <a:xfrm>
            <a:off x="2555875" y="2428875"/>
            <a:ext cx="8001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6" idx="6"/>
            <a:endCxn id="17" idx="2"/>
          </p:cNvCxnSpPr>
          <p:nvPr/>
        </p:nvCxnSpPr>
        <p:spPr bwMode="auto">
          <a:xfrm>
            <a:off x="3051175" y="3508375"/>
            <a:ext cx="101441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6"/>
            <a:endCxn id="10" idx="2"/>
          </p:cNvCxnSpPr>
          <p:nvPr/>
        </p:nvCxnSpPr>
        <p:spPr bwMode="auto">
          <a:xfrm>
            <a:off x="3059113" y="1477963"/>
            <a:ext cx="10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3" idx="6"/>
            <a:endCxn id="15" idx="2"/>
          </p:cNvCxnSpPr>
          <p:nvPr/>
        </p:nvCxnSpPr>
        <p:spPr bwMode="auto">
          <a:xfrm>
            <a:off x="4067175" y="2428875"/>
            <a:ext cx="10096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5" idx="6"/>
            <a:endCxn id="14" idx="2"/>
          </p:cNvCxnSpPr>
          <p:nvPr/>
        </p:nvCxnSpPr>
        <p:spPr bwMode="auto">
          <a:xfrm>
            <a:off x="5789613" y="2428875"/>
            <a:ext cx="87788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6"/>
            <a:endCxn id="18" idx="2"/>
          </p:cNvCxnSpPr>
          <p:nvPr/>
        </p:nvCxnSpPr>
        <p:spPr bwMode="auto">
          <a:xfrm>
            <a:off x="4778375" y="3508375"/>
            <a:ext cx="108108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6" idx="2"/>
          </p:cNvCxnSpPr>
          <p:nvPr/>
        </p:nvCxnSpPr>
        <p:spPr bwMode="auto">
          <a:xfrm flipV="1">
            <a:off x="7380288" y="2425700"/>
            <a:ext cx="652462" cy="31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0" idx="6"/>
            <a:endCxn id="11" idx="2"/>
          </p:cNvCxnSpPr>
          <p:nvPr/>
        </p:nvCxnSpPr>
        <p:spPr bwMode="auto">
          <a:xfrm>
            <a:off x="4787900" y="1477963"/>
            <a:ext cx="10795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6"/>
            <a:endCxn id="6" idx="3"/>
          </p:cNvCxnSpPr>
          <p:nvPr/>
        </p:nvCxnSpPr>
        <p:spPr bwMode="auto">
          <a:xfrm flipV="1">
            <a:off x="6572250" y="2524125"/>
            <a:ext cx="1501775" cy="9842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1" idx="6"/>
            <a:endCxn id="6" idx="1"/>
          </p:cNvCxnSpPr>
          <p:nvPr/>
        </p:nvCxnSpPr>
        <p:spPr bwMode="auto">
          <a:xfrm>
            <a:off x="6580188" y="1477963"/>
            <a:ext cx="1493837" cy="84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081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341947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076825" y="1916113"/>
            <a:ext cx="576263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5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659563" y="1916113"/>
            <a:ext cx="576262" cy="3603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6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23399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406717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7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5940425" y="2997200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3</a:t>
            </a:r>
          </a:p>
        </p:txBody>
      </p:sp>
      <p:cxnSp>
        <p:nvCxnSpPr>
          <p:cNvPr id="37" name="Connettore 2 36"/>
          <p:cNvCxnSpPr>
            <a:stCxn id="9" idx="5"/>
            <a:endCxn id="13" idx="1"/>
          </p:cNvCxnSpPr>
          <p:nvPr/>
        </p:nvCxnSpPr>
        <p:spPr bwMode="auto">
          <a:xfrm>
            <a:off x="2955925" y="1625600"/>
            <a:ext cx="504825" cy="655638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3" idx="3"/>
            <a:endCxn id="16" idx="7"/>
          </p:cNvCxnSpPr>
          <p:nvPr/>
        </p:nvCxnSpPr>
        <p:spPr bwMode="auto">
          <a:xfrm flipH="1">
            <a:off x="2946400" y="2576513"/>
            <a:ext cx="514350" cy="78422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2" idx="7"/>
            <a:endCxn id="10" idx="3"/>
          </p:cNvCxnSpPr>
          <p:nvPr/>
        </p:nvCxnSpPr>
        <p:spPr bwMode="auto">
          <a:xfrm flipV="1">
            <a:off x="2451100" y="1625600"/>
            <a:ext cx="1728788" cy="65563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0" idx="4"/>
          </p:cNvCxnSpPr>
          <p:nvPr/>
        </p:nvCxnSpPr>
        <p:spPr bwMode="auto">
          <a:xfrm flipH="1">
            <a:off x="4427538" y="1685925"/>
            <a:ext cx="4762" cy="1598613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99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10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406717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8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5940425" y="981075"/>
            <a:ext cx="576263" cy="360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4</a:t>
            </a:r>
          </a:p>
        </p:txBody>
      </p:sp>
      <p:cxnSp>
        <p:nvCxnSpPr>
          <p:cNvPr id="44" name="Connettore 2 43"/>
          <p:cNvCxnSpPr>
            <a:stCxn id="18" idx="1"/>
            <a:endCxn id="15" idx="4"/>
          </p:cNvCxnSpPr>
          <p:nvPr/>
        </p:nvCxnSpPr>
        <p:spPr bwMode="auto">
          <a:xfrm flipH="1" flipV="1">
            <a:off x="5432425" y="2636838"/>
            <a:ext cx="531813" cy="723900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endCxn id="11" idx="4"/>
          </p:cNvCxnSpPr>
          <p:nvPr/>
        </p:nvCxnSpPr>
        <p:spPr bwMode="auto">
          <a:xfrm flipH="1" flipV="1">
            <a:off x="6224588" y="1685925"/>
            <a:ext cx="579437" cy="59055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>
            <a:spLocks noChangeArrowheads="1"/>
          </p:cNvSpPr>
          <p:nvPr/>
        </p:nvSpPr>
        <p:spPr bwMode="auto">
          <a:xfrm>
            <a:off x="468313" y="4149725"/>
            <a:ext cx="84248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 err="1">
                <a:solidFill>
                  <a:schemeClr val="accent2"/>
                </a:solidFill>
                <a:cs typeface="+mn-cs"/>
              </a:rPr>
              <a:t>C</a:t>
            </a:r>
            <a:r>
              <a:rPr lang="it-IT" b="1" i="1" baseline="-25000" dirty="0" err="1">
                <a:solidFill>
                  <a:schemeClr val="accent2"/>
                </a:solidFill>
                <a:cs typeface="+mn-cs"/>
              </a:rPr>
              <a:t>max</a:t>
            </a:r>
            <a:r>
              <a:rPr lang="it-IT" b="1" i="1" dirty="0">
                <a:solidFill>
                  <a:schemeClr val="accent2"/>
                </a:solidFill>
                <a:cs typeface="+mn-cs"/>
              </a:rPr>
              <a:t>({1, 2, 3, 4}) = 28 </a:t>
            </a:r>
            <a:r>
              <a:rPr lang="it-IT" i="1" dirty="0">
                <a:cs typeface="+mn-cs"/>
              </a:rPr>
              <a:t> </a:t>
            </a:r>
            <a:endParaRPr lang="it-IT" i="1" dirty="0">
              <a:latin typeface="+mj-lt"/>
              <a:cs typeface="+mn-cs"/>
            </a:endParaRPr>
          </a:p>
        </p:txBody>
      </p:sp>
      <p:sp>
        <p:nvSpPr>
          <p:cNvPr id="56" name="Rettangolo 55"/>
          <p:cNvSpPr>
            <a:spLocks noChangeArrowheads="1"/>
          </p:cNvSpPr>
          <p:nvPr/>
        </p:nvSpPr>
        <p:spPr bwMode="auto">
          <a:xfrm>
            <a:off x="468313" y="4721225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b="1" i="1" dirty="0">
                <a:solidFill>
                  <a:schemeClr val="accent2"/>
                </a:solidFill>
                <a:latin typeface="+mj-lt"/>
                <a:cs typeface="+mn-cs"/>
              </a:rPr>
              <a:t>Soluzione:</a:t>
            </a:r>
          </a:p>
        </p:txBody>
      </p:sp>
      <p:sp>
        <p:nvSpPr>
          <p:cNvPr id="57" name="Rettangolo 56"/>
          <p:cNvSpPr>
            <a:spLocks noChangeArrowheads="1"/>
          </p:cNvSpPr>
          <p:nvPr/>
        </p:nvSpPr>
        <p:spPr bwMode="auto">
          <a:xfrm>
            <a:off x="620713" y="5081588"/>
            <a:ext cx="84248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1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=1,2,3    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2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=2,1,3   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3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=3,2    </a:t>
            </a:r>
            <a:r>
              <a:rPr lang="el-GR" b="1" i="1" dirty="0">
                <a:solidFill>
                  <a:schemeClr val="accent2"/>
                </a:solidFill>
                <a:latin typeface="Arial"/>
                <a:cs typeface="Arial"/>
              </a:rPr>
              <a:t>σ</a:t>
            </a:r>
            <a:r>
              <a:rPr lang="it-IT" b="1" i="1" baseline="-25000" dirty="0">
                <a:solidFill>
                  <a:schemeClr val="accent2"/>
                </a:solidFill>
                <a:latin typeface="Arial"/>
                <a:cs typeface="Arial"/>
              </a:rPr>
              <a:t>4 </a:t>
            </a:r>
            <a:r>
              <a:rPr lang="it-IT" b="1" i="1" dirty="0">
                <a:solidFill>
                  <a:schemeClr val="accent2"/>
                </a:solidFill>
                <a:latin typeface="Arial"/>
                <a:cs typeface="Arial"/>
              </a:rPr>
              <a:t>=2,3</a:t>
            </a:r>
            <a:endParaRPr lang="it-IT" i="1" dirty="0"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2772" name="Rettangolo 3"/>
          <p:cNvSpPr>
            <a:spLocks noChangeArrowheads="1"/>
          </p:cNvSpPr>
          <p:nvPr/>
        </p:nvSpPr>
        <p:spPr bwMode="auto">
          <a:xfrm>
            <a:off x="395288" y="908050"/>
            <a:ext cx="856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Esempio di grafo disgiunto </a:t>
            </a:r>
            <a:r>
              <a:rPr lang="it-IT" altLang="it-IT" sz="1800" b="1" i="1">
                <a:solidFill>
                  <a:srgbClr val="0066FF"/>
                </a:solidFill>
                <a:latin typeface="Brush Script MT" pitchFamily="66" charset="0"/>
              </a:rPr>
              <a:t>G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539750" y="1341438"/>
          <a:ext cx="10747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327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10747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o 86"/>
          <p:cNvGrpSpPr>
            <a:grpSpLocks/>
          </p:cNvGrpSpPr>
          <p:nvPr/>
        </p:nvGrpSpPr>
        <p:grpSpPr bwMode="auto">
          <a:xfrm>
            <a:off x="611188" y="1916113"/>
            <a:ext cx="6624637" cy="2233612"/>
            <a:chOff x="611560" y="1916832"/>
            <a:chExt cx="6624736" cy="2232248"/>
          </a:xfrm>
        </p:grpSpPr>
        <p:sp>
          <p:nvSpPr>
            <p:cNvPr id="6" name="Ovale 5"/>
            <p:cNvSpPr/>
            <p:nvPr/>
          </p:nvSpPr>
          <p:spPr>
            <a:xfrm>
              <a:off x="611560" y="2924278"/>
              <a:ext cx="287341" cy="2887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s</a:t>
              </a:r>
            </a:p>
          </p:txBody>
        </p:sp>
        <p:sp>
          <p:nvSpPr>
            <p:cNvPr id="7" name="Ovale 6"/>
            <p:cNvSpPr/>
            <p:nvPr/>
          </p:nvSpPr>
          <p:spPr>
            <a:xfrm>
              <a:off x="1764102" y="3717544"/>
              <a:ext cx="719148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[1,1]</a:t>
              </a:r>
            </a:p>
          </p:txBody>
        </p:sp>
        <p:sp>
          <p:nvSpPr>
            <p:cNvPr id="10" name="Ovale 9"/>
            <p:cNvSpPr/>
            <p:nvPr/>
          </p:nvSpPr>
          <p:spPr>
            <a:xfrm>
              <a:off x="1764102" y="2852885"/>
              <a:ext cx="719148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[1,2]</a:t>
              </a:r>
            </a:p>
          </p:txBody>
        </p:sp>
        <p:sp>
          <p:nvSpPr>
            <p:cNvPr id="11" name="Ovale 10"/>
            <p:cNvSpPr/>
            <p:nvPr/>
          </p:nvSpPr>
          <p:spPr>
            <a:xfrm>
              <a:off x="1764102" y="1916832"/>
              <a:ext cx="719148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[1,3]</a:t>
              </a:r>
            </a:p>
          </p:txBody>
        </p:sp>
        <p:sp>
          <p:nvSpPr>
            <p:cNvPr id="12" name="Ovale 11"/>
            <p:cNvSpPr/>
            <p:nvPr/>
          </p:nvSpPr>
          <p:spPr>
            <a:xfrm>
              <a:off x="3491328" y="3717544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[2,1]</a:t>
              </a:r>
            </a:p>
          </p:txBody>
        </p:sp>
        <p:sp>
          <p:nvSpPr>
            <p:cNvPr id="13" name="Ovale 12"/>
            <p:cNvSpPr/>
            <p:nvPr/>
          </p:nvSpPr>
          <p:spPr>
            <a:xfrm>
              <a:off x="3491328" y="2852885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[2,2]</a:t>
              </a:r>
            </a:p>
          </p:txBody>
        </p:sp>
        <p:sp>
          <p:nvSpPr>
            <p:cNvPr id="14" name="Ovale 13"/>
            <p:cNvSpPr/>
            <p:nvPr/>
          </p:nvSpPr>
          <p:spPr>
            <a:xfrm>
              <a:off x="3491328" y="1916832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[2,3]</a:t>
              </a:r>
            </a:p>
          </p:txBody>
        </p:sp>
        <p:sp>
          <p:nvSpPr>
            <p:cNvPr id="15" name="Ovale 14"/>
            <p:cNvSpPr/>
            <p:nvPr/>
          </p:nvSpPr>
          <p:spPr>
            <a:xfrm>
              <a:off x="5220141" y="3717544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[3,1]</a:t>
              </a:r>
            </a:p>
          </p:txBody>
        </p:sp>
        <p:sp>
          <p:nvSpPr>
            <p:cNvPr id="16" name="Ovale 15"/>
            <p:cNvSpPr/>
            <p:nvPr/>
          </p:nvSpPr>
          <p:spPr>
            <a:xfrm>
              <a:off x="5220141" y="2852885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[3,2]</a:t>
              </a:r>
            </a:p>
          </p:txBody>
        </p:sp>
        <p:sp>
          <p:nvSpPr>
            <p:cNvPr id="17" name="Ovale 16"/>
            <p:cNvSpPr/>
            <p:nvPr/>
          </p:nvSpPr>
          <p:spPr>
            <a:xfrm>
              <a:off x="5220141" y="1916832"/>
              <a:ext cx="720736" cy="4315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200" b="1" dirty="0"/>
                <a:t>[3,3]</a:t>
              </a:r>
            </a:p>
          </p:txBody>
        </p:sp>
        <p:sp>
          <p:nvSpPr>
            <p:cNvPr id="18" name="Ovale 17"/>
            <p:cNvSpPr/>
            <p:nvPr/>
          </p:nvSpPr>
          <p:spPr>
            <a:xfrm>
              <a:off x="6948955" y="2924278"/>
              <a:ext cx="287341" cy="2887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t</a:t>
              </a:r>
            </a:p>
          </p:txBody>
        </p:sp>
        <p:cxnSp>
          <p:nvCxnSpPr>
            <p:cNvPr id="21" name="Connettore 2 20"/>
            <p:cNvCxnSpPr>
              <a:stCxn id="6" idx="7"/>
              <a:endCxn id="11" idx="2"/>
            </p:cNvCxnSpPr>
            <p:nvPr/>
          </p:nvCxnSpPr>
          <p:spPr>
            <a:xfrm flipV="1">
              <a:off x="857626" y="2132600"/>
              <a:ext cx="906477" cy="834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>
              <a:stCxn id="6" idx="6"/>
              <a:endCxn id="10" idx="2"/>
            </p:cNvCxnSpPr>
            <p:nvPr/>
          </p:nvCxnSpPr>
          <p:spPr>
            <a:xfrm>
              <a:off x="898901" y="3068653"/>
              <a:ext cx="8652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>
              <a:stCxn id="6" idx="5"/>
              <a:endCxn id="7" idx="2"/>
            </p:cNvCxnSpPr>
            <p:nvPr/>
          </p:nvCxnSpPr>
          <p:spPr>
            <a:xfrm>
              <a:off x="857626" y="3170191"/>
              <a:ext cx="906477" cy="763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>
              <a:stCxn id="11" idx="6"/>
              <a:endCxn id="14" idx="2"/>
            </p:cNvCxnSpPr>
            <p:nvPr/>
          </p:nvCxnSpPr>
          <p:spPr>
            <a:xfrm>
              <a:off x="2483250" y="2132600"/>
              <a:ext cx="10080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/>
            <p:cNvCxnSpPr/>
            <p:nvPr/>
          </p:nvCxnSpPr>
          <p:spPr>
            <a:xfrm>
              <a:off x="2483250" y="3068653"/>
              <a:ext cx="10080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2 37"/>
            <p:cNvCxnSpPr/>
            <p:nvPr/>
          </p:nvCxnSpPr>
          <p:spPr>
            <a:xfrm>
              <a:off x="2483250" y="3933312"/>
              <a:ext cx="10080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/>
            <p:cNvCxnSpPr>
              <a:stCxn id="14" idx="6"/>
              <a:endCxn id="17" idx="2"/>
            </p:cNvCxnSpPr>
            <p:nvPr/>
          </p:nvCxnSpPr>
          <p:spPr>
            <a:xfrm>
              <a:off x="4212064" y="2132600"/>
              <a:ext cx="10080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42"/>
            <p:cNvCxnSpPr/>
            <p:nvPr/>
          </p:nvCxnSpPr>
          <p:spPr>
            <a:xfrm>
              <a:off x="4212064" y="3068653"/>
              <a:ext cx="10080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/>
            <p:cNvCxnSpPr/>
            <p:nvPr/>
          </p:nvCxnSpPr>
          <p:spPr>
            <a:xfrm>
              <a:off x="4212064" y="3933312"/>
              <a:ext cx="10080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2 44"/>
            <p:cNvCxnSpPr>
              <a:stCxn id="16" idx="6"/>
              <a:endCxn id="18" idx="2"/>
            </p:cNvCxnSpPr>
            <p:nvPr/>
          </p:nvCxnSpPr>
          <p:spPr>
            <a:xfrm>
              <a:off x="5940877" y="3068653"/>
              <a:ext cx="10080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/>
            <p:cNvCxnSpPr>
              <a:stCxn id="15" idx="6"/>
              <a:endCxn id="18" idx="3"/>
            </p:cNvCxnSpPr>
            <p:nvPr/>
          </p:nvCxnSpPr>
          <p:spPr>
            <a:xfrm flipV="1">
              <a:off x="5940877" y="3170191"/>
              <a:ext cx="1049354" cy="763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/>
            <p:cNvCxnSpPr>
              <a:stCxn id="17" idx="6"/>
              <a:endCxn id="18" idx="1"/>
            </p:cNvCxnSpPr>
            <p:nvPr/>
          </p:nvCxnSpPr>
          <p:spPr>
            <a:xfrm>
              <a:off x="5940877" y="2132600"/>
              <a:ext cx="1049354" cy="834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/>
            <p:cNvCxnSpPr>
              <a:stCxn id="10" idx="4"/>
              <a:endCxn id="7" idx="0"/>
            </p:cNvCxnSpPr>
            <p:nvPr/>
          </p:nvCxnSpPr>
          <p:spPr>
            <a:xfrm>
              <a:off x="2124470" y="3284421"/>
              <a:ext cx="0" cy="433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2 63"/>
            <p:cNvCxnSpPr>
              <a:stCxn id="11" idx="4"/>
              <a:endCxn id="10" idx="0"/>
            </p:cNvCxnSpPr>
            <p:nvPr/>
          </p:nvCxnSpPr>
          <p:spPr>
            <a:xfrm>
              <a:off x="2124470" y="2348368"/>
              <a:ext cx="0" cy="504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igura a mano libera 68"/>
            <p:cNvSpPr/>
            <p:nvPr/>
          </p:nvSpPr>
          <p:spPr>
            <a:xfrm>
              <a:off x="2380061" y="2286493"/>
              <a:ext cx="247654" cy="1505618"/>
            </a:xfrm>
            <a:custGeom>
              <a:avLst/>
              <a:gdLst>
                <a:gd name="connsiteX0" fmla="*/ 0 w 437030"/>
                <a:gd name="connsiteY0" fmla="*/ 0 h 1506071"/>
                <a:gd name="connsiteX1" fmla="*/ 430306 w 437030"/>
                <a:gd name="connsiteY1" fmla="*/ 672353 h 1506071"/>
                <a:gd name="connsiteX2" fmla="*/ 40342 w 437030"/>
                <a:gd name="connsiteY2" fmla="*/ 1506071 h 150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30" h="1506071">
                  <a:moveTo>
                    <a:pt x="0" y="0"/>
                  </a:moveTo>
                  <a:cubicBezTo>
                    <a:pt x="211791" y="210670"/>
                    <a:pt x="423582" y="421341"/>
                    <a:pt x="430306" y="672353"/>
                  </a:cubicBezTo>
                  <a:cubicBezTo>
                    <a:pt x="437030" y="923365"/>
                    <a:pt x="40342" y="1506071"/>
                    <a:pt x="40342" y="1506071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70" name="Figura a mano libera 69"/>
            <p:cNvSpPr/>
            <p:nvPr/>
          </p:nvSpPr>
          <p:spPr>
            <a:xfrm>
              <a:off x="4108874" y="2283320"/>
              <a:ext cx="247654" cy="1505618"/>
            </a:xfrm>
            <a:custGeom>
              <a:avLst/>
              <a:gdLst>
                <a:gd name="connsiteX0" fmla="*/ 0 w 437030"/>
                <a:gd name="connsiteY0" fmla="*/ 0 h 1506071"/>
                <a:gd name="connsiteX1" fmla="*/ 430306 w 437030"/>
                <a:gd name="connsiteY1" fmla="*/ 672353 h 1506071"/>
                <a:gd name="connsiteX2" fmla="*/ 40342 w 437030"/>
                <a:gd name="connsiteY2" fmla="*/ 1506071 h 150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30" h="1506071">
                  <a:moveTo>
                    <a:pt x="0" y="0"/>
                  </a:moveTo>
                  <a:cubicBezTo>
                    <a:pt x="211791" y="210670"/>
                    <a:pt x="423582" y="421341"/>
                    <a:pt x="430306" y="672353"/>
                  </a:cubicBezTo>
                  <a:cubicBezTo>
                    <a:pt x="437030" y="923365"/>
                    <a:pt x="40342" y="1506071"/>
                    <a:pt x="40342" y="1506071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71" name="Figura a mano libera 70"/>
            <p:cNvSpPr/>
            <p:nvPr/>
          </p:nvSpPr>
          <p:spPr>
            <a:xfrm>
              <a:off x="5836100" y="2283320"/>
              <a:ext cx="247654" cy="1505618"/>
            </a:xfrm>
            <a:custGeom>
              <a:avLst/>
              <a:gdLst>
                <a:gd name="connsiteX0" fmla="*/ 0 w 437030"/>
                <a:gd name="connsiteY0" fmla="*/ 0 h 1506071"/>
                <a:gd name="connsiteX1" fmla="*/ 430306 w 437030"/>
                <a:gd name="connsiteY1" fmla="*/ 672353 h 1506071"/>
                <a:gd name="connsiteX2" fmla="*/ 40342 w 437030"/>
                <a:gd name="connsiteY2" fmla="*/ 1506071 h 150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30" h="1506071">
                  <a:moveTo>
                    <a:pt x="0" y="0"/>
                  </a:moveTo>
                  <a:cubicBezTo>
                    <a:pt x="211791" y="210670"/>
                    <a:pt x="423582" y="421341"/>
                    <a:pt x="430306" y="672353"/>
                  </a:cubicBezTo>
                  <a:cubicBezTo>
                    <a:pt x="437030" y="923365"/>
                    <a:pt x="40342" y="1506071"/>
                    <a:pt x="40342" y="1506071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72" name="Connettore 2 71"/>
            <p:cNvCxnSpPr>
              <a:stCxn id="14" idx="4"/>
              <a:endCxn id="13" idx="0"/>
            </p:cNvCxnSpPr>
            <p:nvPr/>
          </p:nvCxnSpPr>
          <p:spPr>
            <a:xfrm>
              <a:off x="3851695" y="2348368"/>
              <a:ext cx="0" cy="504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2 74"/>
            <p:cNvCxnSpPr>
              <a:stCxn id="13" idx="4"/>
              <a:endCxn id="12" idx="0"/>
            </p:cNvCxnSpPr>
            <p:nvPr/>
          </p:nvCxnSpPr>
          <p:spPr>
            <a:xfrm>
              <a:off x="3851695" y="3284421"/>
              <a:ext cx="0" cy="433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2 77"/>
            <p:cNvCxnSpPr>
              <a:stCxn id="16" idx="4"/>
              <a:endCxn id="15" idx="0"/>
            </p:cNvCxnSpPr>
            <p:nvPr/>
          </p:nvCxnSpPr>
          <p:spPr>
            <a:xfrm>
              <a:off x="5580509" y="3284421"/>
              <a:ext cx="0" cy="433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2 80"/>
            <p:cNvCxnSpPr>
              <a:stCxn id="17" idx="4"/>
              <a:endCxn id="16" idx="0"/>
            </p:cNvCxnSpPr>
            <p:nvPr/>
          </p:nvCxnSpPr>
          <p:spPr>
            <a:xfrm>
              <a:off x="5580509" y="2348368"/>
              <a:ext cx="0" cy="504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ttangolo 4"/>
          <p:cNvSpPr>
            <a:spLocks noChangeArrowheads="1"/>
          </p:cNvSpPr>
          <p:nvPr/>
        </p:nvSpPr>
        <p:spPr bwMode="auto">
          <a:xfrm>
            <a:off x="468313" y="4357688"/>
            <a:ext cx="842486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Fissato un </a:t>
            </a:r>
            <a:r>
              <a:rPr lang="it-IT" altLang="it-IT" sz="1800" i="1">
                <a:solidFill>
                  <a:schemeClr val="accent2"/>
                </a:solidFill>
              </a:rPr>
              <a:t>sequenziamento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i</a:t>
            </a:r>
            <a:r>
              <a:rPr lang="it-IT" altLang="it-IT" sz="1800" i="1" baseline="-25000">
                <a:solidFill>
                  <a:schemeClr val="accent2"/>
                </a:solidFill>
              </a:rPr>
              <a:t> </a:t>
            </a:r>
            <a:r>
              <a:rPr lang="it-IT" altLang="it-IT" sz="1800"/>
              <a:t>su ciascuna macchina è possibile </a:t>
            </a:r>
            <a:r>
              <a:rPr lang="it-IT" altLang="it-IT" sz="1800" i="1">
                <a:solidFill>
                  <a:schemeClr val="accent2"/>
                </a:solidFill>
              </a:rPr>
              <a:t>orientare gli archi disgiuntivi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85" name="Rettangolo 4"/>
          <p:cNvSpPr>
            <a:spLocks noChangeArrowheads="1"/>
          </p:cNvSpPr>
          <p:nvPr/>
        </p:nvSpPr>
        <p:spPr bwMode="auto">
          <a:xfrm>
            <a:off x="468313" y="5221288"/>
            <a:ext cx="8424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it-IT" altLang="it-IT" sz="1800"/>
              <a:t>Indicando con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/>
              <a:t> gli </a:t>
            </a:r>
            <a:r>
              <a:rPr lang="it-IT" altLang="it-IT" sz="1800" b="1" i="1">
                <a:solidFill>
                  <a:schemeClr val="accent2"/>
                </a:solidFill>
              </a:rPr>
              <a:t>m</a:t>
            </a:r>
            <a:r>
              <a:rPr lang="it-IT" altLang="it-IT" sz="1800" i="1">
                <a:solidFill>
                  <a:schemeClr val="accent2"/>
                </a:solidFill>
              </a:rPr>
              <a:t> sequenziamenti</a:t>
            </a:r>
            <a:r>
              <a:rPr lang="it-IT" altLang="it-IT" sz="1800"/>
              <a:t>, il grafo </a:t>
            </a:r>
            <a:r>
              <a:rPr lang="it-IT" altLang="it-IT" sz="1800" b="1" i="1">
                <a:solidFill>
                  <a:schemeClr val="accent2"/>
                </a:solidFill>
                <a:latin typeface="Brush Script MT" pitchFamily="66" charset="0"/>
              </a:rPr>
              <a:t>G(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>
                <a:solidFill>
                  <a:schemeClr val="accent2"/>
                </a:solidFill>
              </a:rPr>
              <a:t>) </a:t>
            </a:r>
            <a:r>
              <a:rPr lang="it-IT" altLang="it-IT" sz="1800"/>
              <a:t>è il </a:t>
            </a:r>
            <a:r>
              <a:rPr lang="it-IT" altLang="it-IT" sz="1800" i="1">
                <a:solidFill>
                  <a:schemeClr val="accent2"/>
                </a:solidFill>
              </a:rPr>
              <a:t>grafo orientato </a:t>
            </a:r>
            <a:r>
              <a:rPr lang="it-IT" altLang="it-IT" sz="1800"/>
              <a:t>ottenuto da </a:t>
            </a:r>
            <a:r>
              <a:rPr lang="it-IT" altLang="it-IT" sz="1800" b="1" i="1">
                <a:solidFill>
                  <a:schemeClr val="accent2"/>
                </a:solidFill>
                <a:latin typeface="Brush Script MT" pitchFamily="66" charset="0"/>
              </a:rPr>
              <a:t>G </a:t>
            </a:r>
            <a:r>
              <a:rPr lang="it-IT" altLang="it-IT" sz="1800">
                <a:solidFill>
                  <a:schemeClr val="accent2"/>
                </a:solidFill>
              </a:rPr>
              <a:t>orientando </a:t>
            </a:r>
            <a:r>
              <a:rPr lang="it-IT" altLang="it-IT" sz="1800"/>
              <a:t>gli </a:t>
            </a:r>
            <a:r>
              <a:rPr lang="it-IT" altLang="it-IT" sz="1800" i="1">
                <a:solidFill>
                  <a:schemeClr val="accent2"/>
                </a:solidFill>
              </a:rPr>
              <a:t>archi disgiunti </a:t>
            </a:r>
            <a:r>
              <a:rPr lang="it-IT" altLang="it-IT" sz="1800"/>
              <a:t>secondo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/>
              <a:t> </a:t>
            </a:r>
          </a:p>
        </p:txBody>
      </p:sp>
      <p:sp>
        <p:nvSpPr>
          <p:cNvPr id="86" name="Rettangolo 4"/>
          <p:cNvSpPr>
            <a:spLocks noChangeArrowheads="1"/>
          </p:cNvSpPr>
          <p:nvPr/>
        </p:nvSpPr>
        <p:spPr bwMode="auto">
          <a:xfrm>
            <a:off x="468313" y="6105525"/>
            <a:ext cx="84248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makespan</a:t>
            </a:r>
            <a:r>
              <a:rPr lang="it-IT" altLang="it-IT" sz="1800"/>
              <a:t> è dato dal cammino di peso massimo da s a t su </a:t>
            </a:r>
            <a:r>
              <a:rPr lang="it-IT" altLang="it-IT" sz="1800" b="1">
                <a:solidFill>
                  <a:schemeClr val="accent2"/>
                </a:solidFill>
                <a:latin typeface="Brush Script MT" pitchFamily="66" charset="0"/>
              </a:rPr>
              <a:t>G(</a:t>
            </a:r>
            <a:r>
              <a:rPr lang="el-GR" altLang="it-IT" sz="1800" b="1">
                <a:solidFill>
                  <a:schemeClr val="accent2"/>
                </a:solidFill>
              </a:rPr>
              <a:t>σ</a:t>
            </a:r>
            <a:r>
              <a:rPr lang="it-IT" altLang="it-IT" sz="1800" b="1">
                <a:solidFill>
                  <a:schemeClr val="accent2"/>
                </a:solidFill>
              </a:rPr>
              <a:t>)</a:t>
            </a:r>
            <a:r>
              <a:rPr lang="it-IT" altLang="it-IT" sz="18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pSp>
        <p:nvGrpSpPr>
          <p:cNvPr id="2" name="Gruppo 23"/>
          <p:cNvGrpSpPr>
            <a:grpSpLocks/>
          </p:cNvGrpSpPr>
          <p:nvPr/>
        </p:nvGrpSpPr>
        <p:grpSpPr bwMode="auto">
          <a:xfrm>
            <a:off x="611188" y="2852738"/>
            <a:ext cx="6121400" cy="1296987"/>
            <a:chOff x="611560" y="3284984"/>
            <a:chExt cx="6120680" cy="1296144"/>
          </a:xfrm>
        </p:grpSpPr>
        <p:cxnSp>
          <p:nvCxnSpPr>
            <p:cNvPr id="7" name="Connettore 2 6"/>
            <p:cNvCxnSpPr/>
            <p:nvPr/>
          </p:nvCxnSpPr>
          <p:spPr>
            <a:xfrm>
              <a:off x="1187754" y="3284984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/>
            <p:cNvCxnSpPr/>
            <p:nvPr/>
          </p:nvCxnSpPr>
          <p:spPr>
            <a:xfrm>
              <a:off x="1187754" y="3716503"/>
              <a:ext cx="5544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>
            <a:xfrm>
              <a:off x="1187754" y="4149609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/>
            <p:nvPr/>
          </p:nvCxnSpPr>
          <p:spPr>
            <a:xfrm>
              <a:off x="1187754" y="4581128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/>
            <p:cNvSpPr/>
            <p:nvPr/>
          </p:nvSpPr>
          <p:spPr>
            <a:xfrm>
              <a:off x="611560" y="3284984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611560" y="4149609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1187754" y="3284984"/>
              <a:ext cx="863498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2051253" y="3284984"/>
              <a:ext cx="1080961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3203642" y="4149609"/>
              <a:ext cx="1080961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5219530" y="4149609"/>
              <a:ext cx="865086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</a:t>
              </a:r>
            </a:p>
          </p:txBody>
        </p:sp>
      </p:grpSp>
      <p:sp>
        <p:nvSpPr>
          <p:cNvPr id="25" name="Rettangolo 24"/>
          <p:cNvSpPr>
            <a:spLocks noChangeArrowheads="1"/>
          </p:cNvSpPr>
          <p:nvPr/>
        </p:nvSpPr>
        <p:spPr bwMode="auto">
          <a:xfrm>
            <a:off x="468313" y="981075"/>
            <a:ext cx="82804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Nel problema                 , esiste sempre una </a:t>
            </a:r>
            <a:r>
              <a:rPr lang="it-IT" altLang="it-IT" sz="1800" i="1">
                <a:solidFill>
                  <a:schemeClr val="accent2"/>
                </a:solidFill>
              </a:rPr>
              <a:t>soluzione ottima </a:t>
            </a:r>
            <a:r>
              <a:rPr lang="it-IT" altLang="it-IT" sz="1800"/>
              <a:t>in cui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1</a:t>
            </a:r>
            <a:r>
              <a:rPr lang="it-IT" altLang="it-IT" sz="1800" b="1" i="1">
                <a:solidFill>
                  <a:schemeClr val="accent2"/>
                </a:solidFill>
              </a:rPr>
              <a:t> =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2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e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m-1</a:t>
            </a:r>
            <a:r>
              <a:rPr lang="it-IT" altLang="it-IT" sz="1800" b="1" i="1">
                <a:solidFill>
                  <a:schemeClr val="accent2"/>
                </a:solidFill>
              </a:rPr>
              <a:t> =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m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26" name="Rettangolo 25"/>
          <p:cNvSpPr>
            <a:spLocks noChangeArrowheads="1"/>
          </p:cNvSpPr>
          <p:nvPr/>
        </p:nvSpPr>
        <p:spPr bwMode="auto">
          <a:xfrm>
            <a:off x="468313" y="1981200"/>
            <a:ext cx="82788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/>
              <a:t>Si consideri uno </a:t>
            </a:r>
            <a:r>
              <a:rPr lang="it-IT" altLang="it-IT" sz="1800" i="1">
                <a:solidFill>
                  <a:schemeClr val="accent2"/>
                </a:solidFill>
              </a:rPr>
              <a:t>schedule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 i="1"/>
              <a:t>in cui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/>
              <a:t> precede </a:t>
            </a:r>
            <a:r>
              <a:rPr lang="it-IT" altLang="it-IT" sz="1800" b="1" i="1">
                <a:solidFill>
                  <a:schemeClr val="accent2"/>
                </a:solidFill>
              </a:rPr>
              <a:t>k</a:t>
            </a:r>
            <a:r>
              <a:rPr lang="it-IT" altLang="it-IT" sz="1800" i="1"/>
              <a:t> sulla </a:t>
            </a:r>
            <a:r>
              <a:rPr lang="it-IT" altLang="it-IT" sz="1800" i="1">
                <a:solidFill>
                  <a:schemeClr val="accent2"/>
                </a:solidFill>
              </a:rPr>
              <a:t>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 i="1"/>
              <a:t>e </a:t>
            </a:r>
            <a:r>
              <a:rPr lang="it-IT" altLang="it-IT" sz="1800" b="1" i="1">
                <a:solidFill>
                  <a:schemeClr val="accent2"/>
                </a:solidFill>
              </a:rPr>
              <a:t>k</a:t>
            </a:r>
            <a:r>
              <a:rPr lang="it-IT" altLang="it-IT" sz="1800" i="1"/>
              <a:t> precede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/>
              <a:t> 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7" name="Rettangolo 26"/>
          <p:cNvSpPr>
            <a:spLocks noChangeArrowheads="1"/>
          </p:cNvSpPr>
          <p:nvPr/>
        </p:nvSpPr>
        <p:spPr bwMode="auto">
          <a:xfrm>
            <a:off x="468313" y="4437063"/>
            <a:ext cx="82788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/>
              <a:t>possiamo sempre </a:t>
            </a:r>
            <a:r>
              <a:rPr lang="it-IT" altLang="it-IT" sz="1800" i="1">
                <a:solidFill>
                  <a:schemeClr val="accent2"/>
                </a:solidFill>
              </a:rPr>
              <a:t>scambiare di posto </a:t>
            </a:r>
            <a:r>
              <a:rPr lang="it-IT" altLang="it-IT" sz="1800" b="1" i="1"/>
              <a:t>j</a:t>
            </a:r>
            <a:r>
              <a:rPr lang="it-IT" altLang="it-IT" sz="1800" i="1"/>
              <a:t> e</a:t>
            </a:r>
            <a:r>
              <a:rPr lang="it-IT" altLang="it-IT" sz="1800" b="1" i="1">
                <a:solidFill>
                  <a:schemeClr val="accent2"/>
                </a:solidFill>
              </a:rPr>
              <a:t> k </a:t>
            </a:r>
            <a:r>
              <a:rPr lang="it-IT" altLang="it-IT" sz="1800" i="1"/>
              <a:t>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 i="1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senza</a:t>
            </a:r>
            <a:r>
              <a:rPr lang="it-IT" altLang="it-IT" sz="1800" i="1"/>
              <a:t> che questo comporti </a:t>
            </a:r>
            <a:r>
              <a:rPr lang="it-IT" altLang="it-IT" sz="1800" i="1">
                <a:solidFill>
                  <a:schemeClr val="accent2"/>
                </a:solidFill>
              </a:rPr>
              <a:t>alcun ritardo </a:t>
            </a:r>
            <a:r>
              <a:rPr lang="it-IT" altLang="it-IT" sz="1800" i="1"/>
              <a:t>sulla macchina</a:t>
            </a:r>
            <a:r>
              <a:rPr lang="it-IT" altLang="it-IT" sz="1800" b="1" i="1">
                <a:solidFill>
                  <a:schemeClr val="accent2"/>
                </a:solidFill>
              </a:rPr>
              <a:t> 1</a:t>
            </a:r>
          </a:p>
        </p:txBody>
      </p:sp>
      <p:graphicFrame>
        <p:nvGraphicFramePr>
          <p:cNvPr id="33800" name="Object 2"/>
          <p:cNvGraphicFramePr>
            <a:graphicFrameLocks noChangeAspect="1"/>
          </p:cNvGraphicFramePr>
          <p:nvPr/>
        </p:nvGraphicFramePr>
        <p:xfrm>
          <a:off x="1908175" y="1069975"/>
          <a:ext cx="11191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DSMT4">
                  <p:embed/>
                </p:oleObj>
              </mc:Choice>
              <mc:Fallback>
                <p:oleObj name="Equation" r:id="rId2" imgW="622030" imgH="228501" progId="Equation.DSMT4">
                  <p:embed/>
                  <p:pic>
                    <p:nvPicPr>
                      <p:cNvPr id="3380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69975"/>
                        <a:ext cx="11191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sp>
        <p:nvSpPr>
          <p:cNvPr id="34820" name="Rettangolo 3"/>
          <p:cNvSpPr>
            <a:spLocks noChangeArrowheads="1"/>
          </p:cNvSpPr>
          <p:nvPr/>
        </p:nvSpPr>
        <p:spPr bwMode="auto">
          <a:xfrm>
            <a:off x="468313" y="981075"/>
            <a:ext cx="82804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Nel problema                 , esiste sempre una </a:t>
            </a:r>
            <a:r>
              <a:rPr lang="it-IT" altLang="it-IT" sz="1800" i="1">
                <a:solidFill>
                  <a:schemeClr val="accent2"/>
                </a:solidFill>
              </a:rPr>
              <a:t>soluzione ottima </a:t>
            </a:r>
            <a:r>
              <a:rPr lang="it-IT" altLang="it-IT" sz="1800"/>
              <a:t>in cui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1</a:t>
            </a:r>
            <a:r>
              <a:rPr lang="it-IT" altLang="it-IT" sz="1800" b="1" i="1">
                <a:solidFill>
                  <a:schemeClr val="accent2"/>
                </a:solidFill>
              </a:rPr>
              <a:t> =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2</a:t>
            </a:r>
            <a:r>
              <a:rPr lang="it-IT" altLang="it-IT" sz="1800" b="1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e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m-1</a:t>
            </a:r>
            <a:r>
              <a:rPr lang="it-IT" altLang="it-IT" sz="1800" b="1" i="1">
                <a:solidFill>
                  <a:schemeClr val="accent2"/>
                </a:solidFill>
              </a:rPr>
              <a:t> = </a:t>
            </a:r>
            <a:r>
              <a:rPr lang="el-GR" altLang="it-IT" sz="1800" b="1" i="1">
                <a:solidFill>
                  <a:schemeClr val="accent2"/>
                </a:solidFill>
              </a:rPr>
              <a:t>σ</a:t>
            </a:r>
            <a:r>
              <a:rPr lang="it-IT" altLang="it-IT" sz="1800" b="1" i="1" baseline="-25000">
                <a:solidFill>
                  <a:schemeClr val="accent2"/>
                </a:solidFill>
              </a:rPr>
              <a:t>m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sp>
        <p:nvSpPr>
          <p:cNvPr id="34821" name="Rettangolo 4"/>
          <p:cNvSpPr>
            <a:spLocks noChangeArrowheads="1"/>
          </p:cNvSpPr>
          <p:nvPr/>
        </p:nvSpPr>
        <p:spPr bwMode="auto">
          <a:xfrm>
            <a:off x="468313" y="1981200"/>
            <a:ext cx="82788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/>
              <a:t>Si consideri uno </a:t>
            </a:r>
            <a:r>
              <a:rPr lang="it-IT" altLang="it-IT" sz="1800" i="1">
                <a:solidFill>
                  <a:schemeClr val="accent2"/>
                </a:solidFill>
              </a:rPr>
              <a:t>schedule </a:t>
            </a:r>
            <a:r>
              <a:rPr lang="it-IT" altLang="it-IT" sz="1800" b="1" i="1">
                <a:solidFill>
                  <a:schemeClr val="accent2"/>
                </a:solidFill>
              </a:rPr>
              <a:t>S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 i="1"/>
              <a:t>in cui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/>
              <a:t> precede </a:t>
            </a:r>
            <a:r>
              <a:rPr lang="it-IT" altLang="it-IT" sz="1800" b="1" i="1">
                <a:solidFill>
                  <a:schemeClr val="accent2"/>
                </a:solidFill>
              </a:rPr>
              <a:t>k</a:t>
            </a:r>
            <a:r>
              <a:rPr lang="it-IT" altLang="it-IT" sz="1800" i="1"/>
              <a:t> sulla </a:t>
            </a:r>
            <a:r>
              <a:rPr lang="it-IT" altLang="it-IT" sz="1800" i="1">
                <a:solidFill>
                  <a:schemeClr val="accent2"/>
                </a:solidFill>
              </a:rPr>
              <a:t>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 i="1"/>
              <a:t>e </a:t>
            </a:r>
            <a:r>
              <a:rPr lang="it-IT" altLang="it-IT" sz="1800" b="1" i="1">
                <a:solidFill>
                  <a:schemeClr val="accent2"/>
                </a:solidFill>
              </a:rPr>
              <a:t>k</a:t>
            </a:r>
            <a:r>
              <a:rPr lang="it-IT" altLang="it-IT" sz="1800" i="1"/>
              <a:t> precede </a:t>
            </a:r>
            <a:r>
              <a:rPr lang="it-IT" altLang="it-IT" sz="1800" b="1" i="1">
                <a:solidFill>
                  <a:schemeClr val="accent2"/>
                </a:solidFill>
              </a:rPr>
              <a:t>j</a:t>
            </a:r>
            <a:r>
              <a:rPr lang="it-IT" altLang="it-IT" sz="1800" i="1"/>
              <a:t> 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2</a:t>
            </a:r>
          </a:p>
        </p:txBody>
      </p:sp>
      <p:grpSp>
        <p:nvGrpSpPr>
          <p:cNvPr id="34822" name="Gruppo 19"/>
          <p:cNvGrpSpPr>
            <a:grpSpLocks/>
          </p:cNvGrpSpPr>
          <p:nvPr/>
        </p:nvGrpSpPr>
        <p:grpSpPr bwMode="auto">
          <a:xfrm>
            <a:off x="611188" y="2852738"/>
            <a:ext cx="6121400" cy="1296987"/>
            <a:chOff x="611560" y="2852936"/>
            <a:chExt cx="6120680" cy="1296144"/>
          </a:xfrm>
        </p:grpSpPr>
        <p:cxnSp>
          <p:nvCxnSpPr>
            <p:cNvPr id="6" name="Connettore 2 5"/>
            <p:cNvCxnSpPr/>
            <p:nvPr/>
          </p:nvCxnSpPr>
          <p:spPr>
            <a:xfrm>
              <a:off x="1187754" y="2852936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2 6"/>
            <p:cNvCxnSpPr/>
            <p:nvPr/>
          </p:nvCxnSpPr>
          <p:spPr>
            <a:xfrm>
              <a:off x="1187754" y="3284455"/>
              <a:ext cx="55444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/>
            <p:cNvCxnSpPr/>
            <p:nvPr/>
          </p:nvCxnSpPr>
          <p:spPr>
            <a:xfrm>
              <a:off x="1187754" y="3717561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/>
            <p:cNvCxnSpPr/>
            <p:nvPr/>
          </p:nvCxnSpPr>
          <p:spPr>
            <a:xfrm>
              <a:off x="1187754" y="4149080"/>
              <a:ext cx="547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tangolo 9"/>
            <p:cNvSpPr/>
            <p:nvPr/>
          </p:nvSpPr>
          <p:spPr>
            <a:xfrm>
              <a:off x="611560" y="2852936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611560" y="3717561"/>
              <a:ext cx="431749" cy="4315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2340144" y="2852936"/>
              <a:ext cx="863498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1259184" y="2852936"/>
              <a:ext cx="1080960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3203642" y="3717561"/>
              <a:ext cx="1080961" cy="4315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5219530" y="3717561"/>
              <a:ext cx="865086" cy="431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sz="1400" b="1" dirty="0">
                  <a:solidFill>
                    <a:schemeClr val="accent2"/>
                  </a:solidFill>
                </a:rPr>
                <a:t>j</a:t>
              </a:r>
            </a:p>
          </p:txBody>
        </p:sp>
      </p:grpSp>
      <p:sp>
        <p:nvSpPr>
          <p:cNvPr id="34823" name="Rettangolo 15"/>
          <p:cNvSpPr>
            <a:spLocks noChangeArrowheads="1"/>
          </p:cNvSpPr>
          <p:nvPr/>
        </p:nvSpPr>
        <p:spPr bwMode="auto">
          <a:xfrm>
            <a:off x="468313" y="4437063"/>
            <a:ext cx="82788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/>
              <a:t>possiamo sempre </a:t>
            </a:r>
            <a:r>
              <a:rPr lang="it-IT" altLang="it-IT" sz="1800" i="1">
                <a:solidFill>
                  <a:schemeClr val="accent2"/>
                </a:solidFill>
              </a:rPr>
              <a:t>scambiare di posto </a:t>
            </a:r>
            <a:r>
              <a:rPr lang="it-IT" altLang="it-IT" sz="1800" b="1" i="1"/>
              <a:t>j</a:t>
            </a:r>
            <a:r>
              <a:rPr lang="it-IT" altLang="it-IT" sz="1800" i="1"/>
              <a:t> e</a:t>
            </a:r>
            <a:r>
              <a:rPr lang="it-IT" altLang="it-IT" sz="1800" b="1" i="1">
                <a:solidFill>
                  <a:schemeClr val="accent2"/>
                </a:solidFill>
              </a:rPr>
              <a:t> k </a:t>
            </a:r>
            <a:r>
              <a:rPr lang="it-IT" altLang="it-IT" sz="1800" i="1"/>
              <a:t>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 i="1"/>
              <a:t> </a:t>
            </a:r>
            <a:r>
              <a:rPr lang="it-IT" altLang="it-IT" sz="1800" i="1">
                <a:solidFill>
                  <a:schemeClr val="accent2"/>
                </a:solidFill>
              </a:rPr>
              <a:t>senza</a:t>
            </a:r>
            <a:r>
              <a:rPr lang="it-IT" altLang="it-IT" sz="1800" i="1"/>
              <a:t> che questo comporti </a:t>
            </a:r>
            <a:r>
              <a:rPr lang="it-IT" altLang="it-IT" sz="1800" i="1">
                <a:solidFill>
                  <a:schemeClr val="accent2"/>
                </a:solidFill>
              </a:rPr>
              <a:t>alcun ritardo </a:t>
            </a:r>
            <a:r>
              <a:rPr lang="it-IT" altLang="it-IT" sz="1800" i="1"/>
              <a:t>sulla macchina</a:t>
            </a:r>
            <a:r>
              <a:rPr lang="it-IT" altLang="it-IT" sz="1800" b="1" i="1">
                <a:solidFill>
                  <a:schemeClr val="accent2"/>
                </a:solidFill>
              </a:rPr>
              <a:t> 1</a:t>
            </a:r>
          </a:p>
        </p:txBody>
      </p:sp>
      <p:sp>
        <p:nvSpPr>
          <p:cNvPr id="17" name="Rettangolo 16"/>
          <p:cNvSpPr>
            <a:spLocks noChangeArrowheads="1"/>
          </p:cNvSpPr>
          <p:nvPr/>
        </p:nvSpPr>
        <p:spPr bwMode="auto">
          <a:xfrm>
            <a:off x="468313" y="5373688"/>
            <a:ext cx="82788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i="1"/>
              <a:t>questo procedimento </a:t>
            </a:r>
            <a:r>
              <a:rPr lang="it-IT" altLang="it-IT" sz="1800" i="1">
                <a:solidFill>
                  <a:schemeClr val="accent2"/>
                </a:solidFill>
              </a:rPr>
              <a:t>si può ripetere </a:t>
            </a:r>
            <a:r>
              <a:rPr lang="it-IT" altLang="it-IT" sz="1800" i="1"/>
              <a:t>finchè la </a:t>
            </a:r>
            <a:r>
              <a:rPr lang="it-IT" altLang="it-IT" sz="1800" i="1">
                <a:solidFill>
                  <a:schemeClr val="accent2"/>
                </a:solidFill>
              </a:rPr>
              <a:t>sequenza sulla prima macchina</a:t>
            </a:r>
            <a:r>
              <a:rPr lang="it-IT" altLang="it-IT" sz="1800" i="1"/>
              <a:t> non diventa </a:t>
            </a:r>
            <a:r>
              <a:rPr lang="it-IT" altLang="it-IT" sz="1800" i="1">
                <a:solidFill>
                  <a:schemeClr val="accent2"/>
                </a:solidFill>
              </a:rPr>
              <a:t>uguale</a:t>
            </a:r>
            <a:r>
              <a:rPr lang="it-IT" altLang="it-IT" sz="1800" i="1"/>
              <a:t> a quella </a:t>
            </a:r>
            <a:r>
              <a:rPr lang="it-IT" altLang="it-IT" sz="1800" i="1">
                <a:solidFill>
                  <a:schemeClr val="accent2"/>
                </a:solidFill>
              </a:rPr>
              <a:t>sulla seconda macchina</a:t>
            </a:r>
            <a:endParaRPr lang="it-IT" altLang="it-IT" sz="1800" b="1" i="1">
              <a:solidFill>
                <a:schemeClr val="accent2"/>
              </a:solidFill>
            </a:endParaRPr>
          </a:p>
        </p:txBody>
      </p:sp>
      <p:graphicFrame>
        <p:nvGraphicFramePr>
          <p:cNvPr id="34825" name="Object 2"/>
          <p:cNvGraphicFramePr>
            <a:graphicFrameLocks noChangeAspect="1"/>
          </p:cNvGraphicFramePr>
          <p:nvPr/>
        </p:nvGraphicFramePr>
        <p:xfrm>
          <a:off x="1908175" y="1069975"/>
          <a:ext cx="11191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DSMT4">
                  <p:embed/>
                </p:oleObj>
              </mc:Choice>
              <mc:Fallback>
                <p:oleObj name="Equation" r:id="rId2" imgW="622030" imgH="228501" progId="Equation.DSMT4">
                  <p:embed/>
                  <p:pic>
                    <p:nvPicPr>
                      <p:cNvPr id="348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69975"/>
                        <a:ext cx="11191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358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ttangolo 4"/>
          <p:cNvSpPr>
            <a:spLocks noChangeArrowheads="1"/>
          </p:cNvSpPr>
          <p:nvPr/>
        </p:nvSpPr>
        <p:spPr bwMode="auto">
          <a:xfrm>
            <a:off x="395288" y="147478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Algoritmo di Jonson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sp>
        <p:nvSpPr>
          <p:cNvPr id="6" name="Rettangolo 4"/>
          <p:cNvSpPr>
            <a:spLocks noChangeArrowheads="1"/>
          </p:cNvSpPr>
          <p:nvPr/>
        </p:nvSpPr>
        <p:spPr bwMode="auto">
          <a:xfrm>
            <a:off x="468313" y="1765300"/>
            <a:ext cx="842486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Poiché non ci sono </a:t>
            </a:r>
            <a:r>
              <a:rPr lang="it-IT" altLang="it-IT" sz="1800" i="1">
                <a:solidFill>
                  <a:schemeClr val="accent2"/>
                </a:solidFill>
              </a:rPr>
              <a:t>release date</a:t>
            </a:r>
            <a:r>
              <a:rPr lang="it-IT" altLang="it-IT" sz="1800"/>
              <a:t>, la </a:t>
            </a:r>
            <a:r>
              <a:rPr lang="it-IT" altLang="it-IT" sz="1800" i="1">
                <a:solidFill>
                  <a:schemeClr val="accent2"/>
                </a:solidFill>
              </a:rPr>
              <a:t>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è </a:t>
            </a:r>
            <a:r>
              <a:rPr lang="it-IT" altLang="it-IT" sz="1800" i="1">
                <a:solidFill>
                  <a:schemeClr val="accent2"/>
                </a:solidFill>
              </a:rPr>
              <a:t>sempre attiva </a:t>
            </a:r>
            <a:r>
              <a:rPr lang="it-IT" altLang="it-IT" sz="1800"/>
              <a:t>dall’istante </a:t>
            </a:r>
            <a:r>
              <a:rPr lang="it-IT" altLang="it-IT" sz="1800" b="1" i="1">
                <a:solidFill>
                  <a:schemeClr val="accent2"/>
                </a:solidFill>
              </a:rPr>
              <a:t>0</a:t>
            </a:r>
            <a:r>
              <a:rPr lang="it-IT" altLang="it-IT" sz="1800"/>
              <a:t> fino al </a:t>
            </a:r>
            <a:r>
              <a:rPr lang="it-IT" altLang="it-IT" sz="1800" i="1">
                <a:solidFill>
                  <a:schemeClr val="accent2"/>
                </a:solidFill>
              </a:rPr>
              <a:t>completamento di tutti i job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7" name="Rettangolo 4"/>
          <p:cNvSpPr>
            <a:spLocks noChangeArrowheads="1"/>
          </p:cNvSpPr>
          <p:nvPr/>
        </p:nvSpPr>
        <p:spPr bwMode="auto">
          <a:xfrm>
            <a:off x="468313" y="2636838"/>
            <a:ext cx="842486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Per terminare il processo nel più breve tempo possibile occorre </a:t>
            </a:r>
            <a:r>
              <a:rPr lang="it-IT" altLang="it-IT" sz="1800" i="1">
                <a:solidFill>
                  <a:schemeClr val="accent2"/>
                </a:solidFill>
              </a:rPr>
              <a:t>cercare di far lavorare anche la macchina due senza interruzioni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468313" y="3475038"/>
            <a:ext cx="8424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Il </a:t>
            </a:r>
            <a:r>
              <a:rPr lang="it-IT" altLang="it-IT" sz="1800" i="1">
                <a:solidFill>
                  <a:schemeClr val="accent2"/>
                </a:solidFill>
              </a:rPr>
              <a:t>primo job </a:t>
            </a:r>
            <a:r>
              <a:rPr lang="it-IT" altLang="it-IT" sz="1800"/>
              <a:t>deve essere un </a:t>
            </a:r>
            <a:r>
              <a:rPr lang="it-IT" altLang="it-IT" sz="1800" i="1">
                <a:solidFill>
                  <a:schemeClr val="accent2"/>
                </a:solidFill>
              </a:rPr>
              <a:t>job</a:t>
            </a:r>
            <a:r>
              <a:rPr lang="it-IT" altLang="it-IT" sz="1800"/>
              <a:t> che ha </a:t>
            </a:r>
            <a:r>
              <a:rPr lang="it-IT" altLang="it-IT" sz="1800" i="1">
                <a:solidFill>
                  <a:schemeClr val="accent2"/>
                </a:solidFill>
              </a:rPr>
              <a:t>il più basso tempo di processamento 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1</a:t>
            </a:r>
            <a:r>
              <a:rPr lang="it-IT" altLang="it-IT" sz="1800"/>
              <a:t> (per far iniziare velocemente il lavoro anche sulla macchina 2) e magari un </a:t>
            </a:r>
            <a:r>
              <a:rPr lang="it-IT" altLang="it-IT" sz="1800" i="1">
                <a:solidFill>
                  <a:schemeClr val="accent2"/>
                </a:solidFill>
              </a:rPr>
              <a:t>tempo di processamento lungo sulla macchina </a:t>
            </a:r>
            <a:r>
              <a:rPr lang="it-IT" altLang="it-IT" sz="1800" b="1" i="1">
                <a:solidFill>
                  <a:schemeClr val="accent2"/>
                </a:solidFill>
              </a:rPr>
              <a:t>2</a:t>
            </a:r>
            <a:r>
              <a:rPr lang="it-IT" altLang="it-IT" sz="1800" i="1">
                <a:solidFill>
                  <a:schemeClr val="accent2"/>
                </a:solidFill>
              </a:rPr>
              <a:t> </a:t>
            </a:r>
            <a:r>
              <a:rPr lang="it-IT" altLang="it-IT" sz="1800"/>
              <a:t>(per permettere al buffer di riempirsi)</a:t>
            </a:r>
            <a:endParaRPr lang="it-IT" altLang="it-IT" sz="1800" b="1" i="1" baseline="-25000">
              <a:solidFill>
                <a:schemeClr val="accent2"/>
              </a:solidFill>
            </a:endParaRPr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468313" y="5157788"/>
            <a:ext cx="84248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L’</a:t>
            </a:r>
            <a:r>
              <a:rPr lang="it-IT" altLang="it-IT" sz="1800" i="1" dirty="0">
                <a:solidFill>
                  <a:schemeClr val="accent2"/>
                </a:solidFill>
              </a:rPr>
              <a:t>ultimo job</a:t>
            </a:r>
            <a:r>
              <a:rPr lang="it-IT" altLang="it-IT" sz="1800" dirty="0"/>
              <a:t> deve avere un </a:t>
            </a:r>
            <a:r>
              <a:rPr lang="it-IT" altLang="it-IT" sz="1800" i="1" dirty="0">
                <a:solidFill>
                  <a:schemeClr val="accent2"/>
                </a:solidFill>
              </a:rPr>
              <a:t>tempo di processamento piccolo sulla macchina </a:t>
            </a:r>
            <a:r>
              <a:rPr lang="it-IT" altLang="it-IT" sz="1800" b="1" i="1" dirty="0">
                <a:solidFill>
                  <a:schemeClr val="accent2"/>
                </a:solidFill>
              </a:rPr>
              <a:t>2</a:t>
            </a:r>
            <a:r>
              <a:rPr lang="it-IT" altLang="it-IT" sz="1800" i="1" dirty="0">
                <a:solidFill>
                  <a:schemeClr val="accent2"/>
                </a:solidFill>
              </a:rPr>
              <a:t> </a:t>
            </a:r>
            <a:r>
              <a:rPr lang="it-IT" altLang="it-IT" sz="1800" dirty="0"/>
              <a:t>(in modo che la macchina 2 termini poco tempo dopo la macchina 1) e </a:t>
            </a:r>
            <a:r>
              <a:rPr lang="it-IT" altLang="it-IT" sz="1800" i="1" dirty="0">
                <a:solidFill>
                  <a:schemeClr val="accent2"/>
                </a:solidFill>
              </a:rPr>
              <a:t>lungo sulla macchina </a:t>
            </a:r>
            <a:r>
              <a:rPr lang="it-IT" altLang="it-IT" sz="1800" b="1" i="1" dirty="0">
                <a:solidFill>
                  <a:schemeClr val="accent2"/>
                </a:solidFill>
              </a:rPr>
              <a:t>1</a:t>
            </a:r>
            <a:r>
              <a:rPr lang="it-IT" altLang="it-IT" sz="1800" dirty="0"/>
              <a:t> (per permettere al buffer di svuotarsi)</a:t>
            </a:r>
            <a:endParaRPr lang="it-IT" altLang="it-IT" sz="1800" b="1" i="1" baseline="-2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368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ttangolo 4"/>
          <p:cNvSpPr>
            <a:spLocks noChangeArrowheads="1"/>
          </p:cNvSpPr>
          <p:nvPr/>
        </p:nvSpPr>
        <p:spPr bwMode="auto">
          <a:xfrm>
            <a:off x="395288" y="1474788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66FF"/>
                </a:solidFill>
              </a:rPr>
              <a:t>Algoritmo di Jonson</a:t>
            </a:r>
            <a:endParaRPr lang="it-IT" altLang="it-IT" sz="1800" b="1">
              <a:solidFill>
                <a:srgbClr val="0066FF"/>
              </a:solidFill>
              <a:latin typeface="Brush Script MT" pitchFamily="66" charset="0"/>
            </a:endParaRPr>
          </a:p>
        </p:txBody>
      </p:sp>
      <p:sp>
        <p:nvSpPr>
          <p:cNvPr id="36870" name="Rettangolo 4"/>
          <p:cNvSpPr>
            <a:spLocks noChangeArrowheads="1"/>
          </p:cNvSpPr>
          <p:nvPr/>
        </p:nvSpPr>
        <p:spPr bwMode="auto">
          <a:xfrm>
            <a:off x="468313" y="1765300"/>
            <a:ext cx="842486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L’algoritmo di Jonson costruisce lo </a:t>
            </a:r>
            <a:r>
              <a:rPr lang="it-IT" altLang="it-IT" sz="1800" i="1">
                <a:solidFill>
                  <a:schemeClr val="accent2"/>
                </a:solidFill>
              </a:rPr>
              <a:t>schedule ottimo dagli estremi verso il centro</a:t>
            </a:r>
          </a:p>
        </p:txBody>
      </p:sp>
      <p:sp>
        <p:nvSpPr>
          <p:cNvPr id="7" name="Rettangolo 4"/>
          <p:cNvSpPr>
            <a:spLocks noChangeArrowheads="1"/>
          </p:cNvSpPr>
          <p:nvPr/>
        </p:nvSpPr>
        <p:spPr bwMode="auto">
          <a:xfrm>
            <a:off x="468313" y="2276475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Condiera il</a:t>
            </a:r>
            <a:r>
              <a:rPr lang="it-IT" altLang="it-IT" sz="1800" i="1">
                <a:solidFill>
                  <a:schemeClr val="accent2"/>
                </a:solidFill>
              </a:rPr>
              <a:t> task </a:t>
            </a:r>
            <a:r>
              <a:rPr lang="it-IT" altLang="it-IT" sz="1800"/>
              <a:t>con </a:t>
            </a:r>
            <a:r>
              <a:rPr lang="it-IT" altLang="it-IT" sz="1800" i="1">
                <a:solidFill>
                  <a:schemeClr val="accent2"/>
                </a:solidFill>
              </a:rPr>
              <a:t>tempo di processamento più piccolo</a:t>
            </a: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468313" y="268446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Se tale task è relativo alla </a:t>
            </a:r>
            <a:r>
              <a:rPr lang="it-IT" altLang="it-IT" sz="1800" i="1">
                <a:solidFill>
                  <a:schemeClr val="accent2"/>
                </a:solidFill>
              </a:rPr>
              <a:t>prima macchina </a:t>
            </a:r>
            <a:r>
              <a:rPr lang="it-IT" altLang="it-IT" sz="1800"/>
              <a:t>viene messo in </a:t>
            </a:r>
            <a:r>
              <a:rPr lang="it-IT" altLang="it-IT" sz="1800" i="1">
                <a:solidFill>
                  <a:schemeClr val="accent2"/>
                </a:solidFill>
              </a:rPr>
              <a:t>prima posizione</a:t>
            </a:r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468313" y="311626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Se è relativo alla </a:t>
            </a:r>
            <a:r>
              <a:rPr lang="it-IT" altLang="it-IT" sz="1800" i="1">
                <a:solidFill>
                  <a:schemeClr val="accent2"/>
                </a:solidFill>
              </a:rPr>
              <a:t>seconda macchina </a:t>
            </a:r>
            <a:r>
              <a:rPr lang="it-IT" altLang="it-IT" sz="1800"/>
              <a:t>viene posto in </a:t>
            </a:r>
            <a:r>
              <a:rPr lang="it-IT" altLang="it-IT" sz="1800" i="1">
                <a:solidFill>
                  <a:schemeClr val="accent2"/>
                </a:solidFill>
              </a:rPr>
              <a:t>ultima iterazione</a:t>
            </a:r>
          </a:p>
        </p:txBody>
      </p:sp>
      <p:sp>
        <p:nvSpPr>
          <p:cNvPr id="10" name="Rettangolo 4"/>
          <p:cNvSpPr>
            <a:spLocks noChangeArrowheads="1"/>
          </p:cNvSpPr>
          <p:nvPr/>
        </p:nvSpPr>
        <p:spPr bwMode="auto">
          <a:xfrm>
            <a:off x="468313" y="354806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Il procedimento viene </a:t>
            </a:r>
            <a:r>
              <a:rPr lang="it-IT" altLang="it-IT" sz="1800" i="1">
                <a:solidFill>
                  <a:schemeClr val="accent2"/>
                </a:solidFill>
              </a:rPr>
              <a:t>iterato</a:t>
            </a:r>
            <a:r>
              <a:rPr lang="it-IT" altLang="it-IT" sz="1800"/>
              <a:t> fino a </a:t>
            </a:r>
            <a:r>
              <a:rPr lang="it-IT" altLang="it-IT" sz="1800" i="1">
                <a:solidFill>
                  <a:schemeClr val="accent2"/>
                </a:solidFill>
              </a:rPr>
              <a:t>completare lo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6"/>
          <p:cNvSpPr>
            <a:spLocks noChangeArrowheads="1"/>
          </p:cNvSpPr>
          <p:nvPr/>
        </p:nvSpPr>
        <p:spPr bwMode="auto">
          <a:xfrm>
            <a:off x="319088" y="5492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 i="1">
                <a:solidFill>
                  <a:schemeClr val="accent2"/>
                </a:solidFill>
              </a:rPr>
              <a:t>Flow shop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di scheduling</a:t>
            </a: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468313" y="981075"/>
          <a:ext cx="10969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228600" progId="Equation.DSMT4">
                  <p:embed/>
                </p:oleObj>
              </mc:Choice>
              <mc:Fallback>
                <p:oleObj name="Equation" r:id="rId2" imgW="609600" imgH="228600" progId="Equation.DSMT4">
                  <p:embed/>
                  <p:pic>
                    <p:nvPicPr>
                      <p:cNvPr id="378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10969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484313"/>
            <a:ext cx="792003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48D0D8-8991-4F44-AD1E-2DE6566F61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17FF0A-212B-41BC-9ECC-DBC0D356D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372673-E383-4053-8270-14965BE2B8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3202</Words>
  <Application>Microsoft Office PowerPoint</Application>
  <PresentationFormat>Presentazione su schermo (4:3)</PresentationFormat>
  <Paragraphs>1014</Paragraphs>
  <Slides>39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4" baseType="lpstr">
      <vt:lpstr>Arial</vt:lpstr>
      <vt:lpstr>Brush Script MT</vt:lpstr>
      <vt:lpstr>Wingdings</vt:lpstr>
      <vt:lpstr>Struttura predefinita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Antonio B.</cp:lastModifiedBy>
  <cp:revision>1419</cp:revision>
  <dcterms:created xsi:type="dcterms:W3CDTF">2005-08-29T14:43:45Z</dcterms:created>
  <dcterms:modified xsi:type="dcterms:W3CDTF">2024-06-07T13:03:45Z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