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423" r:id="rId5"/>
    <p:sldId id="293" r:id="rId6"/>
    <p:sldId id="294" r:id="rId7"/>
    <p:sldId id="296" r:id="rId8"/>
    <p:sldId id="393" r:id="rId9"/>
    <p:sldId id="394" r:id="rId10"/>
    <p:sldId id="396" r:id="rId11"/>
    <p:sldId id="397" r:id="rId12"/>
    <p:sldId id="398" r:id="rId13"/>
    <p:sldId id="39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AAB87-329F-4680-A511-5B2785FBE7FB}" v="4" dt="2024-05-06T07:33:26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35" autoAdjust="0"/>
  </p:normalViewPr>
  <p:slideViewPr>
    <p:cSldViewPr snapToGrid="0">
      <p:cViewPr varScale="1">
        <p:scale>
          <a:sx n="102" d="100"/>
          <a:sy n="102" d="100"/>
        </p:scale>
        <p:origin x="3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357AAB87-329F-4680-A511-5B2785FBE7FB}"/>
    <pc:docChg chg="undo custSel addSld delSld modSld sldOrd">
      <pc:chgData name="Antonio B." userId="9219f2d1b2873455" providerId="LiveId" clId="{357AAB87-329F-4680-A511-5B2785FBE7FB}" dt="2024-05-06T07:50:39.933" v="1331" actId="47"/>
      <pc:docMkLst>
        <pc:docMk/>
      </pc:docMkLst>
      <pc:sldChg chg="modNotesTx">
        <pc:chgData name="Antonio B." userId="9219f2d1b2873455" providerId="LiveId" clId="{357AAB87-329F-4680-A511-5B2785FBE7FB}" dt="2024-05-06T07:03:34.140" v="649" actId="20577"/>
        <pc:sldMkLst>
          <pc:docMk/>
          <pc:sldMk cId="1162307336" sldId="293"/>
        </pc:sldMkLst>
      </pc:sldChg>
      <pc:sldChg chg="ord modNotesTx">
        <pc:chgData name="Antonio B." userId="9219f2d1b2873455" providerId="LiveId" clId="{357AAB87-329F-4680-A511-5B2785FBE7FB}" dt="2024-05-06T07:06:24.379" v="811" actId="20577"/>
        <pc:sldMkLst>
          <pc:docMk/>
          <pc:sldMk cId="1840824800" sldId="294"/>
        </pc:sldMkLst>
      </pc:sldChg>
      <pc:sldChg chg="modNotesTx">
        <pc:chgData name="Antonio B." userId="9219f2d1b2873455" providerId="LiveId" clId="{357AAB87-329F-4680-A511-5B2785FBE7FB}" dt="2024-05-06T07:11:48.843" v="1099" actId="20577"/>
        <pc:sldMkLst>
          <pc:docMk/>
          <pc:sldMk cId="0" sldId="393"/>
        </pc:sldMkLst>
      </pc:sldChg>
      <pc:sldChg chg="modNotesTx">
        <pc:chgData name="Antonio B." userId="9219f2d1b2873455" providerId="LiveId" clId="{357AAB87-329F-4680-A511-5B2785FBE7FB}" dt="2024-05-06T07:31:11.655" v="1324" actId="20577"/>
        <pc:sldMkLst>
          <pc:docMk/>
          <pc:sldMk cId="0" sldId="396"/>
        </pc:sldMkLst>
      </pc:sldChg>
      <pc:sldChg chg="modSp">
        <pc:chgData name="Antonio B." userId="9219f2d1b2873455" providerId="LiveId" clId="{357AAB87-329F-4680-A511-5B2785FBE7FB}" dt="2024-05-06T07:33:26.241" v="1328" actId="20577"/>
        <pc:sldMkLst>
          <pc:docMk/>
          <pc:sldMk cId="0" sldId="397"/>
        </pc:sldMkLst>
        <pc:spChg chg="mod">
          <ac:chgData name="Antonio B." userId="9219f2d1b2873455" providerId="LiveId" clId="{357AAB87-329F-4680-A511-5B2785FBE7FB}" dt="2024-05-06T07:33:26.241" v="1328" actId="20577"/>
          <ac:spMkLst>
            <pc:docMk/>
            <pc:sldMk cId="0" sldId="397"/>
            <ac:spMk id="6" creationId="{00000000-0000-0000-0000-000000000000}"/>
          </ac:spMkLst>
        </pc:spChg>
      </pc:sldChg>
      <pc:sldChg chg="del">
        <pc:chgData name="Antonio B." userId="9219f2d1b2873455" providerId="LiveId" clId="{357AAB87-329F-4680-A511-5B2785FBE7FB}" dt="2024-05-06T07:50:35.046" v="1329" actId="47"/>
        <pc:sldMkLst>
          <pc:docMk/>
          <pc:sldMk cId="0" sldId="400"/>
        </pc:sldMkLst>
      </pc:sldChg>
      <pc:sldChg chg="del">
        <pc:chgData name="Antonio B." userId="9219f2d1b2873455" providerId="LiveId" clId="{357AAB87-329F-4680-A511-5B2785FBE7FB}" dt="2024-05-06T07:50:38.851" v="1330" actId="47"/>
        <pc:sldMkLst>
          <pc:docMk/>
          <pc:sldMk cId="0" sldId="401"/>
        </pc:sldMkLst>
      </pc:sldChg>
      <pc:sldChg chg="del">
        <pc:chgData name="Antonio B." userId="9219f2d1b2873455" providerId="LiveId" clId="{357AAB87-329F-4680-A511-5B2785FBE7FB}" dt="2024-05-06T07:50:39.933" v="1331" actId="47"/>
        <pc:sldMkLst>
          <pc:docMk/>
          <pc:sldMk cId="0" sldId="402"/>
        </pc:sldMkLst>
      </pc:sldChg>
      <pc:sldChg chg="del">
        <pc:chgData name="Antonio B." userId="9219f2d1b2873455" providerId="LiveId" clId="{357AAB87-329F-4680-A511-5B2785FBE7FB}" dt="2024-05-06T06:49:44.652" v="0" actId="47"/>
        <pc:sldMkLst>
          <pc:docMk/>
          <pc:sldMk cId="0" sldId="413"/>
        </pc:sldMkLst>
      </pc:sldChg>
      <pc:sldChg chg="del">
        <pc:chgData name="Antonio B." userId="9219f2d1b2873455" providerId="LiveId" clId="{357AAB87-329F-4680-A511-5B2785FBE7FB}" dt="2024-05-06T06:49:45.169" v="1" actId="47"/>
        <pc:sldMkLst>
          <pc:docMk/>
          <pc:sldMk cId="0" sldId="414"/>
        </pc:sldMkLst>
      </pc:sldChg>
      <pc:sldChg chg="del">
        <pc:chgData name="Antonio B." userId="9219f2d1b2873455" providerId="LiveId" clId="{357AAB87-329F-4680-A511-5B2785FBE7FB}" dt="2024-05-06T06:49:45.659" v="2" actId="47"/>
        <pc:sldMkLst>
          <pc:docMk/>
          <pc:sldMk cId="0" sldId="415"/>
        </pc:sldMkLst>
      </pc:sldChg>
      <pc:sldChg chg="del">
        <pc:chgData name="Antonio B." userId="9219f2d1b2873455" providerId="LiveId" clId="{357AAB87-329F-4680-A511-5B2785FBE7FB}" dt="2024-05-06T06:49:46.112" v="3" actId="47"/>
        <pc:sldMkLst>
          <pc:docMk/>
          <pc:sldMk cId="0" sldId="416"/>
        </pc:sldMkLst>
      </pc:sldChg>
      <pc:sldChg chg="del">
        <pc:chgData name="Antonio B." userId="9219f2d1b2873455" providerId="LiveId" clId="{357AAB87-329F-4680-A511-5B2785FBE7FB}" dt="2024-05-06T06:49:47.110" v="4" actId="47"/>
        <pc:sldMkLst>
          <pc:docMk/>
          <pc:sldMk cId="0" sldId="417"/>
        </pc:sldMkLst>
      </pc:sldChg>
      <pc:sldChg chg="new del">
        <pc:chgData name="Antonio B." userId="9219f2d1b2873455" providerId="LiveId" clId="{357AAB87-329F-4680-A511-5B2785FBE7FB}" dt="2024-05-06T07:00:26.078" v="431" actId="680"/>
        <pc:sldMkLst>
          <pc:docMk/>
          <pc:sldMk cId="3638176901" sldId="424"/>
        </pc:sldMkLst>
      </pc:sldChg>
    </pc:docChg>
  </pc:docChgLst>
  <pc:docChgLst>
    <pc:chgData name="Antonio B." userId="9219f2d1b2873455" providerId="LiveId" clId="{5DED19D5-89CE-47CE-A74F-15EC93C6B1E2}"/>
    <pc:docChg chg="delSld">
      <pc:chgData name="Antonio B." userId="9219f2d1b2873455" providerId="LiveId" clId="{5DED19D5-89CE-47CE-A74F-15EC93C6B1E2}" dt="2024-05-06T14:37:00.591" v="0" actId="47"/>
      <pc:docMkLst>
        <pc:docMk/>
      </pc:docMkLst>
      <pc:sldChg chg="del">
        <pc:chgData name="Antonio B." userId="9219f2d1b2873455" providerId="LiveId" clId="{5DED19D5-89CE-47CE-A74F-15EC93C6B1E2}" dt="2024-05-06T14:37:00.591" v="0" actId="47"/>
        <pc:sldMkLst>
          <pc:docMk/>
          <pc:sldMk cId="0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D4301-F3B3-4205-978D-D4AB4CAB2D7F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7AF6-D2AA-4F28-A8EB-254429BAC2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05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SOLUZIONE AMMISSIBILE: QUALUNQUE SOLUZIONE CHE APRE «P» IMPIANTI (IN QUESTO CASO, P=3)</a:t>
            </a:r>
          </a:p>
          <a:p>
            <a:endParaRPr lang="it-IT" dirty="0"/>
          </a:p>
          <a:p>
            <a:r>
              <a:rPr lang="it-IT" dirty="0"/>
              <a:t>Il primo z(S) è 12 perché il nodo 4, tra 1,2,3 sceglie quello col costo minore (ossia 1) </a:t>
            </a:r>
            <a:r>
              <a:rPr lang="it-IT" dirty="0" err="1"/>
              <a:t>ecc</a:t>
            </a:r>
            <a:r>
              <a:rPr lang="it-IT" dirty="0"/>
              <a:t>…</a:t>
            </a:r>
          </a:p>
          <a:p>
            <a:endParaRPr lang="it-IT" dirty="0"/>
          </a:p>
          <a:p>
            <a:r>
              <a:rPr lang="it-IT" dirty="0"/>
              <a:t>BEST IMPROVEMENT: cerco nell’intorno la migliore soluzione</a:t>
            </a:r>
          </a:p>
          <a:p>
            <a:r>
              <a:rPr lang="it-IT" dirty="0"/>
              <a:t>FIRST IMPROVEMENT: cerco nell’intorno il primo miglioramento possibile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Le possibili mosse sono 9, in quanto ho 3 possibili scelte per gli impianti aperti e 3 possibili scelte per quelli chiusi.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47AF6-D2AA-4F28-A8EB-254429BAC2A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87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Aprire gli impianti 1 e 5 non mi è mai convenuto (vedi s2,1 s3,1 e s4,1; vedi s2,5 s3,5 e s4,5) </a:t>
            </a:r>
            <a:r>
              <a:rPr lang="it-IT" dirty="0">
                <a:sym typeface="Wingdings" panose="05000000000000000000" pitchFamily="2" charset="2"/>
              </a:rPr>
              <a:t> POSSO NON CONSIDERARLI PIU’!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47AF6-D2AA-4F28-A8EB-254429BAC2A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8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poter superare un minimo locale, posso anche adottare la tecnica del «MULTI START», ossia rilancio l’algoritmo partendo (ogni volta) da un punto diverso e vedo qual è la soluzione migliore,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47AF6-D2AA-4F28-A8EB-254429BAC2A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99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Mossa tabù: è una mossa che mi memorizzo affinché, quando vado a calcolare l’intorno di una certa soluzione, con tale mossa non ritorni in una soluzione già esplorata.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47AF6-D2AA-4F28-A8EB-254429BAC2A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8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B1F80-B758-4D4B-8408-428AA574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415DED-6311-4005-8F91-03518177E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8C934-7D1C-4C74-A051-938C276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B3B37-1276-4B9D-A011-5C5BA87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7DAE49-EC4B-4EA6-996C-0A17AB86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42F83-1897-4816-8D3D-A84F7A5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E6D473-AE81-412E-886E-380B7CF4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FDDBF-D5BC-4014-9DC0-1B47852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ADF284-6449-4787-AA2D-A3EBA921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29920-70EB-4015-B96D-6B49B56D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9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3FF3E3-60DD-4FBE-95CD-BB137EFB2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74B29F-A2A3-4974-B154-1DA4AA9B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7C677-6D15-451C-9C1E-C65E94C6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17CB0-7988-46AA-BACF-51056B6D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E7410-1BDC-4466-8E6D-2BCE9D82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1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9A0CE-140F-40AA-9E3D-5DB4975B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CDC9E-EB9F-49F0-8FDB-986DFFC4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2AC4D4-604C-49A1-9444-18DE9314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24A320-767C-4D95-929F-D865A9E9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5A5E6-55CC-4D4E-B513-4BEC6E22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22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4CA4C-1F11-4019-B719-2147326A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FBEE9F-0506-46F2-B428-A0E26F832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AE3C1-E2A1-4733-8C9A-A85A8345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48210-3D4D-4900-80A9-E4664858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345ED-997D-46C2-BE52-96CF2E40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0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6850C-1783-482F-B432-DAA6D99E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98D1D-5D43-4846-AE99-CB95CDB97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8E9E27-F87E-4506-ACF2-FA8A34F2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11723-36BA-4B8C-9B64-DA95C333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2533DB-FDF8-427D-8492-FDE48C59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E9BA0-08E9-420F-AC01-E6A57CAF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2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01B0B-3177-4685-8567-4BFD2C2E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558A0D-D3A5-4CE7-B7D9-36E7D082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90FC8E-4694-4073-9ECF-146E3CE3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8AE667-BA31-467E-AAF5-BBA5707B0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C3EE00-4C7A-401F-817D-6C78E98F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319C4F-603C-45F7-9D55-E23B8755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ED0CB8-661E-4A8D-89CA-E8F24419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CD2F1D-87B8-495B-A40F-860AB314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9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E402A-C83A-48F6-B79F-FD7CB2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9935F9-B421-45D6-A1FD-3D696ED1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5B7637-FF8D-4AE2-B0C1-56BE5BA2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F7D037-DEBD-419A-91FA-D3903FE4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C5CA6B-0308-4A56-9FD1-DEC8DB31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5DBB12-0142-43EA-8FEC-EEAE6C3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084D79-7135-44D9-BDED-817B3348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2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B237A-D652-4746-B6E0-E4DA5E79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F98E8-2FC4-4B5A-94C5-8C229DC0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C5029B-0E78-49D3-B058-138E21CF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90AAE0-AE04-4C7B-875E-AD96B349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DEC399-531E-4423-A9C1-370C6583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52CF59-8585-4E71-8951-3635CBB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46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FB7C9-A4D9-4710-A95D-54348E6A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4EA3F0-69AE-451D-A310-5D875B72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4BB6E8-CB90-44C4-9062-3F8DD0D2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13D3D3-3898-402D-A7AC-F3C8E9EA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FCE8C-8B23-4FD6-A503-A50CD7C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B40903-8C12-4504-BD20-46A934F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637B0B-FF83-4060-9421-F97EB5E2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C5EB45-E9D9-4A36-B128-C392796F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50399-24A8-4412-A24C-C1B9E47F1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214D-CF60-49E2-86BB-CD47FFC320C0}" type="datetimeFigureOut">
              <a:rPr lang="it-IT" smtClean="0"/>
              <a:t>06/05/2024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8E2B2-5388-463D-9244-98A35C272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7CC4FD-17B6-427F-8E97-C5A659191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8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34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802641" y="620713"/>
            <a:ext cx="939863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mediana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Teitz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e Bart</a:t>
            </a:r>
          </a:p>
        </p:txBody>
      </p:sp>
      <p:sp>
        <p:nvSpPr>
          <p:cNvPr id="4" name="Rettangolo 4"/>
          <p:cNvSpPr>
            <a:spLocks noChangeArrowheads="1"/>
          </p:cNvSpPr>
          <p:nvPr/>
        </p:nvSpPr>
        <p:spPr bwMode="auto">
          <a:xfrm>
            <a:off x="802641" y="981075"/>
            <a:ext cx="1058671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L’algoritmo di </a:t>
            </a:r>
            <a:r>
              <a:rPr lang="it-IT" altLang="en-US" i="1" dirty="0" err="1">
                <a:solidFill>
                  <a:srgbClr val="0070C0"/>
                </a:solidFill>
              </a:rPr>
              <a:t>Teitz</a:t>
            </a:r>
            <a:r>
              <a:rPr lang="it-IT" altLang="en-US" i="1" dirty="0">
                <a:solidFill>
                  <a:srgbClr val="0070C0"/>
                </a:solidFill>
              </a:rPr>
              <a:t> e Bart </a:t>
            </a:r>
            <a:r>
              <a:rPr lang="it-IT" altLang="en-US" dirty="0"/>
              <a:t>è un algoritmo </a:t>
            </a:r>
            <a:r>
              <a:rPr lang="it-IT" altLang="en-US" i="1" dirty="0">
                <a:solidFill>
                  <a:srgbClr val="0070C0"/>
                </a:solidFill>
              </a:rPr>
              <a:t>migliorativo</a:t>
            </a:r>
            <a:r>
              <a:rPr lang="it-IT" altLang="en-US" dirty="0"/>
              <a:t> basato sul concetto di </a:t>
            </a:r>
            <a:r>
              <a:rPr lang="it-IT" altLang="en-US" i="1" dirty="0" err="1">
                <a:solidFill>
                  <a:srgbClr val="0070C0"/>
                </a:solidFill>
              </a:rPr>
              <a:t>saving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dovuto alla </a:t>
            </a:r>
            <a:r>
              <a:rPr lang="it-IT" altLang="en-US" i="1" dirty="0">
                <a:solidFill>
                  <a:srgbClr val="0070C0"/>
                </a:solidFill>
              </a:rPr>
              <a:t>sostituzione di un centro aperto con un altro</a:t>
            </a:r>
            <a:r>
              <a:rPr lang="it-IT" altLang="en-US" dirty="0"/>
              <a:t>.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802642" y="2428876"/>
            <a:ext cx="986536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dirty="0"/>
              <a:t>Al </a:t>
            </a:r>
            <a:r>
              <a:rPr lang="it-IT" altLang="en-US" i="1" dirty="0">
                <a:solidFill>
                  <a:srgbClr val="0070C0"/>
                </a:solidFill>
              </a:rPr>
              <a:t>passo iniziale</a:t>
            </a:r>
            <a:r>
              <a:rPr lang="it-IT" altLang="en-US" dirty="0"/>
              <a:t>, l’algoritmo sceglie (</a:t>
            </a:r>
            <a:r>
              <a:rPr lang="it-IT" altLang="en-US" dirty="0">
                <a:solidFill>
                  <a:srgbClr val="0070C0"/>
                </a:solidFill>
              </a:rPr>
              <a:t>anche a caso</a:t>
            </a:r>
            <a:r>
              <a:rPr lang="it-IT" altLang="en-US" dirty="0"/>
              <a:t>) </a:t>
            </a:r>
            <a:r>
              <a:rPr lang="it-IT" altLang="en-US" b="1" i="1" dirty="0">
                <a:solidFill>
                  <a:srgbClr val="0070C0"/>
                </a:solidFill>
              </a:rPr>
              <a:t>p </a:t>
            </a:r>
            <a:r>
              <a:rPr lang="it-IT" altLang="en-US" i="1" dirty="0">
                <a:solidFill>
                  <a:srgbClr val="0070C0"/>
                </a:solidFill>
              </a:rPr>
              <a:t>centri di servizio da aprire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802642" y="2964181"/>
            <a:ext cx="986536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dirty="0"/>
              <a:t>Alla </a:t>
            </a:r>
            <a:r>
              <a:rPr lang="it-IT" altLang="en-US" i="1" dirty="0">
                <a:solidFill>
                  <a:srgbClr val="0070C0"/>
                </a:solidFill>
              </a:rPr>
              <a:t>generica iterazione</a:t>
            </a:r>
            <a:r>
              <a:rPr lang="it-IT" altLang="en-US" dirty="0"/>
              <a:t>, per ogni coppia </a:t>
            </a:r>
            <a:r>
              <a:rPr lang="it-IT" altLang="en-US" b="1" i="1" dirty="0">
                <a:solidFill>
                  <a:srgbClr val="0070C0"/>
                </a:solidFill>
              </a:rPr>
              <a:t>i </a:t>
            </a:r>
            <a:r>
              <a:rPr lang="az-Cyrl-AZ" altLang="en-US" b="1" i="1" dirty="0">
                <a:solidFill>
                  <a:srgbClr val="0070C0"/>
                </a:solidFill>
              </a:rPr>
              <a:t>є</a:t>
            </a:r>
            <a:r>
              <a:rPr lang="it-IT" altLang="en-US" b="1" i="1" dirty="0">
                <a:solidFill>
                  <a:srgbClr val="0070C0"/>
                </a:solidFill>
              </a:rPr>
              <a:t> S </a:t>
            </a:r>
            <a:r>
              <a:rPr lang="it-IT" altLang="en-US" dirty="0"/>
              <a:t>e </a:t>
            </a:r>
            <a:r>
              <a:rPr lang="it-IT" altLang="en-US" b="1" i="1" dirty="0">
                <a:solidFill>
                  <a:srgbClr val="0070C0"/>
                </a:solidFill>
              </a:rPr>
              <a:t>j </a:t>
            </a:r>
            <a:r>
              <a:rPr lang="az-Cyrl-AZ" altLang="en-US" b="1" i="1" dirty="0">
                <a:solidFill>
                  <a:srgbClr val="0070C0"/>
                </a:solidFill>
              </a:rPr>
              <a:t>є</a:t>
            </a:r>
            <a:r>
              <a:rPr lang="it-IT" altLang="en-US" b="1" i="1" dirty="0">
                <a:solidFill>
                  <a:srgbClr val="0070C0"/>
                </a:solidFill>
              </a:rPr>
              <a:t> S’ </a:t>
            </a:r>
            <a:r>
              <a:rPr lang="it-IT" altLang="en-US" dirty="0"/>
              <a:t>calcola il </a:t>
            </a:r>
            <a:r>
              <a:rPr lang="it-IT" altLang="en-US" dirty="0" err="1"/>
              <a:t>saving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901440" y="3438842"/>
          <a:ext cx="3878899" cy="56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241300" progId="Equation.DSMT4">
                  <p:embed/>
                </p:oleObj>
              </mc:Choice>
              <mc:Fallback>
                <p:oleObj name="Equation" r:id="rId2" imgW="1651000" imgH="24130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440" y="3438842"/>
                        <a:ext cx="3878899" cy="568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802642" y="1895476"/>
            <a:ext cx="986536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Sia </a:t>
            </a:r>
            <a:r>
              <a:rPr lang="it-IT" altLang="en-US" b="1" i="1" dirty="0">
                <a:solidFill>
                  <a:srgbClr val="0070C0"/>
                </a:solidFill>
              </a:rPr>
              <a:t>S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l’insieme dei </a:t>
            </a:r>
            <a:r>
              <a:rPr lang="it-IT" altLang="en-US" b="1" i="1" dirty="0">
                <a:solidFill>
                  <a:srgbClr val="0070C0"/>
                </a:solidFill>
              </a:rPr>
              <a:t>p</a:t>
            </a:r>
            <a:r>
              <a:rPr lang="it-IT" altLang="en-US" i="1" dirty="0">
                <a:solidFill>
                  <a:srgbClr val="0070C0"/>
                </a:solidFill>
              </a:rPr>
              <a:t> centri aperti </a:t>
            </a:r>
            <a:r>
              <a:rPr lang="it-IT" altLang="en-US" dirty="0"/>
              <a:t>ed </a:t>
            </a:r>
            <a:r>
              <a:rPr lang="it-IT" altLang="en-US" b="1" i="1" dirty="0">
                <a:solidFill>
                  <a:srgbClr val="0070C0"/>
                </a:solidFill>
              </a:rPr>
              <a:t>S’ </a:t>
            </a:r>
            <a:r>
              <a:rPr lang="it-IT" altLang="en-US" i="1" dirty="0">
                <a:solidFill>
                  <a:srgbClr val="0070C0"/>
                </a:solidFill>
              </a:rPr>
              <a:t>l’insieme dei centri non aperti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802642" y="3916681"/>
            <a:ext cx="986536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dirty="0"/>
              <a:t>Effettua la </a:t>
            </a:r>
            <a:r>
              <a:rPr lang="it-IT" altLang="en-US" b="1" dirty="0">
                <a:solidFill>
                  <a:srgbClr val="0070C0"/>
                </a:solidFill>
              </a:rPr>
              <a:t>sostituzione</a:t>
            </a:r>
            <a:r>
              <a:rPr lang="it-IT" altLang="en-US" dirty="0"/>
              <a:t> cui corrisponde il </a:t>
            </a:r>
            <a:r>
              <a:rPr lang="it-IT" altLang="en-US" i="1" dirty="0" err="1">
                <a:solidFill>
                  <a:srgbClr val="0070C0"/>
                </a:solidFill>
              </a:rPr>
              <a:t>saving</a:t>
            </a:r>
            <a:r>
              <a:rPr lang="it-IT" altLang="en-US" i="1" dirty="0">
                <a:solidFill>
                  <a:srgbClr val="0070C0"/>
                </a:solidFill>
              </a:rPr>
              <a:t> più alto</a:t>
            </a:r>
            <a:r>
              <a:rPr lang="it-IT" altLang="en-US" dirty="0"/>
              <a:t>; se </a:t>
            </a:r>
            <a:r>
              <a:rPr lang="it-IT" altLang="en-US" dirty="0">
                <a:solidFill>
                  <a:srgbClr val="0070C0"/>
                </a:solidFill>
              </a:rPr>
              <a:t>tutti i </a:t>
            </a:r>
            <a:r>
              <a:rPr lang="it-IT" altLang="en-US" dirty="0" err="1">
                <a:solidFill>
                  <a:srgbClr val="0070C0"/>
                </a:solidFill>
              </a:rPr>
              <a:t>saving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sono </a:t>
            </a:r>
            <a:r>
              <a:rPr lang="it-IT" altLang="en-US" i="1" dirty="0">
                <a:solidFill>
                  <a:srgbClr val="0070C0"/>
                </a:solidFill>
              </a:rPr>
              <a:t>non positivi </a:t>
            </a:r>
            <a:r>
              <a:rPr lang="it-IT" altLang="en-US" dirty="0"/>
              <a:t>l’algoritmo si </a:t>
            </a:r>
            <a:r>
              <a:rPr lang="it-IT" altLang="en-US" i="1" dirty="0">
                <a:solidFill>
                  <a:srgbClr val="0070C0"/>
                </a:solidFill>
              </a:rPr>
              <a:t>arresta</a:t>
            </a:r>
            <a:r>
              <a:rPr lang="it-IT" altLang="en-US" i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802641" y="4924108"/>
            <a:ext cx="94700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it-IT" altLang="en-US" b="1" i="1">
                <a:solidFill>
                  <a:srgbClr val="0070C0"/>
                </a:solidFill>
              </a:rPr>
              <a:t>Osservazione</a:t>
            </a:r>
          </a:p>
        </p:txBody>
      </p:sp>
      <p:sp>
        <p:nvSpPr>
          <p:cNvPr id="13" name="Rettangolo 4"/>
          <p:cNvSpPr>
            <a:spLocks noChangeArrowheads="1"/>
          </p:cNvSpPr>
          <p:nvPr/>
        </p:nvSpPr>
        <p:spPr bwMode="auto">
          <a:xfrm>
            <a:off x="753454" y="5320984"/>
            <a:ext cx="991454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Se un nodo </a:t>
            </a:r>
            <a:r>
              <a:rPr lang="it-IT" altLang="en-US" b="1" i="1" dirty="0">
                <a:solidFill>
                  <a:srgbClr val="0070C0"/>
                </a:solidFill>
              </a:rPr>
              <a:t>j </a:t>
            </a:r>
            <a:r>
              <a:rPr lang="az-Cyrl-AZ" altLang="en-US" b="1" i="1" dirty="0">
                <a:solidFill>
                  <a:srgbClr val="0070C0"/>
                </a:solidFill>
              </a:rPr>
              <a:t>є</a:t>
            </a:r>
            <a:r>
              <a:rPr lang="it-IT" altLang="en-US" b="1" i="1" dirty="0">
                <a:solidFill>
                  <a:srgbClr val="0070C0"/>
                </a:solidFill>
              </a:rPr>
              <a:t> S’ </a:t>
            </a:r>
            <a:r>
              <a:rPr lang="it-IT" altLang="en-US" dirty="0"/>
              <a:t>non genera alcun </a:t>
            </a:r>
            <a:r>
              <a:rPr lang="it-IT" altLang="en-US" i="1" dirty="0" err="1">
                <a:solidFill>
                  <a:srgbClr val="0070C0"/>
                </a:solidFill>
              </a:rPr>
              <a:t>saving</a:t>
            </a:r>
            <a:r>
              <a:rPr lang="it-IT" altLang="en-US" i="1" dirty="0">
                <a:solidFill>
                  <a:srgbClr val="0070C0"/>
                </a:solidFill>
              </a:rPr>
              <a:t> positivo</a:t>
            </a:r>
            <a:r>
              <a:rPr lang="it-IT" altLang="en-US" dirty="0"/>
              <a:t>, anche nelle </a:t>
            </a:r>
            <a:r>
              <a:rPr lang="it-IT" altLang="en-US" i="1" dirty="0">
                <a:solidFill>
                  <a:srgbClr val="0070C0"/>
                </a:solidFill>
              </a:rPr>
              <a:t>successive iterazioni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non potrà generare </a:t>
            </a:r>
            <a:r>
              <a:rPr lang="it-IT" altLang="en-US" dirty="0" err="1"/>
              <a:t>saving</a:t>
            </a:r>
            <a:r>
              <a:rPr lang="it-IT" altLang="en-US" dirty="0"/>
              <a:t> e quindi può </a:t>
            </a:r>
            <a:r>
              <a:rPr lang="it-IT" altLang="en-US" i="1" dirty="0">
                <a:solidFill>
                  <a:srgbClr val="0070C0"/>
                </a:solidFill>
              </a:rPr>
              <a:t>non essere considerato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1F493F9-E413-47DC-9790-36EA1AD79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1" y="28747"/>
            <a:ext cx="10734261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t-IT" altLang="en-US" sz="28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Un’euristica di ricerca locale per il problema di P-mediana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04499" y="1082675"/>
            <a:ext cx="72472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Criterio di aspirazione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04497" y="1441451"/>
            <a:ext cx="1087820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In qualche caso può essere utile ai fini della ricerca </a:t>
            </a:r>
            <a:r>
              <a:rPr lang="it-IT" altLang="en-US" sz="1800" i="1" dirty="0">
                <a:solidFill>
                  <a:srgbClr val="0070C0"/>
                </a:solidFill>
              </a:rPr>
              <a:t>eseguire particolari mosse </a:t>
            </a:r>
            <a:r>
              <a:rPr lang="it-IT" altLang="en-US" sz="1800" dirty="0"/>
              <a:t>anche se risultano </a:t>
            </a:r>
            <a:r>
              <a:rPr lang="it-IT" altLang="en-US" sz="1800" i="1" dirty="0">
                <a:solidFill>
                  <a:srgbClr val="0070C0"/>
                </a:solidFill>
              </a:rPr>
              <a:t>tabu</a:t>
            </a:r>
            <a:r>
              <a:rPr lang="it-IT" altLang="en-US" sz="1800" dirty="0"/>
              <a:t>.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04498" y="1933076"/>
            <a:ext cx="11067392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Un </a:t>
            </a:r>
            <a:r>
              <a:rPr lang="it-IT" altLang="en-US" sz="1800" b="1" i="1" dirty="0">
                <a:solidFill>
                  <a:srgbClr val="0070C0"/>
                </a:solidFill>
              </a:rPr>
              <a:t>criterio di aspirazione </a:t>
            </a:r>
            <a:r>
              <a:rPr lang="it-IT" altLang="en-US" sz="1800" dirty="0"/>
              <a:t>è un </a:t>
            </a:r>
            <a:r>
              <a:rPr lang="it-IT" altLang="en-US" sz="1800" i="1" dirty="0">
                <a:solidFill>
                  <a:srgbClr val="0070C0"/>
                </a:solidFill>
              </a:rPr>
              <a:t>test</a:t>
            </a:r>
            <a:r>
              <a:rPr lang="it-IT" altLang="en-US" sz="1800" dirty="0"/>
              <a:t> che se soddisfatto permette comunque </a:t>
            </a:r>
            <a:r>
              <a:rPr lang="it-IT" altLang="en-US" sz="1800" i="1" dirty="0">
                <a:solidFill>
                  <a:srgbClr val="0070C0"/>
                </a:solidFill>
              </a:rPr>
              <a:t>l’esecuzione della mossa tabu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04498" y="2779657"/>
            <a:ext cx="73202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Esempio di criterio di aspirazione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04498" y="3140020"/>
            <a:ext cx="10878204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Se una mossa </a:t>
            </a:r>
            <a:r>
              <a:rPr lang="it-IT" altLang="en-US" sz="1800" i="1" dirty="0">
                <a:solidFill>
                  <a:srgbClr val="0070C0"/>
                </a:solidFill>
              </a:rPr>
              <a:t>tabu</a:t>
            </a:r>
            <a:r>
              <a:rPr lang="it-IT" altLang="en-US" sz="1800" dirty="0"/>
              <a:t> dovesse consentire il raggiungimento di un </a:t>
            </a:r>
            <a:r>
              <a:rPr lang="it-IT" altLang="en-US" sz="1800" i="1" dirty="0">
                <a:solidFill>
                  <a:srgbClr val="0070C0"/>
                </a:solidFill>
              </a:rPr>
              <a:t>valore di funzione obiettivo migliore </a:t>
            </a:r>
            <a:r>
              <a:rPr lang="it-IT" altLang="en-US" sz="1800" dirty="0"/>
              <a:t>della migliore soluzione esaminata, essa viene </a:t>
            </a:r>
            <a:r>
              <a:rPr lang="it-IT" altLang="en-US" sz="1800" i="1" dirty="0">
                <a:solidFill>
                  <a:srgbClr val="0070C0"/>
                </a:solidFill>
              </a:rPr>
              <a:t>eseguita anche se tabu.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4C7CFB0-AC6E-4573-AC2C-92DB3253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1126168" y="5322684"/>
            <a:ext cx="5832648" cy="33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7" y="1206024"/>
            <a:ext cx="5256584" cy="245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6671420" y="1898067"/>
                <a:ext cx="826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𝑃</m:t>
                      </m:r>
                      <m:r>
                        <a:rPr lang="it-IT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20" y="1898067"/>
                <a:ext cx="8267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055937" y="3933304"/>
            <a:ext cx="9149779" cy="35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600" b="1" i="1" dirty="0" err="1">
                <a:solidFill>
                  <a:srgbClr val="0070C0"/>
                </a:solidFill>
              </a:rPr>
              <a:t>Inizializzazione</a:t>
            </a:r>
            <a:r>
              <a:rPr lang="en-US" altLang="en-US" sz="1600" b="1" i="1" dirty="0">
                <a:solidFill>
                  <a:srgbClr val="0070C0"/>
                </a:solidFill>
              </a:rPr>
              <a:t>:</a:t>
            </a:r>
            <a:endParaRPr lang="en-US" altLang="en-US" sz="2000" b="1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1188017" y="4365104"/>
                <a:ext cx="1336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𝑆</m:t>
                      </m:r>
                      <m:r>
                        <a:rPr lang="it-IT" i="1">
                          <a:latin typeface="Cambria Math"/>
                        </a:rPr>
                        <m:t>={1,2,3}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17" y="4365104"/>
                <a:ext cx="133690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2803440" y="4365105"/>
                <a:ext cx="311514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4,1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5,1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it-IT" i="1">
                              <a:latin typeface="Cambria Math"/>
                            </a:rPr>
                            <m:t>,2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40" y="4365105"/>
                <a:ext cx="3115148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055937" y="4941292"/>
            <a:ext cx="9149779" cy="2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600" b="1" i="1" dirty="0" err="1">
                <a:solidFill>
                  <a:srgbClr val="0070C0"/>
                </a:solidFill>
              </a:rPr>
              <a:t>Iterazione</a:t>
            </a:r>
            <a:r>
              <a:rPr lang="en-US" altLang="en-US" sz="1600" b="1" i="1" dirty="0">
                <a:solidFill>
                  <a:srgbClr val="0070C0"/>
                </a:solidFill>
              </a:rPr>
              <a:t> 1, </a:t>
            </a:r>
            <a:r>
              <a:rPr lang="en-US" altLang="en-US" sz="1600" b="1" i="1" dirty="0" err="1">
                <a:solidFill>
                  <a:srgbClr val="0070C0"/>
                </a:solidFill>
              </a:rPr>
              <a:t>calcolo</a:t>
            </a:r>
            <a:r>
              <a:rPr lang="en-US" altLang="en-US" sz="1600" b="1" i="1" dirty="0">
                <a:solidFill>
                  <a:srgbClr val="0070C0"/>
                </a:solidFill>
              </a:rPr>
              <a:t> </a:t>
            </a:r>
            <a:r>
              <a:rPr lang="en-US" altLang="en-US" sz="1600" b="1" i="1" dirty="0" err="1">
                <a:solidFill>
                  <a:srgbClr val="0070C0"/>
                </a:solidFill>
              </a:rPr>
              <a:t>dei</a:t>
            </a:r>
            <a:r>
              <a:rPr lang="en-US" altLang="en-US" sz="1600" b="1" i="1" dirty="0">
                <a:solidFill>
                  <a:srgbClr val="0070C0"/>
                </a:solidFill>
              </a:rPr>
              <a:t> saving:</a:t>
            </a:r>
            <a:endParaRPr lang="en-US" altLang="en-US" sz="2000" b="1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1198176" y="5279734"/>
                <a:ext cx="590465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1,4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{1,2,3}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−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4,2,3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/>
                      </a:rPr>
                      <m:t>=12 −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3+2+5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76" y="5279734"/>
                <a:ext cx="5904656" cy="381515"/>
              </a:xfrm>
              <a:prstGeom prst="rect">
                <a:avLst/>
              </a:prstGeom>
              <a:blipFill>
                <a:blip r:embed="rId7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1198176" y="5661249"/>
                <a:ext cx="590465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2,4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{1,2,3}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−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1,4,3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/>
                      </a:rPr>
                      <m:t>=12 −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5+2+8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=−3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76" y="5661249"/>
                <a:ext cx="5904656" cy="381515"/>
              </a:xfrm>
              <a:prstGeom prst="rect">
                <a:avLst/>
              </a:prstGeom>
              <a:blipFill>
                <a:blip r:embed="rId8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1198176" y="6071822"/>
                <a:ext cx="590465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3,4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{1,2,3}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−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1,2,4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/>
                      </a:rPr>
                      <m:t>=12 −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4+2+5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76" y="6071822"/>
                <a:ext cx="5904656" cy="381515"/>
              </a:xfrm>
              <a:prstGeom prst="rect">
                <a:avLst/>
              </a:prstGeom>
              <a:blipFill>
                <a:blip r:embed="rId9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7895312" y="5301209"/>
                <a:ext cx="122413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1,5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312" y="5301209"/>
                <a:ext cx="1224137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7844360" y="5639774"/>
                <a:ext cx="127508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2,5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360" y="5639774"/>
                <a:ext cx="1275089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7823305" y="5999814"/>
                <a:ext cx="129614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3,5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=−3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305" y="5999814"/>
                <a:ext cx="1296144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10208345" y="5301209"/>
                <a:ext cx="122413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1,6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=−3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345" y="5301209"/>
                <a:ext cx="1224137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10229399" y="5639774"/>
                <a:ext cx="127508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2,6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399" y="5639774"/>
                <a:ext cx="1275089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10208344" y="5999814"/>
                <a:ext cx="129614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3,6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344" y="5999814"/>
                <a:ext cx="1296144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6">
            <a:extLst>
              <a:ext uri="{FF2B5EF4-FFF2-40B4-BE49-F238E27FC236}">
                <a16:creationId xmlns:a16="http://schemas.microsoft.com/office/drawing/2014/main" id="{5625ED52-87E4-4A9C-A881-C152A97A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1" y="620713"/>
            <a:ext cx="939863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Teitz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e Bart,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21A2F81-5EE8-416B-92DD-AFF2CC3D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723"/>
            <a:ext cx="10734261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t-IT" altLang="en-US" sz="28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Un’euristica di ricerca locale per il problema di P-mediana </a:t>
            </a:r>
          </a:p>
        </p:txBody>
      </p:sp>
    </p:spTree>
    <p:extLst>
      <p:ext uri="{BB962C8B-B14F-4D97-AF65-F5344CB8AC3E}">
        <p14:creationId xmlns:p14="http://schemas.microsoft.com/office/powerpoint/2010/main" val="116230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7" grpId="0"/>
      <p:bldP spid="5" grpId="0"/>
      <p:bldP spid="9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9893385" y="5415155"/>
            <a:ext cx="1147892" cy="33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1005137" y="4005064"/>
                <a:ext cx="1336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𝑆</m:t>
                      </m:r>
                      <m:r>
                        <a:rPr lang="it-IT" i="1">
                          <a:latin typeface="Cambria Math"/>
                        </a:rPr>
                        <m:t>={2,3,4}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37" y="4005064"/>
                <a:ext cx="133690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2620560" y="4005065"/>
                <a:ext cx="310982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1,4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5,4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6,2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60" y="4005065"/>
                <a:ext cx="3109826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055937" y="4581128"/>
            <a:ext cx="9149779" cy="30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600" b="1" i="1" dirty="0" err="1">
                <a:solidFill>
                  <a:srgbClr val="0070C0"/>
                </a:solidFill>
              </a:rPr>
              <a:t>Iterazione</a:t>
            </a:r>
            <a:r>
              <a:rPr lang="en-US" altLang="en-US" sz="1600" b="1" i="1" dirty="0">
                <a:solidFill>
                  <a:srgbClr val="0070C0"/>
                </a:solidFill>
              </a:rPr>
              <a:t> 2, </a:t>
            </a:r>
            <a:r>
              <a:rPr lang="en-US" altLang="en-US" sz="1600" b="1" i="1" dirty="0" err="1">
                <a:solidFill>
                  <a:srgbClr val="0070C0"/>
                </a:solidFill>
              </a:rPr>
              <a:t>calcolo</a:t>
            </a:r>
            <a:r>
              <a:rPr lang="en-US" altLang="en-US" sz="1600" b="1" i="1" dirty="0">
                <a:solidFill>
                  <a:srgbClr val="0070C0"/>
                </a:solidFill>
              </a:rPr>
              <a:t> </a:t>
            </a:r>
            <a:r>
              <a:rPr lang="en-US" altLang="en-US" sz="1600" b="1" i="1" dirty="0" err="1">
                <a:solidFill>
                  <a:srgbClr val="0070C0"/>
                </a:solidFill>
              </a:rPr>
              <a:t>dei</a:t>
            </a:r>
            <a:r>
              <a:rPr lang="en-US" altLang="en-US" sz="1600" b="1" i="1" dirty="0">
                <a:solidFill>
                  <a:srgbClr val="0070C0"/>
                </a:solidFill>
              </a:rPr>
              <a:t> saving:</a:t>
            </a:r>
            <a:endParaRPr lang="en-US" altLang="en-US" sz="2000" b="1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1025456" y="4990690"/>
                <a:ext cx="590465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2,1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{2,3,4}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−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1,3,4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/>
                      </a:rPr>
                      <m:t>=10 −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5+2+8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56" y="4990690"/>
                <a:ext cx="5904656" cy="381515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1025456" y="5372205"/>
                <a:ext cx="590465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3,1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{2,3,4}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−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1,2,4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/>
                      </a:rPr>
                      <m:t>=10 −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4+2+5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56" y="5372205"/>
                <a:ext cx="5904656" cy="381515"/>
              </a:xfrm>
              <a:prstGeom prst="rect">
                <a:avLst/>
              </a:prstGeom>
              <a:blipFill>
                <a:blip r:embed="rId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1025456" y="5782778"/>
                <a:ext cx="590465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4,1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{2,3,4}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−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/>
                      </a:rPr>
                      <m:t>=10 −12=−2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56" y="5782778"/>
                <a:ext cx="5904656" cy="381515"/>
              </a:xfrm>
              <a:prstGeom prst="rect">
                <a:avLst/>
              </a:prstGeom>
              <a:blipFill>
                <a:blip r:embed="rId7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7874992" y="5012165"/>
                <a:ext cx="138920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2,5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92" y="5012165"/>
                <a:ext cx="1389207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7824040" y="5350730"/>
                <a:ext cx="127508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3,5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=−</m:t>
                    </m:r>
                  </m:oMath>
                </a14:m>
                <a:r>
                  <a:rPr lang="en-US" dirty="0"/>
                  <a:t>2 </a:t>
                </a: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040" y="5350730"/>
                <a:ext cx="1275089" cy="381515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7802985" y="5710770"/>
                <a:ext cx="129614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4,5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=−2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85" y="5710770"/>
                <a:ext cx="1296144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9893385" y="5012165"/>
                <a:ext cx="122413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2,6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385" y="5012165"/>
                <a:ext cx="1224137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9914439" y="5370186"/>
                <a:ext cx="127508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3,6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439" y="5370186"/>
                <a:ext cx="1275089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9893385" y="5811682"/>
                <a:ext cx="125623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4,6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385" y="5811682"/>
                <a:ext cx="12562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tangolo 22"/>
          <p:cNvSpPr/>
          <p:nvPr/>
        </p:nvSpPr>
        <p:spPr>
          <a:xfrm>
            <a:off x="1025456" y="6239848"/>
            <a:ext cx="691276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i="1" dirty="0">
                <a:solidFill>
                  <a:srgbClr val="C00000"/>
                </a:solidFill>
              </a:rPr>
              <a:t>I nodi 1 e 5 possono non essere considerati nelle successive iterazioni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2C258158-E403-4D2B-B382-66EB0AE3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7" y="1206024"/>
            <a:ext cx="5256584" cy="245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E8BA954-7180-4F2D-B1FA-BC6CB96A255F}"/>
                  </a:ext>
                </a:extLst>
              </p:cNvPr>
              <p:cNvSpPr txBox="1"/>
              <p:nvPr/>
            </p:nvSpPr>
            <p:spPr>
              <a:xfrm>
                <a:off x="6671420" y="1898067"/>
                <a:ext cx="826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𝑃</m:t>
                      </m:r>
                      <m:r>
                        <a:rPr lang="it-IT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E8BA954-7180-4F2D-B1FA-BC6CB96A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20" y="1898067"/>
                <a:ext cx="82670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16">
            <a:extLst>
              <a:ext uri="{FF2B5EF4-FFF2-40B4-BE49-F238E27FC236}">
                <a16:creationId xmlns:a16="http://schemas.microsoft.com/office/drawing/2014/main" id="{E4BDF4E3-A9F6-49E6-AA22-2EDEFFD64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1" y="620713"/>
            <a:ext cx="939863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Teitz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e Bart,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6EE1A6FA-7C57-4A4F-97A7-2F1D7F979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723"/>
            <a:ext cx="10734261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t-IT" altLang="en-US" sz="28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Un’euristica di ricerca locale per il problema di P-mediana </a:t>
            </a:r>
          </a:p>
        </p:txBody>
      </p:sp>
    </p:spTree>
    <p:extLst>
      <p:ext uri="{BB962C8B-B14F-4D97-AF65-F5344CB8AC3E}">
        <p14:creationId xmlns:p14="http://schemas.microsoft.com/office/powerpoint/2010/main" val="184082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964497" y="4005064"/>
                <a:ext cx="1336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𝑆</m:t>
                      </m:r>
                      <m:r>
                        <a:rPr lang="it-IT" i="1">
                          <a:latin typeface="Cambria Math"/>
                        </a:rPr>
                        <m:t>={2,4,6}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97" y="4005064"/>
                <a:ext cx="1336904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2579921" y="4005065"/>
                <a:ext cx="298158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it-IT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1,4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3,4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/>
                            </a:rPr>
                            <m:t>5,4</m:t>
                          </m:r>
                        </m:sub>
                      </m:sSub>
                      <m:r>
                        <a:rPr lang="it-IT" i="1">
                          <a:latin typeface="Cambria Math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21" y="4005065"/>
                <a:ext cx="298158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055937" y="4581128"/>
            <a:ext cx="9149779" cy="17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600" b="1" i="1" dirty="0" err="1">
                <a:solidFill>
                  <a:srgbClr val="0070C0"/>
                </a:solidFill>
              </a:rPr>
              <a:t>Iterazione</a:t>
            </a:r>
            <a:r>
              <a:rPr lang="en-US" altLang="en-US" sz="1600" b="1" i="1" dirty="0">
                <a:solidFill>
                  <a:srgbClr val="0070C0"/>
                </a:solidFill>
              </a:rPr>
              <a:t> 3, </a:t>
            </a:r>
            <a:r>
              <a:rPr lang="en-US" altLang="en-US" sz="1600" b="1" i="1" dirty="0" err="1">
                <a:solidFill>
                  <a:srgbClr val="0070C0"/>
                </a:solidFill>
              </a:rPr>
              <a:t>calcolo</a:t>
            </a:r>
            <a:r>
              <a:rPr lang="en-US" altLang="en-US" sz="1600" b="1" i="1" dirty="0">
                <a:solidFill>
                  <a:srgbClr val="0070C0"/>
                </a:solidFill>
              </a:rPr>
              <a:t> </a:t>
            </a:r>
            <a:r>
              <a:rPr lang="en-US" altLang="en-US" sz="1600" b="1" i="1" dirty="0" err="1">
                <a:solidFill>
                  <a:srgbClr val="0070C0"/>
                </a:solidFill>
              </a:rPr>
              <a:t>dei</a:t>
            </a:r>
            <a:r>
              <a:rPr lang="en-US" altLang="en-US" sz="1600" b="1" i="1" dirty="0">
                <a:solidFill>
                  <a:srgbClr val="0070C0"/>
                </a:solidFill>
              </a:rPr>
              <a:t> saving:</a:t>
            </a:r>
            <a:endParaRPr lang="en-US" altLang="en-US" sz="2000" b="1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1055936" y="4950050"/>
                <a:ext cx="590465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2,3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{2,4,6}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−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3,4,6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/>
                      </a:rPr>
                      <m:t>=9 −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3+5+2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36" y="4950050"/>
                <a:ext cx="5904656" cy="381515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1055936" y="5331565"/>
                <a:ext cx="590465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4,3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{2,4,6}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−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2,3,6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/>
                      </a:rPr>
                      <m:t>=9 −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5+4+6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=−6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36" y="5331565"/>
                <a:ext cx="5904656" cy="381515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1055936" y="5742138"/>
                <a:ext cx="590465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6,3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{2,4,6}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−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2,4,3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/>
                      </a:rPr>
                      <m:t>=9 −(3+2+5)=−1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36" y="5742138"/>
                <a:ext cx="5904656" cy="381515"/>
              </a:xfrm>
              <a:prstGeom prst="rect">
                <a:avLst/>
              </a:prstGeom>
              <a:blipFill>
                <a:blip r:embed="rId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tangolo 23"/>
          <p:cNvSpPr/>
          <p:nvPr/>
        </p:nvSpPr>
        <p:spPr>
          <a:xfrm>
            <a:off x="1777296" y="6199208"/>
            <a:ext cx="691276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i="1" dirty="0">
                <a:solidFill>
                  <a:srgbClr val="C00000"/>
                </a:solidFill>
              </a:rPr>
              <a:t>Tutti i </a:t>
            </a:r>
            <a:r>
              <a:rPr lang="it-IT" i="1" dirty="0" err="1">
                <a:solidFill>
                  <a:srgbClr val="C00000"/>
                </a:solidFill>
              </a:rPr>
              <a:t>saving</a:t>
            </a:r>
            <a:r>
              <a:rPr lang="it-IT" i="1" dirty="0">
                <a:solidFill>
                  <a:srgbClr val="C00000"/>
                </a:solidFill>
              </a:rPr>
              <a:t> sono negativi e la procedura termina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6060EFE0-5ED8-479C-BADC-C2D20D167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7" y="1206024"/>
            <a:ext cx="5256584" cy="245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FE4BA14-2DA4-4CA9-B2C4-D4276DBDCC3D}"/>
                  </a:ext>
                </a:extLst>
              </p:cNvPr>
              <p:cNvSpPr txBox="1"/>
              <p:nvPr/>
            </p:nvSpPr>
            <p:spPr>
              <a:xfrm>
                <a:off x="6671420" y="1898067"/>
                <a:ext cx="826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/>
                        </a:rPr>
                        <m:t>𝑃</m:t>
                      </m:r>
                      <m:r>
                        <a:rPr lang="it-IT" i="1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FE4BA14-2DA4-4CA9-B2C4-D4276DBD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20" y="1898067"/>
                <a:ext cx="8267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D22AAB0-6522-4CD0-9BFE-BE7B06266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1" y="620713"/>
            <a:ext cx="939863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Algoritmo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di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Teitz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e Bart,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esempio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83DDE1FA-130D-4C28-89AD-B289A8850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723"/>
            <a:ext cx="10734261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it-IT" altLang="en-US" sz="28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Un’euristica di ricerca locale per il problema di P-mediana </a:t>
            </a:r>
          </a:p>
        </p:txBody>
      </p:sp>
    </p:spTree>
    <p:extLst>
      <p:ext uri="{BB962C8B-B14F-4D97-AF65-F5344CB8AC3E}">
        <p14:creationId xmlns:p14="http://schemas.microsoft.com/office/powerpoint/2010/main" val="17548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12379" y="702604"/>
            <a:ext cx="9688896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Per cercare di </a:t>
            </a:r>
            <a:r>
              <a:rPr lang="it-IT" altLang="en-US" sz="1800" i="1" dirty="0">
                <a:solidFill>
                  <a:srgbClr val="0070C0"/>
                </a:solidFill>
              </a:rPr>
              <a:t>superare un minimo locale </a:t>
            </a:r>
            <a:r>
              <a:rPr lang="it-IT" altLang="en-US" sz="1800" dirty="0"/>
              <a:t>si può scegliere, ad ogni iterazione, la </a:t>
            </a:r>
            <a:r>
              <a:rPr lang="it-IT" altLang="en-US" sz="1800" i="1" dirty="0">
                <a:solidFill>
                  <a:srgbClr val="0070C0"/>
                </a:solidFill>
              </a:rPr>
              <a:t>migliore soluzione dell’intorno </a:t>
            </a:r>
            <a:r>
              <a:rPr lang="it-IT" altLang="en-US" sz="1800" dirty="0"/>
              <a:t>anche se caratterizzata da un </a:t>
            </a:r>
            <a:r>
              <a:rPr lang="it-IT" altLang="en-US" sz="1800" i="1" dirty="0">
                <a:solidFill>
                  <a:srgbClr val="0070C0"/>
                </a:solidFill>
              </a:rPr>
              <a:t>valore peggiore </a:t>
            </a:r>
            <a:r>
              <a:rPr lang="it-IT" altLang="en-US" sz="1800" dirty="0"/>
              <a:t>della </a:t>
            </a:r>
            <a:r>
              <a:rPr lang="it-IT" altLang="en-US" sz="1800" i="1" dirty="0">
                <a:solidFill>
                  <a:srgbClr val="0070C0"/>
                </a:solidFill>
              </a:rPr>
              <a:t>funzione obiettivo </a:t>
            </a:r>
            <a:r>
              <a:rPr lang="it-IT" altLang="en-US" sz="1800" dirty="0"/>
              <a:t>rispetto alla soluzione corrente.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99090" y="1999592"/>
            <a:ext cx="960218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Tuttavia se ci si trova </a:t>
            </a:r>
            <a:r>
              <a:rPr lang="it-IT" altLang="en-US" sz="1800" i="1" dirty="0">
                <a:solidFill>
                  <a:srgbClr val="0070C0"/>
                </a:solidFill>
              </a:rPr>
              <a:t>in corrispondenza di un minimo locale</a:t>
            </a:r>
            <a:r>
              <a:rPr lang="it-IT" altLang="en-US" sz="1800" dirty="0"/>
              <a:t>, una volta effettuata una mossa peggiorativa, all’iterazione successiva l’algoritmo individua nuovamente il minimo locale </a:t>
            </a:r>
            <a:r>
              <a:rPr lang="it-IT" altLang="en-US" sz="1800" i="1" dirty="0">
                <a:solidFill>
                  <a:srgbClr val="0070C0"/>
                </a:solidFill>
              </a:rPr>
              <a:t>entrando in loop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99090" y="3291816"/>
            <a:ext cx="960218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en-US" sz="1800" dirty="0"/>
              <a:t>Per </a:t>
            </a:r>
            <a:r>
              <a:rPr lang="it-IT" altLang="en-US" sz="1800" i="1" dirty="0">
                <a:solidFill>
                  <a:srgbClr val="0070C0"/>
                </a:solidFill>
              </a:rPr>
              <a:t>evitare il loop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è necessario </a:t>
            </a:r>
            <a:r>
              <a:rPr lang="it-IT" altLang="en-US" sz="1800" i="1" dirty="0">
                <a:solidFill>
                  <a:srgbClr val="0070C0"/>
                </a:solidFill>
              </a:rPr>
              <a:t>conservare memoria delle soluzioni visitate in precedenza</a:t>
            </a:r>
            <a:r>
              <a:rPr lang="it-IT" altLang="en-US" sz="1800" dirty="0"/>
              <a:t> in modo </a:t>
            </a:r>
            <a:r>
              <a:rPr lang="it-IT" altLang="en-US" sz="1800" i="1" dirty="0">
                <a:solidFill>
                  <a:srgbClr val="0070C0"/>
                </a:solidFill>
              </a:rPr>
              <a:t>da evitare di ripassare per soluzioni già esaminate</a:t>
            </a:r>
            <a:r>
              <a:rPr lang="it-IT" altLang="en-US" sz="1800" dirty="0"/>
              <a:t>.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10794" y="4361792"/>
            <a:ext cx="9688895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Una </a:t>
            </a:r>
            <a:r>
              <a:rPr lang="it-IT" altLang="en-US" sz="1800" b="1" i="1" dirty="0">
                <a:solidFill>
                  <a:srgbClr val="0070C0"/>
                </a:solidFill>
              </a:rPr>
              <a:t>euristica tabu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search</a:t>
            </a:r>
            <a:r>
              <a:rPr lang="it-IT" altLang="en-US" sz="1800" b="1" i="1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cerca di migliorare l’efficienza di un classico algoritmo di </a:t>
            </a:r>
            <a:r>
              <a:rPr lang="it-IT" altLang="en-US" sz="1800" i="1" dirty="0">
                <a:solidFill>
                  <a:srgbClr val="0070C0"/>
                </a:solidFill>
              </a:rPr>
              <a:t>ricerca locale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memorizzando </a:t>
            </a:r>
            <a:r>
              <a:rPr lang="it-IT" altLang="en-US" sz="1800" i="1" dirty="0">
                <a:solidFill>
                  <a:srgbClr val="0070C0"/>
                </a:solidFill>
              </a:rPr>
              <a:t>informazioni che riguardano il percorso di ricerca già effettuato </a:t>
            </a:r>
            <a:r>
              <a:rPr lang="it-IT" altLang="en-US" sz="1800" dirty="0"/>
              <a:t>in modo da </a:t>
            </a:r>
            <a:r>
              <a:rPr lang="it-IT" altLang="en-US" sz="1800" i="1" dirty="0">
                <a:solidFill>
                  <a:srgbClr val="0070C0"/>
                </a:solidFill>
              </a:rPr>
              <a:t>uscire da situazioni di stallo </a:t>
            </a:r>
            <a:r>
              <a:rPr lang="it-IT" altLang="en-US" sz="1800" dirty="0"/>
              <a:t>in corrispondenza del raggiungimento di </a:t>
            </a:r>
            <a:r>
              <a:rPr lang="it-IT" altLang="en-US" sz="1800" i="1" dirty="0">
                <a:solidFill>
                  <a:srgbClr val="0070C0"/>
                </a:solidFill>
              </a:rPr>
              <a:t>punti di minimo locale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5446CB-6BD7-49E6-B887-BA578F64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ttangolo 3"/>
          <p:cNvSpPr>
            <a:spLocks noChangeArrowheads="1"/>
          </p:cNvSpPr>
          <p:nvPr/>
        </p:nvSpPr>
        <p:spPr bwMode="auto">
          <a:xfrm>
            <a:off x="873799" y="739772"/>
            <a:ext cx="993062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it-IT" altLang="en-US" sz="1800" b="1" i="1" dirty="0"/>
              <a:t>Inizializzazione.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</a:t>
            </a:r>
            <a:r>
              <a:rPr lang="it-IT" altLang="en-US" sz="1800" i="1" dirty="0"/>
              <a:t>Si sceglie una </a:t>
            </a:r>
            <a:r>
              <a:rPr lang="it-IT" altLang="en-US" sz="1800" i="1" dirty="0">
                <a:solidFill>
                  <a:schemeClr val="accent2"/>
                </a:solidFill>
              </a:rPr>
              <a:t>soluzione iniziale </a:t>
            </a:r>
            <a:r>
              <a:rPr lang="it-IT" altLang="en-US" sz="1800" b="1" i="1" dirty="0">
                <a:solidFill>
                  <a:schemeClr val="accent2"/>
                </a:solidFill>
              </a:rPr>
              <a:t>S</a:t>
            </a:r>
            <a:r>
              <a:rPr lang="it-IT" altLang="en-US" sz="1800" i="1" dirty="0"/>
              <a:t> di innesco dell’algoritmo</a:t>
            </a:r>
            <a:endParaRPr lang="it-IT" altLang="en-US" sz="1800" dirty="0"/>
          </a:p>
        </p:txBody>
      </p:sp>
      <p:sp>
        <p:nvSpPr>
          <p:cNvPr id="14341" name="Rettangolo 4"/>
          <p:cNvSpPr>
            <a:spLocks noChangeArrowheads="1"/>
          </p:cNvSpPr>
          <p:nvPr/>
        </p:nvSpPr>
        <p:spPr bwMode="auto">
          <a:xfrm>
            <a:off x="873799" y="1675077"/>
            <a:ext cx="993062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2"/>
            </a:pPr>
            <a:r>
              <a:rPr lang="it-IT" altLang="en-US" sz="1800" b="1" dirty="0"/>
              <a:t>Definizione </a:t>
            </a:r>
            <a:r>
              <a:rPr lang="it-IT" altLang="en-US" sz="1800" b="1" dirty="0" err="1"/>
              <a:t>del’intorno</a:t>
            </a:r>
            <a:endParaRPr lang="it-IT" altLang="en-US" sz="18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 </a:t>
            </a:r>
            <a:r>
              <a:rPr lang="it-IT" altLang="en-US" sz="1800" i="1" dirty="0"/>
              <a:t>Alla generica iterazione </a:t>
            </a:r>
            <a:r>
              <a:rPr lang="it-IT" altLang="en-US" sz="1800" b="1" i="1" dirty="0">
                <a:solidFill>
                  <a:schemeClr val="accent2"/>
                </a:solidFill>
              </a:rPr>
              <a:t>k</a:t>
            </a:r>
            <a:r>
              <a:rPr lang="it-IT" altLang="en-US" sz="1800" i="1" dirty="0"/>
              <a:t>, si definisce un </a:t>
            </a:r>
            <a:r>
              <a:rPr lang="it-IT" altLang="en-US" sz="1800" i="1" dirty="0">
                <a:solidFill>
                  <a:schemeClr val="accent2"/>
                </a:solidFill>
              </a:rPr>
              <a:t>intorno</a:t>
            </a:r>
            <a:r>
              <a:rPr lang="it-IT" altLang="en-US" sz="1800" i="1" dirty="0"/>
              <a:t> </a:t>
            </a:r>
            <a:r>
              <a:rPr lang="it-IT" altLang="en-US" sz="1800" b="1" i="1" dirty="0">
                <a:solidFill>
                  <a:schemeClr val="accent2"/>
                </a:solidFill>
              </a:rPr>
              <a:t>N(</a:t>
            </a:r>
            <a:r>
              <a:rPr lang="it-IT" altLang="en-US" sz="1800" b="1" i="1" dirty="0" err="1">
                <a:solidFill>
                  <a:schemeClr val="accent2"/>
                </a:solidFill>
              </a:rPr>
              <a:t>S,k</a:t>
            </a:r>
            <a:r>
              <a:rPr lang="it-IT" altLang="en-US" sz="1800" b="1" i="1" dirty="0">
                <a:solidFill>
                  <a:schemeClr val="accent2"/>
                </a:solidFill>
              </a:rPr>
              <a:t>) </a:t>
            </a:r>
            <a:r>
              <a:rPr lang="it-IT" altLang="en-US" sz="1800" i="1" dirty="0"/>
              <a:t>della soluzione corrente </a:t>
            </a:r>
            <a:r>
              <a:rPr lang="it-IT" altLang="en-US" sz="1800" b="1" i="1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14342" name="Rettangolo 5"/>
          <p:cNvSpPr>
            <a:spLocks noChangeArrowheads="1"/>
          </p:cNvSpPr>
          <p:nvPr/>
        </p:nvSpPr>
        <p:spPr bwMode="auto">
          <a:xfrm>
            <a:off x="873799" y="2543388"/>
            <a:ext cx="1065551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3"/>
            </a:pPr>
            <a:r>
              <a:rPr lang="it-IT" altLang="en-US" sz="1800" b="1" i="1" dirty="0"/>
              <a:t>Selezione nuova soluzione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</a:t>
            </a:r>
            <a:r>
              <a:rPr lang="it-IT" altLang="en-US" sz="1800" i="1" dirty="0"/>
              <a:t>Si individua una soluzione </a:t>
            </a:r>
            <a:r>
              <a:rPr lang="it-IT" altLang="en-US" sz="1800" b="1" i="1" dirty="0">
                <a:solidFill>
                  <a:schemeClr val="accent2"/>
                </a:solidFill>
              </a:rPr>
              <a:t>S’ </a:t>
            </a:r>
            <a:r>
              <a:rPr lang="it-IT" altLang="en-US" sz="1800" i="1" dirty="0">
                <a:solidFill>
                  <a:schemeClr val="accent2"/>
                </a:solidFill>
              </a:rPr>
              <a:t>appartenente ad </a:t>
            </a:r>
            <a:r>
              <a:rPr lang="it-IT" altLang="en-US" sz="1800" b="1" i="1" dirty="0">
                <a:solidFill>
                  <a:schemeClr val="accent2"/>
                </a:solidFill>
              </a:rPr>
              <a:t>N(</a:t>
            </a:r>
            <a:r>
              <a:rPr lang="it-IT" altLang="en-US" sz="1800" b="1" i="1" dirty="0" err="1">
                <a:solidFill>
                  <a:schemeClr val="accent2"/>
                </a:solidFill>
              </a:rPr>
              <a:t>S,k</a:t>
            </a:r>
            <a:r>
              <a:rPr lang="it-IT" altLang="en-US" sz="1800" b="1" i="1" dirty="0">
                <a:solidFill>
                  <a:schemeClr val="accent2"/>
                </a:solidFill>
              </a:rPr>
              <a:t>) </a:t>
            </a:r>
            <a:r>
              <a:rPr lang="it-IT" altLang="en-US" sz="1800" i="1" dirty="0">
                <a:solidFill>
                  <a:schemeClr val="accent2"/>
                </a:solidFill>
              </a:rPr>
              <a:t>migliore</a:t>
            </a:r>
            <a:r>
              <a:rPr lang="it-IT" altLang="en-US" sz="1800" b="1" i="1" dirty="0">
                <a:solidFill>
                  <a:schemeClr val="accent2"/>
                </a:solidFill>
              </a:rPr>
              <a:t> </a:t>
            </a:r>
            <a:r>
              <a:rPr lang="it-IT" altLang="en-US" sz="1800" i="1" dirty="0"/>
              <a:t>sulla base di uno</a:t>
            </a:r>
            <a:r>
              <a:rPr lang="it-IT" altLang="en-US" sz="1800" b="1" i="1" dirty="0">
                <a:solidFill>
                  <a:schemeClr val="accent2"/>
                </a:solidFill>
              </a:rPr>
              <a:t> </a:t>
            </a:r>
            <a:r>
              <a:rPr lang="it-IT" altLang="en-US" sz="1800" i="1" dirty="0">
                <a:solidFill>
                  <a:schemeClr val="accent2"/>
                </a:solidFill>
              </a:rPr>
              <a:t>stimatore </a:t>
            </a:r>
            <a:r>
              <a:rPr lang="it-IT" altLang="en-US" sz="1800" b="1" i="1" dirty="0">
                <a:solidFill>
                  <a:schemeClr val="accent2"/>
                </a:solidFill>
              </a:rPr>
              <a:t>E[N(</a:t>
            </a:r>
            <a:r>
              <a:rPr lang="it-IT" altLang="en-US" sz="1800" b="1" i="1" dirty="0" err="1">
                <a:solidFill>
                  <a:schemeClr val="accent2"/>
                </a:solidFill>
              </a:rPr>
              <a:t>S,k</a:t>
            </a:r>
            <a:r>
              <a:rPr lang="it-IT" altLang="en-US" sz="1800" b="1" i="1" dirty="0">
                <a:solidFill>
                  <a:schemeClr val="accent2"/>
                </a:solidFill>
              </a:rPr>
              <a:t>)] </a:t>
            </a:r>
            <a:r>
              <a:rPr lang="it-IT" altLang="en-US" sz="1800" i="1" dirty="0"/>
              <a:t>e si </a:t>
            </a:r>
            <a:r>
              <a:rPr lang="it-IT" altLang="en-US" sz="1800" i="1" dirty="0">
                <a:solidFill>
                  <a:schemeClr val="accent2"/>
                </a:solidFill>
              </a:rPr>
              <a:t>sostituisce</a:t>
            </a:r>
            <a:r>
              <a:rPr lang="it-IT" altLang="en-US" sz="1800" b="1" i="1" dirty="0">
                <a:solidFill>
                  <a:schemeClr val="accent2"/>
                </a:solidFill>
              </a:rPr>
              <a:t> S </a:t>
            </a:r>
            <a:r>
              <a:rPr lang="it-IT" altLang="en-US" sz="1800" i="1" dirty="0"/>
              <a:t>con</a:t>
            </a:r>
            <a:r>
              <a:rPr lang="it-IT" altLang="en-US" sz="1800" b="1" i="1" dirty="0">
                <a:solidFill>
                  <a:schemeClr val="accent2"/>
                </a:solidFill>
              </a:rPr>
              <a:t> S’</a:t>
            </a:r>
            <a:endParaRPr lang="it-IT" altLang="en-US" sz="1800" i="1" dirty="0"/>
          </a:p>
        </p:txBody>
      </p:sp>
      <p:sp>
        <p:nvSpPr>
          <p:cNvPr id="14343" name="Rettangolo 6"/>
          <p:cNvSpPr>
            <a:spLocks noChangeArrowheads="1"/>
          </p:cNvSpPr>
          <p:nvPr/>
        </p:nvSpPr>
        <p:spPr bwMode="auto">
          <a:xfrm>
            <a:off x="873798" y="3791162"/>
            <a:ext cx="10655519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 startAt="4"/>
            </a:pPr>
            <a:r>
              <a:rPr lang="it-IT" altLang="en-US" sz="1800" b="1" i="1" dirty="0"/>
              <a:t>Criterio di arresto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b="1" i="1" dirty="0"/>
              <a:t>      </a:t>
            </a:r>
            <a:r>
              <a:rPr lang="it-IT" altLang="en-US" sz="1800" i="1" dirty="0"/>
              <a:t>Se è soddisfatto un dato </a:t>
            </a:r>
            <a:r>
              <a:rPr lang="it-IT" altLang="en-US" sz="1800" i="1" dirty="0">
                <a:solidFill>
                  <a:schemeClr val="accent2"/>
                </a:solidFill>
              </a:rPr>
              <a:t>criterio di arresto </a:t>
            </a:r>
            <a:r>
              <a:rPr lang="it-IT" altLang="en-US" sz="1800" i="1" dirty="0"/>
              <a:t>l’algoritmo si interrompe e restituisce la </a:t>
            </a:r>
            <a:r>
              <a:rPr lang="it-IT" altLang="en-US" sz="1800" i="1" dirty="0">
                <a:solidFill>
                  <a:schemeClr val="accent2"/>
                </a:solidFill>
              </a:rPr>
              <a:t>migliore soluzione calcolata </a:t>
            </a:r>
            <a:r>
              <a:rPr lang="it-IT" altLang="en-US" sz="1800" i="1" dirty="0"/>
              <a:t>durante l’intero processo di ricerca. Altrimenti si </a:t>
            </a:r>
            <a:r>
              <a:rPr lang="it-IT" altLang="en-US" sz="1800" i="1" dirty="0">
                <a:solidFill>
                  <a:schemeClr val="accent2"/>
                </a:solidFill>
              </a:rPr>
              <a:t>pone</a:t>
            </a:r>
            <a:r>
              <a:rPr lang="it-IT" altLang="en-US" sz="1800" i="1" dirty="0"/>
              <a:t> </a:t>
            </a:r>
            <a:r>
              <a:rPr lang="it-IT" altLang="en-US" sz="1800" b="1" i="1" dirty="0">
                <a:solidFill>
                  <a:schemeClr val="accent2"/>
                </a:solidFill>
              </a:rPr>
              <a:t>k = k+1</a:t>
            </a:r>
            <a:r>
              <a:rPr lang="it-IT" altLang="en-US" sz="1800" i="1" dirty="0"/>
              <a:t> e si torna al </a:t>
            </a:r>
            <a:r>
              <a:rPr lang="it-IT" altLang="en-US" sz="1800" b="1" i="1" dirty="0">
                <a:solidFill>
                  <a:schemeClr val="accent2"/>
                </a:solidFill>
              </a:rPr>
              <a:t>passo 2</a:t>
            </a:r>
          </a:p>
        </p:txBody>
      </p:sp>
      <p:sp>
        <p:nvSpPr>
          <p:cNvPr id="8" name="Rettangolo 7"/>
          <p:cNvSpPr/>
          <p:nvPr/>
        </p:nvSpPr>
        <p:spPr>
          <a:xfrm>
            <a:off x="662681" y="620846"/>
            <a:ext cx="11090511" cy="5254625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20BB9C8-DA4F-4487-93EB-2B5F4B4D9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03673" y="3572420"/>
            <a:ext cx="80564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Liste tabu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66822" y="836613"/>
            <a:ext cx="10973537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La </a:t>
            </a:r>
            <a:r>
              <a:rPr lang="it-IT" altLang="en-US" sz="1800" i="1" dirty="0">
                <a:solidFill>
                  <a:srgbClr val="0070C0"/>
                </a:solidFill>
              </a:rPr>
              <a:t>caratteristica principale </a:t>
            </a:r>
            <a:r>
              <a:rPr lang="it-IT" altLang="en-US" sz="1800" dirty="0"/>
              <a:t>di un algoritmo </a:t>
            </a:r>
            <a:r>
              <a:rPr lang="it-IT" altLang="en-US" sz="1800" i="1" dirty="0">
                <a:solidFill>
                  <a:srgbClr val="0070C0"/>
                </a:solidFill>
              </a:rPr>
              <a:t>tabu </a:t>
            </a:r>
            <a:r>
              <a:rPr lang="it-IT" altLang="en-US" sz="1800" i="1" dirty="0" err="1">
                <a:solidFill>
                  <a:srgbClr val="0070C0"/>
                </a:solidFill>
              </a:rPr>
              <a:t>search</a:t>
            </a:r>
            <a:r>
              <a:rPr lang="it-IT" altLang="en-US" sz="1800" i="1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sta nella memorizzazione di </a:t>
            </a:r>
            <a:r>
              <a:rPr lang="it-IT" altLang="en-US" sz="1800" i="1" dirty="0">
                <a:solidFill>
                  <a:srgbClr val="0070C0"/>
                </a:solidFill>
              </a:rPr>
              <a:t>informazioni relative alle iterazioni precedenti</a:t>
            </a:r>
            <a:r>
              <a:rPr lang="it-IT" altLang="en-US" sz="1800" i="1" dirty="0">
                <a:solidFill>
                  <a:schemeClr val="accent2"/>
                </a:solidFill>
              </a:rPr>
              <a:t> </a:t>
            </a:r>
            <a:r>
              <a:rPr lang="it-IT" altLang="en-US" sz="1800" dirty="0"/>
              <a:t>che permettono di </a:t>
            </a:r>
            <a:r>
              <a:rPr lang="it-IT" altLang="en-US" sz="1800" i="1" dirty="0"/>
              <a:t>evitare</a:t>
            </a:r>
            <a:r>
              <a:rPr lang="it-IT" altLang="en-US" sz="1800" dirty="0"/>
              <a:t> che l’algoritmo vada in </a:t>
            </a:r>
            <a:r>
              <a:rPr lang="it-IT" altLang="en-US" sz="1800" i="1" dirty="0">
                <a:solidFill>
                  <a:srgbClr val="0070C0"/>
                </a:solidFill>
              </a:rPr>
              <a:t>loop</a:t>
            </a:r>
            <a:r>
              <a:rPr lang="it-IT" altLang="en-US" sz="1800" dirty="0"/>
              <a:t>.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91207" y="1740446"/>
            <a:ext cx="1078581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Prima di individuare una </a:t>
            </a:r>
            <a:r>
              <a:rPr lang="it-IT" altLang="en-US" sz="1800" i="1" dirty="0">
                <a:solidFill>
                  <a:srgbClr val="0070C0"/>
                </a:solidFill>
              </a:rPr>
              <a:t>nuova soluzione occorre </a:t>
            </a:r>
            <a:r>
              <a:rPr lang="it-IT" altLang="en-US" sz="1800" dirty="0"/>
              <a:t>verificare che questa </a:t>
            </a:r>
            <a:r>
              <a:rPr lang="it-IT" altLang="en-US" sz="1800" i="1" dirty="0">
                <a:solidFill>
                  <a:srgbClr val="0070C0"/>
                </a:solidFill>
              </a:rPr>
              <a:t>non sia tabu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consultando le informazioni relative al processo di ricerca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91207" y="2567535"/>
            <a:ext cx="107858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Le </a:t>
            </a:r>
            <a:r>
              <a:rPr lang="it-IT" altLang="en-US" sz="1800" i="1" dirty="0">
                <a:solidFill>
                  <a:srgbClr val="0070C0"/>
                </a:solidFill>
              </a:rPr>
              <a:t>informazioni memorizzate </a:t>
            </a:r>
            <a:r>
              <a:rPr lang="it-IT" altLang="en-US" sz="1800" dirty="0"/>
              <a:t>devono essere </a:t>
            </a:r>
            <a:r>
              <a:rPr lang="it-IT" altLang="en-US" sz="1800" i="1" dirty="0">
                <a:solidFill>
                  <a:srgbClr val="0070C0"/>
                </a:solidFill>
              </a:rPr>
              <a:t>limitate e organizzate </a:t>
            </a:r>
            <a:r>
              <a:rPr lang="it-IT" altLang="en-US" sz="1800" dirty="0"/>
              <a:t>in modo da rendere quanto più rapida la ricerca 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79014" y="3842297"/>
            <a:ext cx="108796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Se si memorizzano </a:t>
            </a:r>
            <a:r>
              <a:rPr lang="it-IT" altLang="en-US" sz="1800" i="1" dirty="0">
                <a:solidFill>
                  <a:srgbClr val="0070C0"/>
                </a:solidFill>
              </a:rPr>
              <a:t>tutte le soluzioni esaminate</a:t>
            </a:r>
            <a:r>
              <a:rPr lang="it-IT" altLang="en-US" sz="1800" dirty="0"/>
              <a:t>, ad ogni iterazione bisogna confrontare la potenziale </a:t>
            </a:r>
            <a:r>
              <a:rPr lang="it-IT" altLang="en-US" sz="1800" i="1" dirty="0">
                <a:solidFill>
                  <a:srgbClr val="0070C0"/>
                </a:solidFill>
              </a:rPr>
              <a:t>soluzione corrente </a:t>
            </a:r>
            <a:r>
              <a:rPr lang="it-IT" altLang="en-US" sz="1800" dirty="0"/>
              <a:t>con tutte le </a:t>
            </a:r>
            <a:r>
              <a:rPr lang="it-IT" altLang="en-US" sz="1800" i="1" dirty="0">
                <a:solidFill>
                  <a:srgbClr val="0070C0"/>
                </a:solidFill>
              </a:rPr>
              <a:t>soluzioni precedentemente esaminate</a:t>
            </a:r>
            <a:r>
              <a:rPr lang="it-IT" altLang="en-US" sz="1800" dirty="0"/>
              <a:t>. Tale operazione può risultare </a:t>
            </a:r>
            <a:r>
              <a:rPr lang="it-IT" altLang="en-US" sz="1800" i="1" dirty="0">
                <a:solidFill>
                  <a:srgbClr val="0070C0"/>
                </a:solidFill>
              </a:rPr>
              <a:t>molto dispendiosa</a:t>
            </a:r>
            <a:r>
              <a:rPr lang="it-IT" altLang="en-US" sz="1800" dirty="0"/>
              <a:t>.  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603672" y="5212310"/>
            <a:ext cx="10689864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i="1" dirty="0">
                <a:solidFill>
                  <a:srgbClr val="0070C0"/>
                </a:solidFill>
              </a:rPr>
              <a:t>Informazioni più sintetiche </a:t>
            </a:r>
            <a:r>
              <a:rPr lang="it-IT" altLang="en-US" sz="1800" dirty="0"/>
              <a:t>dette </a:t>
            </a:r>
            <a:r>
              <a:rPr lang="it-IT" altLang="en-US" sz="1800" b="1" i="1" dirty="0">
                <a:solidFill>
                  <a:srgbClr val="0070C0"/>
                </a:solidFill>
              </a:rPr>
              <a:t>attributi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vengono memorizzate in una o più </a:t>
            </a:r>
            <a:r>
              <a:rPr lang="it-IT" altLang="en-US" sz="1800" b="1" i="1" dirty="0">
                <a:solidFill>
                  <a:srgbClr val="0070C0"/>
                </a:solidFill>
              </a:rPr>
              <a:t>liste tabu 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8D3118B-128B-43B4-B0C9-6E24FD32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94642" y="614526"/>
            <a:ext cx="9849509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Si consideri un problema di TSP relativo a 10 città e sia S la soluzione corrente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736" y="1008226"/>
            <a:ext cx="1001987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Si supponga che la mossa migliore sia rappresentata dalla mossa swap(3,7)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736" y="1447964"/>
            <a:ext cx="9732539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Per impedire che alla iterazione successiva si possa eseguire la mossa inversa swap(7,3) si possono memorizzare per esempio i seguenti attributi:</a:t>
            </a:r>
            <a:endParaRPr lang="it-IT" altLang="en-US" sz="1800" i="1" dirty="0">
              <a:solidFill>
                <a:schemeClr val="accent2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20262" y="2313150"/>
            <a:ext cx="9681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i="1" dirty="0">
                <a:solidFill>
                  <a:srgbClr val="0070C0"/>
                </a:solidFill>
              </a:rPr>
              <a:t>A1: la posizione del primo nodo dello swap</a:t>
            </a:r>
          </a:p>
          <a:p>
            <a:pPr lvl="1" eaLnBrk="1" hangingPunct="1"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i="1" dirty="0">
                <a:solidFill>
                  <a:srgbClr val="0070C0"/>
                </a:solidFill>
              </a:rPr>
              <a:t>A2: la posizione del secondo nodo </a:t>
            </a:r>
            <a:r>
              <a:rPr lang="it-IT" altLang="en-US" sz="1800" i="1" dirty="0" err="1">
                <a:solidFill>
                  <a:srgbClr val="0070C0"/>
                </a:solidFill>
              </a:rPr>
              <a:t>dell</a:t>
            </a:r>
            <a:r>
              <a:rPr lang="it-IT" altLang="en-US" sz="1800" i="1" dirty="0">
                <a:solidFill>
                  <a:srgbClr val="0070C0"/>
                </a:solidFill>
              </a:rPr>
              <a:t> swap</a:t>
            </a:r>
          </a:p>
          <a:p>
            <a:pPr lvl="1" eaLnBrk="1" hangingPunct="1"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i="1" dirty="0">
                <a:solidFill>
                  <a:srgbClr val="0070C0"/>
                </a:solidFill>
              </a:rPr>
              <a:t>A3: la coppia A1 or A2</a:t>
            </a:r>
          </a:p>
          <a:p>
            <a:pPr lvl="1" eaLnBrk="1" hangingPunct="1"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i="1" dirty="0">
                <a:solidFill>
                  <a:srgbClr val="0070C0"/>
                </a:solidFill>
              </a:rPr>
              <a:t>A4:la coppia A1 and A2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94642" y="3537113"/>
            <a:ext cx="9849509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/>
              <a:t>A seconda della scelta che si effettua cambia la dimensione di N(S,k)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1978663" y="4184813"/>
          <a:ext cx="71891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Attributo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Mossa tabu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Tutte le mosse che coinvolgono il nodo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Tutte le mosse che coinvolgono il nodo</a:t>
                      </a:r>
                      <a:r>
                        <a:rPr lang="it-IT" sz="1400" i="1" baseline="0" dirty="0"/>
                        <a:t> 7</a:t>
                      </a:r>
                      <a:endParaRPr lang="it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Tutte le mosse che coinvolgono il nodo e</a:t>
                      </a:r>
                      <a:r>
                        <a:rPr lang="it-IT" sz="1400" i="1" baseline="0" dirty="0"/>
                        <a:t> oppure il nodo 7</a:t>
                      </a:r>
                      <a:endParaRPr lang="it-I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Tutte le mosse che coinvolgono i nodi 3 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C9FBD4AE-9682-4C7A-BD99-56BEA375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ttangolo 3"/>
          <p:cNvSpPr>
            <a:spLocks noChangeArrowheads="1"/>
          </p:cNvSpPr>
          <p:nvPr/>
        </p:nvSpPr>
        <p:spPr bwMode="auto">
          <a:xfrm>
            <a:off x="423641" y="728827"/>
            <a:ext cx="5832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n-US" sz="1800" b="1" i="1" dirty="0">
                <a:solidFill>
                  <a:srgbClr val="0066FF"/>
                </a:solidFill>
              </a:rPr>
              <a:t>Memorie a breve termine</a:t>
            </a:r>
            <a:endParaRPr lang="it-IT" altLang="en-US" sz="1800" b="1" dirty="0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83325" y="1158052"/>
            <a:ext cx="97687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Ad ogni </a:t>
            </a:r>
            <a:r>
              <a:rPr lang="it-IT" altLang="en-US" sz="1800" i="1" dirty="0">
                <a:solidFill>
                  <a:srgbClr val="0070C0"/>
                </a:solidFill>
              </a:rPr>
              <a:t>iterazione</a:t>
            </a:r>
            <a:r>
              <a:rPr lang="it-IT" altLang="en-US" sz="1800" dirty="0">
                <a:solidFill>
                  <a:srgbClr val="0070C0"/>
                </a:solidFill>
              </a:rPr>
              <a:t> </a:t>
            </a:r>
            <a:r>
              <a:rPr lang="it-IT" altLang="en-US" sz="1800" dirty="0"/>
              <a:t>vengono aggiunti </a:t>
            </a:r>
            <a:r>
              <a:rPr lang="it-IT" altLang="en-US" sz="1800" i="1" dirty="0">
                <a:solidFill>
                  <a:srgbClr val="0070C0"/>
                </a:solidFill>
              </a:rPr>
              <a:t>nuovi attributi </a:t>
            </a:r>
            <a:r>
              <a:rPr lang="it-IT" altLang="en-US" sz="1800" dirty="0"/>
              <a:t>alle </a:t>
            </a:r>
            <a:r>
              <a:rPr lang="it-IT" altLang="en-US" sz="1800" i="1" dirty="0">
                <a:solidFill>
                  <a:srgbClr val="0070C0"/>
                </a:solidFill>
              </a:rPr>
              <a:t>liste tabu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83325" y="1662878"/>
            <a:ext cx="976871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en-US" sz="1800" dirty="0"/>
              <a:t>Per evitare di non visitare  intere regioni dello spazio delle soluzioni, le </a:t>
            </a:r>
            <a:r>
              <a:rPr lang="it-IT" altLang="en-US" sz="1800" i="1" dirty="0">
                <a:solidFill>
                  <a:srgbClr val="0070C0"/>
                </a:solidFill>
              </a:rPr>
              <a:t>liste tabu </a:t>
            </a:r>
            <a:r>
              <a:rPr lang="it-IT" altLang="en-US" sz="1800" dirty="0"/>
              <a:t>vengono implementate come </a:t>
            </a:r>
            <a:r>
              <a:rPr lang="it-IT" altLang="en-US" sz="1800" b="1" i="1" dirty="0">
                <a:solidFill>
                  <a:srgbClr val="0070C0"/>
                </a:solidFill>
              </a:rPr>
              <a:t>code di tipo FIFO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95442" y="2467739"/>
            <a:ext cx="9685154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Se </a:t>
            </a:r>
            <a:r>
              <a:rPr lang="it-IT" altLang="en-US" sz="1800" b="1" i="1" dirty="0">
                <a:solidFill>
                  <a:srgbClr val="0070C0"/>
                </a:solidFill>
              </a:rPr>
              <a:t>TL</a:t>
            </a:r>
            <a:r>
              <a:rPr lang="it-IT" altLang="en-US" sz="1800" dirty="0"/>
              <a:t> è la lunghezza della </a:t>
            </a:r>
            <a:r>
              <a:rPr lang="it-IT" altLang="en-US" sz="1800" i="1" dirty="0">
                <a:solidFill>
                  <a:srgbClr val="0070C0"/>
                </a:solidFill>
              </a:rPr>
              <a:t>lista tabu</a:t>
            </a:r>
            <a:r>
              <a:rPr lang="it-IT" altLang="en-US" sz="1800" dirty="0"/>
              <a:t>, un attributo che entra in lista all’iterazione </a:t>
            </a:r>
            <a:r>
              <a:rPr lang="it-IT" altLang="en-US" sz="1800" b="1" i="1" dirty="0">
                <a:solidFill>
                  <a:srgbClr val="0070C0"/>
                </a:solidFill>
              </a:rPr>
              <a:t>k</a:t>
            </a:r>
            <a:r>
              <a:rPr lang="it-IT" altLang="en-US" sz="1800" dirty="0"/>
              <a:t>, ne esce all’iterazione </a:t>
            </a:r>
            <a:r>
              <a:rPr lang="it-IT" altLang="en-US" sz="1800" b="1" i="1" dirty="0" err="1">
                <a:solidFill>
                  <a:srgbClr val="0070C0"/>
                </a:solidFill>
              </a:rPr>
              <a:t>k+TL</a:t>
            </a:r>
            <a:endParaRPr lang="it-IT" altLang="en-US" sz="1800" dirty="0">
              <a:solidFill>
                <a:srgbClr val="0070C0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83325" y="3390077"/>
            <a:ext cx="976871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en-US" sz="1800" dirty="0"/>
              <a:t>La scelta del </a:t>
            </a:r>
            <a:r>
              <a:rPr lang="it-IT" altLang="en-US" sz="1800" i="1" dirty="0">
                <a:solidFill>
                  <a:srgbClr val="0070C0"/>
                </a:solidFill>
              </a:rPr>
              <a:t>valore</a:t>
            </a:r>
            <a:r>
              <a:rPr lang="it-IT" altLang="en-US" sz="1800" dirty="0"/>
              <a:t> di </a:t>
            </a:r>
            <a:r>
              <a:rPr lang="it-IT" altLang="en-US" sz="1800" b="1" i="1" dirty="0">
                <a:solidFill>
                  <a:srgbClr val="0070C0"/>
                </a:solidFill>
              </a:rPr>
              <a:t>TL</a:t>
            </a:r>
            <a:r>
              <a:rPr lang="it-IT" altLang="en-US" sz="1800" dirty="0"/>
              <a:t> dipende dal tipo e dalla dimensione del problema da risolvere. In generale 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526653" y="4266378"/>
            <a:ext cx="9601597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b="1" i="1" dirty="0">
                <a:solidFill>
                  <a:srgbClr val="0070C0"/>
                </a:solidFill>
              </a:rPr>
              <a:t>TL</a:t>
            </a:r>
            <a:r>
              <a:rPr lang="it-IT" altLang="en-US" sz="1800" i="1" dirty="0"/>
              <a:t> </a:t>
            </a:r>
            <a:r>
              <a:rPr lang="it-IT" altLang="en-US" sz="1800" dirty="0"/>
              <a:t>può essere scelto in maniera </a:t>
            </a:r>
            <a:r>
              <a:rPr lang="it-IT" altLang="en-US" sz="1800" b="1" i="1" dirty="0">
                <a:solidFill>
                  <a:srgbClr val="0070C0"/>
                </a:solidFill>
              </a:rPr>
              <a:t>statica </a:t>
            </a:r>
            <a:r>
              <a:rPr lang="it-IT" altLang="en-US" sz="1800" dirty="0"/>
              <a:t>ovvero il suo valore resta lo stesso per tutto l’algoritmo (per esempio </a:t>
            </a:r>
            <a:r>
              <a:rPr lang="it-IT" altLang="en-US" sz="1800" b="1" i="1" dirty="0">
                <a:solidFill>
                  <a:srgbClr val="0070C0"/>
                </a:solidFill>
              </a:rPr>
              <a:t>TL = √n </a:t>
            </a:r>
            <a:r>
              <a:rPr lang="it-IT" altLang="en-US" sz="1800" dirty="0"/>
              <a:t>dove </a:t>
            </a:r>
            <a:r>
              <a:rPr lang="it-IT" altLang="en-US" sz="1800" b="1" i="1" dirty="0">
                <a:solidFill>
                  <a:srgbClr val="0070C0"/>
                </a:solidFill>
              </a:rPr>
              <a:t>n</a:t>
            </a:r>
            <a:r>
              <a:rPr lang="it-IT" altLang="en-US" sz="1800" dirty="0"/>
              <a:t> è la dimensione del problema da risolvere)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en-US" sz="1800" b="1" i="1" dirty="0">
                <a:solidFill>
                  <a:srgbClr val="0070C0"/>
                </a:solidFill>
              </a:rPr>
              <a:t>TL</a:t>
            </a:r>
            <a:r>
              <a:rPr lang="it-IT" altLang="en-US" sz="1800" dirty="0"/>
              <a:t> può essere scelto in maniera </a:t>
            </a:r>
            <a:r>
              <a:rPr lang="it-IT" altLang="en-US" sz="1800" b="1" i="1" dirty="0">
                <a:solidFill>
                  <a:srgbClr val="0070C0"/>
                </a:solidFill>
              </a:rPr>
              <a:t>dinamica</a:t>
            </a:r>
            <a:r>
              <a:rPr lang="it-IT" altLang="en-US" sz="1800" dirty="0"/>
              <a:t> cioè la dimensione della </a:t>
            </a:r>
            <a:r>
              <a:rPr lang="it-IT" altLang="en-US" sz="1800" i="1" dirty="0">
                <a:solidFill>
                  <a:srgbClr val="0070C0"/>
                </a:solidFill>
              </a:rPr>
              <a:t>lista tabu </a:t>
            </a:r>
            <a:r>
              <a:rPr lang="it-IT" altLang="en-US" sz="1800" dirty="0"/>
              <a:t>varia nel corso dell’esecuzione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E5809AB-A712-4532-BFF1-4939A3E0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Euristica tabu </a:t>
            </a:r>
            <a:r>
              <a:rPr lang="it-IT" altLang="it-IT" sz="2800" b="1" dirty="0" err="1">
                <a:solidFill>
                  <a:srgbClr val="0070C0"/>
                </a:solidFill>
              </a:rPr>
              <a:t>search</a:t>
            </a:r>
            <a:endParaRPr lang="it-IT" altLang="it-IT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2DA75C-276A-41CA-8E95-EFFEAF6DB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9796BD-AF82-409E-8A68-2D7DAA53D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79AF73-81D1-4E79-9C03-0F41BDB490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1362</Words>
  <Application>Microsoft Office PowerPoint</Application>
  <PresentationFormat>Widescreen</PresentationFormat>
  <Paragraphs>121</Paragraphs>
  <Slides>10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Cambria Math</vt:lpstr>
      <vt:lpstr>Wingdings</vt:lpstr>
      <vt:lpstr>Tema di Office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B.</cp:lastModifiedBy>
  <cp:revision>62</cp:revision>
  <dcterms:created xsi:type="dcterms:W3CDTF">2019-12-04T09:28:04Z</dcterms:created>
  <dcterms:modified xsi:type="dcterms:W3CDTF">2024-05-06T14:37:03Z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