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488" r:id="rId5"/>
    <p:sldId id="487" r:id="rId6"/>
    <p:sldId id="515" r:id="rId7"/>
    <p:sldId id="516" r:id="rId8"/>
    <p:sldId id="517" r:id="rId9"/>
    <p:sldId id="518" r:id="rId10"/>
    <p:sldId id="519" r:id="rId11"/>
    <p:sldId id="300" r:id="rId12"/>
    <p:sldId id="301" r:id="rId13"/>
    <p:sldId id="297" r:id="rId14"/>
    <p:sldId id="298" r:id="rId15"/>
    <p:sldId id="29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ZIO BOCCIA" initials="MB" lastIdx="1" clrIdx="0">
    <p:extLst>
      <p:ext uri="{19B8F6BF-5375-455C-9EA6-DF929625EA0E}">
        <p15:presenceInfo xmlns:p15="http://schemas.microsoft.com/office/powerpoint/2012/main" userId="MAURIZIO BOC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2E1"/>
    <a:srgbClr val="ECF181"/>
    <a:srgbClr val="F5F4B9"/>
    <a:srgbClr val="C745B4"/>
    <a:srgbClr val="E7EB9F"/>
    <a:srgbClr val="FFC5C5"/>
    <a:srgbClr val="D494C6"/>
    <a:srgbClr val="ABB525"/>
    <a:srgbClr val="CC8276"/>
    <a:srgbClr val="ABA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1D5EC-D17A-4321-949D-DDE517CF38A6}" v="1" dt="2024-05-06T07:58:35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2" autoAdjust="0"/>
    <p:restoredTop sz="89280" autoAdjust="0"/>
  </p:normalViewPr>
  <p:slideViewPr>
    <p:cSldViewPr>
      <p:cViewPr varScale="1">
        <p:scale>
          <a:sx n="98" d="100"/>
          <a:sy n="98" d="100"/>
        </p:scale>
        <p:origin x="138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5851D5EC-D17A-4321-949D-DDE517CF38A6}"/>
    <pc:docChg chg="custSel delSld modSld">
      <pc:chgData name="Antonio B." userId="9219f2d1b2873455" providerId="LiveId" clId="{5851D5EC-D17A-4321-949D-DDE517CF38A6}" dt="2024-05-06T08:13:06.586" v="226" actId="20577"/>
      <pc:docMkLst>
        <pc:docMk/>
      </pc:docMkLst>
      <pc:sldChg chg="modNotesTx">
        <pc:chgData name="Antonio B." userId="9219f2d1b2873455" providerId="LiveId" clId="{5851D5EC-D17A-4321-949D-DDE517CF38A6}" dt="2024-05-06T08:13:06.586" v="226" actId="20577"/>
        <pc:sldMkLst>
          <pc:docMk/>
          <pc:sldMk cId="3161185967" sldId="299"/>
        </pc:sldMkLst>
      </pc:sldChg>
      <pc:sldChg chg="del">
        <pc:chgData name="Antonio B." userId="9219f2d1b2873455" providerId="LiveId" clId="{5851D5EC-D17A-4321-949D-DDE517CF38A6}" dt="2024-05-06T06:44:41.743" v="3" actId="47"/>
        <pc:sldMkLst>
          <pc:docMk/>
          <pc:sldMk cId="947570148" sldId="454"/>
        </pc:sldMkLst>
      </pc:sldChg>
      <pc:sldChg chg="del">
        <pc:chgData name="Antonio B." userId="9219f2d1b2873455" providerId="LiveId" clId="{5851D5EC-D17A-4321-949D-DDE517CF38A6}" dt="2024-05-06T06:44:41.888" v="4" actId="47"/>
        <pc:sldMkLst>
          <pc:docMk/>
          <pc:sldMk cId="3445875477" sldId="479"/>
        </pc:sldMkLst>
      </pc:sldChg>
      <pc:sldChg chg="del">
        <pc:chgData name="Antonio B." userId="9219f2d1b2873455" providerId="LiveId" clId="{5851D5EC-D17A-4321-949D-DDE517CF38A6}" dt="2024-05-06T06:44:42.037" v="5" actId="47"/>
        <pc:sldMkLst>
          <pc:docMk/>
          <pc:sldMk cId="376541070" sldId="480"/>
        </pc:sldMkLst>
      </pc:sldChg>
      <pc:sldChg chg="del">
        <pc:chgData name="Antonio B." userId="9219f2d1b2873455" providerId="LiveId" clId="{5851D5EC-D17A-4321-949D-DDE517CF38A6}" dt="2024-05-06T06:44:42.149" v="6" actId="47"/>
        <pc:sldMkLst>
          <pc:docMk/>
          <pc:sldMk cId="962115201" sldId="481"/>
        </pc:sldMkLst>
      </pc:sldChg>
      <pc:sldChg chg="del">
        <pc:chgData name="Antonio B." userId="9219f2d1b2873455" providerId="LiveId" clId="{5851D5EC-D17A-4321-949D-DDE517CF38A6}" dt="2024-05-06T06:44:42.314" v="7" actId="47"/>
        <pc:sldMkLst>
          <pc:docMk/>
          <pc:sldMk cId="1353496692" sldId="482"/>
        </pc:sldMkLst>
      </pc:sldChg>
      <pc:sldChg chg="del">
        <pc:chgData name="Antonio B." userId="9219f2d1b2873455" providerId="LiveId" clId="{5851D5EC-D17A-4321-949D-DDE517CF38A6}" dt="2024-05-06T06:44:43.589" v="15" actId="47"/>
        <pc:sldMkLst>
          <pc:docMk/>
          <pc:sldMk cId="13652172" sldId="483"/>
        </pc:sldMkLst>
      </pc:sldChg>
      <pc:sldChg chg="del">
        <pc:chgData name="Antonio B." userId="9219f2d1b2873455" providerId="LiveId" clId="{5851D5EC-D17A-4321-949D-DDE517CF38A6}" dt="2024-05-06T06:44:43.778" v="16" actId="47"/>
        <pc:sldMkLst>
          <pc:docMk/>
          <pc:sldMk cId="435735092" sldId="484"/>
        </pc:sldMkLst>
      </pc:sldChg>
      <pc:sldChg chg="del">
        <pc:chgData name="Antonio B." userId="9219f2d1b2873455" providerId="LiveId" clId="{5851D5EC-D17A-4321-949D-DDE517CF38A6}" dt="2024-05-06T06:44:46.405" v="32" actId="47"/>
        <pc:sldMkLst>
          <pc:docMk/>
          <pc:sldMk cId="2309266626" sldId="485"/>
        </pc:sldMkLst>
      </pc:sldChg>
      <pc:sldChg chg="del">
        <pc:chgData name="Antonio B." userId="9219f2d1b2873455" providerId="LiveId" clId="{5851D5EC-D17A-4321-949D-DDE517CF38A6}" dt="2024-05-06T06:44:46.920" v="33" actId="47"/>
        <pc:sldMkLst>
          <pc:docMk/>
          <pc:sldMk cId="2219797138" sldId="486"/>
        </pc:sldMkLst>
      </pc:sldChg>
      <pc:sldChg chg="del">
        <pc:chgData name="Antonio B." userId="9219f2d1b2873455" providerId="LiveId" clId="{5851D5EC-D17A-4321-949D-DDE517CF38A6}" dt="2024-05-06T06:44:44.116" v="18" actId="47"/>
        <pc:sldMkLst>
          <pc:docMk/>
          <pc:sldMk cId="750332535" sldId="489"/>
        </pc:sldMkLst>
      </pc:sldChg>
      <pc:sldChg chg="del">
        <pc:chgData name="Antonio B." userId="9219f2d1b2873455" providerId="LiveId" clId="{5851D5EC-D17A-4321-949D-DDE517CF38A6}" dt="2024-05-06T06:44:41.251" v="0" actId="47"/>
        <pc:sldMkLst>
          <pc:docMk/>
          <pc:sldMk cId="695828165" sldId="490"/>
        </pc:sldMkLst>
      </pc:sldChg>
      <pc:sldChg chg="del">
        <pc:chgData name="Antonio B." userId="9219f2d1b2873455" providerId="LiveId" clId="{5851D5EC-D17A-4321-949D-DDE517CF38A6}" dt="2024-05-06T06:44:41.404" v="1" actId="47"/>
        <pc:sldMkLst>
          <pc:docMk/>
          <pc:sldMk cId="2524432684" sldId="491"/>
        </pc:sldMkLst>
      </pc:sldChg>
      <pc:sldChg chg="del">
        <pc:chgData name="Antonio B." userId="9219f2d1b2873455" providerId="LiveId" clId="{5851D5EC-D17A-4321-949D-DDE517CF38A6}" dt="2024-05-06T06:44:41.594" v="2" actId="47"/>
        <pc:sldMkLst>
          <pc:docMk/>
          <pc:sldMk cId="1469182549" sldId="492"/>
        </pc:sldMkLst>
      </pc:sldChg>
      <pc:sldChg chg="del">
        <pc:chgData name="Antonio B." userId="9219f2d1b2873455" providerId="LiveId" clId="{5851D5EC-D17A-4321-949D-DDE517CF38A6}" dt="2024-05-06T06:44:42.463" v="8" actId="47"/>
        <pc:sldMkLst>
          <pc:docMk/>
          <pc:sldMk cId="1645029559" sldId="493"/>
        </pc:sldMkLst>
      </pc:sldChg>
      <pc:sldChg chg="del">
        <pc:chgData name="Antonio B." userId="9219f2d1b2873455" providerId="LiveId" clId="{5851D5EC-D17A-4321-949D-DDE517CF38A6}" dt="2024-05-06T06:44:42.648" v="9" actId="47"/>
        <pc:sldMkLst>
          <pc:docMk/>
          <pc:sldMk cId="3402617641" sldId="494"/>
        </pc:sldMkLst>
      </pc:sldChg>
      <pc:sldChg chg="del">
        <pc:chgData name="Antonio B." userId="9219f2d1b2873455" providerId="LiveId" clId="{5851D5EC-D17A-4321-949D-DDE517CF38A6}" dt="2024-05-06T06:44:42.791" v="10" actId="47"/>
        <pc:sldMkLst>
          <pc:docMk/>
          <pc:sldMk cId="4092075045" sldId="495"/>
        </pc:sldMkLst>
      </pc:sldChg>
      <pc:sldChg chg="del">
        <pc:chgData name="Antonio B." userId="9219f2d1b2873455" providerId="LiveId" clId="{5851D5EC-D17A-4321-949D-DDE517CF38A6}" dt="2024-05-06T06:44:42.975" v="11" actId="47"/>
        <pc:sldMkLst>
          <pc:docMk/>
          <pc:sldMk cId="3197430581" sldId="496"/>
        </pc:sldMkLst>
      </pc:sldChg>
      <pc:sldChg chg="del">
        <pc:chgData name="Antonio B." userId="9219f2d1b2873455" providerId="LiveId" clId="{5851D5EC-D17A-4321-949D-DDE517CF38A6}" dt="2024-05-06T06:44:43.113" v="12" actId="47"/>
        <pc:sldMkLst>
          <pc:docMk/>
          <pc:sldMk cId="3533985248" sldId="497"/>
        </pc:sldMkLst>
      </pc:sldChg>
      <pc:sldChg chg="del">
        <pc:chgData name="Antonio B." userId="9219f2d1b2873455" providerId="LiveId" clId="{5851D5EC-D17A-4321-949D-DDE517CF38A6}" dt="2024-05-06T06:44:43.282" v="13" actId="47"/>
        <pc:sldMkLst>
          <pc:docMk/>
          <pc:sldMk cId="1113614578" sldId="498"/>
        </pc:sldMkLst>
      </pc:sldChg>
      <pc:sldChg chg="del">
        <pc:chgData name="Antonio B." userId="9219f2d1b2873455" providerId="LiveId" clId="{5851D5EC-D17A-4321-949D-DDE517CF38A6}" dt="2024-05-06T06:44:43.446" v="14" actId="47"/>
        <pc:sldMkLst>
          <pc:docMk/>
          <pc:sldMk cId="40487390" sldId="499"/>
        </pc:sldMkLst>
      </pc:sldChg>
      <pc:sldChg chg="del">
        <pc:chgData name="Antonio B." userId="9219f2d1b2873455" providerId="LiveId" clId="{5851D5EC-D17A-4321-949D-DDE517CF38A6}" dt="2024-05-06T06:44:44.255" v="19" actId="47"/>
        <pc:sldMkLst>
          <pc:docMk/>
          <pc:sldMk cId="166591792" sldId="500"/>
        </pc:sldMkLst>
      </pc:sldChg>
      <pc:sldChg chg="del">
        <pc:chgData name="Antonio B." userId="9219f2d1b2873455" providerId="LiveId" clId="{5851D5EC-D17A-4321-949D-DDE517CF38A6}" dt="2024-05-06T06:44:44.407" v="20" actId="47"/>
        <pc:sldMkLst>
          <pc:docMk/>
          <pc:sldMk cId="2772784" sldId="501"/>
        </pc:sldMkLst>
      </pc:sldChg>
      <pc:sldChg chg="del">
        <pc:chgData name="Antonio B." userId="9219f2d1b2873455" providerId="LiveId" clId="{5851D5EC-D17A-4321-949D-DDE517CF38A6}" dt="2024-05-06T06:44:44.565" v="21" actId="47"/>
        <pc:sldMkLst>
          <pc:docMk/>
          <pc:sldMk cId="888552232" sldId="502"/>
        </pc:sldMkLst>
      </pc:sldChg>
      <pc:sldChg chg="del">
        <pc:chgData name="Antonio B." userId="9219f2d1b2873455" providerId="LiveId" clId="{5851D5EC-D17A-4321-949D-DDE517CF38A6}" dt="2024-05-06T06:44:44.733" v="22" actId="47"/>
        <pc:sldMkLst>
          <pc:docMk/>
          <pc:sldMk cId="3883890971" sldId="503"/>
        </pc:sldMkLst>
      </pc:sldChg>
      <pc:sldChg chg="del">
        <pc:chgData name="Antonio B." userId="9219f2d1b2873455" providerId="LiveId" clId="{5851D5EC-D17A-4321-949D-DDE517CF38A6}" dt="2024-05-06T06:44:44.886" v="23" actId="47"/>
        <pc:sldMkLst>
          <pc:docMk/>
          <pc:sldMk cId="4246865875" sldId="504"/>
        </pc:sldMkLst>
      </pc:sldChg>
      <pc:sldChg chg="del">
        <pc:chgData name="Antonio B." userId="9219f2d1b2873455" providerId="LiveId" clId="{5851D5EC-D17A-4321-949D-DDE517CF38A6}" dt="2024-05-06T06:44:45.069" v="24" actId="47"/>
        <pc:sldMkLst>
          <pc:docMk/>
          <pc:sldMk cId="942642249" sldId="505"/>
        </pc:sldMkLst>
      </pc:sldChg>
      <pc:sldChg chg="del">
        <pc:chgData name="Antonio B." userId="9219f2d1b2873455" providerId="LiveId" clId="{5851D5EC-D17A-4321-949D-DDE517CF38A6}" dt="2024-05-06T06:44:45.209" v="25" actId="47"/>
        <pc:sldMkLst>
          <pc:docMk/>
          <pc:sldMk cId="257335300" sldId="506"/>
        </pc:sldMkLst>
      </pc:sldChg>
      <pc:sldChg chg="del">
        <pc:chgData name="Antonio B." userId="9219f2d1b2873455" providerId="LiveId" clId="{5851D5EC-D17A-4321-949D-DDE517CF38A6}" dt="2024-05-06T06:44:45.359" v="26" actId="47"/>
        <pc:sldMkLst>
          <pc:docMk/>
          <pc:sldMk cId="1728768922" sldId="507"/>
        </pc:sldMkLst>
      </pc:sldChg>
      <pc:sldChg chg="del">
        <pc:chgData name="Antonio B." userId="9219f2d1b2873455" providerId="LiveId" clId="{5851D5EC-D17A-4321-949D-DDE517CF38A6}" dt="2024-05-06T06:44:47.733" v="36" actId="47"/>
        <pc:sldMkLst>
          <pc:docMk/>
          <pc:sldMk cId="2663436328" sldId="508"/>
        </pc:sldMkLst>
      </pc:sldChg>
      <pc:sldChg chg="del">
        <pc:chgData name="Antonio B." userId="9219f2d1b2873455" providerId="LiveId" clId="{5851D5EC-D17A-4321-949D-DDE517CF38A6}" dt="2024-05-06T06:44:48.014" v="37" actId="47"/>
        <pc:sldMkLst>
          <pc:docMk/>
          <pc:sldMk cId="4273086152" sldId="509"/>
        </pc:sldMkLst>
      </pc:sldChg>
      <pc:sldChg chg="del">
        <pc:chgData name="Antonio B." userId="9219f2d1b2873455" providerId="LiveId" clId="{5851D5EC-D17A-4321-949D-DDE517CF38A6}" dt="2024-05-06T06:44:48.217" v="38" actId="47"/>
        <pc:sldMkLst>
          <pc:docMk/>
          <pc:sldMk cId="3019474099" sldId="510"/>
        </pc:sldMkLst>
      </pc:sldChg>
      <pc:sldChg chg="del">
        <pc:chgData name="Antonio B." userId="9219f2d1b2873455" providerId="LiveId" clId="{5851D5EC-D17A-4321-949D-DDE517CF38A6}" dt="2024-05-06T06:44:49.398" v="39" actId="47"/>
        <pc:sldMkLst>
          <pc:docMk/>
          <pc:sldMk cId="149799242" sldId="511"/>
        </pc:sldMkLst>
      </pc:sldChg>
      <pc:sldChg chg="del">
        <pc:chgData name="Antonio B." userId="9219f2d1b2873455" providerId="LiveId" clId="{5851D5EC-D17A-4321-949D-DDE517CF38A6}" dt="2024-05-06T06:44:50.620" v="40" actId="47"/>
        <pc:sldMkLst>
          <pc:docMk/>
          <pc:sldMk cId="100758231" sldId="512"/>
        </pc:sldMkLst>
      </pc:sldChg>
      <pc:sldChg chg="del">
        <pc:chgData name="Antonio B." userId="9219f2d1b2873455" providerId="LiveId" clId="{5851D5EC-D17A-4321-949D-DDE517CF38A6}" dt="2024-05-06T06:44:51.151" v="41" actId="47"/>
        <pc:sldMkLst>
          <pc:docMk/>
          <pc:sldMk cId="811865042" sldId="513"/>
        </pc:sldMkLst>
      </pc:sldChg>
      <pc:sldChg chg="del">
        <pc:chgData name="Antonio B." userId="9219f2d1b2873455" providerId="LiveId" clId="{5851D5EC-D17A-4321-949D-DDE517CF38A6}" dt="2024-05-06T06:44:45.523" v="27" actId="47"/>
        <pc:sldMkLst>
          <pc:docMk/>
          <pc:sldMk cId="4256212266" sldId="514"/>
        </pc:sldMkLst>
      </pc:sldChg>
      <pc:sldChg chg="modSp modNotesTx">
        <pc:chgData name="Antonio B." userId="9219f2d1b2873455" providerId="LiveId" clId="{5851D5EC-D17A-4321-949D-DDE517CF38A6}" dt="2024-05-06T07:59:14.786" v="147" actId="20577"/>
        <pc:sldMkLst>
          <pc:docMk/>
          <pc:sldMk cId="2866894764" sldId="519"/>
        </pc:sldMkLst>
        <pc:spChg chg="mod">
          <ac:chgData name="Antonio B." userId="9219f2d1b2873455" providerId="LiveId" clId="{5851D5EC-D17A-4321-949D-DDE517CF38A6}" dt="2024-05-06T07:58:35.475" v="42" actId="20577"/>
          <ac:spMkLst>
            <pc:docMk/>
            <pc:sldMk cId="2866894764" sldId="519"/>
            <ac:spMk id="12" creationId="{A14D6BB9-8208-4844-AD69-293B8B766470}"/>
          </ac:spMkLst>
        </pc:spChg>
      </pc:sldChg>
      <pc:sldChg chg="del">
        <pc:chgData name="Antonio B." userId="9219f2d1b2873455" providerId="LiveId" clId="{5851D5EC-D17A-4321-949D-DDE517CF38A6}" dt="2024-05-06T06:44:43.957" v="17" actId="47"/>
        <pc:sldMkLst>
          <pc:docMk/>
          <pc:sldMk cId="1083961749" sldId="520"/>
        </pc:sldMkLst>
      </pc:sldChg>
      <pc:sldChg chg="del">
        <pc:chgData name="Antonio B." userId="9219f2d1b2873455" providerId="LiveId" clId="{5851D5EC-D17A-4321-949D-DDE517CF38A6}" dt="2024-05-06T06:44:45.689" v="28" actId="47"/>
        <pc:sldMkLst>
          <pc:docMk/>
          <pc:sldMk cId="2712898660" sldId="522"/>
        </pc:sldMkLst>
      </pc:sldChg>
      <pc:sldChg chg="del">
        <pc:chgData name="Antonio B." userId="9219f2d1b2873455" providerId="LiveId" clId="{5851D5EC-D17A-4321-949D-DDE517CF38A6}" dt="2024-05-06T06:44:45.888" v="29" actId="47"/>
        <pc:sldMkLst>
          <pc:docMk/>
          <pc:sldMk cId="188538060" sldId="523"/>
        </pc:sldMkLst>
      </pc:sldChg>
      <pc:sldChg chg="del">
        <pc:chgData name="Antonio B." userId="9219f2d1b2873455" providerId="LiveId" clId="{5851D5EC-D17A-4321-949D-DDE517CF38A6}" dt="2024-05-06T06:44:47.123" v="34" actId="47"/>
        <pc:sldMkLst>
          <pc:docMk/>
          <pc:sldMk cId="3394877615" sldId="524"/>
        </pc:sldMkLst>
      </pc:sldChg>
      <pc:sldChg chg="del">
        <pc:chgData name="Antonio B." userId="9219f2d1b2873455" providerId="LiveId" clId="{5851D5EC-D17A-4321-949D-DDE517CF38A6}" dt="2024-05-06T06:44:47.383" v="35" actId="47"/>
        <pc:sldMkLst>
          <pc:docMk/>
          <pc:sldMk cId="3714700254" sldId="525"/>
        </pc:sldMkLst>
      </pc:sldChg>
      <pc:sldChg chg="del">
        <pc:chgData name="Antonio B." userId="9219f2d1b2873455" providerId="LiveId" clId="{5851D5EC-D17A-4321-949D-DDE517CF38A6}" dt="2024-05-06T06:44:46.076" v="30" actId="47"/>
        <pc:sldMkLst>
          <pc:docMk/>
          <pc:sldMk cId="3689530397" sldId="527"/>
        </pc:sldMkLst>
      </pc:sldChg>
      <pc:sldChg chg="del">
        <pc:chgData name="Antonio B." userId="9219f2d1b2873455" providerId="LiveId" clId="{5851D5EC-D17A-4321-949D-DDE517CF38A6}" dt="2024-05-06T06:44:46.235" v="31" actId="47"/>
        <pc:sldMkLst>
          <pc:docMk/>
          <pc:sldMk cId="1364416176" sldId="5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020C9-FA7D-4DCC-9535-A002C7054E3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C75ED-44E3-4D5A-B8E0-DE1F06192D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variabile «y» mi dice se un certo elemento è eleggibile a </a:t>
            </a:r>
            <a:r>
              <a:rPr lang="it-IT" dirty="0" err="1"/>
              <a:t>centroide</a:t>
            </a:r>
            <a:r>
              <a:rPr lang="it-IT" dirty="0"/>
              <a:t> di quel cluster o meno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C75ED-44E3-4D5A-B8E0-DE1F06192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8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L’algoritmo termina quando la posizione dei </a:t>
            </a:r>
            <a:r>
              <a:rPr lang="it-IT" dirty="0" err="1"/>
              <a:t>centroidi</a:t>
            </a:r>
            <a:r>
              <a:rPr lang="it-IT" dirty="0"/>
              <a:t> non varia più.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C75ED-44E3-4D5A-B8E0-DE1F06192D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BA3E-E485-495D-AFB8-DB6FD01CEA8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7788-8E43-4D70-8C51-F7AB9B50A9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EBF311B-9405-4520-9562-F6251FD3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i="1" dirty="0" err="1">
                <a:solidFill>
                  <a:srgbClr val="0070C0"/>
                </a:solidFill>
                <a:cs typeface="Arial" charset="0"/>
              </a:rPr>
              <a:t>mediana</a:t>
            </a:r>
            <a:endParaRPr lang="en-US" altLang="en-US" sz="2000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6F359B0B-90E4-429E-88E6-0910EA6D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67568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Se i </a:t>
            </a:r>
            <a:r>
              <a:rPr lang="it-IT" altLang="en-US" i="1">
                <a:solidFill>
                  <a:schemeClr val="accent2"/>
                </a:solidFill>
              </a:rPr>
              <a:t>costi di localizzazione </a:t>
            </a:r>
            <a:r>
              <a:rPr lang="it-IT" altLang="en-US"/>
              <a:t>sono </a:t>
            </a:r>
            <a:r>
              <a:rPr lang="it-IT" altLang="en-US" i="1">
                <a:solidFill>
                  <a:schemeClr val="accent2"/>
                </a:solidFill>
              </a:rPr>
              <a:t>uguali</a:t>
            </a:r>
            <a:r>
              <a:rPr lang="it-IT" altLang="en-US"/>
              <a:t> per ogni potenziale </a:t>
            </a:r>
            <a:r>
              <a:rPr lang="it-IT" altLang="en-US" i="1">
                <a:solidFill>
                  <a:schemeClr val="accent2"/>
                </a:solidFill>
              </a:rPr>
              <a:t>centro di servizio </a:t>
            </a:r>
            <a:r>
              <a:rPr lang="it-IT" altLang="en-US"/>
              <a:t>e </a:t>
            </a:r>
            <a:r>
              <a:rPr lang="it-IT" altLang="en-US">
                <a:solidFill>
                  <a:schemeClr val="accent2"/>
                </a:solidFill>
              </a:rPr>
              <a:t>si fissa </a:t>
            </a:r>
            <a:r>
              <a:rPr lang="it-IT" altLang="en-US"/>
              <a:t>il numero </a:t>
            </a:r>
            <a:r>
              <a:rPr lang="it-IT" altLang="en-US" b="1" i="1">
                <a:solidFill>
                  <a:schemeClr val="accent2"/>
                </a:solidFill>
              </a:rPr>
              <a:t>p </a:t>
            </a:r>
            <a:r>
              <a:rPr lang="it-IT" altLang="en-US" i="1">
                <a:solidFill>
                  <a:schemeClr val="accent2"/>
                </a:solidFill>
              </a:rPr>
              <a:t>di localizzazioni </a:t>
            </a:r>
            <a:r>
              <a:rPr lang="it-IT" altLang="en-US"/>
              <a:t>da determinare, in </a:t>
            </a:r>
            <a:r>
              <a:rPr lang="it-IT" altLang="en-US" i="1">
                <a:solidFill>
                  <a:schemeClr val="accent2"/>
                </a:solidFill>
              </a:rPr>
              <a:t>funzione obiettivo </a:t>
            </a:r>
            <a:r>
              <a:rPr lang="it-IT" altLang="en-US"/>
              <a:t>si possono </a:t>
            </a:r>
            <a:r>
              <a:rPr lang="it-IT" altLang="en-US" i="1">
                <a:solidFill>
                  <a:schemeClr val="accent2"/>
                </a:solidFill>
              </a:rPr>
              <a:t>trascurare i costi di localizzazione</a:t>
            </a:r>
            <a:r>
              <a:rPr lang="it-IT" altLang="en-US"/>
              <a:t>.</a:t>
            </a:r>
            <a:endParaRPr lang="it-IT" altLang="en-US" i="1">
              <a:solidFill>
                <a:schemeClr val="accent2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C35630-FB73-4EF9-AD0D-C12E2048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06638"/>
            <a:ext cx="867568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/>
              <a:t>Il problema di </a:t>
            </a:r>
            <a:r>
              <a:rPr lang="it-IT" altLang="en-US" b="1" i="1">
                <a:solidFill>
                  <a:schemeClr val="accent2"/>
                </a:solidFill>
              </a:rPr>
              <a:t>p-mediana</a:t>
            </a:r>
            <a:r>
              <a:rPr lang="it-IT" altLang="en-US"/>
              <a:t> consiste nella </a:t>
            </a:r>
            <a:r>
              <a:rPr lang="it-IT" altLang="en-US" i="1">
                <a:solidFill>
                  <a:schemeClr val="accent2"/>
                </a:solidFill>
              </a:rPr>
              <a:t>individuazione</a:t>
            </a:r>
            <a:r>
              <a:rPr lang="it-IT" altLang="en-US"/>
              <a:t> di </a:t>
            </a:r>
            <a:r>
              <a:rPr lang="it-IT" altLang="en-US" b="1" i="1">
                <a:solidFill>
                  <a:schemeClr val="accent2"/>
                </a:solidFill>
              </a:rPr>
              <a:t>p</a:t>
            </a:r>
            <a:r>
              <a:rPr lang="it-IT" altLang="en-US"/>
              <a:t> </a:t>
            </a:r>
            <a:r>
              <a:rPr lang="it-IT" altLang="en-US" i="1">
                <a:solidFill>
                  <a:schemeClr val="accent2"/>
                </a:solidFill>
              </a:rPr>
              <a:t>nodi</a:t>
            </a:r>
            <a:r>
              <a:rPr lang="it-IT" altLang="en-US"/>
              <a:t> nei quali </a:t>
            </a:r>
            <a:r>
              <a:rPr lang="it-IT" altLang="en-US" i="1">
                <a:solidFill>
                  <a:schemeClr val="accent2"/>
                </a:solidFill>
              </a:rPr>
              <a:t>localizzare i centri di servizio </a:t>
            </a:r>
            <a:r>
              <a:rPr lang="it-IT" altLang="en-US"/>
              <a:t>allo scopo di </a:t>
            </a:r>
            <a:r>
              <a:rPr lang="it-IT" altLang="en-US" i="1">
                <a:solidFill>
                  <a:schemeClr val="accent2"/>
                </a:solidFill>
              </a:rPr>
              <a:t>minimizzare la somma dei costi di afferenza.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CB15BBF-F1BF-4124-B23A-CF573985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3716338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cs typeface="Arial" charset="0"/>
              </a:rPr>
              <a:t>Formulazione:</a:t>
            </a:r>
            <a:endParaRPr lang="en-US" altLang="en-US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5E979D-E9D0-4283-B52E-44364611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075113"/>
            <a:ext cx="828675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dirty="0">
                <a:solidFill>
                  <a:srgbClr val="0066FF"/>
                </a:solidFill>
              </a:rPr>
              <a:t>Dati del problema</a:t>
            </a:r>
            <a:r>
              <a:rPr lang="it-IT" altLang="en-US" dirty="0"/>
              <a:t>: 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c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costo di </a:t>
            </a:r>
            <a:r>
              <a:rPr lang="it-IT" altLang="en-US" i="1" dirty="0">
                <a:solidFill>
                  <a:srgbClr val="C00000"/>
                </a:solidFill>
              </a:rPr>
              <a:t>afferenza</a:t>
            </a:r>
            <a:r>
              <a:rPr lang="it-IT" altLang="en-US" i="1" dirty="0"/>
              <a:t>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/>
              <a:t> della</a:t>
            </a:r>
            <a:r>
              <a:rPr lang="it-IT" altLang="en-US" i="1" dirty="0">
                <a:solidFill>
                  <a:srgbClr val="C00000"/>
                </a:solidFill>
              </a:rPr>
              <a:t> domanda </a:t>
            </a:r>
            <a:r>
              <a:rPr lang="it-IT" altLang="en-US" i="1" dirty="0"/>
              <a:t>generata da </a:t>
            </a:r>
            <a:r>
              <a:rPr lang="it-IT" altLang="en-US" b="1" i="1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A76BE56-7210-4EDA-B8D2-22163A6F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970463"/>
            <a:ext cx="82867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dirty="0">
                <a:solidFill>
                  <a:srgbClr val="0066FF"/>
                </a:solidFill>
              </a:rPr>
              <a:t>Variabili decisionali</a:t>
            </a:r>
            <a:r>
              <a:rPr lang="it-IT" altLang="en-US" dirty="0"/>
              <a:t>: 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x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ij</a:t>
            </a:r>
            <a:r>
              <a:rPr lang="it-IT" altLang="en-US" i="1" dirty="0">
                <a:solidFill>
                  <a:srgbClr val="C00000"/>
                </a:solidFill>
              </a:rPr>
              <a:t> = 1 </a:t>
            </a:r>
            <a:r>
              <a:rPr lang="it-IT" altLang="en-US" i="1" dirty="0"/>
              <a:t>se il cliente </a:t>
            </a:r>
            <a:r>
              <a:rPr lang="it-IT" altLang="en-US" b="1" i="1" dirty="0">
                <a:solidFill>
                  <a:srgbClr val="C00000"/>
                </a:solidFill>
              </a:rPr>
              <a:t>j</a:t>
            </a:r>
            <a:r>
              <a:rPr lang="it-IT" altLang="en-US" i="1" dirty="0"/>
              <a:t> </a:t>
            </a:r>
            <a:r>
              <a:rPr lang="it-IT" altLang="en-US" i="1" dirty="0">
                <a:solidFill>
                  <a:srgbClr val="C00000"/>
                </a:solidFill>
              </a:rPr>
              <a:t>afferisce</a:t>
            </a:r>
            <a:r>
              <a:rPr lang="it-IT" altLang="en-US" i="1" dirty="0"/>
              <a:t> al centro di servizio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/>
              <a:t>, </a:t>
            </a:r>
            <a:r>
              <a:rPr lang="it-IT" altLang="en-US" i="1" dirty="0">
                <a:solidFill>
                  <a:srgbClr val="C00000"/>
                </a:solidFill>
              </a:rPr>
              <a:t>0 altrimenti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─"/>
            </a:pPr>
            <a:r>
              <a:rPr lang="it-IT" altLang="en-US" i="1" dirty="0" err="1">
                <a:solidFill>
                  <a:srgbClr val="C00000"/>
                </a:solidFill>
              </a:rPr>
              <a:t>y</a:t>
            </a:r>
            <a:r>
              <a:rPr lang="it-IT" altLang="en-US" i="1" baseline="-25000" dirty="0" err="1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= 1 </a:t>
            </a:r>
            <a:r>
              <a:rPr lang="it-IT" altLang="en-US" i="1" dirty="0"/>
              <a:t>se in </a:t>
            </a:r>
            <a:r>
              <a:rPr lang="it-IT" altLang="en-US" b="1" i="1" dirty="0">
                <a:solidFill>
                  <a:srgbClr val="C00000"/>
                </a:solidFill>
              </a:rPr>
              <a:t>i</a:t>
            </a:r>
            <a:r>
              <a:rPr lang="it-IT" altLang="en-US" i="1" dirty="0">
                <a:solidFill>
                  <a:srgbClr val="C00000"/>
                </a:solidFill>
              </a:rPr>
              <a:t> </a:t>
            </a:r>
            <a:r>
              <a:rPr lang="it-IT" altLang="en-US" i="1" dirty="0"/>
              <a:t>è localizzato un centro di servizio</a:t>
            </a:r>
            <a:r>
              <a:rPr lang="it-IT" altLang="en-US" i="1" dirty="0">
                <a:solidFill>
                  <a:srgbClr val="C00000"/>
                </a:solidFill>
              </a:rPr>
              <a:t>, 0 altrimenti</a:t>
            </a:r>
            <a:endParaRPr lang="it-IT" altLang="en-US" i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E926569-9F53-4095-9900-3D6209932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1169D40-986D-46A0-B785-F90295E96A09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Clustering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Shape 140"/>
          <p:cNvSpPr txBox="1">
            <a:spLocks noGrp="1"/>
          </p:cNvSpPr>
          <p:nvPr/>
        </p:nvSpPr>
        <p:spPr bwMode="auto">
          <a:xfrm>
            <a:off x="323528" y="692696"/>
            <a:ext cx="835977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 k-</a:t>
            </a:r>
            <a:r>
              <a:rPr lang="it-IT" sz="18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means</a:t>
            </a: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esempio: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696744" cy="525845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tella a 5 punte 5"/>
          <p:cNvSpPr/>
          <p:nvPr/>
        </p:nvSpPr>
        <p:spPr>
          <a:xfrm>
            <a:off x="1979712" y="1900903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ella a 5 punte 6"/>
          <p:cNvSpPr/>
          <p:nvPr/>
        </p:nvSpPr>
        <p:spPr>
          <a:xfrm>
            <a:off x="6827557" y="1916832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ella a 5 punte 7"/>
          <p:cNvSpPr/>
          <p:nvPr/>
        </p:nvSpPr>
        <p:spPr>
          <a:xfrm>
            <a:off x="2075029" y="6149375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ella a 5 punte 8"/>
          <p:cNvSpPr/>
          <p:nvPr/>
        </p:nvSpPr>
        <p:spPr>
          <a:xfrm>
            <a:off x="6971573" y="5805264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arrotondato 13"/>
          <p:cNvSpPr/>
          <p:nvPr/>
        </p:nvSpPr>
        <p:spPr>
          <a:xfrm>
            <a:off x="1259632" y="1268760"/>
            <a:ext cx="3528392" cy="2736304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arrotondato 14"/>
          <p:cNvSpPr/>
          <p:nvPr/>
        </p:nvSpPr>
        <p:spPr>
          <a:xfrm>
            <a:off x="4860032" y="1268760"/>
            <a:ext cx="3528392" cy="2736304"/>
          </a:xfrm>
          <a:prstGeom prst="round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arrotondato 15"/>
          <p:cNvSpPr/>
          <p:nvPr/>
        </p:nvSpPr>
        <p:spPr>
          <a:xfrm>
            <a:off x="1331640" y="4005064"/>
            <a:ext cx="3528392" cy="2736304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arrotondato 16"/>
          <p:cNvSpPr/>
          <p:nvPr/>
        </p:nvSpPr>
        <p:spPr>
          <a:xfrm>
            <a:off x="4860032" y="4005064"/>
            <a:ext cx="3528392" cy="2736304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Clustering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Shape 140"/>
          <p:cNvSpPr txBox="1">
            <a:spLocks noGrp="1"/>
          </p:cNvSpPr>
          <p:nvPr/>
        </p:nvSpPr>
        <p:spPr bwMode="auto">
          <a:xfrm>
            <a:off x="323528" y="692696"/>
            <a:ext cx="835977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 k-</a:t>
            </a:r>
            <a:r>
              <a:rPr lang="it-IT" sz="18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means</a:t>
            </a: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esempio: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696744" cy="525845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tella a 5 punte 5"/>
          <p:cNvSpPr/>
          <p:nvPr/>
        </p:nvSpPr>
        <p:spPr>
          <a:xfrm>
            <a:off x="3371173" y="2708920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ella a 5 punte 6"/>
          <p:cNvSpPr/>
          <p:nvPr/>
        </p:nvSpPr>
        <p:spPr>
          <a:xfrm>
            <a:off x="5580112" y="3341063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ella a 5 punte 7"/>
          <p:cNvSpPr/>
          <p:nvPr/>
        </p:nvSpPr>
        <p:spPr>
          <a:xfrm>
            <a:off x="3731213" y="5013176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ella a 5 punte 8"/>
          <p:cNvSpPr/>
          <p:nvPr/>
        </p:nvSpPr>
        <p:spPr>
          <a:xfrm>
            <a:off x="5364088" y="4869160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arrotondato 13"/>
          <p:cNvSpPr/>
          <p:nvPr/>
        </p:nvSpPr>
        <p:spPr>
          <a:xfrm>
            <a:off x="1259632" y="1268760"/>
            <a:ext cx="3528392" cy="2736304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arrotondato 14"/>
          <p:cNvSpPr/>
          <p:nvPr/>
        </p:nvSpPr>
        <p:spPr>
          <a:xfrm>
            <a:off x="4788024" y="1268760"/>
            <a:ext cx="3528392" cy="2736304"/>
          </a:xfrm>
          <a:prstGeom prst="round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arrotondato 15"/>
          <p:cNvSpPr/>
          <p:nvPr/>
        </p:nvSpPr>
        <p:spPr>
          <a:xfrm>
            <a:off x="1331640" y="4005064"/>
            <a:ext cx="3528392" cy="2736304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arrotondato 16"/>
          <p:cNvSpPr/>
          <p:nvPr/>
        </p:nvSpPr>
        <p:spPr>
          <a:xfrm>
            <a:off x="4860032" y="4005064"/>
            <a:ext cx="3528392" cy="2736304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Clustering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Shape 140"/>
          <p:cNvSpPr txBox="1">
            <a:spLocks noGrp="1"/>
          </p:cNvSpPr>
          <p:nvPr/>
        </p:nvSpPr>
        <p:spPr bwMode="auto">
          <a:xfrm>
            <a:off x="323528" y="692696"/>
            <a:ext cx="835977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 k-</a:t>
            </a:r>
            <a:r>
              <a:rPr lang="it-IT" sz="18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means</a:t>
            </a: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esempio: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696744" cy="525845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tella a 5 punte 5"/>
          <p:cNvSpPr/>
          <p:nvPr/>
        </p:nvSpPr>
        <p:spPr>
          <a:xfrm>
            <a:off x="3371173" y="2708920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ella a 5 punte 6"/>
          <p:cNvSpPr/>
          <p:nvPr/>
        </p:nvSpPr>
        <p:spPr>
          <a:xfrm>
            <a:off x="5580112" y="3341063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ella a 5 punte 7"/>
          <p:cNvSpPr/>
          <p:nvPr/>
        </p:nvSpPr>
        <p:spPr>
          <a:xfrm>
            <a:off x="3731213" y="5013176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ella a 5 punte 8"/>
          <p:cNvSpPr/>
          <p:nvPr/>
        </p:nvSpPr>
        <p:spPr>
          <a:xfrm>
            <a:off x="5364088" y="4869160"/>
            <a:ext cx="264723" cy="2319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 rot="19653029">
            <a:off x="1069394" y="1852575"/>
            <a:ext cx="4617075" cy="2198071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igura a mano libera 10"/>
          <p:cNvSpPr/>
          <p:nvPr/>
        </p:nvSpPr>
        <p:spPr>
          <a:xfrm>
            <a:off x="2584457" y="4042004"/>
            <a:ext cx="2275575" cy="2791650"/>
          </a:xfrm>
          <a:custGeom>
            <a:avLst/>
            <a:gdLst>
              <a:gd name="connsiteX0" fmla="*/ 14181 w 2275575"/>
              <a:gd name="connsiteY0" fmla="*/ 606132 h 2937455"/>
              <a:gd name="connsiteX1" fmla="*/ 1163712 w 2275575"/>
              <a:gd name="connsiteY1" fmla="*/ 214247 h 2937455"/>
              <a:gd name="connsiteX2" fmla="*/ 2112946 w 2275575"/>
              <a:gd name="connsiteY2" fmla="*/ 196830 h 2937455"/>
              <a:gd name="connsiteX3" fmla="*/ 2200032 w 2275575"/>
              <a:gd name="connsiteY3" fmla="*/ 2722315 h 2937455"/>
              <a:gd name="connsiteX4" fmla="*/ 1329175 w 2275575"/>
              <a:gd name="connsiteY4" fmla="*/ 2800692 h 2937455"/>
              <a:gd name="connsiteX5" fmla="*/ 571529 w 2275575"/>
              <a:gd name="connsiteY5" fmla="*/ 2731024 h 2937455"/>
              <a:gd name="connsiteX6" fmla="*/ 14181 w 2275575"/>
              <a:gd name="connsiteY6" fmla="*/ 606132 h 293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5575" h="2937455">
                <a:moveTo>
                  <a:pt x="14181" y="606132"/>
                </a:moveTo>
                <a:cubicBezTo>
                  <a:pt x="112878" y="186669"/>
                  <a:pt x="813918" y="282464"/>
                  <a:pt x="1163712" y="214247"/>
                </a:cubicBezTo>
                <a:cubicBezTo>
                  <a:pt x="1513506" y="146030"/>
                  <a:pt x="1940226" y="-221181"/>
                  <a:pt x="2112946" y="196830"/>
                </a:cubicBezTo>
                <a:cubicBezTo>
                  <a:pt x="2285666" y="614841"/>
                  <a:pt x="2330660" y="2288338"/>
                  <a:pt x="2200032" y="2722315"/>
                </a:cubicBezTo>
                <a:cubicBezTo>
                  <a:pt x="2069404" y="3156292"/>
                  <a:pt x="1600592" y="2799241"/>
                  <a:pt x="1329175" y="2800692"/>
                </a:cubicBezTo>
                <a:cubicBezTo>
                  <a:pt x="1057758" y="2802143"/>
                  <a:pt x="786341" y="3102590"/>
                  <a:pt x="571529" y="2731024"/>
                </a:cubicBezTo>
                <a:cubicBezTo>
                  <a:pt x="356717" y="2359458"/>
                  <a:pt x="-84516" y="1025595"/>
                  <a:pt x="14181" y="606132"/>
                </a:cubicBezTo>
                <a:close/>
              </a:path>
            </a:pathLst>
          </a:cu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igura a mano libera 11"/>
          <p:cNvSpPr/>
          <p:nvPr/>
        </p:nvSpPr>
        <p:spPr>
          <a:xfrm>
            <a:off x="4359033" y="2028544"/>
            <a:ext cx="3859393" cy="2319012"/>
          </a:xfrm>
          <a:custGeom>
            <a:avLst/>
            <a:gdLst>
              <a:gd name="connsiteX0" fmla="*/ 247801 w 3859393"/>
              <a:gd name="connsiteY0" fmla="*/ 1785810 h 2319012"/>
              <a:gd name="connsiteX1" fmla="*/ 221676 w 3859393"/>
              <a:gd name="connsiteY1" fmla="*/ 1437467 h 2319012"/>
              <a:gd name="connsiteX2" fmla="*/ 1684716 w 3859393"/>
              <a:gd name="connsiteY2" fmla="*/ 166016 h 2319012"/>
              <a:gd name="connsiteX3" fmla="*/ 3844441 w 3859393"/>
              <a:gd name="connsiteY3" fmla="*/ 244393 h 2319012"/>
              <a:gd name="connsiteX4" fmla="*/ 2520738 w 3859393"/>
              <a:gd name="connsiteY4" fmla="*/ 2256073 h 2319012"/>
              <a:gd name="connsiteX5" fmla="*/ 247801 w 3859393"/>
              <a:gd name="connsiteY5" fmla="*/ 1785810 h 231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9393" h="2319012">
                <a:moveTo>
                  <a:pt x="247801" y="1785810"/>
                </a:moveTo>
                <a:cubicBezTo>
                  <a:pt x="-135376" y="1649376"/>
                  <a:pt x="-17810" y="1707433"/>
                  <a:pt x="221676" y="1437467"/>
                </a:cubicBezTo>
                <a:cubicBezTo>
                  <a:pt x="461162" y="1167501"/>
                  <a:pt x="1080922" y="364862"/>
                  <a:pt x="1684716" y="166016"/>
                </a:cubicBezTo>
                <a:cubicBezTo>
                  <a:pt x="2288510" y="-32830"/>
                  <a:pt x="3705104" y="-103950"/>
                  <a:pt x="3844441" y="244393"/>
                </a:cubicBezTo>
                <a:cubicBezTo>
                  <a:pt x="3983778" y="592736"/>
                  <a:pt x="3118726" y="2002073"/>
                  <a:pt x="2520738" y="2256073"/>
                </a:cubicBezTo>
                <a:cubicBezTo>
                  <a:pt x="1922750" y="2510073"/>
                  <a:pt x="630978" y="1922244"/>
                  <a:pt x="247801" y="1785810"/>
                </a:cubicBezTo>
                <a:close/>
              </a:path>
            </a:pathLst>
          </a:cu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833251" y="4359131"/>
            <a:ext cx="1819915" cy="1981828"/>
          </a:xfrm>
          <a:custGeom>
            <a:avLst/>
            <a:gdLst>
              <a:gd name="connsiteX0" fmla="*/ 69675 w 1819915"/>
              <a:gd name="connsiteY0" fmla="*/ 360915 h 1981828"/>
              <a:gd name="connsiteX1" fmla="*/ 17423 w 1819915"/>
              <a:gd name="connsiteY1" fmla="*/ 1266606 h 1981828"/>
              <a:gd name="connsiteX2" fmla="*/ 95800 w 1819915"/>
              <a:gd name="connsiteY2" fmla="*/ 1719452 h 1981828"/>
              <a:gd name="connsiteX3" fmla="*/ 627023 w 1819915"/>
              <a:gd name="connsiteY3" fmla="*/ 1980709 h 1981828"/>
              <a:gd name="connsiteX4" fmla="*/ 1463046 w 1819915"/>
              <a:gd name="connsiteY4" fmla="*/ 1623658 h 1981828"/>
              <a:gd name="connsiteX5" fmla="*/ 1802680 w 1819915"/>
              <a:gd name="connsiteY5" fmla="*/ 561212 h 1981828"/>
              <a:gd name="connsiteX6" fmla="*/ 1654635 w 1819915"/>
              <a:gd name="connsiteY6" fmla="*/ 117075 h 1981828"/>
              <a:gd name="connsiteX7" fmla="*/ 687983 w 1819915"/>
              <a:gd name="connsiteY7" fmla="*/ 12572 h 1981828"/>
              <a:gd name="connsiteX8" fmla="*/ 69675 w 1819915"/>
              <a:gd name="connsiteY8" fmla="*/ 360915 h 19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9915" h="1981828">
                <a:moveTo>
                  <a:pt x="69675" y="360915"/>
                </a:moveTo>
                <a:cubicBezTo>
                  <a:pt x="-42085" y="569921"/>
                  <a:pt x="13069" y="1040183"/>
                  <a:pt x="17423" y="1266606"/>
                </a:cubicBezTo>
                <a:cubicBezTo>
                  <a:pt x="21777" y="1493029"/>
                  <a:pt x="-5800" y="1600435"/>
                  <a:pt x="95800" y="1719452"/>
                </a:cubicBezTo>
                <a:cubicBezTo>
                  <a:pt x="197400" y="1838469"/>
                  <a:pt x="399149" y="1996675"/>
                  <a:pt x="627023" y="1980709"/>
                </a:cubicBezTo>
                <a:cubicBezTo>
                  <a:pt x="854897" y="1964743"/>
                  <a:pt x="1267103" y="1860241"/>
                  <a:pt x="1463046" y="1623658"/>
                </a:cubicBezTo>
                <a:cubicBezTo>
                  <a:pt x="1658989" y="1387075"/>
                  <a:pt x="1770748" y="812309"/>
                  <a:pt x="1802680" y="561212"/>
                </a:cubicBezTo>
                <a:cubicBezTo>
                  <a:pt x="1834612" y="310115"/>
                  <a:pt x="1840418" y="208515"/>
                  <a:pt x="1654635" y="117075"/>
                </a:cubicBezTo>
                <a:cubicBezTo>
                  <a:pt x="1468852" y="25635"/>
                  <a:pt x="952143" y="-25165"/>
                  <a:pt x="687983" y="12572"/>
                </a:cubicBezTo>
                <a:cubicBezTo>
                  <a:pt x="423823" y="50309"/>
                  <a:pt x="181435" y="151909"/>
                  <a:pt x="69675" y="360915"/>
                </a:cubicBezTo>
                <a:close/>
              </a:path>
            </a:pathLst>
          </a:cu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4CE6F33-ABBB-484B-859B-8291AE20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62071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P-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mediana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,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formulazione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D39C84E-3510-46D6-B985-DEBAB0E45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737891"/>
              </p:ext>
            </p:extLst>
          </p:nvPr>
        </p:nvGraphicFramePr>
        <p:xfrm>
          <a:off x="742950" y="1154113"/>
          <a:ext cx="3500438" cy="426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1930320" progId="Equation.DSMT4">
                  <p:embed/>
                </p:oleObj>
              </mc:Choice>
              <mc:Fallback>
                <p:oleObj name="Equation" r:id="rId2" imgW="1587240" imgH="193032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8D39C84E-3510-46D6-B985-DEBAB0E45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154113"/>
                        <a:ext cx="3500438" cy="426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0ACED9AC-FE37-483B-8FB0-FC5DD7A06505}"/>
              </a:ext>
            </a:extLst>
          </p:cNvPr>
          <p:cNvSpPr/>
          <p:nvPr/>
        </p:nvSpPr>
        <p:spPr>
          <a:xfrm>
            <a:off x="4781550" y="3071813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Ogni domanda deve essere soddisfatta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46BAB44-ABD6-411F-A190-1F8DA42ABB5C}"/>
              </a:ext>
            </a:extLst>
          </p:cNvPr>
          <p:cNvCxnSpPr/>
          <p:nvPr/>
        </p:nvCxnSpPr>
        <p:spPr>
          <a:xfrm>
            <a:off x="3924300" y="3313113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E07A7928-6D9C-4DE9-8CEF-F1962259A9A2}"/>
              </a:ext>
            </a:extLst>
          </p:cNvPr>
          <p:cNvSpPr/>
          <p:nvPr/>
        </p:nvSpPr>
        <p:spPr>
          <a:xfrm>
            <a:off x="5284788" y="3789363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 err="1">
                <a:solidFill>
                  <a:srgbClr val="C00000"/>
                </a:solidFill>
              </a:rPr>
              <a:t>Variable</a:t>
            </a:r>
            <a:r>
              <a:rPr lang="it-IT" sz="1600" i="1" dirty="0">
                <a:solidFill>
                  <a:srgbClr val="C00000"/>
                </a:solidFill>
              </a:rPr>
              <a:t> upper </a:t>
            </a:r>
            <a:r>
              <a:rPr lang="it-IT" sz="1600" i="1" dirty="0" err="1">
                <a:solidFill>
                  <a:srgbClr val="C00000"/>
                </a:solidFill>
              </a:rPr>
              <a:t>bounds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570F1D9-EE39-4DB8-A370-CA062FCEC784}"/>
              </a:ext>
            </a:extLst>
          </p:cNvPr>
          <p:cNvCxnSpPr/>
          <p:nvPr/>
        </p:nvCxnSpPr>
        <p:spPr>
          <a:xfrm>
            <a:off x="4427538" y="4030663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EF5B6B44-46D0-432B-9190-368678C56D22}"/>
              </a:ext>
            </a:extLst>
          </p:cNvPr>
          <p:cNvSpPr/>
          <p:nvPr/>
        </p:nvSpPr>
        <p:spPr>
          <a:xfrm>
            <a:off x="5284788" y="4368800"/>
            <a:ext cx="288766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Non è necessario dichiararle come variabili binarie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F17EA35-1FF8-4F71-AE84-D6622B019322}"/>
              </a:ext>
            </a:extLst>
          </p:cNvPr>
          <p:cNvCxnSpPr/>
          <p:nvPr/>
        </p:nvCxnSpPr>
        <p:spPr>
          <a:xfrm>
            <a:off x="4427538" y="4610100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662FBFB8-54B7-447D-8A0D-0E6E661407F8}"/>
              </a:ext>
            </a:extLst>
          </p:cNvPr>
          <p:cNvSpPr/>
          <p:nvPr/>
        </p:nvSpPr>
        <p:spPr>
          <a:xfrm>
            <a:off x="4060825" y="2276475"/>
            <a:ext cx="25273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Vincolo sul numero di centri da aprire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2F7C3F-62C0-4AB5-9991-0C761011EF34}"/>
              </a:ext>
            </a:extLst>
          </p:cNvPr>
          <p:cNvCxnSpPr/>
          <p:nvPr/>
        </p:nvCxnSpPr>
        <p:spPr>
          <a:xfrm>
            <a:off x="3203575" y="2517775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3EBCA983-D1D7-40A5-B38E-AE4C83C8E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localizzazione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10629F6-90A2-4D76-8158-294D3503D45E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B3BFA70-42D5-4B8B-A7C0-AEBDAE4E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62661D-8A0F-4D6C-B04C-3434A881AD51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EC1EEDF4-9A87-4AC2-8209-62D86E86E794}"/>
              </a:ext>
            </a:extLst>
          </p:cNvPr>
          <p:cNvSpPr txBox="1">
            <a:spLocks noGrp="1"/>
          </p:cNvSpPr>
          <p:nvPr/>
        </p:nvSpPr>
        <p:spPr bwMode="auto">
          <a:xfrm>
            <a:off x="395536" y="2420888"/>
            <a:ext cx="835292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Nel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it-IT" sz="16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mining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nel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machine </a:t>
            </a:r>
            <a:r>
              <a:rPr lang="it-IT" sz="16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il </a:t>
            </a:r>
            <a:r>
              <a:rPr lang="it-IT" sz="1600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è una delle tecniche più importanti di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raggruppamento di oggetti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742950" lvl="2" indent="-285750" algn="just" eaLnBrk="1" hangingPunct="1">
              <a:lnSpc>
                <a:spcPts val="2500"/>
              </a:lnSpc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it-IT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it-IT" sz="14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Mining</a:t>
            </a:r>
            <a:r>
              <a:rPr lang="it-IT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è il processo di esplorazione ed analisi di grandi quantità di dati al fine di trovare modelli (o pattern) dai dati ed utilizzarli per un determinato scopo.</a:t>
            </a:r>
          </a:p>
          <a:p>
            <a:pPr marL="742950" lvl="2" indent="-285750" algn="just" eaLnBrk="1" hangingPunct="1">
              <a:lnSpc>
                <a:spcPts val="2500"/>
              </a:lnSpc>
              <a:spcBef>
                <a:spcPts val="1200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it-IT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it-IT" sz="14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Machine Learning </a:t>
            </a:r>
            <a:r>
              <a:rPr lang="it-IT" sz="14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 l’obiettivo di creare algoritmi che permettono ai computer di imparare in modo automatico da una certa esperienza</a:t>
            </a:r>
            <a:r>
              <a:rPr lang="it-IT" sz="1400" dirty="0"/>
              <a:t>.</a:t>
            </a:r>
            <a:endParaRPr lang="it-IT" altLang="en-US" sz="14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10" name="Rettangolo arrotondato 3">
            <a:extLst>
              <a:ext uri="{FF2B5EF4-FFF2-40B4-BE49-F238E27FC236}">
                <a16:creationId xmlns:a16="http://schemas.microsoft.com/office/drawing/2014/main" id="{49D66BEC-6E0B-4102-9DA7-C93A775F9126}"/>
              </a:ext>
            </a:extLst>
          </p:cNvPr>
          <p:cNvSpPr/>
          <p:nvPr/>
        </p:nvSpPr>
        <p:spPr>
          <a:xfrm>
            <a:off x="251520" y="836712"/>
            <a:ext cx="8496944" cy="108012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8EAD2A25-1060-4743-946D-B7234E98BA8B}"/>
              </a:ext>
            </a:extLst>
          </p:cNvPr>
          <p:cNvSpPr txBox="1">
            <a:spLocks noGrp="1"/>
          </p:cNvSpPr>
          <p:nvPr/>
        </p:nvSpPr>
        <p:spPr bwMode="auto">
          <a:xfrm>
            <a:off x="323528" y="836712"/>
            <a:ext cx="835977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it-IT" sz="16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raggruppa insiemi di oggetti con cui ci dobbiamo prima o poi relazionarci, per un qualche futuro utilizzo o semplicemente per trovare più facilmente gli oggetti al momento del bisogno.</a:t>
            </a:r>
            <a:endParaRPr lang="it-IT" altLang="en-US" sz="16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5FADC12F-CE55-4CDE-AE43-50BC93D2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22909"/>
            <a:ext cx="6105525" cy="4562475"/>
          </a:xfrm>
          <a:prstGeom prst="rect">
            <a:avLst/>
          </a:prstGeom>
        </p:spPr>
      </p:pic>
      <p:sp>
        <p:nvSpPr>
          <p:cNvPr id="3" name="Shape 140">
            <a:extLst>
              <a:ext uri="{FF2B5EF4-FFF2-40B4-BE49-F238E27FC236}">
                <a16:creationId xmlns:a16="http://schemas.microsoft.com/office/drawing/2014/main" id="{5195A5A2-2200-422C-AFAD-6332F0F391B5}"/>
              </a:ext>
            </a:extLst>
          </p:cNvPr>
          <p:cNvSpPr txBox="1">
            <a:spLocks noGrp="1"/>
          </p:cNvSpPr>
          <p:nvPr/>
        </p:nvSpPr>
        <p:spPr bwMode="auto">
          <a:xfrm>
            <a:off x="377788" y="548680"/>
            <a:ext cx="835292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Dato un insieme di oggetti di cardinalità elevata,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ogni oggetto può essere classificato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sulla base del valore assunto da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grandezze 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rappresentato da un </a:t>
            </a:r>
            <a:r>
              <a:rPr lang="it-IT" sz="16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punto in uno spazio n-dimensionale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it-IT" altLang="en-US" sz="14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604E6EF3-F872-4312-8BCC-856BC57F7882}"/>
              </a:ext>
            </a:extLst>
          </p:cNvPr>
          <p:cNvSpPr txBox="1">
            <a:spLocks noGrp="1"/>
          </p:cNvSpPr>
          <p:nvPr/>
        </p:nvSpPr>
        <p:spPr bwMode="auto">
          <a:xfrm>
            <a:off x="395536" y="1628800"/>
            <a:ext cx="835292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 cluster è un sottoinsieme di oggetti «simili» ovvero caratterizzati da </a:t>
            </a:r>
            <a:r>
              <a:rPr lang="it-IT" sz="1600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volori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vicini delle grandezze in gioco.</a:t>
            </a:r>
            <a:endParaRPr lang="it-IT" altLang="en-US" sz="14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8F7FD05-AD13-4CEB-83DE-E9CC9B20A0F7}"/>
              </a:ext>
            </a:extLst>
          </p:cNvPr>
          <p:cNvSpPr/>
          <p:nvPr/>
        </p:nvSpPr>
        <p:spPr>
          <a:xfrm>
            <a:off x="1763689" y="3284984"/>
            <a:ext cx="2232247" cy="2232248"/>
          </a:xfrm>
          <a:prstGeom prst="ellipse">
            <a:avLst/>
          </a:prstGeom>
          <a:solidFill>
            <a:schemeClr val="accent1">
              <a:alpha val="28000"/>
            </a:scheme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38BADC1-D899-463C-B702-BF3153FECA21}"/>
              </a:ext>
            </a:extLst>
          </p:cNvPr>
          <p:cNvSpPr/>
          <p:nvPr/>
        </p:nvSpPr>
        <p:spPr>
          <a:xfrm>
            <a:off x="3779912" y="2276872"/>
            <a:ext cx="1440160" cy="1980220"/>
          </a:xfrm>
          <a:prstGeom prst="ellipse">
            <a:avLst/>
          </a:prstGeom>
          <a:solidFill>
            <a:srgbClr val="FF0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B740F1B-310C-491A-B590-CF8A2A4478D6}"/>
              </a:ext>
            </a:extLst>
          </p:cNvPr>
          <p:cNvSpPr/>
          <p:nvPr/>
        </p:nvSpPr>
        <p:spPr>
          <a:xfrm rot="2555436">
            <a:off x="5311500" y="2208096"/>
            <a:ext cx="1860051" cy="3175192"/>
          </a:xfrm>
          <a:prstGeom prst="ellipse">
            <a:avLst/>
          </a:prstGeom>
          <a:solidFill>
            <a:srgbClr val="FFC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5414F7A-167F-489B-9C35-DC15022D5DC5}"/>
              </a:ext>
            </a:extLst>
          </p:cNvPr>
          <p:cNvSpPr/>
          <p:nvPr/>
        </p:nvSpPr>
        <p:spPr>
          <a:xfrm rot="439168">
            <a:off x="3505181" y="4557646"/>
            <a:ext cx="1806273" cy="2673343"/>
          </a:xfrm>
          <a:prstGeom prst="ellipse">
            <a:avLst/>
          </a:prstGeom>
          <a:solidFill>
            <a:srgbClr val="92D05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A25632-5711-4F8D-83ED-03EE1486D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4CD7BD2-8DF6-4F46-A513-1FFBFDD34FC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6E8BA0-5A32-472B-8259-0541B6BF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1C85EE8-3BEA-44FD-8BB6-4405B03B356F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arrotondato 12">
            <a:extLst>
              <a:ext uri="{FF2B5EF4-FFF2-40B4-BE49-F238E27FC236}">
                <a16:creationId xmlns:a16="http://schemas.microsoft.com/office/drawing/2014/main" id="{B713C481-1905-49B9-92FC-59FE1E9075E1}"/>
              </a:ext>
            </a:extLst>
          </p:cNvPr>
          <p:cNvSpPr/>
          <p:nvPr/>
        </p:nvSpPr>
        <p:spPr>
          <a:xfrm>
            <a:off x="395536" y="4365104"/>
            <a:ext cx="8496944" cy="129614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40">
                <a:extLst>
                  <a:ext uri="{FF2B5EF4-FFF2-40B4-BE49-F238E27FC236}">
                    <a16:creationId xmlns:a16="http://schemas.microsoft.com/office/drawing/2014/main" id="{31361F59-EEDA-48B6-9545-E062E9E34466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467544" y="2204864"/>
                <a:ext cx="8352928" cy="792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L’insieme dei nodi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𝑉</m:t>
                    </m:r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è costituito dai punti dello spazio euclideo rappresentativi dei singoli oggetti oggetti .</a:t>
                </a:r>
                <a:endParaRPr lang="it-IT" altLang="en-US" sz="14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5" name="Shape 140">
                <a:extLst>
                  <a:ext uri="{FF2B5EF4-FFF2-40B4-BE49-F238E27FC236}">
                    <a16:creationId xmlns:a16="http://schemas.microsoft.com/office/drawing/2014/main" id="{31361F59-EEDA-48B6-9545-E062E9E3446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204864"/>
                <a:ext cx="8352928" cy="792088"/>
              </a:xfrm>
              <a:prstGeom prst="rect">
                <a:avLst/>
              </a:prstGeom>
              <a:blipFill>
                <a:blip r:embed="rId2"/>
                <a:stretch>
                  <a:fillRect l="-292" r="-3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>
            <a:extLst>
              <a:ext uri="{FF2B5EF4-FFF2-40B4-BE49-F238E27FC236}">
                <a16:creationId xmlns:a16="http://schemas.microsoft.com/office/drawing/2014/main" id="{D1822C52-F362-46BF-8F72-D3704CD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772816"/>
            <a:ext cx="811209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18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Rappresentazione del problema mediante un grafo G(V,A):</a:t>
            </a:r>
            <a:endParaRPr lang="en-US" altLang="it-IT" sz="18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140">
                <a:extLst>
                  <a:ext uri="{FF2B5EF4-FFF2-40B4-BE49-F238E27FC236}">
                    <a16:creationId xmlns:a16="http://schemas.microsoft.com/office/drawing/2014/main" id="{24071149-E9BD-406C-BA02-EEF5D41C03D7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395536" y="692696"/>
                <a:ext cx="8352928" cy="108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Dati due punti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𝒖</m:t>
                    </m:r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di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𝒗</m:t>
                    </m:r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di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, la distanza euclidea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𝑑</m:t>
                    </m:r>
                    <m:d>
                      <m:dPr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𝒖</m:t>
                        </m:r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,</m:t>
                        </m:r>
                        <m:r>
                          <a:rPr lang="it-IT" sz="1600" b="1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</a:rPr>
                          <m:t>𝒗</m:t>
                        </m:r>
                      </m:e>
                    </m:d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t-IT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𝑘</m:t>
                            </m:r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itchFamily="34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it-IT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Verdana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Verdana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Verdana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sz="16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Verdan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Verdana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Verdana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it-IT" altLang="en-US" sz="14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è una misura della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dissimilarità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dei due oggetti.</a:t>
                </a:r>
              </a:p>
            </p:txBody>
          </p:sp>
        </mc:Choice>
        <mc:Fallback xmlns="">
          <p:sp>
            <p:nvSpPr>
              <p:cNvPr id="7" name="Shape 140">
                <a:extLst>
                  <a:ext uri="{FF2B5EF4-FFF2-40B4-BE49-F238E27FC236}">
                    <a16:creationId xmlns:a16="http://schemas.microsoft.com/office/drawing/2014/main" id="{24071149-E9BD-406C-BA02-EEF5D41C03D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692696"/>
                <a:ext cx="8352928" cy="1080120"/>
              </a:xfrm>
              <a:prstGeom prst="rect">
                <a:avLst/>
              </a:prstGeom>
              <a:blipFill>
                <a:blip r:embed="rId3"/>
                <a:stretch>
                  <a:fillRect l="-438" t="-565" r="-365" b="-186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140">
                <a:extLst>
                  <a:ext uri="{FF2B5EF4-FFF2-40B4-BE49-F238E27FC236}">
                    <a16:creationId xmlns:a16="http://schemas.microsoft.com/office/drawing/2014/main" id="{814B62DA-BD65-4269-90FF-4DB83852263B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467544" y="2924944"/>
                <a:ext cx="8352928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L’insieme degli archi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𝐴</m:t>
                    </m:r>
                  </m:oMath>
                </a14:m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è costituito da tutte le coppie di nodi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𝒖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,</m:t>
                    </m:r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</a:rPr>
                      <m:t>𝒗</m:t>
                    </m:r>
                    <m:r>
                      <a:rPr lang="it-IT" sz="18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it-IT" altLang="en-US" sz="14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.</a:t>
                </a:r>
              </a:p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endParaRPr lang="it-IT" altLang="en-US" sz="14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8" name="Shape 140">
                <a:extLst>
                  <a:ext uri="{FF2B5EF4-FFF2-40B4-BE49-F238E27FC236}">
                    <a16:creationId xmlns:a16="http://schemas.microsoft.com/office/drawing/2014/main" id="{814B62DA-BD65-4269-90FF-4DB83852263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924944"/>
                <a:ext cx="8352928" cy="504056"/>
              </a:xfrm>
              <a:prstGeom prst="rect">
                <a:avLst/>
              </a:prstGeom>
              <a:blipFill>
                <a:blip r:embed="rId4"/>
                <a:stretch>
                  <a:fillRect l="-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140">
                <a:extLst>
                  <a:ext uri="{FF2B5EF4-FFF2-40B4-BE49-F238E27FC236}">
                    <a16:creationId xmlns:a16="http://schemas.microsoft.com/office/drawing/2014/main" id="{22F0683F-0855-4520-B21F-53C3544EB3BF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467544" y="3356992"/>
                <a:ext cx="8352928" cy="504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Ad ogni 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it-IT" sz="1800" b="1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𝒖</m:t>
                        </m:r>
                        <m:r>
                          <a:rPr lang="it-IT" sz="18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,</m:t>
                        </m:r>
                        <m:r>
                          <a:rPr lang="it-IT" sz="1800" b="1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𝒗</m:t>
                        </m:r>
                      </m:e>
                    </m:d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∈</m:t>
                    </m:r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𝐴</m:t>
                    </m:r>
                  </m:oMath>
                </a14:m>
                <a:r>
                  <a:rPr lang="it-IT" altLang="en-US" sz="18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è associato un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costo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pari alla distanza euclidea tra i due nodi </a:t>
                </a:r>
                <a14:m>
                  <m:oMath xmlns:m="http://schemas.openxmlformats.org/officeDocument/2006/math"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𝑑</m:t>
                    </m:r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(</m:t>
                    </m:r>
                    <m:r>
                      <a:rPr lang="it-IT" altLang="en-US" sz="1800" b="1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𝒖</m:t>
                    </m:r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,</m:t>
                    </m:r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𝑣</m:t>
                    </m:r>
                    <m:r>
                      <a:rPr lang="it-IT" altLang="en-US" sz="18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)</m:t>
                    </m:r>
                  </m:oMath>
                </a14:m>
                <a:endParaRPr lang="it-IT" altLang="en-US" sz="1800" i="1" dirty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None/>
                </a:pPr>
                <a:endParaRPr lang="it-IT" altLang="en-US" sz="14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9" name="Shape 140">
                <a:extLst>
                  <a:ext uri="{FF2B5EF4-FFF2-40B4-BE49-F238E27FC236}">
                    <a16:creationId xmlns:a16="http://schemas.microsoft.com/office/drawing/2014/main" id="{22F0683F-0855-4520-B21F-53C3544EB3B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356992"/>
                <a:ext cx="8352928" cy="504056"/>
              </a:xfrm>
              <a:prstGeom prst="rect">
                <a:avLst/>
              </a:prstGeom>
              <a:blipFill>
                <a:blip r:embed="rId5"/>
                <a:stretch>
                  <a:fillRect l="-292" r="-365" b="-536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F40C3662-DD0E-4C8D-96EC-D953E4091D36}"/>
              </a:ext>
            </a:extLst>
          </p:cNvPr>
          <p:cNvSpPr/>
          <p:nvPr/>
        </p:nvSpPr>
        <p:spPr>
          <a:xfrm>
            <a:off x="539552" y="4355519"/>
            <a:ext cx="8352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 vuole trovare la </a:t>
            </a:r>
            <a:r>
              <a:rPr lang="it-IT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partizione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it-IT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classi 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(o </a:t>
            </a:r>
            <a:r>
              <a:rPr lang="it-IT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), con k prefissato, che </a:t>
            </a:r>
            <a:r>
              <a:rPr lang="it-IT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minimizzi la somma dei pesi degli archi incidenti in nodi appartenenti a una stessa classe</a:t>
            </a:r>
            <a:r>
              <a:rPr lang="it-IT" dirty="0"/>
              <a:t>.</a:t>
            </a:r>
            <a:endParaRPr lang="it-IT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6C2F3347-55C7-4439-94BA-DF5A84AA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19" y="2322909"/>
            <a:ext cx="6105525" cy="4562475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4BD01B91-D68D-4028-810C-4354FF0D2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EF3FF38-F3EC-45C0-8EBF-0495F4EB6F25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arrotondato 4">
            <a:extLst>
              <a:ext uri="{FF2B5EF4-FFF2-40B4-BE49-F238E27FC236}">
                <a16:creationId xmlns:a16="http://schemas.microsoft.com/office/drawing/2014/main" id="{71451328-405A-4B27-B36C-B6344080A2E5}"/>
              </a:ext>
            </a:extLst>
          </p:cNvPr>
          <p:cNvSpPr/>
          <p:nvPr/>
        </p:nvSpPr>
        <p:spPr>
          <a:xfrm>
            <a:off x="251520" y="836712"/>
            <a:ext cx="8496944" cy="122413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DBA500DF-34AF-421C-BC46-A6027B2E6B76}"/>
              </a:ext>
            </a:extLst>
          </p:cNvPr>
          <p:cNvSpPr txBox="1">
            <a:spLocks noGrp="1"/>
          </p:cNvSpPr>
          <p:nvPr/>
        </p:nvSpPr>
        <p:spPr bwMode="auto">
          <a:xfrm>
            <a:off x="323528" y="836712"/>
            <a:ext cx="835977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 ogni cluster è possibile associare un </a:t>
            </a:r>
            <a:r>
              <a:rPr lang="it-IT" sz="1600" b="1" i="1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centroide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ossia un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punto dello spazio euclideo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posto al centro del cluster e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rappresentativo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 tutti gli elementi appartenenti allo stesso cluster.</a:t>
            </a:r>
            <a:endParaRPr lang="it-IT" altLang="en-US" sz="16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48AC212-F68C-4DFC-B25F-F6497055F78A}"/>
              </a:ext>
            </a:extLst>
          </p:cNvPr>
          <p:cNvSpPr/>
          <p:nvPr/>
        </p:nvSpPr>
        <p:spPr>
          <a:xfrm>
            <a:off x="3303609" y="3284984"/>
            <a:ext cx="2232247" cy="2232248"/>
          </a:xfrm>
          <a:prstGeom prst="ellipse">
            <a:avLst/>
          </a:prstGeom>
          <a:solidFill>
            <a:schemeClr val="accent1">
              <a:alpha val="28000"/>
            </a:scheme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8C2A863-3A01-4EAC-BD42-A2BD5FF14017}"/>
              </a:ext>
            </a:extLst>
          </p:cNvPr>
          <p:cNvSpPr/>
          <p:nvPr/>
        </p:nvSpPr>
        <p:spPr>
          <a:xfrm>
            <a:off x="5319832" y="2276872"/>
            <a:ext cx="1440160" cy="1980220"/>
          </a:xfrm>
          <a:prstGeom prst="ellipse">
            <a:avLst/>
          </a:prstGeom>
          <a:solidFill>
            <a:srgbClr val="FF0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9B5644C-6974-409A-B5CC-4C3E22F255D1}"/>
              </a:ext>
            </a:extLst>
          </p:cNvPr>
          <p:cNvSpPr/>
          <p:nvPr/>
        </p:nvSpPr>
        <p:spPr>
          <a:xfrm rot="2555436">
            <a:off x="6851420" y="2208096"/>
            <a:ext cx="1860051" cy="3175192"/>
          </a:xfrm>
          <a:prstGeom prst="ellipse">
            <a:avLst/>
          </a:prstGeom>
          <a:solidFill>
            <a:srgbClr val="FFC00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C69AA5C-1B33-495B-A174-99AD7EA99021}"/>
              </a:ext>
            </a:extLst>
          </p:cNvPr>
          <p:cNvSpPr/>
          <p:nvPr/>
        </p:nvSpPr>
        <p:spPr>
          <a:xfrm rot="439168">
            <a:off x="5045101" y="4557646"/>
            <a:ext cx="1806273" cy="2673343"/>
          </a:xfrm>
          <a:prstGeom prst="ellipse">
            <a:avLst/>
          </a:prstGeom>
          <a:solidFill>
            <a:srgbClr val="92D050">
              <a:alpha val="28000"/>
            </a:srgbClr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561559C9-FD3C-455B-89B2-77A31D8482E2}"/>
              </a:ext>
            </a:extLst>
          </p:cNvPr>
          <p:cNvSpPr txBox="1">
            <a:spLocks noGrp="1"/>
          </p:cNvSpPr>
          <p:nvPr/>
        </p:nvSpPr>
        <p:spPr bwMode="auto">
          <a:xfrm>
            <a:off x="467545" y="2420888"/>
            <a:ext cx="244827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</a:t>
            </a:r>
            <a:r>
              <a:rPr lang="it-IT" altLang="en-US" sz="1600" i="1" dirty="0" err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può essere </a:t>
            </a:r>
            <a:r>
              <a:rPr lang="it-IT" altLang="en-US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reale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ovvero coincidere con uno degli oggetti del cluster</a:t>
            </a:r>
            <a:endParaRPr lang="it-IT" altLang="en-US" sz="16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12" name="Shape 140">
            <a:extLst>
              <a:ext uri="{FF2B5EF4-FFF2-40B4-BE49-F238E27FC236}">
                <a16:creationId xmlns:a16="http://schemas.microsoft.com/office/drawing/2014/main" id="{B190AA24-4689-48F5-9031-F906BEE6132B}"/>
              </a:ext>
            </a:extLst>
          </p:cNvPr>
          <p:cNvSpPr txBox="1">
            <a:spLocks noGrp="1"/>
          </p:cNvSpPr>
          <p:nvPr/>
        </p:nvSpPr>
        <p:spPr bwMode="auto">
          <a:xfrm>
            <a:off x="467544" y="4221088"/>
            <a:ext cx="283606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Oppure </a:t>
            </a:r>
            <a:r>
              <a:rPr lang="it-IT" altLang="en-US" sz="1600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immaginario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cioè può essere un punto dello spazio euclideo a cui non corrisponde alcun elemento del cluster</a:t>
            </a:r>
            <a:endParaRPr lang="it-IT" altLang="en-US" sz="16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0EDCF6E-444D-43A2-8463-0C47B5DF657E}"/>
              </a:ext>
            </a:extLst>
          </p:cNvPr>
          <p:cNvSpPr/>
          <p:nvPr/>
        </p:nvSpPr>
        <p:spPr>
          <a:xfrm>
            <a:off x="6020412" y="3284984"/>
            <a:ext cx="135764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2D7026F-3593-45A9-AD70-D0EA79FF0028}"/>
              </a:ext>
            </a:extLst>
          </p:cNvPr>
          <p:cNvSpPr/>
          <p:nvPr/>
        </p:nvSpPr>
        <p:spPr>
          <a:xfrm>
            <a:off x="7452320" y="3861048"/>
            <a:ext cx="135764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136E1E0-5C0E-4F45-BE5B-9341F6FDBB6E}"/>
              </a:ext>
            </a:extLst>
          </p:cNvPr>
          <p:cNvSpPr/>
          <p:nvPr/>
        </p:nvSpPr>
        <p:spPr>
          <a:xfrm>
            <a:off x="4211960" y="4221088"/>
            <a:ext cx="135764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767E075-0679-4A34-B0D6-8E016EC78620}"/>
              </a:ext>
            </a:extLst>
          </p:cNvPr>
          <p:cNvSpPr/>
          <p:nvPr/>
        </p:nvSpPr>
        <p:spPr>
          <a:xfrm>
            <a:off x="6092420" y="5877272"/>
            <a:ext cx="135764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ella a 5 punte 16">
            <a:extLst>
              <a:ext uri="{FF2B5EF4-FFF2-40B4-BE49-F238E27FC236}">
                <a16:creationId xmlns:a16="http://schemas.microsoft.com/office/drawing/2014/main" id="{7BE2CC3A-E66F-4582-BC70-DC15E15EF32F}"/>
              </a:ext>
            </a:extLst>
          </p:cNvPr>
          <p:cNvSpPr/>
          <p:nvPr/>
        </p:nvSpPr>
        <p:spPr>
          <a:xfrm>
            <a:off x="4352553" y="4365104"/>
            <a:ext cx="219447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ella a 5 punte 17">
            <a:extLst>
              <a:ext uri="{FF2B5EF4-FFF2-40B4-BE49-F238E27FC236}">
                <a16:creationId xmlns:a16="http://schemas.microsoft.com/office/drawing/2014/main" id="{45619CD6-27D2-4927-BFA3-112BA5BB4A16}"/>
              </a:ext>
            </a:extLst>
          </p:cNvPr>
          <p:cNvSpPr/>
          <p:nvPr/>
        </p:nvSpPr>
        <p:spPr>
          <a:xfrm>
            <a:off x="6008737" y="2996952"/>
            <a:ext cx="219447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ella a 5 punte 18">
            <a:extLst>
              <a:ext uri="{FF2B5EF4-FFF2-40B4-BE49-F238E27FC236}">
                <a16:creationId xmlns:a16="http://schemas.microsoft.com/office/drawing/2014/main" id="{52B2472E-1487-4CEA-B72F-5CF3A4BA335A}"/>
              </a:ext>
            </a:extLst>
          </p:cNvPr>
          <p:cNvSpPr/>
          <p:nvPr/>
        </p:nvSpPr>
        <p:spPr>
          <a:xfrm>
            <a:off x="7736929" y="3789040"/>
            <a:ext cx="219447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ella a 5 punte 19">
            <a:extLst>
              <a:ext uri="{FF2B5EF4-FFF2-40B4-BE49-F238E27FC236}">
                <a16:creationId xmlns:a16="http://schemas.microsoft.com/office/drawing/2014/main" id="{8C4F6B4C-E5F4-48AB-87CA-B130E993EF0E}"/>
              </a:ext>
            </a:extLst>
          </p:cNvPr>
          <p:cNvSpPr/>
          <p:nvPr/>
        </p:nvSpPr>
        <p:spPr>
          <a:xfrm>
            <a:off x="5796136" y="5733256"/>
            <a:ext cx="219447" cy="2160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2">
            <a:extLst>
              <a:ext uri="{FF2B5EF4-FFF2-40B4-BE49-F238E27FC236}">
                <a16:creationId xmlns:a16="http://schemas.microsoft.com/office/drawing/2014/main" id="{0F891E1B-F38C-4389-8E8F-64A38ADA2DA8}"/>
              </a:ext>
            </a:extLst>
          </p:cNvPr>
          <p:cNvSpPr/>
          <p:nvPr/>
        </p:nvSpPr>
        <p:spPr>
          <a:xfrm>
            <a:off x="251520" y="620688"/>
            <a:ext cx="8496944" cy="2304256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F4704C7E-50D2-410A-BFCC-9D5BB2C46854}"/>
              </a:ext>
            </a:extLst>
          </p:cNvPr>
          <p:cNvSpPr txBox="1">
            <a:spLocks noGrp="1"/>
          </p:cNvSpPr>
          <p:nvPr/>
        </p:nvSpPr>
        <p:spPr bwMode="auto">
          <a:xfrm>
            <a:off x="323528" y="692696"/>
            <a:ext cx="835977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Nel caso in cui si è interessati a </a:t>
            </a:r>
            <a:r>
              <a:rPr lang="it-IT" sz="1600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centroidi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che corrispondano ad elementi reali, il problema di </a:t>
            </a:r>
            <a:r>
              <a:rPr lang="it-IT" sz="1600" i="1" dirty="0" err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clustering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può essere modellato come un problema di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p-mediana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cui:</a:t>
            </a:r>
            <a:endParaRPr lang="it-IT" altLang="en-US" sz="16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4" name="Shape 140">
            <a:extLst>
              <a:ext uri="{FF2B5EF4-FFF2-40B4-BE49-F238E27FC236}">
                <a16:creationId xmlns:a16="http://schemas.microsoft.com/office/drawing/2014/main" id="{D73B2011-B914-4F9E-93D5-F859EDE74CFE}"/>
              </a:ext>
            </a:extLst>
          </p:cNvPr>
          <p:cNvSpPr txBox="1">
            <a:spLocks noGrp="1"/>
          </p:cNvSpPr>
          <p:nvPr/>
        </p:nvSpPr>
        <p:spPr bwMode="auto">
          <a:xfrm>
            <a:off x="467545" y="1772816"/>
            <a:ext cx="698477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AutoNum type="romanLcParenR"/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Ciascuna mediana corrisponde ad un </a:t>
            </a:r>
            <a:r>
              <a:rPr lang="it-IT" altLang="en-US" sz="1600" i="1" dirty="0" err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endParaRPr lang="it-IT" altLang="en-US" sz="1600" i="1" dirty="0"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  <a:p>
            <a:pPr marL="400050" indent="-40005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AutoNum type="romanLcParenR"/>
            </a:pP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cluster rappresentato da un </a:t>
            </a:r>
            <a:r>
              <a:rPr lang="it-IT" altLang="en-US" sz="1600" i="1" dirty="0" err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r>
              <a:rPr lang="it-IT" altLang="en-US" sz="1600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è costituito da tutti i nodi afferenti al </a:t>
            </a:r>
            <a:r>
              <a:rPr lang="it-IT" altLang="en-US" sz="1600" i="1" dirty="0" err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endParaRPr lang="it-IT" altLang="en-US" sz="1600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AEE1AF3F-2A73-4E69-A576-9EA665FD4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73338"/>
              </p:ext>
            </p:extLst>
          </p:nvPr>
        </p:nvGraphicFramePr>
        <p:xfrm>
          <a:off x="955675" y="3213100"/>
          <a:ext cx="3024188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1625400" progId="Equation.DSMT4">
                  <p:embed/>
                </p:oleObj>
              </mc:Choice>
              <mc:Fallback>
                <p:oleObj name="Equation" r:id="rId3" imgW="1434960" imgH="1625400" progId="Equation.DSMT4">
                  <p:embed/>
                  <p:pic>
                    <p:nvPicPr>
                      <p:cNvPr id="5" name="Oggetto 4">
                        <a:extLst>
                          <a:ext uri="{FF2B5EF4-FFF2-40B4-BE49-F238E27FC236}">
                            <a16:creationId xmlns:a16="http://schemas.microsoft.com/office/drawing/2014/main" id="{AEE1AF3F-2A73-4E69-A576-9EA665FD4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213100"/>
                        <a:ext cx="3024188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16205338-BB6A-4E43-BFFB-966B9E8539D3}"/>
              </a:ext>
            </a:extLst>
          </p:cNvPr>
          <p:cNvSpPr/>
          <p:nvPr/>
        </p:nvSpPr>
        <p:spPr>
          <a:xfrm>
            <a:off x="4060824" y="3288407"/>
            <a:ext cx="396755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Minimizza la somma delle distanze di ogni nodo dal suo </a:t>
            </a:r>
            <a:r>
              <a:rPr lang="it-IT" sz="1600" i="1" dirty="0" err="1">
                <a:solidFill>
                  <a:srgbClr val="C00000"/>
                </a:solidFill>
              </a:rPr>
              <a:t>centroide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C85FA4E-93A0-4EFF-BE02-0A53A88F3FC4}"/>
              </a:ext>
            </a:extLst>
          </p:cNvPr>
          <p:cNvCxnSpPr/>
          <p:nvPr/>
        </p:nvCxnSpPr>
        <p:spPr>
          <a:xfrm>
            <a:off x="3203575" y="3529707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873A4C2F-BE45-4AD2-8258-51E0827DB45E}"/>
              </a:ext>
            </a:extLst>
          </p:cNvPr>
          <p:cNvSpPr/>
          <p:nvPr/>
        </p:nvSpPr>
        <p:spPr>
          <a:xfrm>
            <a:off x="4204841" y="4080495"/>
            <a:ext cx="346350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Fissa il numero di </a:t>
            </a:r>
            <a:r>
              <a:rPr lang="it-IT" sz="1600" i="1" dirty="0" err="1">
                <a:solidFill>
                  <a:srgbClr val="C00000"/>
                </a:solidFill>
              </a:rPr>
              <a:t>centroidi</a:t>
            </a:r>
            <a:r>
              <a:rPr lang="it-IT" sz="1600" i="1" dirty="0">
                <a:solidFill>
                  <a:srgbClr val="C00000"/>
                </a:solidFill>
              </a:rPr>
              <a:t> (cluster)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979DEF8-12F5-4137-AAB6-B3FA9263A409}"/>
              </a:ext>
            </a:extLst>
          </p:cNvPr>
          <p:cNvCxnSpPr/>
          <p:nvPr/>
        </p:nvCxnSpPr>
        <p:spPr>
          <a:xfrm>
            <a:off x="3203575" y="4321795"/>
            <a:ext cx="9271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416DD011-F4D6-4EBE-927A-25A067FFE1A3}"/>
              </a:ext>
            </a:extLst>
          </p:cNvPr>
          <p:cNvSpPr/>
          <p:nvPr/>
        </p:nvSpPr>
        <p:spPr>
          <a:xfrm>
            <a:off x="4853557" y="4800575"/>
            <a:ext cx="4182939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Ogni elemento deve afferire ad un </a:t>
            </a:r>
            <a:r>
              <a:rPr lang="it-IT" sz="1600" i="1" dirty="0" err="1">
                <a:solidFill>
                  <a:srgbClr val="C00000"/>
                </a:solidFill>
              </a:rPr>
              <a:t>centroide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4097211-2D01-4DC1-B6E9-1C25108A3412}"/>
              </a:ext>
            </a:extLst>
          </p:cNvPr>
          <p:cNvCxnSpPr/>
          <p:nvPr/>
        </p:nvCxnSpPr>
        <p:spPr>
          <a:xfrm>
            <a:off x="3924300" y="5041875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A14D6BB9-8208-4844-AD69-293B8B766470}"/>
              </a:ext>
            </a:extLst>
          </p:cNvPr>
          <p:cNvSpPr/>
          <p:nvPr/>
        </p:nvSpPr>
        <p:spPr>
          <a:xfrm>
            <a:off x="5149974" y="5592663"/>
            <a:ext cx="295041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600" i="1" dirty="0">
                <a:solidFill>
                  <a:srgbClr val="C00000"/>
                </a:solidFill>
              </a:rPr>
              <a:t>Un elemento i può afferire a j solo se j è un </a:t>
            </a:r>
            <a:r>
              <a:rPr lang="it-IT" sz="1600" i="1" dirty="0" err="1">
                <a:solidFill>
                  <a:srgbClr val="C00000"/>
                </a:solidFill>
              </a:rPr>
              <a:t>centroide</a:t>
            </a:r>
            <a:endParaRPr lang="it-IT" sz="1600" i="1" dirty="0">
              <a:solidFill>
                <a:srgbClr val="C00000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4733E87-5639-4721-BBAD-0DA43824A87A}"/>
              </a:ext>
            </a:extLst>
          </p:cNvPr>
          <p:cNvCxnSpPr/>
          <p:nvPr/>
        </p:nvCxnSpPr>
        <p:spPr>
          <a:xfrm>
            <a:off x="4076700" y="5761955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8D99B71E-4EAE-47B3-9DE9-89259702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9392"/>
            <a:ext cx="8429625" cy="5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2000" dirty="0">
                <a:solidFill>
                  <a:srgbClr val="002060"/>
                </a:solidFill>
              </a:rPr>
              <a:t>Problemi di clustering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4EC98DC-2B78-4835-A684-4216FE5D6B83}"/>
              </a:ext>
            </a:extLst>
          </p:cNvPr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8EE912-15EA-43D9-BC53-F1390DD7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rgbClr val="0070C0"/>
                </a:solidFill>
              </a:rPr>
              <a:t>Clustering</a:t>
            </a:r>
            <a:endParaRPr lang="it-IT" altLang="it-IT" sz="2800" dirty="0">
              <a:solidFill>
                <a:srgbClr val="0070C0"/>
              </a:solidFill>
            </a:endParaRPr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FB9C9802-BAE7-4585-9F94-F88BEEC8337E}"/>
              </a:ext>
            </a:extLst>
          </p:cNvPr>
          <p:cNvSpPr txBox="1">
            <a:spLocks noGrp="1"/>
          </p:cNvSpPr>
          <p:nvPr/>
        </p:nvSpPr>
        <p:spPr bwMode="auto">
          <a:xfrm>
            <a:off x="323528" y="692696"/>
            <a:ext cx="835977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 k-</a:t>
            </a:r>
            <a:r>
              <a:rPr lang="it-IT" sz="18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means</a:t>
            </a:r>
            <a:endParaRPr lang="it-IT" sz="1800" i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tangolo arrotondato 4">
            <a:extLst>
              <a:ext uri="{FF2B5EF4-FFF2-40B4-BE49-F238E27FC236}">
                <a16:creationId xmlns:a16="http://schemas.microsoft.com/office/drawing/2014/main" id="{F54E3101-A995-4719-9D8E-C866A9C68FC8}"/>
              </a:ext>
            </a:extLst>
          </p:cNvPr>
          <p:cNvSpPr/>
          <p:nvPr/>
        </p:nvSpPr>
        <p:spPr>
          <a:xfrm>
            <a:off x="251520" y="1268760"/>
            <a:ext cx="8496944" cy="122413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C2C9B138-800C-4C91-B0D4-2436BD489D48}"/>
              </a:ext>
            </a:extLst>
          </p:cNvPr>
          <p:cNvSpPr txBox="1">
            <a:spLocks noGrp="1"/>
          </p:cNvSpPr>
          <p:nvPr/>
        </p:nvSpPr>
        <p:spPr bwMode="auto">
          <a:xfrm>
            <a:off x="323528" y="1268760"/>
            <a:ext cx="835977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 ogni cluster è possibile associare un </a:t>
            </a:r>
            <a:r>
              <a:rPr lang="it-IT" sz="1600" b="1" i="1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centroide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ossia un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punto dello spazio euclideo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posto al centro del cluster e </a:t>
            </a:r>
            <a:r>
              <a:rPr lang="it-IT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rappresentativo</a:t>
            </a:r>
            <a:r>
              <a:rPr lang="it-IT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di tutti gli elementi appartenenti allo stesso cluster.</a:t>
            </a:r>
            <a:endParaRPr lang="it-IT" altLang="en-US" sz="1600" i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330FE39-638C-4B58-BD98-D10DDDC03C7F}"/>
              </a:ext>
            </a:extLst>
          </p:cNvPr>
          <p:cNvSpPr/>
          <p:nvPr/>
        </p:nvSpPr>
        <p:spPr>
          <a:xfrm>
            <a:off x="460696" y="2871798"/>
            <a:ext cx="8222607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</a:t>
            </a:r>
            <a:r>
              <a:rPr lang="it-IT" altLang="en-US" i="1" dirty="0" err="1">
                <a:solidFill>
                  <a:srgbClr val="0066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o </a:t>
            </a:r>
            <a:r>
              <a:rPr lang="it-IT" altLang="en-US" i="1" dirty="0">
                <a:solidFill>
                  <a:srgbClr val="0066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baricentro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di un cluster è un punto dello spazio euclideo a cui non corrisponde alcun elemento del cluster</a:t>
            </a:r>
            <a:endParaRPr lang="it-IT" altLang="en-US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EFE227D-9895-4DFC-A4D1-727CDCE64433}"/>
              </a:ext>
            </a:extLst>
          </p:cNvPr>
          <p:cNvSpPr/>
          <p:nvPr/>
        </p:nvSpPr>
        <p:spPr>
          <a:xfrm>
            <a:off x="467544" y="3879910"/>
            <a:ext cx="8222607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Ogni </a:t>
            </a:r>
            <a:r>
              <a:rPr lang="it-IT" altLang="en-US" i="1" dirty="0">
                <a:solidFill>
                  <a:srgbClr val="0066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elemento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(</a:t>
            </a:r>
            <a:r>
              <a:rPr lang="it-IT" altLang="en-US" i="1" dirty="0">
                <a:solidFill>
                  <a:srgbClr val="0066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nodo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) viene </a:t>
            </a:r>
            <a:r>
              <a:rPr lang="it-IT" altLang="en-US" i="1" dirty="0">
                <a:solidFill>
                  <a:srgbClr val="0066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assegnato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al cluster con il </a:t>
            </a:r>
            <a:r>
              <a:rPr lang="it-IT" altLang="en-US" i="1" dirty="0">
                <a:solidFill>
                  <a:srgbClr val="0066FF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baricentro più vicino</a:t>
            </a:r>
          </a:p>
        </p:txBody>
      </p:sp>
    </p:spTree>
    <p:extLst>
      <p:ext uri="{BB962C8B-B14F-4D97-AF65-F5344CB8AC3E}">
        <p14:creationId xmlns:p14="http://schemas.microsoft.com/office/powerpoint/2010/main" val="29716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8EE912-15EA-43D9-BC53-F1390DD7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rgbClr val="0070C0"/>
                </a:solidFill>
              </a:rPr>
              <a:t>Clustering</a:t>
            </a:r>
            <a:endParaRPr lang="it-IT" altLang="it-IT" sz="2800" dirty="0">
              <a:solidFill>
                <a:srgbClr val="0070C0"/>
              </a:solidFill>
            </a:endParaRPr>
          </a:p>
        </p:txBody>
      </p:sp>
      <p:sp>
        <p:nvSpPr>
          <p:cNvPr id="3" name="Shape 140">
            <a:extLst>
              <a:ext uri="{FF2B5EF4-FFF2-40B4-BE49-F238E27FC236}">
                <a16:creationId xmlns:a16="http://schemas.microsoft.com/office/drawing/2014/main" id="{FB9C9802-BAE7-4585-9F94-F88BEEC8337E}"/>
              </a:ext>
            </a:extLst>
          </p:cNvPr>
          <p:cNvSpPr txBox="1">
            <a:spLocks noGrp="1"/>
          </p:cNvSpPr>
          <p:nvPr/>
        </p:nvSpPr>
        <p:spPr bwMode="auto">
          <a:xfrm>
            <a:off x="323528" y="692696"/>
            <a:ext cx="835977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it-IT" sz="1800" i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 k-</a:t>
            </a:r>
            <a:r>
              <a:rPr lang="it-IT" sz="1800" i="1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means</a:t>
            </a:r>
            <a:endParaRPr lang="it-IT" sz="1800" i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330FE39-638C-4B58-BD98-D10DDDC03C7F}"/>
              </a:ext>
            </a:extLst>
          </p:cNvPr>
          <p:cNvSpPr/>
          <p:nvPr/>
        </p:nvSpPr>
        <p:spPr>
          <a:xfrm>
            <a:off x="467544" y="1124744"/>
            <a:ext cx="8222607" cy="38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Seleziona </a:t>
            </a:r>
            <a:r>
              <a:rPr lang="it-IT" altLang="en-US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k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</a:t>
            </a:r>
            <a:r>
              <a:rPr lang="it-IT" altLang="en-US" i="1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centroidi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iniziali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EFE227D-9895-4DFC-A4D1-727CDCE64433}"/>
              </a:ext>
            </a:extLst>
          </p:cNvPr>
          <p:cNvSpPr/>
          <p:nvPr/>
        </p:nvSpPr>
        <p:spPr>
          <a:xfrm>
            <a:off x="467544" y="1628800"/>
            <a:ext cx="8222607" cy="38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Assegna ogni </a:t>
            </a:r>
            <a:r>
              <a:rPr lang="it-IT" altLang="en-US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elemento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(</a:t>
            </a:r>
            <a:r>
              <a:rPr lang="it-IT" altLang="en-US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nodo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) al cluster con il </a:t>
            </a:r>
            <a:r>
              <a:rPr lang="it-IT" altLang="en-US" i="1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r>
              <a:rPr lang="it-IT" altLang="en-US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più vicino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FE8BDD1-011E-4038-A853-8972BA3424F8}"/>
              </a:ext>
            </a:extLst>
          </p:cNvPr>
          <p:cNvSpPr/>
          <p:nvPr/>
        </p:nvSpPr>
        <p:spPr>
          <a:xfrm>
            <a:off x="467544" y="3573016"/>
            <a:ext cx="8222607" cy="38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Per ogni cluster aggiorna la </a:t>
            </a:r>
            <a:r>
              <a:rPr lang="it-IT" altLang="en-US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posizione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dei rispettivi </a:t>
            </a:r>
            <a:r>
              <a:rPr lang="it-IT" altLang="en-US" i="1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centroidi</a:t>
            </a:r>
            <a:endParaRPr lang="it-IT" altLang="en-US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F2B53D8-8626-4EAB-8E05-3BEEDCADDE0D}"/>
              </a:ext>
            </a:extLst>
          </p:cNvPr>
          <p:cNvSpPr/>
          <p:nvPr/>
        </p:nvSpPr>
        <p:spPr>
          <a:xfrm>
            <a:off x="827585" y="2112279"/>
            <a:ext cx="6552728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Clr>
                <a:srgbClr val="000000"/>
              </a:buClr>
            </a:pP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Per ogni elemento </a:t>
            </a:r>
            <a:r>
              <a:rPr lang="it-IT" altLang="en-US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x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il </a:t>
            </a:r>
            <a:r>
              <a:rPr lang="it-IT" altLang="en-US" i="1" dirty="0" err="1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centroide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</a:t>
            </a:r>
            <a:r>
              <a:rPr lang="it-IT" altLang="en-US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</a:t>
            </a: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a cui viene assegnato è dato da:</a:t>
            </a:r>
            <a:endParaRPr lang="it-IT" altLang="en-US" i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C72A13-A84F-4708-B898-A2991E2C34D0}"/>
                  </a:ext>
                </a:extLst>
              </p:cNvPr>
              <p:cNvSpPr txBox="1"/>
              <p:nvPr/>
            </p:nvSpPr>
            <p:spPr>
              <a:xfrm>
                <a:off x="827584" y="2852936"/>
                <a:ext cx="5904656" cy="539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C72A13-A84F-4708-B898-A2991E2C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52936"/>
                <a:ext cx="5904656" cy="539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F515D5BA-877E-4462-8341-25A50D19CD84}"/>
              </a:ext>
            </a:extLst>
          </p:cNvPr>
          <p:cNvSpPr/>
          <p:nvPr/>
        </p:nvSpPr>
        <p:spPr>
          <a:xfrm>
            <a:off x="827584" y="4044503"/>
            <a:ext cx="7272808" cy="102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buClr>
                <a:srgbClr val="000000"/>
              </a:buClr>
            </a:pPr>
            <a:r>
              <a:rPr lang="it-IT" i="1" dirty="0">
                <a:latin typeface="Verdana" pitchFamily="34" charset="0"/>
                <a:ea typeface="Verdana" pitchFamily="34" charset="0"/>
              </a:rPr>
              <a:t>La </a:t>
            </a:r>
            <a:r>
              <a:rPr lang="it-IT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posizione</a:t>
            </a:r>
            <a:r>
              <a:rPr lang="it-IT" i="1" dirty="0">
                <a:latin typeface="Verdana" pitchFamily="34" charset="0"/>
                <a:ea typeface="Verdana" pitchFamily="34" charset="0"/>
              </a:rPr>
              <a:t> del </a:t>
            </a:r>
            <a:r>
              <a:rPr lang="it-IT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nuovo </a:t>
            </a:r>
            <a:r>
              <a:rPr lang="it-IT" i="1" dirty="0" err="1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centroide</a:t>
            </a:r>
            <a:r>
              <a:rPr lang="it-IT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it-IT" i="1" dirty="0">
                <a:latin typeface="Verdana" pitchFamily="34" charset="0"/>
                <a:ea typeface="Verdana" pitchFamily="34" charset="0"/>
              </a:rPr>
              <a:t>sarà la </a:t>
            </a:r>
            <a:r>
              <a:rPr lang="it-IT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media</a:t>
            </a:r>
            <a:r>
              <a:rPr lang="it-IT" i="1" dirty="0">
                <a:latin typeface="Verdana" pitchFamily="34" charset="0"/>
                <a:ea typeface="Verdana" pitchFamily="34" charset="0"/>
              </a:rPr>
              <a:t> della posizione di tutti gli </a:t>
            </a:r>
            <a:r>
              <a:rPr lang="it-IT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elementi</a:t>
            </a:r>
            <a:r>
              <a:rPr lang="it-IT" i="1" dirty="0">
                <a:latin typeface="Verdana" pitchFamily="34" charset="0"/>
                <a:ea typeface="Verdana" pitchFamily="34" charset="0"/>
              </a:rPr>
              <a:t> (</a:t>
            </a:r>
            <a:r>
              <a:rPr lang="it-IT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nodi</a:t>
            </a:r>
            <a:r>
              <a:rPr lang="it-IT" i="1" dirty="0">
                <a:latin typeface="Verdana" pitchFamily="34" charset="0"/>
                <a:ea typeface="Verdana" pitchFamily="34" charset="0"/>
              </a:rPr>
              <a:t>) che sono stati assegnati al nuovo cluster</a:t>
            </a:r>
            <a:endParaRPr lang="it-IT" altLang="en-US" i="1" dirty="0">
              <a:latin typeface="Verdana" pitchFamily="34" charset="0"/>
              <a:ea typeface="Verdana" pitchFamily="34" charset="0"/>
              <a:sym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9ED8A4E-A990-4E2E-A817-C319E19CAF46}"/>
                  </a:ext>
                </a:extLst>
              </p:cNvPr>
              <p:cNvSpPr txBox="1"/>
              <p:nvPr/>
            </p:nvSpPr>
            <p:spPr>
              <a:xfrm>
                <a:off x="827584" y="5013176"/>
                <a:ext cx="5904656" cy="89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9ED8A4E-A990-4E2E-A817-C319E19CA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13176"/>
                <a:ext cx="5904656" cy="89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1C425BF9-C3BB-4A42-8023-A88652514D88}"/>
              </a:ext>
            </a:extLst>
          </p:cNvPr>
          <p:cNvSpPr/>
          <p:nvPr/>
        </p:nvSpPr>
        <p:spPr>
          <a:xfrm>
            <a:off x="467544" y="6072719"/>
            <a:ext cx="8222607" cy="38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it-IT" altLang="en-US" i="1" dirty="0"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Itera i passi precedenti fino ad arrivare a </a:t>
            </a:r>
            <a:r>
              <a:rPr lang="it-IT" altLang="en-US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convergenza</a:t>
            </a:r>
          </a:p>
        </p:txBody>
      </p:sp>
    </p:spTree>
    <p:extLst>
      <p:ext uri="{BB962C8B-B14F-4D97-AF65-F5344CB8AC3E}">
        <p14:creationId xmlns:p14="http://schemas.microsoft.com/office/powerpoint/2010/main" val="31127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F5D4FE-64E3-42C2-A676-6806D8037E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E0A48-9F3A-433A-A2B0-4F5AEA6FA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35C3BA-B7EE-4B90-9A17-B07AE29BF59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813</Words>
  <Application>Microsoft Office PowerPoint</Application>
  <PresentationFormat>Presentazione su schermo (4:3)</PresentationFormat>
  <Paragraphs>68</Paragraphs>
  <Slides>12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Verdana</vt:lpstr>
      <vt:lpstr>Wingdings</vt:lpstr>
      <vt:lpstr>Tema di Office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463</cp:revision>
  <dcterms:created xsi:type="dcterms:W3CDTF">2017-05-24T09:01:13Z</dcterms:created>
  <dcterms:modified xsi:type="dcterms:W3CDTF">2024-05-06T08:20:14Z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