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446" r:id="rId5"/>
    <p:sldId id="447" r:id="rId6"/>
    <p:sldId id="448" r:id="rId7"/>
    <p:sldId id="44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D36A8-D7AA-354C-344D-40129AC7BF3A}" v="1" dt="2024-05-09T10:45:40.293"/>
    <p1510:client id="{859F7705-AB77-B419-9D23-F26E00CB0D8E}" v="1" dt="2024-05-09T23:26:34.838"/>
    <p1510:client id="{8C1C214D-A7B0-4901-ED42-46414F97EA81}" v="1" dt="2024-05-10T09:47:39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A GRANATA" userId="S::roberta.granata3@studenti.unina.it::b7f8afb7-7eb6-4d3b-a969-7e851dbd72f0" providerId="AD" clId="Web-{30CD36A8-D7AA-354C-344D-40129AC7BF3A}"/>
    <pc:docChg chg="modSld">
      <pc:chgData name="ROBERTA GRANATA" userId="S::roberta.granata3@studenti.unina.it::b7f8afb7-7eb6-4d3b-a969-7e851dbd72f0" providerId="AD" clId="Web-{30CD36A8-D7AA-354C-344D-40129AC7BF3A}" dt="2024-05-09T10:45:40.293" v="0" actId="1076"/>
      <pc:docMkLst>
        <pc:docMk/>
      </pc:docMkLst>
      <pc:sldChg chg="modSp">
        <pc:chgData name="ROBERTA GRANATA" userId="S::roberta.granata3@studenti.unina.it::b7f8afb7-7eb6-4d3b-a969-7e851dbd72f0" providerId="AD" clId="Web-{30CD36A8-D7AA-354C-344D-40129AC7BF3A}" dt="2024-05-09T10:45:40.293" v="0" actId="1076"/>
        <pc:sldMkLst>
          <pc:docMk/>
          <pc:sldMk cId="0" sldId="427"/>
        </pc:sldMkLst>
        <pc:spChg chg="mod">
          <ac:chgData name="ROBERTA GRANATA" userId="S::roberta.granata3@studenti.unina.it::b7f8afb7-7eb6-4d3b-a969-7e851dbd72f0" providerId="AD" clId="Web-{30CD36A8-D7AA-354C-344D-40129AC7BF3A}" dt="2024-05-09T10:45:40.293" v="0" actId="1076"/>
          <ac:spMkLst>
            <pc:docMk/>
            <pc:sldMk cId="0" sldId="427"/>
            <ac:spMk id="6146" creationId="{00000000-0000-0000-0000-000000000000}"/>
          </ac:spMkLst>
        </pc:spChg>
      </pc:sldChg>
    </pc:docChg>
  </pc:docChgLst>
  <pc:docChgLst>
    <pc:chgData name="ALESSIO MATARAZZO" userId="S::ale.matarazzo@studenti.unina.it::5e979095-be50-4342-b8e2-6623b24237df" providerId="AD" clId="Web-{8C1C214D-A7B0-4901-ED42-46414F97EA81}"/>
    <pc:docChg chg="addSld">
      <pc:chgData name="ALESSIO MATARAZZO" userId="S::ale.matarazzo@studenti.unina.it::5e979095-be50-4342-b8e2-6623b24237df" providerId="AD" clId="Web-{8C1C214D-A7B0-4901-ED42-46414F97EA81}" dt="2024-05-10T09:47:39.347" v="0"/>
      <pc:docMkLst>
        <pc:docMk/>
      </pc:docMkLst>
      <pc:sldChg chg="new">
        <pc:chgData name="ALESSIO MATARAZZO" userId="S::ale.matarazzo@studenti.unina.it::5e979095-be50-4342-b8e2-6623b24237df" providerId="AD" clId="Web-{8C1C214D-A7B0-4901-ED42-46414F97EA81}" dt="2024-05-10T09:47:39.347" v="0"/>
        <pc:sldMkLst>
          <pc:docMk/>
          <pc:sldMk cId="402735897" sldId="486"/>
        </pc:sldMkLst>
      </pc:sldChg>
    </pc:docChg>
  </pc:docChgLst>
  <pc:docChgLst>
    <pc:chgData name="ALESSIO GIORDANO" userId="S::alessio.giordano2@studenti.unina.it::1b3f26a8-342c-49a0-9290-a9eabd2f50da" providerId="AD" clId="Web-{859F7705-AB77-B419-9D23-F26E00CB0D8E}"/>
    <pc:docChg chg="addSld">
      <pc:chgData name="ALESSIO GIORDANO" userId="S::alessio.giordano2@studenti.unina.it::1b3f26a8-342c-49a0-9290-a9eabd2f50da" providerId="AD" clId="Web-{859F7705-AB77-B419-9D23-F26E00CB0D8E}" dt="2024-05-09T23:26:34.838" v="0"/>
      <pc:docMkLst>
        <pc:docMk/>
      </pc:docMkLst>
      <pc:sldChg chg="new">
        <pc:chgData name="ALESSIO GIORDANO" userId="S::alessio.giordano2@studenti.unina.it::1b3f26a8-342c-49a0-9290-a9eabd2f50da" providerId="AD" clId="Web-{859F7705-AB77-B419-9D23-F26E00CB0D8E}" dt="2024-05-09T23:26:34.838" v="0"/>
        <pc:sldMkLst>
          <pc:docMk/>
          <pc:sldMk cId="3955482886" sldId="4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8F0A-151F-4F16-8BE6-A1EADA32E347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0300-F122-469F-9337-A2233C4CB8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1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6BEE0-A6F8-4228-885C-FDBA0E6F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98454-545B-4207-8B6F-60721CF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CF859-E35A-484B-9825-A99DE27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6E212-DC46-45E9-9191-BBD2416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2ED58-8FAD-4305-B507-337AC83E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D98E-9059-4172-B306-06A2087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80CC00-61FE-4BA7-B77F-239AE556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D5891-8A79-4B4C-8241-C7EF3B3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2EB56-7399-4005-AD92-3989216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A7A59-A7D8-45E3-BB21-2DC613C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C23D4E-0DD7-4019-9394-2313D6BB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31E445-E6CF-4A00-8D44-90F43E0A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F8D8C-3FE9-4299-B2B7-F0AA9DA1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810E-59D9-4D73-8657-AA5293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41754-B006-4297-B7F3-64838CA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7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31D30-B54B-409F-ABA6-9AA05DB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20301-2231-4596-BF8D-EFDE644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534A2-D30D-4A94-9FD6-EA428C4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7D9656-A8A7-459C-9CB6-51AEEA82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2F261-3234-47C8-B550-5D763EB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51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69658-111A-477A-86C2-7FBB353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1B78B3-DF76-4F9B-95E7-D22885EE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40C08-3E57-44D8-9209-4C4BAEF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0A66B-A48A-4F4D-8FB0-E5FAC23F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1BADD-183A-4D49-B502-1F9AB61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8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2037D3-989F-4147-B590-8910AB6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14C33-2708-41F7-822E-3A5124B3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3C859E-C46D-49EA-9859-D2FF33C2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117D9-BA84-45E0-BD82-99926F0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CA0390-064B-4831-AC83-1A408C0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4D75C7-390D-435F-80EE-26BE550D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1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0CB6A-BD4E-43C3-9112-4DCE4E7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CC53AA-CBDF-4E0C-9B0C-AFB72ED9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E34221-B8DC-4DE5-855E-87EAD9E2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5153B-5BCD-4A1A-A4F3-8327BE80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CA54C1-52C8-46C5-87DF-29F1E74F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37BE8C-EA15-47A7-83EE-23A87112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F4149-E989-4EEA-9047-C723910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D52F32-7EFD-45A6-A532-9D342F0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91F83-1F56-4856-9057-EE2538A3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4B040B-7DA4-48C7-A68B-DB96044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B1B35-66E9-4D7E-835D-4104B54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E0AD0E-08EF-4B35-AD8C-3BE9CF2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71DA73-A3D7-4F49-ABB7-B2499D4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4D9319-7C9F-4928-BEDB-B60CA09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F38ADE-7914-401D-B63D-6AD8021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2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7DE4A-88B7-4045-BFD1-90CDE92E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31ECD2-AD98-4C8E-B34D-60A3548D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1BDF4A-E9B0-4496-AA84-5455562D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447CD-6141-4833-8892-B98834C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DA5A9B-E719-4D30-B57C-BAB9E31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42E83B-02EA-4BAC-9C1D-4113241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5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D1906-EF6B-4DA2-B0E7-2CC4462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A76503-4580-4803-A8F9-F02CFE47B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B951AF-C843-4127-B51B-4C0EEA2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091A6B-CF5A-4784-BA62-0B66B74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036952-3280-42FE-BAE7-F7CDB9D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5FD46-EFA7-40FC-A1E9-E29ED5B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80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BE5302-BCD4-46F1-A62D-1CB0B83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BE4BF-ED09-4923-B272-CF222584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A9FE7-35F9-4CA4-8A5A-EE129616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05B7-3732-4EEF-A336-C9754720A8AF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577CA0-9866-43FF-AAD5-15328520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07BE4-0F0A-4252-8650-46B96FFC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A07CE3-7E9D-4020-9292-225E2442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TSP asimmetrico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29D6EDDE-4C68-40D1-9F5E-F789BB8C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39" y="5907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a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generazione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vincoli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1F89DA-C515-4E43-9E71-D12F58E81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39" y="1267463"/>
            <a:ext cx="10746222" cy="10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2000"/>
              <a:t>Il valore </a:t>
            </a:r>
            <a:r>
              <a:rPr lang="it-IT" altLang="it-IT" sz="2000" b="1" i="1">
                <a:solidFill>
                  <a:srgbClr val="0070C0"/>
                </a:solidFill>
              </a:rPr>
              <a:t>della soluzione ottima del modello rilassato </a:t>
            </a:r>
            <a:r>
              <a:rPr lang="it-IT" altLang="it-IT" sz="2000"/>
              <a:t>(ovvero con un sottoinsieme di vincoli di assenza di </a:t>
            </a:r>
            <a:r>
              <a:rPr lang="it-IT" altLang="it-IT" sz="2000" err="1"/>
              <a:t>sottogiro</a:t>
            </a:r>
            <a:r>
              <a:rPr lang="it-IT" altLang="it-IT" sz="2000"/>
              <a:t>) costituisce un </a:t>
            </a:r>
            <a:r>
              <a:rPr lang="it-IT" altLang="it-IT" sz="2000" b="1" i="1" err="1">
                <a:solidFill>
                  <a:srgbClr val="0070C0"/>
                </a:solidFill>
              </a:rPr>
              <a:t>lower</a:t>
            </a:r>
            <a:r>
              <a:rPr lang="it-IT" altLang="it-IT" sz="2000" b="1" i="1">
                <a:solidFill>
                  <a:srgbClr val="0070C0"/>
                </a:solidFill>
              </a:rPr>
              <a:t> </a:t>
            </a:r>
            <a:r>
              <a:rPr lang="it-IT" altLang="it-IT" sz="2000" b="1" i="1" err="1">
                <a:solidFill>
                  <a:srgbClr val="0070C0"/>
                </a:solidFill>
              </a:rPr>
              <a:t>bound</a:t>
            </a:r>
            <a:r>
              <a:rPr lang="it-IT" altLang="it-IT" sz="2000" b="1" i="1">
                <a:solidFill>
                  <a:srgbClr val="0070C0"/>
                </a:solidFill>
              </a:rPr>
              <a:t> </a:t>
            </a:r>
            <a:r>
              <a:rPr lang="it-IT" altLang="it-IT" sz="2000"/>
              <a:t>per il valore della soluzione ottima del problema. </a:t>
            </a:r>
            <a:endParaRPr lang="it-IT" altLang="it-IT" sz="2000" b="1" i="1">
              <a:solidFill>
                <a:srgbClr val="0070C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ED12007-A05F-4325-BEDC-1868B5F7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99" y="2395223"/>
            <a:ext cx="10746222" cy="7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2000"/>
              <a:t>Data la soluzione ottima del problema rilassato, è </a:t>
            </a:r>
            <a:r>
              <a:rPr lang="it-IT" altLang="it-IT" sz="2000">
                <a:solidFill>
                  <a:srgbClr val="0070C0"/>
                </a:solidFill>
              </a:rPr>
              <a:t>possibile calcolare una soluzione ammissibile </a:t>
            </a:r>
            <a:r>
              <a:rPr lang="it-IT" altLang="it-IT" sz="2000"/>
              <a:t>utilizzando l’</a:t>
            </a:r>
            <a:r>
              <a:rPr lang="it-IT" altLang="it-IT" sz="2000" b="1">
                <a:solidFill>
                  <a:srgbClr val="0070C0"/>
                </a:solidFill>
              </a:rPr>
              <a:t>algoritmo di </a:t>
            </a:r>
            <a:r>
              <a:rPr lang="it-IT" altLang="it-IT" sz="2000" b="1" err="1">
                <a:solidFill>
                  <a:srgbClr val="0070C0"/>
                </a:solidFill>
              </a:rPr>
              <a:t>patching</a:t>
            </a:r>
            <a:r>
              <a:rPr lang="it-IT" altLang="it-IT" sz="2000"/>
              <a:t> (o </a:t>
            </a:r>
            <a:r>
              <a:rPr lang="it-IT" altLang="it-IT" sz="2000" i="1">
                <a:solidFill>
                  <a:srgbClr val="0070C0"/>
                </a:solidFill>
              </a:rPr>
              <a:t>delle toppe</a:t>
            </a:r>
            <a:r>
              <a:rPr lang="it-IT" altLang="it-IT" sz="2000"/>
              <a:t>)</a:t>
            </a:r>
            <a:endParaRPr lang="it-IT" altLang="it-IT" sz="2000" b="1" i="1">
              <a:solidFill>
                <a:srgbClr val="0070C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9E4324-7A18-4FD4-8869-611401D6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159" y="3299463"/>
            <a:ext cx="10746222" cy="7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2000"/>
              <a:t>Il </a:t>
            </a:r>
            <a:r>
              <a:rPr lang="it-IT" altLang="it-IT" sz="2000" i="1">
                <a:solidFill>
                  <a:srgbClr val="0070C0"/>
                </a:solidFill>
              </a:rPr>
              <a:t>valore della soluzione ammissibile </a:t>
            </a:r>
            <a:r>
              <a:rPr lang="it-IT" altLang="it-IT" sz="2000"/>
              <a:t>calcolata con l’algoritmo di </a:t>
            </a:r>
            <a:r>
              <a:rPr lang="it-IT" altLang="it-IT" sz="2000" err="1"/>
              <a:t>patching</a:t>
            </a:r>
            <a:r>
              <a:rPr lang="it-IT" altLang="it-IT" sz="2000"/>
              <a:t> costituisce un </a:t>
            </a:r>
            <a:r>
              <a:rPr lang="it-IT" altLang="it-IT" sz="2000" b="1" err="1">
                <a:solidFill>
                  <a:srgbClr val="0070C0"/>
                </a:solidFill>
              </a:rPr>
              <a:t>upper</a:t>
            </a:r>
            <a:r>
              <a:rPr lang="it-IT" altLang="it-IT" sz="2000" b="1">
                <a:solidFill>
                  <a:srgbClr val="0070C0"/>
                </a:solidFill>
              </a:rPr>
              <a:t> </a:t>
            </a:r>
            <a:r>
              <a:rPr lang="it-IT" altLang="it-IT" sz="2000" b="1" err="1">
                <a:solidFill>
                  <a:srgbClr val="0070C0"/>
                </a:solidFill>
              </a:rPr>
              <a:t>bound</a:t>
            </a:r>
            <a:r>
              <a:rPr lang="it-IT" altLang="it-IT" sz="2000" b="1">
                <a:solidFill>
                  <a:srgbClr val="0070C0"/>
                </a:solidFill>
              </a:rPr>
              <a:t> </a:t>
            </a:r>
            <a:r>
              <a:rPr lang="it-IT" altLang="it-IT" sz="2000"/>
              <a:t>per il valore della soluzione ottima del problema </a:t>
            </a:r>
            <a:endParaRPr lang="it-IT" altLang="it-IT" sz="2000" b="1" i="1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3FC2F16-D4F1-486D-98B6-768FE0CFD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319" y="4305303"/>
                <a:ext cx="10746222" cy="711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/>
                  <a:t>Il valore del </a:t>
                </a:r>
                <a14:m>
                  <m:oMath xmlns:m="http://schemas.openxmlformats.org/officeDocument/2006/math"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𝑔𝑎𝑝</m:t>
                    </m:r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𝐿𝐵</m:t>
                        </m:r>
                      </m:num>
                      <m:den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𝑈𝐵</m:t>
                        </m:r>
                      </m:den>
                    </m:f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it-IT" altLang="it-IT" sz="2400" b="1" i="1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2000"/>
                  <a:t>costituisce una </a:t>
                </a:r>
                <a:r>
                  <a:rPr lang="it-IT" altLang="it-IT" sz="2000" b="1" i="1">
                    <a:solidFill>
                      <a:srgbClr val="0070C0"/>
                    </a:solidFill>
                  </a:rPr>
                  <a:t>stima per eccesso dell’errore </a:t>
                </a:r>
                <a:r>
                  <a:rPr lang="it-IT" altLang="it-IT" sz="2000"/>
                  <a:t>che commettiamo se approssimiamo la soluzione ottima con la soluzione ammissibile calcolata.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3FC2F16-D4F1-486D-98B6-768FE0CFD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319" y="4305303"/>
                <a:ext cx="10746222" cy="711798"/>
              </a:xfrm>
              <a:prstGeom prst="rect">
                <a:avLst/>
              </a:prstGeom>
              <a:blipFill>
                <a:blip r:embed="rId2"/>
                <a:stretch>
                  <a:fillRect l="-510" t="-8547" r="-510" b="-145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23CB13A-A4EF-4C56-86A9-C39EEC0B83B6}"/>
              </a:ext>
            </a:extLst>
          </p:cNvPr>
          <p:cNvCxnSpPr>
            <a:cxnSpLocks/>
          </p:cNvCxnSpPr>
          <p:nvPr/>
        </p:nvCxnSpPr>
        <p:spPr>
          <a:xfrm flipV="1">
            <a:off x="2194560" y="5581016"/>
            <a:ext cx="4753928" cy="36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35">
            <a:extLst>
              <a:ext uri="{FF2B5EF4-FFF2-40B4-BE49-F238E27FC236}">
                <a16:creationId xmlns:a16="http://schemas.microsoft.com/office/drawing/2014/main" id="{8F7E0AC9-3CBC-4391-9E17-3D57D7046F00}"/>
              </a:ext>
            </a:extLst>
          </p:cNvPr>
          <p:cNvCxnSpPr/>
          <p:nvPr/>
        </p:nvCxnSpPr>
        <p:spPr>
          <a:xfrm>
            <a:off x="4643438" y="5473065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45">
            <a:extLst>
              <a:ext uri="{FF2B5EF4-FFF2-40B4-BE49-F238E27FC236}">
                <a16:creationId xmlns:a16="http://schemas.microsoft.com/office/drawing/2014/main" id="{9948E1EA-44FF-437F-B735-0F55439CA7CD}"/>
              </a:ext>
            </a:extLst>
          </p:cNvPr>
          <p:cNvCxnSpPr/>
          <p:nvPr/>
        </p:nvCxnSpPr>
        <p:spPr>
          <a:xfrm>
            <a:off x="5940425" y="5473065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46">
            <a:extLst>
              <a:ext uri="{FF2B5EF4-FFF2-40B4-BE49-F238E27FC236}">
                <a16:creationId xmlns:a16="http://schemas.microsoft.com/office/drawing/2014/main" id="{97C049B1-119F-4B04-87C3-3F8720180585}"/>
              </a:ext>
            </a:extLst>
          </p:cNvPr>
          <p:cNvCxnSpPr/>
          <p:nvPr/>
        </p:nvCxnSpPr>
        <p:spPr>
          <a:xfrm>
            <a:off x="3429000" y="5482590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BF6B6CA-27EF-4403-B78E-93462C0638B9}"/>
                  </a:ext>
                </a:extLst>
              </p:cNvPr>
              <p:cNvSpPr txBox="1"/>
              <p:nvPr/>
            </p:nvSpPr>
            <p:spPr>
              <a:xfrm>
                <a:off x="3251200" y="5840065"/>
                <a:ext cx="334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𝐿𝐵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BF6B6CA-27EF-4403-B78E-93462C06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5840065"/>
                <a:ext cx="334835" cy="276999"/>
              </a:xfrm>
              <a:prstGeom prst="rect">
                <a:avLst/>
              </a:prstGeom>
              <a:blipFill>
                <a:blip r:embed="rId3"/>
                <a:stretch>
                  <a:fillRect l="-16364" r="-145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F720590-B647-48C5-8B19-FFA756C4D74F}"/>
                  </a:ext>
                </a:extLst>
              </p:cNvPr>
              <p:cNvSpPr txBox="1"/>
              <p:nvPr/>
            </p:nvSpPr>
            <p:spPr>
              <a:xfrm>
                <a:off x="5793327" y="5830014"/>
                <a:ext cx="305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/>
                  <a:t>U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F720590-B647-48C5-8B19-FFA756C4D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327" y="5830014"/>
                <a:ext cx="305981" cy="276999"/>
              </a:xfrm>
              <a:prstGeom prst="rect">
                <a:avLst/>
              </a:prstGeom>
              <a:blipFill>
                <a:blip r:embed="rId4"/>
                <a:stretch>
                  <a:fillRect l="-45098" t="-28261" r="-2352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71F65393-095F-45BE-A085-D5236B83272E}"/>
                  </a:ext>
                </a:extLst>
              </p:cNvPr>
              <p:cNvSpPr txBox="1"/>
              <p:nvPr/>
            </p:nvSpPr>
            <p:spPr>
              <a:xfrm>
                <a:off x="4445222" y="5150029"/>
                <a:ext cx="493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71F65393-095F-45BE-A085-D5236B832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22" y="5150029"/>
                <a:ext cx="493981" cy="276999"/>
              </a:xfrm>
              <a:prstGeom prst="rect">
                <a:avLst/>
              </a:prstGeom>
              <a:blipFill>
                <a:blip r:embed="rId5"/>
                <a:stretch>
                  <a:fillRect l="-9877" r="-123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7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8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8FFA65-E1D2-4CA9-A6AE-BCEE14BE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TSP asimmetrico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A3398A7-037D-4164-8881-0A6C8202D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39" y="5907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patching (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euristico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):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67467258-C175-4B36-9FA7-4A0D7757A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839" y="1267463"/>
                <a:ext cx="9200457" cy="10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0.</a:t>
                </a:r>
                <a:r>
                  <a:rPr lang="it-IT" altLang="it-IT" sz="2000"/>
                  <a:t>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Risolve il modello rilassato </a:t>
                </a:r>
                <a:r>
                  <a:rPr lang="it-IT" altLang="it-IT" sz="2000"/>
                  <a:t>con solo un sottoinsieme di vincoli di assenza di </a:t>
                </a:r>
                <a:r>
                  <a:rPr lang="it-IT" altLang="it-IT" sz="2000" err="1"/>
                  <a:t>sottogiro</a:t>
                </a:r>
                <a:r>
                  <a:rPr lang="it-IT" altLang="it-IT" sz="2000"/>
                  <a:t> (anche solo il problema di assegnamento), la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soluzione del rilassamento </a:t>
                </a:r>
                <a:r>
                  <a:rPr lang="it-IT" altLang="it-IT" sz="2000"/>
                  <a:t>è formata da una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famiglia di cicli orientati </a:t>
                </a:r>
                <a14:m>
                  <m:oMath xmlns:m="http://schemas.openxmlformats.org/officeDocument/2006/math"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alt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alt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it-IT" altLang="it-IT" sz="2000" b="1" i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67467258-C175-4B36-9FA7-4A0D7757A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839" y="1267463"/>
                <a:ext cx="9200457" cy="1061766"/>
              </a:xfrm>
              <a:prstGeom prst="rect">
                <a:avLst/>
              </a:prstGeom>
              <a:blipFill>
                <a:blip r:embed="rId2"/>
                <a:stretch>
                  <a:fillRect l="-596" t="-4023" b="-68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C848AF3-C4CA-475C-8B2D-76C4C8DF6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838" y="2396601"/>
                <a:ext cx="9200457" cy="737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1.</a:t>
                </a:r>
                <a:r>
                  <a:rPr lang="it-IT" altLang="it-IT" sz="2000"/>
                  <a:t>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Per ogni coppia </a:t>
                </a:r>
                <a:r>
                  <a:rPr lang="it-IT" altLang="it-IT" sz="2000"/>
                  <a:t>di cicli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2000"/>
                  <a:t>,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calcola l’incremento di costo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altLang="it-IT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24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corrispondente alla fusione </a:t>
                </a:r>
                <a:r>
                  <a:rPr lang="it-IT" altLang="it-IT" sz="2000"/>
                  <a:t>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altLang="it-IT" sz="200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altLang="it-IT" sz="2000"/>
                  <a:t>nel modo più conveniente possibile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C848AF3-C4CA-475C-8B2D-76C4C8DF6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838" y="2396601"/>
                <a:ext cx="9200457" cy="737574"/>
              </a:xfrm>
              <a:prstGeom prst="rect">
                <a:avLst/>
              </a:prstGeom>
              <a:blipFill>
                <a:blip r:embed="rId3"/>
                <a:stretch>
                  <a:fillRect l="-596" t="-5785" b="-99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87D1C783-8C4C-4CE7-B59B-86339A81F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934" y="3225657"/>
                <a:ext cx="9200457" cy="75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2.</a:t>
                </a:r>
                <a:r>
                  <a:rPr lang="it-IT" altLang="it-IT" sz="2000"/>
                  <a:t>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Effettua la fusione dei </a:t>
                </a:r>
                <a:r>
                  <a:rPr lang="it-IT" altLang="it-IT" sz="2000"/>
                  <a:t>cicli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altLang="it-IT" sz="200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sz="2000" i="1">
                    <a:solidFill>
                      <a:srgbClr val="0070C0"/>
                    </a:solidFill>
                  </a:rPr>
                  <a:t> </a:t>
                </a:r>
                <a:r>
                  <a:rPr lang="it-IT" altLang="it-IT" sz="2000"/>
                  <a:t>ai quali corrisponde il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minimo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altLang="it-IT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2000"/>
                  <a:t> ed aggiorna l’insieme </a:t>
                </a:r>
                <a14:m>
                  <m:oMath xmlns:m="http://schemas.openxmlformats.org/officeDocument/2006/math"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it-IT" altLang="it-IT" sz="200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87D1C783-8C4C-4CE7-B59B-86339A81F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934" y="3225657"/>
                <a:ext cx="9200457" cy="753155"/>
              </a:xfrm>
              <a:prstGeom prst="rect">
                <a:avLst/>
              </a:prstGeom>
              <a:blipFill>
                <a:blip r:embed="rId4"/>
                <a:stretch>
                  <a:fillRect l="-596" t="-5645" r="-1325" b="-72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71548EA0-FCE4-4CFD-80DE-6738E6657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030" y="4027281"/>
                <a:ext cx="9200457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3.</a:t>
                </a:r>
                <a:r>
                  <a:rPr lang="it-IT" altLang="it-IT" sz="2000"/>
                  <a:t> Se </a:t>
                </a:r>
                <a14:m>
                  <m:oMath xmlns:m="http://schemas.openxmlformats.org/officeDocument/2006/math"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/>
                  <a:t>contiene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un solo ciclo </a:t>
                </a:r>
                <a:r>
                  <a:rPr lang="it-IT" altLang="it-IT" sz="2000"/>
                  <a:t>allora </a:t>
                </a:r>
                <a:r>
                  <a:rPr lang="it-IT" altLang="it-IT" sz="2000" i="1">
                    <a:solidFill>
                      <a:srgbClr val="7030A0"/>
                    </a:solidFill>
                  </a:rPr>
                  <a:t>STOP</a:t>
                </a:r>
                <a:r>
                  <a:rPr lang="it-IT" altLang="it-IT" sz="2000"/>
                  <a:t>, altrimenti torna allo </a:t>
                </a:r>
                <a:r>
                  <a:rPr lang="it-IT" altLang="it-IT" sz="2000" i="1">
                    <a:solidFill>
                      <a:srgbClr val="7030A0"/>
                    </a:solidFill>
                  </a:rPr>
                  <a:t>Step 1</a:t>
                </a: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71548EA0-FCE4-4CFD-80DE-6738E665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030" y="4027281"/>
                <a:ext cx="9200457" cy="391197"/>
              </a:xfrm>
              <a:prstGeom prst="rect">
                <a:avLst/>
              </a:prstGeom>
              <a:blipFill>
                <a:blip r:embed="rId5"/>
                <a:stretch>
                  <a:fillRect l="-596" t="-10938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9FA947-6101-4A28-883A-EA150F0A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TSP asimmetrico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EC984190-A536-4466-A628-E49C86D3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39" y="5907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patching,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esempio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410991-EC9D-4630-A1E2-73870596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20" y="1128698"/>
            <a:ext cx="7021804" cy="168127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FCFB45-B2A6-4C0C-8721-13370EAC9602}"/>
              </a:ext>
            </a:extLst>
          </p:cNvPr>
          <p:cNvSpPr/>
          <p:nvPr/>
        </p:nvSpPr>
        <p:spPr>
          <a:xfrm>
            <a:off x="1103090" y="2907793"/>
            <a:ext cx="9985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effectLst/>
                <a:latin typeface="Arial" panose="020B0604020202020204" pitchFamily="34" charset="0"/>
              </a:rPr>
              <a:t>La soluzione ottima del rilassamento è formata da due cicli: 1–3–2–1 e 4–5–4.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90D5D1-A211-4FBF-9CB4-ECCF8F9226DD}"/>
              </a:ext>
            </a:extLst>
          </p:cNvPr>
          <p:cNvSpPr/>
          <p:nvPr/>
        </p:nvSpPr>
        <p:spPr>
          <a:xfrm>
            <a:off x="1103090" y="3423430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effectLst/>
                <a:latin typeface="Arial" panose="020B0604020202020204" pitchFamily="34" charset="0"/>
              </a:rPr>
              <a:t>Le possibili fusioni dei due cicli sono le seguenti</a:t>
            </a:r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3E4F0E-B832-4DE6-B4B0-20A927D6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03" y="3787711"/>
            <a:ext cx="6058853" cy="18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52827F-A3D5-4539-9992-B8F26A31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TSP asimmetrico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189B37A-B6D3-42D3-BC82-AE1BDBBA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39" y="5907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patching,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esempio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384757-4AD1-4ECE-B0DB-DD4B3923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20" y="1128698"/>
            <a:ext cx="7021804" cy="168127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33BBAE0-6E01-45D3-94E1-C4CEF00677AD}"/>
              </a:ext>
            </a:extLst>
          </p:cNvPr>
          <p:cNvSpPr/>
          <p:nvPr/>
        </p:nvSpPr>
        <p:spPr>
          <a:xfrm>
            <a:off x="1103090" y="3154681"/>
            <a:ext cx="9985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effectLst/>
                <a:latin typeface="Arial" panose="020B0604020202020204" pitchFamily="34" charset="0"/>
              </a:rPr>
              <a:t>La fusione più conveniente è quella che sostituisce gli archi (3,2) e (4,5) con (3,5) e (4,2)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A7DF9E-6253-4557-9C83-FAEC4EF4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02" y="3903569"/>
            <a:ext cx="3267075" cy="1752600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289B0F9-5C91-41E9-A7BD-C31CFBAC2B8F}"/>
              </a:ext>
            </a:extLst>
          </p:cNvPr>
          <p:cNvCxnSpPr>
            <a:cxnSpLocks/>
          </p:cNvCxnSpPr>
          <p:nvPr/>
        </p:nvCxnSpPr>
        <p:spPr>
          <a:xfrm flipH="1">
            <a:off x="2084832" y="4992624"/>
            <a:ext cx="118872" cy="24683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0BED18-5557-46B0-986E-537296E1AA39}"/>
              </a:ext>
            </a:extLst>
          </p:cNvPr>
          <p:cNvCxnSpPr>
            <a:cxnSpLocks/>
          </p:cNvCxnSpPr>
          <p:nvPr/>
        </p:nvCxnSpPr>
        <p:spPr>
          <a:xfrm>
            <a:off x="2039112" y="5035901"/>
            <a:ext cx="210312" cy="162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999C62E-84EC-484B-871B-3808CA02B528}"/>
              </a:ext>
            </a:extLst>
          </p:cNvPr>
          <p:cNvCxnSpPr>
            <a:cxnSpLocks/>
          </p:cNvCxnSpPr>
          <p:nvPr/>
        </p:nvCxnSpPr>
        <p:spPr>
          <a:xfrm flipH="1">
            <a:off x="4148328" y="4898136"/>
            <a:ext cx="118872" cy="24683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D2F32E9-2571-4466-A3DB-DD5BCB2245A0}"/>
              </a:ext>
            </a:extLst>
          </p:cNvPr>
          <p:cNvCxnSpPr>
            <a:cxnSpLocks/>
          </p:cNvCxnSpPr>
          <p:nvPr/>
        </p:nvCxnSpPr>
        <p:spPr>
          <a:xfrm>
            <a:off x="4102608" y="4941413"/>
            <a:ext cx="210312" cy="1622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EF4E66C-B6FD-4415-BA94-6270F94595C6}"/>
              </a:ext>
            </a:extLst>
          </p:cNvPr>
          <p:cNvCxnSpPr/>
          <p:nvPr/>
        </p:nvCxnSpPr>
        <p:spPr>
          <a:xfrm flipH="1" flipV="1">
            <a:off x="1975104" y="4599432"/>
            <a:ext cx="1737360" cy="81381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BFBE538-A1B2-4639-9F52-5D686227C58E}"/>
              </a:ext>
            </a:extLst>
          </p:cNvPr>
          <p:cNvCxnSpPr>
            <a:cxnSpLocks/>
          </p:cNvCxnSpPr>
          <p:nvPr/>
        </p:nvCxnSpPr>
        <p:spPr>
          <a:xfrm flipV="1">
            <a:off x="2593848" y="4672584"/>
            <a:ext cx="1776888" cy="67136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1407E3-7849-46BC-AE1E-7A9276DAAF54}"/>
              </a:ext>
            </a:extLst>
          </p:cNvPr>
          <p:cNvSpPr/>
          <p:nvPr/>
        </p:nvSpPr>
        <p:spPr>
          <a:xfrm>
            <a:off x="5556361" y="4323315"/>
            <a:ext cx="618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>
                <a:effectLst/>
                <a:latin typeface="Arial" panose="020B0604020202020204" pitchFamily="34" charset="0"/>
              </a:rPr>
              <a:t>Ottenendo il tour ammissibile 1-&gt;3-&gt;5-&gt;4-&gt;2-&gt;1</a:t>
            </a:r>
          </a:p>
        </p:txBody>
      </p:sp>
    </p:spTree>
    <p:extLst>
      <p:ext uri="{BB962C8B-B14F-4D97-AF65-F5344CB8AC3E}">
        <p14:creationId xmlns:p14="http://schemas.microsoft.com/office/powerpoint/2010/main" val="1585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E536F6-6A10-4512-AD4E-A4EA2289A5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17DC97-4871-47BB-B6EB-B35A058A6D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7D620A-863E-4C10-89F7-D36A6A874E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Ricerca Operativa 2 A.A. 2020/21</dc:title>
  <dc:creator>MAURIZIO BOCCIA</dc:creator>
  <cp:lastModifiedBy>Antonio B.</cp:lastModifiedBy>
  <cp:revision>5</cp:revision>
  <dcterms:created xsi:type="dcterms:W3CDTF">2020-11-18T18:08:38Z</dcterms:created>
  <dcterms:modified xsi:type="dcterms:W3CDTF">2024-05-10T13:14:31Z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