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2B1F80-B758-4D4B-8408-428AA5744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415DED-6311-4005-8F91-03518177E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28C934-7D1C-4C74-A051-938C2767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FB3B37-1276-4B9D-A011-5C5BA872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7DAE49-EC4B-4EA6-996C-0A17AB86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05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442F83-1897-4816-8D3D-A84F7A5F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E6D473-AE81-412E-886E-380B7CF4D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3FDDBF-D5BC-4014-9DC0-1B478528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ADF284-6449-4787-AA2D-A3EBA921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D29920-70EB-4015-B96D-6B49B56D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96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3FF3E3-60DD-4FBE-95CD-BB137EFB2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74B29F-A2A3-4974-B154-1DA4AA9BD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7C677-6D15-451C-9C1E-C65E94C6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B17CB0-7988-46AA-BACF-51056B6D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E7410-1BDC-4466-8E6D-2BCE9D82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31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9A0CE-140F-40AA-9E3D-5DB4975B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DCDC9E-EB9F-49F0-8FDB-986DFFC4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2AC4D4-604C-49A1-9444-18DE9314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24A320-767C-4D95-929F-D865A9E9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25A5E6-55CC-4D4E-B513-4BEC6E22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22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F4CA4C-1F11-4019-B719-2147326A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FBEE9F-0506-46F2-B428-A0E26F832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BAE3C1-E2A1-4733-8C9A-A85A8345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548210-3D4D-4900-80A9-E4664858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D345ED-997D-46C2-BE52-96CF2E40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02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96850C-1783-482F-B432-DAA6D99E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D98D1D-5D43-4846-AE99-CB95CDB97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8E9E27-F87E-4506-ACF2-FA8A34F2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11723-36BA-4B8C-9B64-DA95C333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2533DB-FDF8-427D-8492-FDE48C59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8E9BA0-08E9-420F-AC01-E6A57CAF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24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B01B0B-3177-4685-8567-4BFD2C2E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558A0D-D3A5-4CE7-B7D9-36E7D082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90FC8E-4694-4073-9ECF-146E3CE3F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78AE667-BA31-467E-AAF5-BBA5707B0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AC3EE00-4C7A-401F-817D-6C78E98F0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319C4F-603C-45F7-9D55-E23B8755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ED0CB8-661E-4A8D-89CA-E8F24419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CD2F1D-87B8-495B-A40F-860AB314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96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CE402A-C83A-48F6-B79F-FD7CB295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9935F9-B421-45D6-A1FD-3D696ED1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5B7637-FF8D-4AE2-B0C1-56BE5BA2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F7D037-DEBD-419A-91FA-D3903FE4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7C5CA6B-0308-4A56-9FD1-DEC8DB31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35DBB12-0142-43EA-8FEC-EEAE6C35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084D79-7135-44D9-BDED-817B3348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2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B237A-D652-4746-B6E0-E4DA5E79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7F98E8-2FC4-4B5A-94C5-8C229DC0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C5029B-0E78-49D3-B058-138E21CF5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90AAE0-AE04-4C7B-875E-AD96B349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DEC399-531E-4423-A9C1-370C6583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52CF59-8585-4E71-8951-3635CBB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46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FB7C9-A4D9-4710-A95D-54348E6A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4EA3F0-69AE-451D-A310-5D875B72D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4BB6E8-CB90-44C4-9062-3F8DD0D2A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13D3D3-3898-402D-A7AC-F3C8E9EA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BFCE8C-8B23-4FD6-A503-A50CD7C3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B40903-8C12-4504-BD20-46A934F6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3637B0B-FF83-4060-9421-F97EB5E2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C5EB45-E9D9-4A36-B128-C392796F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B50399-24A8-4412-A24C-C1B9E47F1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7214D-CF60-49E2-86BB-CD47FFC320C0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88E2B2-5388-463D-9244-98A35C272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7CC4FD-17B6-427F-8E97-C5A659191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84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622738" y="923323"/>
            <a:ext cx="9578537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Lo stimatore </a:t>
            </a:r>
            <a:r>
              <a:rPr lang="it-IT" altLang="en-US" sz="1800" b="1" i="1" dirty="0">
                <a:solidFill>
                  <a:srgbClr val="0070C0"/>
                </a:solidFill>
              </a:rPr>
              <a:t>E[N(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S,k</a:t>
            </a:r>
            <a:r>
              <a:rPr lang="it-IT" altLang="en-US" sz="1800" b="1" i="1" dirty="0">
                <a:solidFill>
                  <a:srgbClr val="0070C0"/>
                </a:solidFill>
              </a:rPr>
              <a:t>)] </a:t>
            </a:r>
            <a:r>
              <a:rPr lang="it-IT" altLang="en-US" sz="1800" dirty="0"/>
              <a:t>rappresenta un </a:t>
            </a:r>
            <a:r>
              <a:rPr lang="it-IT" altLang="en-US" sz="1800" i="1" dirty="0">
                <a:solidFill>
                  <a:srgbClr val="0070C0"/>
                </a:solidFill>
              </a:rPr>
              <a:t>criterio di valutazione </a:t>
            </a:r>
            <a:r>
              <a:rPr lang="it-IT" altLang="en-US" sz="1800" dirty="0"/>
              <a:t>delle soluzioni che ad ogni iterazione permette di scegliere la soluzione giudicata migliore 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622738" y="1847249"/>
            <a:ext cx="957853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en-US" sz="1800" dirty="0"/>
              <a:t>Nella maggior parte delle implementazioni lo </a:t>
            </a:r>
            <a:r>
              <a:rPr lang="it-IT" altLang="en-US" sz="1800" i="1" dirty="0">
                <a:solidFill>
                  <a:srgbClr val="0070C0"/>
                </a:solidFill>
              </a:rPr>
              <a:t>stimatore coincide con la funzione obiettivo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622738" y="2427557"/>
            <a:ext cx="9578537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en-US" sz="1800" dirty="0"/>
              <a:t>Ad ogni iterazione il </a:t>
            </a:r>
            <a:r>
              <a:rPr lang="it-IT" altLang="en-US" sz="1800" i="1" dirty="0">
                <a:solidFill>
                  <a:srgbClr val="0070C0"/>
                </a:solidFill>
              </a:rPr>
              <a:t>calcolo della funzione obiettivo </a:t>
            </a:r>
            <a:r>
              <a:rPr lang="it-IT" altLang="en-US" sz="1800" dirty="0"/>
              <a:t>va fatto per </a:t>
            </a:r>
            <a:r>
              <a:rPr lang="it-IT" altLang="en-US" sz="1800" i="1" dirty="0">
                <a:solidFill>
                  <a:srgbClr val="0070C0"/>
                </a:solidFill>
              </a:rPr>
              <a:t>tutti gli elementi dell’intorno</a:t>
            </a:r>
            <a:r>
              <a:rPr lang="it-IT" altLang="en-US" sz="1800" dirty="0"/>
              <a:t>. Nel caso in cui </a:t>
            </a:r>
            <a:r>
              <a:rPr lang="it-IT" altLang="en-US" sz="1800" i="1" dirty="0">
                <a:solidFill>
                  <a:srgbClr val="0070C0"/>
                </a:solidFill>
              </a:rPr>
              <a:t>l’intorno è molto grande </a:t>
            </a:r>
            <a:r>
              <a:rPr lang="it-IT" altLang="en-US" sz="1800" dirty="0"/>
              <a:t>e la </a:t>
            </a:r>
            <a:r>
              <a:rPr lang="it-IT" altLang="en-US" sz="1800" i="1" dirty="0">
                <a:solidFill>
                  <a:srgbClr val="0070C0"/>
                </a:solidFill>
              </a:rPr>
              <a:t>valutazione della funzione obiettivo è dispendiosa</a:t>
            </a:r>
            <a:r>
              <a:rPr lang="it-IT" altLang="en-US" sz="1800" dirty="0"/>
              <a:t>, si può sostituire alla </a:t>
            </a:r>
            <a:r>
              <a:rPr lang="it-IT" altLang="en-US" sz="1800" i="1" dirty="0">
                <a:solidFill>
                  <a:srgbClr val="0070C0"/>
                </a:solidFill>
              </a:rPr>
              <a:t>funzione obiettivo </a:t>
            </a:r>
            <a:r>
              <a:rPr lang="it-IT" altLang="en-US" sz="1800" dirty="0"/>
              <a:t>una sua </a:t>
            </a:r>
            <a:r>
              <a:rPr lang="it-IT" altLang="en-US" sz="1800" i="1" dirty="0">
                <a:solidFill>
                  <a:srgbClr val="0070C0"/>
                </a:solidFill>
              </a:rPr>
              <a:t>stima</a:t>
            </a:r>
            <a:r>
              <a:rPr lang="it-IT" altLang="en-US" sz="1800" i="1" dirty="0">
                <a:solidFill>
                  <a:schemeClr val="accent2"/>
                </a:solidFill>
              </a:rPr>
              <a:t> </a:t>
            </a:r>
            <a:r>
              <a:rPr lang="it-IT" altLang="en-US" sz="1800" dirty="0"/>
              <a:t>che richiede </a:t>
            </a:r>
            <a:r>
              <a:rPr lang="it-IT" altLang="en-US" sz="1800" i="1" dirty="0">
                <a:solidFill>
                  <a:srgbClr val="0070C0"/>
                </a:solidFill>
              </a:rPr>
              <a:t>tempi di calcolo più contenuti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622738" y="4200795"/>
            <a:ext cx="9578537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/>
              <a:t>La </a:t>
            </a:r>
            <a:r>
              <a:rPr lang="it-IT" i="1" dirty="0">
                <a:solidFill>
                  <a:srgbClr val="0070C0"/>
                </a:solidFill>
              </a:rPr>
              <a:t>tabu </a:t>
            </a:r>
            <a:r>
              <a:rPr lang="it-IT" i="1" dirty="0" err="1">
                <a:solidFill>
                  <a:srgbClr val="0070C0"/>
                </a:solidFill>
              </a:rPr>
              <a:t>search</a:t>
            </a:r>
            <a:r>
              <a:rPr lang="it-IT" i="1" dirty="0">
                <a:solidFill>
                  <a:srgbClr val="0070C0"/>
                </a:solidFill>
              </a:rPr>
              <a:t> non converge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/>
              <a:t>ad una soluzione per cui occorre imporre un </a:t>
            </a:r>
            <a:r>
              <a:rPr lang="it-IT" i="1" dirty="0">
                <a:solidFill>
                  <a:srgbClr val="0070C0"/>
                </a:solidFill>
              </a:rPr>
              <a:t>criterio di arresto</a:t>
            </a:r>
            <a:r>
              <a:rPr lang="it-IT" dirty="0"/>
              <a:t>. Possibili </a:t>
            </a:r>
            <a:r>
              <a:rPr lang="it-IT" i="1" dirty="0">
                <a:solidFill>
                  <a:srgbClr val="0070C0"/>
                </a:solidFill>
              </a:rPr>
              <a:t>criteri di arresto </a:t>
            </a:r>
            <a:r>
              <a:rPr lang="it-IT" dirty="0"/>
              <a:t>sono:</a:t>
            </a:r>
          </a:p>
          <a:p>
            <a:pPr marL="174625" lvl="1" indent="282575"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it-IT" i="1" dirty="0">
                <a:solidFill>
                  <a:srgbClr val="0070C0"/>
                </a:solidFill>
              </a:rPr>
              <a:t>numero massimo di iterazioni totali</a:t>
            </a:r>
          </a:p>
          <a:p>
            <a:pPr marL="444500" lvl="1" indent="-269875"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it-IT" i="1" dirty="0">
                <a:solidFill>
                  <a:srgbClr val="0070C0"/>
                </a:solidFill>
              </a:rPr>
              <a:t>numero massimo di iterazioni peggiorative consecutive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D402662-3558-44BC-A577-4AB84B309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Euristica tabu </a:t>
            </a:r>
            <a:r>
              <a:rPr lang="it-IT" altLang="it-IT" sz="2800" b="1" dirty="0" err="1">
                <a:solidFill>
                  <a:srgbClr val="0070C0"/>
                </a:solidFill>
              </a:rPr>
              <a:t>search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603673" y="3572420"/>
            <a:ext cx="80564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b="1" i="1" dirty="0">
                <a:solidFill>
                  <a:srgbClr val="0066FF"/>
                </a:solidFill>
              </a:rPr>
              <a:t>Liste tabu</a:t>
            </a:r>
            <a:endParaRPr lang="it-IT" altLang="en-US" sz="1800" b="1" dirty="0">
              <a:solidFill>
                <a:srgbClr val="0066FF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566822" y="836613"/>
            <a:ext cx="10973537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La </a:t>
            </a:r>
            <a:r>
              <a:rPr lang="it-IT" altLang="en-US" sz="1800" i="1" dirty="0">
                <a:solidFill>
                  <a:srgbClr val="0070C0"/>
                </a:solidFill>
              </a:rPr>
              <a:t>caratteristica principale </a:t>
            </a:r>
            <a:r>
              <a:rPr lang="it-IT" altLang="en-US" sz="1800" dirty="0"/>
              <a:t>di un algoritmo </a:t>
            </a:r>
            <a:r>
              <a:rPr lang="it-IT" altLang="en-US" sz="1800" i="1" dirty="0">
                <a:solidFill>
                  <a:srgbClr val="0070C0"/>
                </a:solidFill>
              </a:rPr>
              <a:t>tabu </a:t>
            </a:r>
            <a:r>
              <a:rPr lang="it-IT" altLang="en-US" sz="1800" i="1" dirty="0" err="1">
                <a:solidFill>
                  <a:srgbClr val="0070C0"/>
                </a:solidFill>
              </a:rPr>
              <a:t>search</a:t>
            </a:r>
            <a:r>
              <a:rPr lang="it-IT" altLang="en-US" sz="1800" i="1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sta nella memorizzazione di </a:t>
            </a:r>
            <a:r>
              <a:rPr lang="it-IT" altLang="en-US" sz="1800" i="1" dirty="0">
                <a:solidFill>
                  <a:srgbClr val="0070C0"/>
                </a:solidFill>
              </a:rPr>
              <a:t>informazioni relative alle iterazioni precedenti</a:t>
            </a:r>
            <a:r>
              <a:rPr lang="it-IT" altLang="en-US" sz="1800" i="1" dirty="0">
                <a:solidFill>
                  <a:schemeClr val="accent2"/>
                </a:solidFill>
              </a:rPr>
              <a:t> </a:t>
            </a:r>
            <a:r>
              <a:rPr lang="it-IT" altLang="en-US" sz="1800" dirty="0"/>
              <a:t>che permettono di </a:t>
            </a:r>
            <a:r>
              <a:rPr lang="it-IT" altLang="en-US" sz="1800" i="1" dirty="0"/>
              <a:t>evitare</a:t>
            </a:r>
            <a:r>
              <a:rPr lang="it-IT" altLang="en-US" sz="1800" dirty="0"/>
              <a:t> che l’algoritmo vada in </a:t>
            </a:r>
            <a:r>
              <a:rPr lang="it-IT" altLang="en-US" sz="1800" i="1" dirty="0">
                <a:solidFill>
                  <a:srgbClr val="0070C0"/>
                </a:solidFill>
              </a:rPr>
              <a:t>loop</a:t>
            </a:r>
            <a:r>
              <a:rPr lang="it-IT" altLang="en-US" sz="1800" dirty="0"/>
              <a:t>.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591207" y="1740446"/>
            <a:ext cx="10785812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Prima di individuare una </a:t>
            </a:r>
            <a:r>
              <a:rPr lang="it-IT" altLang="en-US" sz="1800" i="1" dirty="0">
                <a:solidFill>
                  <a:srgbClr val="0070C0"/>
                </a:solidFill>
              </a:rPr>
              <a:t>nuova soluzione occorre </a:t>
            </a:r>
            <a:r>
              <a:rPr lang="it-IT" altLang="en-US" sz="1800" dirty="0"/>
              <a:t>verificare che questa </a:t>
            </a:r>
            <a:r>
              <a:rPr lang="it-IT" altLang="en-US" sz="1800" i="1" dirty="0">
                <a:solidFill>
                  <a:srgbClr val="0070C0"/>
                </a:solidFill>
              </a:rPr>
              <a:t>non sia tabu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consultando le informazioni relative al processo di ricerca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591207" y="2567535"/>
            <a:ext cx="1078581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Le </a:t>
            </a:r>
            <a:r>
              <a:rPr lang="it-IT" altLang="en-US" sz="1800" i="1" dirty="0">
                <a:solidFill>
                  <a:srgbClr val="0070C0"/>
                </a:solidFill>
              </a:rPr>
              <a:t>informazioni memorizzate </a:t>
            </a:r>
            <a:r>
              <a:rPr lang="it-IT" altLang="en-US" sz="1800" dirty="0"/>
              <a:t>devono essere </a:t>
            </a:r>
            <a:r>
              <a:rPr lang="it-IT" altLang="en-US" sz="1800" i="1" dirty="0">
                <a:solidFill>
                  <a:srgbClr val="0070C0"/>
                </a:solidFill>
              </a:rPr>
              <a:t>limitate e organizzate </a:t>
            </a:r>
            <a:r>
              <a:rPr lang="it-IT" altLang="en-US" sz="1800" dirty="0"/>
              <a:t>in modo da rendere quanto più rapida la ricerca 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79014" y="3842297"/>
            <a:ext cx="108796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Se si memorizzano </a:t>
            </a:r>
            <a:r>
              <a:rPr lang="it-IT" altLang="en-US" sz="1800" i="1" dirty="0">
                <a:solidFill>
                  <a:srgbClr val="0070C0"/>
                </a:solidFill>
              </a:rPr>
              <a:t>tutte le soluzioni esaminate</a:t>
            </a:r>
            <a:r>
              <a:rPr lang="it-IT" altLang="en-US" sz="1800" dirty="0"/>
              <a:t>, ad ogni iterazione bisogna confrontare la potenziale </a:t>
            </a:r>
            <a:r>
              <a:rPr lang="it-IT" altLang="en-US" sz="1800" i="1" dirty="0">
                <a:solidFill>
                  <a:srgbClr val="0070C0"/>
                </a:solidFill>
              </a:rPr>
              <a:t>soluzione corrente </a:t>
            </a:r>
            <a:r>
              <a:rPr lang="it-IT" altLang="en-US" sz="1800" dirty="0"/>
              <a:t>con tutte le </a:t>
            </a:r>
            <a:r>
              <a:rPr lang="it-IT" altLang="en-US" sz="1800" i="1" dirty="0">
                <a:solidFill>
                  <a:srgbClr val="0070C0"/>
                </a:solidFill>
              </a:rPr>
              <a:t>soluzioni precedentemente esaminate</a:t>
            </a:r>
            <a:r>
              <a:rPr lang="it-IT" altLang="en-US" sz="1800" dirty="0"/>
              <a:t>. Tale operazione può risultare </a:t>
            </a:r>
            <a:r>
              <a:rPr lang="it-IT" altLang="en-US" sz="1800" i="1" dirty="0">
                <a:solidFill>
                  <a:srgbClr val="0070C0"/>
                </a:solidFill>
              </a:rPr>
              <a:t>molto dispendiosa</a:t>
            </a:r>
            <a:r>
              <a:rPr lang="it-IT" altLang="en-US" sz="1800" dirty="0"/>
              <a:t>.  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603672" y="5212310"/>
            <a:ext cx="10689864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i="1" dirty="0">
                <a:solidFill>
                  <a:srgbClr val="0070C0"/>
                </a:solidFill>
              </a:rPr>
              <a:t>Informazioni più sintetiche </a:t>
            </a:r>
            <a:r>
              <a:rPr lang="it-IT" altLang="en-US" sz="1800" dirty="0"/>
              <a:t>dette </a:t>
            </a:r>
            <a:r>
              <a:rPr lang="it-IT" altLang="en-US" sz="1800" b="1" i="1" dirty="0">
                <a:solidFill>
                  <a:srgbClr val="0070C0"/>
                </a:solidFill>
              </a:rPr>
              <a:t>attributi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vengono memorizzate in una o più </a:t>
            </a:r>
            <a:r>
              <a:rPr lang="it-IT" altLang="en-US" sz="1800" b="1" i="1" dirty="0">
                <a:solidFill>
                  <a:srgbClr val="0070C0"/>
                </a:solidFill>
              </a:rPr>
              <a:t>liste tabu 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8D3118B-128B-43B4-B0C9-6E24FD328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Euristica tabu </a:t>
            </a:r>
            <a:r>
              <a:rPr lang="it-IT" altLang="it-IT" sz="2800" b="1" dirty="0" err="1">
                <a:solidFill>
                  <a:srgbClr val="0070C0"/>
                </a:solidFill>
              </a:rPr>
              <a:t>search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494642" y="614526"/>
            <a:ext cx="9849509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Si consideri un problema di TSP relativo a 10 città e sia S la soluzione corrente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736" y="1008226"/>
            <a:ext cx="1001987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Si supponga che la mossa migliore sia rappresentata dalla mossa swap(3,7)</a:t>
            </a:r>
            <a:endParaRPr lang="it-IT" altLang="en-US" sz="1800" i="1" dirty="0">
              <a:solidFill>
                <a:schemeClr val="accent2"/>
              </a:solidFill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736" y="1447964"/>
            <a:ext cx="9732539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Per impedire che alla </a:t>
            </a:r>
            <a:r>
              <a:rPr lang="it-IT" altLang="en-US" sz="1800" dirty="0" err="1"/>
              <a:t>itarazione</a:t>
            </a:r>
            <a:r>
              <a:rPr lang="it-IT" altLang="en-US" sz="1800" dirty="0"/>
              <a:t> successiva si possa eseguire la </a:t>
            </a:r>
            <a:r>
              <a:rPr lang="it-IT" altLang="en-US" sz="1800" dirty="0" err="1"/>
              <a:t>lossa</a:t>
            </a:r>
            <a:r>
              <a:rPr lang="it-IT" altLang="en-US" sz="1800" dirty="0"/>
              <a:t> inversa swap(7,3) si possono memorizzare per esempio i seguenti attributi:</a:t>
            </a:r>
            <a:endParaRPr lang="it-IT" altLang="en-US" sz="1800" i="1" dirty="0">
              <a:solidFill>
                <a:schemeClr val="accent2"/>
              </a:solidFill>
            </a:endParaRP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520262" y="2313150"/>
            <a:ext cx="9681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Font typeface="Arial" charset="0"/>
              <a:buChar char="−"/>
            </a:pPr>
            <a:r>
              <a:rPr lang="it-IT" altLang="en-US" sz="1800" i="1" dirty="0">
                <a:solidFill>
                  <a:srgbClr val="0070C0"/>
                </a:solidFill>
              </a:rPr>
              <a:t>A1: la posizione del primo nodo dello swap</a:t>
            </a:r>
          </a:p>
          <a:p>
            <a:pPr lvl="1" eaLnBrk="1" hangingPunct="1">
              <a:spcBef>
                <a:spcPct val="0"/>
              </a:spcBef>
              <a:buFont typeface="Arial" charset="0"/>
              <a:buChar char="−"/>
            </a:pPr>
            <a:r>
              <a:rPr lang="it-IT" altLang="en-US" sz="1800" i="1" dirty="0">
                <a:solidFill>
                  <a:srgbClr val="0070C0"/>
                </a:solidFill>
              </a:rPr>
              <a:t>A2: la posizione del secondo </a:t>
            </a:r>
            <a:r>
              <a:rPr lang="it-IT" altLang="en-US" sz="1800" i="1">
                <a:solidFill>
                  <a:srgbClr val="0070C0"/>
                </a:solidFill>
              </a:rPr>
              <a:t>nodo dello </a:t>
            </a:r>
            <a:r>
              <a:rPr lang="it-IT" altLang="en-US" sz="1800" i="1" dirty="0">
                <a:solidFill>
                  <a:srgbClr val="0070C0"/>
                </a:solidFill>
              </a:rPr>
              <a:t>swap</a:t>
            </a:r>
          </a:p>
          <a:p>
            <a:pPr lvl="1" eaLnBrk="1" hangingPunct="1">
              <a:spcBef>
                <a:spcPct val="0"/>
              </a:spcBef>
              <a:buFont typeface="Arial" charset="0"/>
              <a:buChar char="−"/>
            </a:pPr>
            <a:r>
              <a:rPr lang="it-IT" altLang="en-US" sz="1800" i="1" dirty="0">
                <a:solidFill>
                  <a:srgbClr val="0070C0"/>
                </a:solidFill>
              </a:rPr>
              <a:t>A3: la coppia A1 or A2</a:t>
            </a:r>
          </a:p>
          <a:p>
            <a:pPr lvl="1" eaLnBrk="1" hangingPunct="1">
              <a:spcBef>
                <a:spcPct val="0"/>
              </a:spcBef>
              <a:buFont typeface="Arial" charset="0"/>
              <a:buChar char="−"/>
            </a:pPr>
            <a:r>
              <a:rPr lang="it-IT" altLang="en-US" sz="1800" i="1" dirty="0">
                <a:solidFill>
                  <a:srgbClr val="0070C0"/>
                </a:solidFill>
              </a:rPr>
              <a:t>A4:la coppia A1 and A2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94642" y="3537113"/>
            <a:ext cx="9849509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/>
              <a:t>A seconda della scelta che si effettua cambia la dimensione di N(S,k)</a:t>
            </a:r>
          </a:p>
        </p:txBody>
      </p:sp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1978663" y="4184813"/>
          <a:ext cx="718915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Attributo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Mossa tabu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Tutte le mosse che coinvolgono il nodo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Tutte le mosse che coinvolgono il nodo</a:t>
                      </a:r>
                      <a:r>
                        <a:rPr lang="it-IT" sz="1400" i="1" baseline="0" dirty="0"/>
                        <a:t> 7</a:t>
                      </a:r>
                      <a:endParaRPr lang="it-IT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Tutte le mosse che coinvolgono il nodo e</a:t>
                      </a:r>
                      <a:r>
                        <a:rPr lang="it-IT" sz="1400" i="1" baseline="0" dirty="0"/>
                        <a:t> oppure il nodo 7</a:t>
                      </a:r>
                      <a:endParaRPr lang="it-IT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Tutte le mosse che coinvolgono i nodi 3 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C9FBD4AE-9682-4C7A-BD99-56BEA375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Euristica tabu </a:t>
            </a:r>
            <a:r>
              <a:rPr lang="it-IT" altLang="it-IT" sz="2800" b="1" dirty="0" err="1">
                <a:solidFill>
                  <a:srgbClr val="0070C0"/>
                </a:solidFill>
              </a:rPr>
              <a:t>search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ttangolo 3"/>
          <p:cNvSpPr>
            <a:spLocks noChangeArrowheads="1"/>
          </p:cNvSpPr>
          <p:nvPr/>
        </p:nvSpPr>
        <p:spPr bwMode="auto">
          <a:xfrm>
            <a:off x="423641" y="728827"/>
            <a:ext cx="5832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b="1" i="1" dirty="0">
                <a:solidFill>
                  <a:srgbClr val="0066FF"/>
                </a:solidFill>
              </a:rPr>
              <a:t>Memorie a breve termine</a:t>
            </a:r>
            <a:endParaRPr lang="it-IT" altLang="en-US" sz="1800" b="1" dirty="0">
              <a:solidFill>
                <a:srgbClr val="0066FF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583325" y="1158052"/>
            <a:ext cx="97687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Ad ogni </a:t>
            </a:r>
            <a:r>
              <a:rPr lang="it-IT" altLang="en-US" sz="1800" i="1" dirty="0">
                <a:solidFill>
                  <a:srgbClr val="0070C0"/>
                </a:solidFill>
              </a:rPr>
              <a:t>iterazione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vengono aggiunti </a:t>
            </a:r>
            <a:r>
              <a:rPr lang="it-IT" altLang="en-US" sz="1800" i="1" dirty="0">
                <a:solidFill>
                  <a:srgbClr val="0070C0"/>
                </a:solidFill>
              </a:rPr>
              <a:t>nuovi attributi </a:t>
            </a:r>
            <a:r>
              <a:rPr lang="it-IT" altLang="en-US" sz="1800" dirty="0"/>
              <a:t>alle </a:t>
            </a:r>
            <a:r>
              <a:rPr lang="it-IT" altLang="en-US" sz="1800" i="1" dirty="0">
                <a:solidFill>
                  <a:srgbClr val="0070C0"/>
                </a:solidFill>
              </a:rPr>
              <a:t>liste tabu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583325" y="1662878"/>
            <a:ext cx="9768710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Per evitare di non visitare  intere regioni dello spazio delle soluzioni, le </a:t>
            </a:r>
            <a:r>
              <a:rPr lang="it-IT" altLang="en-US" sz="1800" i="1" dirty="0">
                <a:solidFill>
                  <a:srgbClr val="0070C0"/>
                </a:solidFill>
              </a:rPr>
              <a:t>liste tabu </a:t>
            </a:r>
            <a:r>
              <a:rPr lang="it-IT" altLang="en-US" sz="1800" dirty="0"/>
              <a:t>vengono implementate come </a:t>
            </a:r>
            <a:r>
              <a:rPr lang="it-IT" altLang="en-US" sz="1800" b="1" i="1" dirty="0">
                <a:solidFill>
                  <a:srgbClr val="0070C0"/>
                </a:solidFill>
              </a:rPr>
              <a:t>code di tipo FIFO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595442" y="2467739"/>
            <a:ext cx="9685154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Se </a:t>
            </a:r>
            <a:r>
              <a:rPr lang="it-IT" altLang="en-US" sz="1800" b="1" i="1" dirty="0">
                <a:solidFill>
                  <a:srgbClr val="0070C0"/>
                </a:solidFill>
              </a:rPr>
              <a:t>TL</a:t>
            </a:r>
            <a:r>
              <a:rPr lang="it-IT" altLang="en-US" sz="1800" dirty="0"/>
              <a:t> è la lunghezza della </a:t>
            </a:r>
            <a:r>
              <a:rPr lang="it-IT" altLang="en-US" sz="1800" i="1" dirty="0">
                <a:solidFill>
                  <a:srgbClr val="0070C0"/>
                </a:solidFill>
              </a:rPr>
              <a:t>lista tabu</a:t>
            </a:r>
            <a:r>
              <a:rPr lang="it-IT" altLang="en-US" sz="1800" dirty="0"/>
              <a:t>, un attributo che entra in lista all’iterazione </a:t>
            </a:r>
            <a:r>
              <a:rPr lang="it-IT" altLang="en-US" sz="1800" b="1" i="1" dirty="0">
                <a:solidFill>
                  <a:srgbClr val="0070C0"/>
                </a:solidFill>
              </a:rPr>
              <a:t>k</a:t>
            </a:r>
            <a:r>
              <a:rPr lang="it-IT" altLang="en-US" sz="1800" dirty="0"/>
              <a:t>, ne esce all’iterazione 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k+TL</a:t>
            </a:r>
            <a:endParaRPr lang="it-IT" altLang="en-US" sz="1800" dirty="0">
              <a:solidFill>
                <a:srgbClr val="0070C0"/>
              </a:solidFill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83325" y="3390077"/>
            <a:ext cx="976871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La scelta del </a:t>
            </a:r>
            <a:r>
              <a:rPr lang="it-IT" altLang="en-US" sz="1800" i="1" dirty="0">
                <a:solidFill>
                  <a:srgbClr val="0070C0"/>
                </a:solidFill>
              </a:rPr>
              <a:t>valore</a:t>
            </a:r>
            <a:r>
              <a:rPr lang="it-IT" altLang="en-US" sz="1800" dirty="0"/>
              <a:t> di </a:t>
            </a:r>
            <a:r>
              <a:rPr lang="it-IT" altLang="en-US" sz="1800" b="1" i="1" dirty="0">
                <a:solidFill>
                  <a:srgbClr val="0070C0"/>
                </a:solidFill>
              </a:rPr>
              <a:t>TL</a:t>
            </a:r>
            <a:r>
              <a:rPr lang="it-IT" altLang="en-US" sz="1800" dirty="0"/>
              <a:t> dipende dal tipo e dalla dimensione del problema da risolvere. In generale 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526653" y="4266378"/>
            <a:ext cx="9601597" cy="17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en-US" sz="1800" b="1" i="1" dirty="0">
                <a:solidFill>
                  <a:srgbClr val="0070C0"/>
                </a:solidFill>
              </a:rPr>
              <a:t>TL</a:t>
            </a:r>
            <a:r>
              <a:rPr lang="it-IT" altLang="en-US" sz="1800" i="1" dirty="0"/>
              <a:t> </a:t>
            </a:r>
            <a:r>
              <a:rPr lang="it-IT" altLang="en-US" sz="1800" dirty="0"/>
              <a:t>può essere scelto in maniera </a:t>
            </a:r>
            <a:r>
              <a:rPr lang="it-IT" altLang="en-US" sz="1800" b="1" i="1" dirty="0">
                <a:solidFill>
                  <a:srgbClr val="0070C0"/>
                </a:solidFill>
              </a:rPr>
              <a:t>statica </a:t>
            </a:r>
            <a:r>
              <a:rPr lang="it-IT" altLang="en-US" sz="1800" dirty="0"/>
              <a:t>ovvero il suo valore resta lo stesso per tutto l’algoritmo (per esempio </a:t>
            </a:r>
            <a:r>
              <a:rPr lang="it-IT" altLang="en-US" sz="1800" b="1" i="1" dirty="0">
                <a:solidFill>
                  <a:srgbClr val="0070C0"/>
                </a:solidFill>
              </a:rPr>
              <a:t>TL = √n </a:t>
            </a:r>
            <a:r>
              <a:rPr lang="it-IT" altLang="en-US" sz="1800" dirty="0"/>
              <a:t>dove </a:t>
            </a:r>
            <a:r>
              <a:rPr lang="it-IT" altLang="en-US" sz="1800" b="1" i="1" dirty="0">
                <a:solidFill>
                  <a:srgbClr val="0070C0"/>
                </a:solidFill>
              </a:rPr>
              <a:t>n</a:t>
            </a:r>
            <a:r>
              <a:rPr lang="it-IT" altLang="en-US" sz="1800" dirty="0"/>
              <a:t> è la dimensione del problema da risolvere)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en-US" sz="1800" b="1" i="1" dirty="0">
                <a:solidFill>
                  <a:srgbClr val="0070C0"/>
                </a:solidFill>
              </a:rPr>
              <a:t>TL</a:t>
            </a:r>
            <a:r>
              <a:rPr lang="it-IT" altLang="en-US" sz="1800" dirty="0"/>
              <a:t> può essere scelto in maniera </a:t>
            </a:r>
            <a:r>
              <a:rPr lang="it-IT" altLang="en-US" sz="1800" b="1" i="1" dirty="0">
                <a:solidFill>
                  <a:srgbClr val="0070C0"/>
                </a:solidFill>
              </a:rPr>
              <a:t>dinamica</a:t>
            </a:r>
            <a:r>
              <a:rPr lang="it-IT" altLang="en-US" sz="1800" dirty="0"/>
              <a:t> cioè la dimensione della </a:t>
            </a:r>
            <a:r>
              <a:rPr lang="it-IT" altLang="en-US" sz="1800" i="1" dirty="0">
                <a:solidFill>
                  <a:srgbClr val="0070C0"/>
                </a:solidFill>
              </a:rPr>
              <a:t>lista tabu </a:t>
            </a:r>
            <a:r>
              <a:rPr lang="it-IT" altLang="en-US" sz="1800" dirty="0"/>
              <a:t>varia nel corso dell’esecuzione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E5809AB-A712-4532-BFF1-4939A3E0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Euristica tabu </a:t>
            </a:r>
            <a:r>
              <a:rPr lang="it-IT" altLang="it-IT" sz="2800" b="1" dirty="0" err="1">
                <a:solidFill>
                  <a:srgbClr val="0070C0"/>
                </a:solidFill>
              </a:rPr>
              <a:t>search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04499" y="1082675"/>
            <a:ext cx="72472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b="1" i="1" dirty="0">
                <a:solidFill>
                  <a:srgbClr val="0066FF"/>
                </a:solidFill>
              </a:rPr>
              <a:t>Criterio di aspirazione</a:t>
            </a:r>
            <a:endParaRPr lang="it-IT" altLang="en-US" sz="1800" b="1" dirty="0">
              <a:solidFill>
                <a:srgbClr val="0066FF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504497" y="1441451"/>
            <a:ext cx="1087820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In qualche caso può essere utile ai fini della ricerca </a:t>
            </a:r>
            <a:r>
              <a:rPr lang="it-IT" altLang="en-US" sz="1800" i="1" dirty="0">
                <a:solidFill>
                  <a:srgbClr val="0070C0"/>
                </a:solidFill>
              </a:rPr>
              <a:t>eseguire particolari mosse </a:t>
            </a:r>
            <a:r>
              <a:rPr lang="it-IT" altLang="en-US" sz="1800" dirty="0"/>
              <a:t>anche se risultano </a:t>
            </a:r>
            <a:r>
              <a:rPr lang="it-IT" altLang="en-US" sz="1800" i="1" dirty="0">
                <a:solidFill>
                  <a:srgbClr val="0070C0"/>
                </a:solidFill>
              </a:rPr>
              <a:t>tabu</a:t>
            </a:r>
            <a:r>
              <a:rPr lang="it-IT" altLang="en-US" sz="1800" dirty="0"/>
              <a:t>.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504498" y="1933076"/>
            <a:ext cx="11067392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Un </a:t>
            </a:r>
            <a:r>
              <a:rPr lang="it-IT" altLang="en-US" sz="1800" b="1" i="1" dirty="0">
                <a:solidFill>
                  <a:srgbClr val="0070C0"/>
                </a:solidFill>
              </a:rPr>
              <a:t>criterio di aspirazione </a:t>
            </a:r>
            <a:r>
              <a:rPr lang="it-IT" altLang="en-US" sz="1800" dirty="0"/>
              <a:t>è un </a:t>
            </a:r>
            <a:r>
              <a:rPr lang="it-IT" altLang="en-US" sz="1800" i="1" dirty="0">
                <a:solidFill>
                  <a:srgbClr val="0070C0"/>
                </a:solidFill>
              </a:rPr>
              <a:t>test</a:t>
            </a:r>
            <a:r>
              <a:rPr lang="it-IT" altLang="en-US" sz="1800" dirty="0"/>
              <a:t> che se soddisfatto permette comunque </a:t>
            </a:r>
            <a:r>
              <a:rPr lang="it-IT" altLang="en-US" sz="1800" i="1" dirty="0">
                <a:solidFill>
                  <a:srgbClr val="0070C0"/>
                </a:solidFill>
              </a:rPr>
              <a:t>l’esecuzione della mossa tabu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504498" y="2779657"/>
            <a:ext cx="73202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b="1" i="1" dirty="0">
                <a:solidFill>
                  <a:srgbClr val="0066FF"/>
                </a:solidFill>
              </a:rPr>
              <a:t>Esempio di criterio di aspirazione</a:t>
            </a:r>
            <a:endParaRPr lang="it-IT" altLang="en-US" sz="1800" b="1" dirty="0">
              <a:solidFill>
                <a:srgbClr val="0066FF"/>
              </a:solidFill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04498" y="3140020"/>
            <a:ext cx="10878204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Se una mossa </a:t>
            </a:r>
            <a:r>
              <a:rPr lang="it-IT" altLang="en-US" sz="1800" i="1" dirty="0">
                <a:solidFill>
                  <a:srgbClr val="0070C0"/>
                </a:solidFill>
              </a:rPr>
              <a:t>tabu</a:t>
            </a:r>
            <a:r>
              <a:rPr lang="it-IT" altLang="en-US" sz="1800" dirty="0"/>
              <a:t> dovesse consentire il raggiungimento di un </a:t>
            </a:r>
            <a:r>
              <a:rPr lang="it-IT" altLang="en-US" sz="1800" i="1" dirty="0">
                <a:solidFill>
                  <a:srgbClr val="0070C0"/>
                </a:solidFill>
              </a:rPr>
              <a:t>valore di funzione obiettivo migliore </a:t>
            </a:r>
            <a:r>
              <a:rPr lang="it-IT" altLang="en-US" sz="1800" dirty="0"/>
              <a:t>della migliore soluzione esaminata, essa viene </a:t>
            </a:r>
            <a:r>
              <a:rPr lang="it-IT" altLang="en-US" sz="1800" i="1" dirty="0">
                <a:solidFill>
                  <a:srgbClr val="0070C0"/>
                </a:solidFill>
              </a:rPr>
              <a:t>eseguita anche se tabu.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4C7CFB0-AC6E-4573-AC2C-92DB3253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Euristica tabu </a:t>
            </a:r>
            <a:r>
              <a:rPr lang="it-IT" altLang="it-IT" sz="2800" b="1" dirty="0" err="1">
                <a:solidFill>
                  <a:srgbClr val="0070C0"/>
                </a:solidFill>
              </a:rPr>
              <a:t>search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"/>
          <p:cNvSpPr>
            <a:spLocks noChangeArrowheads="1"/>
          </p:cNvSpPr>
          <p:nvPr/>
        </p:nvSpPr>
        <p:spPr bwMode="auto">
          <a:xfrm>
            <a:off x="331304" y="226221"/>
            <a:ext cx="1162215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 err="1">
                <a:cs typeface="Arial" charset="0"/>
              </a:rPr>
              <a:t>Euristica</a:t>
            </a:r>
            <a:r>
              <a:rPr lang="en-US" altLang="en-US" sz="2400" b="1" dirty="0">
                <a:cs typeface="Arial" charset="0"/>
              </a:rPr>
              <a:t> </a:t>
            </a:r>
            <a:r>
              <a:rPr lang="en-US" altLang="en-US" sz="2400" b="1" i="1" dirty="0" err="1">
                <a:cs typeface="Arial" charset="0"/>
              </a:rPr>
              <a:t>tabu</a:t>
            </a:r>
            <a:r>
              <a:rPr lang="en-US" altLang="en-US" sz="2400" b="1" i="1" dirty="0">
                <a:cs typeface="Arial" charset="0"/>
              </a:rPr>
              <a:t> search, </a:t>
            </a:r>
            <a:r>
              <a:rPr lang="en-US" altLang="en-US" sz="2400" b="1" dirty="0" err="1">
                <a:cs typeface="Arial" charset="0"/>
              </a:rPr>
              <a:t>diagramma</a:t>
            </a:r>
            <a:r>
              <a:rPr lang="en-US" altLang="en-US" sz="2400" b="1" dirty="0">
                <a:cs typeface="Arial" charset="0"/>
              </a:rPr>
              <a:t> di </a:t>
            </a:r>
            <a:r>
              <a:rPr lang="en-US" altLang="en-US" sz="2400" b="1" dirty="0" err="1">
                <a:cs typeface="Arial" charset="0"/>
              </a:rPr>
              <a:t>flusso</a:t>
            </a:r>
            <a:r>
              <a:rPr lang="en-US" altLang="en-US" sz="2400" b="1" dirty="0">
                <a:cs typeface="Arial" charset="0"/>
              </a:rPr>
              <a:t> di una </a:t>
            </a:r>
            <a:r>
              <a:rPr lang="en-US" altLang="en-US" sz="2400" b="1" dirty="0" err="1">
                <a:cs typeface="Arial" charset="0"/>
              </a:rPr>
              <a:t>singola</a:t>
            </a:r>
            <a:r>
              <a:rPr lang="en-US" altLang="en-US" sz="2400" b="1" dirty="0">
                <a:cs typeface="Arial" charset="0"/>
              </a:rPr>
              <a:t> </a:t>
            </a:r>
            <a:r>
              <a:rPr lang="en-US" altLang="en-US" sz="2400" b="1" dirty="0" err="1">
                <a:cs typeface="Arial" charset="0"/>
              </a:rPr>
              <a:t>iterazione</a:t>
            </a:r>
            <a:endParaRPr lang="en-US" altLang="en-US" sz="2400" b="1" dirty="0">
              <a:cs typeface="Arial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927350" y="881172"/>
            <a:ext cx="2736850" cy="5032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300" dirty="0"/>
              <a:t>Iterazione k, soluzione corrente S</a:t>
            </a:r>
          </a:p>
        </p:txBody>
      </p:sp>
      <p:sp>
        <p:nvSpPr>
          <p:cNvPr id="6" name="Rettangolo 5"/>
          <p:cNvSpPr/>
          <p:nvPr/>
        </p:nvSpPr>
        <p:spPr>
          <a:xfrm>
            <a:off x="2927350" y="2032109"/>
            <a:ext cx="2736850" cy="5762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300" dirty="0"/>
              <a:t>Individuazione dell’intorno N(S</a:t>
            </a:r>
            <a:r>
              <a:rPr lang="it-IT" sz="1400" dirty="0"/>
              <a:t>)</a:t>
            </a:r>
          </a:p>
        </p:txBody>
      </p:sp>
      <p:sp>
        <p:nvSpPr>
          <p:cNvPr id="7" name="Rettangolo 6"/>
          <p:cNvSpPr/>
          <p:nvPr/>
        </p:nvSpPr>
        <p:spPr>
          <a:xfrm>
            <a:off x="2927350" y="3256071"/>
            <a:ext cx="2736850" cy="57626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300" dirty="0"/>
              <a:t>Individuazione della migliore soluzione S’ in N(S)</a:t>
            </a:r>
          </a:p>
        </p:txBody>
      </p:sp>
      <p:sp>
        <p:nvSpPr>
          <p:cNvPr id="8" name="Rettangolo 7"/>
          <p:cNvSpPr/>
          <p:nvPr/>
        </p:nvSpPr>
        <p:spPr>
          <a:xfrm>
            <a:off x="2927350" y="4480034"/>
            <a:ext cx="2736850" cy="5762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300" dirty="0"/>
              <a:t>S’ è TABU?</a:t>
            </a:r>
          </a:p>
        </p:txBody>
      </p:sp>
      <p:sp>
        <p:nvSpPr>
          <p:cNvPr id="9" name="Rettangolo 8"/>
          <p:cNvSpPr/>
          <p:nvPr/>
        </p:nvSpPr>
        <p:spPr>
          <a:xfrm>
            <a:off x="2927350" y="5705584"/>
            <a:ext cx="2736850" cy="5746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300" dirty="0"/>
              <a:t>Sostituzione della soluzione corrente S con S’</a:t>
            </a:r>
          </a:p>
        </p:txBody>
      </p:sp>
      <p:cxnSp>
        <p:nvCxnSpPr>
          <p:cNvPr id="11" name="Connettore 2 10"/>
          <p:cNvCxnSpPr>
            <a:stCxn id="5" idx="2"/>
            <a:endCxn id="6" idx="0"/>
          </p:cNvCxnSpPr>
          <p:nvPr/>
        </p:nvCxnSpPr>
        <p:spPr>
          <a:xfrm>
            <a:off x="4295775" y="1384408"/>
            <a:ext cx="0" cy="6477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>
            <a:off x="4295775" y="2608371"/>
            <a:ext cx="0" cy="6477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>
            <a:off x="4295775" y="3832333"/>
            <a:ext cx="0" cy="6477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295775" y="5056297"/>
            <a:ext cx="0" cy="649287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8" idx="3"/>
            <a:endCxn id="18" idx="1"/>
          </p:cNvCxnSpPr>
          <p:nvPr/>
        </p:nvCxnSpPr>
        <p:spPr>
          <a:xfrm>
            <a:off x="5664200" y="4768958"/>
            <a:ext cx="10795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6743700" y="4480034"/>
            <a:ext cx="2736850" cy="5762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300" dirty="0"/>
              <a:t>Criterio di aspirazione soddisfatto?</a:t>
            </a:r>
          </a:p>
        </p:txBody>
      </p:sp>
      <p:cxnSp>
        <p:nvCxnSpPr>
          <p:cNvPr id="23" name="Forma 22"/>
          <p:cNvCxnSpPr>
            <a:stCxn id="18" idx="2"/>
          </p:cNvCxnSpPr>
          <p:nvPr/>
        </p:nvCxnSpPr>
        <p:spPr>
          <a:xfrm rot="5400000">
            <a:off x="6059488" y="3292584"/>
            <a:ext cx="288925" cy="3816350"/>
          </a:xfrm>
          <a:prstGeom prst="bentConnector2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8" idx="0"/>
          </p:cNvCxnSpPr>
          <p:nvPr/>
        </p:nvCxnSpPr>
        <p:spPr>
          <a:xfrm flipV="1">
            <a:off x="8112125" y="3976797"/>
            <a:ext cx="0" cy="503237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6743700" y="3256072"/>
            <a:ext cx="2736850" cy="7207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300" dirty="0"/>
              <a:t>Individuazione della migliore soluzione S’’ dopo S’ e sostituzione di S’ con S’’</a:t>
            </a:r>
          </a:p>
        </p:txBody>
      </p:sp>
      <p:cxnSp>
        <p:nvCxnSpPr>
          <p:cNvPr id="32" name="Connettore 4 31"/>
          <p:cNvCxnSpPr>
            <a:stCxn id="30" idx="1"/>
          </p:cNvCxnSpPr>
          <p:nvPr/>
        </p:nvCxnSpPr>
        <p:spPr>
          <a:xfrm rot="10800000" flipV="1">
            <a:off x="4295776" y="3616434"/>
            <a:ext cx="2447925" cy="504825"/>
          </a:xfrm>
          <a:prstGeom prst="bentConnector3">
            <a:avLst>
              <a:gd name="adj1" fmla="val 19243"/>
            </a:avLst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34"/>
          <p:cNvSpPr/>
          <p:nvPr/>
        </p:nvSpPr>
        <p:spPr>
          <a:xfrm>
            <a:off x="5880100" y="4480034"/>
            <a:ext cx="503238" cy="288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chemeClr val="accent2"/>
                </a:solidFill>
              </a:rPr>
              <a:t>Si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8220076" y="5189647"/>
            <a:ext cx="504825" cy="287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chemeClr val="accent2"/>
                </a:solidFill>
              </a:rPr>
              <a:t>Si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3759201" y="5056297"/>
            <a:ext cx="504825" cy="287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chemeClr val="accent2"/>
                </a:solidFill>
              </a:rPr>
              <a:t>No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8226425" y="4121258"/>
            <a:ext cx="503238" cy="287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chemeClr val="accent2"/>
                </a:solidFill>
              </a:rPr>
              <a:t>No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480849" y="1082675"/>
            <a:ext cx="727091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b="1" i="1" dirty="0">
                <a:solidFill>
                  <a:srgbClr val="0066FF"/>
                </a:solidFill>
              </a:rPr>
              <a:t>Intensificazione e diversificazione</a:t>
            </a:r>
            <a:endParaRPr lang="it-IT" altLang="en-US" sz="1800" b="1" dirty="0">
              <a:solidFill>
                <a:srgbClr val="0066FF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80849" y="1460500"/>
            <a:ext cx="11248695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In generale un algoritmo </a:t>
            </a:r>
            <a:r>
              <a:rPr lang="it-IT" altLang="en-US" sz="1800" i="1" dirty="0">
                <a:solidFill>
                  <a:srgbClr val="0070C0"/>
                </a:solidFill>
              </a:rPr>
              <a:t>tabu </a:t>
            </a:r>
            <a:r>
              <a:rPr lang="it-IT" altLang="en-US" sz="1800" i="1" dirty="0" err="1">
                <a:solidFill>
                  <a:srgbClr val="0070C0"/>
                </a:solidFill>
              </a:rPr>
              <a:t>search</a:t>
            </a:r>
            <a:r>
              <a:rPr lang="it-IT" altLang="en-US" sz="1800" dirty="0"/>
              <a:t>, dopo un certo numero di iterazioni, non riesce più a trovare soluzioni migliori di quelle già ispezionate. Per </a:t>
            </a:r>
            <a:r>
              <a:rPr lang="it-IT" altLang="en-US" sz="1800" i="1" dirty="0">
                <a:solidFill>
                  <a:srgbClr val="0070C0"/>
                </a:solidFill>
              </a:rPr>
              <a:t>migliorare le prestazioni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è possibile utilizzare, nel corso dell’algoritmo, strategie di </a:t>
            </a:r>
            <a:r>
              <a:rPr lang="it-IT" altLang="en-US" sz="1800" b="1" i="1" dirty="0">
                <a:solidFill>
                  <a:srgbClr val="0070C0"/>
                </a:solidFill>
              </a:rPr>
              <a:t>intensificazione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e </a:t>
            </a:r>
            <a:r>
              <a:rPr lang="it-IT" altLang="en-US" sz="1800" b="1" i="1" dirty="0">
                <a:solidFill>
                  <a:srgbClr val="0070C0"/>
                </a:solidFill>
              </a:rPr>
              <a:t>diversificazione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80849" y="3186113"/>
            <a:ext cx="1110680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La </a:t>
            </a:r>
            <a:r>
              <a:rPr lang="it-IT" altLang="en-US" sz="1800" b="1" i="1" dirty="0">
                <a:solidFill>
                  <a:srgbClr val="0070C0"/>
                </a:solidFill>
              </a:rPr>
              <a:t>intensificazione</a:t>
            </a:r>
            <a:r>
              <a:rPr lang="it-IT" altLang="en-US" sz="1800" dirty="0"/>
              <a:t> è una strategia che </a:t>
            </a:r>
            <a:r>
              <a:rPr lang="it-IT" altLang="en-US" sz="1800" i="1" dirty="0">
                <a:solidFill>
                  <a:srgbClr val="0070C0"/>
                </a:solidFill>
              </a:rPr>
              <a:t>dirige la ricerca nell’intorno di soluzioni buone già visitate</a:t>
            </a:r>
            <a:r>
              <a:rPr lang="it-IT" altLang="en-US" sz="1800" dirty="0"/>
              <a:t>: ad esempio utilizzando attributi meno restrittivi che possono consentire di ottenere soluzioni migliori.</a:t>
            </a:r>
            <a:endParaRPr lang="it-IT" altLang="en-US" sz="1800" i="1" dirty="0">
              <a:solidFill>
                <a:schemeClr val="accent2"/>
              </a:solidFill>
            </a:endParaRP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80850" y="4538663"/>
            <a:ext cx="10964916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La </a:t>
            </a:r>
            <a:r>
              <a:rPr lang="it-IT" altLang="en-US" sz="1800" b="1" i="1" dirty="0">
                <a:solidFill>
                  <a:srgbClr val="0070C0"/>
                </a:solidFill>
              </a:rPr>
              <a:t>diversificazione</a:t>
            </a:r>
            <a:r>
              <a:rPr lang="it-IT" altLang="en-US" sz="1800" dirty="0"/>
              <a:t> consiste nello </a:t>
            </a:r>
            <a:r>
              <a:rPr lang="it-IT" altLang="en-US" sz="1800" i="1" dirty="0">
                <a:solidFill>
                  <a:srgbClr val="0070C0"/>
                </a:solidFill>
              </a:rPr>
              <a:t>spostare la ricerca verso nuove regioni</a:t>
            </a:r>
            <a:r>
              <a:rPr lang="it-IT" altLang="en-US" sz="1800" dirty="0"/>
              <a:t>. Per realizzarla si può </a:t>
            </a:r>
            <a:r>
              <a:rPr lang="it-IT" altLang="en-US" sz="1800" i="1" dirty="0">
                <a:solidFill>
                  <a:srgbClr val="0070C0"/>
                </a:solidFill>
              </a:rPr>
              <a:t>partire dalle migliori soluzioni </a:t>
            </a:r>
            <a:r>
              <a:rPr lang="it-IT" altLang="en-US" sz="1800" dirty="0"/>
              <a:t>ottenute e </a:t>
            </a:r>
            <a:r>
              <a:rPr lang="it-IT" altLang="en-US" sz="1800" i="1" dirty="0">
                <a:solidFill>
                  <a:srgbClr val="0070C0"/>
                </a:solidFill>
              </a:rPr>
              <a:t>modificarle sensibilmente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ad esempio applicando più mosse contemporaneamente.</a:t>
            </a:r>
            <a:endParaRPr lang="it-IT" altLang="en-US" sz="1800" i="1" dirty="0">
              <a:solidFill>
                <a:schemeClr val="accent2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9A6A948-F191-413F-A1D7-75CE35768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Euristica tabu </a:t>
            </a:r>
            <a:r>
              <a:rPr lang="it-IT" altLang="it-IT" sz="2800" b="1" dirty="0" err="1">
                <a:solidFill>
                  <a:srgbClr val="0070C0"/>
                </a:solidFill>
              </a:rPr>
              <a:t>search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ttangolo 3"/>
          <p:cNvSpPr>
            <a:spLocks noChangeArrowheads="1"/>
          </p:cNvSpPr>
          <p:nvPr/>
        </p:nvSpPr>
        <p:spPr bwMode="auto">
          <a:xfrm>
            <a:off x="551794" y="689905"/>
            <a:ext cx="979235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Una euristica tabu </a:t>
            </a:r>
            <a:r>
              <a:rPr lang="it-IT" altLang="en-US" sz="1800" dirty="0" err="1"/>
              <a:t>search</a:t>
            </a:r>
            <a:r>
              <a:rPr lang="it-IT" altLang="en-US" sz="1800" dirty="0"/>
              <a:t> è caratterizzata dai seguenti elementi: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551794" y="1121705"/>
            <a:ext cx="1000825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it-IT" altLang="en-US" sz="1800" b="1" i="1" dirty="0"/>
              <a:t>Inizializzazione e scelta dello stimatore.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800" b="1" i="1" dirty="0"/>
              <a:t>     </a:t>
            </a:r>
            <a:r>
              <a:rPr lang="it-IT" altLang="en-US" sz="1800" i="1" dirty="0"/>
              <a:t>Si sceglie una </a:t>
            </a:r>
            <a:r>
              <a:rPr lang="it-IT" altLang="en-US" sz="1800" i="1" dirty="0">
                <a:solidFill>
                  <a:schemeClr val="accent2"/>
                </a:solidFill>
              </a:rPr>
              <a:t>soluzione iniziale </a:t>
            </a:r>
            <a:r>
              <a:rPr lang="it-IT" altLang="en-US" sz="1800" b="1" i="1" dirty="0">
                <a:solidFill>
                  <a:schemeClr val="accent2"/>
                </a:solidFill>
              </a:rPr>
              <a:t>S</a:t>
            </a:r>
            <a:r>
              <a:rPr lang="it-IT" altLang="en-US" sz="1800" i="1" dirty="0"/>
              <a:t> e si definisce un criterio per la </a:t>
            </a:r>
            <a:r>
              <a:rPr lang="it-IT" altLang="en-US" sz="1800" i="1" dirty="0" err="1"/>
              <a:t>valutazioe</a:t>
            </a:r>
            <a:r>
              <a:rPr lang="it-IT" altLang="en-US" sz="1800" i="1" dirty="0"/>
              <a:t> delle soluzioni</a:t>
            </a:r>
            <a:endParaRPr lang="it-IT" altLang="en-US" sz="1800" dirty="0"/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551794" y="1992308"/>
            <a:ext cx="10008257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 startAt="2"/>
            </a:pPr>
            <a:r>
              <a:rPr lang="it-IT" altLang="en-US" sz="1800" b="1" dirty="0"/>
              <a:t>Definizione di una mossa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b="1" i="1" dirty="0"/>
              <a:t>      </a:t>
            </a:r>
            <a:r>
              <a:rPr lang="it-IT" altLang="en-US" sz="1800" i="1" dirty="0"/>
              <a:t>Si definisce la o le operazioni che permettono di individuare l’intorno N(S)</a:t>
            </a:r>
            <a:endParaRPr lang="it-IT" altLang="en-US" sz="1800" b="1" i="1" dirty="0">
              <a:solidFill>
                <a:schemeClr val="accent2"/>
              </a:solidFill>
            </a:endParaRP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551794" y="2921930"/>
            <a:ext cx="10901854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 startAt="3"/>
            </a:pPr>
            <a:r>
              <a:rPr lang="it-IT" altLang="en-US" sz="1800" b="1" i="1" dirty="0"/>
              <a:t>Definizione della struttura di memoria a breve termine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800" b="1" i="1" dirty="0"/>
              <a:t>     </a:t>
            </a:r>
            <a:r>
              <a:rPr lang="it-IT" altLang="en-US" sz="1800" i="1" dirty="0"/>
              <a:t>Si definiscono le caratteristiche della struttura di memoria a breve termine (numero e lunghezza delle liste tabu, numero e tipo di attributi)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51794" y="3949039"/>
            <a:ext cx="10901854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 startAt="4"/>
            </a:pPr>
            <a:r>
              <a:rPr lang="it-IT" altLang="en-US" sz="1800" b="1" i="1" dirty="0"/>
              <a:t>Intensificazione e diversificazione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800" b="1" i="1" dirty="0"/>
              <a:t>      </a:t>
            </a:r>
            <a:r>
              <a:rPr lang="it-IT" altLang="en-US" sz="1800" i="1" dirty="0"/>
              <a:t>Si definiscono i metodi di innesco e di implementazione di eventuali fasi di intensificazione e diversificazione da introdurre processo di ricerca</a:t>
            </a:r>
            <a:endParaRPr lang="it-IT" altLang="en-US" sz="1800" b="1" i="1" dirty="0">
              <a:solidFill>
                <a:schemeClr val="accent2"/>
              </a:solidFill>
            </a:endParaRP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551794" y="4957105"/>
            <a:ext cx="964789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b="1" i="1" dirty="0"/>
              <a:t>5.	Criterio di arresto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800" b="1" i="1" dirty="0"/>
              <a:t>      </a:t>
            </a:r>
            <a:r>
              <a:rPr lang="it-IT" altLang="en-US" sz="1800" i="1" dirty="0"/>
              <a:t>Si individua un criterio per interrompere l’esecuzione dell’algoritmo</a:t>
            </a:r>
            <a:endParaRPr lang="it-IT" altLang="en-US" sz="1800" b="1" i="1" dirty="0">
              <a:solidFill>
                <a:schemeClr val="accent2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67649A0-0171-49EE-AE09-ABC3D18D6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Euristica tabu </a:t>
            </a:r>
            <a:r>
              <a:rPr lang="it-IT" altLang="it-IT" sz="2800" b="1" dirty="0" err="1">
                <a:solidFill>
                  <a:srgbClr val="0070C0"/>
                </a:solidFill>
              </a:rPr>
              <a:t>search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16D3A9-3A8C-4CC8-978F-72B2638505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5152E0-D907-470E-A1E2-BA1CB90AC5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9C3F095-B6A8-49AE-AB95-6030C17C90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909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MAURIZIO BOCCIA</dc:creator>
  <cp:lastModifiedBy>Antonio B.</cp:lastModifiedBy>
  <cp:revision>63</cp:revision>
  <dcterms:created xsi:type="dcterms:W3CDTF">2019-12-04T09:28:04Z</dcterms:created>
  <dcterms:modified xsi:type="dcterms:W3CDTF">2024-05-09T11:21:56Z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