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97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ile medio 3 - Color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ile chiaro 1 - Color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96" autoAdjust="0"/>
    <p:restoredTop sz="94660"/>
  </p:normalViewPr>
  <p:slideViewPr>
    <p:cSldViewPr>
      <p:cViewPr varScale="1">
        <p:scale>
          <a:sx n="61" d="100"/>
          <a:sy n="61" d="100"/>
        </p:scale>
        <p:origin x="132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729302B9-6D27-4581-ACC5-1334E698D7DD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93729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A0AE0-A3B0-4BE2-BAFC-91071C3EDD4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185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3D366-F998-4E6D-957B-F8CFF19A94D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777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01C99-5DD6-4A7F-AD2D-71F076829EF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2214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7DF77-0067-49DC-B066-D4796444DF6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7766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olo e  contenu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7FBFB6-49B5-4CEB-8936-BF11A33DB4CA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09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267EB-797B-4072-8CBF-C89D1D349E8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786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FA5A0-208E-4D26-BCDD-6FE7B713766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825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FE4C5-4ACA-4A8C-B0A4-812672D44E8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2855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EA0BD-A8F2-40C6-A8C1-7C2507194A3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551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AC5F6-15A7-4F5F-A2FA-721EA6B2335A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33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C6475E-9D15-461A-B93E-08A9E4CACA3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043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44457-D636-4633-A8EE-07D4B0434FF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419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5A100-316B-474F-9AB1-672F35E7FC5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7642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61E47A5F-7831-4B9E-B3C4-1E3B45859F5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0" y="-26988"/>
            <a:ext cx="91440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800" dirty="0">
                <a:solidFill>
                  <a:schemeClr val="accent2"/>
                </a:solidFill>
              </a:rPr>
              <a:t>Sequencing Jobs on a critical (bottleneck) machine</a:t>
            </a:r>
            <a:endParaRPr lang="it-IT" altLang="it-IT" sz="2800" dirty="0">
              <a:solidFill>
                <a:schemeClr val="accent2"/>
              </a:solidFill>
            </a:endParaRPr>
          </a:p>
        </p:txBody>
      </p:sp>
      <p:sp>
        <p:nvSpPr>
          <p:cNvPr id="2051" name="Rectangle 16"/>
          <p:cNvSpPr>
            <a:spLocks noChangeArrowheads="1"/>
          </p:cNvSpPr>
          <p:nvPr/>
        </p:nvSpPr>
        <p:spPr bwMode="auto">
          <a:xfrm>
            <a:off x="319088" y="7651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Single machine scheduling</a:t>
            </a:r>
          </a:p>
        </p:txBody>
      </p:sp>
      <p:sp>
        <p:nvSpPr>
          <p:cNvPr id="2052" name="Rettangolo 4"/>
          <p:cNvSpPr>
            <a:spLocks noChangeArrowheads="1"/>
          </p:cNvSpPr>
          <p:nvPr/>
        </p:nvSpPr>
        <p:spPr bwMode="auto">
          <a:xfrm>
            <a:off x="468313" y="1209675"/>
            <a:ext cx="8351837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Si supponga di avere un insieme di </a:t>
            </a:r>
            <a:r>
              <a:rPr lang="it-IT" altLang="it-IT" sz="1800" b="1" i="1">
                <a:solidFill>
                  <a:schemeClr val="accent2"/>
                </a:solidFill>
              </a:rPr>
              <a:t>n</a:t>
            </a:r>
            <a:r>
              <a:rPr lang="it-IT" altLang="it-IT" sz="1800"/>
              <a:t> </a:t>
            </a:r>
            <a:r>
              <a:rPr lang="it-IT" altLang="it-IT" sz="1800" i="1">
                <a:solidFill>
                  <a:schemeClr val="accent2"/>
                </a:solidFill>
              </a:rPr>
              <a:t>job</a:t>
            </a:r>
            <a:r>
              <a:rPr lang="it-IT" altLang="it-IT" sz="1800"/>
              <a:t> che devono essere </a:t>
            </a:r>
            <a:r>
              <a:rPr lang="it-IT" altLang="it-IT" sz="1800" i="1">
                <a:solidFill>
                  <a:schemeClr val="accent2"/>
                </a:solidFill>
              </a:rPr>
              <a:t>processati</a:t>
            </a:r>
            <a:r>
              <a:rPr lang="it-IT" altLang="it-IT" sz="1800"/>
              <a:t> su una </a:t>
            </a:r>
            <a:r>
              <a:rPr lang="it-IT" altLang="it-IT" sz="1800" i="1">
                <a:solidFill>
                  <a:schemeClr val="accent2"/>
                </a:solidFill>
              </a:rPr>
              <a:t>unica macchina </a:t>
            </a:r>
            <a:r>
              <a:rPr lang="it-IT" altLang="it-IT" sz="1800"/>
              <a:t>in sequenza</a:t>
            </a:r>
            <a:endParaRPr lang="it-IT" altLang="it-IT" sz="1800" b="1" i="1">
              <a:solidFill>
                <a:schemeClr val="accent2"/>
              </a:solidFill>
            </a:endParaRPr>
          </a:p>
        </p:txBody>
      </p:sp>
      <p:sp>
        <p:nvSpPr>
          <p:cNvPr id="2053" name="Rettangolo 4"/>
          <p:cNvSpPr>
            <a:spLocks noChangeArrowheads="1"/>
          </p:cNvSpPr>
          <p:nvPr/>
        </p:nvSpPr>
        <p:spPr bwMode="auto">
          <a:xfrm>
            <a:off x="468313" y="2052638"/>
            <a:ext cx="8351837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820738" indent="-363538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 dirty="0"/>
              <a:t>Ogni </a:t>
            </a:r>
            <a:r>
              <a:rPr lang="it-IT" altLang="it-IT" sz="1800" i="1" dirty="0">
                <a:solidFill>
                  <a:schemeClr val="accent2"/>
                </a:solidFill>
              </a:rPr>
              <a:t>job</a:t>
            </a:r>
            <a:r>
              <a:rPr lang="it-IT" altLang="it-IT" sz="1800" dirty="0"/>
              <a:t> è caratterizzato da 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−"/>
            </a:pPr>
            <a:r>
              <a:rPr lang="it-IT" altLang="it-IT" sz="1800" dirty="0"/>
              <a:t>una </a:t>
            </a:r>
            <a:r>
              <a:rPr lang="it-IT" altLang="it-IT" sz="1800" i="1" dirty="0">
                <a:solidFill>
                  <a:schemeClr val="accent2"/>
                </a:solidFill>
              </a:rPr>
              <a:t>durata</a:t>
            </a:r>
            <a:r>
              <a:rPr lang="it-IT" altLang="it-IT" sz="1800" dirty="0"/>
              <a:t> del suo processamento sulla macchina considerata 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−"/>
            </a:pPr>
            <a:r>
              <a:rPr lang="it-IT" altLang="it-IT" sz="1800" dirty="0"/>
              <a:t>un </a:t>
            </a:r>
            <a:r>
              <a:rPr lang="it-IT" altLang="it-IT" sz="1800" i="1" dirty="0">
                <a:solidFill>
                  <a:schemeClr val="accent2"/>
                </a:solidFill>
              </a:rPr>
              <a:t>tempo di rilascio </a:t>
            </a:r>
            <a:r>
              <a:rPr lang="it-IT" altLang="it-IT" sz="1800" dirty="0"/>
              <a:t>(</a:t>
            </a:r>
            <a:r>
              <a:rPr lang="it-IT" altLang="it-IT" sz="1800" i="1" dirty="0">
                <a:solidFill>
                  <a:schemeClr val="accent2"/>
                </a:solidFill>
              </a:rPr>
              <a:t>release date</a:t>
            </a:r>
            <a:r>
              <a:rPr lang="it-IT" altLang="it-IT" sz="1800" dirty="0"/>
              <a:t>) a partire dal quale il </a:t>
            </a:r>
            <a:r>
              <a:rPr lang="it-IT" altLang="it-IT" sz="1800" i="1" dirty="0">
                <a:solidFill>
                  <a:schemeClr val="accent2"/>
                </a:solidFill>
              </a:rPr>
              <a:t>job</a:t>
            </a:r>
            <a:r>
              <a:rPr lang="it-IT" altLang="it-IT" sz="1800" dirty="0"/>
              <a:t> è disponibile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−"/>
            </a:pPr>
            <a:r>
              <a:rPr lang="it-IT" altLang="it-IT" sz="1800" dirty="0"/>
              <a:t>una </a:t>
            </a:r>
            <a:r>
              <a:rPr lang="it-IT" altLang="it-IT" sz="1800" i="1" dirty="0">
                <a:solidFill>
                  <a:schemeClr val="accent2"/>
                </a:solidFill>
              </a:rPr>
              <a:t>scadenza</a:t>
            </a:r>
            <a:r>
              <a:rPr lang="it-IT" altLang="it-IT" sz="1800" dirty="0"/>
              <a:t> (</a:t>
            </a:r>
            <a:r>
              <a:rPr lang="it-IT" altLang="it-IT" sz="1800" i="1" dirty="0">
                <a:solidFill>
                  <a:schemeClr val="accent2"/>
                </a:solidFill>
              </a:rPr>
              <a:t>due date</a:t>
            </a:r>
            <a:r>
              <a:rPr lang="it-IT" altLang="it-IT" sz="1800" dirty="0"/>
              <a:t>) entro la quale il </a:t>
            </a:r>
            <a:r>
              <a:rPr lang="it-IT" altLang="it-IT" sz="1800" i="1" dirty="0"/>
              <a:t>job</a:t>
            </a:r>
            <a:r>
              <a:rPr lang="it-IT" altLang="it-IT" sz="1800" dirty="0"/>
              <a:t> deve essere stato processato dalla macchina</a:t>
            </a:r>
          </a:p>
        </p:txBody>
      </p:sp>
      <p:sp>
        <p:nvSpPr>
          <p:cNvPr id="2054" name="Rettangolo 4"/>
          <p:cNvSpPr>
            <a:spLocks noChangeArrowheads="1"/>
          </p:cNvSpPr>
          <p:nvPr/>
        </p:nvSpPr>
        <p:spPr bwMode="auto">
          <a:xfrm>
            <a:off x="468313" y="4211638"/>
            <a:ext cx="8351837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820738" indent="-363538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Si vuole </a:t>
            </a:r>
            <a:r>
              <a:rPr lang="it-IT" altLang="it-IT" sz="1800" i="1">
                <a:solidFill>
                  <a:schemeClr val="accent2"/>
                </a:solidFill>
              </a:rPr>
              <a:t>stabilire la sequenza </a:t>
            </a:r>
            <a:r>
              <a:rPr lang="it-IT" altLang="it-IT" sz="1800"/>
              <a:t>in base alla quale i singoli </a:t>
            </a:r>
            <a:r>
              <a:rPr lang="it-IT" altLang="it-IT" sz="1800" i="1">
                <a:solidFill>
                  <a:schemeClr val="accent2"/>
                </a:solidFill>
              </a:rPr>
              <a:t>job</a:t>
            </a:r>
            <a:r>
              <a:rPr lang="it-IT" altLang="it-IT" sz="1800"/>
              <a:t> devono essere </a:t>
            </a:r>
            <a:r>
              <a:rPr lang="it-IT" altLang="it-IT" sz="1800" i="1">
                <a:solidFill>
                  <a:schemeClr val="accent2"/>
                </a:solidFill>
              </a:rPr>
              <a:t>processati</a:t>
            </a:r>
            <a:r>
              <a:rPr lang="it-IT" altLang="it-IT" sz="1800"/>
              <a:t> allo scopo di minimizzare: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−"/>
            </a:pPr>
            <a:r>
              <a:rPr lang="it-IT" altLang="it-IT" sz="1800"/>
              <a:t>la </a:t>
            </a:r>
            <a:r>
              <a:rPr lang="it-IT" altLang="it-IT" sz="1800" i="1">
                <a:solidFill>
                  <a:schemeClr val="accent2"/>
                </a:solidFill>
              </a:rPr>
              <a:t>durata totale </a:t>
            </a:r>
            <a:r>
              <a:rPr lang="it-IT" altLang="it-IT" sz="1800"/>
              <a:t>del processamento di tutti i </a:t>
            </a:r>
            <a:r>
              <a:rPr lang="it-IT" altLang="it-IT" sz="1800" i="1">
                <a:solidFill>
                  <a:schemeClr val="accent2"/>
                </a:solidFill>
              </a:rPr>
              <a:t>job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−"/>
            </a:pPr>
            <a:r>
              <a:rPr lang="it-IT" altLang="it-IT" sz="1800"/>
              <a:t>la </a:t>
            </a:r>
            <a:r>
              <a:rPr lang="it-IT" altLang="it-IT" sz="1800" i="1">
                <a:solidFill>
                  <a:schemeClr val="accent2"/>
                </a:solidFill>
              </a:rPr>
              <a:t>media dei tempi di completamento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−"/>
            </a:pPr>
            <a:r>
              <a:rPr lang="it-IT" altLang="it-IT" sz="1800"/>
              <a:t>il </a:t>
            </a:r>
            <a:r>
              <a:rPr lang="it-IT" altLang="it-IT" sz="1800">
                <a:solidFill>
                  <a:schemeClr val="accent2"/>
                </a:solidFill>
              </a:rPr>
              <a:t>ritardo totale </a:t>
            </a:r>
            <a:r>
              <a:rPr lang="it-IT" altLang="it-IT" sz="1800"/>
              <a:t>o il </a:t>
            </a:r>
            <a:r>
              <a:rPr lang="it-IT" altLang="it-IT" sz="1800" i="1">
                <a:solidFill>
                  <a:schemeClr val="accent2"/>
                </a:solidFill>
              </a:rPr>
              <a:t>massimo ritardo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0" y="-26988"/>
            <a:ext cx="91440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800">
                <a:solidFill>
                  <a:schemeClr val="accent2"/>
                </a:solidFill>
              </a:rPr>
              <a:t>Job Shop Scheduling (esempio)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sp>
        <p:nvSpPr>
          <p:cNvPr id="11267" name="Rectangle 16"/>
          <p:cNvSpPr>
            <a:spLocks noChangeArrowheads="1"/>
          </p:cNvSpPr>
          <p:nvPr/>
        </p:nvSpPr>
        <p:spPr bwMode="auto">
          <a:xfrm>
            <a:off x="285750" y="571500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>
                <a:solidFill>
                  <a:schemeClr val="accent2"/>
                </a:solidFill>
              </a:rPr>
              <a:t>Formulazione (2)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it-IT" sz="2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1800"/>
          </a:p>
        </p:txBody>
      </p:sp>
      <p:graphicFrame>
        <p:nvGraphicFramePr>
          <p:cNvPr id="11269" name="Object 1"/>
          <p:cNvGraphicFramePr>
            <a:graphicFrameLocks noChangeAspect="1"/>
          </p:cNvGraphicFramePr>
          <p:nvPr/>
        </p:nvGraphicFramePr>
        <p:xfrm>
          <a:off x="1643063" y="1214438"/>
          <a:ext cx="5594350" cy="450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3225800" imgH="2590800" progId="Equation.3">
                  <p:embed/>
                </p:oleObj>
              </mc:Choice>
              <mc:Fallback>
                <p:oleObj name="Equazione" r:id="rId2" imgW="3225800" imgH="2590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1214438"/>
                        <a:ext cx="5594350" cy="450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0" y="-26988"/>
            <a:ext cx="91440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800">
                <a:solidFill>
                  <a:schemeClr val="accent2"/>
                </a:solidFill>
              </a:rPr>
              <a:t>Sequencing Jobs on a critical (bottleneck) machine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285750" y="714375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>
                <a:solidFill>
                  <a:schemeClr val="accent2"/>
                </a:solidFill>
              </a:rPr>
              <a:t>Istanza di un problema di  Sequencing Jobs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it-IT" sz="2000">
                <a:solidFill>
                  <a:schemeClr val="accent2"/>
                </a:solidFill>
              </a:rPr>
              <a:t> </a:t>
            </a:r>
          </a:p>
        </p:txBody>
      </p:sp>
      <p:graphicFrame>
        <p:nvGraphicFramePr>
          <p:cNvPr id="4" name="Tabella 3"/>
          <p:cNvGraphicFramePr>
            <a:graphicFrameLocks noGrp="1"/>
          </p:cNvGraphicFramePr>
          <p:nvPr/>
        </p:nvGraphicFramePr>
        <p:xfrm>
          <a:off x="2124075" y="1363663"/>
          <a:ext cx="4894263" cy="975360"/>
        </p:xfrm>
        <a:graphic>
          <a:graphicData uri="http://schemas.openxmlformats.org/drawingml/2006/table">
            <a:tbl>
              <a:tblPr/>
              <a:tblGrid>
                <a:gridCol w="1384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7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1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1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Job</a:t>
                      </a:r>
                      <a:endParaRPr lang="it-IT" sz="16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it-IT" sz="16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lang="it-IT" sz="16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  <a:endParaRPr lang="it-IT" sz="16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lang="it-IT" sz="16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  <a:endParaRPr lang="it-IT" sz="16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  <a:endParaRPr lang="it-IT" sz="16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</a:t>
                      </a:r>
                      <a:endParaRPr lang="it-IT" sz="16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Release date</a:t>
                      </a:r>
                      <a:endParaRPr lang="it-IT" sz="16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8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9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Duration</a:t>
                      </a:r>
                      <a:endParaRPr lang="it-IT" sz="16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8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Due date</a:t>
                      </a:r>
                      <a:endParaRPr lang="it-IT" sz="16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21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15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15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</a:t>
                      </a: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12" name="Text Box 3"/>
          <p:cNvSpPr txBox="1">
            <a:spLocks noChangeArrowheads="1"/>
          </p:cNvSpPr>
          <p:nvPr/>
        </p:nvSpPr>
        <p:spPr bwMode="auto">
          <a:xfrm>
            <a:off x="214313" y="2828925"/>
            <a:ext cx="87153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b="1"/>
              <a:t>Variabili del problema</a:t>
            </a:r>
            <a:endParaRPr lang="it-IT" altLang="it-IT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b="1"/>
              <a:t>  </a:t>
            </a:r>
            <a:endParaRPr lang="it-IT" altLang="it-IT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b="1"/>
              <a:t>               = 1    </a:t>
            </a:r>
            <a:r>
              <a:rPr lang="it-IT" altLang="it-IT" sz="1600"/>
              <a:t>se il job </a:t>
            </a:r>
            <a:r>
              <a:rPr lang="it-IT" altLang="it-IT" sz="1600" b="1" i="1"/>
              <a:t>j</a:t>
            </a:r>
            <a:r>
              <a:rPr lang="it-IT" altLang="it-IT" sz="1600"/>
              <a:t> assume la posizione </a:t>
            </a:r>
            <a:r>
              <a:rPr lang="it-IT" altLang="it-IT" sz="1600" b="1" i="1"/>
              <a:t>k</a:t>
            </a:r>
            <a:r>
              <a:rPr lang="it-IT" altLang="it-IT" sz="1600"/>
              <a:t> nella sequenza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b="1"/>
              <a:t>Pos</a:t>
            </a:r>
            <a:r>
              <a:rPr lang="it-IT" altLang="it-IT" sz="1600" b="1" baseline="-25000"/>
              <a:t>jk</a:t>
            </a:r>
            <a:r>
              <a:rPr lang="it-IT" altLang="it-IT" sz="1600"/>
              <a:t>                                                                                                     </a:t>
            </a:r>
            <a:r>
              <a:rPr lang="it-IT" altLang="it-IT" sz="1600" b="1" i="1"/>
              <a:t>j, k</a:t>
            </a:r>
            <a:r>
              <a:rPr lang="it-IT" altLang="it-IT" sz="1600"/>
              <a:t> є {1,2,…,NJ}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/>
              <a:t>               = </a:t>
            </a:r>
            <a:r>
              <a:rPr lang="it-IT" altLang="it-IT" sz="1600" b="1"/>
              <a:t>0</a:t>
            </a:r>
            <a:r>
              <a:rPr lang="it-IT" altLang="it-IT" sz="1600"/>
              <a:t>   altrimenti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/>
              <a:t>	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b="1"/>
              <a:t>start</a:t>
            </a:r>
            <a:r>
              <a:rPr lang="it-IT" altLang="it-IT" sz="1600" b="1" baseline="-25000"/>
              <a:t>k</a:t>
            </a:r>
            <a:r>
              <a:rPr lang="it-IT" altLang="it-IT" sz="1600" b="1"/>
              <a:t> </a:t>
            </a:r>
            <a:r>
              <a:rPr lang="it-IT" altLang="it-IT" sz="1600"/>
              <a:t>  tempo di inizio del k-esimo job		</a:t>
            </a:r>
            <a:r>
              <a:rPr lang="it-IT" altLang="it-IT" sz="1600" b="1" i="1"/>
              <a:t> k</a:t>
            </a:r>
            <a:r>
              <a:rPr lang="it-IT" altLang="it-IT" sz="1600"/>
              <a:t> є {1,2,…,NJ}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/>
              <a:t> 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b="1"/>
              <a:t>compl</a:t>
            </a:r>
            <a:r>
              <a:rPr lang="it-IT" altLang="it-IT" sz="1600" b="1" baseline="-25000"/>
              <a:t>k</a:t>
            </a:r>
            <a:r>
              <a:rPr lang="it-IT" altLang="it-IT" sz="1600" b="1"/>
              <a:t> </a:t>
            </a:r>
            <a:r>
              <a:rPr lang="it-IT" altLang="it-IT" sz="1600"/>
              <a:t>  tempo di fine del k-esimo job		</a:t>
            </a:r>
            <a:r>
              <a:rPr lang="it-IT" altLang="it-IT" sz="1600" b="1" i="1"/>
              <a:t> k</a:t>
            </a:r>
            <a:r>
              <a:rPr lang="it-IT" altLang="it-IT" sz="1600"/>
              <a:t> є {1,2,…,NJ}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/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b="1"/>
              <a:t>late</a:t>
            </a:r>
            <a:r>
              <a:rPr lang="it-IT" altLang="it-IT" sz="1600" b="1" baseline="-25000"/>
              <a:t>k</a:t>
            </a:r>
            <a:r>
              <a:rPr lang="it-IT" altLang="it-IT" sz="1600" b="1"/>
              <a:t> </a:t>
            </a:r>
            <a:r>
              <a:rPr lang="it-IT" altLang="it-IT" sz="1600"/>
              <a:t>  ritardo di consegna del k-esimo job	</a:t>
            </a:r>
            <a:r>
              <a:rPr lang="it-IT" altLang="it-IT" sz="1600" b="1" i="1"/>
              <a:t>k</a:t>
            </a:r>
            <a:r>
              <a:rPr lang="it-IT" altLang="it-IT" sz="1600"/>
              <a:t> є {1,2,…,NJ}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/>
              <a:t> </a:t>
            </a:r>
          </a:p>
        </p:txBody>
      </p:sp>
      <p:sp>
        <p:nvSpPr>
          <p:cNvPr id="6" name="Parentesi graffa aperta 5"/>
          <p:cNvSpPr/>
          <p:nvPr/>
        </p:nvSpPr>
        <p:spPr>
          <a:xfrm>
            <a:off x="857250" y="3429000"/>
            <a:ext cx="214313" cy="64293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0" y="-26988"/>
            <a:ext cx="91440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800">
                <a:solidFill>
                  <a:schemeClr val="accent2"/>
                </a:solidFill>
              </a:rPr>
              <a:t>Sequencing Jobs on a critical (bottleneck) machine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sp>
        <p:nvSpPr>
          <p:cNvPr id="4099" name="Rectangle 16"/>
          <p:cNvSpPr>
            <a:spLocks noChangeArrowheads="1"/>
          </p:cNvSpPr>
          <p:nvPr/>
        </p:nvSpPr>
        <p:spPr bwMode="auto">
          <a:xfrm>
            <a:off x="285750" y="714375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>
                <a:solidFill>
                  <a:schemeClr val="accent2"/>
                </a:solidFill>
              </a:rPr>
              <a:t>Formulazione (minimizzare la durata totale)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it-IT" sz="2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1800"/>
          </a:p>
        </p:txBody>
      </p:sp>
      <p:graphicFrame>
        <p:nvGraphicFramePr>
          <p:cNvPr id="4101" name="Object 3"/>
          <p:cNvGraphicFramePr>
            <a:graphicFrameLocks noChangeAspect="1"/>
          </p:cNvGraphicFramePr>
          <p:nvPr/>
        </p:nvGraphicFramePr>
        <p:xfrm>
          <a:off x="1835150" y="1196975"/>
          <a:ext cx="5681663" cy="502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3390900" imgH="2997200" progId="Equation.3">
                  <p:embed/>
                </p:oleObj>
              </mc:Choice>
              <mc:Fallback>
                <p:oleObj name="Equazione" r:id="rId2" imgW="3390900" imgH="299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196975"/>
                        <a:ext cx="5681663" cy="502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ChangeArrowheads="1"/>
          </p:cNvSpPr>
          <p:nvPr/>
        </p:nvSpPr>
        <p:spPr bwMode="auto">
          <a:xfrm>
            <a:off x="0" y="-26988"/>
            <a:ext cx="91440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800">
                <a:solidFill>
                  <a:schemeClr val="accent2"/>
                </a:solidFill>
              </a:rPr>
              <a:t>Sequencing Jobs on a critical (bottleneck) machine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sp>
        <p:nvSpPr>
          <p:cNvPr id="5123" name="Rectangle 16"/>
          <p:cNvSpPr>
            <a:spLocks noChangeArrowheads="1"/>
          </p:cNvSpPr>
          <p:nvPr/>
        </p:nvSpPr>
        <p:spPr bwMode="auto">
          <a:xfrm>
            <a:off x="285750" y="500063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>
                <a:solidFill>
                  <a:schemeClr val="accent2"/>
                </a:solidFill>
              </a:rPr>
              <a:t>Formulazione (minimizzare la media dei tempi di completamento)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it-IT" sz="2000">
                <a:solidFill>
                  <a:schemeClr val="accent2"/>
                </a:solidFill>
              </a:rPr>
              <a:t> </a:t>
            </a:r>
          </a:p>
        </p:txBody>
      </p:sp>
      <p:graphicFrame>
        <p:nvGraphicFramePr>
          <p:cNvPr id="5124" name="Object 3"/>
          <p:cNvGraphicFramePr>
            <a:graphicFrameLocks noChangeAspect="1"/>
          </p:cNvGraphicFramePr>
          <p:nvPr/>
        </p:nvGraphicFramePr>
        <p:xfrm>
          <a:off x="1890713" y="903288"/>
          <a:ext cx="5681662" cy="579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3390900" imgH="3454400" progId="Equation.3">
                  <p:embed/>
                </p:oleObj>
              </mc:Choice>
              <mc:Fallback>
                <p:oleObj name="Equazione" r:id="rId2" imgW="3390900" imgH="345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713" y="903288"/>
                        <a:ext cx="5681662" cy="579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ChangeArrowheads="1"/>
          </p:cNvSpPr>
          <p:nvPr/>
        </p:nvSpPr>
        <p:spPr bwMode="auto">
          <a:xfrm>
            <a:off x="0" y="-26988"/>
            <a:ext cx="91440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800">
                <a:solidFill>
                  <a:schemeClr val="accent2"/>
                </a:solidFill>
              </a:rPr>
              <a:t>Sequencing Jobs on a critical (bottleneck) machine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sp>
        <p:nvSpPr>
          <p:cNvPr id="6147" name="Rectangle 16"/>
          <p:cNvSpPr>
            <a:spLocks noChangeArrowheads="1"/>
          </p:cNvSpPr>
          <p:nvPr/>
        </p:nvSpPr>
        <p:spPr bwMode="auto">
          <a:xfrm>
            <a:off x="285750" y="500063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>
                <a:solidFill>
                  <a:schemeClr val="accent2"/>
                </a:solidFill>
              </a:rPr>
              <a:t>Formulazione (minimizzare il ritardo totale)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it-IT" sz="2000">
                <a:solidFill>
                  <a:schemeClr val="accent2"/>
                </a:solidFill>
              </a:rPr>
              <a:t> </a:t>
            </a:r>
          </a:p>
        </p:txBody>
      </p:sp>
      <p:graphicFrame>
        <p:nvGraphicFramePr>
          <p:cNvPr id="6148" name="Object 3"/>
          <p:cNvGraphicFramePr>
            <a:graphicFrameLocks noChangeAspect="1"/>
          </p:cNvGraphicFramePr>
          <p:nvPr/>
        </p:nvGraphicFramePr>
        <p:xfrm>
          <a:off x="1879600" y="977900"/>
          <a:ext cx="5137150" cy="556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3403600" imgH="3683000" progId="Equation.3">
                  <p:embed/>
                </p:oleObj>
              </mc:Choice>
              <mc:Fallback>
                <p:oleObj name="Equazione" r:id="rId2" imgW="3403600" imgH="3683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977900"/>
                        <a:ext cx="5137150" cy="556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ChangeArrowheads="1"/>
          </p:cNvSpPr>
          <p:nvPr/>
        </p:nvSpPr>
        <p:spPr bwMode="auto">
          <a:xfrm>
            <a:off x="0" y="-26988"/>
            <a:ext cx="91440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800">
                <a:solidFill>
                  <a:schemeClr val="accent2"/>
                </a:solidFill>
              </a:rPr>
              <a:t>Job Shop Scheduling (esempio)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14313" y="571500"/>
            <a:ext cx="87153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Una azienda ha ricevuto un ordine per tre tipi di carta da parato: una (</a:t>
            </a:r>
            <a:r>
              <a:rPr lang="it-IT" altLang="it-IT" sz="1400">
                <a:solidFill>
                  <a:srgbClr val="FF0000"/>
                </a:solidFill>
              </a:rPr>
              <a:t>paper1</a:t>
            </a:r>
            <a:r>
              <a:rPr lang="it-IT" altLang="it-IT" sz="1400"/>
              <a:t>)  ha uno </a:t>
            </a:r>
            <a:r>
              <a:rPr lang="it-IT" altLang="it-IT" sz="1400">
                <a:solidFill>
                  <a:srgbClr val="0066FF"/>
                </a:solidFill>
              </a:rPr>
              <a:t>sfondo blu con disegni gialli</a:t>
            </a:r>
            <a:r>
              <a:rPr lang="it-IT" altLang="it-IT" sz="1400"/>
              <a:t>, un’altra (</a:t>
            </a:r>
            <a:r>
              <a:rPr lang="it-IT" altLang="it-IT" sz="1400">
                <a:solidFill>
                  <a:srgbClr val="FF0000"/>
                </a:solidFill>
              </a:rPr>
              <a:t>paper2</a:t>
            </a:r>
            <a:r>
              <a:rPr lang="it-IT" altLang="it-IT" sz="1400"/>
              <a:t>) </a:t>
            </a:r>
            <a:r>
              <a:rPr lang="it-IT" altLang="it-IT" sz="1400">
                <a:solidFill>
                  <a:srgbClr val="0066FF"/>
                </a:solidFill>
              </a:rPr>
              <a:t>uno sfondo verde e blu con disegni gialli</a:t>
            </a:r>
            <a:r>
              <a:rPr lang="it-IT" altLang="it-IT" sz="1400"/>
              <a:t>, l’ultima (</a:t>
            </a:r>
            <a:r>
              <a:rPr lang="it-IT" altLang="it-IT" sz="1400">
                <a:solidFill>
                  <a:srgbClr val="FF0000"/>
                </a:solidFill>
              </a:rPr>
              <a:t>paper3</a:t>
            </a:r>
            <a:r>
              <a:rPr lang="it-IT" altLang="it-IT" sz="1400"/>
              <a:t>) ha uno </a:t>
            </a:r>
            <a:r>
              <a:rPr lang="it-IT" altLang="it-IT" sz="1400">
                <a:solidFill>
                  <a:srgbClr val="0066FF"/>
                </a:solidFill>
              </a:rPr>
              <a:t>sfondo giallo con disegni blu e verdi</a:t>
            </a:r>
            <a:r>
              <a:rPr lang="it-IT" altLang="it-IT" sz="140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Ogni tipo di carta è prodotta come </a:t>
            </a:r>
            <a:r>
              <a:rPr lang="it-IT" altLang="it-IT" sz="1400">
                <a:solidFill>
                  <a:srgbClr val="0066FF"/>
                </a:solidFill>
              </a:rPr>
              <a:t>un rotolo continuo di carta che passa attraverso diverse macchine</a:t>
            </a:r>
            <a:r>
              <a:rPr lang="it-IT" altLang="it-IT" sz="1400"/>
              <a:t>, ciascuna di queste stampa un colore diverso. L’ordine con il quale la carta attraversa le macchine dipende dal disegno della carta: </a:t>
            </a:r>
            <a:r>
              <a:rPr lang="it-IT" altLang="it-IT" sz="1400">
                <a:solidFill>
                  <a:srgbClr val="0066FF"/>
                </a:solidFill>
              </a:rPr>
              <a:t>sul primo tipo di carta prima deve essere stampato lo sfondo blu e poi il disegno giallo</a:t>
            </a:r>
            <a:r>
              <a:rPr lang="it-IT" altLang="it-IT" sz="1400"/>
              <a:t>. Per la carta </a:t>
            </a:r>
            <a:r>
              <a:rPr lang="it-IT" altLang="it-IT" sz="1400">
                <a:solidFill>
                  <a:srgbClr val="0066FF"/>
                </a:solidFill>
              </a:rPr>
              <a:t>di tipo 2 dopo lo sfondo verde devono essere stampati prima i disegni blue e poi quelli gialli</a:t>
            </a:r>
            <a:r>
              <a:rPr lang="it-IT" altLang="it-IT" sz="1400"/>
              <a:t>. Infine </a:t>
            </a:r>
            <a:r>
              <a:rPr lang="it-IT" altLang="it-IT" sz="1400">
                <a:solidFill>
                  <a:srgbClr val="0066FF"/>
                </a:solidFill>
              </a:rPr>
              <a:t>la stampa della carta di tipo 3 comincia con lo sfondo giallo, poi la stampa dei disegni blue e infine la stampa dei disegni verdi</a:t>
            </a:r>
            <a:r>
              <a:rPr lang="it-IT" altLang="it-IT" sz="1400"/>
              <a:t>.</a:t>
            </a:r>
          </a:p>
        </p:txBody>
      </p:sp>
      <p:grpSp>
        <p:nvGrpSpPr>
          <p:cNvPr id="7172" name="Gruppo 32"/>
          <p:cNvGrpSpPr>
            <a:grpSpLocks/>
          </p:cNvGrpSpPr>
          <p:nvPr/>
        </p:nvGrpSpPr>
        <p:grpSpPr bwMode="auto">
          <a:xfrm>
            <a:off x="1428750" y="2571750"/>
            <a:ext cx="6215063" cy="1571625"/>
            <a:chOff x="1552575" y="4000504"/>
            <a:chExt cx="6591325" cy="1857388"/>
          </a:xfrm>
        </p:grpSpPr>
        <p:sp>
          <p:nvSpPr>
            <p:cNvPr id="7199" name="Rectangle 3"/>
            <p:cNvSpPr>
              <a:spLocks noChangeArrowheads="1"/>
            </p:cNvSpPr>
            <p:nvPr/>
          </p:nvSpPr>
          <p:spPr bwMode="auto">
            <a:xfrm>
              <a:off x="1552575" y="4661714"/>
              <a:ext cx="1183808" cy="525151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100">
                  <a:latin typeface="Calibri" pitchFamily="34" charset="0"/>
                </a:rPr>
                <a:t> </a:t>
              </a:r>
              <a:r>
                <a:rPr lang="it-IT" altLang="it-IT" sz="1600" b="1">
                  <a:latin typeface="Calibri" pitchFamily="34" charset="0"/>
                </a:rPr>
                <a:t>GREEN</a:t>
              </a:r>
              <a:endParaRPr lang="it-IT" altLang="it-IT" sz="1600" b="1"/>
            </a:p>
          </p:txBody>
        </p:sp>
        <p:sp>
          <p:nvSpPr>
            <p:cNvPr id="7200" name="Rectangle 4"/>
            <p:cNvSpPr>
              <a:spLocks noChangeArrowheads="1"/>
            </p:cNvSpPr>
            <p:nvPr/>
          </p:nvSpPr>
          <p:spPr bwMode="auto">
            <a:xfrm>
              <a:off x="3993265" y="4661714"/>
              <a:ext cx="1183808" cy="525151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100">
                  <a:latin typeface="Calibri" pitchFamily="34" charset="0"/>
                </a:rPr>
                <a:t>  </a:t>
              </a:r>
              <a:r>
                <a:rPr lang="it-IT" altLang="it-IT" sz="1600" b="1">
                  <a:latin typeface="Calibri" pitchFamily="34" charset="0"/>
                </a:rPr>
                <a:t>BLUE</a:t>
              </a:r>
              <a:endParaRPr lang="it-IT" altLang="it-IT" sz="1600" b="1"/>
            </a:p>
          </p:txBody>
        </p:sp>
        <p:sp>
          <p:nvSpPr>
            <p:cNvPr id="7201" name="Rectangle 5"/>
            <p:cNvSpPr>
              <a:spLocks noChangeArrowheads="1"/>
            </p:cNvSpPr>
            <p:nvPr/>
          </p:nvSpPr>
          <p:spPr bwMode="auto">
            <a:xfrm>
              <a:off x="6448570" y="4661714"/>
              <a:ext cx="1388417" cy="525151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600" b="1">
                  <a:latin typeface="Calibri" pitchFamily="34" charset="0"/>
                </a:rPr>
                <a:t>YELLOW</a:t>
              </a:r>
              <a:endParaRPr lang="it-IT" altLang="it-IT" sz="1600" b="1"/>
            </a:p>
          </p:txBody>
        </p:sp>
        <p:cxnSp>
          <p:nvCxnSpPr>
            <p:cNvPr id="7202" name="AutoShape 6"/>
            <p:cNvCxnSpPr>
              <a:cxnSpLocks noChangeShapeType="1"/>
            </p:cNvCxnSpPr>
            <p:nvPr/>
          </p:nvCxnSpPr>
          <p:spPr bwMode="auto">
            <a:xfrm>
              <a:off x="2122557" y="4005275"/>
              <a:ext cx="0" cy="6564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03" name="AutoShape 7"/>
            <p:cNvCxnSpPr>
              <a:cxnSpLocks noChangeShapeType="1"/>
            </p:cNvCxnSpPr>
            <p:nvPr/>
          </p:nvCxnSpPr>
          <p:spPr bwMode="auto">
            <a:xfrm>
              <a:off x="4563247" y="4034450"/>
              <a:ext cx="0" cy="6564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04" name="AutoShape 8"/>
            <p:cNvCxnSpPr>
              <a:cxnSpLocks noChangeShapeType="1"/>
            </p:cNvCxnSpPr>
            <p:nvPr/>
          </p:nvCxnSpPr>
          <p:spPr bwMode="auto">
            <a:xfrm>
              <a:off x="7062397" y="4034450"/>
              <a:ext cx="0" cy="6564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05" name="Rectangle 9"/>
            <p:cNvSpPr>
              <a:spLocks noChangeArrowheads="1"/>
            </p:cNvSpPr>
            <p:nvPr/>
          </p:nvSpPr>
          <p:spPr bwMode="auto">
            <a:xfrm>
              <a:off x="1626000" y="4000504"/>
              <a:ext cx="1017174" cy="2857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400">
                  <a:latin typeface="Calibri" pitchFamily="34" charset="0"/>
                </a:rPr>
                <a:t>Paper2</a:t>
              </a:r>
              <a:endParaRPr lang="it-IT" altLang="it-IT" sz="1400"/>
            </a:p>
          </p:txBody>
        </p:sp>
        <p:sp>
          <p:nvSpPr>
            <p:cNvPr id="7206" name="Rectangle 10"/>
            <p:cNvSpPr>
              <a:spLocks noChangeArrowheads="1"/>
            </p:cNvSpPr>
            <p:nvPr/>
          </p:nvSpPr>
          <p:spPr bwMode="auto">
            <a:xfrm>
              <a:off x="4151106" y="4107388"/>
              <a:ext cx="777513" cy="306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400">
                  <a:latin typeface="Calibri" pitchFamily="34" charset="0"/>
                </a:rPr>
                <a:t>Paper1</a:t>
              </a:r>
              <a:endParaRPr lang="it-IT" altLang="it-IT" sz="1400"/>
            </a:p>
          </p:txBody>
        </p:sp>
        <p:sp>
          <p:nvSpPr>
            <p:cNvPr id="7207" name="Rectangle 11"/>
            <p:cNvSpPr>
              <a:spLocks noChangeArrowheads="1"/>
            </p:cNvSpPr>
            <p:nvPr/>
          </p:nvSpPr>
          <p:spPr bwMode="auto">
            <a:xfrm>
              <a:off x="6679486" y="4107388"/>
              <a:ext cx="777513" cy="306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400">
                  <a:latin typeface="Calibri" pitchFamily="34" charset="0"/>
                </a:rPr>
                <a:t>Paper3</a:t>
              </a:r>
              <a:endParaRPr lang="it-IT" altLang="it-IT" sz="1400"/>
            </a:p>
          </p:txBody>
        </p:sp>
        <p:cxnSp>
          <p:nvCxnSpPr>
            <p:cNvPr id="7208" name="AutoShape 12"/>
            <p:cNvCxnSpPr>
              <a:cxnSpLocks noChangeShapeType="1"/>
            </p:cNvCxnSpPr>
            <p:nvPr/>
          </p:nvCxnSpPr>
          <p:spPr bwMode="auto">
            <a:xfrm>
              <a:off x="2107942" y="5201453"/>
              <a:ext cx="0" cy="6564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09" name="Rectangle 13"/>
            <p:cNvSpPr>
              <a:spLocks noChangeArrowheads="1"/>
            </p:cNvSpPr>
            <p:nvPr/>
          </p:nvSpPr>
          <p:spPr bwMode="auto">
            <a:xfrm>
              <a:off x="1754261" y="5303566"/>
              <a:ext cx="777513" cy="306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400">
                  <a:latin typeface="Calibri" pitchFamily="34" charset="0"/>
                </a:rPr>
                <a:t>Paper3</a:t>
              </a:r>
              <a:endParaRPr lang="it-IT" altLang="it-IT" sz="1400"/>
            </a:p>
          </p:txBody>
        </p:sp>
        <p:cxnSp>
          <p:nvCxnSpPr>
            <p:cNvPr id="7210" name="AutoShape 14"/>
            <p:cNvCxnSpPr>
              <a:cxnSpLocks noChangeShapeType="1"/>
            </p:cNvCxnSpPr>
            <p:nvPr/>
          </p:nvCxnSpPr>
          <p:spPr bwMode="auto">
            <a:xfrm>
              <a:off x="6770098" y="5201453"/>
              <a:ext cx="0" cy="6564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11" name="Rectangle 15"/>
            <p:cNvSpPr>
              <a:spLocks noChangeArrowheads="1"/>
            </p:cNvSpPr>
            <p:nvPr/>
          </p:nvSpPr>
          <p:spPr bwMode="auto">
            <a:xfrm>
              <a:off x="6416417" y="5303566"/>
              <a:ext cx="777513" cy="306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400">
                  <a:latin typeface="Calibri" pitchFamily="34" charset="0"/>
                </a:rPr>
                <a:t>Paper1</a:t>
              </a:r>
              <a:endParaRPr lang="it-IT" altLang="it-IT" sz="1400"/>
            </a:p>
          </p:txBody>
        </p:sp>
        <p:cxnSp>
          <p:nvCxnSpPr>
            <p:cNvPr id="7212" name="AutoShape 16"/>
            <p:cNvCxnSpPr>
              <a:cxnSpLocks noChangeShapeType="1"/>
            </p:cNvCxnSpPr>
            <p:nvPr/>
          </p:nvCxnSpPr>
          <p:spPr bwMode="auto">
            <a:xfrm>
              <a:off x="7720068" y="5201453"/>
              <a:ext cx="0" cy="6564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13" name="Rectangle 17"/>
            <p:cNvSpPr>
              <a:spLocks noChangeArrowheads="1"/>
            </p:cNvSpPr>
            <p:nvPr/>
          </p:nvSpPr>
          <p:spPr bwMode="auto">
            <a:xfrm>
              <a:off x="7366387" y="5303566"/>
              <a:ext cx="777513" cy="306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400">
                  <a:latin typeface="Calibri" pitchFamily="34" charset="0"/>
                </a:rPr>
                <a:t>Paper2</a:t>
              </a:r>
              <a:endParaRPr lang="it-IT" altLang="it-IT" sz="1400"/>
            </a:p>
          </p:txBody>
        </p:sp>
        <p:cxnSp>
          <p:nvCxnSpPr>
            <p:cNvPr id="7214" name="AutoShape 18"/>
            <p:cNvCxnSpPr>
              <a:cxnSpLocks noChangeShapeType="1"/>
            </p:cNvCxnSpPr>
            <p:nvPr/>
          </p:nvCxnSpPr>
          <p:spPr bwMode="auto">
            <a:xfrm>
              <a:off x="2736383" y="4793002"/>
              <a:ext cx="125688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15" name="Rectangle 19"/>
            <p:cNvSpPr>
              <a:spLocks noChangeArrowheads="1"/>
            </p:cNvSpPr>
            <p:nvPr/>
          </p:nvSpPr>
          <p:spPr bwMode="auto">
            <a:xfrm>
              <a:off x="2923454" y="4428314"/>
              <a:ext cx="777513" cy="306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400">
                  <a:latin typeface="Calibri" pitchFamily="34" charset="0"/>
                </a:rPr>
                <a:t>Paper2</a:t>
              </a:r>
              <a:endParaRPr lang="it-IT" altLang="it-IT" sz="1400"/>
            </a:p>
          </p:txBody>
        </p:sp>
        <p:cxnSp>
          <p:nvCxnSpPr>
            <p:cNvPr id="7216" name="AutoShape 20"/>
            <p:cNvCxnSpPr>
              <a:cxnSpLocks noChangeShapeType="1"/>
            </p:cNvCxnSpPr>
            <p:nvPr/>
          </p:nvCxnSpPr>
          <p:spPr bwMode="auto">
            <a:xfrm>
              <a:off x="2721768" y="5070165"/>
              <a:ext cx="125688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17" name="Rectangle 21"/>
            <p:cNvSpPr>
              <a:spLocks noChangeArrowheads="1"/>
            </p:cNvSpPr>
            <p:nvPr/>
          </p:nvSpPr>
          <p:spPr bwMode="auto">
            <a:xfrm>
              <a:off x="2908839" y="5128515"/>
              <a:ext cx="777513" cy="306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400">
                  <a:latin typeface="Calibri" pitchFamily="34" charset="0"/>
                </a:rPr>
                <a:t>Paper3</a:t>
              </a:r>
              <a:endParaRPr lang="it-IT" altLang="it-IT" sz="1400"/>
            </a:p>
          </p:txBody>
        </p:sp>
        <p:sp>
          <p:nvSpPr>
            <p:cNvPr id="7218" name="Rectangle 22"/>
            <p:cNvSpPr>
              <a:spLocks noChangeArrowheads="1"/>
            </p:cNvSpPr>
            <p:nvPr/>
          </p:nvSpPr>
          <p:spPr bwMode="auto">
            <a:xfrm>
              <a:off x="5349529" y="4049038"/>
              <a:ext cx="777513" cy="306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400">
                  <a:latin typeface="Calibri" pitchFamily="34" charset="0"/>
                </a:rPr>
                <a:t>Paper1</a:t>
              </a:r>
              <a:endParaRPr lang="it-IT" altLang="it-IT" sz="1400"/>
            </a:p>
          </p:txBody>
        </p:sp>
        <p:sp>
          <p:nvSpPr>
            <p:cNvPr id="7219" name="Arc 23"/>
            <p:cNvSpPr>
              <a:spLocks/>
            </p:cNvSpPr>
            <p:nvPr/>
          </p:nvSpPr>
          <p:spPr bwMode="auto">
            <a:xfrm>
              <a:off x="5177073" y="4428314"/>
              <a:ext cx="1271497" cy="364688"/>
            </a:xfrm>
            <a:custGeom>
              <a:avLst/>
              <a:gdLst>
                <a:gd name="T0" fmla="*/ 0 w 42149"/>
                <a:gd name="T1" fmla="*/ 2147483647 h 21600"/>
                <a:gd name="T2" fmla="*/ 2147483647 w 42149"/>
                <a:gd name="T3" fmla="*/ 2147483647 h 21600"/>
                <a:gd name="T4" fmla="*/ 2147483647 w 42149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42149"/>
                <a:gd name="T10" fmla="*/ 0 h 21600"/>
                <a:gd name="T11" fmla="*/ 42149 w 4214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149" h="21600" fill="none" extrusionOk="0">
                  <a:moveTo>
                    <a:pt x="0" y="14944"/>
                  </a:moveTo>
                  <a:cubicBezTo>
                    <a:pt x="2885" y="6034"/>
                    <a:pt x="11184" y="-1"/>
                    <a:pt x="20549" y="0"/>
                  </a:cubicBezTo>
                  <a:cubicBezTo>
                    <a:pt x="32478" y="0"/>
                    <a:pt x="42149" y="9670"/>
                    <a:pt x="42149" y="21600"/>
                  </a:cubicBezTo>
                </a:path>
                <a:path w="42149" h="21600" stroke="0" extrusionOk="0">
                  <a:moveTo>
                    <a:pt x="0" y="14944"/>
                  </a:moveTo>
                  <a:cubicBezTo>
                    <a:pt x="2885" y="6034"/>
                    <a:pt x="11184" y="-1"/>
                    <a:pt x="20549" y="0"/>
                  </a:cubicBezTo>
                  <a:cubicBezTo>
                    <a:pt x="32478" y="0"/>
                    <a:pt x="42149" y="9670"/>
                    <a:pt x="42149" y="21600"/>
                  </a:cubicBezTo>
                  <a:lnTo>
                    <a:pt x="20549" y="21600"/>
                  </a:lnTo>
                  <a:lnTo>
                    <a:pt x="0" y="14944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7220" name="AutoShape 24"/>
            <p:cNvCxnSpPr>
              <a:cxnSpLocks noChangeShapeType="1"/>
            </p:cNvCxnSpPr>
            <p:nvPr/>
          </p:nvCxnSpPr>
          <p:spPr bwMode="auto">
            <a:xfrm>
              <a:off x="5177073" y="4938877"/>
              <a:ext cx="125688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21" name="Rectangle 25"/>
            <p:cNvSpPr>
              <a:spLocks noChangeArrowheads="1"/>
            </p:cNvSpPr>
            <p:nvPr/>
          </p:nvSpPr>
          <p:spPr bwMode="auto">
            <a:xfrm>
              <a:off x="5364144" y="4574189"/>
              <a:ext cx="777513" cy="306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400">
                  <a:latin typeface="Calibri" pitchFamily="34" charset="0"/>
                </a:rPr>
                <a:t>Paper2</a:t>
              </a:r>
              <a:endParaRPr lang="it-IT" altLang="it-IT" sz="1400"/>
            </a:p>
          </p:txBody>
        </p:sp>
        <p:cxnSp>
          <p:nvCxnSpPr>
            <p:cNvPr id="7222" name="AutoShape 26"/>
            <p:cNvCxnSpPr>
              <a:cxnSpLocks noChangeShapeType="1"/>
            </p:cNvCxnSpPr>
            <p:nvPr/>
          </p:nvCxnSpPr>
          <p:spPr bwMode="auto">
            <a:xfrm>
              <a:off x="5133228" y="5084753"/>
              <a:ext cx="125688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23" name="Rectangle 27"/>
            <p:cNvSpPr>
              <a:spLocks noChangeArrowheads="1"/>
            </p:cNvSpPr>
            <p:nvPr/>
          </p:nvSpPr>
          <p:spPr bwMode="auto">
            <a:xfrm>
              <a:off x="5320299" y="5143103"/>
              <a:ext cx="777513" cy="306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900">
                  <a:latin typeface="Calibri" pitchFamily="34" charset="0"/>
                </a:rPr>
                <a:t>Paper3</a:t>
              </a:r>
              <a:endParaRPr lang="it-IT" altLang="it-IT" sz="1800"/>
            </a:p>
          </p:txBody>
        </p:sp>
      </p:grp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214313" y="4286250"/>
            <a:ext cx="8715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>
                <a:solidFill>
                  <a:srgbClr val="0066FF"/>
                </a:solidFill>
              </a:rPr>
              <a:t>I tempi di processamento dipendono dalla superfice </a:t>
            </a:r>
            <a:r>
              <a:rPr lang="it-IT" altLang="it-IT" sz="1400"/>
              <a:t>che deve essere stampata. I tempi (in minuti) per applicare ciascun colore ai tre tipi di carta sono dati nella tabella seguente:</a:t>
            </a:r>
          </a:p>
        </p:txBody>
      </p:sp>
      <p:graphicFrame>
        <p:nvGraphicFramePr>
          <p:cNvPr id="35" name="Tabella 34"/>
          <p:cNvGraphicFramePr>
            <a:graphicFrameLocks noGrp="1"/>
          </p:cNvGraphicFramePr>
          <p:nvPr/>
        </p:nvGraphicFramePr>
        <p:xfrm>
          <a:off x="2001838" y="4932363"/>
          <a:ext cx="5141913" cy="854076"/>
        </p:xfrm>
        <a:graphic>
          <a:graphicData uri="http://schemas.openxmlformats.org/drawingml/2006/table">
            <a:tbl>
              <a:tblPr/>
              <a:tblGrid>
                <a:gridCol w="997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6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7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35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Macchina</a:t>
                      </a:r>
                      <a:endParaRPr lang="it-IT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0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Colore</a:t>
                      </a:r>
                      <a:endParaRPr lang="it-IT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0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Paper1</a:t>
                      </a:r>
                      <a:endParaRPr lang="it-IT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0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Paper2</a:t>
                      </a:r>
                      <a:endParaRPr lang="it-IT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0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Paper3</a:t>
                      </a:r>
                      <a:endParaRPr lang="it-IT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it-IT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0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Blu</a:t>
                      </a:r>
                      <a:endParaRPr lang="it-IT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45</a:t>
                      </a:r>
                      <a:endParaRPr lang="it-IT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20</a:t>
                      </a:r>
                      <a:endParaRPr lang="it-IT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12</a:t>
                      </a:r>
                      <a:endParaRPr lang="it-IT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it-IT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0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Green</a:t>
                      </a:r>
                      <a:endParaRPr lang="it-IT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—</a:t>
                      </a:r>
                      <a:endParaRPr lang="it-IT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it-IT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17</a:t>
                      </a:r>
                      <a:endParaRPr lang="it-IT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it-IT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0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Yellow</a:t>
                      </a:r>
                      <a:endParaRPr lang="it-IT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it-IT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34</a:t>
                      </a:r>
                      <a:endParaRPr lang="it-IT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28</a:t>
                      </a:r>
                      <a:endParaRPr lang="it-IT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198" name="Text Box 3"/>
          <p:cNvSpPr txBox="1">
            <a:spLocks noChangeArrowheads="1"/>
          </p:cNvSpPr>
          <p:nvPr/>
        </p:nvSpPr>
        <p:spPr bwMode="auto">
          <a:xfrm>
            <a:off x="214313" y="5929313"/>
            <a:ext cx="87153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/>
              <a:t>Sapendo che </a:t>
            </a:r>
            <a:r>
              <a:rPr lang="it-IT" altLang="it-IT" sz="1400">
                <a:solidFill>
                  <a:srgbClr val="0066FF"/>
                </a:solidFill>
              </a:rPr>
              <a:t>ciascuna macchina può lavorare su un unico tipo di carta alla volta </a:t>
            </a:r>
            <a:r>
              <a:rPr lang="it-IT" altLang="it-IT" sz="1400"/>
              <a:t>e che </a:t>
            </a:r>
            <a:r>
              <a:rPr lang="it-IT" altLang="it-IT" sz="1400">
                <a:solidFill>
                  <a:srgbClr val="0066FF"/>
                </a:solidFill>
              </a:rPr>
              <a:t>ciascuna carta non può essere lavorata contemporaneamente su più macchine</a:t>
            </a:r>
            <a:r>
              <a:rPr lang="it-IT" altLang="it-IT" sz="1400"/>
              <a:t>, come è possibile dividere i lavori sulle tre macchine in modo da </a:t>
            </a:r>
            <a:r>
              <a:rPr lang="it-IT" altLang="it-IT" sz="1400">
                <a:solidFill>
                  <a:srgbClr val="0066FF"/>
                </a:solidFill>
              </a:rPr>
              <a:t>terminare i tre ordini il più presto possibile</a:t>
            </a:r>
            <a:r>
              <a:rPr lang="it-IT" altLang="it-IT" sz="1400"/>
              <a:t>?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0" y="-26988"/>
            <a:ext cx="91440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800">
                <a:solidFill>
                  <a:schemeClr val="accent2"/>
                </a:solidFill>
              </a:rPr>
              <a:t>Job Shop Scheduling (esempio)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grpSp>
        <p:nvGrpSpPr>
          <p:cNvPr id="8195" name="Gruppo 2"/>
          <p:cNvGrpSpPr>
            <a:grpSpLocks/>
          </p:cNvGrpSpPr>
          <p:nvPr/>
        </p:nvGrpSpPr>
        <p:grpSpPr bwMode="auto">
          <a:xfrm>
            <a:off x="1428750" y="1143000"/>
            <a:ext cx="6215063" cy="1571625"/>
            <a:chOff x="1552575" y="4000504"/>
            <a:chExt cx="6591325" cy="1857388"/>
          </a:xfrm>
        </p:grpSpPr>
        <p:sp>
          <p:nvSpPr>
            <p:cNvPr id="8224" name="Rectangle 3"/>
            <p:cNvSpPr>
              <a:spLocks noChangeArrowheads="1"/>
            </p:cNvSpPr>
            <p:nvPr/>
          </p:nvSpPr>
          <p:spPr bwMode="auto">
            <a:xfrm>
              <a:off x="1552575" y="4661714"/>
              <a:ext cx="1183808" cy="525151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100">
                  <a:latin typeface="Calibri" pitchFamily="34" charset="0"/>
                </a:rPr>
                <a:t> </a:t>
              </a:r>
              <a:r>
                <a:rPr lang="it-IT" altLang="it-IT" sz="1600" b="1">
                  <a:latin typeface="Calibri" pitchFamily="34" charset="0"/>
                </a:rPr>
                <a:t>GREEN</a:t>
              </a:r>
              <a:endParaRPr lang="it-IT" altLang="it-IT" sz="1600" b="1"/>
            </a:p>
          </p:txBody>
        </p:sp>
        <p:sp>
          <p:nvSpPr>
            <p:cNvPr id="8225" name="Rectangle 4"/>
            <p:cNvSpPr>
              <a:spLocks noChangeArrowheads="1"/>
            </p:cNvSpPr>
            <p:nvPr/>
          </p:nvSpPr>
          <p:spPr bwMode="auto">
            <a:xfrm>
              <a:off x="3993265" y="4661714"/>
              <a:ext cx="1183808" cy="525151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100">
                  <a:latin typeface="Calibri" pitchFamily="34" charset="0"/>
                </a:rPr>
                <a:t>  </a:t>
              </a:r>
              <a:r>
                <a:rPr lang="it-IT" altLang="it-IT" sz="1600" b="1">
                  <a:latin typeface="Calibri" pitchFamily="34" charset="0"/>
                </a:rPr>
                <a:t>BLUE</a:t>
              </a:r>
              <a:endParaRPr lang="it-IT" altLang="it-IT" sz="1600" b="1"/>
            </a:p>
          </p:txBody>
        </p:sp>
        <p:sp>
          <p:nvSpPr>
            <p:cNvPr id="8226" name="Rectangle 5"/>
            <p:cNvSpPr>
              <a:spLocks noChangeArrowheads="1"/>
            </p:cNvSpPr>
            <p:nvPr/>
          </p:nvSpPr>
          <p:spPr bwMode="auto">
            <a:xfrm>
              <a:off x="6448570" y="4661714"/>
              <a:ext cx="1388417" cy="525151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600" b="1">
                  <a:latin typeface="Calibri" pitchFamily="34" charset="0"/>
                </a:rPr>
                <a:t>YELLOW</a:t>
              </a:r>
              <a:endParaRPr lang="it-IT" altLang="it-IT" sz="1600" b="1"/>
            </a:p>
          </p:txBody>
        </p:sp>
        <p:cxnSp>
          <p:nvCxnSpPr>
            <p:cNvPr id="8227" name="AutoShape 6"/>
            <p:cNvCxnSpPr>
              <a:cxnSpLocks noChangeShapeType="1"/>
            </p:cNvCxnSpPr>
            <p:nvPr/>
          </p:nvCxnSpPr>
          <p:spPr bwMode="auto">
            <a:xfrm>
              <a:off x="2122557" y="4005275"/>
              <a:ext cx="0" cy="6564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8" name="AutoShape 7"/>
            <p:cNvCxnSpPr>
              <a:cxnSpLocks noChangeShapeType="1"/>
            </p:cNvCxnSpPr>
            <p:nvPr/>
          </p:nvCxnSpPr>
          <p:spPr bwMode="auto">
            <a:xfrm>
              <a:off x="4563247" y="4034450"/>
              <a:ext cx="0" cy="6564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9" name="AutoShape 8"/>
            <p:cNvCxnSpPr>
              <a:cxnSpLocks noChangeShapeType="1"/>
            </p:cNvCxnSpPr>
            <p:nvPr/>
          </p:nvCxnSpPr>
          <p:spPr bwMode="auto">
            <a:xfrm>
              <a:off x="7062397" y="4034450"/>
              <a:ext cx="0" cy="6564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30" name="Rectangle 9"/>
            <p:cNvSpPr>
              <a:spLocks noChangeArrowheads="1"/>
            </p:cNvSpPr>
            <p:nvPr/>
          </p:nvSpPr>
          <p:spPr bwMode="auto">
            <a:xfrm>
              <a:off x="1626000" y="4000504"/>
              <a:ext cx="1017174" cy="2857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400">
                  <a:latin typeface="Calibri" pitchFamily="34" charset="0"/>
                </a:rPr>
                <a:t>Paper2</a:t>
              </a:r>
              <a:endParaRPr lang="it-IT" altLang="it-IT" sz="1400"/>
            </a:p>
          </p:txBody>
        </p:sp>
        <p:sp>
          <p:nvSpPr>
            <p:cNvPr id="8231" name="Rectangle 10"/>
            <p:cNvSpPr>
              <a:spLocks noChangeArrowheads="1"/>
            </p:cNvSpPr>
            <p:nvPr/>
          </p:nvSpPr>
          <p:spPr bwMode="auto">
            <a:xfrm>
              <a:off x="4151106" y="4107388"/>
              <a:ext cx="777513" cy="306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400">
                  <a:latin typeface="Calibri" pitchFamily="34" charset="0"/>
                </a:rPr>
                <a:t>Paper1</a:t>
              </a:r>
              <a:endParaRPr lang="it-IT" altLang="it-IT" sz="1400"/>
            </a:p>
          </p:txBody>
        </p:sp>
        <p:sp>
          <p:nvSpPr>
            <p:cNvPr id="8232" name="Rectangle 11"/>
            <p:cNvSpPr>
              <a:spLocks noChangeArrowheads="1"/>
            </p:cNvSpPr>
            <p:nvPr/>
          </p:nvSpPr>
          <p:spPr bwMode="auto">
            <a:xfrm>
              <a:off x="6679486" y="4107388"/>
              <a:ext cx="777513" cy="306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400">
                  <a:latin typeface="Calibri" pitchFamily="34" charset="0"/>
                </a:rPr>
                <a:t>Paper3</a:t>
              </a:r>
              <a:endParaRPr lang="it-IT" altLang="it-IT" sz="1400"/>
            </a:p>
          </p:txBody>
        </p:sp>
        <p:cxnSp>
          <p:nvCxnSpPr>
            <p:cNvPr id="8233" name="AutoShape 12"/>
            <p:cNvCxnSpPr>
              <a:cxnSpLocks noChangeShapeType="1"/>
            </p:cNvCxnSpPr>
            <p:nvPr/>
          </p:nvCxnSpPr>
          <p:spPr bwMode="auto">
            <a:xfrm>
              <a:off x="2107942" y="5201453"/>
              <a:ext cx="0" cy="6564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34" name="Rectangle 13"/>
            <p:cNvSpPr>
              <a:spLocks noChangeArrowheads="1"/>
            </p:cNvSpPr>
            <p:nvPr/>
          </p:nvSpPr>
          <p:spPr bwMode="auto">
            <a:xfrm>
              <a:off x="1754261" y="5303566"/>
              <a:ext cx="777513" cy="306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400">
                  <a:latin typeface="Calibri" pitchFamily="34" charset="0"/>
                </a:rPr>
                <a:t>Paper3</a:t>
              </a:r>
              <a:endParaRPr lang="it-IT" altLang="it-IT" sz="1400"/>
            </a:p>
          </p:txBody>
        </p:sp>
        <p:cxnSp>
          <p:nvCxnSpPr>
            <p:cNvPr id="8235" name="AutoShape 14"/>
            <p:cNvCxnSpPr>
              <a:cxnSpLocks noChangeShapeType="1"/>
            </p:cNvCxnSpPr>
            <p:nvPr/>
          </p:nvCxnSpPr>
          <p:spPr bwMode="auto">
            <a:xfrm>
              <a:off x="6770098" y="5201453"/>
              <a:ext cx="0" cy="6564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36" name="Rectangle 15"/>
            <p:cNvSpPr>
              <a:spLocks noChangeArrowheads="1"/>
            </p:cNvSpPr>
            <p:nvPr/>
          </p:nvSpPr>
          <p:spPr bwMode="auto">
            <a:xfrm>
              <a:off x="6416417" y="5303566"/>
              <a:ext cx="777513" cy="306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400">
                  <a:latin typeface="Calibri" pitchFamily="34" charset="0"/>
                </a:rPr>
                <a:t>Paper1</a:t>
              </a:r>
              <a:endParaRPr lang="it-IT" altLang="it-IT" sz="1400"/>
            </a:p>
          </p:txBody>
        </p:sp>
        <p:cxnSp>
          <p:nvCxnSpPr>
            <p:cNvPr id="8237" name="AutoShape 16"/>
            <p:cNvCxnSpPr>
              <a:cxnSpLocks noChangeShapeType="1"/>
            </p:cNvCxnSpPr>
            <p:nvPr/>
          </p:nvCxnSpPr>
          <p:spPr bwMode="auto">
            <a:xfrm>
              <a:off x="7720068" y="5201453"/>
              <a:ext cx="0" cy="6564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38" name="Rectangle 17"/>
            <p:cNvSpPr>
              <a:spLocks noChangeArrowheads="1"/>
            </p:cNvSpPr>
            <p:nvPr/>
          </p:nvSpPr>
          <p:spPr bwMode="auto">
            <a:xfrm>
              <a:off x="7366387" y="5303566"/>
              <a:ext cx="777513" cy="306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400">
                  <a:latin typeface="Calibri" pitchFamily="34" charset="0"/>
                </a:rPr>
                <a:t>Paper2</a:t>
              </a:r>
              <a:endParaRPr lang="it-IT" altLang="it-IT" sz="1400"/>
            </a:p>
          </p:txBody>
        </p:sp>
        <p:cxnSp>
          <p:nvCxnSpPr>
            <p:cNvPr id="8239" name="AutoShape 18"/>
            <p:cNvCxnSpPr>
              <a:cxnSpLocks noChangeShapeType="1"/>
            </p:cNvCxnSpPr>
            <p:nvPr/>
          </p:nvCxnSpPr>
          <p:spPr bwMode="auto">
            <a:xfrm>
              <a:off x="2736383" y="4793002"/>
              <a:ext cx="125688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40" name="Rectangle 19"/>
            <p:cNvSpPr>
              <a:spLocks noChangeArrowheads="1"/>
            </p:cNvSpPr>
            <p:nvPr/>
          </p:nvSpPr>
          <p:spPr bwMode="auto">
            <a:xfrm>
              <a:off x="2923454" y="4428314"/>
              <a:ext cx="777513" cy="306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400">
                  <a:latin typeface="Calibri" pitchFamily="34" charset="0"/>
                </a:rPr>
                <a:t>Paper2</a:t>
              </a:r>
              <a:endParaRPr lang="it-IT" altLang="it-IT" sz="1400"/>
            </a:p>
          </p:txBody>
        </p:sp>
        <p:cxnSp>
          <p:nvCxnSpPr>
            <p:cNvPr id="8241" name="AutoShape 20"/>
            <p:cNvCxnSpPr>
              <a:cxnSpLocks noChangeShapeType="1"/>
            </p:cNvCxnSpPr>
            <p:nvPr/>
          </p:nvCxnSpPr>
          <p:spPr bwMode="auto">
            <a:xfrm>
              <a:off x="2721768" y="5070165"/>
              <a:ext cx="125688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42" name="Rectangle 21"/>
            <p:cNvSpPr>
              <a:spLocks noChangeArrowheads="1"/>
            </p:cNvSpPr>
            <p:nvPr/>
          </p:nvSpPr>
          <p:spPr bwMode="auto">
            <a:xfrm>
              <a:off x="2908839" y="5128515"/>
              <a:ext cx="777513" cy="306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400">
                  <a:latin typeface="Calibri" pitchFamily="34" charset="0"/>
                </a:rPr>
                <a:t>Paper3</a:t>
              </a:r>
              <a:endParaRPr lang="it-IT" altLang="it-IT" sz="1400"/>
            </a:p>
          </p:txBody>
        </p:sp>
        <p:sp>
          <p:nvSpPr>
            <p:cNvPr id="8243" name="Rectangle 22"/>
            <p:cNvSpPr>
              <a:spLocks noChangeArrowheads="1"/>
            </p:cNvSpPr>
            <p:nvPr/>
          </p:nvSpPr>
          <p:spPr bwMode="auto">
            <a:xfrm>
              <a:off x="5349529" y="4049038"/>
              <a:ext cx="777513" cy="306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400">
                  <a:latin typeface="Calibri" pitchFamily="34" charset="0"/>
                </a:rPr>
                <a:t>Paper1</a:t>
              </a:r>
              <a:endParaRPr lang="it-IT" altLang="it-IT" sz="1400"/>
            </a:p>
          </p:txBody>
        </p:sp>
        <p:sp>
          <p:nvSpPr>
            <p:cNvPr id="8244" name="Arc 23"/>
            <p:cNvSpPr>
              <a:spLocks/>
            </p:cNvSpPr>
            <p:nvPr/>
          </p:nvSpPr>
          <p:spPr bwMode="auto">
            <a:xfrm>
              <a:off x="5177073" y="4428314"/>
              <a:ext cx="1271497" cy="364688"/>
            </a:xfrm>
            <a:custGeom>
              <a:avLst/>
              <a:gdLst>
                <a:gd name="T0" fmla="*/ 0 w 42149"/>
                <a:gd name="T1" fmla="*/ 2147483647 h 21600"/>
                <a:gd name="T2" fmla="*/ 2147483647 w 42149"/>
                <a:gd name="T3" fmla="*/ 2147483647 h 21600"/>
                <a:gd name="T4" fmla="*/ 2147483647 w 42149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42149"/>
                <a:gd name="T10" fmla="*/ 0 h 21600"/>
                <a:gd name="T11" fmla="*/ 42149 w 4214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149" h="21600" fill="none" extrusionOk="0">
                  <a:moveTo>
                    <a:pt x="0" y="14944"/>
                  </a:moveTo>
                  <a:cubicBezTo>
                    <a:pt x="2885" y="6034"/>
                    <a:pt x="11184" y="-1"/>
                    <a:pt x="20549" y="0"/>
                  </a:cubicBezTo>
                  <a:cubicBezTo>
                    <a:pt x="32478" y="0"/>
                    <a:pt x="42149" y="9670"/>
                    <a:pt x="42149" y="21600"/>
                  </a:cubicBezTo>
                </a:path>
                <a:path w="42149" h="21600" stroke="0" extrusionOk="0">
                  <a:moveTo>
                    <a:pt x="0" y="14944"/>
                  </a:moveTo>
                  <a:cubicBezTo>
                    <a:pt x="2885" y="6034"/>
                    <a:pt x="11184" y="-1"/>
                    <a:pt x="20549" y="0"/>
                  </a:cubicBezTo>
                  <a:cubicBezTo>
                    <a:pt x="32478" y="0"/>
                    <a:pt x="42149" y="9670"/>
                    <a:pt x="42149" y="21600"/>
                  </a:cubicBezTo>
                  <a:lnTo>
                    <a:pt x="20549" y="21600"/>
                  </a:lnTo>
                  <a:lnTo>
                    <a:pt x="0" y="14944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8245" name="AutoShape 24"/>
            <p:cNvCxnSpPr>
              <a:cxnSpLocks noChangeShapeType="1"/>
            </p:cNvCxnSpPr>
            <p:nvPr/>
          </p:nvCxnSpPr>
          <p:spPr bwMode="auto">
            <a:xfrm>
              <a:off x="5177073" y="4938877"/>
              <a:ext cx="125688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46" name="Rectangle 25"/>
            <p:cNvSpPr>
              <a:spLocks noChangeArrowheads="1"/>
            </p:cNvSpPr>
            <p:nvPr/>
          </p:nvSpPr>
          <p:spPr bwMode="auto">
            <a:xfrm>
              <a:off x="5364144" y="4574189"/>
              <a:ext cx="777513" cy="306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1400">
                  <a:latin typeface="Calibri" pitchFamily="34" charset="0"/>
                </a:rPr>
                <a:t>Paper2</a:t>
              </a:r>
              <a:endParaRPr lang="it-IT" altLang="it-IT" sz="1400"/>
            </a:p>
          </p:txBody>
        </p:sp>
        <p:cxnSp>
          <p:nvCxnSpPr>
            <p:cNvPr id="8247" name="AutoShape 26"/>
            <p:cNvCxnSpPr>
              <a:cxnSpLocks noChangeShapeType="1"/>
            </p:cNvCxnSpPr>
            <p:nvPr/>
          </p:nvCxnSpPr>
          <p:spPr bwMode="auto">
            <a:xfrm>
              <a:off x="5133228" y="5084753"/>
              <a:ext cx="125688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48" name="Rectangle 27"/>
            <p:cNvSpPr>
              <a:spLocks noChangeArrowheads="1"/>
            </p:cNvSpPr>
            <p:nvPr/>
          </p:nvSpPr>
          <p:spPr bwMode="auto">
            <a:xfrm>
              <a:off x="5320299" y="5143103"/>
              <a:ext cx="777513" cy="306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it-IT" altLang="it-IT" sz="900">
                  <a:latin typeface="Calibri" pitchFamily="34" charset="0"/>
                </a:rPr>
                <a:t>Paper3</a:t>
              </a:r>
              <a:endParaRPr lang="it-IT" altLang="it-IT" sz="1800"/>
            </a:p>
          </p:txBody>
        </p:sp>
      </p:grpSp>
      <p:graphicFrame>
        <p:nvGraphicFramePr>
          <p:cNvPr id="29" name="Tabella 28"/>
          <p:cNvGraphicFramePr>
            <a:graphicFrameLocks noGrp="1"/>
          </p:cNvGraphicFramePr>
          <p:nvPr/>
        </p:nvGraphicFramePr>
        <p:xfrm>
          <a:off x="1571625" y="3360738"/>
          <a:ext cx="5141913" cy="854076"/>
        </p:xfrm>
        <a:graphic>
          <a:graphicData uri="http://schemas.openxmlformats.org/drawingml/2006/table">
            <a:tbl>
              <a:tblPr/>
              <a:tblGrid>
                <a:gridCol w="997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6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7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35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Macchina</a:t>
                      </a:r>
                      <a:endParaRPr lang="it-IT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0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Colore</a:t>
                      </a:r>
                      <a:endParaRPr lang="it-IT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0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Paper1</a:t>
                      </a:r>
                      <a:endParaRPr lang="it-IT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0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Paper2</a:t>
                      </a:r>
                      <a:endParaRPr lang="it-IT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0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Paper3</a:t>
                      </a:r>
                      <a:endParaRPr lang="it-IT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it-IT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0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Blu</a:t>
                      </a:r>
                      <a:endParaRPr lang="it-IT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45</a:t>
                      </a:r>
                      <a:endParaRPr lang="it-IT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20</a:t>
                      </a:r>
                      <a:endParaRPr lang="it-IT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12</a:t>
                      </a:r>
                      <a:endParaRPr lang="it-IT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it-IT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0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Green</a:t>
                      </a:r>
                      <a:endParaRPr lang="it-IT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—</a:t>
                      </a:r>
                      <a:endParaRPr lang="it-IT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it-IT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17</a:t>
                      </a:r>
                      <a:endParaRPr lang="it-IT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it-IT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0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Yellow</a:t>
                      </a:r>
                      <a:endParaRPr lang="it-IT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it-IT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34</a:t>
                      </a:r>
                      <a:endParaRPr lang="it-IT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28</a:t>
                      </a:r>
                      <a:endParaRPr lang="it-IT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7" marR="68587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220" name="Rectangle 16"/>
          <p:cNvSpPr>
            <a:spLocks noChangeArrowheads="1"/>
          </p:cNvSpPr>
          <p:nvPr/>
        </p:nvSpPr>
        <p:spPr bwMode="auto">
          <a:xfrm>
            <a:off x="285750" y="639763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>
                <a:solidFill>
                  <a:schemeClr val="accent2"/>
                </a:solidFill>
              </a:rPr>
              <a:t>Vincoli di precedenza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it-IT" sz="2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8221" name="Rectangle 16"/>
          <p:cNvSpPr>
            <a:spLocks noChangeArrowheads="1"/>
          </p:cNvSpPr>
          <p:nvPr/>
        </p:nvSpPr>
        <p:spPr bwMode="auto">
          <a:xfrm>
            <a:off x="285750" y="2854325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>
                <a:solidFill>
                  <a:schemeClr val="accent2"/>
                </a:solidFill>
              </a:rPr>
              <a:t>Tempi di processamento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it-IT" sz="2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8222" name="Rectangle 1"/>
          <p:cNvSpPr>
            <a:spLocks noChangeArrowheads="1"/>
          </p:cNvSpPr>
          <p:nvPr/>
        </p:nvSpPr>
        <p:spPr bwMode="auto">
          <a:xfrm>
            <a:off x="-214313" y="4500563"/>
            <a:ext cx="9358313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49263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it-IT" altLang="it-IT" sz="1400" b="1">
                <a:cs typeface="Times New Roman" pitchFamily="18" charset="0"/>
              </a:rPr>
              <a:t>JOBS				</a:t>
            </a:r>
            <a:r>
              <a:rPr lang="it-IT" altLang="it-IT" sz="1400">
                <a:cs typeface="Times New Roman" pitchFamily="18" charset="0"/>
              </a:rPr>
              <a:t>insieme delle lavorazioni (tipi di carta)</a:t>
            </a:r>
            <a:endParaRPr lang="it-IT" altLang="it-IT" sz="1400"/>
          </a:p>
          <a:p>
            <a:pPr algn="just">
              <a:spcBef>
                <a:spcPct val="0"/>
              </a:spcBef>
              <a:buFontTx/>
              <a:buNone/>
            </a:pPr>
            <a:r>
              <a:rPr lang="it-IT" altLang="it-IT" sz="1400" b="1">
                <a:cs typeface="Times New Roman" pitchFamily="18" charset="0"/>
              </a:rPr>
              <a:t>MACH</a:t>
            </a:r>
            <a:r>
              <a:rPr lang="it-IT" altLang="it-IT" sz="1400">
                <a:cs typeface="Times New Roman" pitchFamily="18" charset="0"/>
              </a:rPr>
              <a:t>				insieme delle macchine</a:t>
            </a:r>
            <a:endParaRPr lang="it-IT" altLang="it-IT" sz="1400"/>
          </a:p>
          <a:p>
            <a:pPr algn="just">
              <a:spcBef>
                <a:spcPct val="0"/>
              </a:spcBef>
              <a:buFontTx/>
              <a:buNone/>
            </a:pPr>
            <a:r>
              <a:rPr lang="it-IT" altLang="it-IT" sz="1400" b="1">
                <a:cs typeface="Times New Roman" pitchFamily="18" charset="0"/>
              </a:rPr>
              <a:t>DUR</a:t>
            </a:r>
            <a:r>
              <a:rPr lang="it-IT" altLang="it-IT" sz="1400" b="1" baseline="-30000">
                <a:cs typeface="Times New Roman" pitchFamily="18" charset="0"/>
              </a:rPr>
              <a:t>mj</a:t>
            </a:r>
            <a:r>
              <a:rPr lang="it-IT" altLang="it-IT" sz="1400" b="1">
                <a:cs typeface="Times New Roman" pitchFamily="18" charset="0"/>
              </a:rPr>
              <a:t>	m є MACH  j є JOBS</a:t>
            </a:r>
            <a:r>
              <a:rPr lang="it-IT" altLang="it-IT" sz="1400">
                <a:cs typeface="Times New Roman" pitchFamily="18" charset="0"/>
              </a:rPr>
              <a:t>		durata della lavorazione del job j sulla macchina m</a:t>
            </a:r>
            <a:endParaRPr lang="it-IT" altLang="it-IT" sz="1400"/>
          </a:p>
        </p:txBody>
      </p:sp>
      <p:sp>
        <p:nvSpPr>
          <p:cNvPr id="8223" name="Rectangle 2"/>
          <p:cNvSpPr>
            <a:spLocks noChangeArrowheads="1"/>
          </p:cNvSpPr>
          <p:nvPr/>
        </p:nvSpPr>
        <p:spPr bwMode="auto">
          <a:xfrm>
            <a:off x="-214313" y="5457825"/>
            <a:ext cx="9144001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49263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400" b="1">
                <a:solidFill>
                  <a:srgbClr val="002060"/>
                </a:solidFill>
                <a:cs typeface="Times New Roman" pitchFamily="18" charset="0"/>
              </a:rPr>
              <a:t>Varibili del problema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140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400" b="1">
                <a:cs typeface="Times New Roman" pitchFamily="18" charset="0"/>
              </a:rPr>
              <a:t>start</a:t>
            </a:r>
            <a:r>
              <a:rPr lang="it-IT" altLang="it-IT" sz="1400" b="1" baseline="-30000">
                <a:cs typeface="Times New Roman" pitchFamily="18" charset="0"/>
              </a:rPr>
              <a:t>mj</a:t>
            </a:r>
            <a:r>
              <a:rPr lang="it-IT" altLang="it-IT" sz="1400" b="1">
                <a:cs typeface="Times New Roman" pitchFamily="18" charset="0"/>
              </a:rPr>
              <a:t>	m є MACH  j є JOBS	</a:t>
            </a:r>
            <a:r>
              <a:rPr lang="it-IT" altLang="it-IT" sz="1400">
                <a:cs typeface="Times New Roman" pitchFamily="18" charset="0"/>
              </a:rPr>
              <a:t>istante di inizio della lavorazione del job j sulla macchina m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140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400" b="1">
                <a:cs typeface="Times New Roman" pitchFamily="18" charset="0"/>
              </a:rPr>
              <a:t>finish</a:t>
            </a:r>
            <a:r>
              <a:rPr lang="it-IT" altLang="it-IT" sz="1400">
                <a:cs typeface="Times New Roman" pitchFamily="18" charset="0"/>
              </a:rPr>
              <a:t>			tempo di completamento</a:t>
            </a:r>
            <a:endParaRPr lang="it-IT" altLang="it-IT" sz="1400"/>
          </a:p>
          <a:p>
            <a:pPr>
              <a:spcBef>
                <a:spcPct val="0"/>
              </a:spcBef>
              <a:buFontTx/>
              <a:buNone/>
            </a:pPr>
            <a:endParaRPr lang="it-IT" altLang="it-IT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0" y="-26988"/>
            <a:ext cx="91440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800">
                <a:solidFill>
                  <a:schemeClr val="accent2"/>
                </a:solidFill>
              </a:rPr>
              <a:t>Job Shop Scheduling (esempio)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sp>
        <p:nvSpPr>
          <p:cNvPr id="9219" name="Rectangle 16"/>
          <p:cNvSpPr>
            <a:spLocks noChangeArrowheads="1"/>
          </p:cNvSpPr>
          <p:nvPr/>
        </p:nvSpPr>
        <p:spPr bwMode="auto">
          <a:xfrm>
            <a:off x="285750" y="571500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>
                <a:solidFill>
                  <a:schemeClr val="accent2"/>
                </a:solidFill>
              </a:rPr>
              <a:t>Formulazione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it-IT" sz="2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1800"/>
          </a:p>
        </p:txBody>
      </p:sp>
      <p:graphicFrame>
        <p:nvGraphicFramePr>
          <p:cNvPr id="9221" name="Object 1"/>
          <p:cNvGraphicFramePr>
            <a:graphicFrameLocks noChangeAspect="1"/>
          </p:cNvGraphicFramePr>
          <p:nvPr/>
        </p:nvGraphicFramePr>
        <p:xfrm>
          <a:off x="785813" y="928688"/>
          <a:ext cx="2363787" cy="459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1536700" imgH="2984500" progId="Equation.3">
                  <p:embed/>
                </p:oleObj>
              </mc:Choice>
              <mc:Fallback>
                <p:oleObj name="Equazione" r:id="rId2" imgW="1536700" imgH="29845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928688"/>
                        <a:ext cx="2363787" cy="459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3"/>
          <p:cNvGraphicFramePr>
            <a:graphicFrameLocks noChangeAspect="1"/>
          </p:cNvGraphicFramePr>
          <p:nvPr/>
        </p:nvGraphicFramePr>
        <p:xfrm>
          <a:off x="4016375" y="1071563"/>
          <a:ext cx="3413125" cy="487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" imgW="2260600" imgH="3225800" progId="Equation.3">
                  <p:embed/>
                </p:oleObj>
              </mc:Choice>
              <mc:Fallback>
                <p:oleObj name="Equazione" r:id="rId4" imgW="2260600" imgH="3225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75" y="1071563"/>
                        <a:ext cx="3413125" cy="487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4"/>
          <p:cNvGraphicFramePr>
            <a:graphicFrameLocks noChangeAspect="1"/>
          </p:cNvGraphicFramePr>
          <p:nvPr/>
        </p:nvGraphicFramePr>
        <p:xfrm>
          <a:off x="784225" y="5643563"/>
          <a:ext cx="2824163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6" imgW="1968500" imgH="698500" progId="Equation.3">
                  <p:embed/>
                </p:oleObj>
              </mc:Choice>
              <mc:Fallback>
                <p:oleObj name="Equazione" r:id="rId6" imgW="1968500" imgH="698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5643563"/>
                        <a:ext cx="2824163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ChangeArrowheads="1"/>
          </p:cNvSpPr>
          <p:nvPr/>
        </p:nvSpPr>
        <p:spPr bwMode="auto">
          <a:xfrm>
            <a:off x="0" y="-26988"/>
            <a:ext cx="91440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800">
                <a:solidFill>
                  <a:schemeClr val="accent2"/>
                </a:solidFill>
              </a:rPr>
              <a:t>Job Shop Scheduling (esempio)</a:t>
            </a:r>
            <a:endParaRPr lang="it-IT" altLang="it-IT" sz="2800">
              <a:solidFill>
                <a:schemeClr val="accent2"/>
              </a:solidFill>
            </a:endParaRPr>
          </a:p>
        </p:txBody>
      </p:sp>
      <p:sp>
        <p:nvSpPr>
          <p:cNvPr id="10243" name="Rectangle 16"/>
          <p:cNvSpPr>
            <a:spLocks noChangeArrowheads="1"/>
          </p:cNvSpPr>
          <p:nvPr/>
        </p:nvSpPr>
        <p:spPr bwMode="auto">
          <a:xfrm>
            <a:off x="285750" y="571500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>
                <a:solidFill>
                  <a:schemeClr val="accent2"/>
                </a:solidFill>
              </a:rPr>
              <a:t>Formulazione (2)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it-IT" sz="2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0244" name="Rectangle 1"/>
          <p:cNvSpPr>
            <a:spLocks noChangeArrowheads="1"/>
          </p:cNvSpPr>
          <p:nvPr/>
        </p:nvSpPr>
        <p:spPr bwMode="auto">
          <a:xfrm>
            <a:off x="285750" y="1071563"/>
            <a:ext cx="8001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600" b="1">
                <a:solidFill>
                  <a:srgbClr val="0066FF"/>
                </a:solidFill>
                <a:cs typeface="Times New Roman" pitchFamily="18" charset="0"/>
              </a:rPr>
              <a:t>TASKS</a:t>
            </a:r>
            <a:r>
              <a:rPr lang="it-IT" altLang="it-IT" sz="1600" b="1">
                <a:cs typeface="Times New Roman" pitchFamily="18" charset="0"/>
              </a:rPr>
              <a:t> 	</a:t>
            </a:r>
            <a:r>
              <a:rPr lang="it-IT" altLang="it-IT" sz="1600">
                <a:cs typeface="Times New Roman" pitchFamily="18" charset="0"/>
              </a:rPr>
              <a:t>insieme delle coppie (MACH,JOB)</a:t>
            </a:r>
            <a:r>
              <a:rPr lang="it-IT" altLang="it-IT" sz="1600"/>
              <a:t>     </a:t>
            </a:r>
            <a:r>
              <a:rPr lang="it-IT" altLang="it-IT" sz="1600">
                <a:cs typeface="Times New Roman" pitchFamily="18" charset="0"/>
              </a:rPr>
              <a:t>In totale si hanno 8 tasks</a:t>
            </a:r>
            <a:endParaRPr lang="it-IT" altLang="it-IT" sz="160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642938" y="1655763"/>
          <a:ext cx="6096000" cy="487680"/>
        </p:xfrm>
        <a:graphic>
          <a:graphicData uri="http://schemas.openxmlformats.org/drawingml/2006/table">
            <a:tbl>
              <a:tblPr/>
              <a:tblGrid>
                <a:gridCol w="677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6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it-IT" sz="1600" dirty="0">
                        <a:latin typeface="Times New Roman"/>
                        <a:ea typeface="Times New Roman"/>
                      </a:endParaRPr>
                    </a:p>
                  </a:txBody>
                  <a:tcPr marL="67332" marR="673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 i="1" dirty="0">
                          <a:latin typeface="Times New Roman"/>
                          <a:ea typeface="Times New Roman"/>
                        </a:rPr>
                        <a:t>(1,1)</a:t>
                      </a:r>
                      <a:endParaRPr lang="it-IT" sz="1600" dirty="0">
                        <a:latin typeface="Times New Roman"/>
                        <a:ea typeface="Times New Roman"/>
                      </a:endParaRPr>
                    </a:p>
                  </a:txBody>
                  <a:tcPr marL="67332" marR="673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 i="1">
                          <a:latin typeface="Times New Roman"/>
                          <a:ea typeface="Times New Roman"/>
                        </a:rPr>
                        <a:t>(1,2)</a:t>
                      </a:r>
                      <a:endParaRPr lang="it-IT" sz="1600">
                        <a:latin typeface="Times New Roman"/>
                        <a:ea typeface="Times New Roman"/>
                      </a:endParaRPr>
                    </a:p>
                  </a:txBody>
                  <a:tcPr marL="67332" marR="673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 i="1">
                          <a:latin typeface="Times New Roman"/>
                          <a:ea typeface="Times New Roman"/>
                        </a:rPr>
                        <a:t>(1,3)</a:t>
                      </a:r>
                      <a:endParaRPr lang="it-IT" sz="1600">
                        <a:latin typeface="Times New Roman"/>
                        <a:ea typeface="Times New Roman"/>
                      </a:endParaRPr>
                    </a:p>
                  </a:txBody>
                  <a:tcPr marL="67332" marR="673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 i="1">
                          <a:latin typeface="Times New Roman"/>
                          <a:ea typeface="Times New Roman"/>
                        </a:rPr>
                        <a:t>(2,2)</a:t>
                      </a:r>
                      <a:endParaRPr lang="it-IT" sz="1600">
                        <a:latin typeface="Times New Roman"/>
                        <a:ea typeface="Times New Roman"/>
                      </a:endParaRPr>
                    </a:p>
                  </a:txBody>
                  <a:tcPr marL="67332" marR="673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 i="1">
                          <a:latin typeface="Times New Roman"/>
                          <a:ea typeface="Times New Roman"/>
                        </a:rPr>
                        <a:t>(2,3)</a:t>
                      </a:r>
                      <a:endParaRPr lang="it-IT" sz="1600">
                        <a:latin typeface="Times New Roman"/>
                        <a:ea typeface="Times New Roman"/>
                      </a:endParaRPr>
                    </a:p>
                  </a:txBody>
                  <a:tcPr marL="67332" marR="673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 i="1">
                          <a:latin typeface="Times New Roman"/>
                          <a:ea typeface="Times New Roman"/>
                        </a:rPr>
                        <a:t>(3,1)</a:t>
                      </a:r>
                      <a:endParaRPr lang="it-IT" sz="1600">
                        <a:latin typeface="Times New Roman"/>
                        <a:ea typeface="Times New Roman"/>
                      </a:endParaRPr>
                    </a:p>
                  </a:txBody>
                  <a:tcPr marL="67332" marR="673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 i="1">
                          <a:latin typeface="Times New Roman"/>
                          <a:ea typeface="Times New Roman"/>
                        </a:rPr>
                        <a:t>(3,2)</a:t>
                      </a:r>
                      <a:endParaRPr lang="it-IT" sz="1600">
                        <a:latin typeface="Times New Roman"/>
                        <a:ea typeface="Times New Roman"/>
                      </a:endParaRPr>
                    </a:p>
                  </a:txBody>
                  <a:tcPr marL="67332" marR="673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 i="1">
                          <a:latin typeface="Times New Roman"/>
                          <a:ea typeface="Times New Roman"/>
                        </a:rPr>
                        <a:t>(3,3)</a:t>
                      </a:r>
                      <a:endParaRPr lang="it-IT" sz="1600">
                        <a:latin typeface="Times New Roman"/>
                        <a:ea typeface="Times New Roman"/>
                      </a:endParaRPr>
                    </a:p>
                  </a:txBody>
                  <a:tcPr marL="67332" marR="673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>
                          <a:latin typeface="Times New Roman"/>
                          <a:ea typeface="Times New Roman"/>
                        </a:rPr>
                        <a:t>task</a:t>
                      </a:r>
                      <a:endParaRPr lang="it-IT" sz="1600">
                        <a:latin typeface="Times New Roman"/>
                        <a:ea typeface="Times New Roman"/>
                      </a:endParaRPr>
                    </a:p>
                  </a:txBody>
                  <a:tcPr marL="67332" marR="673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 dirty="0">
                          <a:latin typeface="Times New Roman"/>
                          <a:ea typeface="Times New Roman"/>
                        </a:rPr>
                        <a:t>1</a:t>
                      </a:r>
                      <a:endParaRPr lang="it-IT" sz="1600" dirty="0">
                        <a:latin typeface="Times New Roman"/>
                        <a:ea typeface="Times New Roman"/>
                      </a:endParaRPr>
                    </a:p>
                  </a:txBody>
                  <a:tcPr marL="67332" marR="673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 dirty="0">
                          <a:latin typeface="Times New Roman"/>
                          <a:ea typeface="Times New Roman"/>
                        </a:rPr>
                        <a:t>2</a:t>
                      </a:r>
                      <a:endParaRPr lang="it-IT" sz="1600" dirty="0">
                        <a:latin typeface="Times New Roman"/>
                        <a:ea typeface="Times New Roman"/>
                      </a:endParaRPr>
                    </a:p>
                  </a:txBody>
                  <a:tcPr marL="67332" marR="673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 dirty="0">
                          <a:latin typeface="Times New Roman"/>
                          <a:ea typeface="Times New Roman"/>
                        </a:rPr>
                        <a:t>3</a:t>
                      </a:r>
                      <a:endParaRPr lang="it-IT" sz="1600" dirty="0">
                        <a:latin typeface="Times New Roman"/>
                        <a:ea typeface="Times New Roman"/>
                      </a:endParaRPr>
                    </a:p>
                  </a:txBody>
                  <a:tcPr marL="67332" marR="673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 dirty="0">
                          <a:latin typeface="Times New Roman"/>
                          <a:ea typeface="Times New Roman"/>
                        </a:rPr>
                        <a:t>4</a:t>
                      </a:r>
                      <a:endParaRPr lang="it-IT" sz="1600" dirty="0">
                        <a:latin typeface="Times New Roman"/>
                        <a:ea typeface="Times New Roman"/>
                      </a:endParaRPr>
                    </a:p>
                  </a:txBody>
                  <a:tcPr marL="67332" marR="673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 dirty="0">
                          <a:latin typeface="Times New Roman"/>
                          <a:ea typeface="Times New Roman"/>
                        </a:rPr>
                        <a:t>5</a:t>
                      </a:r>
                      <a:endParaRPr lang="it-IT" sz="1600" dirty="0">
                        <a:latin typeface="Times New Roman"/>
                        <a:ea typeface="Times New Roman"/>
                      </a:endParaRPr>
                    </a:p>
                  </a:txBody>
                  <a:tcPr marL="67332" marR="673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 dirty="0">
                          <a:latin typeface="Times New Roman"/>
                          <a:ea typeface="Times New Roman"/>
                        </a:rPr>
                        <a:t>6</a:t>
                      </a:r>
                      <a:endParaRPr lang="it-IT" sz="1600" dirty="0">
                        <a:latin typeface="Times New Roman"/>
                        <a:ea typeface="Times New Roman"/>
                      </a:endParaRPr>
                    </a:p>
                  </a:txBody>
                  <a:tcPr marL="67332" marR="673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 dirty="0">
                          <a:latin typeface="Times New Roman"/>
                          <a:ea typeface="Times New Roman"/>
                        </a:rPr>
                        <a:t>7</a:t>
                      </a:r>
                      <a:endParaRPr lang="it-IT" sz="1600" dirty="0">
                        <a:latin typeface="Times New Roman"/>
                        <a:ea typeface="Times New Roman"/>
                      </a:endParaRPr>
                    </a:p>
                  </a:txBody>
                  <a:tcPr marL="67332" marR="673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b="1" dirty="0">
                          <a:latin typeface="Times New Roman"/>
                          <a:ea typeface="Times New Roman"/>
                        </a:rPr>
                        <a:t>8</a:t>
                      </a:r>
                      <a:endParaRPr lang="it-IT" sz="1600" dirty="0">
                        <a:latin typeface="Times New Roman"/>
                        <a:ea typeface="Times New Roman"/>
                      </a:endParaRPr>
                    </a:p>
                  </a:txBody>
                  <a:tcPr marL="67332" marR="673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277" name="Rectangle 2"/>
          <p:cNvSpPr>
            <a:spLocks noChangeArrowheads="1"/>
          </p:cNvSpPr>
          <p:nvPr/>
        </p:nvSpPr>
        <p:spPr bwMode="auto">
          <a:xfrm>
            <a:off x="357188" y="2357438"/>
            <a:ext cx="7786687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80645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80645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8064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80645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80645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0645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0645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0645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0645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600" b="1">
                <a:cs typeface="Times New Roman" pitchFamily="18" charset="0"/>
              </a:rPr>
              <a:t>Precedenze tra tasks (</a:t>
            </a:r>
            <a:r>
              <a:rPr lang="it-IT" altLang="it-IT" sz="1600" b="1">
                <a:solidFill>
                  <a:srgbClr val="0066FF"/>
                </a:solidFill>
                <a:cs typeface="Times New Roman" pitchFamily="18" charset="0"/>
              </a:rPr>
              <a:t>PREC</a:t>
            </a:r>
            <a:r>
              <a:rPr lang="it-IT" altLang="it-IT" sz="1600" b="1">
                <a:cs typeface="Times New Roman" pitchFamily="18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160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600" b="1">
                <a:solidFill>
                  <a:srgbClr val="0066FF"/>
                </a:solidFill>
                <a:cs typeface="Times New Roman" pitchFamily="18" charset="0"/>
              </a:rPr>
              <a:t>1 -&gt; 6      </a:t>
            </a:r>
            <a:r>
              <a:rPr lang="it-IT" altLang="it-IT" sz="1600" b="1">
                <a:cs typeface="Times New Roman" pitchFamily="18" charset="0"/>
              </a:rPr>
              <a:t>	</a:t>
            </a:r>
            <a:r>
              <a:rPr lang="it-IT" altLang="it-IT" sz="1600">
                <a:cs typeface="Times New Roman" pitchFamily="18" charset="0"/>
              </a:rPr>
              <a:t>il task</a:t>
            </a:r>
            <a:r>
              <a:rPr lang="it-IT" altLang="it-IT" sz="1600" b="1">
                <a:cs typeface="Times New Roman" pitchFamily="18" charset="0"/>
              </a:rPr>
              <a:t> (1,1) </a:t>
            </a:r>
            <a:r>
              <a:rPr lang="it-IT" altLang="it-IT" sz="1600">
                <a:cs typeface="Times New Roman" pitchFamily="18" charset="0"/>
              </a:rPr>
              <a:t>deve essere eseguito prima del task</a:t>
            </a:r>
            <a:r>
              <a:rPr lang="it-IT" altLang="it-IT" sz="1600" b="1">
                <a:cs typeface="Times New Roman" pitchFamily="18" charset="0"/>
              </a:rPr>
              <a:t> (3,1)</a:t>
            </a:r>
            <a:endParaRPr lang="it-IT" altLang="it-IT" sz="160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600" b="1">
                <a:solidFill>
                  <a:srgbClr val="0066FF"/>
                </a:solidFill>
                <a:cs typeface="Times New Roman" pitchFamily="18" charset="0"/>
              </a:rPr>
              <a:t>4 -&gt; 2     </a:t>
            </a:r>
            <a:r>
              <a:rPr lang="it-IT" altLang="it-IT" sz="1600" b="1">
                <a:cs typeface="Times New Roman" pitchFamily="18" charset="0"/>
              </a:rPr>
              <a:t>	</a:t>
            </a:r>
            <a:r>
              <a:rPr lang="it-IT" altLang="it-IT" sz="1600">
                <a:cs typeface="Times New Roman" pitchFamily="18" charset="0"/>
              </a:rPr>
              <a:t>il task</a:t>
            </a:r>
            <a:r>
              <a:rPr lang="it-IT" altLang="it-IT" sz="1600" b="1">
                <a:cs typeface="Times New Roman" pitchFamily="18" charset="0"/>
              </a:rPr>
              <a:t> (2,2) </a:t>
            </a:r>
            <a:r>
              <a:rPr lang="it-IT" altLang="it-IT" sz="1600">
                <a:cs typeface="Times New Roman" pitchFamily="18" charset="0"/>
              </a:rPr>
              <a:t>deve essere eseguito prima del task</a:t>
            </a:r>
            <a:r>
              <a:rPr lang="it-IT" altLang="it-IT" sz="1600" b="1">
                <a:cs typeface="Times New Roman" pitchFamily="18" charset="0"/>
              </a:rPr>
              <a:t> (1,2)</a:t>
            </a:r>
            <a:endParaRPr lang="it-IT" altLang="it-IT" sz="160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600" b="1">
                <a:solidFill>
                  <a:srgbClr val="0066FF"/>
                </a:solidFill>
                <a:cs typeface="Times New Roman" pitchFamily="18" charset="0"/>
              </a:rPr>
              <a:t>2 -&gt; 7     </a:t>
            </a:r>
            <a:r>
              <a:rPr lang="it-IT" altLang="it-IT" sz="1600" b="1">
                <a:cs typeface="Times New Roman" pitchFamily="18" charset="0"/>
              </a:rPr>
              <a:t>	</a:t>
            </a:r>
            <a:r>
              <a:rPr lang="it-IT" altLang="it-IT" sz="1600">
                <a:cs typeface="Times New Roman" pitchFamily="18" charset="0"/>
              </a:rPr>
              <a:t>il task</a:t>
            </a:r>
            <a:r>
              <a:rPr lang="it-IT" altLang="it-IT" sz="1600" b="1">
                <a:cs typeface="Times New Roman" pitchFamily="18" charset="0"/>
              </a:rPr>
              <a:t> (1,2) </a:t>
            </a:r>
            <a:r>
              <a:rPr lang="it-IT" altLang="it-IT" sz="1600">
                <a:cs typeface="Times New Roman" pitchFamily="18" charset="0"/>
              </a:rPr>
              <a:t>deve essere eseguito prima del task</a:t>
            </a:r>
            <a:r>
              <a:rPr lang="it-IT" altLang="it-IT" sz="1600" b="1">
                <a:cs typeface="Times New Roman" pitchFamily="18" charset="0"/>
              </a:rPr>
              <a:t> (3,2)</a:t>
            </a:r>
            <a:endParaRPr lang="it-IT" altLang="it-IT" sz="160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600" b="1">
                <a:solidFill>
                  <a:srgbClr val="0066FF"/>
                </a:solidFill>
                <a:cs typeface="Times New Roman" pitchFamily="18" charset="0"/>
              </a:rPr>
              <a:t>8 -&gt; 3    </a:t>
            </a:r>
            <a:r>
              <a:rPr lang="it-IT" altLang="it-IT" sz="1600" b="1">
                <a:cs typeface="Times New Roman" pitchFamily="18" charset="0"/>
              </a:rPr>
              <a:t>		</a:t>
            </a:r>
            <a:r>
              <a:rPr lang="it-IT" altLang="it-IT" sz="1600">
                <a:cs typeface="Times New Roman" pitchFamily="18" charset="0"/>
              </a:rPr>
              <a:t>il task</a:t>
            </a:r>
            <a:r>
              <a:rPr lang="it-IT" altLang="it-IT" sz="1600" b="1">
                <a:cs typeface="Times New Roman" pitchFamily="18" charset="0"/>
              </a:rPr>
              <a:t> (3,3) </a:t>
            </a:r>
            <a:r>
              <a:rPr lang="it-IT" altLang="it-IT" sz="1600">
                <a:cs typeface="Times New Roman" pitchFamily="18" charset="0"/>
              </a:rPr>
              <a:t>deve essere eseguito prima del task</a:t>
            </a:r>
            <a:r>
              <a:rPr lang="it-IT" altLang="it-IT" sz="1600" b="1">
                <a:cs typeface="Times New Roman" pitchFamily="18" charset="0"/>
              </a:rPr>
              <a:t> (1,3)</a:t>
            </a:r>
            <a:endParaRPr lang="it-IT" altLang="it-IT" sz="160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600" b="1">
                <a:solidFill>
                  <a:srgbClr val="0066FF"/>
                </a:solidFill>
                <a:cs typeface="Times New Roman" pitchFamily="18" charset="0"/>
              </a:rPr>
              <a:t>3 -&gt; 5    </a:t>
            </a:r>
            <a:r>
              <a:rPr lang="it-IT" altLang="it-IT" sz="1600" b="1">
                <a:cs typeface="Times New Roman" pitchFamily="18" charset="0"/>
              </a:rPr>
              <a:t>		</a:t>
            </a:r>
            <a:r>
              <a:rPr lang="it-IT" altLang="it-IT" sz="1600">
                <a:cs typeface="Times New Roman" pitchFamily="18" charset="0"/>
              </a:rPr>
              <a:t>il task</a:t>
            </a:r>
            <a:r>
              <a:rPr lang="it-IT" altLang="it-IT" sz="1600" b="1">
                <a:cs typeface="Times New Roman" pitchFamily="18" charset="0"/>
              </a:rPr>
              <a:t> (1,3) </a:t>
            </a:r>
            <a:r>
              <a:rPr lang="it-IT" altLang="it-IT" sz="1600">
                <a:cs typeface="Times New Roman" pitchFamily="18" charset="0"/>
              </a:rPr>
              <a:t>deve essere eseguito prima del task</a:t>
            </a:r>
            <a:r>
              <a:rPr lang="it-IT" altLang="it-IT" sz="1600" b="1">
                <a:cs typeface="Times New Roman" pitchFamily="18" charset="0"/>
              </a:rPr>
              <a:t> (2,3)</a:t>
            </a:r>
            <a:endParaRPr lang="it-IT" altLang="it-IT" sz="1600"/>
          </a:p>
        </p:txBody>
      </p:sp>
      <p:sp>
        <p:nvSpPr>
          <p:cNvPr id="10278" name="Rectangle 3"/>
          <p:cNvSpPr>
            <a:spLocks noChangeArrowheads="1"/>
          </p:cNvSpPr>
          <p:nvPr/>
        </p:nvSpPr>
        <p:spPr bwMode="auto">
          <a:xfrm>
            <a:off x="357188" y="4286250"/>
            <a:ext cx="9144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600" b="1">
                <a:cs typeface="Times New Roman" pitchFamily="18" charset="0"/>
              </a:rPr>
              <a:t>Disgiunzioni  (</a:t>
            </a:r>
            <a:r>
              <a:rPr lang="it-IT" altLang="it-IT" sz="1600" b="1">
                <a:solidFill>
                  <a:srgbClr val="0066FF"/>
                </a:solidFill>
                <a:cs typeface="Times New Roman" pitchFamily="18" charset="0"/>
              </a:rPr>
              <a:t>DISJ</a:t>
            </a:r>
            <a:r>
              <a:rPr lang="it-IT" altLang="it-IT" sz="1600" b="1">
                <a:cs typeface="Times New Roman" pitchFamily="18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160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600" b="1">
                <a:solidFill>
                  <a:srgbClr val="0066FF"/>
                </a:solidFill>
                <a:cs typeface="Times New Roman" pitchFamily="18" charset="0"/>
              </a:rPr>
              <a:t>1 – 2  </a:t>
            </a:r>
            <a:r>
              <a:rPr lang="it-IT" altLang="it-IT" sz="1600" b="1">
                <a:cs typeface="Times New Roman" pitchFamily="18" charset="0"/>
              </a:rPr>
              <a:t>	</a:t>
            </a:r>
            <a:r>
              <a:rPr lang="it-IT" altLang="it-IT" sz="1600">
                <a:cs typeface="Times New Roman" pitchFamily="18" charset="0"/>
              </a:rPr>
              <a:t>il task</a:t>
            </a:r>
            <a:r>
              <a:rPr lang="it-IT" altLang="it-IT" sz="1600" b="1">
                <a:cs typeface="Times New Roman" pitchFamily="18" charset="0"/>
              </a:rPr>
              <a:t> (1,1) </a:t>
            </a:r>
            <a:r>
              <a:rPr lang="it-IT" altLang="it-IT" sz="1600">
                <a:cs typeface="Times New Roman" pitchFamily="18" charset="0"/>
              </a:rPr>
              <a:t>e il task </a:t>
            </a:r>
            <a:r>
              <a:rPr lang="it-IT" altLang="it-IT" sz="1600" b="1">
                <a:cs typeface="Times New Roman" pitchFamily="18" charset="0"/>
              </a:rPr>
              <a:t>(1,2)</a:t>
            </a:r>
            <a:r>
              <a:rPr lang="it-IT" altLang="it-IT" sz="1600">
                <a:cs typeface="Times New Roman" pitchFamily="18" charset="0"/>
              </a:rPr>
              <a:t> non possono essere eseguiti contemporaneamente</a:t>
            </a:r>
            <a:endParaRPr lang="it-IT" altLang="it-IT" sz="160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600" b="1">
                <a:solidFill>
                  <a:srgbClr val="0066FF"/>
                </a:solidFill>
                <a:cs typeface="Times New Roman" pitchFamily="18" charset="0"/>
              </a:rPr>
              <a:t>1 – 3  </a:t>
            </a:r>
            <a:r>
              <a:rPr lang="it-IT" altLang="it-IT" sz="1600" b="1">
                <a:cs typeface="Times New Roman" pitchFamily="18" charset="0"/>
              </a:rPr>
              <a:t>	</a:t>
            </a:r>
            <a:r>
              <a:rPr lang="it-IT" altLang="it-IT" sz="1600">
                <a:cs typeface="Times New Roman" pitchFamily="18" charset="0"/>
              </a:rPr>
              <a:t>il task</a:t>
            </a:r>
            <a:r>
              <a:rPr lang="it-IT" altLang="it-IT" sz="1600" b="1">
                <a:cs typeface="Times New Roman" pitchFamily="18" charset="0"/>
              </a:rPr>
              <a:t> (1,1) </a:t>
            </a:r>
            <a:r>
              <a:rPr lang="it-IT" altLang="it-IT" sz="1600">
                <a:cs typeface="Times New Roman" pitchFamily="18" charset="0"/>
              </a:rPr>
              <a:t>e il task </a:t>
            </a:r>
            <a:r>
              <a:rPr lang="it-IT" altLang="it-IT" sz="1600" b="1">
                <a:cs typeface="Times New Roman" pitchFamily="18" charset="0"/>
              </a:rPr>
              <a:t>(1,3)</a:t>
            </a:r>
            <a:r>
              <a:rPr lang="it-IT" altLang="it-IT" sz="1600">
                <a:cs typeface="Times New Roman" pitchFamily="18" charset="0"/>
              </a:rPr>
              <a:t> non possono essere eseguiti contemporaneamente</a:t>
            </a:r>
            <a:endParaRPr lang="it-IT" altLang="it-IT" sz="160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600" b="1">
                <a:solidFill>
                  <a:srgbClr val="0066FF"/>
                </a:solidFill>
                <a:cs typeface="Times New Roman" pitchFamily="18" charset="0"/>
              </a:rPr>
              <a:t>2 – 3  </a:t>
            </a:r>
            <a:r>
              <a:rPr lang="it-IT" altLang="it-IT" sz="1600" b="1">
                <a:cs typeface="Times New Roman" pitchFamily="18" charset="0"/>
              </a:rPr>
              <a:t>	</a:t>
            </a:r>
            <a:r>
              <a:rPr lang="it-IT" altLang="it-IT" sz="1600">
                <a:cs typeface="Times New Roman" pitchFamily="18" charset="0"/>
              </a:rPr>
              <a:t>il task</a:t>
            </a:r>
            <a:r>
              <a:rPr lang="it-IT" altLang="it-IT" sz="1600" b="1">
                <a:cs typeface="Times New Roman" pitchFamily="18" charset="0"/>
              </a:rPr>
              <a:t> (1,2) </a:t>
            </a:r>
            <a:r>
              <a:rPr lang="it-IT" altLang="it-IT" sz="1600">
                <a:cs typeface="Times New Roman" pitchFamily="18" charset="0"/>
              </a:rPr>
              <a:t>e il task </a:t>
            </a:r>
            <a:r>
              <a:rPr lang="it-IT" altLang="it-IT" sz="1600" b="1">
                <a:cs typeface="Times New Roman" pitchFamily="18" charset="0"/>
              </a:rPr>
              <a:t>(1,3)</a:t>
            </a:r>
            <a:r>
              <a:rPr lang="it-IT" altLang="it-IT" sz="1600">
                <a:cs typeface="Times New Roman" pitchFamily="18" charset="0"/>
              </a:rPr>
              <a:t> non possono essere eseguiti contemporaneamente</a:t>
            </a:r>
            <a:endParaRPr lang="it-IT" altLang="it-IT" sz="160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600" b="1">
                <a:solidFill>
                  <a:srgbClr val="0066FF"/>
                </a:solidFill>
                <a:cs typeface="Times New Roman" pitchFamily="18" charset="0"/>
              </a:rPr>
              <a:t>4 – 5  </a:t>
            </a:r>
            <a:r>
              <a:rPr lang="it-IT" altLang="it-IT" sz="1600" b="1">
                <a:cs typeface="Times New Roman" pitchFamily="18" charset="0"/>
              </a:rPr>
              <a:t>	</a:t>
            </a:r>
            <a:r>
              <a:rPr lang="it-IT" altLang="it-IT" sz="1600">
                <a:cs typeface="Times New Roman" pitchFamily="18" charset="0"/>
              </a:rPr>
              <a:t>il task</a:t>
            </a:r>
            <a:r>
              <a:rPr lang="it-IT" altLang="it-IT" sz="1600" b="1">
                <a:cs typeface="Times New Roman" pitchFamily="18" charset="0"/>
              </a:rPr>
              <a:t> (2,2) </a:t>
            </a:r>
            <a:r>
              <a:rPr lang="it-IT" altLang="it-IT" sz="1600">
                <a:cs typeface="Times New Roman" pitchFamily="18" charset="0"/>
              </a:rPr>
              <a:t>e il task </a:t>
            </a:r>
            <a:r>
              <a:rPr lang="it-IT" altLang="it-IT" sz="1600" b="1">
                <a:cs typeface="Times New Roman" pitchFamily="18" charset="0"/>
              </a:rPr>
              <a:t>(2,3)</a:t>
            </a:r>
            <a:r>
              <a:rPr lang="it-IT" altLang="it-IT" sz="1600">
                <a:cs typeface="Times New Roman" pitchFamily="18" charset="0"/>
              </a:rPr>
              <a:t> non possono essere eseguiti contemporaneamente</a:t>
            </a:r>
            <a:endParaRPr lang="it-IT" altLang="it-IT" sz="160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600" b="1">
                <a:solidFill>
                  <a:srgbClr val="0066FF"/>
                </a:solidFill>
                <a:cs typeface="Times New Roman" pitchFamily="18" charset="0"/>
              </a:rPr>
              <a:t>6 – 7  </a:t>
            </a:r>
            <a:r>
              <a:rPr lang="it-IT" altLang="it-IT" sz="1600" b="1">
                <a:cs typeface="Times New Roman" pitchFamily="18" charset="0"/>
              </a:rPr>
              <a:t>	</a:t>
            </a:r>
            <a:r>
              <a:rPr lang="it-IT" altLang="it-IT" sz="1600">
                <a:cs typeface="Times New Roman" pitchFamily="18" charset="0"/>
              </a:rPr>
              <a:t>il task</a:t>
            </a:r>
            <a:r>
              <a:rPr lang="it-IT" altLang="it-IT" sz="1600" b="1">
                <a:cs typeface="Times New Roman" pitchFamily="18" charset="0"/>
              </a:rPr>
              <a:t> (3,1) </a:t>
            </a:r>
            <a:r>
              <a:rPr lang="it-IT" altLang="it-IT" sz="1600">
                <a:cs typeface="Times New Roman" pitchFamily="18" charset="0"/>
              </a:rPr>
              <a:t>e il task </a:t>
            </a:r>
            <a:r>
              <a:rPr lang="it-IT" altLang="it-IT" sz="1600" b="1">
                <a:cs typeface="Times New Roman" pitchFamily="18" charset="0"/>
              </a:rPr>
              <a:t>(3,2)</a:t>
            </a:r>
            <a:r>
              <a:rPr lang="it-IT" altLang="it-IT" sz="1600">
                <a:cs typeface="Times New Roman" pitchFamily="18" charset="0"/>
              </a:rPr>
              <a:t> non possono essere eseguiti contemporaneamente</a:t>
            </a:r>
            <a:endParaRPr lang="it-IT" altLang="it-IT" sz="160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600" b="1">
                <a:solidFill>
                  <a:srgbClr val="0066FF"/>
                </a:solidFill>
                <a:cs typeface="Times New Roman" pitchFamily="18" charset="0"/>
              </a:rPr>
              <a:t>6 – 8  </a:t>
            </a:r>
            <a:r>
              <a:rPr lang="it-IT" altLang="it-IT" sz="1600" b="1">
                <a:cs typeface="Times New Roman" pitchFamily="18" charset="0"/>
              </a:rPr>
              <a:t>	</a:t>
            </a:r>
            <a:r>
              <a:rPr lang="it-IT" altLang="it-IT" sz="1600">
                <a:cs typeface="Times New Roman" pitchFamily="18" charset="0"/>
              </a:rPr>
              <a:t>il task</a:t>
            </a:r>
            <a:r>
              <a:rPr lang="it-IT" altLang="it-IT" sz="1600" b="1">
                <a:cs typeface="Times New Roman" pitchFamily="18" charset="0"/>
              </a:rPr>
              <a:t> (3,1) </a:t>
            </a:r>
            <a:r>
              <a:rPr lang="it-IT" altLang="it-IT" sz="1600">
                <a:cs typeface="Times New Roman" pitchFamily="18" charset="0"/>
              </a:rPr>
              <a:t>e il task </a:t>
            </a:r>
            <a:r>
              <a:rPr lang="it-IT" altLang="it-IT" sz="1600" b="1">
                <a:cs typeface="Times New Roman" pitchFamily="18" charset="0"/>
              </a:rPr>
              <a:t>(3,3)</a:t>
            </a:r>
            <a:r>
              <a:rPr lang="it-IT" altLang="it-IT" sz="1600">
                <a:cs typeface="Times New Roman" pitchFamily="18" charset="0"/>
              </a:rPr>
              <a:t> non possono essere eseguiti contemporaneamente</a:t>
            </a:r>
            <a:endParaRPr lang="it-IT" altLang="it-IT" sz="160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600" b="1">
                <a:solidFill>
                  <a:srgbClr val="0066FF"/>
                </a:solidFill>
                <a:cs typeface="Times New Roman" pitchFamily="18" charset="0"/>
              </a:rPr>
              <a:t>7 – 8  </a:t>
            </a:r>
            <a:r>
              <a:rPr lang="it-IT" altLang="it-IT" sz="1600" b="1">
                <a:cs typeface="Times New Roman" pitchFamily="18" charset="0"/>
              </a:rPr>
              <a:t>	</a:t>
            </a:r>
            <a:r>
              <a:rPr lang="it-IT" altLang="it-IT" sz="1600">
                <a:cs typeface="Times New Roman" pitchFamily="18" charset="0"/>
              </a:rPr>
              <a:t>il task</a:t>
            </a:r>
            <a:r>
              <a:rPr lang="it-IT" altLang="it-IT" sz="1600" b="1">
                <a:cs typeface="Times New Roman" pitchFamily="18" charset="0"/>
              </a:rPr>
              <a:t> (3,2) </a:t>
            </a:r>
            <a:r>
              <a:rPr lang="it-IT" altLang="it-IT" sz="1600">
                <a:cs typeface="Times New Roman" pitchFamily="18" charset="0"/>
              </a:rPr>
              <a:t>e il task </a:t>
            </a:r>
            <a:r>
              <a:rPr lang="it-IT" altLang="it-IT" sz="1600" b="1">
                <a:cs typeface="Times New Roman" pitchFamily="18" charset="0"/>
              </a:rPr>
              <a:t>(3,3)</a:t>
            </a:r>
            <a:r>
              <a:rPr lang="it-IT" altLang="it-IT" sz="1600">
                <a:cs typeface="Times New Roman" pitchFamily="18" charset="0"/>
              </a:rPr>
              <a:t> non possono essere eseguiti contemporaneamente</a:t>
            </a:r>
            <a:endParaRPr lang="it-IT" altLang="it-IT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258DA679D9A384DB46C4B32DB0BFFE6" ma:contentTypeVersion="10" ma:contentTypeDescription="Creare un nuovo documento." ma:contentTypeScope="" ma:versionID="a064fec88f76afb48e6c6091c56b75bb">
  <xsd:schema xmlns:xsd="http://www.w3.org/2001/XMLSchema" xmlns:xs="http://www.w3.org/2001/XMLSchema" xmlns:p="http://schemas.microsoft.com/office/2006/metadata/properties" xmlns:ns2="78d2541a-0243-4856-a1e8-b58075203417" xmlns:ns3="2db36bdd-87bf-402d-acad-8a948c6431f8" targetNamespace="http://schemas.microsoft.com/office/2006/metadata/properties" ma:root="true" ma:fieldsID="63c1cc5066c1ececa5e3fadbd4246773" ns2:_="" ns3:_="">
    <xsd:import namespace="78d2541a-0243-4856-a1e8-b58075203417"/>
    <xsd:import namespace="2db36bdd-87bf-402d-acad-8a948c6431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d2541a-0243-4856-a1e8-b580752034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b36bdd-87bf-402d-acad-8a948c6431f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95D0FE-D800-4C7F-AA69-3A4906BA1ABF}"/>
</file>

<file path=customXml/itemProps2.xml><?xml version="1.0" encoding="utf-8"?>
<ds:datastoreItem xmlns:ds="http://schemas.openxmlformats.org/officeDocument/2006/customXml" ds:itemID="{9F8E2DEB-0387-45E7-B5F8-DD4DC8789051}"/>
</file>

<file path=customXml/itemProps3.xml><?xml version="1.0" encoding="utf-8"?>
<ds:datastoreItem xmlns:ds="http://schemas.openxmlformats.org/officeDocument/2006/customXml" ds:itemID="{8D744462-36D9-46A1-9E2B-B8C31CBAF957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1036</Words>
  <Application>Microsoft Office PowerPoint</Application>
  <PresentationFormat>Presentazione su schermo (4:3)</PresentationFormat>
  <Paragraphs>196</Paragraphs>
  <Slides>10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Struttura predefinita</vt:lpstr>
      <vt:lpstr>Equazione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Cutting Plane Alghorithm for the Generalized Assignment Problem</dc:title>
  <dc:creator>Maurizio Boccia</dc:creator>
  <cp:lastModifiedBy>Maurizio Boccia</cp:lastModifiedBy>
  <cp:revision>674</cp:revision>
  <dcterms:created xsi:type="dcterms:W3CDTF">2005-08-29T14:43:45Z</dcterms:created>
  <dcterms:modified xsi:type="dcterms:W3CDTF">2024-05-24T11:47:04Z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0x0101000258DA679D9A384DB46C4B32DB0BFFE6</vt:lpwstr>
  </property>
</Properties>
</file>