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8" r:id="rId2"/>
    <p:sldId id="290" r:id="rId3"/>
    <p:sldId id="289" r:id="rId4"/>
    <p:sldId id="275" r:id="rId5"/>
    <p:sldId id="276" r:id="rId6"/>
    <p:sldId id="277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78" r:id="rId16"/>
    <p:sldId id="279" r:id="rId17"/>
    <p:sldId id="280" r:id="rId18"/>
    <p:sldId id="281" r:id="rId19"/>
    <p:sldId id="282" r:id="rId20"/>
    <p:sldId id="286" r:id="rId21"/>
    <p:sldId id="283" r:id="rId22"/>
    <p:sldId id="287" r:id="rId23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4660"/>
  </p:normalViewPr>
  <p:slideViewPr>
    <p:cSldViewPr>
      <p:cViewPr varScale="1">
        <p:scale>
          <a:sx n="61" d="100"/>
          <a:sy n="61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F333B4-2362-4C1F-B4AF-76422F15DA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83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3BD5-DBA1-4724-A732-607B60FEA33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79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964B-B07A-443D-ADAB-1C8082B138A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4783-9C83-4F44-95F7-AD9E07F87A2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02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461AF-24EE-4A5A-8C65-E0B6FA442C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27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2C04-ECDC-40B6-9DD8-F36B2F1A59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825B-2403-43D2-8398-4529CF34FE5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29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DE4F6-32D2-4D4C-A007-E3274ADF9D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20AA-DAE0-40C7-A7EF-D848EB348EC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19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2EEA1-E1DE-4989-9CDF-61E6E6BADCD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44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78FA1-9CD8-4461-A0A8-4058320040C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1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0333-21F3-4216-8C00-DE8812B357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7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CC795-1E7F-4D2E-8416-C1817F11CA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7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E44F-8176-4486-8DEB-E593F60606B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5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0003DB-6FAA-40DE-8665-DE4D57A6B9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2051" name="Rettangolo 20"/>
          <p:cNvSpPr>
            <a:spLocks noChangeArrowheads="1"/>
          </p:cNvSpPr>
          <p:nvPr/>
        </p:nvSpPr>
        <p:spPr bwMode="auto">
          <a:xfrm>
            <a:off x="395288" y="1733550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i="1"/>
              <a:t>Un</a:t>
            </a:r>
            <a:r>
              <a:rPr lang="it-IT" altLang="it-IT" sz="2000" i="1">
                <a:solidFill>
                  <a:srgbClr val="0066FF"/>
                </a:solidFill>
              </a:rPr>
              <a:t> progetto complesso </a:t>
            </a:r>
            <a:r>
              <a:rPr lang="it-IT" altLang="it-IT" sz="2000"/>
              <a:t>può essere suddiviso in un certo numero di </a:t>
            </a:r>
            <a:r>
              <a:rPr lang="it-IT" altLang="it-IT" sz="2000" i="1">
                <a:solidFill>
                  <a:srgbClr val="0066FF"/>
                </a:solidFill>
              </a:rPr>
              <a:t>attività elementari</a:t>
            </a:r>
            <a:endParaRPr lang="it-IT" altLang="it-IT" sz="1800" i="1">
              <a:solidFill>
                <a:srgbClr val="0066FF"/>
              </a:solidFill>
            </a:endParaRPr>
          </a:p>
        </p:txBody>
      </p:sp>
      <p:sp>
        <p:nvSpPr>
          <p:cNvPr id="2052" name="Rettangolo 21"/>
          <p:cNvSpPr>
            <a:spLocks noChangeArrowheads="1"/>
          </p:cNvSpPr>
          <p:nvPr/>
        </p:nvSpPr>
        <p:spPr bwMode="auto">
          <a:xfrm>
            <a:off x="428625" y="2519363"/>
            <a:ext cx="7143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/>
              <a:t>a ciascuna attività è associato un </a:t>
            </a:r>
            <a:r>
              <a:rPr lang="it-IT" altLang="it-IT" sz="2000" i="1">
                <a:solidFill>
                  <a:srgbClr val="0066FF"/>
                </a:solidFill>
              </a:rPr>
              <a:t>tempo previsto </a:t>
            </a:r>
            <a:r>
              <a:rPr lang="it-IT" altLang="it-IT" sz="2000"/>
              <a:t>e un </a:t>
            </a:r>
            <a:r>
              <a:rPr lang="it-IT" altLang="it-IT" sz="2000">
                <a:solidFill>
                  <a:srgbClr val="0066FF"/>
                </a:solidFill>
              </a:rPr>
              <a:t>consumo di una determinata risorsa </a:t>
            </a:r>
            <a:r>
              <a:rPr lang="it-IT" altLang="it-IT" sz="2000"/>
              <a:t>(per esempio forza lavoro)</a:t>
            </a:r>
            <a:endParaRPr lang="it-IT" altLang="it-IT" sz="1800" b="1">
              <a:solidFill>
                <a:srgbClr val="0070C0"/>
              </a:solidFill>
            </a:endParaRPr>
          </a:p>
        </p:txBody>
      </p:sp>
      <p:sp>
        <p:nvSpPr>
          <p:cNvPr id="2053" name="Rettangolo 21"/>
          <p:cNvSpPr>
            <a:spLocks noChangeArrowheads="1"/>
          </p:cNvSpPr>
          <p:nvPr/>
        </p:nvSpPr>
        <p:spPr bwMode="auto">
          <a:xfrm>
            <a:off x="452438" y="3543300"/>
            <a:ext cx="71437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>
                <a:solidFill>
                  <a:srgbClr val="0066FF"/>
                </a:solidFill>
              </a:rPr>
              <a:t>relazioni di precedenza </a:t>
            </a:r>
            <a:r>
              <a:rPr lang="it-IT" altLang="it-IT" sz="2000"/>
              <a:t>tra le attività: </a:t>
            </a:r>
            <a:r>
              <a:rPr lang="it-IT" altLang="it-IT" sz="1800"/>
              <a:t>un’attività può iniziare solo quando è completata un’altra o un sottoinsieme delle altre</a:t>
            </a:r>
            <a:endParaRPr lang="it-IT" altLang="it-IT" sz="1800" b="1">
              <a:solidFill>
                <a:srgbClr val="0070C0"/>
              </a:solidFill>
            </a:endParaRPr>
          </a:p>
        </p:txBody>
      </p:sp>
      <p:sp>
        <p:nvSpPr>
          <p:cNvPr id="2054" name="Rettangolo 20"/>
          <p:cNvSpPr>
            <a:spLocks noChangeArrowheads="1"/>
          </p:cNvSpPr>
          <p:nvPr/>
        </p:nvSpPr>
        <p:spPr bwMode="auto">
          <a:xfrm>
            <a:off x="452438" y="692150"/>
            <a:ext cx="7143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Un </a:t>
            </a:r>
            <a:r>
              <a:rPr lang="it-IT" altLang="it-IT" sz="1800" i="1">
                <a:solidFill>
                  <a:srgbClr val="0066FF"/>
                </a:solidFill>
              </a:rPr>
              <a:t>progetto complesso </a:t>
            </a:r>
            <a:r>
              <a:rPr lang="it-IT" altLang="it-IT" sz="1800"/>
              <a:t>può essere </a:t>
            </a:r>
            <a:r>
              <a:rPr lang="it-IT" altLang="it-IT" sz="1800">
                <a:solidFill>
                  <a:srgbClr val="0066FF"/>
                </a:solidFill>
              </a:rPr>
              <a:t>sviluppato</a:t>
            </a:r>
            <a:r>
              <a:rPr lang="it-IT" altLang="it-IT" sz="1800"/>
              <a:t>, </a:t>
            </a:r>
            <a:r>
              <a:rPr lang="it-IT" altLang="it-IT" sz="1800" i="1">
                <a:solidFill>
                  <a:srgbClr val="0066FF"/>
                </a:solidFill>
              </a:rPr>
              <a:t>schedulato</a:t>
            </a:r>
            <a:r>
              <a:rPr lang="it-IT" altLang="it-IT" sz="1800"/>
              <a:t> e </a:t>
            </a:r>
            <a:r>
              <a:rPr lang="it-IT" altLang="it-IT" sz="1800">
                <a:solidFill>
                  <a:srgbClr val="0066FF"/>
                </a:solidFill>
              </a:rPr>
              <a:t>controllato</a:t>
            </a:r>
            <a:r>
              <a:rPr lang="it-IT" altLang="it-IT" sz="1800"/>
              <a:t> utilizzando metodi basati su una </a:t>
            </a:r>
            <a:r>
              <a:rPr lang="it-IT" altLang="it-IT" sz="1800">
                <a:solidFill>
                  <a:srgbClr val="0066FF"/>
                </a:solidFill>
              </a:rPr>
              <a:t>rappresentazione</a:t>
            </a:r>
            <a:r>
              <a:rPr lang="it-IT" altLang="it-IT" sz="1800"/>
              <a:t> reticolare (su grafo) del progetto stesso</a:t>
            </a:r>
          </a:p>
        </p:txBody>
      </p:sp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285750" y="458152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Rappresentazione attività - arco</a:t>
            </a:r>
          </a:p>
        </p:txBody>
      </p:sp>
      <p:sp>
        <p:nvSpPr>
          <p:cNvPr id="14" name="Ovale 13"/>
          <p:cNvSpPr/>
          <p:nvPr/>
        </p:nvSpPr>
        <p:spPr>
          <a:xfrm>
            <a:off x="1258888" y="5373688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sp>
        <p:nvSpPr>
          <p:cNvPr id="2057" name="CasellaDiTesto 14"/>
          <p:cNvSpPr txBox="1">
            <a:spLocks noChangeArrowheads="1"/>
          </p:cNvSpPr>
          <p:nvPr/>
        </p:nvSpPr>
        <p:spPr bwMode="auto">
          <a:xfrm>
            <a:off x="755650" y="587692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evento inizio</a:t>
            </a:r>
          </a:p>
        </p:txBody>
      </p:sp>
      <p:cxnSp>
        <p:nvCxnSpPr>
          <p:cNvPr id="17" name="Connettore 2 16"/>
          <p:cNvCxnSpPr>
            <a:stCxn id="14" idx="6"/>
          </p:cNvCxnSpPr>
          <p:nvPr/>
        </p:nvCxnSpPr>
        <p:spPr>
          <a:xfrm>
            <a:off x="1619250" y="5553075"/>
            <a:ext cx="2232025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851275" y="5373688"/>
            <a:ext cx="360363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2060" name="CasellaDiTesto 18"/>
          <p:cNvSpPr txBox="1">
            <a:spLocks noChangeArrowheads="1"/>
          </p:cNvSpPr>
          <p:nvPr/>
        </p:nvSpPr>
        <p:spPr bwMode="auto">
          <a:xfrm>
            <a:off x="3492500" y="5876925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evento fine</a:t>
            </a:r>
          </a:p>
        </p:txBody>
      </p:sp>
      <p:sp>
        <p:nvSpPr>
          <p:cNvPr id="2061" name="CasellaDiTesto 19"/>
          <p:cNvSpPr txBox="1">
            <a:spLocks noChangeArrowheads="1"/>
          </p:cNvSpPr>
          <p:nvPr/>
        </p:nvSpPr>
        <p:spPr bwMode="auto">
          <a:xfrm>
            <a:off x="1979613" y="5157788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attività i-j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2" grpId="0"/>
      <p:bldP spid="2053" grpId="0"/>
      <p:bldP spid="2054" grpId="0"/>
      <p:bldP spid="2055" grpId="0"/>
      <p:bldP spid="14" grpId="0" animBg="1"/>
      <p:bldP spid="2057" grpId="0"/>
      <p:bldP spid="18" grpId="0" animBg="1"/>
      <p:bldP spid="2060" grpId="0"/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4675"/>
            <a:ext cx="6624638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1268" name="Rettangolo 20"/>
          <p:cNvSpPr>
            <a:spLocks noChangeArrowheads="1"/>
          </p:cNvSpPr>
          <p:nvPr/>
        </p:nvSpPr>
        <p:spPr bwMode="auto">
          <a:xfrm>
            <a:off x="395288" y="692150"/>
            <a:ext cx="8320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rgbClr val="0066FF"/>
                </a:solidFill>
              </a:rPr>
              <a:t>tempo di realizzazione al più tardi </a:t>
            </a:r>
            <a:r>
              <a:rPr lang="it-IT" altLang="it-IT" sz="1800"/>
              <a:t>di un evento è il tempo massimo in cui l’evento può verificarsi rispettando il vincolo che la durata complessiva del progetto resti inalterata </a:t>
            </a:r>
          </a:p>
        </p:txBody>
      </p:sp>
      <p:sp>
        <p:nvSpPr>
          <p:cNvPr id="11269" name="Rettangolo 13"/>
          <p:cNvSpPr>
            <a:spLocks noChangeArrowheads="1"/>
          </p:cNvSpPr>
          <p:nvPr/>
        </p:nvSpPr>
        <p:spPr bwMode="auto">
          <a:xfrm>
            <a:off x="428625" y="51069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tpt(i)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al più tardi del nodo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graphicFrame>
        <p:nvGraphicFramePr>
          <p:cNvPr id="11270" name="Oggetto 10"/>
          <p:cNvGraphicFramePr>
            <a:graphicFrameLocks noChangeAspect="1"/>
          </p:cNvGraphicFramePr>
          <p:nvPr/>
        </p:nvGraphicFramePr>
        <p:xfrm>
          <a:off x="1773238" y="5732463"/>
          <a:ext cx="53355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3136900" imgH="381000" progId="Equation.3">
                  <p:embed/>
                </p:oleObj>
              </mc:Choice>
              <mc:Fallback>
                <p:oleObj name="Equazione" r:id="rId3" imgW="3136900" imgH="381000" progId="Equation.3">
                  <p:embed/>
                  <p:pic>
                    <p:nvPicPr>
                      <p:cNvPr id="0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732463"/>
                        <a:ext cx="53355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2291" name="Rettangolo 20"/>
          <p:cNvSpPr>
            <a:spLocks noChangeArrowheads="1"/>
          </p:cNvSpPr>
          <p:nvPr/>
        </p:nvSpPr>
        <p:spPr bwMode="auto">
          <a:xfrm>
            <a:off x="395288" y="692150"/>
            <a:ext cx="832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Informazioni relative alle attività:</a:t>
            </a:r>
          </a:p>
        </p:txBody>
      </p:sp>
      <p:sp>
        <p:nvSpPr>
          <p:cNvPr id="12292" name="Rettangolo 13"/>
          <p:cNvSpPr>
            <a:spLocks noChangeArrowheads="1"/>
          </p:cNvSpPr>
          <p:nvPr/>
        </p:nvSpPr>
        <p:spPr bwMode="auto">
          <a:xfrm>
            <a:off x="428625" y="1125538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tipp(i,j)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di inizio al più presto della generica attività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r>
              <a:rPr lang="it-IT" altLang="it-IT" sz="2000" i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t-IT" altLang="it-IT" sz="2000" i="1">
                <a:solidFill>
                  <a:srgbClr val="C00000"/>
                </a:solidFill>
              </a:rPr>
              <a:t>j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sp>
        <p:nvSpPr>
          <p:cNvPr id="12293" name="Rettangolo 13"/>
          <p:cNvSpPr>
            <a:spLocks noChangeArrowheads="1"/>
          </p:cNvSpPr>
          <p:nvPr/>
        </p:nvSpPr>
        <p:spPr bwMode="auto">
          <a:xfrm>
            <a:off x="395288" y="1635125"/>
            <a:ext cx="8286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tfpp(i,j)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di fine al più presto dell’attività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r>
              <a:rPr lang="it-IT" altLang="it-IT" sz="2000" i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t-IT" altLang="it-IT" sz="2000" i="1">
                <a:solidFill>
                  <a:srgbClr val="C00000"/>
                </a:solidFill>
              </a:rPr>
              <a:t>j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sp>
        <p:nvSpPr>
          <p:cNvPr id="12294" name="Rettangolo 13"/>
          <p:cNvSpPr>
            <a:spLocks noChangeArrowheads="1"/>
          </p:cNvSpPr>
          <p:nvPr/>
        </p:nvSpPr>
        <p:spPr bwMode="auto">
          <a:xfrm>
            <a:off x="395288" y="2133600"/>
            <a:ext cx="8286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 dirty="0" err="1">
                <a:solidFill>
                  <a:srgbClr val="C00000"/>
                </a:solidFill>
              </a:rPr>
              <a:t>tipt</a:t>
            </a:r>
            <a:r>
              <a:rPr lang="it-IT" altLang="it-IT" sz="2000" i="1" dirty="0">
                <a:solidFill>
                  <a:srgbClr val="C00000"/>
                </a:solidFill>
              </a:rPr>
              <a:t>(</a:t>
            </a:r>
            <a:r>
              <a:rPr lang="it-IT" altLang="it-IT" sz="2000" i="1" dirty="0" err="1">
                <a:solidFill>
                  <a:srgbClr val="C00000"/>
                </a:solidFill>
              </a:rPr>
              <a:t>i,j</a:t>
            </a:r>
            <a:r>
              <a:rPr lang="it-IT" altLang="it-IT" sz="2000" i="1" dirty="0">
                <a:solidFill>
                  <a:srgbClr val="C00000"/>
                </a:solidFill>
              </a:rPr>
              <a:t>)</a:t>
            </a:r>
            <a:r>
              <a:rPr lang="it-IT" altLang="it-IT" sz="2000" i="1" baseline="-25000" dirty="0">
                <a:solidFill>
                  <a:srgbClr val="C00000"/>
                </a:solidFill>
              </a:rPr>
              <a:t> </a:t>
            </a:r>
            <a:r>
              <a:rPr lang="it-IT" altLang="it-IT" sz="2000" i="1" dirty="0"/>
              <a:t>: tempo di inizio al più tardi dell’attività </a:t>
            </a:r>
            <a:r>
              <a:rPr lang="it-IT" altLang="it-IT" sz="2000" i="1" dirty="0" err="1">
                <a:solidFill>
                  <a:srgbClr val="C00000"/>
                </a:solidFill>
              </a:rPr>
              <a:t>i</a:t>
            </a:r>
            <a:r>
              <a:rPr lang="it-IT" altLang="it-IT" sz="2000" i="1" dirty="0" err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t-IT" altLang="it-IT" sz="2000" i="1" dirty="0" err="1">
                <a:solidFill>
                  <a:srgbClr val="C00000"/>
                </a:solidFill>
              </a:rPr>
              <a:t>j</a:t>
            </a:r>
            <a:endParaRPr lang="it-IT" altLang="it-IT" sz="2000" b="1" dirty="0">
              <a:solidFill>
                <a:srgbClr val="C00000"/>
              </a:solidFill>
            </a:endParaRPr>
          </a:p>
        </p:txBody>
      </p:sp>
      <p:sp>
        <p:nvSpPr>
          <p:cNvPr id="12295" name="Rettangolo 13"/>
          <p:cNvSpPr>
            <a:spLocks noChangeArrowheads="1"/>
          </p:cNvSpPr>
          <p:nvPr/>
        </p:nvSpPr>
        <p:spPr bwMode="auto">
          <a:xfrm>
            <a:off x="395288" y="26431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tfpt(i,j)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di fine al più tardi dell’attività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r>
              <a:rPr lang="it-IT" altLang="it-IT" sz="2000" i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t-IT" altLang="it-IT" sz="2000" i="1">
                <a:solidFill>
                  <a:srgbClr val="C00000"/>
                </a:solidFill>
              </a:rPr>
              <a:t>j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sp>
        <p:nvSpPr>
          <p:cNvPr id="12296" name="Rettangolo 13"/>
          <p:cNvSpPr>
            <a:spLocks noChangeArrowheads="1"/>
          </p:cNvSpPr>
          <p:nvPr/>
        </p:nvSpPr>
        <p:spPr bwMode="auto">
          <a:xfrm>
            <a:off x="395288" y="3162300"/>
            <a:ext cx="8286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s(i,j)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scorrimento dell’attività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r>
              <a:rPr lang="it-IT" altLang="it-IT" sz="2000" i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t-IT" altLang="it-IT" sz="2000" i="1">
                <a:solidFill>
                  <a:srgbClr val="C00000"/>
                </a:solidFill>
              </a:rPr>
              <a:t>j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692275" y="3983038"/>
            <a:ext cx="6119813" cy="2325687"/>
          </a:xfrm>
          <a:prstGeom prst="rect">
            <a:avLst/>
          </a:prstGeom>
          <a:noFill/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0504D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12299" name="Rettangolo 13"/>
          <p:cNvSpPr>
            <a:spLocks noChangeArrowheads="1"/>
          </p:cNvSpPr>
          <p:nvPr/>
        </p:nvSpPr>
        <p:spPr bwMode="auto">
          <a:xfrm>
            <a:off x="1692275" y="3933825"/>
            <a:ext cx="6105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i="1" dirty="0" err="1"/>
              <a:t>tipp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= </a:t>
            </a:r>
            <a:r>
              <a:rPr lang="it-IT" altLang="it-IT" sz="2000" i="1" dirty="0" err="1"/>
              <a:t>tpp</a:t>
            </a:r>
            <a:r>
              <a:rPr lang="it-IT" altLang="it-IT" sz="2000" i="1" dirty="0"/>
              <a:t>(i)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i="1" dirty="0" err="1"/>
              <a:t>tfpp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= </a:t>
            </a:r>
            <a:r>
              <a:rPr lang="it-IT" altLang="it-IT" sz="2000" i="1" dirty="0" err="1"/>
              <a:t>tpp</a:t>
            </a:r>
            <a:r>
              <a:rPr lang="it-IT" altLang="it-IT" sz="2000" i="1" dirty="0"/>
              <a:t>(i) + </a:t>
            </a:r>
            <a:r>
              <a:rPr lang="it-IT" altLang="it-IT" sz="2000" i="1" dirty="0" err="1"/>
              <a:t>d</a:t>
            </a:r>
            <a:r>
              <a:rPr lang="it-IT" altLang="it-IT" sz="2000" i="1" baseline="-25000" dirty="0" err="1"/>
              <a:t>ij</a:t>
            </a:r>
            <a:endParaRPr lang="it-IT" altLang="it-IT" sz="20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i="1" dirty="0" err="1"/>
              <a:t>tipt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= </a:t>
            </a:r>
            <a:r>
              <a:rPr lang="it-IT" altLang="it-IT" sz="2000" i="1" dirty="0" err="1"/>
              <a:t>tpt</a:t>
            </a:r>
            <a:r>
              <a:rPr lang="it-IT" altLang="it-IT" sz="2000" i="1" dirty="0"/>
              <a:t>(j)  - </a:t>
            </a:r>
            <a:r>
              <a:rPr lang="it-IT" altLang="it-IT" sz="2000" i="1" dirty="0" err="1"/>
              <a:t>d</a:t>
            </a:r>
            <a:r>
              <a:rPr lang="it-IT" altLang="it-IT" sz="2000" i="1" baseline="-25000" dirty="0" err="1"/>
              <a:t>ij</a:t>
            </a:r>
            <a:endParaRPr lang="it-IT" altLang="it-IT" sz="2000" i="1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i="1" dirty="0" err="1"/>
              <a:t>tfpt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= </a:t>
            </a:r>
            <a:r>
              <a:rPr lang="it-IT" altLang="it-IT" sz="2000" i="1" dirty="0" err="1"/>
              <a:t>tpt</a:t>
            </a:r>
            <a:r>
              <a:rPr lang="it-IT" altLang="it-IT" sz="2000" i="1" dirty="0"/>
              <a:t>(j)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000" i="1" dirty="0"/>
              <a:t>S(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= </a:t>
            </a:r>
            <a:r>
              <a:rPr lang="it-IT" altLang="it-IT" sz="2000" i="1" dirty="0" err="1"/>
              <a:t>tfpt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– </a:t>
            </a:r>
            <a:r>
              <a:rPr lang="it-IT" altLang="it-IT" sz="2000" i="1" dirty="0" err="1"/>
              <a:t>tipp</a:t>
            </a:r>
            <a:r>
              <a:rPr lang="it-IT" altLang="it-IT" sz="2000" i="1" dirty="0"/>
              <a:t>(</a:t>
            </a:r>
            <a:r>
              <a:rPr lang="it-IT" altLang="it-IT" sz="2000" i="1" dirty="0" err="1"/>
              <a:t>i,j</a:t>
            </a:r>
            <a:r>
              <a:rPr lang="it-IT" altLang="it-IT" sz="2000" i="1" dirty="0"/>
              <a:t>) – </a:t>
            </a:r>
            <a:r>
              <a:rPr lang="it-IT" altLang="it-IT" sz="2000" i="1" dirty="0" err="1"/>
              <a:t>d</a:t>
            </a:r>
            <a:r>
              <a:rPr lang="it-IT" altLang="it-IT" sz="2000" i="1" baseline="-25000" dirty="0" err="1"/>
              <a:t>ij</a:t>
            </a:r>
            <a:r>
              <a:rPr lang="it-IT" altLang="it-IT" sz="2000" i="1" dirty="0"/>
              <a:t> = </a:t>
            </a:r>
            <a:r>
              <a:rPr lang="it-IT" altLang="it-IT" sz="2000" i="1" dirty="0" err="1"/>
              <a:t>tpt</a:t>
            </a:r>
            <a:r>
              <a:rPr lang="it-IT" altLang="it-IT" sz="2000" i="1" dirty="0"/>
              <a:t>(j) – </a:t>
            </a:r>
            <a:r>
              <a:rPr lang="it-IT" altLang="it-IT" sz="2000" i="1" dirty="0" err="1"/>
              <a:t>tpp</a:t>
            </a:r>
            <a:r>
              <a:rPr lang="it-IT" altLang="it-IT" sz="2000" i="1" dirty="0"/>
              <a:t>(i) -</a:t>
            </a:r>
            <a:r>
              <a:rPr lang="it-IT" altLang="it-IT" sz="2000" i="1" dirty="0" err="1"/>
              <a:t>d</a:t>
            </a:r>
            <a:r>
              <a:rPr lang="it-IT" altLang="it-IT" sz="2000" i="1" baseline="-25000" dirty="0" err="1"/>
              <a:t>ij</a:t>
            </a:r>
            <a:endParaRPr lang="it-IT" altLang="it-IT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295" grpId="0"/>
      <p:bldP spid="12296" grpId="0"/>
      <p:bldP spid="12298" grpId="0" animBg="1"/>
      <p:bldP spid="122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85750" y="15160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Diagramma di Gantt</a:t>
            </a:r>
          </a:p>
        </p:txBody>
      </p:sp>
      <p:pic>
        <p:nvPicPr>
          <p:cNvPr id="13316" name="Immagin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450"/>
            <a:ext cx="34163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13318" name="Rectangle 11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2684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2684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2684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684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pic>
        <p:nvPicPr>
          <p:cNvPr id="13319" name="Picture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05038"/>
            <a:ext cx="7018337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Diagramma di Gantt relativo al consumo di risorse</a:t>
            </a:r>
          </a:p>
        </p:txBody>
      </p:sp>
      <p:pic>
        <p:nvPicPr>
          <p:cNvPr id="14340" name="Immagin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42116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68413"/>
            <a:ext cx="428466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Immagin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42116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Diagramma di Gantt relativo al consumo di risorse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Diagramma di Gantt relativo al consumo di risorse</a:t>
            </a:r>
          </a:p>
        </p:txBody>
      </p:sp>
      <p:pic>
        <p:nvPicPr>
          <p:cNvPr id="15366" name="Immagin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42116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68413"/>
            <a:ext cx="428466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Immagin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4211637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85938"/>
            <a:ext cx="84375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casa: diagramma reticolare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scheduling: Critical Path method</a:t>
            </a:r>
          </a:p>
        </p:txBody>
      </p:sp>
      <p:sp>
        <p:nvSpPr>
          <p:cNvPr id="17411" name="Rettangolo 18"/>
          <p:cNvSpPr>
            <a:spLocks noChangeArrowheads="1"/>
          </p:cNvSpPr>
          <p:nvPr/>
        </p:nvSpPr>
        <p:spPr bwMode="auto">
          <a:xfrm>
            <a:off x="571500" y="4429125"/>
            <a:ext cx="8286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/>
              <a:t>Il costo è espresso in funzione del tempo:</a:t>
            </a:r>
          </a:p>
        </p:txBody>
      </p:sp>
      <p:sp>
        <p:nvSpPr>
          <p:cNvPr id="17412" name="Rettangolo 20"/>
          <p:cNvSpPr>
            <a:spLocks noChangeArrowheads="1"/>
          </p:cNvSpPr>
          <p:nvPr/>
        </p:nvSpPr>
        <p:spPr bwMode="auto">
          <a:xfrm>
            <a:off x="428625" y="642938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/>
              <a:t>In alcuni casi la durata di una attività può essere diminuita utilizzando </a:t>
            </a:r>
            <a:r>
              <a:rPr lang="it-IT" altLang="it-IT" sz="2000" b="1">
                <a:solidFill>
                  <a:srgbClr val="0070C0"/>
                </a:solidFill>
              </a:rPr>
              <a:t>maggiori risorse</a:t>
            </a:r>
            <a:endParaRPr lang="it-IT" altLang="it-IT" sz="1800" b="1">
              <a:solidFill>
                <a:srgbClr val="0070C0"/>
              </a:solidFill>
            </a:endParaRPr>
          </a:p>
        </p:txBody>
      </p:sp>
      <p:sp>
        <p:nvSpPr>
          <p:cNvPr id="17413" name="Rettangolo 21"/>
          <p:cNvSpPr>
            <a:spLocks noChangeArrowheads="1"/>
          </p:cNvSpPr>
          <p:nvPr/>
        </p:nvSpPr>
        <p:spPr bwMode="auto">
          <a:xfrm>
            <a:off x="428625" y="1428750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/>
              <a:t>maggiori risorse             </a:t>
            </a:r>
            <a:r>
              <a:rPr lang="it-IT" altLang="it-IT" sz="2000" b="1">
                <a:solidFill>
                  <a:srgbClr val="0070C0"/>
                </a:solidFill>
              </a:rPr>
              <a:t>maggiori costi </a:t>
            </a:r>
            <a:endParaRPr lang="it-IT" altLang="it-IT" sz="1800" b="1">
              <a:solidFill>
                <a:srgbClr val="0070C0"/>
              </a:solidFill>
            </a:endParaRPr>
          </a:p>
        </p:txBody>
      </p:sp>
      <p:sp>
        <p:nvSpPr>
          <p:cNvPr id="23" name="Freccia a destra 22"/>
          <p:cNvSpPr/>
          <p:nvPr/>
        </p:nvSpPr>
        <p:spPr>
          <a:xfrm>
            <a:off x="2879725" y="1500188"/>
            <a:ext cx="5492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grpSp>
        <p:nvGrpSpPr>
          <p:cNvPr id="17415" name="Gruppo 32"/>
          <p:cNvGrpSpPr>
            <a:grpSpLocks/>
          </p:cNvGrpSpPr>
          <p:nvPr/>
        </p:nvGrpSpPr>
        <p:grpSpPr bwMode="auto">
          <a:xfrm>
            <a:off x="1000125" y="1914525"/>
            <a:ext cx="6829425" cy="2514600"/>
            <a:chOff x="1000100" y="1857364"/>
            <a:chExt cx="6829299" cy="2514611"/>
          </a:xfrm>
        </p:grpSpPr>
        <p:pic>
          <p:nvPicPr>
            <p:cNvPr id="17419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57364"/>
              <a:ext cx="6829299" cy="2514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Rettangolo 23"/>
            <p:cNvSpPr>
              <a:spLocks noChangeArrowheads="1"/>
            </p:cNvSpPr>
            <p:nvPr/>
          </p:nvSpPr>
          <p:spPr bwMode="auto">
            <a:xfrm>
              <a:off x="3929058" y="2571744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i="1">
                  <a:solidFill>
                    <a:srgbClr val="C00000"/>
                  </a:solidFill>
                </a:rPr>
                <a:t>a, c</a:t>
              </a:r>
              <a:r>
                <a:rPr lang="it-IT" altLang="it-IT" sz="2000" i="1" baseline="-25000">
                  <a:solidFill>
                    <a:srgbClr val="C00000"/>
                  </a:solidFill>
                </a:rPr>
                <a:t>a</a:t>
              </a:r>
              <a:endParaRPr lang="it-IT" altLang="it-IT" sz="2000"/>
            </a:p>
          </p:txBody>
        </p:sp>
        <p:sp>
          <p:nvSpPr>
            <p:cNvPr id="17421" name="Rettangolo 24"/>
            <p:cNvSpPr>
              <a:spLocks noChangeArrowheads="1"/>
            </p:cNvSpPr>
            <p:nvPr/>
          </p:nvSpPr>
          <p:spPr bwMode="auto">
            <a:xfrm>
              <a:off x="3929058" y="2100196"/>
              <a:ext cx="8572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i="1">
                  <a:solidFill>
                    <a:srgbClr val="C00000"/>
                  </a:solidFill>
                </a:rPr>
                <a:t>b, c</a:t>
              </a:r>
              <a:r>
                <a:rPr lang="it-IT" altLang="it-IT" sz="2000" i="1" baseline="-25000">
                  <a:solidFill>
                    <a:srgbClr val="C00000"/>
                  </a:solidFill>
                </a:rPr>
                <a:t>b</a:t>
              </a:r>
              <a:endParaRPr lang="it-IT" altLang="it-IT" sz="2000"/>
            </a:p>
          </p:txBody>
        </p:sp>
        <p:sp>
          <p:nvSpPr>
            <p:cNvPr id="17422" name="Rettangolo 25"/>
            <p:cNvSpPr>
              <a:spLocks noChangeArrowheads="1"/>
            </p:cNvSpPr>
            <p:nvPr/>
          </p:nvSpPr>
          <p:spPr bwMode="auto">
            <a:xfrm>
              <a:off x="2214546" y="3743270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600" i="1">
                  <a:solidFill>
                    <a:srgbClr val="C00000"/>
                  </a:solidFill>
                </a:rPr>
                <a:t>a</a:t>
              </a:r>
              <a:endParaRPr lang="it-IT" altLang="it-IT" sz="1600"/>
            </a:p>
          </p:txBody>
        </p:sp>
        <p:sp>
          <p:nvSpPr>
            <p:cNvPr id="17423" name="Rettangolo 26"/>
            <p:cNvSpPr>
              <a:spLocks noChangeArrowheads="1"/>
            </p:cNvSpPr>
            <p:nvPr/>
          </p:nvSpPr>
          <p:spPr bwMode="auto">
            <a:xfrm>
              <a:off x="3357554" y="3733388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600" i="1">
                  <a:solidFill>
                    <a:srgbClr val="C00000"/>
                  </a:solidFill>
                </a:rPr>
                <a:t>b</a:t>
              </a:r>
              <a:endParaRPr lang="it-IT" altLang="it-IT" sz="1600"/>
            </a:p>
          </p:txBody>
        </p:sp>
        <p:sp>
          <p:nvSpPr>
            <p:cNvPr id="17424" name="Rettangolo 27"/>
            <p:cNvSpPr>
              <a:spLocks noChangeArrowheads="1"/>
            </p:cNvSpPr>
            <p:nvPr/>
          </p:nvSpPr>
          <p:spPr bwMode="auto">
            <a:xfrm>
              <a:off x="1214414" y="2304628"/>
              <a:ext cx="5000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600" i="1">
                  <a:solidFill>
                    <a:srgbClr val="C00000"/>
                  </a:solidFill>
                </a:rPr>
                <a:t>c</a:t>
              </a:r>
              <a:r>
                <a:rPr lang="it-IT" altLang="it-IT" sz="1600" i="1" baseline="-25000">
                  <a:solidFill>
                    <a:srgbClr val="C00000"/>
                  </a:solidFill>
                </a:rPr>
                <a:t>a</a:t>
              </a:r>
              <a:endParaRPr lang="it-IT" altLang="it-IT" sz="1600"/>
            </a:p>
          </p:txBody>
        </p:sp>
        <p:sp>
          <p:nvSpPr>
            <p:cNvPr id="17425" name="Rettangolo 28"/>
            <p:cNvSpPr>
              <a:spLocks noChangeArrowheads="1"/>
            </p:cNvSpPr>
            <p:nvPr/>
          </p:nvSpPr>
          <p:spPr bwMode="auto">
            <a:xfrm>
              <a:off x="1214414" y="3090446"/>
              <a:ext cx="5000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600" i="1">
                  <a:solidFill>
                    <a:srgbClr val="C00000"/>
                  </a:solidFill>
                </a:rPr>
                <a:t>c</a:t>
              </a:r>
              <a:r>
                <a:rPr lang="it-IT" altLang="it-IT" sz="1600" i="1" baseline="-25000">
                  <a:solidFill>
                    <a:srgbClr val="C00000"/>
                  </a:solidFill>
                </a:rPr>
                <a:t>b</a:t>
              </a:r>
              <a:endParaRPr lang="it-IT" altLang="it-IT" sz="1600"/>
            </a:p>
          </p:txBody>
        </p:sp>
      </p:grpSp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1722438" y="5072063"/>
          <a:ext cx="3825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177800" progId="Equation.DSMT4">
                  <p:embed/>
                </p:oleObj>
              </mc:Choice>
              <mc:Fallback>
                <p:oleObj name="Equation" r:id="rId3" imgW="1651000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072063"/>
                        <a:ext cx="38258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ttangolo 30"/>
          <p:cNvSpPr>
            <a:spLocks noChangeArrowheads="1"/>
          </p:cNvSpPr>
          <p:nvPr/>
        </p:nvSpPr>
        <p:spPr bwMode="auto">
          <a:xfrm>
            <a:off x="571500" y="5503863"/>
            <a:ext cx="82867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/>
              <a:t>h è detto costo di accelerazione:</a:t>
            </a:r>
          </a:p>
        </p:txBody>
      </p:sp>
      <p:graphicFrame>
        <p:nvGraphicFramePr>
          <p:cNvPr id="17418" name="Object 18"/>
          <p:cNvGraphicFramePr>
            <a:graphicFrameLocks noChangeAspect="1"/>
          </p:cNvGraphicFramePr>
          <p:nvPr/>
        </p:nvGraphicFramePr>
        <p:xfrm>
          <a:off x="2379663" y="5930900"/>
          <a:ext cx="29416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9449" imgH="253890" progId="Equation.DSMT4">
                  <p:embed/>
                </p:oleObj>
              </mc:Choice>
              <mc:Fallback>
                <p:oleObj name="Equation" r:id="rId5" imgW="1269449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5930900"/>
                        <a:ext cx="29416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23" grpId="0" animBg="1"/>
      <p:bldP spid="17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scheduling: Critical Path method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Modello CPM tempi-costi</a:t>
            </a:r>
          </a:p>
        </p:txBody>
      </p:sp>
      <p:sp>
        <p:nvSpPr>
          <p:cNvPr id="18436" name="Rettangolo 13"/>
          <p:cNvSpPr>
            <a:spLocks noChangeArrowheads="1"/>
          </p:cNvSpPr>
          <p:nvPr/>
        </p:nvSpPr>
        <p:spPr bwMode="auto">
          <a:xfrm>
            <a:off x="428625" y="1357313"/>
            <a:ext cx="828675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66FF"/>
                </a:solidFill>
              </a:rPr>
              <a:t>Variabili decisionali</a:t>
            </a:r>
            <a:r>
              <a:rPr lang="it-IT" altLang="it-IT" sz="1800"/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</a:t>
            </a:r>
            <a:r>
              <a:rPr lang="it-IT" altLang="it-IT" sz="2000" i="1" baseline="-25000">
                <a:solidFill>
                  <a:srgbClr val="C00000"/>
                </a:solidFill>
              </a:rPr>
              <a:t>i </a:t>
            </a:r>
            <a:r>
              <a:rPr lang="it-IT" altLang="it-IT" sz="2000" i="1"/>
              <a:t>: istante in cui si verifica l’evento i (nodo)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</a:t>
            </a:r>
            <a:r>
              <a:rPr lang="it-IT" altLang="it-IT" sz="2000" i="1" baseline="-25000">
                <a:solidFill>
                  <a:srgbClr val="C00000"/>
                </a:solidFill>
              </a:rPr>
              <a:t>ij</a:t>
            </a:r>
            <a:r>
              <a:rPr lang="it-IT" altLang="it-IT" sz="2000" i="1"/>
              <a:t> : durata dell’attività (i,j)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</a:t>
            </a:r>
            <a:r>
              <a:rPr lang="it-IT" altLang="it-IT" sz="2000" i="1" baseline="-25000">
                <a:solidFill>
                  <a:srgbClr val="C00000"/>
                </a:solidFill>
              </a:rPr>
              <a:t>0</a:t>
            </a:r>
            <a:r>
              <a:rPr lang="it-IT" altLang="it-IT" sz="2000" i="1"/>
              <a:t> : istante di inizio del progetto</a:t>
            </a:r>
            <a:endParaRPr lang="it-IT" altLang="it-IT" sz="2000" b="1">
              <a:solidFill>
                <a:srgbClr val="C00000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</a:t>
            </a:r>
            <a:r>
              <a:rPr lang="it-IT" altLang="it-IT" sz="2000" i="1" baseline="-25000">
                <a:solidFill>
                  <a:srgbClr val="C00000"/>
                </a:solidFill>
              </a:rPr>
              <a:t>f</a:t>
            </a:r>
            <a:r>
              <a:rPr lang="it-IT" altLang="it-IT" sz="2000" i="1"/>
              <a:t> : istante fine  del progetto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sp>
        <p:nvSpPr>
          <p:cNvPr id="18437" name="Rettangolo 14"/>
          <p:cNvSpPr>
            <a:spLocks noChangeArrowheads="1"/>
          </p:cNvSpPr>
          <p:nvPr/>
        </p:nvSpPr>
        <p:spPr bwMode="auto">
          <a:xfrm>
            <a:off x="428625" y="4343400"/>
            <a:ext cx="8358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>
                <a:solidFill>
                  <a:srgbClr val="0066FF"/>
                </a:solidFill>
              </a:rPr>
              <a:t>Funzione obiettivo</a:t>
            </a:r>
            <a:r>
              <a:rPr lang="it-IT" altLang="it-IT" sz="2000"/>
              <a:t>: minimizzare i costi totali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974975" y="4938713"/>
          <a:ext cx="25415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68300" progId="Equation.DSMT4">
                  <p:embed/>
                </p:oleObj>
              </mc:Choice>
              <mc:Fallback>
                <p:oleObj name="Equation" r:id="rId2" imgW="13462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938713"/>
                        <a:ext cx="25415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scheduling: Critical Path method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Modello CPM tempi-costi</a:t>
            </a: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1531938" y="1500188"/>
          <a:ext cx="5183187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1600200" progId="Equation.DSMT4">
                  <p:embed/>
                </p:oleObj>
              </mc:Choice>
              <mc:Fallback>
                <p:oleObj name="Equation" r:id="rId2" imgW="1917700" imgH="160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500188"/>
                        <a:ext cx="5183187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285750" y="5886450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>
                <a:latin typeface="Comic Sans MS" pitchFamily="66" charset="0"/>
              </a:rPr>
              <a:t>T durata richiesta del progetto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85750" y="1428750"/>
          <a:ext cx="8501064" cy="38703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9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03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Attività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Descrizione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Durata</a:t>
                      </a:r>
                      <a:r>
                        <a:rPr lang="it-IT" sz="1400" b="1" baseline="0" dirty="0">
                          <a:solidFill>
                            <a:schemeClr val="tx1"/>
                          </a:solidFill>
                        </a:rPr>
                        <a:t> min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Durata</a:t>
                      </a:r>
                      <a:r>
                        <a:rPr lang="it-IT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b="1" baseline="0" dirty="0" err="1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it-IT" sz="1400" b="1" baseline="0" dirty="0">
                          <a:solidFill>
                            <a:schemeClr val="tx1"/>
                          </a:solidFill>
                        </a:rPr>
                        <a:t> di accelerazione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Predecessori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A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Scavo</a:t>
                      </a:r>
                      <a:r>
                        <a:rPr lang="it-IT" sz="1400" baseline="0" dirty="0"/>
                        <a:t> fondamenta</a:t>
                      </a:r>
                      <a:endParaRPr lang="it-IT" sz="1400" dirty="0"/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B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Costruzione struttura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C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Connessione tubature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D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Tubi acqua e riscaldamenti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Posa cavi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F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Pavimenti e scarichi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B,C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G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Muri interni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H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Tetto e grondaie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E,F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I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Finiture interne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J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Pittura esterna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H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47">
                <a:tc>
                  <a:txBody>
                    <a:bodyPr/>
                    <a:lstStyle/>
                    <a:p>
                      <a:r>
                        <a:rPr lang="it-IT" sz="1400" b="1" dirty="0"/>
                        <a:t>K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Pulizia finale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39" marR="91439" marT="45696" marB="45696"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I,J</a:t>
                      </a:r>
                    </a:p>
                  </a:txBody>
                  <a:tcPr marL="91439" marR="91439" marT="45696" marB="4569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55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</a:t>
            </a:r>
          </a:p>
        </p:txBody>
      </p:sp>
      <p:sp>
        <p:nvSpPr>
          <p:cNvPr id="20559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Rappresentazione attività – arco</a:t>
            </a:r>
          </a:p>
        </p:txBody>
      </p:sp>
      <p:sp>
        <p:nvSpPr>
          <p:cNvPr id="6" name="Ovale 5"/>
          <p:cNvSpPr/>
          <p:nvPr/>
        </p:nvSpPr>
        <p:spPr>
          <a:xfrm>
            <a:off x="900113" y="2028825"/>
            <a:ext cx="358775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7" name="Connettore 2 6"/>
          <p:cNvCxnSpPr>
            <a:stCxn id="6" idx="6"/>
          </p:cNvCxnSpPr>
          <p:nvPr/>
        </p:nvCxnSpPr>
        <p:spPr>
          <a:xfrm>
            <a:off x="1258888" y="2208213"/>
            <a:ext cx="989012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2195513" y="2019300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3079" name="Rettangolo 20"/>
          <p:cNvSpPr>
            <a:spLocks noChangeArrowheads="1"/>
          </p:cNvSpPr>
          <p:nvPr/>
        </p:nvSpPr>
        <p:spPr bwMode="auto">
          <a:xfrm>
            <a:off x="395288" y="1052513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 i="1">
                <a:solidFill>
                  <a:srgbClr val="0066FF"/>
                </a:solidFill>
              </a:rPr>
              <a:t>Esempi</a:t>
            </a:r>
            <a:endParaRPr lang="it-IT" altLang="it-IT" sz="1800" i="1">
              <a:solidFill>
                <a:srgbClr val="0066FF"/>
              </a:solidFill>
            </a:endParaRPr>
          </a:p>
        </p:txBody>
      </p:sp>
      <p:sp>
        <p:nvSpPr>
          <p:cNvPr id="3080" name="Rettangolo 20"/>
          <p:cNvSpPr>
            <a:spLocks noChangeArrowheads="1"/>
          </p:cNvSpPr>
          <p:nvPr/>
        </p:nvSpPr>
        <p:spPr bwMode="auto">
          <a:xfrm>
            <a:off x="452438" y="1412875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i="1"/>
              <a:t>	</a:t>
            </a:r>
            <a:r>
              <a:rPr lang="it-IT" altLang="it-IT" sz="2000" i="1">
                <a:solidFill>
                  <a:srgbClr val="FF0000"/>
                </a:solidFill>
              </a:rPr>
              <a:t>A &lt; B;    A,B &lt; C;</a:t>
            </a:r>
            <a:endParaRPr lang="it-IT" altLang="it-IT" sz="1800" i="1">
              <a:solidFill>
                <a:srgbClr val="FF0000"/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3511550" y="2028825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</a:p>
        </p:txBody>
      </p:sp>
      <p:sp>
        <p:nvSpPr>
          <p:cNvPr id="3082" name="CasellaDiTesto 14"/>
          <p:cNvSpPr txBox="1">
            <a:spLocks noChangeArrowheads="1"/>
          </p:cNvSpPr>
          <p:nvPr/>
        </p:nvSpPr>
        <p:spPr bwMode="auto">
          <a:xfrm>
            <a:off x="2879725" y="1812925"/>
            <a:ext cx="468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cxnSp>
        <p:nvCxnSpPr>
          <p:cNvPr id="17" name="Connettore 2 16"/>
          <p:cNvCxnSpPr>
            <a:stCxn id="8" idx="6"/>
            <a:endCxn id="14" idx="2"/>
          </p:cNvCxnSpPr>
          <p:nvPr/>
        </p:nvCxnSpPr>
        <p:spPr>
          <a:xfrm>
            <a:off x="2555875" y="2198688"/>
            <a:ext cx="955675" cy="952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CasellaDiTesto 23"/>
          <p:cNvSpPr txBox="1">
            <a:spLocks noChangeArrowheads="1"/>
          </p:cNvSpPr>
          <p:nvPr/>
        </p:nvSpPr>
        <p:spPr bwMode="auto">
          <a:xfrm>
            <a:off x="1547813" y="1874838"/>
            <a:ext cx="46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sp>
        <p:nvSpPr>
          <p:cNvPr id="25" name="Ovale 24"/>
          <p:cNvSpPr/>
          <p:nvPr/>
        </p:nvSpPr>
        <p:spPr>
          <a:xfrm>
            <a:off x="900113" y="3294063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26" name="Connettore 2 25"/>
          <p:cNvCxnSpPr>
            <a:stCxn id="25" idx="6"/>
            <a:endCxn id="27" idx="1"/>
          </p:cNvCxnSpPr>
          <p:nvPr/>
        </p:nvCxnSpPr>
        <p:spPr>
          <a:xfrm>
            <a:off x="1258888" y="3475038"/>
            <a:ext cx="989012" cy="30480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2195513" y="3725863"/>
            <a:ext cx="360362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3088" name="Rettangolo 20"/>
          <p:cNvSpPr>
            <a:spLocks noChangeArrowheads="1"/>
          </p:cNvSpPr>
          <p:nvPr/>
        </p:nvSpPr>
        <p:spPr bwMode="auto">
          <a:xfrm>
            <a:off x="423863" y="2852738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i="1"/>
              <a:t>	</a:t>
            </a:r>
            <a:r>
              <a:rPr lang="it-IT" altLang="it-IT" sz="2000" i="1">
                <a:solidFill>
                  <a:srgbClr val="FF0000"/>
                </a:solidFill>
              </a:rPr>
              <a:t>A &lt; C;    B &lt; C;</a:t>
            </a:r>
            <a:endParaRPr lang="it-IT" altLang="it-IT" sz="1800" i="1">
              <a:solidFill>
                <a:srgbClr val="FF0000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3511550" y="3725863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</a:p>
        </p:txBody>
      </p:sp>
      <p:sp>
        <p:nvSpPr>
          <p:cNvPr id="3090" name="CasellaDiTesto 29"/>
          <p:cNvSpPr txBox="1">
            <a:spLocks noChangeArrowheads="1"/>
          </p:cNvSpPr>
          <p:nvPr/>
        </p:nvSpPr>
        <p:spPr bwMode="auto">
          <a:xfrm>
            <a:off x="2843213" y="3509963"/>
            <a:ext cx="46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cxnSp>
        <p:nvCxnSpPr>
          <p:cNvPr id="31" name="Connettore 2 30"/>
          <p:cNvCxnSpPr>
            <a:stCxn id="27" idx="6"/>
            <a:endCxn id="29" idx="2"/>
          </p:cNvCxnSpPr>
          <p:nvPr/>
        </p:nvCxnSpPr>
        <p:spPr>
          <a:xfrm>
            <a:off x="2555875" y="3906838"/>
            <a:ext cx="955675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CasellaDiTesto 31"/>
          <p:cNvSpPr txBox="1">
            <a:spLocks noChangeArrowheads="1"/>
          </p:cNvSpPr>
          <p:nvPr/>
        </p:nvSpPr>
        <p:spPr bwMode="auto">
          <a:xfrm>
            <a:off x="1547813" y="3141663"/>
            <a:ext cx="468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sp>
        <p:nvSpPr>
          <p:cNvPr id="33" name="Ovale 32"/>
          <p:cNvSpPr/>
          <p:nvPr/>
        </p:nvSpPr>
        <p:spPr>
          <a:xfrm>
            <a:off x="4859338" y="2028825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cxnSp>
        <p:nvCxnSpPr>
          <p:cNvPr id="34" name="Connettore 2 33"/>
          <p:cNvCxnSpPr>
            <a:endCxn id="33" idx="2"/>
          </p:cNvCxnSpPr>
          <p:nvPr/>
        </p:nvCxnSpPr>
        <p:spPr>
          <a:xfrm>
            <a:off x="3905250" y="2198688"/>
            <a:ext cx="954088" cy="952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CasellaDiTesto 34"/>
          <p:cNvSpPr txBox="1">
            <a:spLocks noChangeArrowheads="1"/>
          </p:cNvSpPr>
          <p:nvPr/>
        </p:nvSpPr>
        <p:spPr bwMode="auto">
          <a:xfrm>
            <a:off x="4086225" y="178117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sp>
        <p:nvSpPr>
          <p:cNvPr id="37" name="Ovale 36"/>
          <p:cNvSpPr/>
          <p:nvPr/>
        </p:nvSpPr>
        <p:spPr>
          <a:xfrm>
            <a:off x="900113" y="4249738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cxnSp>
        <p:nvCxnSpPr>
          <p:cNvPr id="38" name="Connettore 2 37"/>
          <p:cNvCxnSpPr>
            <a:stCxn id="37" idx="6"/>
            <a:endCxn id="27" idx="3"/>
          </p:cNvCxnSpPr>
          <p:nvPr/>
        </p:nvCxnSpPr>
        <p:spPr>
          <a:xfrm flipV="1">
            <a:off x="1258888" y="4033838"/>
            <a:ext cx="989012" cy="39528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CasellaDiTesto 39"/>
          <p:cNvSpPr txBox="1">
            <a:spLocks noChangeArrowheads="1"/>
          </p:cNvSpPr>
          <p:nvPr/>
        </p:nvSpPr>
        <p:spPr bwMode="auto">
          <a:xfrm>
            <a:off x="1403350" y="3860800"/>
            <a:ext cx="468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sp>
        <p:nvSpPr>
          <p:cNvPr id="41" name="Ovale 40"/>
          <p:cNvSpPr/>
          <p:nvPr/>
        </p:nvSpPr>
        <p:spPr>
          <a:xfrm>
            <a:off x="5364163" y="3684588"/>
            <a:ext cx="360362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42" name="Connettore 2 41"/>
          <p:cNvCxnSpPr>
            <a:stCxn id="41" idx="6"/>
            <a:endCxn id="43" idx="2"/>
          </p:cNvCxnSpPr>
          <p:nvPr/>
        </p:nvCxnSpPr>
        <p:spPr>
          <a:xfrm>
            <a:off x="5724525" y="3865563"/>
            <a:ext cx="935038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659563" y="3684588"/>
            <a:ext cx="360362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3102" name="Rettangolo 20"/>
          <p:cNvSpPr>
            <a:spLocks noChangeArrowheads="1"/>
          </p:cNvSpPr>
          <p:nvPr/>
        </p:nvSpPr>
        <p:spPr bwMode="auto">
          <a:xfrm>
            <a:off x="4932363" y="2852738"/>
            <a:ext cx="3903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i="1"/>
              <a:t>	</a:t>
            </a:r>
            <a:r>
              <a:rPr lang="it-IT" altLang="it-IT" sz="2000" i="1">
                <a:solidFill>
                  <a:srgbClr val="FF0000"/>
                </a:solidFill>
              </a:rPr>
              <a:t>A &lt; B,C,D;  </a:t>
            </a:r>
            <a:endParaRPr lang="it-IT" altLang="it-IT" sz="1800" i="1">
              <a:solidFill>
                <a:srgbClr val="FF0000"/>
              </a:solidFill>
            </a:endParaRPr>
          </a:p>
        </p:txBody>
      </p:sp>
      <p:sp>
        <p:nvSpPr>
          <p:cNvPr id="45" name="Ovale 44"/>
          <p:cNvSpPr/>
          <p:nvPr/>
        </p:nvSpPr>
        <p:spPr>
          <a:xfrm>
            <a:off x="7975600" y="3036888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</a:p>
        </p:txBody>
      </p:sp>
      <p:sp>
        <p:nvSpPr>
          <p:cNvPr id="3104" name="CasellaDiTesto 45"/>
          <p:cNvSpPr txBox="1">
            <a:spLocks noChangeArrowheads="1"/>
          </p:cNvSpPr>
          <p:nvPr/>
        </p:nvSpPr>
        <p:spPr bwMode="auto">
          <a:xfrm>
            <a:off x="5957888" y="3460750"/>
            <a:ext cx="46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cxnSp>
        <p:nvCxnSpPr>
          <p:cNvPr id="47" name="Connettore 2 46"/>
          <p:cNvCxnSpPr>
            <a:stCxn id="43" idx="7"/>
            <a:endCxn id="45" idx="2"/>
          </p:cNvCxnSpPr>
          <p:nvPr/>
        </p:nvCxnSpPr>
        <p:spPr>
          <a:xfrm flipV="1">
            <a:off x="6967538" y="3216275"/>
            <a:ext cx="1008062" cy="52228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3" idx="6"/>
          </p:cNvCxnSpPr>
          <p:nvPr/>
        </p:nvCxnSpPr>
        <p:spPr>
          <a:xfrm>
            <a:off x="7019925" y="3865563"/>
            <a:ext cx="955675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3" idx="5"/>
          </p:cNvCxnSpPr>
          <p:nvPr/>
        </p:nvCxnSpPr>
        <p:spPr>
          <a:xfrm>
            <a:off x="6967538" y="3992563"/>
            <a:ext cx="1060450" cy="55721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e 60"/>
          <p:cNvSpPr/>
          <p:nvPr/>
        </p:nvSpPr>
        <p:spPr>
          <a:xfrm>
            <a:off x="7956550" y="3684588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sp>
        <p:nvSpPr>
          <p:cNvPr id="62" name="Ovale 61"/>
          <p:cNvSpPr/>
          <p:nvPr/>
        </p:nvSpPr>
        <p:spPr>
          <a:xfrm>
            <a:off x="8027988" y="4333875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n</a:t>
            </a:r>
          </a:p>
        </p:txBody>
      </p:sp>
      <p:sp>
        <p:nvSpPr>
          <p:cNvPr id="3110" name="CasellaDiTesto 62"/>
          <p:cNvSpPr txBox="1">
            <a:spLocks noChangeArrowheads="1"/>
          </p:cNvSpPr>
          <p:nvPr/>
        </p:nvSpPr>
        <p:spPr bwMode="auto">
          <a:xfrm>
            <a:off x="7200900" y="317182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sp>
        <p:nvSpPr>
          <p:cNvPr id="3111" name="CasellaDiTesto 63"/>
          <p:cNvSpPr txBox="1">
            <a:spLocks noChangeArrowheads="1"/>
          </p:cNvSpPr>
          <p:nvPr/>
        </p:nvSpPr>
        <p:spPr bwMode="auto">
          <a:xfrm>
            <a:off x="7421563" y="3532188"/>
            <a:ext cx="468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sp>
        <p:nvSpPr>
          <p:cNvPr id="3112" name="CasellaDiTesto 64"/>
          <p:cNvSpPr txBox="1">
            <a:spLocks noChangeArrowheads="1"/>
          </p:cNvSpPr>
          <p:nvPr/>
        </p:nvSpPr>
        <p:spPr bwMode="auto">
          <a:xfrm>
            <a:off x="7188200" y="4189413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D</a:t>
            </a:r>
          </a:p>
        </p:txBody>
      </p:sp>
      <p:sp>
        <p:nvSpPr>
          <p:cNvPr id="3113" name="Text Box 2"/>
          <p:cNvSpPr txBox="1">
            <a:spLocks noChangeArrowheads="1"/>
          </p:cNvSpPr>
          <p:nvPr/>
        </p:nvSpPr>
        <p:spPr bwMode="auto">
          <a:xfrm>
            <a:off x="250825" y="486886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Comic Sans MS" pitchFamily="66" charset="0"/>
              </a:rPr>
              <a:t>Non è possibile avere circuiti sulla rete</a:t>
            </a:r>
          </a:p>
        </p:txBody>
      </p:sp>
      <p:sp>
        <p:nvSpPr>
          <p:cNvPr id="67" name="Ovale 66"/>
          <p:cNvSpPr/>
          <p:nvPr/>
        </p:nvSpPr>
        <p:spPr>
          <a:xfrm>
            <a:off x="3132138" y="5341938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68" name="Connettore 2 67"/>
          <p:cNvCxnSpPr>
            <a:stCxn id="67" idx="6"/>
            <a:endCxn id="69" idx="1"/>
          </p:cNvCxnSpPr>
          <p:nvPr/>
        </p:nvCxnSpPr>
        <p:spPr>
          <a:xfrm>
            <a:off x="3492500" y="5521325"/>
            <a:ext cx="987425" cy="30480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/>
          <p:cNvSpPr/>
          <p:nvPr/>
        </p:nvSpPr>
        <p:spPr>
          <a:xfrm>
            <a:off x="4427538" y="5773738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70" name="Ovale 69"/>
          <p:cNvSpPr/>
          <p:nvPr/>
        </p:nvSpPr>
        <p:spPr>
          <a:xfrm>
            <a:off x="3132138" y="6296025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cxnSp>
        <p:nvCxnSpPr>
          <p:cNvPr id="71" name="Connettore 2 70"/>
          <p:cNvCxnSpPr>
            <a:stCxn id="69" idx="3"/>
            <a:endCxn id="70" idx="6"/>
          </p:cNvCxnSpPr>
          <p:nvPr/>
        </p:nvCxnSpPr>
        <p:spPr>
          <a:xfrm flipH="1">
            <a:off x="3492500" y="6080125"/>
            <a:ext cx="987425" cy="39687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>
            <a:stCxn id="70" idx="0"/>
            <a:endCxn id="67" idx="4"/>
          </p:cNvCxnSpPr>
          <p:nvPr/>
        </p:nvCxnSpPr>
        <p:spPr>
          <a:xfrm flipV="1">
            <a:off x="3311525" y="5700713"/>
            <a:ext cx="0" cy="59531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CasellaDiTesto 81"/>
          <p:cNvSpPr txBox="1">
            <a:spLocks noChangeArrowheads="1"/>
          </p:cNvSpPr>
          <p:nvPr/>
        </p:nvSpPr>
        <p:spPr bwMode="auto">
          <a:xfrm>
            <a:off x="2951163" y="5826125"/>
            <a:ext cx="46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sp>
        <p:nvSpPr>
          <p:cNvPr id="3121" name="CasellaDiTesto 82"/>
          <p:cNvSpPr txBox="1">
            <a:spLocks noChangeArrowheads="1"/>
          </p:cNvSpPr>
          <p:nvPr/>
        </p:nvSpPr>
        <p:spPr bwMode="auto">
          <a:xfrm>
            <a:off x="3959225" y="5341938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sp>
        <p:nvSpPr>
          <p:cNvPr id="3122" name="CasellaDiTesto 83"/>
          <p:cNvSpPr txBox="1">
            <a:spLocks noChangeArrowheads="1"/>
          </p:cNvSpPr>
          <p:nvPr/>
        </p:nvSpPr>
        <p:spPr bwMode="auto">
          <a:xfrm>
            <a:off x="3671888" y="5980113"/>
            <a:ext cx="46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sp>
        <p:nvSpPr>
          <p:cNvPr id="3123" name="Rettangolo 20"/>
          <p:cNvSpPr>
            <a:spLocks noChangeArrowheads="1"/>
          </p:cNvSpPr>
          <p:nvPr/>
        </p:nvSpPr>
        <p:spPr bwMode="auto">
          <a:xfrm>
            <a:off x="5119688" y="5746750"/>
            <a:ext cx="3903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FF0000"/>
                </a:solidFill>
              </a:rPr>
              <a:t>A &lt; B; B &lt; C; C &lt; A  </a:t>
            </a:r>
            <a:endParaRPr lang="it-IT" altLang="it-IT" sz="18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6" grpId="0" animBg="1"/>
      <p:bldP spid="8" grpId="0" animBg="1"/>
      <p:bldP spid="3079" grpId="0"/>
      <p:bldP spid="3080" grpId="0"/>
      <p:bldP spid="14" grpId="0" animBg="1"/>
      <p:bldP spid="3082" grpId="0"/>
      <p:bldP spid="3084" grpId="0"/>
      <p:bldP spid="25" grpId="0" animBg="1"/>
      <p:bldP spid="27" grpId="0" animBg="1"/>
      <p:bldP spid="3088" grpId="0"/>
      <p:bldP spid="29" grpId="0" animBg="1"/>
      <p:bldP spid="3090" grpId="0"/>
      <p:bldP spid="3092" grpId="0"/>
      <p:bldP spid="33" grpId="0" animBg="1"/>
      <p:bldP spid="3095" grpId="0"/>
      <p:bldP spid="37" grpId="0" animBg="1"/>
      <p:bldP spid="3098" grpId="0"/>
      <p:bldP spid="41" grpId="0" animBg="1"/>
      <p:bldP spid="43" grpId="0" animBg="1"/>
      <p:bldP spid="3102" grpId="0"/>
      <p:bldP spid="45" grpId="0" animBg="1"/>
      <p:bldP spid="3104" grpId="0"/>
      <p:bldP spid="61" grpId="0" animBg="1"/>
      <p:bldP spid="62" grpId="0" animBg="1"/>
      <p:bldP spid="3110" grpId="0"/>
      <p:bldP spid="3111" grpId="0"/>
      <p:bldP spid="3112" grpId="0"/>
      <p:bldP spid="3113" grpId="0"/>
      <p:bldP spid="67" grpId="0" animBg="1"/>
      <p:bldP spid="69" grpId="0" animBg="1"/>
      <p:bldP spid="70" grpId="0" animBg="1"/>
      <p:bldP spid="3120" grpId="0"/>
      <p:bldP spid="3121" grpId="0"/>
      <p:bldP spid="3122" grpId="0"/>
      <p:bldP spid="3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85938"/>
            <a:ext cx="84375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casa: diagramma reticolare (tempi accelerati)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casa: diagramma reticolare (tempi normali) </a:t>
            </a:r>
          </a:p>
        </p:txBody>
      </p:sp>
      <p:pic>
        <p:nvPicPr>
          <p:cNvPr id="2253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09700"/>
            <a:ext cx="8382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57438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ttangolo 13"/>
          <p:cNvSpPr>
            <a:spLocks noChangeArrowheads="1"/>
          </p:cNvSpPr>
          <p:nvPr/>
        </p:nvSpPr>
        <p:spPr bwMode="auto">
          <a:xfrm>
            <a:off x="357188" y="2571750"/>
            <a:ext cx="357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0</a:t>
            </a:r>
            <a:endParaRPr lang="it-IT" altLang="it-IT" sz="1600"/>
          </a:p>
        </p:txBody>
      </p:sp>
      <p:pic>
        <p:nvPicPr>
          <p:cNvPr id="225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ttangolo 15"/>
          <p:cNvSpPr>
            <a:spLocks noChangeArrowheads="1"/>
          </p:cNvSpPr>
          <p:nvPr/>
        </p:nvSpPr>
        <p:spPr bwMode="auto">
          <a:xfrm>
            <a:off x="2428875" y="314325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7</a:t>
            </a:r>
            <a:endParaRPr lang="it-IT" altLang="it-IT" sz="1600"/>
          </a:p>
        </p:txBody>
      </p:sp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805363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ttangolo 17"/>
          <p:cNvSpPr>
            <a:spLocks noChangeArrowheads="1"/>
          </p:cNvSpPr>
          <p:nvPr/>
        </p:nvSpPr>
        <p:spPr bwMode="auto">
          <a:xfrm>
            <a:off x="2714625" y="5091113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22</a:t>
            </a:r>
            <a:endParaRPr lang="it-IT" altLang="it-IT" sz="1600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04925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Rettangolo 19"/>
          <p:cNvSpPr>
            <a:spLocks noChangeArrowheads="1"/>
          </p:cNvSpPr>
          <p:nvPr/>
        </p:nvSpPr>
        <p:spPr bwMode="auto">
          <a:xfrm>
            <a:off x="2714625" y="1571625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22</a:t>
            </a:r>
            <a:endParaRPr lang="it-IT" altLang="it-IT" sz="1600"/>
          </a:p>
        </p:txBody>
      </p:sp>
      <p:pic>
        <p:nvPicPr>
          <p:cNvPr id="2254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285875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Rettangolo 21"/>
          <p:cNvSpPr>
            <a:spLocks noChangeArrowheads="1"/>
          </p:cNvSpPr>
          <p:nvPr/>
        </p:nvSpPr>
        <p:spPr bwMode="auto">
          <a:xfrm>
            <a:off x="4214813" y="1552575"/>
            <a:ext cx="500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29</a:t>
            </a:r>
            <a:endParaRPr lang="it-IT" altLang="it-IT" sz="1600"/>
          </a:p>
        </p:txBody>
      </p:sp>
      <p:pic>
        <p:nvPicPr>
          <p:cNvPr id="225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285875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Rettangolo 23"/>
          <p:cNvSpPr>
            <a:spLocks noChangeArrowheads="1"/>
          </p:cNvSpPr>
          <p:nvPr/>
        </p:nvSpPr>
        <p:spPr bwMode="auto">
          <a:xfrm>
            <a:off x="5786438" y="1552575"/>
            <a:ext cx="500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33</a:t>
            </a:r>
            <a:endParaRPr lang="it-IT" altLang="it-IT" sz="1600"/>
          </a:p>
        </p:txBody>
      </p:sp>
      <p:pic>
        <p:nvPicPr>
          <p:cNvPr id="2254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805363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Rettangolo 25"/>
          <p:cNvSpPr>
            <a:spLocks noChangeArrowheads="1"/>
          </p:cNvSpPr>
          <p:nvPr/>
        </p:nvSpPr>
        <p:spPr bwMode="auto">
          <a:xfrm>
            <a:off x="4286250" y="5072063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32</a:t>
            </a:r>
            <a:endParaRPr lang="it-IT" altLang="it-IT" sz="1600"/>
          </a:p>
        </p:txBody>
      </p:sp>
      <p:pic>
        <p:nvPicPr>
          <p:cNvPr id="225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57750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Rettangolo 27"/>
          <p:cNvSpPr>
            <a:spLocks noChangeArrowheads="1"/>
          </p:cNvSpPr>
          <p:nvPr/>
        </p:nvSpPr>
        <p:spPr bwMode="auto">
          <a:xfrm>
            <a:off x="5715000" y="5124450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37</a:t>
            </a:r>
            <a:endParaRPr lang="it-IT" altLang="it-IT" sz="1600"/>
          </a:p>
        </p:txBody>
      </p:sp>
      <p:pic>
        <p:nvPicPr>
          <p:cNvPr id="225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019425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0" name="Rettangolo 29"/>
          <p:cNvSpPr>
            <a:spLocks noChangeArrowheads="1"/>
          </p:cNvSpPr>
          <p:nvPr/>
        </p:nvSpPr>
        <p:spPr bwMode="auto">
          <a:xfrm>
            <a:off x="5857875" y="3286125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42</a:t>
            </a:r>
            <a:endParaRPr lang="it-IT" altLang="it-IT" sz="1600"/>
          </a:p>
        </p:txBody>
      </p:sp>
      <p:pic>
        <p:nvPicPr>
          <p:cNvPr id="225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357438"/>
            <a:ext cx="85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ttangolo 31"/>
          <p:cNvSpPr>
            <a:spLocks noChangeArrowheads="1"/>
          </p:cNvSpPr>
          <p:nvPr/>
        </p:nvSpPr>
        <p:spPr bwMode="auto">
          <a:xfrm>
            <a:off x="8143875" y="2624138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45</a:t>
            </a:r>
            <a:endParaRPr lang="it-IT" altLang="it-IT" sz="1600"/>
          </a:p>
        </p:txBody>
      </p:sp>
      <p:sp>
        <p:nvSpPr>
          <p:cNvPr id="22553" name="Rettangolo 32"/>
          <p:cNvSpPr>
            <a:spLocks noChangeArrowheads="1"/>
          </p:cNvSpPr>
          <p:nvPr/>
        </p:nvSpPr>
        <p:spPr bwMode="auto">
          <a:xfrm>
            <a:off x="8501063" y="2643188"/>
            <a:ext cx="500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45</a:t>
            </a:r>
            <a:endParaRPr lang="it-IT" altLang="it-IT" sz="1600"/>
          </a:p>
        </p:txBody>
      </p:sp>
      <p:sp>
        <p:nvSpPr>
          <p:cNvPr id="22554" name="Rettangolo 33"/>
          <p:cNvSpPr>
            <a:spLocks noChangeArrowheads="1"/>
          </p:cNvSpPr>
          <p:nvPr/>
        </p:nvSpPr>
        <p:spPr bwMode="auto">
          <a:xfrm>
            <a:off x="6286500" y="3252788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42</a:t>
            </a:r>
            <a:endParaRPr lang="it-IT" altLang="it-IT" sz="1600"/>
          </a:p>
        </p:txBody>
      </p:sp>
      <p:sp>
        <p:nvSpPr>
          <p:cNvPr id="22555" name="Rettangolo 34"/>
          <p:cNvSpPr>
            <a:spLocks noChangeArrowheads="1"/>
          </p:cNvSpPr>
          <p:nvPr/>
        </p:nvSpPr>
        <p:spPr bwMode="auto">
          <a:xfrm>
            <a:off x="6215063" y="1571625"/>
            <a:ext cx="500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35</a:t>
            </a:r>
            <a:endParaRPr lang="it-IT" altLang="it-IT" sz="1600"/>
          </a:p>
        </p:txBody>
      </p:sp>
      <p:sp>
        <p:nvSpPr>
          <p:cNvPr id="22556" name="Rettangolo 35"/>
          <p:cNvSpPr>
            <a:spLocks noChangeArrowheads="1"/>
          </p:cNvSpPr>
          <p:nvPr/>
        </p:nvSpPr>
        <p:spPr bwMode="auto">
          <a:xfrm>
            <a:off x="6143625" y="5143500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37</a:t>
            </a:r>
            <a:endParaRPr lang="it-IT" altLang="it-IT" sz="1600"/>
          </a:p>
        </p:txBody>
      </p:sp>
      <p:sp>
        <p:nvSpPr>
          <p:cNvPr id="22557" name="Rettangolo 36"/>
          <p:cNvSpPr>
            <a:spLocks noChangeArrowheads="1"/>
          </p:cNvSpPr>
          <p:nvPr/>
        </p:nvSpPr>
        <p:spPr bwMode="auto">
          <a:xfrm>
            <a:off x="4714875" y="5072063"/>
            <a:ext cx="500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32</a:t>
            </a:r>
            <a:endParaRPr lang="it-IT" altLang="it-IT" sz="1600"/>
          </a:p>
        </p:txBody>
      </p:sp>
      <p:sp>
        <p:nvSpPr>
          <p:cNvPr id="22558" name="Rettangolo 37"/>
          <p:cNvSpPr>
            <a:spLocks noChangeArrowheads="1"/>
          </p:cNvSpPr>
          <p:nvPr/>
        </p:nvSpPr>
        <p:spPr bwMode="auto">
          <a:xfrm>
            <a:off x="3143250" y="1571625"/>
            <a:ext cx="500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22</a:t>
            </a:r>
            <a:endParaRPr lang="it-IT" altLang="it-IT" sz="1600"/>
          </a:p>
        </p:txBody>
      </p:sp>
      <p:sp>
        <p:nvSpPr>
          <p:cNvPr id="22559" name="Rettangolo 38"/>
          <p:cNvSpPr>
            <a:spLocks noChangeArrowheads="1"/>
          </p:cNvSpPr>
          <p:nvPr/>
        </p:nvSpPr>
        <p:spPr bwMode="auto">
          <a:xfrm>
            <a:off x="4643438" y="1500188"/>
            <a:ext cx="500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31</a:t>
            </a:r>
            <a:endParaRPr lang="it-IT" altLang="it-IT" sz="1600"/>
          </a:p>
        </p:txBody>
      </p:sp>
      <p:sp>
        <p:nvSpPr>
          <p:cNvPr id="22560" name="Rettangolo 39"/>
          <p:cNvSpPr>
            <a:spLocks noChangeArrowheads="1"/>
          </p:cNvSpPr>
          <p:nvPr/>
        </p:nvSpPr>
        <p:spPr bwMode="auto">
          <a:xfrm>
            <a:off x="2786063" y="3214688"/>
            <a:ext cx="500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7</a:t>
            </a:r>
            <a:endParaRPr lang="it-IT" altLang="it-IT" sz="1600"/>
          </a:p>
        </p:txBody>
      </p:sp>
      <p:sp>
        <p:nvSpPr>
          <p:cNvPr id="22561" name="Rettangolo 40"/>
          <p:cNvSpPr>
            <a:spLocks noChangeArrowheads="1"/>
          </p:cNvSpPr>
          <p:nvPr/>
        </p:nvSpPr>
        <p:spPr bwMode="auto">
          <a:xfrm>
            <a:off x="785813" y="2571750"/>
            <a:ext cx="357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0</a:t>
            </a:r>
            <a:endParaRPr lang="it-IT" altLang="it-IT" sz="1600"/>
          </a:p>
        </p:txBody>
      </p:sp>
      <p:sp>
        <p:nvSpPr>
          <p:cNvPr id="22562" name="Rettangolo 41"/>
          <p:cNvSpPr>
            <a:spLocks noChangeArrowheads="1"/>
          </p:cNvSpPr>
          <p:nvPr/>
        </p:nvSpPr>
        <p:spPr bwMode="auto">
          <a:xfrm>
            <a:off x="3071813" y="5072063"/>
            <a:ext cx="500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C00000"/>
                </a:solidFill>
              </a:rPr>
              <a:t>27</a:t>
            </a:r>
            <a:endParaRPr lang="it-IT" altLang="it-IT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</a:t>
            </a:r>
          </a:p>
        </p:txBody>
      </p:sp>
      <p:sp>
        <p:nvSpPr>
          <p:cNvPr id="23556" name="Rettangolo 3"/>
          <p:cNvSpPr>
            <a:spLocks noChangeArrowheads="1"/>
          </p:cNvSpPr>
          <p:nvPr/>
        </p:nvSpPr>
        <p:spPr bwMode="auto">
          <a:xfrm>
            <a:off x="357188" y="1428750"/>
            <a:ext cx="8143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/>
              <a:t>Fissato un valore di </a:t>
            </a:r>
            <a:r>
              <a:rPr lang="it-IT" altLang="it-IT" sz="2000" b="1">
                <a:solidFill>
                  <a:srgbClr val="0066FF"/>
                </a:solidFill>
              </a:rPr>
              <a:t>T</a:t>
            </a:r>
            <a:r>
              <a:rPr lang="it-IT" altLang="it-IT" sz="2000" b="1"/>
              <a:t> compreso tra </a:t>
            </a:r>
            <a:r>
              <a:rPr lang="it-IT" altLang="it-IT" sz="2000" b="1">
                <a:solidFill>
                  <a:srgbClr val="0066FF"/>
                </a:solidFill>
              </a:rPr>
              <a:t>31</a:t>
            </a:r>
            <a:r>
              <a:rPr lang="it-IT" altLang="it-IT" sz="2000" b="1"/>
              <a:t> e </a:t>
            </a:r>
            <a:r>
              <a:rPr lang="it-IT" altLang="it-IT" sz="2000" b="1">
                <a:solidFill>
                  <a:srgbClr val="0066FF"/>
                </a:solidFill>
              </a:rPr>
              <a:t>45</a:t>
            </a:r>
            <a:r>
              <a:rPr lang="it-IT" altLang="it-IT" sz="2000" b="1"/>
              <a:t>, </a:t>
            </a:r>
            <a:r>
              <a:rPr lang="it-IT" altLang="it-IT" sz="2000" b="1">
                <a:solidFill>
                  <a:srgbClr val="0066FF"/>
                </a:solidFill>
              </a:rPr>
              <a:t>calcolate i tempi di esecuzione di ogni attività </a:t>
            </a:r>
            <a:r>
              <a:rPr lang="it-IT" altLang="it-IT" sz="2000" b="1"/>
              <a:t>allo scopo di terminate il progetto nel tempo </a:t>
            </a:r>
            <a:r>
              <a:rPr lang="it-IT" altLang="it-IT" sz="2000" b="1">
                <a:solidFill>
                  <a:srgbClr val="0066FF"/>
                </a:solidFill>
              </a:rPr>
              <a:t>T</a:t>
            </a:r>
            <a:r>
              <a:rPr lang="it-IT" altLang="it-IT" sz="2000" b="1"/>
              <a:t> e </a:t>
            </a:r>
            <a:r>
              <a:rPr lang="it-IT" altLang="it-IT" sz="2000" b="1">
                <a:solidFill>
                  <a:srgbClr val="0066FF"/>
                </a:solidFill>
              </a:rPr>
              <a:t>minimizzare i costi complessivi</a:t>
            </a:r>
            <a:r>
              <a:rPr lang="it-IT" altLang="it-IT" sz="2000" b="1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Rappresentazione attività – arco: utilizzo di attività fittizie</a:t>
            </a:r>
          </a:p>
        </p:txBody>
      </p:sp>
      <p:sp>
        <p:nvSpPr>
          <p:cNvPr id="6" name="Ovale 5"/>
          <p:cNvSpPr/>
          <p:nvPr/>
        </p:nvSpPr>
        <p:spPr>
          <a:xfrm>
            <a:off x="900113" y="1989138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7" name="Connettore 2 6"/>
          <p:cNvCxnSpPr>
            <a:stCxn id="6" idx="6"/>
            <a:endCxn id="8" idx="1"/>
          </p:cNvCxnSpPr>
          <p:nvPr/>
        </p:nvCxnSpPr>
        <p:spPr>
          <a:xfrm>
            <a:off x="1258888" y="2168525"/>
            <a:ext cx="989012" cy="34131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2195513" y="2457450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4103" name="Rettangolo 20"/>
          <p:cNvSpPr>
            <a:spLocks noChangeArrowheads="1"/>
          </p:cNvSpPr>
          <p:nvPr/>
        </p:nvSpPr>
        <p:spPr bwMode="auto">
          <a:xfrm>
            <a:off x="395288" y="1052513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b="1" i="1">
                <a:solidFill>
                  <a:srgbClr val="0066FF"/>
                </a:solidFill>
              </a:rPr>
              <a:t>Esempio:</a:t>
            </a:r>
            <a:r>
              <a:rPr lang="it-IT" altLang="it-IT" sz="2000" i="1"/>
              <a:t> 4 attività con le seguenti relazioni di precedenza</a:t>
            </a:r>
            <a:endParaRPr lang="it-IT" altLang="it-IT" sz="1800" i="1">
              <a:solidFill>
                <a:srgbClr val="0066FF"/>
              </a:solidFill>
            </a:endParaRPr>
          </a:p>
        </p:txBody>
      </p:sp>
      <p:sp>
        <p:nvSpPr>
          <p:cNvPr id="4104" name="Rettangolo 20"/>
          <p:cNvSpPr>
            <a:spLocks noChangeArrowheads="1"/>
          </p:cNvSpPr>
          <p:nvPr/>
        </p:nvSpPr>
        <p:spPr bwMode="auto">
          <a:xfrm>
            <a:off x="395288" y="1425575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2000" i="1"/>
              <a:t>	</a:t>
            </a:r>
            <a:r>
              <a:rPr lang="it-IT" altLang="it-IT" sz="2000" i="1">
                <a:solidFill>
                  <a:srgbClr val="FF0000"/>
                </a:solidFill>
              </a:rPr>
              <a:t>A &lt; B;    C &lt; B;    C &lt; D;</a:t>
            </a:r>
            <a:endParaRPr lang="it-IT" altLang="it-IT" sz="1800" i="1">
              <a:solidFill>
                <a:srgbClr val="FF0000"/>
              </a:solidFill>
            </a:endParaRPr>
          </a:p>
        </p:txBody>
      </p:sp>
      <p:sp>
        <p:nvSpPr>
          <p:cNvPr id="4105" name="CasellaDiTesto 12"/>
          <p:cNvSpPr txBox="1">
            <a:spLocks noChangeArrowheads="1"/>
          </p:cNvSpPr>
          <p:nvPr/>
        </p:nvSpPr>
        <p:spPr bwMode="auto">
          <a:xfrm>
            <a:off x="1547813" y="1844675"/>
            <a:ext cx="46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sp>
        <p:nvSpPr>
          <p:cNvPr id="15" name="Ovale 14"/>
          <p:cNvSpPr/>
          <p:nvPr/>
        </p:nvSpPr>
        <p:spPr>
          <a:xfrm>
            <a:off x="900113" y="3068638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k</a:t>
            </a:r>
          </a:p>
        </p:txBody>
      </p:sp>
      <p:cxnSp>
        <p:nvCxnSpPr>
          <p:cNvPr id="16" name="Connettore 2 15"/>
          <p:cNvCxnSpPr>
            <a:stCxn id="15" idx="6"/>
            <a:endCxn id="8" idx="3"/>
          </p:cNvCxnSpPr>
          <p:nvPr/>
        </p:nvCxnSpPr>
        <p:spPr>
          <a:xfrm flipV="1">
            <a:off x="1258888" y="2763838"/>
            <a:ext cx="989012" cy="48577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8" name="CasellaDiTesto 18"/>
          <p:cNvSpPr txBox="1">
            <a:spLocks noChangeArrowheads="1"/>
          </p:cNvSpPr>
          <p:nvPr/>
        </p:nvSpPr>
        <p:spPr bwMode="auto">
          <a:xfrm>
            <a:off x="1689100" y="3079750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sp>
        <p:nvSpPr>
          <p:cNvPr id="20" name="Ovale 19"/>
          <p:cNvSpPr/>
          <p:nvPr/>
        </p:nvSpPr>
        <p:spPr>
          <a:xfrm>
            <a:off x="3511550" y="1989138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</a:p>
        </p:txBody>
      </p:sp>
      <p:cxnSp>
        <p:nvCxnSpPr>
          <p:cNvPr id="21" name="Connettore 2 20"/>
          <p:cNvCxnSpPr>
            <a:stCxn id="8" idx="7"/>
            <a:endCxn id="20" idx="2"/>
          </p:cNvCxnSpPr>
          <p:nvPr/>
        </p:nvCxnSpPr>
        <p:spPr>
          <a:xfrm flipV="1">
            <a:off x="2503488" y="2168525"/>
            <a:ext cx="1008062" cy="34131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CasellaDiTesto 21"/>
          <p:cNvSpPr txBox="1">
            <a:spLocks noChangeArrowheads="1"/>
          </p:cNvSpPr>
          <p:nvPr/>
        </p:nvSpPr>
        <p:spPr bwMode="auto">
          <a:xfrm>
            <a:off x="2879725" y="1979613"/>
            <a:ext cx="468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sp>
        <p:nvSpPr>
          <p:cNvPr id="23" name="Ovale 22"/>
          <p:cNvSpPr/>
          <p:nvPr/>
        </p:nvSpPr>
        <p:spPr>
          <a:xfrm>
            <a:off x="3511550" y="3068638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cxnSp>
        <p:nvCxnSpPr>
          <p:cNvPr id="24" name="Connettore 2 23"/>
          <p:cNvCxnSpPr>
            <a:stCxn id="8" idx="5"/>
            <a:endCxn id="23" idx="2"/>
          </p:cNvCxnSpPr>
          <p:nvPr/>
        </p:nvCxnSpPr>
        <p:spPr>
          <a:xfrm>
            <a:off x="2503488" y="2763838"/>
            <a:ext cx="1008062" cy="48577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CasellaDiTesto 24"/>
          <p:cNvSpPr txBox="1">
            <a:spLocks noChangeArrowheads="1"/>
          </p:cNvSpPr>
          <p:nvPr/>
        </p:nvSpPr>
        <p:spPr bwMode="auto">
          <a:xfrm>
            <a:off x="2773363" y="3057525"/>
            <a:ext cx="468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D</a:t>
            </a:r>
          </a:p>
        </p:txBody>
      </p:sp>
      <p:sp>
        <p:nvSpPr>
          <p:cNvPr id="37" name="Ovale 36"/>
          <p:cNvSpPr/>
          <p:nvPr/>
        </p:nvSpPr>
        <p:spPr>
          <a:xfrm>
            <a:off x="971550" y="3933825"/>
            <a:ext cx="360363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i</a:t>
            </a:r>
          </a:p>
        </p:txBody>
      </p:sp>
      <p:cxnSp>
        <p:nvCxnSpPr>
          <p:cNvPr id="38" name="Connettore 2 37"/>
          <p:cNvCxnSpPr>
            <a:stCxn id="37" idx="6"/>
            <a:endCxn id="39" idx="2"/>
          </p:cNvCxnSpPr>
          <p:nvPr/>
        </p:nvCxnSpPr>
        <p:spPr>
          <a:xfrm>
            <a:off x="1331913" y="4113213"/>
            <a:ext cx="936625" cy="7143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2268538" y="4005263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j</a:t>
            </a:r>
          </a:p>
        </p:txBody>
      </p:sp>
      <p:sp>
        <p:nvSpPr>
          <p:cNvPr id="4118" name="CasellaDiTesto 39"/>
          <p:cNvSpPr txBox="1">
            <a:spLocks noChangeArrowheads="1"/>
          </p:cNvSpPr>
          <p:nvPr/>
        </p:nvSpPr>
        <p:spPr bwMode="auto">
          <a:xfrm>
            <a:off x="1619250" y="3789363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</a:t>
            </a:r>
          </a:p>
        </p:txBody>
      </p:sp>
      <p:sp>
        <p:nvSpPr>
          <p:cNvPr id="41" name="Ovale 40"/>
          <p:cNvSpPr/>
          <p:nvPr/>
        </p:nvSpPr>
        <p:spPr>
          <a:xfrm>
            <a:off x="971550" y="5013325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k</a:t>
            </a:r>
          </a:p>
        </p:txBody>
      </p:sp>
      <p:cxnSp>
        <p:nvCxnSpPr>
          <p:cNvPr id="42" name="Connettore 2 41"/>
          <p:cNvCxnSpPr>
            <a:stCxn id="41" idx="6"/>
            <a:endCxn id="53" idx="2"/>
          </p:cNvCxnSpPr>
          <p:nvPr/>
        </p:nvCxnSpPr>
        <p:spPr>
          <a:xfrm flipV="1">
            <a:off x="1331913" y="5121275"/>
            <a:ext cx="936625" cy="7143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1" name="CasellaDiTesto 42"/>
          <p:cNvSpPr txBox="1">
            <a:spLocks noChangeArrowheads="1"/>
          </p:cNvSpPr>
          <p:nvPr/>
        </p:nvSpPr>
        <p:spPr bwMode="auto">
          <a:xfrm>
            <a:off x="1692275" y="52197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C</a:t>
            </a:r>
          </a:p>
        </p:txBody>
      </p:sp>
      <p:sp>
        <p:nvSpPr>
          <p:cNvPr id="44" name="Ovale 43"/>
          <p:cNvSpPr/>
          <p:nvPr/>
        </p:nvSpPr>
        <p:spPr>
          <a:xfrm>
            <a:off x="3582988" y="3933825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</a:p>
        </p:txBody>
      </p:sp>
      <p:cxnSp>
        <p:nvCxnSpPr>
          <p:cNvPr id="45" name="Connettore 2 44"/>
          <p:cNvCxnSpPr>
            <a:stCxn id="39" idx="6"/>
            <a:endCxn id="44" idx="2"/>
          </p:cNvCxnSpPr>
          <p:nvPr/>
        </p:nvCxnSpPr>
        <p:spPr>
          <a:xfrm flipV="1">
            <a:off x="2627313" y="4113213"/>
            <a:ext cx="955675" cy="7143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CasellaDiTesto 45"/>
          <p:cNvSpPr txBox="1">
            <a:spLocks noChangeArrowheads="1"/>
          </p:cNvSpPr>
          <p:nvPr/>
        </p:nvSpPr>
        <p:spPr bwMode="auto">
          <a:xfrm>
            <a:off x="2951163" y="3789363"/>
            <a:ext cx="468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B</a:t>
            </a:r>
          </a:p>
        </p:txBody>
      </p:sp>
      <p:sp>
        <p:nvSpPr>
          <p:cNvPr id="47" name="Ovale 46"/>
          <p:cNvSpPr/>
          <p:nvPr/>
        </p:nvSpPr>
        <p:spPr>
          <a:xfrm>
            <a:off x="3582988" y="5013325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m</a:t>
            </a:r>
          </a:p>
        </p:txBody>
      </p:sp>
      <p:cxnSp>
        <p:nvCxnSpPr>
          <p:cNvPr id="48" name="Connettore 2 47"/>
          <p:cNvCxnSpPr>
            <a:stCxn id="53" idx="6"/>
            <a:endCxn id="47" idx="2"/>
          </p:cNvCxnSpPr>
          <p:nvPr/>
        </p:nvCxnSpPr>
        <p:spPr>
          <a:xfrm>
            <a:off x="2627313" y="5121275"/>
            <a:ext cx="955675" cy="7143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7" name="CasellaDiTesto 48"/>
          <p:cNvSpPr txBox="1">
            <a:spLocks noChangeArrowheads="1"/>
          </p:cNvSpPr>
          <p:nvPr/>
        </p:nvSpPr>
        <p:spPr bwMode="auto">
          <a:xfrm>
            <a:off x="2844800" y="5148263"/>
            <a:ext cx="46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D</a:t>
            </a:r>
          </a:p>
        </p:txBody>
      </p:sp>
      <p:sp>
        <p:nvSpPr>
          <p:cNvPr id="53" name="Ovale 52"/>
          <p:cNvSpPr/>
          <p:nvPr/>
        </p:nvSpPr>
        <p:spPr>
          <a:xfrm>
            <a:off x="2268538" y="4941888"/>
            <a:ext cx="358775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n</a:t>
            </a:r>
          </a:p>
        </p:txBody>
      </p:sp>
      <p:cxnSp>
        <p:nvCxnSpPr>
          <p:cNvPr id="56" name="Connettore 2 55"/>
          <p:cNvCxnSpPr>
            <a:stCxn id="53" idx="0"/>
            <a:endCxn id="39" idx="4"/>
          </p:cNvCxnSpPr>
          <p:nvPr/>
        </p:nvCxnSpPr>
        <p:spPr>
          <a:xfrm flipV="1">
            <a:off x="2447925" y="4365625"/>
            <a:ext cx="0" cy="57626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0" name="CasellaDiTesto 58"/>
          <p:cNvSpPr txBox="1">
            <a:spLocks noChangeArrowheads="1"/>
          </p:cNvSpPr>
          <p:nvPr/>
        </p:nvSpPr>
        <p:spPr bwMode="auto">
          <a:xfrm>
            <a:off x="2587625" y="44688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F</a:t>
            </a:r>
          </a:p>
        </p:txBody>
      </p:sp>
      <p:sp>
        <p:nvSpPr>
          <p:cNvPr id="4131" name="Text Box 2"/>
          <p:cNvSpPr txBox="1">
            <a:spLocks noChangeArrowheads="1"/>
          </p:cNvSpPr>
          <p:nvPr/>
        </p:nvSpPr>
        <p:spPr bwMode="auto">
          <a:xfrm>
            <a:off x="4211638" y="2349500"/>
            <a:ext cx="435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Comic Sans MS" pitchFamily="66" charset="0"/>
              </a:rPr>
              <a:t>rappresentazione non corretta perché A &lt; D</a:t>
            </a:r>
          </a:p>
        </p:txBody>
      </p:sp>
      <p:sp>
        <p:nvSpPr>
          <p:cNvPr id="4132" name="Text Box 2"/>
          <p:cNvSpPr txBox="1">
            <a:spLocks noChangeArrowheads="1"/>
          </p:cNvSpPr>
          <p:nvPr/>
        </p:nvSpPr>
        <p:spPr bwMode="auto">
          <a:xfrm>
            <a:off x="4211638" y="4160838"/>
            <a:ext cx="435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Comic Sans MS" pitchFamily="66" charset="0"/>
              </a:rPr>
              <a:t>F attività fittizia di durata nulla e consumo di rosorse nullo</a:t>
            </a:r>
          </a:p>
        </p:txBody>
      </p:sp>
      <p:sp>
        <p:nvSpPr>
          <p:cNvPr id="4133" name="Rettangolo 20"/>
          <p:cNvSpPr>
            <a:spLocks noChangeArrowheads="1"/>
          </p:cNvSpPr>
          <p:nvPr/>
        </p:nvSpPr>
        <p:spPr bwMode="auto">
          <a:xfrm>
            <a:off x="452438" y="5746750"/>
            <a:ext cx="81184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Le attività fittizie vengono anche utilizzate per avere un </a:t>
            </a:r>
            <a:r>
              <a:rPr lang="it-IT" altLang="it-IT" sz="1800" i="1">
                <a:solidFill>
                  <a:srgbClr val="0066FF"/>
                </a:solidFill>
              </a:rPr>
              <a:t>unico nodo origine </a:t>
            </a:r>
            <a:r>
              <a:rPr lang="it-IT" altLang="it-IT" sz="1800"/>
              <a:t>(rappresentativo dell’</a:t>
            </a:r>
            <a:r>
              <a:rPr lang="it-IT" altLang="it-IT" sz="1800" i="1">
                <a:solidFill>
                  <a:srgbClr val="0066FF"/>
                </a:solidFill>
              </a:rPr>
              <a:t>evento iniziale</a:t>
            </a:r>
            <a:r>
              <a:rPr lang="it-IT" altLang="it-IT" sz="1800"/>
              <a:t>) e un </a:t>
            </a:r>
            <a:r>
              <a:rPr lang="it-IT" altLang="it-IT" sz="1800" i="1">
                <a:solidFill>
                  <a:srgbClr val="0066FF"/>
                </a:solidFill>
              </a:rPr>
              <a:t>unico nodo destinazione </a:t>
            </a:r>
            <a:r>
              <a:rPr lang="it-IT" altLang="it-IT" sz="1800"/>
              <a:t>(rappresentativo dell’</a:t>
            </a:r>
            <a:r>
              <a:rPr lang="it-IT" altLang="it-IT" sz="1800" i="1">
                <a:solidFill>
                  <a:srgbClr val="0066FF"/>
                </a:solidFill>
              </a:rPr>
              <a:t>evento finale</a:t>
            </a:r>
            <a:r>
              <a:rPr lang="it-IT" altLang="it-IT" sz="1800" i="1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 animBg="1"/>
      <p:bldP spid="8" grpId="0" animBg="1"/>
      <p:bldP spid="4103" grpId="0"/>
      <p:bldP spid="4104" grpId="0"/>
      <p:bldP spid="4105" grpId="0"/>
      <p:bldP spid="15" grpId="0" animBg="1"/>
      <p:bldP spid="4108" grpId="0"/>
      <p:bldP spid="20" grpId="0" animBg="1"/>
      <p:bldP spid="4111" grpId="0"/>
      <p:bldP spid="23" grpId="0" animBg="1"/>
      <p:bldP spid="4114" grpId="0"/>
      <p:bldP spid="37" grpId="0" animBg="1"/>
      <p:bldP spid="39" grpId="0" animBg="1"/>
      <p:bldP spid="4118" grpId="0"/>
      <p:bldP spid="41" grpId="0" animBg="1"/>
      <p:bldP spid="4121" grpId="0"/>
      <p:bldP spid="44" grpId="0" animBg="1"/>
      <p:bldP spid="4124" grpId="0"/>
      <p:bldP spid="47" grpId="0" animBg="1"/>
      <p:bldP spid="4127" grpId="0"/>
      <p:bldP spid="53" grpId="0" animBg="1"/>
      <p:bldP spid="4130" grpId="0"/>
      <p:bldP spid="4131" grpId="0"/>
      <p:bldP spid="4132" grpId="0"/>
      <p:bldP spid="4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0713"/>
            <a:ext cx="8858250" cy="62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casa: relazioni di precedenza</a:t>
            </a:r>
          </a:p>
        </p:txBody>
      </p:sp>
      <p:pic>
        <p:nvPicPr>
          <p:cNvPr id="6148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7313"/>
            <a:ext cx="824230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43063"/>
            <a:ext cx="8475663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esempio 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285750" y="81756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Costruzione di una casa: diagramma reticolare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8195" name="Rettangolo 4"/>
          <p:cNvSpPr>
            <a:spLocks noChangeArrowheads="1"/>
          </p:cNvSpPr>
          <p:nvPr/>
        </p:nvSpPr>
        <p:spPr bwMode="auto">
          <a:xfrm>
            <a:off x="684213" y="1052513"/>
            <a:ext cx="7343775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1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2 - costo 2 (es. 2 giorni, 2 settimane…ecc)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1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3 -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1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4 - costo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4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5 - costo 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4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7 -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3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5 - costo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3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8 -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5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8 -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6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8 - costo 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2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6 -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3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8 -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7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9 - costo 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Attività 8</a:t>
            </a:r>
            <a:r>
              <a:rPr lang="it-IT" altLang="it-IT" sz="1800">
                <a:sym typeface="Wingdings" pitchFamily="2" charset="2"/>
              </a:rPr>
              <a:t></a:t>
            </a:r>
            <a:r>
              <a:rPr lang="it-IT" altLang="it-IT" sz="1800"/>
              <a:t>9 - costo 1</a:t>
            </a:r>
          </a:p>
        </p:txBody>
      </p:sp>
      <p:pic>
        <p:nvPicPr>
          <p:cNvPr id="8196" name="Immagin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2106"/>
          <a:stretch>
            <a:fillRect/>
          </a:stretch>
        </p:blipFill>
        <p:spPr bwMode="auto">
          <a:xfrm>
            <a:off x="3276600" y="1989138"/>
            <a:ext cx="568801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Esempio:</a:t>
            </a:r>
          </a:p>
        </p:txBody>
      </p:sp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3419475" y="5661025"/>
            <a:ext cx="5724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Grafo ordinato topologicamente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solidFill>
                  <a:srgbClr val="FF0000"/>
                </a:solidFill>
                <a:latin typeface="Comic Sans MS" pitchFamily="66" charset="0"/>
              </a:rPr>
              <a:t>i &lt; j  per ogni arco (i,j)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9219" name="Rettangolo 20"/>
          <p:cNvSpPr>
            <a:spLocks noChangeArrowheads="1"/>
          </p:cNvSpPr>
          <p:nvPr/>
        </p:nvSpPr>
        <p:spPr bwMode="auto">
          <a:xfrm>
            <a:off x="395288" y="765175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 </a:t>
            </a:r>
            <a:r>
              <a:rPr lang="it-IT" altLang="it-IT" sz="1800" b="1">
                <a:solidFill>
                  <a:srgbClr val="0066FF"/>
                </a:solidFill>
              </a:rPr>
              <a:t>durata del progetto </a:t>
            </a:r>
            <a:r>
              <a:rPr lang="it-IT" altLang="it-IT" sz="1800"/>
              <a:t>è data dal </a:t>
            </a:r>
            <a:r>
              <a:rPr lang="it-IT" altLang="it-IT" sz="1800" i="1"/>
              <a:t>cammino massimo </a:t>
            </a:r>
            <a:r>
              <a:rPr lang="it-IT" altLang="it-IT" sz="1800"/>
              <a:t>(</a:t>
            </a:r>
            <a:r>
              <a:rPr lang="it-IT" altLang="it-IT" sz="1800" b="1" i="1">
                <a:solidFill>
                  <a:srgbClr val="0066FF"/>
                </a:solidFill>
              </a:rPr>
              <a:t>cammino critico</a:t>
            </a:r>
            <a:r>
              <a:rPr lang="it-IT" altLang="it-IT" sz="1800"/>
              <a:t>)</a:t>
            </a:r>
          </a:p>
        </p:txBody>
      </p:sp>
      <p:pic>
        <p:nvPicPr>
          <p:cNvPr id="9220" name="Immagin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55713"/>
            <a:ext cx="5754688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ttangolo 13"/>
          <p:cNvSpPr>
            <a:spLocks noChangeArrowheads="1"/>
          </p:cNvSpPr>
          <p:nvPr/>
        </p:nvSpPr>
        <p:spPr bwMode="auto">
          <a:xfrm>
            <a:off x="428625" y="471963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tpp(j)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al più presto del nodo </a:t>
            </a:r>
            <a:r>
              <a:rPr lang="it-IT" altLang="it-IT" sz="2000" i="1">
                <a:solidFill>
                  <a:srgbClr val="C00000"/>
                </a:solidFill>
              </a:rPr>
              <a:t>j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graphicFrame>
        <p:nvGraphicFramePr>
          <p:cNvPr id="9223" name="Oggetto 7"/>
          <p:cNvGraphicFramePr>
            <a:graphicFrameLocks noChangeAspect="1"/>
          </p:cNvGraphicFramePr>
          <p:nvPr/>
        </p:nvGraphicFramePr>
        <p:xfrm>
          <a:off x="2087563" y="5432425"/>
          <a:ext cx="49879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2933700" imgH="381000" progId="Equation.3">
                  <p:embed/>
                </p:oleObj>
              </mc:Choice>
              <mc:Fallback>
                <p:oleObj name="Equazione" r:id="rId3" imgW="2933700" imgH="381000" progId="Equation.3">
                  <p:embed/>
                  <p:pic>
                    <p:nvPicPr>
                      <p:cNvPr id="0" name="Ogget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432425"/>
                        <a:ext cx="49879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Project scheduling </a:t>
            </a:r>
          </a:p>
        </p:txBody>
      </p:sp>
      <p:sp>
        <p:nvSpPr>
          <p:cNvPr id="10243" name="Rettangolo 20"/>
          <p:cNvSpPr>
            <a:spLocks noChangeArrowheads="1"/>
          </p:cNvSpPr>
          <p:nvPr/>
        </p:nvSpPr>
        <p:spPr bwMode="auto">
          <a:xfrm>
            <a:off x="395288" y="692150"/>
            <a:ext cx="8320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rgbClr val="0066FF"/>
                </a:solidFill>
              </a:rPr>
              <a:t>tempo di realizzazione al più tardi </a:t>
            </a:r>
            <a:r>
              <a:rPr lang="it-IT" altLang="it-IT" sz="1800"/>
              <a:t>di un evento è il tempo massimo in cui l’evento può verificarsi rispettando il vincolo che la durata complessiva del progetto sia rispettata </a:t>
            </a:r>
          </a:p>
        </p:txBody>
      </p:sp>
      <p:sp>
        <p:nvSpPr>
          <p:cNvPr id="10244" name="Rettangolo 13"/>
          <p:cNvSpPr>
            <a:spLocks noChangeArrowheads="1"/>
          </p:cNvSpPr>
          <p:nvPr/>
        </p:nvSpPr>
        <p:spPr bwMode="auto">
          <a:xfrm>
            <a:off x="428625" y="51069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2000" i="1">
                <a:solidFill>
                  <a:srgbClr val="C00000"/>
                </a:solidFill>
              </a:rPr>
              <a:t>tpt(i)</a:t>
            </a:r>
            <a:r>
              <a:rPr lang="it-IT" altLang="it-IT" sz="2000" i="1" baseline="-25000">
                <a:solidFill>
                  <a:srgbClr val="C00000"/>
                </a:solidFill>
              </a:rPr>
              <a:t> </a:t>
            </a:r>
            <a:r>
              <a:rPr lang="it-IT" altLang="it-IT" sz="2000" i="1"/>
              <a:t>: tempo al più tardi del nodo </a:t>
            </a:r>
            <a:r>
              <a:rPr lang="it-IT" altLang="it-IT" sz="2000" i="1">
                <a:solidFill>
                  <a:srgbClr val="C00000"/>
                </a:solidFill>
              </a:rPr>
              <a:t>i</a:t>
            </a:r>
            <a:endParaRPr lang="it-IT" altLang="it-IT" sz="2000" b="1">
              <a:solidFill>
                <a:srgbClr val="C00000"/>
              </a:solidFill>
            </a:endParaRPr>
          </a:p>
        </p:txBody>
      </p:sp>
      <p:graphicFrame>
        <p:nvGraphicFramePr>
          <p:cNvPr id="10245" name="Oggetto 5"/>
          <p:cNvGraphicFramePr>
            <a:graphicFrameLocks noChangeAspect="1"/>
          </p:cNvGraphicFramePr>
          <p:nvPr/>
        </p:nvGraphicFramePr>
        <p:xfrm>
          <a:off x="1752600" y="5732463"/>
          <a:ext cx="5378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162240" imgH="380880" progId="Equation.3">
                  <p:embed/>
                </p:oleObj>
              </mc:Choice>
              <mc:Fallback>
                <p:oleObj name="Equazione" r:id="rId2" imgW="3162240" imgH="380880" progId="Equation.3">
                  <p:embed/>
                  <p:pic>
                    <p:nvPicPr>
                      <p:cNvPr id="0" name="Ogget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32463"/>
                        <a:ext cx="5378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Immagin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9738"/>
            <a:ext cx="62642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CD0887-CA31-4375-A7B5-3ABC2C257672}"/>
</file>

<file path=customXml/itemProps2.xml><?xml version="1.0" encoding="utf-8"?>
<ds:datastoreItem xmlns:ds="http://schemas.openxmlformats.org/officeDocument/2006/customXml" ds:itemID="{F509403D-3138-40AE-A40D-382237BD9B59}"/>
</file>

<file path=customXml/itemProps3.xml><?xml version="1.0" encoding="utf-8"?>
<ds:datastoreItem xmlns:ds="http://schemas.openxmlformats.org/officeDocument/2006/customXml" ds:itemID="{24E7CA8B-F778-4980-BCD7-E7EDB93ED63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Presentazione su schermo (4:3)</PresentationFormat>
  <Paragraphs>251</Paragraphs>
  <Slides>22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Comic Sans MS</vt:lpstr>
      <vt:lpstr>Wingdings</vt:lpstr>
      <vt:lpstr>Struttura predefinita</vt:lpstr>
      <vt:lpstr>Equazione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Maurizio Boccia</cp:lastModifiedBy>
  <cp:revision>681</cp:revision>
  <dcterms:created xsi:type="dcterms:W3CDTF">2005-08-29T14:43:45Z</dcterms:created>
  <dcterms:modified xsi:type="dcterms:W3CDTF">2024-06-02T17:32:48Z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