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71"/>
  </p:handoutMasterIdLst>
  <p:sldIdLst>
    <p:sldId id="405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514" r:id="rId13"/>
    <p:sldId id="462" r:id="rId14"/>
    <p:sldId id="463" r:id="rId15"/>
    <p:sldId id="464" r:id="rId16"/>
    <p:sldId id="465" r:id="rId17"/>
    <p:sldId id="466" r:id="rId18"/>
    <p:sldId id="467" r:id="rId19"/>
    <p:sldId id="468" r:id="rId20"/>
    <p:sldId id="469" r:id="rId21"/>
    <p:sldId id="470" r:id="rId22"/>
    <p:sldId id="471" r:id="rId23"/>
    <p:sldId id="472" r:id="rId24"/>
    <p:sldId id="473" r:id="rId25"/>
    <p:sldId id="474" r:id="rId26"/>
    <p:sldId id="475" r:id="rId27"/>
    <p:sldId id="476" r:id="rId28"/>
    <p:sldId id="477" r:id="rId29"/>
    <p:sldId id="478" r:id="rId30"/>
    <p:sldId id="479" r:id="rId31"/>
    <p:sldId id="480" r:id="rId32"/>
    <p:sldId id="481" r:id="rId33"/>
    <p:sldId id="482" r:id="rId34"/>
    <p:sldId id="483" r:id="rId35"/>
    <p:sldId id="484" r:id="rId36"/>
    <p:sldId id="485" r:id="rId37"/>
    <p:sldId id="486" r:id="rId38"/>
    <p:sldId id="487" r:id="rId39"/>
    <p:sldId id="488" r:id="rId40"/>
    <p:sldId id="489" r:id="rId41"/>
    <p:sldId id="516" r:id="rId42"/>
    <p:sldId id="517" r:id="rId43"/>
    <p:sldId id="518" r:id="rId44"/>
    <p:sldId id="520" r:id="rId45"/>
    <p:sldId id="521" r:id="rId46"/>
    <p:sldId id="490" r:id="rId47"/>
    <p:sldId id="491" r:id="rId48"/>
    <p:sldId id="492" r:id="rId49"/>
    <p:sldId id="493" r:id="rId50"/>
    <p:sldId id="494" r:id="rId51"/>
    <p:sldId id="495" r:id="rId52"/>
    <p:sldId id="496" r:id="rId53"/>
    <p:sldId id="497" r:id="rId54"/>
    <p:sldId id="498" r:id="rId55"/>
    <p:sldId id="499" r:id="rId56"/>
    <p:sldId id="500" r:id="rId57"/>
    <p:sldId id="501" r:id="rId58"/>
    <p:sldId id="502" r:id="rId59"/>
    <p:sldId id="503" r:id="rId60"/>
    <p:sldId id="504" r:id="rId61"/>
    <p:sldId id="505" r:id="rId62"/>
    <p:sldId id="506" r:id="rId63"/>
    <p:sldId id="507" r:id="rId64"/>
    <p:sldId id="508" r:id="rId65"/>
    <p:sldId id="509" r:id="rId66"/>
    <p:sldId id="510" r:id="rId67"/>
    <p:sldId id="511" r:id="rId68"/>
    <p:sldId id="512" r:id="rId69"/>
    <p:sldId id="513" r:id="rId70"/>
  </p:sldIdLst>
  <p:sldSz cx="9144000" cy="6858000" type="screen4x3"/>
  <p:notesSz cx="6735763" cy="9869488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6E8717-02F6-0C0F-B59D-93D49870D225}" v="2" dt="2024-06-04T15:39:31.3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Stile medio 1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Stile medio 4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>
      <p:cViewPr varScale="1">
        <p:scale>
          <a:sx n="63" d="100"/>
          <a:sy n="63" d="100"/>
        </p:scale>
        <p:origin x="126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microsoft.com/office/2016/11/relationships/changesInfo" Target="changesInfos/changesInfo1.xml"/><Relationship Id="rId7" Type="http://schemas.openxmlformats.org/officeDocument/2006/relationships/slide" Target="slides/slide3.xml"/><Relationship Id="rId71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VATORE MAIONE" userId="S::salvat.maione@studenti.unina.it::0557fb23-b762-4352-981b-f455ef8feb45" providerId="AD" clId="Web-{AD6E8717-02F6-0C0F-B59D-93D49870D225}"/>
    <pc:docChg chg="modSld">
      <pc:chgData name="SALVATORE MAIONE" userId="S::salvat.maione@studenti.unina.it::0557fb23-b762-4352-981b-f455ef8feb45" providerId="AD" clId="Web-{AD6E8717-02F6-0C0F-B59D-93D49870D225}" dt="2024-06-04T15:39:31.383" v="1" actId="14100"/>
      <pc:docMkLst>
        <pc:docMk/>
      </pc:docMkLst>
      <pc:sldChg chg="modSp">
        <pc:chgData name="SALVATORE MAIONE" userId="S::salvat.maione@studenti.unina.it::0557fb23-b762-4352-981b-f455ef8feb45" providerId="AD" clId="Web-{AD6E8717-02F6-0C0F-B59D-93D49870D225}" dt="2024-06-04T15:39:31.383" v="1" actId="14100"/>
        <pc:sldMkLst>
          <pc:docMk/>
          <pc:sldMk cId="0" sldId="405"/>
        </pc:sldMkLst>
        <pc:spChg chg="mod">
          <ac:chgData name="SALVATORE MAIONE" userId="S::salvat.maione@studenti.unina.it::0557fb23-b762-4352-981b-f455ef8feb45" providerId="AD" clId="Web-{AD6E8717-02F6-0C0F-B59D-93D49870D225}" dt="2024-06-04T15:39:31.383" v="1" actId="14100"/>
          <ac:spMkLst>
            <pc:docMk/>
            <pc:sldMk cId="0" sldId="405"/>
            <ac:spMk id="205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4188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6CE9B8A-DDE0-47F9-88DA-460B8F33D84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3273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096C8-DAF5-47B5-BC77-24CCF751056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073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FDF67-9778-4220-834F-67B57D9C8A1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99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E35D1-5299-47A7-9BB8-0C653B7D2BD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80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BEC2-BA4A-4CA1-8B0A-12B3449472D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6276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olo e 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42DE0-912D-4F09-ACF1-EC5B3F7469EF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583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20261-6C8C-40C4-AE1D-9940B06E415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31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A3DF0-E8E2-4F09-9F71-CF9DC17E9FD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008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A634C-036D-4742-8543-7AEFBCF5550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695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67FF2-141E-45EC-A8C2-8E411B4E329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6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5EE98-B1E2-48B0-89C2-DC4BF3EC66C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95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2E15A-5029-4689-83FD-1704C170C06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98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8BFA2-A016-43F6-A5B9-F9D9071F1BD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68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856B5-5EE9-4A0E-9B20-AC2C5A789A6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985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8D389F1E-9389-46E9-8D82-95EA0C0A03C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8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3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3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3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35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35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6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30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image" Target="../media/image27.w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30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52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56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58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60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62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65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67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69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72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74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6"/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Caratteristiche principali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2052" name="Rettangolo 4"/>
          <p:cNvSpPr>
            <a:spLocks noChangeArrowheads="1"/>
          </p:cNvSpPr>
          <p:nvPr/>
        </p:nvSpPr>
        <p:spPr bwMode="auto">
          <a:xfrm>
            <a:off x="396426" y="1065213"/>
            <a:ext cx="8597391" cy="215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Un problema di </a:t>
            </a:r>
            <a:r>
              <a:rPr lang="it-IT" altLang="it-IT" sz="1800" b="1" i="1">
                <a:solidFill>
                  <a:schemeClr val="accent2"/>
                </a:solidFill>
              </a:rPr>
              <a:t>scheduling</a:t>
            </a:r>
            <a:r>
              <a:rPr lang="it-IT" altLang="it-IT" sz="1800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richiede l’individuazione delle </a:t>
            </a:r>
            <a:r>
              <a:rPr lang="it-IT" altLang="it-IT" sz="1800" i="1">
                <a:solidFill>
                  <a:schemeClr val="accent2"/>
                </a:solidFill>
              </a:rPr>
              <a:t>modalità di assegnamento</a:t>
            </a:r>
            <a:r>
              <a:rPr lang="it-IT" altLang="it-IT" sz="1800"/>
              <a:t> di una o più </a:t>
            </a:r>
            <a:r>
              <a:rPr lang="it-IT" altLang="it-IT" sz="1800" i="1">
                <a:solidFill>
                  <a:schemeClr val="accent2"/>
                </a:solidFill>
              </a:rPr>
              <a:t>risorse</a:t>
            </a:r>
            <a:r>
              <a:rPr lang="it-IT" altLang="it-IT" sz="1800"/>
              <a:t> (</a:t>
            </a:r>
            <a:r>
              <a:rPr lang="it-IT" altLang="it-IT" sz="1800" i="1"/>
              <a:t>macchina, centro di lavorazione, CPU, stazione</a:t>
            </a:r>
            <a:r>
              <a:rPr lang="it-IT" altLang="it-IT" sz="1800"/>
              <a:t>) ad una o più </a:t>
            </a:r>
            <a:r>
              <a:rPr lang="it-IT" altLang="it-IT" sz="1800" i="1">
                <a:solidFill>
                  <a:schemeClr val="accent2"/>
                </a:solidFill>
              </a:rPr>
              <a:t>attività</a:t>
            </a:r>
            <a:r>
              <a:rPr lang="it-IT" altLang="it-IT" sz="1800"/>
              <a:t> che devono essere effettuate. </a:t>
            </a:r>
            <a:r>
              <a:rPr lang="it-IT" altLang="it-IT" sz="1800" i="1">
                <a:solidFill>
                  <a:schemeClr val="accent2"/>
                </a:solidFill>
              </a:rPr>
              <a:t>Risorse</a:t>
            </a:r>
            <a:r>
              <a:rPr lang="it-IT" altLang="it-IT" sz="1800"/>
              <a:t> ed </a:t>
            </a:r>
            <a:r>
              <a:rPr lang="it-IT" altLang="it-IT" sz="1800" i="1">
                <a:solidFill>
                  <a:schemeClr val="accent2"/>
                </a:solidFill>
              </a:rPr>
              <a:t>attività </a:t>
            </a:r>
            <a:r>
              <a:rPr lang="it-IT" altLang="it-IT" sz="1800"/>
              <a:t>vengono indicate con i termini </a:t>
            </a:r>
            <a:r>
              <a:rPr lang="it-IT" altLang="it-IT" sz="1800" b="1" i="1">
                <a:solidFill>
                  <a:schemeClr val="accent2"/>
                </a:solidFill>
              </a:rPr>
              <a:t>macchine</a:t>
            </a:r>
            <a:r>
              <a:rPr lang="it-IT" altLang="it-IT" sz="1800"/>
              <a:t> e </a:t>
            </a:r>
            <a:r>
              <a:rPr lang="it-IT" altLang="it-IT" sz="1800" b="1" i="1">
                <a:solidFill>
                  <a:schemeClr val="accent2"/>
                </a:solidFill>
              </a:rPr>
              <a:t>task</a:t>
            </a:r>
            <a:r>
              <a:rPr lang="it-IT" altLang="it-IT" sz="1800"/>
              <a:t> mentre con il termine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 si indica un </a:t>
            </a:r>
            <a:r>
              <a:rPr lang="it-IT" altLang="it-IT" sz="1800" i="1">
                <a:solidFill>
                  <a:schemeClr val="accent2"/>
                </a:solidFill>
              </a:rPr>
              <a:t>insieme di task tecnologicamente legati tra loro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sp>
        <p:nvSpPr>
          <p:cNvPr id="14" name="Rettangolo 13"/>
          <p:cNvSpPr>
            <a:spLocks noChangeArrowheads="1"/>
          </p:cNvSpPr>
          <p:nvPr/>
        </p:nvSpPr>
        <p:spPr bwMode="auto">
          <a:xfrm>
            <a:off x="468313" y="3716338"/>
            <a:ext cx="8351837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b="1" i="1">
                <a:solidFill>
                  <a:schemeClr val="accent2"/>
                </a:solidFill>
              </a:rPr>
              <a:t>dedicata</a:t>
            </a:r>
            <a:r>
              <a:rPr lang="it-IT" altLang="it-IT" sz="1800"/>
              <a:t> se può svolgere solo </a:t>
            </a:r>
            <a:r>
              <a:rPr lang="it-IT" altLang="it-IT" sz="1800" i="1">
                <a:solidFill>
                  <a:schemeClr val="accent2"/>
                </a:solidFill>
              </a:rPr>
              <a:t>determinate operazioni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sp>
        <p:nvSpPr>
          <p:cNvPr id="15" name="Rettangolo 3"/>
          <p:cNvSpPr>
            <a:spLocks noChangeArrowheads="1"/>
          </p:cNvSpPr>
          <p:nvPr/>
        </p:nvSpPr>
        <p:spPr bwMode="auto">
          <a:xfrm>
            <a:off x="395288" y="3348038"/>
            <a:ext cx="856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Una macchina può essere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sp>
        <p:nvSpPr>
          <p:cNvPr id="17" name="Rettangolo 16"/>
          <p:cNvSpPr>
            <a:spLocks noChangeArrowheads="1"/>
          </p:cNvSpPr>
          <p:nvPr/>
        </p:nvSpPr>
        <p:spPr bwMode="auto">
          <a:xfrm>
            <a:off x="468313" y="4148138"/>
            <a:ext cx="8351837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b="1" i="1">
                <a:solidFill>
                  <a:schemeClr val="accent2"/>
                </a:solidFill>
              </a:rPr>
              <a:t>non dedicata o parallela </a:t>
            </a:r>
            <a:r>
              <a:rPr lang="it-IT" altLang="it-IT" sz="1800"/>
              <a:t>se può effettuare </a:t>
            </a:r>
            <a:r>
              <a:rPr lang="it-IT" altLang="it-IT" sz="1800" i="1">
                <a:solidFill>
                  <a:schemeClr val="accent2"/>
                </a:solidFill>
              </a:rPr>
              <a:t>tutte le operazioni</a:t>
            </a:r>
            <a:r>
              <a:rPr lang="it-IT" altLang="it-IT" sz="1800"/>
              <a:t>; in questo caso le macchine sono:</a:t>
            </a:r>
          </a:p>
        </p:txBody>
      </p:sp>
      <p:sp>
        <p:nvSpPr>
          <p:cNvPr id="18" name="Rettangolo 17"/>
          <p:cNvSpPr>
            <a:spLocks noChangeArrowheads="1"/>
          </p:cNvSpPr>
          <p:nvPr/>
        </p:nvSpPr>
        <p:spPr bwMode="auto">
          <a:xfrm>
            <a:off x="468313" y="4797425"/>
            <a:ext cx="867568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−"/>
            </a:pPr>
            <a:r>
              <a:rPr lang="it-IT" altLang="it-IT" sz="1800" b="1" i="1">
                <a:solidFill>
                  <a:schemeClr val="accent2"/>
                </a:solidFill>
              </a:rPr>
              <a:t>identiche</a:t>
            </a:r>
            <a:r>
              <a:rPr lang="it-IT" altLang="it-IT" sz="1800"/>
              <a:t> se hanno la </a:t>
            </a:r>
            <a:r>
              <a:rPr lang="it-IT" altLang="it-IT" sz="1800" i="1">
                <a:solidFill>
                  <a:schemeClr val="accent2"/>
                </a:solidFill>
              </a:rPr>
              <a:t>stessa velocità </a:t>
            </a:r>
            <a:r>
              <a:rPr lang="it-IT" altLang="it-IT" sz="1800"/>
              <a:t>di processamento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−"/>
            </a:pPr>
            <a:r>
              <a:rPr lang="it-IT" altLang="it-IT" sz="1800" b="1" i="1">
                <a:solidFill>
                  <a:schemeClr val="accent2"/>
                </a:solidFill>
              </a:rPr>
              <a:t>uniformi</a:t>
            </a:r>
            <a:r>
              <a:rPr lang="it-IT" altLang="it-IT" sz="1800"/>
              <a:t> se hanno </a:t>
            </a:r>
            <a:r>
              <a:rPr lang="it-IT" altLang="it-IT" sz="1800" i="1">
                <a:solidFill>
                  <a:schemeClr val="accent2"/>
                </a:solidFill>
              </a:rPr>
              <a:t>velocità diverse ma costanti </a:t>
            </a:r>
            <a:r>
              <a:rPr lang="it-IT" altLang="it-IT" sz="1800"/>
              <a:t>ed indipendenti dall’operazione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−"/>
            </a:pPr>
            <a:r>
              <a:rPr lang="it-IT" altLang="it-IT" sz="1800" b="1" i="1">
                <a:solidFill>
                  <a:schemeClr val="accent2"/>
                </a:solidFill>
              </a:rPr>
              <a:t>incorrelate</a:t>
            </a:r>
            <a:r>
              <a:rPr lang="it-IT" altLang="it-IT" sz="1800"/>
              <a:t> se le </a:t>
            </a:r>
            <a:r>
              <a:rPr lang="it-IT" altLang="it-IT" sz="1800" i="1">
                <a:solidFill>
                  <a:schemeClr val="accent2"/>
                </a:solidFill>
              </a:rPr>
              <a:t>velocità dipendono dall’operazione </a:t>
            </a:r>
            <a:r>
              <a:rPr lang="it-IT" altLang="it-IT" sz="1800"/>
              <a:t>da effettuare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6"/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Macchina singola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11268" name="Rettangolo 3"/>
          <p:cNvSpPr>
            <a:spLocks noChangeArrowheads="1"/>
          </p:cNvSpPr>
          <p:nvPr/>
        </p:nvSpPr>
        <p:spPr bwMode="auto">
          <a:xfrm>
            <a:off x="468313" y="1065213"/>
            <a:ext cx="8424862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Se non vi sono </a:t>
            </a:r>
            <a:r>
              <a:rPr lang="it-IT" altLang="it-IT" sz="1800" i="1">
                <a:solidFill>
                  <a:schemeClr val="accent2"/>
                </a:solidFill>
              </a:rPr>
              <a:t>release date</a:t>
            </a:r>
            <a:r>
              <a:rPr lang="it-IT" altLang="it-IT" sz="1800"/>
              <a:t>, è possibile considerare </a:t>
            </a:r>
            <a:r>
              <a:rPr lang="it-IT" altLang="it-IT" sz="1800" i="1">
                <a:solidFill>
                  <a:schemeClr val="accent2"/>
                </a:solidFill>
              </a:rPr>
              <a:t>scheduling</a:t>
            </a:r>
            <a:r>
              <a:rPr lang="it-IT" altLang="it-IT" sz="1800"/>
              <a:t> in cui la macchina è </a:t>
            </a:r>
            <a:r>
              <a:rPr lang="it-IT" altLang="it-IT" sz="1800" i="1">
                <a:solidFill>
                  <a:schemeClr val="accent2"/>
                </a:solidFill>
              </a:rPr>
              <a:t>sempre attiva</a:t>
            </a:r>
            <a:r>
              <a:rPr lang="it-IT" altLang="it-IT" sz="1800"/>
              <a:t>. Data una sequenza </a:t>
            </a:r>
            <a:r>
              <a:rPr lang="el-GR" altLang="it-IT" sz="1800" b="1" i="1">
                <a:solidFill>
                  <a:schemeClr val="accent2"/>
                </a:solidFill>
              </a:rPr>
              <a:t>σ</a:t>
            </a:r>
            <a:r>
              <a:rPr lang="it-IT" altLang="it-IT" sz="1800"/>
              <a:t> di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, uno </a:t>
            </a:r>
            <a:r>
              <a:rPr lang="it-IT" altLang="it-IT" sz="1800" i="1">
                <a:solidFill>
                  <a:schemeClr val="accent2"/>
                </a:solidFill>
              </a:rPr>
              <a:t>schedule </a:t>
            </a:r>
            <a:r>
              <a:rPr lang="it-IT" altLang="it-IT" sz="1800" b="1" i="1">
                <a:solidFill>
                  <a:schemeClr val="accent2"/>
                </a:solidFill>
              </a:rPr>
              <a:t>S</a:t>
            </a:r>
            <a:r>
              <a:rPr lang="it-IT" altLang="it-IT" sz="1800"/>
              <a:t> si ottiene semplicemente eseguendo i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 nell’ordine della sequenza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sp>
        <p:nvSpPr>
          <p:cNvPr id="5" name="Rettangolo 3"/>
          <p:cNvSpPr>
            <a:spLocks noChangeArrowheads="1"/>
          </p:cNvSpPr>
          <p:nvPr/>
        </p:nvSpPr>
        <p:spPr bwMode="auto">
          <a:xfrm>
            <a:off x="395288" y="2565400"/>
            <a:ext cx="856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Somma pesata dei tempi di completamento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093788" y="2892425"/>
          <a:ext cx="131762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197" imgH="444307" progId="Equation.DSMT4">
                  <p:embed/>
                </p:oleObj>
              </mc:Choice>
              <mc:Fallback>
                <p:oleObj name="Equation" r:id="rId2" imgW="698197" imgH="444307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2892425"/>
                        <a:ext cx="1317625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468313" y="3716338"/>
            <a:ext cx="8675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Ad ogni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 sono associate due quantità: il </a:t>
            </a:r>
            <a:r>
              <a:rPr lang="it-IT" altLang="it-IT" sz="1800" i="1">
                <a:solidFill>
                  <a:schemeClr val="accent2"/>
                </a:solidFill>
              </a:rPr>
              <a:t>tempo di processamento </a:t>
            </a:r>
            <a:r>
              <a:rPr lang="it-IT" altLang="it-IT" sz="1800" b="1" i="1">
                <a:solidFill>
                  <a:schemeClr val="accent2"/>
                </a:solidFill>
              </a:rPr>
              <a:t>p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</a:t>
            </a:r>
            <a:r>
              <a:rPr lang="it-IT" altLang="it-IT" sz="1800"/>
              <a:t> e il </a:t>
            </a:r>
            <a:r>
              <a:rPr lang="it-IT" altLang="it-IT" sz="1800" i="1">
                <a:solidFill>
                  <a:schemeClr val="accent2"/>
                </a:solidFill>
              </a:rPr>
              <a:t>peso</a:t>
            </a:r>
            <a:r>
              <a:rPr lang="it-IT" altLang="it-IT" sz="1800"/>
              <a:t> </a:t>
            </a:r>
            <a:r>
              <a:rPr lang="it-IT" altLang="it-IT" sz="1800" b="1" i="1">
                <a:solidFill>
                  <a:schemeClr val="accent2"/>
                </a:solidFill>
              </a:rPr>
              <a:t>w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468313" y="5064125"/>
            <a:ext cx="8351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si </a:t>
            </a:r>
            <a:r>
              <a:rPr lang="it-IT" altLang="it-IT" sz="1800" i="1">
                <a:solidFill>
                  <a:schemeClr val="accent2"/>
                </a:solidFill>
              </a:rPr>
              <a:t>ordinano i job </a:t>
            </a:r>
            <a:r>
              <a:rPr lang="it-IT" altLang="it-IT" sz="1800"/>
              <a:t>per valori </a:t>
            </a:r>
            <a:r>
              <a:rPr lang="it-IT" altLang="it-IT" sz="1800" i="1">
                <a:solidFill>
                  <a:schemeClr val="accent2"/>
                </a:solidFill>
              </a:rPr>
              <a:t>non decrescenti </a:t>
            </a:r>
            <a:r>
              <a:rPr lang="it-IT" altLang="it-IT" sz="1800"/>
              <a:t>del rapporto </a:t>
            </a:r>
            <a:r>
              <a:rPr lang="it-IT" altLang="it-IT" sz="1800" b="1" i="1">
                <a:solidFill>
                  <a:schemeClr val="accent2"/>
                </a:solidFill>
              </a:rPr>
              <a:t>p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</a:t>
            </a:r>
            <a:r>
              <a:rPr lang="it-IT" altLang="it-IT" sz="1800" b="1" i="1">
                <a:solidFill>
                  <a:schemeClr val="accent2"/>
                </a:solidFill>
              </a:rPr>
              <a:t>/w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468313" y="4200525"/>
            <a:ext cx="86756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Per definire la sequenza si può utilizzare la </a:t>
            </a:r>
            <a:r>
              <a:rPr lang="it-IT" altLang="it-IT" sz="1800" i="1">
                <a:solidFill>
                  <a:schemeClr val="accent2"/>
                </a:solidFill>
              </a:rPr>
              <a:t>regola </a:t>
            </a:r>
            <a:r>
              <a:rPr lang="it-IT" altLang="it-IT" sz="1800" b="1" i="1">
                <a:solidFill>
                  <a:schemeClr val="accent2"/>
                </a:solidFill>
              </a:rPr>
              <a:t>WSPT </a:t>
            </a:r>
            <a:r>
              <a:rPr lang="it-IT" altLang="it-IT" sz="1800"/>
              <a:t>(</a:t>
            </a:r>
            <a:r>
              <a:rPr lang="it-IT" altLang="it-IT" sz="1800" i="1">
                <a:solidFill>
                  <a:schemeClr val="accent2"/>
                </a:solidFill>
              </a:rPr>
              <a:t>Weighted Shortest Processing Time</a:t>
            </a:r>
            <a:r>
              <a:rPr lang="it-IT" altLang="it-IT" sz="1800"/>
              <a:t>)</a:t>
            </a:r>
            <a:endParaRPr lang="it-IT" altLang="it-IT" sz="1800" b="1" i="1" baseline="-25000">
              <a:solidFill>
                <a:schemeClr val="accent2"/>
              </a:solidFill>
            </a:endParaRPr>
          </a:p>
        </p:txBody>
      </p:sp>
      <p:sp>
        <p:nvSpPr>
          <p:cNvPr id="10" name="Rettangolo 9"/>
          <p:cNvSpPr>
            <a:spLocks noChangeArrowheads="1"/>
          </p:cNvSpPr>
          <p:nvPr/>
        </p:nvSpPr>
        <p:spPr bwMode="auto">
          <a:xfrm>
            <a:off x="468313" y="5568950"/>
            <a:ext cx="835183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la </a:t>
            </a:r>
            <a:r>
              <a:rPr lang="it-IT" altLang="it-IT" sz="1800" i="1">
                <a:solidFill>
                  <a:schemeClr val="accent2"/>
                </a:solidFill>
              </a:rPr>
              <a:t>sequenza ottima </a:t>
            </a:r>
            <a:r>
              <a:rPr lang="it-IT" altLang="it-IT" sz="1800"/>
              <a:t>coincide con l’ordine della lista così ottenuta</a:t>
            </a:r>
          </a:p>
        </p:txBody>
      </p:sp>
      <p:sp>
        <p:nvSpPr>
          <p:cNvPr id="11" name="Rettangolo 10"/>
          <p:cNvSpPr>
            <a:spLocks noChangeArrowheads="1"/>
          </p:cNvSpPr>
          <p:nvPr/>
        </p:nvSpPr>
        <p:spPr bwMode="auto">
          <a:xfrm>
            <a:off x="468313" y="6021388"/>
            <a:ext cx="867568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Se </a:t>
            </a:r>
            <a:r>
              <a:rPr lang="it-IT" altLang="it-IT" sz="1800" b="1" i="1">
                <a:solidFill>
                  <a:schemeClr val="accent2"/>
                </a:solidFill>
              </a:rPr>
              <a:t>w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</a:t>
            </a:r>
            <a:r>
              <a:rPr lang="it-IT" altLang="it-IT" sz="1800" b="1" i="1">
                <a:solidFill>
                  <a:schemeClr val="accent2"/>
                </a:solidFill>
              </a:rPr>
              <a:t> = 1</a:t>
            </a:r>
            <a:r>
              <a:rPr lang="it-IT" altLang="it-IT" sz="1800"/>
              <a:t> si processano i job in ordine non decrescente della loro durata (</a:t>
            </a:r>
            <a:r>
              <a:rPr lang="it-IT" altLang="it-IT" sz="1800" b="1" i="1">
                <a:solidFill>
                  <a:schemeClr val="accent2"/>
                </a:solidFill>
              </a:rPr>
              <a:t>SPT</a:t>
            </a:r>
            <a:r>
              <a:rPr lang="it-IT" altLang="it-IT" sz="18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6"/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Macchina singola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395288" y="1052513"/>
            <a:ext cx="856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Funzione obiettivo regolare e vincoli di precedenza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503238" y="1511300"/>
          <a:ext cx="26289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59866" imgH="304668" progId="Equation.DSMT4">
                  <p:embed/>
                </p:oleObj>
              </mc:Choice>
              <mc:Fallback>
                <p:oleObj name="Equation" r:id="rId2" imgW="1459866" imgH="304668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1511300"/>
                        <a:ext cx="26289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3416300" y="1508125"/>
          <a:ext cx="56927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49600" imgH="279400" progId="Equation.DSMT4">
                  <p:embed/>
                </p:oleObj>
              </mc:Choice>
              <mc:Fallback>
                <p:oleObj name="Equation" r:id="rId4" imgW="3149600" imgH="279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1508125"/>
                        <a:ext cx="569277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468313" y="2090738"/>
            <a:ext cx="842486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Per esempio </a:t>
            </a:r>
            <a:r>
              <a:rPr lang="it-IT" altLang="it-IT" sz="1800" b="1" i="1">
                <a:solidFill>
                  <a:schemeClr val="accent2"/>
                </a:solidFill>
              </a:rPr>
              <a:t>L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max</a:t>
            </a:r>
            <a:r>
              <a:rPr lang="it-IT" altLang="it-IT" sz="1800" baseline="-25000"/>
              <a:t> </a:t>
            </a:r>
            <a:r>
              <a:rPr lang="it-IT" altLang="it-IT" sz="1800"/>
              <a:t>è un </a:t>
            </a:r>
            <a:r>
              <a:rPr lang="it-IT" altLang="it-IT" sz="1800" i="1">
                <a:solidFill>
                  <a:schemeClr val="accent2"/>
                </a:solidFill>
              </a:rPr>
              <a:t>caso particolare </a:t>
            </a:r>
            <a:r>
              <a:rPr lang="it-IT" altLang="it-IT" sz="1800"/>
              <a:t>di funzione regolare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717550" y="2708275"/>
          <a:ext cx="45751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25700" imgH="304800" progId="Equation.DSMT4">
                  <p:embed/>
                </p:oleObj>
              </mc:Choice>
              <mc:Fallback>
                <p:oleObj name="Equation" r:id="rId6" imgW="2425700" imgH="304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2708275"/>
                        <a:ext cx="45751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468313" y="3332163"/>
            <a:ext cx="8424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Sia </a:t>
            </a:r>
            <a:r>
              <a:rPr lang="it-IT" altLang="it-IT" sz="1800" b="1" i="1">
                <a:solidFill>
                  <a:schemeClr val="accent2"/>
                </a:solidFill>
              </a:rPr>
              <a:t>G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p</a:t>
            </a:r>
            <a:r>
              <a:rPr lang="it-IT" altLang="it-IT" sz="1800"/>
              <a:t> il grafo aciclico che rappresenta i vincoli di precedenza tra i vari job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sp>
        <p:nvSpPr>
          <p:cNvPr id="10" name="Rettangolo 9"/>
          <p:cNvSpPr>
            <a:spLocks noChangeArrowheads="1"/>
          </p:cNvSpPr>
          <p:nvPr/>
        </p:nvSpPr>
        <p:spPr bwMode="auto">
          <a:xfrm>
            <a:off x="468313" y="4002088"/>
            <a:ext cx="489585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L’ultimo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 sarà </a:t>
            </a:r>
            <a:r>
              <a:rPr lang="it-IT" altLang="it-IT" sz="1800" i="1">
                <a:solidFill>
                  <a:schemeClr val="accent2"/>
                </a:solidFill>
              </a:rPr>
              <a:t>completato</a:t>
            </a:r>
            <a:r>
              <a:rPr lang="it-IT" altLang="it-IT" sz="1800"/>
              <a:t> all’istante </a:t>
            </a:r>
          </a:p>
        </p:txBody>
      </p:sp>
      <p:sp>
        <p:nvSpPr>
          <p:cNvPr id="11" name="Rettangolo 10"/>
          <p:cNvSpPr>
            <a:spLocks noChangeArrowheads="1"/>
          </p:cNvSpPr>
          <p:nvPr/>
        </p:nvSpPr>
        <p:spPr bwMode="auto">
          <a:xfrm>
            <a:off x="468313" y="4581525"/>
            <a:ext cx="8351837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L’ultimo job sarà corrispondente a un nodo </a:t>
            </a:r>
            <a:r>
              <a:rPr lang="it-IT" altLang="it-IT" sz="1800" b="1" i="1">
                <a:solidFill>
                  <a:schemeClr val="accent2"/>
                </a:solidFill>
              </a:rPr>
              <a:t>j</a:t>
            </a:r>
            <a:r>
              <a:rPr lang="it-IT" altLang="it-IT" sz="1800"/>
              <a:t> di </a:t>
            </a:r>
            <a:r>
              <a:rPr lang="it-IT" altLang="it-IT" sz="1800" b="1" i="1">
                <a:solidFill>
                  <a:schemeClr val="accent2"/>
                </a:solidFill>
              </a:rPr>
              <a:t>G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p</a:t>
            </a:r>
            <a:r>
              <a:rPr lang="it-IT" altLang="it-IT" sz="1800"/>
              <a:t> </a:t>
            </a:r>
            <a:r>
              <a:rPr lang="it-IT" altLang="it-IT" sz="1800" i="1">
                <a:solidFill>
                  <a:schemeClr val="accent2"/>
                </a:solidFill>
              </a:rPr>
              <a:t>senza archi uscenti </a:t>
            </a:r>
            <a:r>
              <a:rPr lang="it-IT" altLang="it-IT" sz="1800"/>
              <a:t>cui corrisponde il </a:t>
            </a:r>
            <a:r>
              <a:rPr lang="it-IT" altLang="it-IT" sz="1800" i="1">
                <a:solidFill>
                  <a:schemeClr val="accent2"/>
                </a:solidFill>
              </a:rPr>
              <a:t>valore più piccolo di </a:t>
            </a:r>
            <a:r>
              <a:rPr lang="el-GR" altLang="it-IT" sz="1800" b="1" i="1">
                <a:solidFill>
                  <a:schemeClr val="accent2"/>
                </a:solidFill>
              </a:rPr>
              <a:t>γ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</a:t>
            </a:r>
            <a:r>
              <a:rPr lang="it-IT" altLang="it-IT" sz="1800" b="1" i="1">
                <a:solidFill>
                  <a:schemeClr val="accent2"/>
                </a:solidFill>
              </a:rPr>
              <a:t>(C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</a:t>
            </a:r>
            <a:r>
              <a:rPr lang="it-IT" altLang="it-IT" sz="1800" b="1" i="1">
                <a:solidFill>
                  <a:schemeClr val="accent2"/>
                </a:solidFill>
              </a:rPr>
              <a:t>)</a:t>
            </a: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4859338" y="3813175"/>
          <a:ext cx="719137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0835" imgH="444307" progId="Equation.DSMT4">
                  <p:embed/>
                </p:oleObj>
              </mc:Choice>
              <mc:Fallback>
                <p:oleObj name="Equation" r:id="rId8" imgW="380835" imgH="44430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813175"/>
                        <a:ext cx="719137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ttangolo 12"/>
          <p:cNvSpPr>
            <a:spLocks noChangeArrowheads="1"/>
          </p:cNvSpPr>
          <p:nvPr/>
        </p:nvSpPr>
        <p:spPr bwMode="auto">
          <a:xfrm>
            <a:off x="468313" y="5445125"/>
            <a:ext cx="8351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si cancella </a:t>
            </a:r>
            <a:r>
              <a:rPr lang="it-IT" altLang="it-IT" sz="1800" i="1">
                <a:solidFill>
                  <a:schemeClr val="accent2"/>
                </a:solidFill>
              </a:rPr>
              <a:t>j</a:t>
            </a:r>
            <a:r>
              <a:rPr lang="it-IT" altLang="it-IT" sz="1800"/>
              <a:t> da </a:t>
            </a:r>
            <a:r>
              <a:rPr lang="it-IT" altLang="it-IT" sz="1800" b="1" i="1">
                <a:solidFill>
                  <a:schemeClr val="accent2"/>
                </a:solidFill>
              </a:rPr>
              <a:t>G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p</a:t>
            </a:r>
            <a:r>
              <a:rPr lang="it-IT" altLang="it-IT" sz="1800"/>
              <a:t> e si individua il </a:t>
            </a:r>
            <a:r>
              <a:rPr lang="it-IT" altLang="it-IT" sz="1800" i="1">
                <a:solidFill>
                  <a:schemeClr val="accent2"/>
                </a:solidFill>
              </a:rPr>
              <a:t>nuovo ultimo nodo</a:t>
            </a:r>
          </a:p>
        </p:txBody>
      </p:sp>
      <p:sp>
        <p:nvSpPr>
          <p:cNvPr id="14" name="Rettangolo 13"/>
          <p:cNvSpPr>
            <a:spLocks noChangeArrowheads="1"/>
          </p:cNvSpPr>
          <p:nvPr/>
        </p:nvSpPr>
        <p:spPr bwMode="auto">
          <a:xfrm>
            <a:off x="468313" y="5932488"/>
            <a:ext cx="8675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si procede in </a:t>
            </a:r>
            <a:r>
              <a:rPr lang="it-IT" altLang="it-IT" sz="1800" i="1">
                <a:solidFill>
                  <a:schemeClr val="accent2"/>
                </a:solidFill>
              </a:rPr>
              <a:t>maniera iterativa </a:t>
            </a:r>
            <a:r>
              <a:rPr lang="it-IT" altLang="it-IT" sz="1800"/>
              <a:t>fino a definire il </a:t>
            </a:r>
            <a:r>
              <a:rPr lang="it-IT" altLang="it-IT" sz="1800" i="1">
                <a:solidFill>
                  <a:schemeClr val="accent2"/>
                </a:solidFill>
              </a:rPr>
              <a:t>primo nodo della sequenza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0" grpId="0"/>
      <p:bldP spid="11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6"/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Macchina singola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60450"/>
            <a:ext cx="6669087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6"/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Macchina singola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395288" y="1052513"/>
            <a:ext cx="856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Massima Lateness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539750" y="1579563"/>
          <a:ext cx="8239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" imgH="228600" progId="Equation.DSMT4">
                  <p:embed/>
                </p:oleObj>
              </mc:Choice>
              <mc:Fallback>
                <p:oleObj name="Equation" r:id="rId2" imgW="4572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579563"/>
                        <a:ext cx="82391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468313" y="2017713"/>
            <a:ext cx="84248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L’algoritmo di </a:t>
            </a:r>
            <a:r>
              <a:rPr lang="it-IT" altLang="it-IT" sz="1800" i="1">
                <a:solidFill>
                  <a:schemeClr val="accent2"/>
                </a:solidFill>
              </a:rPr>
              <a:t>Lowler </a:t>
            </a:r>
            <a:r>
              <a:rPr lang="it-IT" altLang="it-IT" sz="1800"/>
              <a:t>semplicemente richiede di </a:t>
            </a:r>
            <a:r>
              <a:rPr lang="it-IT" altLang="it-IT" sz="1800" i="1">
                <a:solidFill>
                  <a:schemeClr val="accent2"/>
                </a:solidFill>
              </a:rPr>
              <a:t>sequenziare i job in ordine non decrescente della data di consegna</a:t>
            </a:r>
            <a:r>
              <a:rPr lang="it-IT" altLang="it-IT" sz="1800"/>
              <a:t>: regola </a:t>
            </a:r>
            <a:r>
              <a:rPr lang="it-IT" altLang="it-IT" sz="1800" b="1" i="1">
                <a:solidFill>
                  <a:schemeClr val="accent2"/>
                </a:solidFill>
              </a:rPr>
              <a:t>EDD</a:t>
            </a:r>
            <a:r>
              <a:rPr lang="it-IT" altLang="it-IT" sz="1800"/>
              <a:t> (</a:t>
            </a:r>
            <a:r>
              <a:rPr lang="it-IT" altLang="it-IT" sz="1800" i="1">
                <a:solidFill>
                  <a:schemeClr val="accent2"/>
                </a:solidFill>
              </a:rPr>
              <a:t>Earliest Due Date</a:t>
            </a:r>
            <a:r>
              <a:rPr lang="it-IT" altLang="it-IT" sz="1800"/>
              <a:t>)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395288" y="3195638"/>
            <a:ext cx="856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Massima Lateness con relese date e possibilità di interruzioni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539750" y="3711575"/>
          <a:ext cx="24479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310" imgH="241195" progId="Equation.DSMT4">
                  <p:embed/>
                </p:oleObj>
              </mc:Choice>
              <mc:Fallback>
                <p:oleObj name="Equation" r:id="rId4" imgW="1358310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711575"/>
                        <a:ext cx="244792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468313" y="4162425"/>
            <a:ext cx="8424862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Ad ogni istante </a:t>
            </a:r>
            <a:r>
              <a:rPr lang="it-IT" altLang="it-IT" sz="1800" i="1">
                <a:solidFill>
                  <a:schemeClr val="accent2"/>
                </a:solidFill>
              </a:rPr>
              <a:t>t </a:t>
            </a:r>
            <a:r>
              <a:rPr lang="it-IT" altLang="it-IT" sz="1800"/>
              <a:t>deve </a:t>
            </a:r>
            <a:r>
              <a:rPr lang="it-IT" altLang="it-IT" sz="1800" i="1">
                <a:solidFill>
                  <a:schemeClr val="accent2"/>
                </a:solidFill>
              </a:rPr>
              <a:t>essere in esecuzione </a:t>
            </a:r>
            <a:r>
              <a:rPr lang="it-IT" altLang="it-IT" sz="1800"/>
              <a:t>il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 già </a:t>
            </a:r>
            <a:r>
              <a:rPr lang="it-IT" altLang="it-IT" sz="1800" i="1">
                <a:solidFill>
                  <a:schemeClr val="accent2"/>
                </a:solidFill>
              </a:rPr>
              <a:t>rilasciato </a:t>
            </a:r>
            <a:r>
              <a:rPr lang="it-IT" altLang="it-IT" sz="1800"/>
              <a:t>e con </a:t>
            </a:r>
            <a:r>
              <a:rPr lang="it-IT" altLang="it-IT" sz="1800" i="1">
                <a:solidFill>
                  <a:schemeClr val="accent2"/>
                </a:solidFill>
              </a:rPr>
              <a:t>due date più bassa</a:t>
            </a:r>
            <a:r>
              <a:rPr lang="it-IT" altLang="it-IT" sz="1800"/>
              <a:t> tra quelli non ancora processati (regola </a:t>
            </a:r>
            <a:r>
              <a:rPr lang="it-IT" altLang="it-IT" sz="1800" b="1" i="1">
                <a:solidFill>
                  <a:schemeClr val="accent2"/>
                </a:solidFill>
              </a:rPr>
              <a:t>PEDD</a:t>
            </a:r>
            <a:r>
              <a:rPr lang="it-IT" altLang="it-IT" sz="1800"/>
              <a:t>, </a:t>
            </a:r>
            <a:r>
              <a:rPr lang="it-IT" altLang="it-IT" sz="1800" i="1">
                <a:solidFill>
                  <a:schemeClr val="accent2"/>
                </a:solidFill>
              </a:rPr>
              <a:t>Preemptive Earliest Due Date</a:t>
            </a:r>
            <a:r>
              <a:rPr lang="it-IT" altLang="it-IT" sz="1800"/>
              <a:t>)</a:t>
            </a:r>
          </a:p>
        </p:txBody>
      </p:sp>
      <p:sp>
        <p:nvSpPr>
          <p:cNvPr id="10" name="Rettangolo 9"/>
          <p:cNvSpPr>
            <a:spLocks noChangeArrowheads="1"/>
          </p:cNvSpPr>
          <p:nvPr/>
        </p:nvSpPr>
        <p:spPr bwMode="auto">
          <a:xfrm>
            <a:off x="468313" y="5529263"/>
            <a:ext cx="842486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Il problema di </a:t>
            </a:r>
            <a:r>
              <a:rPr lang="it-IT" altLang="it-IT" sz="1800" i="1">
                <a:solidFill>
                  <a:schemeClr val="accent2"/>
                </a:solidFill>
              </a:rPr>
              <a:t>scheduling dinamico e preemptive </a:t>
            </a:r>
            <a:r>
              <a:rPr lang="it-IT" altLang="it-IT" sz="1800"/>
              <a:t>in cui si vuole </a:t>
            </a:r>
            <a:r>
              <a:rPr lang="it-IT" altLang="it-IT" sz="1800" i="1">
                <a:solidFill>
                  <a:schemeClr val="accent2"/>
                </a:solidFill>
              </a:rPr>
              <a:t>minimizzare la massima lateness</a:t>
            </a:r>
            <a:r>
              <a:rPr lang="it-IT" altLang="it-IT" sz="1800"/>
              <a:t> è </a:t>
            </a:r>
            <a:r>
              <a:rPr lang="it-IT" altLang="it-IT" sz="1800" i="1">
                <a:solidFill>
                  <a:schemeClr val="accent2"/>
                </a:solidFill>
              </a:rPr>
              <a:t>risolto all’ottimo </a:t>
            </a:r>
            <a:r>
              <a:rPr lang="it-IT" altLang="it-IT" sz="1800"/>
              <a:t>dalla regola </a:t>
            </a:r>
            <a:r>
              <a:rPr lang="it-IT" altLang="it-IT" sz="1800" b="1" i="1">
                <a:solidFill>
                  <a:schemeClr val="accent2"/>
                </a:solidFill>
              </a:rPr>
              <a:t>PEDD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6"/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Macchina singola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395288" y="1052513"/>
            <a:ext cx="856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Massima Lateness con relese date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611188" y="1484313"/>
          <a:ext cx="109696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336" imgH="241195" progId="Equation.DSMT4">
                  <p:embed/>
                </p:oleObj>
              </mc:Choice>
              <mc:Fallback>
                <p:oleObj name="Equation" r:id="rId2" imgW="609336" imgH="24119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84313"/>
                        <a:ext cx="1096962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ttangolo 5"/>
          <p:cNvSpPr>
            <a:spLocks noChangeArrowheads="1"/>
          </p:cNvSpPr>
          <p:nvPr/>
        </p:nvSpPr>
        <p:spPr bwMode="auto">
          <a:xfrm>
            <a:off x="468313" y="1935163"/>
            <a:ext cx="84248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Questo problema appartiene alla classe dei problemi </a:t>
            </a:r>
            <a:r>
              <a:rPr lang="it-IT" altLang="it-IT" sz="1800" i="1">
                <a:solidFill>
                  <a:schemeClr val="accent2"/>
                </a:solidFill>
              </a:rPr>
              <a:t>NP-completi </a:t>
            </a:r>
            <a:r>
              <a:rPr lang="it-IT" altLang="it-IT" sz="1800"/>
              <a:t>per i quali non esistono </a:t>
            </a:r>
            <a:r>
              <a:rPr lang="it-IT" altLang="it-IT" sz="1800" i="1">
                <a:solidFill>
                  <a:schemeClr val="accent2"/>
                </a:solidFill>
              </a:rPr>
              <a:t>algoritmi polinomiali </a:t>
            </a:r>
            <a:r>
              <a:rPr lang="it-IT" altLang="it-IT" sz="1800"/>
              <a:t>in grado di restituire la soluzione esatta</a:t>
            </a:r>
          </a:p>
        </p:txBody>
      </p:sp>
      <p:sp>
        <p:nvSpPr>
          <p:cNvPr id="5127" name="Rettangolo 6"/>
          <p:cNvSpPr>
            <a:spLocks noChangeArrowheads="1"/>
          </p:cNvSpPr>
          <p:nvPr/>
        </p:nvSpPr>
        <p:spPr bwMode="auto">
          <a:xfrm>
            <a:off x="468313" y="2852738"/>
            <a:ext cx="8424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E’ possibile risolverlo con algoritmo di tipo </a:t>
            </a:r>
            <a:r>
              <a:rPr lang="it-IT" altLang="it-IT" sz="1800" b="1" i="1">
                <a:solidFill>
                  <a:schemeClr val="accent2"/>
                </a:solidFill>
              </a:rPr>
              <a:t>Branch and Bound </a:t>
            </a:r>
            <a:r>
              <a:rPr lang="it-IT" altLang="it-IT" sz="1800"/>
              <a:t>in cui: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468313" y="3357563"/>
            <a:ext cx="8351837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Il generico </a:t>
            </a:r>
            <a:r>
              <a:rPr lang="it-IT" altLang="it-IT" sz="1800" i="1">
                <a:solidFill>
                  <a:schemeClr val="accent2"/>
                </a:solidFill>
              </a:rPr>
              <a:t>nodo dell’albero di enumerazione </a:t>
            </a:r>
            <a:r>
              <a:rPr lang="it-IT" altLang="it-IT" sz="1800"/>
              <a:t>conterrà una </a:t>
            </a:r>
            <a:r>
              <a:rPr lang="it-IT" altLang="it-IT" sz="1800" i="1">
                <a:solidFill>
                  <a:schemeClr val="accent2"/>
                </a:solidFill>
              </a:rPr>
              <a:t>sequenza parziale </a:t>
            </a:r>
            <a:r>
              <a:rPr lang="it-IT" altLang="it-IT" sz="1800" b="1" i="1">
                <a:solidFill>
                  <a:schemeClr val="accent2"/>
                </a:solidFill>
              </a:rPr>
              <a:t>S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h</a:t>
            </a:r>
            <a:r>
              <a:rPr lang="it-IT" altLang="it-IT" sz="1800"/>
              <a:t> che specifica una </a:t>
            </a:r>
            <a:r>
              <a:rPr lang="it-IT" altLang="it-IT" sz="1800" i="1">
                <a:solidFill>
                  <a:schemeClr val="accent2"/>
                </a:solidFill>
              </a:rPr>
              <a:t>possibile scelta </a:t>
            </a:r>
            <a:r>
              <a:rPr lang="it-IT" altLang="it-IT" sz="1800"/>
              <a:t>ed un </a:t>
            </a:r>
            <a:r>
              <a:rPr lang="it-IT" altLang="it-IT" sz="1800" i="1">
                <a:solidFill>
                  <a:schemeClr val="accent2"/>
                </a:solidFill>
              </a:rPr>
              <a:t>ordinamento </a:t>
            </a:r>
            <a:r>
              <a:rPr lang="it-IT" altLang="it-IT" sz="1800"/>
              <a:t>dei primi </a:t>
            </a:r>
            <a:r>
              <a:rPr lang="it-IT" altLang="it-IT" sz="1800" b="1" i="1">
                <a:solidFill>
                  <a:schemeClr val="accent2"/>
                </a:solidFill>
              </a:rPr>
              <a:t>h</a:t>
            </a:r>
            <a:r>
              <a:rPr lang="it-IT" altLang="it-IT" sz="1800"/>
              <a:t>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 della soluzione</a:t>
            </a: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468313" y="4581525"/>
            <a:ext cx="8351837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A partire da un </a:t>
            </a:r>
            <a:r>
              <a:rPr lang="it-IT" altLang="it-IT" sz="1800" i="1">
                <a:solidFill>
                  <a:schemeClr val="accent2"/>
                </a:solidFill>
              </a:rPr>
              <a:t>nodo padre </a:t>
            </a:r>
            <a:r>
              <a:rPr lang="it-IT" altLang="it-IT" sz="1800" b="1" i="1">
                <a:solidFill>
                  <a:schemeClr val="accent2"/>
                </a:solidFill>
              </a:rPr>
              <a:t>S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h</a:t>
            </a:r>
            <a:r>
              <a:rPr lang="it-IT" altLang="it-IT" sz="1800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si possono generare </a:t>
            </a:r>
            <a:r>
              <a:rPr lang="it-IT" altLang="it-IT" sz="1800" b="1" i="1">
                <a:solidFill>
                  <a:schemeClr val="accent2"/>
                </a:solidFill>
              </a:rPr>
              <a:t>n-h </a:t>
            </a:r>
            <a:r>
              <a:rPr lang="it-IT" altLang="it-IT" sz="1800"/>
              <a:t>nodi </a:t>
            </a:r>
            <a:r>
              <a:rPr lang="it-IT" altLang="it-IT" sz="1800" i="1">
                <a:solidFill>
                  <a:schemeClr val="accent2"/>
                </a:solidFill>
              </a:rPr>
              <a:t>figli </a:t>
            </a:r>
            <a:r>
              <a:rPr lang="it-IT" altLang="it-IT" sz="1800"/>
              <a:t>ciascuno ottenuto </a:t>
            </a:r>
            <a:r>
              <a:rPr lang="it-IT" altLang="it-IT" sz="1800" i="1">
                <a:solidFill>
                  <a:schemeClr val="accent2"/>
                </a:solidFill>
              </a:rPr>
              <a:t>aggiungendo</a:t>
            </a:r>
            <a:r>
              <a:rPr lang="it-IT" altLang="it-IT" sz="1800"/>
              <a:t> alla sequenza </a:t>
            </a:r>
            <a:r>
              <a:rPr lang="it-IT" altLang="it-IT" sz="1800" b="1" i="1">
                <a:solidFill>
                  <a:schemeClr val="accent2"/>
                </a:solidFill>
              </a:rPr>
              <a:t>S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h</a:t>
            </a:r>
            <a:r>
              <a:rPr lang="it-IT" altLang="it-IT" sz="1800"/>
              <a:t> </a:t>
            </a:r>
            <a:r>
              <a:rPr lang="it-IT" altLang="it-IT" sz="1800" i="1">
                <a:solidFill>
                  <a:schemeClr val="accent2"/>
                </a:solidFill>
              </a:rPr>
              <a:t>uno dei restanti job</a:t>
            </a:r>
          </a:p>
        </p:txBody>
      </p:sp>
      <p:sp>
        <p:nvSpPr>
          <p:cNvPr id="10" name="Rettangolo 9"/>
          <p:cNvSpPr>
            <a:spLocks noChangeArrowheads="1"/>
          </p:cNvSpPr>
          <p:nvPr/>
        </p:nvSpPr>
        <p:spPr bwMode="auto">
          <a:xfrm>
            <a:off x="468313" y="5437188"/>
            <a:ext cx="8351837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Per ottenere un </a:t>
            </a:r>
            <a:r>
              <a:rPr lang="it-IT" altLang="it-IT" sz="1800" i="1">
                <a:solidFill>
                  <a:schemeClr val="accent2"/>
                </a:solidFill>
              </a:rPr>
              <a:t>lower bound </a:t>
            </a:r>
            <a:r>
              <a:rPr lang="it-IT" altLang="it-IT" sz="1800"/>
              <a:t>di un nodo, su può considerare il </a:t>
            </a:r>
            <a:r>
              <a:rPr lang="it-IT" altLang="it-IT" sz="1800" i="1">
                <a:solidFill>
                  <a:schemeClr val="accent2"/>
                </a:solidFill>
              </a:rPr>
              <a:t>problema restante</a:t>
            </a:r>
            <a:r>
              <a:rPr lang="it-IT" altLang="it-IT" sz="1800"/>
              <a:t> di </a:t>
            </a:r>
            <a:r>
              <a:rPr lang="it-IT" altLang="it-IT" sz="1800" b="1" i="1">
                <a:solidFill>
                  <a:schemeClr val="accent2"/>
                </a:solidFill>
              </a:rPr>
              <a:t>n-h</a:t>
            </a:r>
            <a:r>
              <a:rPr lang="it-IT" altLang="it-IT" sz="1800"/>
              <a:t>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 e </a:t>
            </a:r>
            <a:r>
              <a:rPr lang="it-IT" altLang="it-IT" sz="1800" i="1">
                <a:solidFill>
                  <a:schemeClr val="accent2"/>
                </a:solidFill>
              </a:rPr>
              <a:t>risolvere</a:t>
            </a:r>
            <a:r>
              <a:rPr lang="it-IT" altLang="it-IT" sz="1800"/>
              <a:t> il problema </a:t>
            </a:r>
            <a:r>
              <a:rPr lang="it-IT" altLang="it-IT" sz="1800" i="1">
                <a:solidFill>
                  <a:schemeClr val="accent2"/>
                </a:solidFill>
              </a:rPr>
              <a:t>rilassando i vincoli di non interrompibilità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126" grpId="0"/>
      <p:bldP spid="5127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6"/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Macchina singola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395288" y="1916113"/>
            <a:ext cx="856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Cancellazione di un nodo dell’albero di enumerazione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611188" y="1484313"/>
          <a:ext cx="109696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336" imgH="241195" progId="Equation.DSMT4">
                  <p:embed/>
                </p:oleObj>
              </mc:Choice>
              <mc:Fallback>
                <p:oleObj name="Equation" r:id="rId2" imgW="609336" imgH="24119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84313"/>
                        <a:ext cx="1096962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395288" y="1052513"/>
            <a:ext cx="856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Massima Lateness con relese date, brach and bound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468313" y="2276475"/>
            <a:ext cx="8064500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Supponiamo che ad un nodo sia associata una </a:t>
            </a:r>
            <a:r>
              <a:rPr lang="it-IT" altLang="it-IT" sz="1800" i="1">
                <a:solidFill>
                  <a:schemeClr val="accent2"/>
                </a:solidFill>
              </a:rPr>
              <a:t>sequenza parziale </a:t>
            </a:r>
            <a:r>
              <a:rPr lang="it-IT" altLang="it-IT" sz="1800" b="1" i="1">
                <a:solidFill>
                  <a:schemeClr val="accent2"/>
                </a:solidFill>
              </a:rPr>
              <a:t>S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h</a:t>
            </a:r>
            <a:r>
              <a:rPr lang="it-IT" altLang="it-IT" sz="1800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dei primi </a:t>
            </a:r>
            <a:r>
              <a:rPr lang="it-IT" altLang="it-IT" sz="1800" b="1" i="1">
                <a:solidFill>
                  <a:schemeClr val="accent2"/>
                </a:solidFill>
              </a:rPr>
              <a:t>h</a:t>
            </a:r>
            <a:r>
              <a:rPr lang="it-IT" altLang="it-IT" sz="1800" i="1">
                <a:solidFill>
                  <a:schemeClr val="accent2"/>
                </a:solidFill>
              </a:rPr>
              <a:t> job</a:t>
            </a: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468313" y="3205163"/>
            <a:ext cx="8351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Siano </a:t>
            </a:r>
            <a:r>
              <a:rPr lang="it-IT" altLang="it-IT" sz="1800" b="1" i="1">
                <a:solidFill>
                  <a:schemeClr val="accent2"/>
                </a:solidFill>
              </a:rPr>
              <a:t>j </a:t>
            </a:r>
            <a:r>
              <a:rPr lang="it-IT" altLang="it-IT" sz="1800"/>
              <a:t>e </a:t>
            </a:r>
            <a:r>
              <a:rPr lang="it-IT" altLang="it-IT" sz="1800" b="1" i="1">
                <a:solidFill>
                  <a:schemeClr val="accent2"/>
                </a:solidFill>
              </a:rPr>
              <a:t>k</a:t>
            </a:r>
            <a:r>
              <a:rPr lang="it-IT" altLang="it-IT" sz="1800"/>
              <a:t> due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 </a:t>
            </a:r>
            <a:r>
              <a:rPr lang="it-IT" altLang="it-IT" sz="1800" i="1">
                <a:solidFill>
                  <a:schemeClr val="accent2"/>
                </a:solidFill>
              </a:rPr>
              <a:t>non appartenenti </a:t>
            </a:r>
            <a:r>
              <a:rPr lang="it-IT" altLang="it-IT" sz="1800"/>
              <a:t>alla sequenza parziale </a:t>
            </a:r>
            <a:r>
              <a:rPr lang="it-IT" altLang="it-IT" sz="1800" b="1" i="1">
                <a:solidFill>
                  <a:schemeClr val="accent2"/>
                </a:solidFill>
              </a:rPr>
              <a:t>S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h</a:t>
            </a:r>
            <a:r>
              <a:rPr lang="it-IT" altLang="it-IT" sz="1800"/>
              <a:t> e tali che: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031875" y="3762375"/>
          <a:ext cx="21717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05977" imgH="253890" progId="Equation.DSMT4">
                  <p:embed/>
                </p:oleObj>
              </mc:Choice>
              <mc:Fallback>
                <p:oleObj name="Equation" r:id="rId4" imgW="1205977" imgH="25389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3762375"/>
                        <a:ext cx="21717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ttangolo 9"/>
          <p:cNvSpPr>
            <a:spLocks noChangeArrowheads="1"/>
          </p:cNvSpPr>
          <p:nvPr/>
        </p:nvSpPr>
        <p:spPr bwMode="auto">
          <a:xfrm>
            <a:off x="468313" y="4378325"/>
            <a:ext cx="799147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Dai nodi figli del nodo corrente si può </a:t>
            </a:r>
            <a:r>
              <a:rPr lang="it-IT" altLang="it-IT" sz="1800" i="1">
                <a:solidFill>
                  <a:schemeClr val="accent2"/>
                </a:solidFill>
              </a:rPr>
              <a:t>eliminare </a:t>
            </a:r>
            <a:r>
              <a:rPr lang="it-IT" altLang="it-IT" sz="1800"/>
              <a:t>il nodo corrispondente alla sottosequenza </a:t>
            </a:r>
            <a:r>
              <a:rPr lang="it-IT" altLang="it-IT" sz="1800" b="1" i="1">
                <a:solidFill>
                  <a:schemeClr val="accent2"/>
                </a:solidFill>
              </a:rPr>
              <a:t>(S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h</a:t>
            </a:r>
            <a:r>
              <a:rPr lang="it-IT" altLang="it-IT" sz="1800" b="1" i="1">
                <a:solidFill>
                  <a:schemeClr val="accent2"/>
                </a:solidFill>
              </a:rPr>
              <a:t>,j) </a:t>
            </a:r>
            <a:r>
              <a:rPr lang="it-IT" altLang="it-IT" sz="1800"/>
              <a:t>perché </a:t>
            </a:r>
            <a:r>
              <a:rPr lang="it-IT" altLang="it-IT" sz="1800" i="1">
                <a:solidFill>
                  <a:schemeClr val="accent2"/>
                </a:solidFill>
              </a:rPr>
              <a:t>dominato </a:t>
            </a:r>
            <a:r>
              <a:rPr lang="it-IT" altLang="it-IT" sz="1800"/>
              <a:t>dal nodo </a:t>
            </a:r>
            <a:r>
              <a:rPr lang="it-IT" altLang="it-IT" sz="1800" b="1" i="1">
                <a:solidFill>
                  <a:schemeClr val="accent2"/>
                </a:solidFill>
              </a:rPr>
              <a:t>(S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h</a:t>
            </a:r>
            <a:r>
              <a:rPr lang="it-IT" altLang="it-IT" sz="1800" b="1" i="1">
                <a:solidFill>
                  <a:schemeClr val="accent2"/>
                </a:solidFill>
              </a:rPr>
              <a:t>,k)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Macchina singola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17412" name="Rettangolo 3"/>
          <p:cNvSpPr>
            <a:spLocks noChangeArrowheads="1"/>
          </p:cNvSpPr>
          <p:nvPr/>
        </p:nvSpPr>
        <p:spPr bwMode="auto">
          <a:xfrm>
            <a:off x="395288" y="908050"/>
            <a:ext cx="856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Massima Lateness con relese date, esempio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2124075" y="1412875"/>
          <a:ext cx="4248152" cy="1524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6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it-IT" sz="14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438" name="Rettangolo 3"/>
          <p:cNvSpPr>
            <a:spLocks noChangeArrowheads="1"/>
          </p:cNvSpPr>
          <p:nvPr/>
        </p:nvSpPr>
        <p:spPr bwMode="auto">
          <a:xfrm>
            <a:off x="395288" y="3068638"/>
            <a:ext cx="8569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Calcolo del lower bound iniziale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468313" y="3367088"/>
            <a:ext cx="7991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Si rilassano i vincoli di non interrompibilità dei job e si risolve il problema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611188" y="3852863"/>
          <a:ext cx="24463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310" imgH="241195" progId="Equation.DSMT4">
                  <p:embed/>
                </p:oleObj>
              </mc:Choice>
              <mc:Fallback>
                <p:oleObj name="Equation" r:id="rId2" imgW="1358310" imgH="24119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852863"/>
                        <a:ext cx="2446337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468313" y="4217988"/>
            <a:ext cx="7991475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Applicando la regola PEDD è possibile costruire la soluzione ottima: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grpSp>
        <p:nvGrpSpPr>
          <p:cNvPr id="2" name="Gruppo 33"/>
          <p:cNvGrpSpPr>
            <a:grpSpLocks/>
          </p:cNvGrpSpPr>
          <p:nvPr/>
        </p:nvGrpSpPr>
        <p:grpSpPr bwMode="auto">
          <a:xfrm>
            <a:off x="755650" y="4724400"/>
            <a:ext cx="7777163" cy="1225550"/>
            <a:chOff x="755650" y="4724400"/>
            <a:chExt cx="7777163" cy="1225550"/>
          </a:xfrm>
        </p:grpSpPr>
        <p:cxnSp>
          <p:nvCxnSpPr>
            <p:cNvPr id="11" name="Connettore 2 10"/>
            <p:cNvCxnSpPr/>
            <p:nvPr/>
          </p:nvCxnSpPr>
          <p:spPr bwMode="auto">
            <a:xfrm flipV="1">
              <a:off x="900113" y="4724400"/>
              <a:ext cx="0" cy="10810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2 11"/>
            <p:cNvCxnSpPr/>
            <p:nvPr/>
          </p:nvCxnSpPr>
          <p:spPr bwMode="auto">
            <a:xfrm>
              <a:off x="755650" y="5661025"/>
              <a:ext cx="77771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ttangolo 62"/>
            <p:cNvSpPr/>
            <p:nvPr/>
          </p:nvSpPr>
          <p:spPr bwMode="auto">
            <a:xfrm>
              <a:off x="1619250" y="5589588"/>
              <a:ext cx="288925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2</a:t>
              </a:r>
            </a:p>
          </p:txBody>
        </p:sp>
        <p:sp>
          <p:nvSpPr>
            <p:cNvPr id="64" name="Rettangolo 63"/>
            <p:cNvSpPr/>
            <p:nvPr/>
          </p:nvSpPr>
          <p:spPr bwMode="auto">
            <a:xfrm>
              <a:off x="1187450" y="5589588"/>
              <a:ext cx="288925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</a:t>
              </a:r>
            </a:p>
          </p:txBody>
        </p:sp>
        <p:sp>
          <p:nvSpPr>
            <p:cNvPr id="65" name="Rettangolo 64"/>
            <p:cNvSpPr/>
            <p:nvPr/>
          </p:nvSpPr>
          <p:spPr bwMode="auto">
            <a:xfrm>
              <a:off x="2484438" y="5589588"/>
              <a:ext cx="28733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4</a:t>
              </a:r>
            </a:p>
          </p:txBody>
        </p:sp>
        <p:sp>
          <p:nvSpPr>
            <p:cNvPr id="66" name="Rettangolo 65"/>
            <p:cNvSpPr/>
            <p:nvPr/>
          </p:nvSpPr>
          <p:spPr bwMode="auto">
            <a:xfrm>
              <a:off x="2052638" y="5589588"/>
              <a:ext cx="28733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3</a:t>
              </a:r>
            </a:p>
          </p:txBody>
        </p:sp>
        <p:sp>
          <p:nvSpPr>
            <p:cNvPr id="67" name="Rettangolo 66"/>
            <p:cNvSpPr/>
            <p:nvPr/>
          </p:nvSpPr>
          <p:spPr bwMode="auto">
            <a:xfrm>
              <a:off x="3348038" y="5589588"/>
              <a:ext cx="28733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6</a:t>
              </a:r>
            </a:p>
          </p:txBody>
        </p:sp>
        <p:sp>
          <p:nvSpPr>
            <p:cNvPr id="68" name="Rettangolo 67"/>
            <p:cNvSpPr/>
            <p:nvPr/>
          </p:nvSpPr>
          <p:spPr bwMode="auto">
            <a:xfrm>
              <a:off x="2916238" y="5589588"/>
              <a:ext cx="28733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5</a:t>
              </a:r>
            </a:p>
          </p:txBody>
        </p:sp>
        <p:sp>
          <p:nvSpPr>
            <p:cNvPr id="69" name="Rettangolo 68"/>
            <p:cNvSpPr/>
            <p:nvPr/>
          </p:nvSpPr>
          <p:spPr bwMode="auto">
            <a:xfrm>
              <a:off x="4211638" y="5589588"/>
              <a:ext cx="288925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8</a:t>
              </a:r>
            </a:p>
          </p:txBody>
        </p:sp>
        <p:sp>
          <p:nvSpPr>
            <p:cNvPr id="70" name="Rettangolo 69"/>
            <p:cNvSpPr/>
            <p:nvPr/>
          </p:nvSpPr>
          <p:spPr bwMode="auto">
            <a:xfrm>
              <a:off x="3779838" y="5589588"/>
              <a:ext cx="288925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7</a:t>
              </a:r>
            </a:p>
          </p:txBody>
        </p:sp>
        <p:sp>
          <p:nvSpPr>
            <p:cNvPr id="71" name="Rettangolo 70"/>
            <p:cNvSpPr/>
            <p:nvPr/>
          </p:nvSpPr>
          <p:spPr bwMode="auto">
            <a:xfrm>
              <a:off x="5003800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10</a:t>
              </a:r>
            </a:p>
          </p:txBody>
        </p:sp>
        <p:sp>
          <p:nvSpPr>
            <p:cNvPr id="72" name="Rettangolo 71"/>
            <p:cNvSpPr/>
            <p:nvPr/>
          </p:nvSpPr>
          <p:spPr bwMode="auto">
            <a:xfrm>
              <a:off x="4645025" y="5589588"/>
              <a:ext cx="287338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9</a:t>
              </a:r>
            </a:p>
          </p:txBody>
        </p:sp>
        <p:sp>
          <p:nvSpPr>
            <p:cNvPr id="74" name="Rettangolo 73"/>
            <p:cNvSpPr/>
            <p:nvPr/>
          </p:nvSpPr>
          <p:spPr bwMode="auto">
            <a:xfrm>
              <a:off x="5435600" y="5589588"/>
              <a:ext cx="433388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11</a:t>
              </a:r>
            </a:p>
          </p:txBody>
        </p:sp>
        <p:sp>
          <p:nvSpPr>
            <p:cNvPr id="79" name="Rettangolo 78"/>
            <p:cNvSpPr/>
            <p:nvPr/>
          </p:nvSpPr>
          <p:spPr bwMode="auto">
            <a:xfrm>
              <a:off x="58689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12</a:t>
              </a:r>
            </a:p>
          </p:txBody>
        </p:sp>
        <p:sp>
          <p:nvSpPr>
            <p:cNvPr id="80" name="Rettangolo 79"/>
            <p:cNvSpPr/>
            <p:nvPr/>
          </p:nvSpPr>
          <p:spPr bwMode="auto">
            <a:xfrm>
              <a:off x="63007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13</a:t>
              </a:r>
            </a:p>
          </p:txBody>
        </p:sp>
        <p:sp>
          <p:nvSpPr>
            <p:cNvPr id="81" name="Rettangolo 80"/>
            <p:cNvSpPr/>
            <p:nvPr/>
          </p:nvSpPr>
          <p:spPr bwMode="auto">
            <a:xfrm>
              <a:off x="67325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14</a:t>
              </a:r>
            </a:p>
          </p:txBody>
        </p:sp>
        <p:sp>
          <p:nvSpPr>
            <p:cNvPr id="82" name="Rettangolo 81"/>
            <p:cNvSpPr/>
            <p:nvPr/>
          </p:nvSpPr>
          <p:spPr bwMode="auto">
            <a:xfrm>
              <a:off x="71643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15</a:t>
              </a:r>
            </a:p>
          </p:txBody>
        </p:sp>
        <p:sp>
          <p:nvSpPr>
            <p:cNvPr id="83" name="Rettangolo 82"/>
            <p:cNvSpPr/>
            <p:nvPr/>
          </p:nvSpPr>
          <p:spPr bwMode="auto">
            <a:xfrm>
              <a:off x="75961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16</a:t>
              </a:r>
            </a:p>
          </p:txBody>
        </p:sp>
        <p:sp>
          <p:nvSpPr>
            <p:cNvPr id="84" name="Rettangolo 83"/>
            <p:cNvSpPr/>
            <p:nvPr/>
          </p:nvSpPr>
          <p:spPr bwMode="auto">
            <a:xfrm>
              <a:off x="8027988" y="5589588"/>
              <a:ext cx="43338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17</a:t>
              </a:r>
            </a:p>
          </p:txBody>
        </p:sp>
        <p:sp>
          <p:nvSpPr>
            <p:cNvPr id="85" name="Rettangolo 84"/>
            <p:cNvSpPr/>
            <p:nvPr/>
          </p:nvSpPr>
          <p:spPr bwMode="auto">
            <a:xfrm>
              <a:off x="900113" y="5229225"/>
              <a:ext cx="1727200" cy="43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b="1" dirty="0">
                  <a:solidFill>
                    <a:schemeClr val="accent2"/>
                  </a:solidFill>
                </a:rPr>
                <a:t>J1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Macchina singola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18436" name="Rettangolo 3"/>
          <p:cNvSpPr>
            <a:spLocks noChangeArrowheads="1"/>
          </p:cNvSpPr>
          <p:nvPr/>
        </p:nvSpPr>
        <p:spPr bwMode="auto">
          <a:xfrm>
            <a:off x="395288" y="908050"/>
            <a:ext cx="856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Massima Lateness con relese date, esempio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2124075" y="1412875"/>
          <a:ext cx="4248152" cy="1524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6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it-IT" sz="14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462" name="Rettangolo 3"/>
          <p:cNvSpPr>
            <a:spLocks noChangeArrowheads="1"/>
          </p:cNvSpPr>
          <p:nvPr/>
        </p:nvSpPr>
        <p:spPr bwMode="auto">
          <a:xfrm>
            <a:off x="395288" y="3068638"/>
            <a:ext cx="8569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Calcolo del lower bound iniziale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sp>
        <p:nvSpPr>
          <p:cNvPr id="18463" name="Rettangolo 6"/>
          <p:cNvSpPr>
            <a:spLocks noChangeArrowheads="1"/>
          </p:cNvSpPr>
          <p:nvPr/>
        </p:nvSpPr>
        <p:spPr bwMode="auto">
          <a:xfrm>
            <a:off x="468313" y="3367088"/>
            <a:ext cx="7991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Si rilassano i vincoli di non interrompibilità dei job e si risolve il problema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sp>
        <p:nvSpPr>
          <p:cNvPr id="18464" name="Rettangolo 7"/>
          <p:cNvSpPr>
            <a:spLocks noChangeArrowheads="1"/>
          </p:cNvSpPr>
          <p:nvPr/>
        </p:nvSpPr>
        <p:spPr bwMode="auto">
          <a:xfrm>
            <a:off x="468313" y="4217988"/>
            <a:ext cx="799147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Applicando la regola PEDD la soluzione ottima è: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grpSp>
        <p:nvGrpSpPr>
          <p:cNvPr id="18465" name="Gruppo 37"/>
          <p:cNvGrpSpPr>
            <a:grpSpLocks/>
          </p:cNvGrpSpPr>
          <p:nvPr/>
        </p:nvGrpSpPr>
        <p:grpSpPr bwMode="auto">
          <a:xfrm>
            <a:off x="755650" y="4724400"/>
            <a:ext cx="7777163" cy="1225550"/>
            <a:chOff x="755650" y="4724400"/>
            <a:chExt cx="7777163" cy="1225550"/>
          </a:xfrm>
        </p:grpSpPr>
        <p:cxnSp>
          <p:nvCxnSpPr>
            <p:cNvPr id="9" name="Connettore 2 8"/>
            <p:cNvCxnSpPr/>
            <p:nvPr/>
          </p:nvCxnSpPr>
          <p:spPr bwMode="auto">
            <a:xfrm flipV="1">
              <a:off x="900113" y="4724400"/>
              <a:ext cx="0" cy="10810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2 9"/>
            <p:cNvCxnSpPr/>
            <p:nvPr/>
          </p:nvCxnSpPr>
          <p:spPr bwMode="auto">
            <a:xfrm>
              <a:off x="755650" y="5661025"/>
              <a:ext cx="77771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/>
          </p:nvCxnSpPr>
          <p:spPr bwMode="auto">
            <a:xfrm flipV="1">
              <a:off x="2627313" y="5229225"/>
              <a:ext cx="0" cy="431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ttangolo 41"/>
            <p:cNvSpPr/>
            <p:nvPr/>
          </p:nvSpPr>
          <p:spPr bwMode="auto">
            <a:xfrm>
              <a:off x="1619250" y="5589588"/>
              <a:ext cx="288925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2</a:t>
              </a:r>
            </a:p>
          </p:txBody>
        </p:sp>
        <p:sp>
          <p:nvSpPr>
            <p:cNvPr id="43" name="Rettangolo 42"/>
            <p:cNvSpPr/>
            <p:nvPr/>
          </p:nvSpPr>
          <p:spPr bwMode="auto">
            <a:xfrm>
              <a:off x="1187450" y="5589588"/>
              <a:ext cx="288925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</a:t>
              </a:r>
            </a:p>
          </p:txBody>
        </p:sp>
        <p:sp>
          <p:nvSpPr>
            <p:cNvPr id="44" name="Rettangolo 43"/>
            <p:cNvSpPr/>
            <p:nvPr/>
          </p:nvSpPr>
          <p:spPr bwMode="auto">
            <a:xfrm>
              <a:off x="2484438" y="5589588"/>
              <a:ext cx="28733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4</a:t>
              </a:r>
            </a:p>
          </p:txBody>
        </p:sp>
        <p:sp>
          <p:nvSpPr>
            <p:cNvPr id="45" name="Rettangolo 44"/>
            <p:cNvSpPr/>
            <p:nvPr/>
          </p:nvSpPr>
          <p:spPr bwMode="auto">
            <a:xfrm>
              <a:off x="2052638" y="5589588"/>
              <a:ext cx="28733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3</a:t>
              </a:r>
            </a:p>
          </p:txBody>
        </p:sp>
        <p:sp>
          <p:nvSpPr>
            <p:cNvPr id="46" name="Rettangolo 45"/>
            <p:cNvSpPr/>
            <p:nvPr/>
          </p:nvSpPr>
          <p:spPr bwMode="auto">
            <a:xfrm>
              <a:off x="3348038" y="5589588"/>
              <a:ext cx="28733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6</a:t>
              </a:r>
            </a:p>
          </p:txBody>
        </p:sp>
        <p:sp>
          <p:nvSpPr>
            <p:cNvPr id="47" name="Rettangolo 46"/>
            <p:cNvSpPr/>
            <p:nvPr/>
          </p:nvSpPr>
          <p:spPr bwMode="auto">
            <a:xfrm>
              <a:off x="2916238" y="5589588"/>
              <a:ext cx="28733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5</a:t>
              </a:r>
            </a:p>
          </p:txBody>
        </p:sp>
        <p:sp>
          <p:nvSpPr>
            <p:cNvPr id="48" name="Rettangolo 47"/>
            <p:cNvSpPr/>
            <p:nvPr/>
          </p:nvSpPr>
          <p:spPr bwMode="auto">
            <a:xfrm>
              <a:off x="4211638" y="5589588"/>
              <a:ext cx="288925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8</a:t>
              </a:r>
            </a:p>
          </p:txBody>
        </p:sp>
        <p:sp>
          <p:nvSpPr>
            <p:cNvPr id="49" name="Rettangolo 48"/>
            <p:cNvSpPr/>
            <p:nvPr/>
          </p:nvSpPr>
          <p:spPr bwMode="auto">
            <a:xfrm>
              <a:off x="3779838" y="5589588"/>
              <a:ext cx="288925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7</a:t>
              </a:r>
            </a:p>
          </p:txBody>
        </p:sp>
        <p:sp>
          <p:nvSpPr>
            <p:cNvPr id="50" name="Rettangolo 49"/>
            <p:cNvSpPr/>
            <p:nvPr/>
          </p:nvSpPr>
          <p:spPr bwMode="auto">
            <a:xfrm>
              <a:off x="5003800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10</a:t>
              </a:r>
            </a:p>
          </p:txBody>
        </p:sp>
        <p:sp>
          <p:nvSpPr>
            <p:cNvPr id="51" name="Rettangolo 50"/>
            <p:cNvSpPr/>
            <p:nvPr/>
          </p:nvSpPr>
          <p:spPr bwMode="auto">
            <a:xfrm>
              <a:off x="4645025" y="5589588"/>
              <a:ext cx="287338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9</a:t>
              </a:r>
            </a:p>
          </p:txBody>
        </p:sp>
        <p:sp>
          <p:nvSpPr>
            <p:cNvPr id="52" name="Rettangolo 51"/>
            <p:cNvSpPr/>
            <p:nvPr/>
          </p:nvSpPr>
          <p:spPr bwMode="auto">
            <a:xfrm>
              <a:off x="5435600" y="5589588"/>
              <a:ext cx="433388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11</a:t>
              </a:r>
            </a:p>
          </p:txBody>
        </p:sp>
        <p:sp>
          <p:nvSpPr>
            <p:cNvPr id="53" name="Rettangolo 52"/>
            <p:cNvSpPr/>
            <p:nvPr/>
          </p:nvSpPr>
          <p:spPr bwMode="auto">
            <a:xfrm>
              <a:off x="58689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12</a:t>
              </a:r>
            </a:p>
          </p:txBody>
        </p:sp>
        <p:sp>
          <p:nvSpPr>
            <p:cNvPr id="54" name="Rettangolo 53"/>
            <p:cNvSpPr/>
            <p:nvPr/>
          </p:nvSpPr>
          <p:spPr bwMode="auto">
            <a:xfrm>
              <a:off x="63007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13</a:t>
              </a:r>
            </a:p>
          </p:txBody>
        </p:sp>
        <p:sp>
          <p:nvSpPr>
            <p:cNvPr id="55" name="Rettangolo 54"/>
            <p:cNvSpPr/>
            <p:nvPr/>
          </p:nvSpPr>
          <p:spPr bwMode="auto">
            <a:xfrm>
              <a:off x="67325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14</a:t>
              </a:r>
            </a:p>
          </p:txBody>
        </p:sp>
        <p:sp>
          <p:nvSpPr>
            <p:cNvPr id="56" name="Rettangolo 55"/>
            <p:cNvSpPr/>
            <p:nvPr/>
          </p:nvSpPr>
          <p:spPr bwMode="auto">
            <a:xfrm>
              <a:off x="71643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15</a:t>
              </a:r>
            </a:p>
          </p:txBody>
        </p:sp>
        <p:sp>
          <p:nvSpPr>
            <p:cNvPr id="57" name="Rettangolo 56"/>
            <p:cNvSpPr/>
            <p:nvPr/>
          </p:nvSpPr>
          <p:spPr bwMode="auto">
            <a:xfrm>
              <a:off x="75961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16</a:t>
              </a:r>
            </a:p>
          </p:txBody>
        </p:sp>
        <p:sp>
          <p:nvSpPr>
            <p:cNvPr id="58" name="Rettangolo 57"/>
            <p:cNvSpPr/>
            <p:nvPr/>
          </p:nvSpPr>
          <p:spPr bwMode="auto">
            <a:xfrm>
              <a:off x="8027988" y="5589588"/>
              <a:ext cx="43338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17</a:t>
              </a:r>
            </a:p>
          </p:txBody>
        </p:sp>
        <p:sp>
          <p:nvSpPr>
            <p:cNvPr id="59" name="Rettangolo 58"/>
            <p:cNvSpPr/>
            <p:nvPr/>
          </p:nvSpPr>
          <p:spPr bwMode="auto">
            <a:xfrm>
              <a:off x="900113" y="5229225"/>
              <a:ext cx="1727200" cy="43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b="1" dirty="0">
                  <a:solidFill>
                    <a:schemeClr val="accent2"/>
                  </a:solidFill>
                </a:rPr>
                <a:t>J1</a:t>
              </a:r>
            </a:p>
          </p:txBody>
        </p:sp>
        <p:sp>
          <p:nvSpPr>
            <p:cNvPr id="60" name="Rettangolo 59"/>
            <p:cNvSpPr/>
            <p:nvPr/>
          </p:nvSpPr>
          <p:spPr bwMode="auto">
            <a:xfrm>
              <a:off x="2627313" y="5229225"/>
              <a:ext cx="433387" cy="4318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J3</a:t>
              </a:r>
            </a:p>
          </p:txBody>
        </p:sp>
      </p:grpSp>
      <p:graphicFrame>
        <p:nvGraphicFramePr>
          <p:cNvPr id="18466" name="Object 2"/>
          <p:cNvGraphicFramePr>
            <a:graphicFrameLocks noChangeAspect="1"/>
          </p:cNvGraphicFramePr>
          <p:nvPr/>
        </p:nvGraphicFramePr>
        <p:xfrm>
          <a:off x="611188" y="3852863"/>
          <a:ext cx="24463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310" imgH="241195" progId="Equation.DSMT4">
                  <p:embed/>
                </p:oleObj>
              </mc:Choice>
              <mc:Fallback>
                <p:oleObj name="Equation" r:id="rId2" imgW="1358310" imgH="24119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852863"/>
                        <a:ext cx="2446337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Macchina singola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19460" name="Rettangolo 3"/>
          <p:cNvSpPr>
            <a:spLocks noChangeArrowheads="1"/>
          </p:cNvSpPr>
          <p:nvPr/>
        </p:nvSpPr>
        <p:spPr bwMode="auto">
          <a:xfrm>
            <a:off x="395288" y="908050"/>
            <a:ext cx="856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Massima Lateness con relese date, esempio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2124075" y="1412875"/>
          <a:ext cx="4248152" cy="1524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6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it-IT" sz="14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486" name="Rettangolo 3"/>
          <p:cNvSpPr>
            <a:spLocks noChangeArrowheads="1"/>
          </p:cNvSpPr>
          <p:nvPr/>
        </p:nvSpPr>
        <p:spPr bwMode="auto">
          <a:xfrm>
            <a:off x="395288" y="3068638"/>
            <a:ext cx="8569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Calcolo del lower bound iniziale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sp>
        <p:nvSpPr>
          <p:cNvPr id="19487" name="Rettangolo 6"/>
          <p:cNvSpPr>
            <a:spLocks noChangeArrowheads="1"/>
          </p:cNvSpPr>
          <p:nvPr/>
        </p:nvSpPr>
        <p:spPr bwMode="auto">
          <a:xfrm>
            <a:off x="468313" y="3367088"/>
            <a:ext cx="7991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Si rilassano i vincoli di non interrompibilità dei job e si risolve il problema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sp>
        <p:nvSpPr>
          <p:cNvPr id="19488" name="Rettangolo 7"/>
          <p:cNvSpPr>
            <a:spLocks noChangeArrowheads="1"/>
          </p:cNvSpPr>
          <p:nvPr/>
        </p:nvSpPr>
        <p:spPr bwMode="auto">
          <a:xfrm>
            <a:off x="468313" y="4217988"/>
            <a:ext cx="799147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Applicando la regola PEDD la soluzione ottima è: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grpSp>
        <p:nvGrpSpPr>
          <p:cNvPr id="19489" name="Gruppo 39"/>
          <p:cNvGrpSpPr>
            <a:grpSpLocks/>
          </p:cNvGrpSpPr>
          <p:nvPr/>
        </p:nvGrpSpPr>
        <p:grpSpPr bwMode="auto">
          <a:xfrm>
            <a:off x="755650" y="4724400"/>
            <a:ext cx="7777163" cy="1225550"/>
            <a:chOff x="755650" y="4724400"/>
            <a:chExt cx="7777163" cy="1225550"/>
          </a:xfrm>
        </p:grpSpPr>
        <p:cxnSp>
          <p:nvCxnSpPr>
            <p:cNvPr id="9" name="Connettore 2 8"/>
            <p:cNvCxnSpPr/>
            <p:nvPr/>
          </p:nvCxnSpPr>
          <p:spPr bwMode="auto">
            <a:xfrm flipV="1">
              <a:off x="900113" y="4724400"/>
              <a:ext cx="0" cy="10810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2 9"/>
            <p:cNvCxnSpPr/>
            <p:nvPr/>
          </p:nvCxnSpPr>
          <p:spPr bwMode="auto">
            <a:xfrm>
              <a:off x="755650" y="5661025"/>
              <a:ext cx="77771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/>
          </p:nvCxnSpPr>
          <p:spPr bwMode="auto">
            <a:xfrm flipV="1">
              <a:off x="2627313" y="5229225"/>
              <a:ext cx="0" cy="431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/>
          </p:nvCxnSpPr>
          <p:spPr bwMode="auto">
            <a:xfrm flipV="1">
              <a:off x="3060700" y="5229225"/>
              <a:ext cx="0" cy="431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ttangolo 41"/>
            <p:cNvSpPr/>
            <p:nvPr/>
          </p:nvSpPr>
          <p:spPr bwMode="auto">
            <a:xfrm>
              <a:off x="1619250" y="5589588"/>
              <a:ext cx="288925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2</a:t>
              </a:r>
            </a:p>
          </p:txBody>
        </p:sp>
        <p:sp>
          <p:nvSpPr>
            <p:cNvPr id="43" name="Rettangolo 42"/>
            <p:cNvSpPr/>
            <p:nvPr/>
          </p:nvSpPr>
          <p:spPr bwMode="auto">
            <a:xfrm>
              <a:off x="1187450" y="5589588"/>
              <a:ext cx="288925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</a:t>
              </a:r>
            </a:p>
          </p:txBody>
        </p:sp>
        <p:sp>
          <p:nvSpPr>
            <p:cNvPr id="44" name="Rettangolo 43"/>
            <p:cNvSpPr/>
            <p:nvPr/>
          </p:nvSpPr>
          <p:spPr bwMode="auto">
            <a:xfrm>
              <a:off x="2484438" y="5589588"/>
              <a:ext cx="28733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4</a:t>
              </a:r>
            </a:p>
          </p:txBody>
        </p:sp>
        <p:sp>
          <p:nvSpPr>
            <p:cNvPr id="45" name="Rettangolo 44"/>
            <p:cNvSpPr/>
            <p:nvPr/>
          </p:nvSpPr>
          <p:spPr bwMode="auto">
            <a:xfrm>
              <a:off x="2052638" y="5589588"/>
              <a:ext cx="28733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3</a:t>
              </a:r>
            </a:p>
          </p:txBody>
        </p:sp>
        <p:sp>
          <p:nvSpPr>
            <p:cNvPr id="46" name="Rettangolo 45"/>
            <p:cNvSpPr/>
            <p:nvPr/>
          </p:nvSpPr>
          <p:spPr bwMode="auto">
            <a:xfrm>
              <a:off x="3348038" y="5589588"/>
              <a:ext cx="28733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6</a:t>
              </a:r>
            </a:p>
          </p:txBody>
        </p:sp>
        <p:sp>
          <p:nvSpPr>
            <p:cNvPr id="47" name="Rettangolo 46"/>
            <p:cNvSpPr/>
            <p:nvPr/>
          </p:nvSpPr>
          <p:spPr bwMode="auto">
            <a:xfrm>
              <a:off x="2916238" y="5589588"/>
              <a:ext cx="28733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5</a:t>
              </a:r>
            </a:p>
          </p:txBody>
        </p:sp>
        <p:sp>
          <p:nvSpPr>
            <p:cNvPr id="48" name="Rettangolo 47"/>
            <p:cNvSpPr/>
            <p:nvPr/>
          </p:nvSpPr>
          <p:spPr bwMode="auto">
            <a:xfrm>
              <a:off x="4211638" y="5589588"/>
              <a:ext cx="288925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8</a:t>
              </a:r>
            </a:p>
          </p:txBody>
        </p:sp>
        <p:sp>
          <p:nvSpPr>
            <p:cNvPr id="49" name="Rettangolo 48"/>
            <p:cNvSpPr/>
            <p:nvPr/>
          </p:nvSpPr>
          <p:spPr bwMode="auto">
            <a:xfrm>
              <a:off x="3779838" y="5589588"/>
              <a:ext cx="288925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7</a:t>
              </a:r>
            </a:p>
          </p:txBody>
        </p:sp>
        <p:sp>
          <p:nvSpPr>
            <p:cNvPr id="50" name="Rettangolo 49"/>
            <p:cNvSpPr/>
            <p:nvPr/>
          </p:nvSpPr>
          <p:spPr bwMode="auto">
            <a:xfrm>
              <a:off x="5003800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10</a:t>
              </a:r>
            </a:p>
          </p:txBody>
        </p:sp>
        <p:sp>
          <p:nvSpPr>
            <p:cNvPr id="51" name="Rettangolo 50"/>
            <p:cNvSpPr/>
            <p:nvPr/>
          </p:nvSpPr>
          <p:spPr bwMode="auto">
            <a:xfrm>
              <a:off x="4645025" y="5589588"/>
              <a:ext cx="287338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9</a:t>
              </a:r>
            </a:p>
          </p:txBody>
        </p:sp>
        <p:sp>
          <p:nvSpPr>
            <p:cNvPr id="52" name="Rettangolo 51"/>
            <p:cNvSpPr/>
            <p:nvPr/>
          </p:nvSpPr>
          <p:spPr bwMode="auto">
            <a:xfrm>
              <a:off x="5435600" y="5589588"/>
              <a:ext cx="433388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11</a:t>
              </a:r>
            </a:p>
          </p:txBody>
        </p:sp>
        <p:sp>
          <p:nvSpPr>
            <p:cNvPr id="53" name="Rettangolo 52"/>
            <p:cNvSpPr/>
            <p:nvPr/>
          </p:nvSpPr>
          <p:spPr bwMode="auto">
            <a:xfrm>
              <a:off x="58689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12</a:t>
              </a:r>
            </a:p>
          </p:txBody>
        </p:sp>
        <p:sp>
          <p:nvSpPr>
            <p:cNvPr id="54" name="Rettangolo 53"/>
            <p:cNvSpPr/>
            <p:nvPr/>
          </p:nvSpPr>
          <p:spPr bwMode="auto">
            <a:xfrm>
              <a:off x="63007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13</a:t>
              </a:r>
            </a:p>
          </p:txBody>
        </p:sp>
        <p:sp>
          <p:nvSpPr>
            <p:cNvPr id="55" name="Rettangolo 54"/>
            <p:cNvSpPr/>
            <p:nvPr/>
          </p:nvSpPr>
          <p:spPr bwMode="auto">
            <a:xfrm>
              <a:off x="67325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14</a:t>
              </a:r>
            </a:p>
          </p:txBody>
        </p:sp>
        <p:sp>
          <p:nvSpPr>
            <p:cNvPr id="56" name="Rettangolo 55"/>
            <p:cNvSpPr/>
            <p:nvPr/>
          </p:nvSpPr>
          <p:spPr bwMode="auto">
            <a:xfrm>
              <a:off x="71643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15</a:t>
              </a:r>
            </a:p>
          </p:txBody>
        </p:sp>
        <p:sp>
          <p:nvSpPr>
            <p:cNvPr id="57" name="Rettangolo 56"/>
            <p:cNvSpPr/>
            <p:nvPr/>
          </p:nvSpPr>
          <p:spPr bwMode="auto">
            <a:xfrm>
              <a:off x="75961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16</a:t>
              </a:r>
            </a:p>
          </p:txBody>
        </p:sp>
        <p:sp>
          <p:nvSpPr>
            <p:cNvPr id="58" name="Rettangolo 57"/>
            <p:cNvSpPr/>
            <p:nvPr/>
          </p:nvSpPr>
          <p:spPr bwMode="auto">
            <a:xfrm>
              <a:off x="8027988" y="5589588"/>
              <a:ext cx="43338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17</a:t>
              </a:r>
            </a:p>
          </p:txBody>
        </p:sp>
        <p:sp>
          <p:nvSpPr>
            <p:cNvPr id="59" name="Rettangolo 58"/>
            <p:cNvSpPr/>
            <p:nvPr/>
          </p:nvSpPr>
          <p:spPr bwMode="auto">
            <a:xfrm>
              <a:off x="900113" y="5229225"/>
              <a:ext cx="1727200" cy="43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b="1" dirty="0">
                  <a:solidFill>
                    <a:schemeClr val="accent2"/>
                  </a:solidFill>
                </a:rPr>
                <a:t>J1</a:t>
              </a:r>
            </a:p>
          </p:txBody>
        </p:sp>
        <p:sp>
          <p:nvSpPr>
            <p:cNvPr id="60" name="Rettangolo 59"/>
            <p:cNvSpPr/>
            <p:nvPr/>
          </p:nvSpPr>
          <p:spPr bwMode="auto">
            <a:xfrm>
              <a:off x="2627313" y="5229225"/>
              <a:ext cx="433387" cy="4318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J3</a:t>
              </a:r>
            </a:p>
          </p:txBody>
        </p:sp>
        <p:sp>
          <p:nvSpPr>
            <p:cNvPr id="61" name="Rettangolo 60"/>
            <p:cNvSpPr/>
            <p:nvPr/>
          </p:nvSpPr>
          <p:spPr bwMode="auto">
            <a:xfrm>
              <a:off x="3060700" y="5229225"/>
              <a:ext cx="2159000" cy="431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J4</a:t>
              </a:r>
            </a:p>
          </p:txBody>
        </p:sp>
      </p:grpSp>
      <p:graphicFrame>
        <p:nvGraphicFramePr>
          <p:cNvPr id="19490" name="Object 3"/>
          <p:cNvGraphicFramePr>
            <a:graphicFrameLocks noChangeAspect="1"/>
          </p:cNvGraphicFramePr>
          <p:nvPr/>
        </p:nvGraphicFramePr>
        <p:xfrm>
          <a:off x="611188" y="3852863"/>
          <a:ext cx="24463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310" imgH="241195" progId="Equation.DSMT4">
                  <p:embed/>
                </p:oleObj>
              </mc:Choice>
              <mc:Fallback>
                <p:oleObj name="Equation" r:id="rId2" imgW="1358310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852863"/>
                        <a:ext cx="2446337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Macchina singola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20484" name="Rettangolo 3"/>
          <p:cNvSpPr>
            <a:spLocks noChangeArrowheads="1"/>
          </p:cNvSpPr>
          <p:nvPr/>
        </p:nvSpPr>
        <p:spPr bwMode="auto">
          <a:xfrm>
            <a:off x="395288" y="908050"/>
            <a:ext cx="856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Massima Lateness con relese date, esempio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2124075" y="1412875"/>
          <a:ext cx="4248152" cy="1524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6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it-IT" sz="14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510" name="Rettangolo 3"/>
          <p:cNvSpPr>
            <a:spLocks noChangeArrowheads="1"/>
          </p:cNvSpPr>
          <p:nvPr/>
        </p:nvSpPr>
        <p:spPr bwMode="auto">
          <a:xfrm>
            <a:off x="395288" y="3068638"/>
            <a:ext cx="8569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Calcolo del lower bound iniziale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sp>
        <p:nvSpPr>
          <p:cNvPr id="20511" name="Rettangolo 6"/>
          <p:cNvSpPr>
            <a:spLocks noChangeArrowheads="1"/>
          </p:cNvSpPr>
          <p:nvPr/>
        </p:nvSpPr>
        <p:spPr bwMode="auto">
          <a:xfrm>
            <a:off x="468313" y="3367088"/>
            <a:ext cx="7991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Si rilassano i vincoli di non interrompibilità dei job e si risolve il problema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sp>
        <p:nvSpPr>
          <p:cNvPr id="20512" name="Rettangolo 7"/>
          <p:cNvSpPr>
            <a:spLocks noChangeArrowheads="1"/>
          </p:cNvSpPr>
          <p:nvPr/>
        </p:nvSpPr>
        <p:spPr bwMode="auto">
          <a:xfrm>
            <a:off x="468313" y="4217988"/>
            <a:ext cx="799147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Applicando la regola PEDD la soluzione ottima è: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graphicFrame>
        <p:nvGraphicFramePr>
          <p:cNvPr id="20513" name="Object 3"/>
          <p:cNvGraphicFramePr>
            <a:graphicFrameLocks noChangeAspect="1"/>
          </p:cNvGraphicFramePr>
          <p:nvPr/>
        </p:nvGraphicFramePr>
        <p:xfrm>
          <a:off x="611188" y="3852863"/>
          <a:ext cx="24463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310" imgH="241195" progId="Equation.DSMT4">
                  <p:embed/>
                </p:oleObj>
              </mc:Choice>
              <mc:Fallback>
                <p:oleObj name="Equation" r:id="rId2" imgW="1358310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852863"/>
                        <a:ext cx="2446337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14" name="Gruppo 40"/>
          <p:cNvGrpSpPr>
            <a:grpSpLocks/>
          </p:cNvGrpSpPr>
          <p:nvPr/>
        </p:nvGrpSpPr>
        <p:grpSpPr bwMode="auto">
          <a:xfrm>
            <a:off x="755650" y="4724400"/>
            <a:ext cx="7777163" cy="1225550"/>
            <a:chOff x="755650" y="4724400"/>
            <a:chExt cx="7777163" cy="1225550"/>
          </a:xfrm>
        </p:grpSpPr>
        <p:cxnSp>
          <p:nvCxnSpPr>
            <p:cNvPr id="10" name="Connettore 2 9"/>
            <p:cNvCxnSpPr/>
            <p:nvPr/>
          </p:nvCxnSpPr>
          <p:spPr bwMode="auto">
            <a:xfrm flipV="1">
              <a:off x="900113" y="4724400"/>
              <a:ext cx="0" cy="10810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2 10"/>
            <p:cNvCxnSpPr/>
            <p:nvPr/>
          </p:nvCxnSpPr>
          <p:spPr bwMode="auto">
            <a:xfrm>
              <a:off x="755650" y="5661025"/>
              <a:ext cx="77771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/>
          </p:nvCxnSpPr>
          <p:spPr bwMode="auto">
            <a:xfrm flipV="1">
              <a:off x="2627313" y="5229225"/>
              <a:ext cx="0" cy="431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/>
          </p:nvCxnSpPr>
          <p:spPr bwMode="auto">
            <a:xfrm flipV="1">
              <a:off x="3060700" y="5229225"/>
              <a:ext cx="0" cy="431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ttangolo 18"/>
            <p:cNvSpPr/>
            <p:nvPr/>
          </p:nvSpPr>
          <p:spPr bwMode="auto">
            <a:xfrm>
              <a:off x="1619250" y="5589588"/>
              <a:ext cx="288925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2</a:t>
              </a:r>
            </a:p>
          </p:txBody>
        </p:sp>
        <p:sp>
          <p:nvSpPr>
            <p:cNvPr id="20" name="Rettangolo 19"/>
            <p:cNvSpPr/>
            <p:nvPr/>
          </p:nvSpPr>
          <p:spPr bwMode="auto">
            <a:xfrm>
              <a:off x="1187450" y="5589588"/>
              <a:ext cx="288925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</a:t>
              </a:r>
            </a:p>
          </p:txBody>
        </p:sp>
        <p:sp>
          <p:nvSpPr>
            <p:cNvPr id="21" name="Rettangolo 20"/>
            <p:cNvSpPr/>
            <p:nvPr/>
          </p:nvSpPr>
          <p:spPr bwMode="auto">
            <a:xfrm>
              <a:off x="2484438" y="5589588"/>
              <a:ext cx="28733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4</a:t>
              </a:r>
            </a:p>
          </p:txBody>
        </p:sp>
        <p:sp>
          <p:nvSpPr>
            <p:cNvPr id="22" name="Rettangolo 21"/>
            <p:cNvSpPr/>
            <p:nvPr/>
          </p:nvSpPr>
          <p:spPr bwMode="auto">
            <a:xfrm>
              <a:off x="2052638" y="5589588"/>
              <a:ext cx="28733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3</a:t>
              </a:r>
            </a:p>
          </p:txBody>
        </p:sp>
        <p:sp>
          <p:nvSpPr>
            <p:cNvPr id="23" name="Rettangolo 22"/>
            <p:cNvSpPr/>
            <p:nvPr/>
          </p:nvSpPr>
          <p:spPr bwMode="auto">
            <a:xfrm>
              <a:off x="3348038" y="5589588"/>
              <a:ext cx="28733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6</a:t>
              </a:r>
            </a:p>
          </p:txBody>
        </p:sp>
        <p:sp>
          <p:nvSpPr>
            <p:cNvPr id="24" name="Rettangolo 23"/>
            <p:cNvSpPr/>
            <p:nvPr/>
          </p:nvSpPr>
          <p:spPr bwMode="auto">
            <a:xfrm>
              <a:off x="2916238" y="5589588"/>
              <a:ext cx="28733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5</a:t>
              </a:r>
            </a:p>
          </p:txBody>
        </p:sp>
        <p:sp>
          <p:nvSpPr>
            <p:cNvPr id="25" name="Rettangolo 24"/>
            <p:cNvSpPr/>
            <p:nvPr/>
          </p:nvSpPr>
          <p:spPr bwMode="auto">
            <a:xfrm>
              <a:off x="4211638" y="5589588"/>
              <a:ext cx="288925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8</a:t>
              </a:r>
            </a:p>
          </p:txBody>
        </p:sp>
        <p:sp>
          <p:nvSpPr>
            <p:cNvPr id="26" name="Rettangolo 25"/>
            <p:cNvSpPr/>
            <p:nvPr/>
          </p:nvSpPr>
          <p:spPr bwMode="auto">
            <a:xfrm>
              <a:off x="3779838" y="5589588"/>
              <a:ext cx="288925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7</a:t>
              </a:r>
            </a:p>
          </p:txBody>
        </p:sp>
        <p:sp>
          <p:nvSpPr>
            <p:cNvPr id="27" name="Rettangolo 26"/>
            <p:cNvSpPr/>
            <p:nvPr/>
          </p:nvSpPr>
          <p:spPr bwMode="auto">
            <a:xfrm>
              <a:off x="5003800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10</a:t>
              </a:r>
            </a:p>
          </p:txBody>
        </p:sp>
        <p:sp>
          <p:nvSpPr>
            <p:cNvPr id="28" name="Rettangolo 27"/>
            <p:cNvSpPr/>
            <p:nvPr/>
          </p:nvSpPr>
          <p:spPr bwMode="auto">
            <a:xfrm>
              <a:off x="4645025" y="5589588"/>
              <a:ext cx="287338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9</a:t>
              </a:r>
            </a:p>
          </p:txBody>
        </p:sp>
        <p:sp>
          <p:nvSpPr>
            <p:cNvPr id="29" name="Rettangolo 28"/>
            <p:cNvSpPr/>
            <p:nvPr/>
          </p:nvSpPr>
          <p:spPr bwMode="auto">
            <a:xfrm>
              <a:off x="5435600" y="5589588"/>
              <a:ext cx="433388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11</a:t>
              </a:r>
            </a:p>
          </p:txBody>
        </p:sp>
        <p:sp>
          <p:nvSpPr>
            <p:cNvPr id="30" name="Rettangolo 29"/>
            <p:cNvSpPr/>
            <p:nvPr/>
          </p:nvSpPr>
          <p:spPr bwMode="auto">
            <a:xfrm>
              <a:off x="58689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12</a:t>
              </a:r>
            </a:p>
          </p:txBody>
        </p:sp>
        <p:sp>
          <p:nvSpPr>
            <p:cNvPr id="31" name="Rettangolo 30"/>
            <p:cNvSpPr/>
            <p:nvPr/>
          </p:nvSpPr>
          <p:spPr bwMode="auto">
            <a:xfrm>
              <a:off x="63007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13</a:t>
              </a:r>
            </a:p>
          </p:txBody>
        </p:sp>
        <p:sp>
          <p:nvSpPr>
            <p:cNvPr id="32" name="Rettangolo 31"/>
            <p:cNvSpPr/>
            <p:nvPr/>
          </p:nvSpPr>
          <p:spPr bwMode="auto">
            <a:xfrm>
              <a:off x="67325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14</a:t>
              </a:r>
            </a:p>
          </p:txBody>
        </p:sp>
        <p:sp>
          <p:nvSpPr>
            <p:cNvPr id="33" name="Rettangolo 32"/>
            <p:cNvSpPr/>
            <p:nvPr/>
          </p:nvSpPr>
          <p:spPr bwMode="auto">
            <a:xfrm>
              <a:off x="71643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15</a:t>
              </a:r>
            </a:p>
          </p:txBody>
        </p:sp>
        <p:sp>
          <p:nvSpPr>
            <p:cNvPr id="34" name="Rettangolo 33"/>
            <p:cNvSpPr/>
            <p:nvPr/>
          </p:nvSpPr>
          <p:spPr bwMode="auto">
            <a:xfrm>
              <a:off x="75961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16</a:t>
              </a:r>
            </a:p>
          </p:txBody>
        </p:sp>
        <p:sp>
          <p:nvSpPr>
            <p:cNvPr id="35" name="Rettangolo 34"/>
            <p:cNvSpPr/>
            <p:nvPr/>
          </p:nvSpPr>
          <p:spPr bwMode="auto">
            <a:xfrm>
              <a:off x="8027988" y="5589588"/>
              <a:ext cx="43338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17</a:t>
              </a:r>
            </a:p>
          </p:txBody>
        </p:sp>
        <p:sp>
          <p:nvSpPr>
            <p:cNvPr id="36" name="Rettangolo 35"/>
            <p:cNvSpPr/>
            <p:nvPr/>
          </p:nvSpPr>
          <p:spPr bwMode="auto">
            <a:xfrm>
              <a:off x="900113" y="5229225"/>
              <a:ext cx="1727200" cy="43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b="1" dirty="0">
                  <a:solidFill>
                    <a:schemeClr val="accent2"/>
                  </a:solidFill>
                </a:rPr>
                <a:t>J1</a:t>
              </a:r>
            </a:p>
          </p:txBody>
        </p:sp>
        <p:sp>
          <p:nvSpPr>
            <p:cNvPr id="37" name="Rettangolo 36"/>
            <p:cNvSpPr/>
            <p:nvPr/>
          </p:nvSpPr>
          <p:spPr bwMode="auto">
            <a:xfrm>
              <a:off x="2627313" y="5229225"/>
              <a:ext cx="433387" cy="4318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J3</a:t>
              </a:r>
            </a:p>
          </p:txBody>
        </p:sp>
        <p:sp>
          <p:nvSpPr>
            <p:cNvPr id="38" name="Rettangolo 37"/>
            <p:cNvSpPr/>
            <p:nvPr/>
          </p:nvSpPr>
          <p:spPr bwMode="auto">
            <a:xfrm>
              <a:off x="3060700" y="5229225"/>
              <a:ext cx="2159000" cy="431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J4</a:t>
              </a:r>
            </a:p>
          </p:txBody>
        </p:sp>
        <p:sp>
          <p:nvSpPr>
            <p:cNvPr id="80" name="Rettangolo 79"/>
            <p:cNvSpPr/>
            <p:nvPr/>
          </p:nvSpPr>
          <p:spPr bwMode="auto">
            <a:xfrm>
              <a:off x="5219700" y="5229225"/>
              <a:ext cx="2160588" cy="4318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J3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Caratteristiche principali</a:t>
            </a: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468313" y="1530350"/>
            <a:ext cx="835183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i="1">
                <a:solidFill>
                  <a:schemeClr val="accent2"/>
                </a:solidFill>
              </a:rPr>
              <a:t>Tempo di esecuzione </a:t>
            </a:r>
            <a:r>
              <a:rPr lang="it-IT" altLang="it-IT" sz="1800"/>
              <a:t>(processing time) </a:t>
            </a:r>
            <a:r>
              <a:rPr lang="it-IT" altLang="it-IT" sz="1800" b="1" i="1">
                <a:solidFill>
                  <a:schemeClr val="accent2"/>
                </a:solidFill>
              </a:rPr>
              <a:t>p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kj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chemeClr val="accent2"/>
                </a:solidFill>
              </a:rPr>
              <a:t>	</a:t>
            </a:r>
            <a:r>
              <a:rPr lang="it-IT" altLang="it-IT" sz="1800"/>
              <a:t>è il tempo che occorre alla </a:t>
            </a:r>
            <a:r>
              <a:rPr lang="it-IT" altLang="it-IT" sz="1800" i="1">
                <a:solidFill>
                  <a:schemeClr val="accent2"/>
                </a:solidFill>
              </a:rPr>
              <a:t>macchina</a:t>
            </a:r>
            <a:r>
              <a:rPr lang="it-IT" altLang="it-IT" sz="1800" b="1" i="1">
                <a:solidFill>
                  <a:schemeClr val="accent2"/>
                </a:solidFill>
              </a:rPr>
              <a:t> k </a:t>
            </a:r>
            <a:r>
              <a:rPr lang="it-IT" altLang="it-IT" sz="1800"/>
              <a:t>per </a:t>
            </a:r>
            <a:r>
              <a:rPr lang="it-IT" altLang="it-IT" sz="1800" i="1">
                <a:solidFill>
                  <a:schemeClr val="accent2"/>
                </a:solidFill>
              </a:rPr>
              <a:t>eseguire il task </a:t>
            </a:r>
            <a:r>
              <a:rPr lang="it-IT" altLang="it-IT" sz="1800" b="1" i="1">
                <a:solidFill>
                  <a:schemeClr val="accent2"/>
                </a:solidFill>
              </a:rPr>
              <a:t>j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−"/>
            </a:pPr>
            <a:r>
              <a:rPr lang="it-IT" altLang="it-IT" sz="1800" i="1">
                <a:solidFill>
                  <a:schemeClr val="accent2"/>
                </a:solidFill>
              </a:rPr>
              <a:t>macchine identiche </a:t>
            </a:r>
            <a:r>
              <a:rPr lang="it-IT" altLang="it-IT" sz="1800" b="1" i="1">
                <a:solidFill>
                  <a:schemeClr val="accent2"/>
                </a:solidFill>
              </a:rPr>
              <a:t>p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kj</a:t>
            </a:r>
            <a:r>
              <a:rPr lang="it-IT" altLang="it-IT" sz="1800" b="1" i="1">
                <a:solidFill>
                  <a:schemeClr val="accent2"/>
                </a:solidFill>
              </a:rPr>
              <a:t> = p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−"/>
            </a:pPr>
            <a:r>
              <a:rPr lang="it-IT" altLang="it-IT" sz="1800" i="1">
                <a:solidFill>
                  <a:schemeClr val="accent2"/>
                </a:solidFill>
              </a:rPr>
              <a:t>macchine uniformi </a:t>
            </a:r>
            <a:r>
              <a:rPr lang="it-IT" altLang="it-IT" sz="1800" b="1" i="1">
                <a:solidFill>
                  <a:schemeClr val="accent2"/>
                </a:solidFill>
              </a:rPr>
              <a:t>p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kj</a:t>
            </a:r>
            <a:r>
              <a:rPr lang="it-IT" altLang="it-IT" sz="1800" b="1" i="1">
                <a:solidFill>
                  <a:schemeClr val="accent2"/>
                </a:solidFill>
              </a:rPr>
              <a:t> = p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</a:t>
            </a:r>
            <a:r>
              <a:rPr lang="it-IT" altLang="it-IT" sz="1800" b="1" i="1">
                <a:solidFill>
                  <a:schemeClr val="accent2"/>
                </a:solidFill>
              </a:rPr>
              <a:t>/v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k</a:t>
            </a:r>
            <a:r>
              <a:rPr lang="it-IT" altLang="it-IT" sz="1800" b="1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dove </a:t>
            </a:r>
            <a:r>
              <a:rPr lang="it-IT" altLang="it-IT" sz="1800" b="1" i="1">
                <a:solidFill>
                  <a:schemeClr val="accent2"/>
                </a:solidFill>
              </a:rPr>
              <a:t>p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</a:t>
            </a:r>
            <a:r>
              <a:rPr lang="it-IT" altLang="it-IT" sz="1800" b="1" i="1">
                <a:solidFill>
                  <a:schemeClr val="accent2"/>
                </a:solidFill>
              </a:rPr>
              <a:t> = min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k</a:t>
            </a:r>
            <a:r>
              <a:rPr lang="it-IT" altLang="it-IT" sz="1800" b="1" i="1">
                <a:solidFill>
                  <a:schemeClr val="accent2"/>
                </a:solidFill>
              </a:rPr>
              <a:t>(p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kj</a:t>
            </a:r>
            <a:r>
              <a:rPr lang="it-IT" altLang="it-IT" sz="1800" b="1" i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3077" name="Rettangolo 3"/>
          <p:cNvSpPr>
            <a:spLocks noChangeArrowheads="1"/>
          </p:cNvSpPr>
          <p:nvPr/>
        </p:nvSpPr>
        <p:spPr bwMode="auto">
          <a:xfrm>
            <a:off x="395288" y="1162050"/>
            <a:ext cx="856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Parametri di un job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468313" y="3330575"/>
            <a:ext cx="8351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i="1">
                <a:solidFill>
                  <a:schemeClr val="accent2"/>
                </a:solidFill>
              </a:rPr>
              <a:t>Peso o priorità </a:t>
            </a:r>
            <a:r>
              <a:rPr lang="it-IT" altLang="it-IT" sz="1800" b="1" i="1">
                <a:solidFill>
                  <a:schemeClr val="accent2"/>
                </a:solidFill>
              </a:rPr>
              <a:t>w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468313" y="3789363"/>
            <a:ext cx="835183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i="1">
                <a:solidFill>
                  <a:schemeClr val="accent2"/>
                </a:solidFill>
              </a:rPr>
              <a:t>Tempo di rilascio (</a:t>
            </a:r>
            <a:r>
              <a:rPr lang="it-IT" altLang="it-IT" sz="1800"/>
              <a:t>release time</a:t>
            </a:r>
            <a:r>
              <a:rPr lang="it-IT" altLang="it-IT" sz="1800" i="1">
                <a:solidFill>
                  <a:schemeClr val="accent2"/>
                </a:solidFill>
              </a:rPr>
              <a:t>) </a:t>
            </a:r>
            <a:r>
              <a:rPr lang="it-IT" altLang="it-IT" sz="1800" b="1" i="1">
                <a:solidFill>
                  <a:schemeClr val="accent2"/>
                </a:solidFill>
              </a:rPr>
              <a:t>r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chemeClr val="accent2"/>
                </a:solidFill>
              </a:rPr>
              <a:t>	</a:t>
            </a:r>
            <a:r>
              <a:rPr lang="it-IT" altLang="it-IT" sz="1800"/>
              <a:t>è l’istante a partire dal quale l’operazione</a:t>
            </a:r>
            <a:r>
              <a:rPr lang="it-IT" altLang="it-IT" sz="1800" b="1" i="1">
                <a:solidFill>
                  <a:schemeClr val="accent2"/>
                </a:solidFill>
              </a:rPr>
              <a:t> j </a:t>
            </a:r>
            <a:r>
              <a:rPr lang="it-IT" altLang="it-IT" sz="1800"/>
              <a:t>è </a:t>
            </a:r>
            <a:r>
              <a:rPr lang="it-IT" altLang="it-IT" sz="1800" i="1">
                <a:solidFill>
                  <a:schemeClr val="accent2"/>
                </a:solidFill>
              </a:rPr>
              <a:t>pronta</a:t>
            </a:r>
            <a:r>
              <a:rPr lang="it-IT" altLang="it-IT" sz="1800"/>
              <a:t> per essere eseguita.</a:t>
            </a:r>
          </a:p>
        </p:txBody>
      </p:sp>
      <p:sp>
        <p:nvSpPr>
          <p:cNvPr id="10" name="Rettangolo 9"/>
          <p:cNvSpPr>
            <a:spLocks noChangeArrowheads="1"/>
          </p:cNvSpPr>
          <p:nvPr/>
        </p:nvSpPr>
        <p:spPr bwMode="auto">
          <a:xfrm>
            <a:off x="468313" y="4652963"/>
            <a:ext cx="83518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i="1">
                <a:solidFill>
                  <a:schemeClr val="accent2"/>
                </a:solidFill>
              </a:rPr>
              <a:t>Tempo di completamento (</a:t>
            </a:r>
            <a:r>
              <a:rPr lang="it-IT" altLang="it-IT" sz="1800"/>
              <a:t>completition time</a:t>
            </a:r>
            <a:r>
              <a:rPr lang="it-IT" altLang="it-IT" sz="1800" i="1">
                <a:solidFill>
                  <a:schemeClr val="accent2"/>
                </a:solidFill>
              </a:rPr>
              <a:t>) </a:t>
            </a:r>
            <a:r>
              <a:rPr lang="it-IT" altLang="it-IT" sz="1800" b="1" i="1">
                <a:solidFill>
                  <a:schemeClr val="accent2"/>
                </a:solidFill>
              </a:rPr>
              <a:t>C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chemeClr val="accent2"/>
                </a:solidFill>
              </a:rPr>
              <a:t>	</a:t>
            </a:r>
            <a:r>
              <a:rPr lang="it-IT" altLang="it-IT" sz="1800"/>
              <a:t>è l’istante in cui </a:t>
            </a:r>
            <a:r>
              <a:rPr lang="it-IT" altLang="it-IT" sz="1800" i="1">
                <a:solidFill>
                  <a:schemeClr val="accent2"/>
                </a:solidFill>
              </a:rPr>
              <a:t>termina</a:t>
            </a:r>
            <a:r>
              <a:rPr lang="it-IT" altLang="it-IT" sz="1800"/>
              <a:t> l’esecuzione del </a:t>
            </a:r>
            <a:r>
              <a:rPr lang="it-IT" altLang="it-IT" sz="1800" i="1">
                <a:solidFill>
                  <a:schemeClr val="accent2"/>
                </a:solidFill>
              </a:rPr>
              <a:t>job </a:t>
            </a:r>
            <a:r>
              <a:rPr lang="it-IT" altLang="it-IT" sz="1800" i="1" baseline="-25000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11" name="Rettangolo 10"/>
          <p:cNvSpPr>
            <a:spLocks noChangeArrowheads="1"/>
          </p:cNvSpPr>
          <p:nvPr/>
        </p:nvSpPr>
        <p:spPr bwMode="auto">
          <a:xfrm>
            <a:off x="468313" y="5529263"/>
            <a:ext cx="8351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i="1">
                <a:solidFill>
                  <a:schemeClr val="accent2"/>
                </a:solidFill>
              </a:rPr>
              <a:t>Tempo di flusso (</a:t>
            </a:r>
            <a:r>
              <a:rPr lang="it-IT" altLang="it-IT" sz="1800"/>
              <a:t>flow time</a:t>
            </a:r>
            <a:r>
              <a:rPr lang="it-IT" altLang="it-IT" sz="1800" i="1">
                <a:solidFill>
                  <a:schemeClr val="accent2"/>
                </a:solidFill>
              </a:rPr>
              <a:t>) </a:t>
            </a:r>
            <a:r>
              <a:rPr lang="it-IT" altLang="it-IT" sz="1800" b="1" i="1">
                <a:solidFill>
                  <a:schemeClr val="accent2"/>
                </a:solidFill>
              </a:rPr>
              <a:t>F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 </a:t>
            </a:r>
            <a:r>
              <a:rPr lang="it-IT" altLang="it-IT" sz="1800" b="1" i="1">
                <a:solidFill>
                  <a:schemeClr val="accent2"/>
                </a:solidFill>
              </a:rPr>
              <a:t>= C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 </a:t>
            </a:r>
            <a:r>
              <a:rPr lang="it-IT" altLang="it-IT" sz="1800" b="1" i="1">
                <a:solidFill>
                  <a:schemeClr val="accent2"/>
                </a:solidFill>
              </a:rPr>
              <a:t>- r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Macchina singola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21508" name="Rettangolo 3"/>
          <p:cNvSpPr>
            <a:spLocks noChangeArrowheads="1"/>
          </p:cNvSpPr>
          <p:nvPr/>
        </p:nvSpPr>
        <p:spPr bwMode="auto">
          <a:xfrm>
            <a:off x="395288" y="908050"/>
            <a:ext cx="856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Massima Lateness con relese date, esempio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2124075" y="1412875"/>
          <a:ext cx="4248152" cy="1524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6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it-IT" sz="14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34" name="Rettangolo 3"/>
          <p:cNvSpPr>
            <a:spLocks noChangeArrowheads="1"/>
          </p:cNvSpPr>
          <p:nvPr/>
        </p:nvSpPr>
        <p:spPr bwMode="auto">
          <a:xfrm>
            <a:off x="395288" y="3068638"/>
            <a:ext cx="8569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Calcolo del lower bound iniziale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sp>
        <p:nvSpPr>
          <p:cNvPr id="21535" name="Rettangolo 6"/>
          <p:cNvSpPr>
            <a:spLocks noChangeArrowheads="1"/>
          </p:cNvSpPr>
          <p:nvPr/>
        </p:nvSpPr>
        <p:spPr bwMode="auto">
          <a:xfrm>
            <a:off x="468313" y="3367088"/>
            <a:ext cx="7991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Si rilassano i vincoli di non interrompibilità dei job e si risolve il problema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sp>
        <p:nvSpPr>
          <p:cNvPr id="21536" name="Rettangolo 7"/>
          <p:cNvSpPr>
            <a:spLocks noChangeArrowheads="1"/>
          </p:cNvSpPr>
          <p:nvPr/>
        </p:nvSpPr>
        <p:spPr bwMode="auto">
          <a:xfrm>
            <a:off x="468313" y="4217988"/>
            <a:ext cx="799147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Applicando la regola PEDD la soluzione ottima è: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graphicFrame>
        <p:nvGraphicFramePr>
          <p:cNvPr id="39" name="Object 2"/>
          <p:cNvGraphicFramePr>
            <a:graphicFrameLocks noChangeAspect="1"/>
          </p:cNvGraphicFramePr>
          <p:nvPr/>
        </p:nvGraphicFramePr>
        <p:xfrm>
          <a:off x="741363" y="6099175"/>
          <a:ext cx="276701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700" imgH="228600" progId="Equation.DSMT4">
                  <p:embed/>
                </p:oleObj>
              </mc:Choice>
              <mc:Fallback>
                <p:oleObj name="Equation" r:id="rId2" imgW="15367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6099175"/>
                        <a:ext cx="276701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8" name="Object 3"/>
          <p:cNvGraphicFramePr>
            <a:graphicFrameLocks noChangeAspect="1"/>
          </p:cNvGraphicFramePr>
          <p:nvPr/>
        </p:nvGraphicFramePr>
        <p:xfrm>
          <a:off x="611188" y="3852863"/>
          <a:ext cx="24463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310" imgH="241195" progId="Equation.DSMT4">
                  <p:embed/>
                </p:oleObj>
              </mc:Choice>
              <mc:Fallback>
                <p:oleObj name="Equation" r:id="rId4" imgW="1358310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852863"/>
                        <a:ext cx="2446337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Connettore 1 15"/>
          <p:cNvCxnSpPr/>
          <p:nvPr/>
        </p:nvCxnSpPr>
        <p:spPr bwMode="auto">
          <a:xfrm flipV="1">
            <a:off x="2627313" y="5229225"/>
            <a:ext cx="0" cy="43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/>
        </p:nvCxnSpPr>
        <p:spPr bwMode="auto">
          <a:xfrm flipV="1">
            <a:off x="3060700" y="5229225"/>
            <a:ext cx="0" cy="43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41" name="Gruppo 47"/>
          <p:cNvGrpSpPr>
            <a:grpSpLocks/>
          </p:cNvGrpSpPr>
          <p:nvPr/>
        </p:nvGrpSpPr>
        <p:grpSpPr bwMode="auto">
          <a:xfrm>
            <a:off x="755650" y="4724400"/>
            <a:ext cx="7777163" cy="1225550"/>
            <a:chOff x="755650" y="4724400"/>
            <a:chExt cx="7777163" cy="1225550"/>
          </a:xfrm>
        </p:grpSpPr>
        <p:cxnSp>
          <p:nvCxnSpPr>
            <p:cNvPr id="10" name="Connettore 2 9"/>
            <p:cNvCxnSpPr/>
            <p:nvPr/>
          </p:nvCxnSpPr>
          <p:spPr bwMode="auto">
            <a:xfrm flipV="1">
              <a:off x="900113" y="4724400"/>
              <a:ext cx="0" cy="10810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2 10"/>
            <p:cNvCxnSpPr/>
            <p:nvPr/>
          </p:nvCxnSpPr>
          <p:spPr bwMode="auto">
            <a:xfrm>
              <a:off x="755650" y="5661025"/>
              <a:ext cx="77771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ttangolo 18"/>
            <p:cNvSpPr/>
            <p:nvPr/>
          </p:nvSpPr>
          <p:spPr bwMode="auto">
            <a:xfrm>
              <a:off x="1619250" y="5589588"/>
              <a:ext cx="288925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2</a:t>
              </a:r>
            </a:p>
          </p:txBody>
        </p:sp>
        <p:sp>
          <p:nvSpPr>
            <p:cNvPr id="20" name="Rettangolo 19"/>
            <p:cNvSpPr/>
            <p:nvPr/>
          </p:nvSpPr>
          <p:spPr bwMode="auto">
            <a:xfrm>
              <a:off x="1187450" y="5589588"/>
              <a:ext cx="288925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</a:t>
              </a:r>
            </a:p>
          </p:txBody>
        </p:sp>
        <p:sp>
          <p:nvSpPr>
            <p:cNvPr id="21" name="Rettangolo 20"/>
            <p:cNvSpPr/>
            <p:nvPr/>
          </p:nvSpPr>
          <p:spPr bwMode="auto">
            <a:xfrm>
              <a:off x="2484438" y="5589588"/>
              <a:ext cx="28733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4</a:t>
              </a:r>
            </a:p>
          </p:txBody>
        </p:sp>
        <p:sp>
          <p:nvSpPr>
            <p:cNvPr id="22" name="Rettangolo 21"/>
            <p:cNvSpPr/>
            <p:nvPr/>
          </p:nvSpPr>
          <p:spPr bwMode="auto">
            <a:xfrm>
              <a:off x="2052638" y="5589588"/>
              <a:ext cx="28733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3</a:t>
              </a:r>
            </a:p>
          </p:txBody>
        </p:sp>
        <p:sp>
          <p:nvSpPr>
            <p:cNvPr id="23" name="Rettangolo 22"/>
            <p:cNvSpPr/>
            <p:nvPr/>
          </p:nvSpPr>
          <p:spPr bwMode="auto">
            <a:xfrm>
              <a:off x="3348038" y="5589588"/>
              <a:ext cx="28733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6</a:t>
              </a:r>
            </a:p>
          </p:txBody>
        </p:sp>
        <p:sp>
          <p:nvSpPr>
            <p:cNvPr id="24" name="Rettangolo 23"/>
            <p:cNvSpPr/>
            <p:nvPr/>
          </p:nvSpPr>
          <p:spPr bwMode="auto">
            <a:xfrm>
              <a:off x="2916238" y="5589588"/>
              <a:ext cx="28733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5</a:t>
              </a:r>
            </a:p>
          </p:txBody>
        </p:sp>
        <p:sp>
          <p:nvSpPr>
            <p:cNvPr id="25" name="Rettangolo 24"/>
            <p:cNvSpPr/>
            <p:nvPr/>
          </p:nvSpPr>
          <p:spPr bwMode="auto">
            <a:xfrm>
              <a:off x="4211638" y="5589588"/>
              <a:ext cx="288925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8</a:t>
              </a:r>
            </a:p>
          </p:txBody>
        </p:sp>
        <p:sp>
          <p:nvSpPr>
            <p:cNvPr id="26" name="Rettangolo 25"/>
            <p:cNvSpPr/>
            <p:nvPr/>
          </p:nvSpPr>
          <p:spPr bwMode="auto">
            <a:xfrm>
              <a:off x="3779838" y="5589588"/>
              <a:ext cx="288925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7</a:t>
              </a:r>
            </a:p>
          </p:txBody>
        </p:sp>
        <p:sp>
          <p:nvSpPr>
            <p:cNvPr id="27" name="Rettangolo 26"/>
            <p:cNvSpPr/>
            <p:nvPr/>
          </p:nvSpPr>
          <p:spPr bwMode="auto">
            <a:xfrm>
              <a:off x="5003800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10</a:t>
              </a:r>
            </a:p>
          </p:txBody>
        </p:sp>
        <p:sp>
          <p:nvSpPr>
            <p:cNvPr id="28" name="Rettangolo 27"/>
            <p:cNvSpPr/>
            <p:nvPr/>
          </p:nvSpPr>
          <p:spPr bwMode="auto">
            <a:xfrm>
              <a:off x="4645025" y="5589588"/>
              <a:ext cx="287338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9</a:t>
              </a:r>
            </a:p>
          </p:txBody>
        </p:sp>
        <p:sp>
          <p:nvSpPr>
            <p:cNvPr id="29" name="Rettangolo 28"/>
            <p:cNvSpPr/>
            <p:nvPr/>
          </p:nvSpPr>
          <p:spPr bwMode="auto">
            <a:xfrm>
              <a:off x="5435600" y="5589588"/>
              <a:ext cx="433388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11</a:t>
              </a:r>
            </a:p>
          </p:txBody>
        </p:sp>
        <p:sp>
          <p:nvSpPr>
            <p:cNvPr id="30" name="Rettangolo 29"/>
            <p:cNvSpPr/>
            <p:nvPr/>
          </p:nvSpPr>
          <p:spPr bwMode="auto">
            <a:xfrm>
              <a:off x="58689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12</a:t>
              </a:r>
            </a:p>
          </p:txBody>
        </p:sp>
        <p:sp>
          <p:nvSpPr>
            <p:cNvPr id="31" name="Rettangolo 30"/>
            <p:cNvSpPr/>
            <p:nvPr/>
          </p:nvSpPr>
          <p:spPr bwMode="auto">
            <a:xfrm>
              <a:off x="63007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13</a:t>
              </a:r>
            </a:p>
          </p:txBody>
        </p:sp>
        <p:sp>
          <p:nvSpPr>
            <p:cNvPr id="32" name="Rettangolo 31"/>
            <p:cNvSpPr/>
            <p:nvPr/>
          </p:nvSpPr>
          <p:spPr bwMode="auto">
            <a:xfrm>
              <a:off x="67325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14</a:t>
              </a:r>
            </a:p>
          </p:txBody>
        </p:sp>
        <p:sp>
          <p:nvSpPr>
            <p:cNvPr id="33" name="Rettangolo 32"/>
            <p:cNvSpPr/>
            <p:nvPr/>
          </p:nvSpPr>
          <p:spPr bwMode="auto">
            <a:xfrm>
              <a:off x="71643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15</a:t>
              </a:r>
            </a:p>
          </p:txBody>
        </p:sp>
        <p:sp>
          <p:nvSpPr>
            <p:cNvPr id="34" name="Rettangolo 33"/>
            <p:cNvSpPr/>
            <p:nvPr/>
          </p:nvSpPr>
          <p:spPr bwMode="auto">
            <a:xfrm>
              <a:off x="75961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16</a:t>
              </a:r>
            </a:p>
          </p:txBody>
        </p:sp>
        <p:sp>
          <p:nvSpPr>
            <p:cNvPr id="35" name="Rettangolo 34"/>
            <p:cNvSpPr/>
            <p:nvPr/>
          </p:nvSpPr>
          <p:spPr bwMode="auto">
            <a:xfrm>
              <a:off x="8027988" y="5589588"/>
              <a:ext cx="43338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17</a:t>
              </a:r>
            </a:p>
          </p:txBody>
        </p:sp>
        <p:sp>
          <p:nvSpPr>
            <p:cNvPr id="36" name="Rettangolo 35"/>
            <p:cNvSpPr/>
            <p:nvPr/>
          </p:nvSpPr>
          <p:spPr bwMode="auto">
            <a:xfrm>
              <a:off x="900113" y="5229225"/>
              <a:ext cx="1727200" cy="43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J1</a:t>
              </a:r>
            </a:p>
          </p:txBody>
        </p:sp>
        <p:sp>
          <p:nvSpPr>
            <p:cNvPr id="37" name="Rettangolo 36"/>
            <p:cNvSpPr/>
            <p:nvPr/>
          </p:nvSpPr>
          <p:spPr bwMode="auto">
            <a:xfrm>
              <a:off x="2627313" y="5229225"/>
              <a:ext cx="433387" cy="4318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J3</a:t>
              </a:r>
            </a:p>
          </p:txBody>
        </p:sp>
        <p:sp>
          <p:nvSpPr>
            <p:cNvPr id="38" name="Rettangolo 37"/>
            <p:cNvSpPr/>
            <p:nvPr/>
          </p:nvSpPr>
          <p:spPr bwMode="auto">
            <a:xfrm>
              <a:off x="3060700" y="5229225"/>
              <a:ext cx="2159000" cy="431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J4</a:t>
              </a:r>
            </a:p>
          </p:txBody>
        </p:sp>
        <p:sp>
          <p:nvSpPr>
            <p:cNvPr id="41" name="Rettangolo 40"/>
            <p:cNvSpPr/>
            <p:nvPr/>
          </p:nvSpPr>
          <p:spPr bwMode="auto">
            <a:xfrm>
              <a:off x="5219700" y="5229225"/>
              <a:ext cx="2160588" cy="4318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J3</a:t>
              </a:r>
            </a:p>
          </p:txBody>
        </p:sp>
        <p:sp>
          <p:nvSpPr>
            <p:cNvPr id="42" name="Rettangolo 41"/>
            <p:cNvSpPr/>
            <p:nvPr/>
          </p:nvSpPr>
          <p:spPr bwMode="auto">
            <a:xfrm>
              <a:off x="7380288" y="5229225"/>
              <a:ext cx="865187" cy="431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J2</a:t>
              </a:r>
            </a:p>
          </p:txBody>
        </p:sp>
      </p:grpSp>
      <p:cxnSp>
        <p:nvCxnSpPr>
          <p:cNvPr id="47" name="Connettore 1 46"/>
          <p:cNvCxnSpPr>
            <a:endCxn id="30" idx="2"/>
          </p:cNvCxnSpPr>
          <p:nvPr/>
        </p:nvCxnSpPr>
        <p:spPr>
          <a:xfrm>
            <a:off x="6084888" y="4581525"/>
            <a:ext cx="0" cy="1368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1 48"/>
          <p:cNvCxnSpPr/>
          <p:nvPr/>
        </p:nvCxnSpPr>
        <p:spPr>
          <a:xfrm>
            <a:off x="8243888" y="4581525"/>
            <a:ext cx="0" cy="1368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1 49"/>
          <p:cNvCxnSpPr/>
          <p:nvPr/>
        </p:nvCxnSpPr>
        <p:spPr bwMode="auto">
          <a:xfrm>
            <a:off x="6083300" y="4941888"/>
            <a:ext cx="216058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tangolo 50"/>
          <p:cNvSpPr/>
          <p:nvPr/>
        </p:nvSpPr>
        <p:spPr bwMode="auto">
          <a:xfrm>
            <a:off x="6804025" y="4438650"/>
            <a:ext cx="793750" cy="35877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L</a:t>
            </a:r>
            <a:r>
              <a:rPr lang="it-IT" baseline="-25000" dirty="0"/>
              <a:t>MAX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Macchina singola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22532" name="Rettangolo 3"/>
          <p:cNvSpPr>
            <a:spLocks noChangeArrowheads="1"/>
          </p:cNvSpPr>
          <p:nvPr/>
        </p:nvSpPr>
        <p:spPr bwMode="auto">
          <a:xfrm>
            <a:off x="395288" y="908050"/>
            <a:ext cx="856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Massima Lateness con relese date, esempio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2124075" y="1412875"/>
          <a:ext cx="4248152" cy="1524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6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it-IT" sz="14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558" name="Rettangolo 3"/>
          <p:cNvSpPr>
            <a:spLocks noChangeArrowheads="1"/>
          </p:cNvSpPr>
          <p:nvPr/>
        </p:nvSpPr>
        <p:spPr bwMode="auto">
          <a:xfrm>
            <a:off x="395288" y="3068638"/>
            <a:ext cx="8569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Albero di enumerazione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sp>
        <p:nvSpPr>
          <p:cNvPr id="7" name="Ovale 6"/>
          <p:cNvSpPr/>
          <p:nvPr/>
        </p:nvSpPr>
        <p:spPr>
          <a:xfrm>
            <a:off x="3203575" y="3573463"/>
            <a:ext cx="1223963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b="1" i="1" dirty="0">
                <a:solidFill>
                  <a:schemeClr val="accent2"/>
                </a:solidFill>
              </a:rPr>
              <a:t>{ }</a:t>
            </a:r>
          </a:p>
        </p:txBody>
      </p:sp>
      <p:sp>
        <p:nvSpPr>
          <p:cNvPr id="8" name="Ovale 7"/>
          <p:cNvSpPr/>
          <p:nvPr/>
        </p:nvSpPr>
        <p:spPr>
          <a:xfrm>
            <a:off x="1116013" y="4797425"/>
            <a:ext cx="935037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b="1" i="1" dirty="0">
                <a:solidFill>
                  <a:schemeClr val="accent2"/>
                </a:solidFill>
              </a:rPr>
              <a:t>{ 1 }</a:t>
            </a:r>
          </a:p>
        </p:txBody>
      </p:sp>
      <p:sp>
        <p:nvSpPr>
          <p:cNvPr id="9" name="Ovale 8"/>
          <p:cNvSpPr/>
          <p:nvPr/>
        </p:nvSpPr>
        <p:spPr>
          <a:xfrm>
            <a:off x="2484438" y="4797425"/>
            <a:ext cx="1008062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b="1" i="1" dirty="0">
                <a:solidFill>
                  <a:schemeClr val="accent2"/>
                </a:solidFill>
              </a:rPr>
              <a:t>{ 2 }</a:t>
            </a:r>
          </a:p>
        </p:txBody>
      </p:sp>
      <p:sp>
        <p:nvSpPr>
          <p:cNvPr id="10" name="Ovale 9"/>
          <p:cNvSpPr/>
          <p:nvPr/>
        </p:nvSpPr>
        <p:spPr>
          <a:xfrm>
            <a:off x="3924300" y="4797425"/>
            <a:ext cx="1008063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b="1" i="1" dirty="0">
                <a:solidFill>
                  <a:schemeClr val="accent2"/>
                </a:solidFill>
              </a:rPr>
              <a:t>{ 3 }</a:t>
            </a:r>
          </a:p>
        </p:txBody>
      </p:sp>
      <p:sp>
        <p:nvSpPr>
          <p:cNvPr id="11" name="Ovale 10"/>
          <p:cNvSpPr/>
          <p:nvPr/>
        </p:nvSpPr>
        <p:spPr>
          <a:xfrm>
            <a:off x="5364163" y="4797425"/>
            <a:ext cx="1008062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b="1" i="1" dirty="0">
                <a:solidFill>
                  <a:schemeClr val="accent2"/>
                </a:solidFill>
              </a:rPr>
              <a:t>{ 4 }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4356100" y="3644900"/>
            <a:ext cx="1008063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>
                <a:solidFill>
                  <a:srgbClr val="C00000"/>
                </a:solidFill>
              </a:rPr>
              <a:t>LB = 5 </a:t>
            </a:r>
          </a:p>
        </p:txBody>
      </p:sp>
      <p:cxnSp>
        <p:nvCxnSpPr>
          <p:cNvPr id="14" name="Connettore 2 13"/>
          <p:cNvCxnSpPr>
            <a:stCxn id="7" idx="3"/>
            <a:endCxn id="8" idx="7"/>
          </p:cNvCxnSpPr>
          <p:nvPr/>
        </p:nvCxnSpPr>
        <p:spPr>
          <a:xfrm flipH="1">
            <a:off x="1914525" y="4125913"/>
            <a:ext cx="1468438" cy="76676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endCxn id="9" idx="0"/>
          </p:cNvCxnSpPr>
          <p:nvPr/>
        </p:nvCxnSpPr>
        <p:spPr>
          <a:xfrm flipH="1">
            <a:off x="2987675" y="4221163"/>
            <a:ext cx="576263" cy="57626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endCxn id="10" idx="0"/>
          </p:cNvCxnSpPr>
          <p:nvPr/>
        </p:nvCxnSpPr>
        <p:spPr>
          <a:xfrm>
            <a:off x="4067175" y="4221163"/>
            <a:ext cx="360363" cy="57626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7" idx="5"/>
            <a:endCxn id="11" idx="1"/>
          </p:cNvCxnSpPr>
          <p:nvPr/>
        </p:nvCxnSpPr>
        <p:spPr>
          <a:xfrm>
            <a:off x="4248150" y="4125913"/>
            <a:ext cx="1263650" cy="76676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/>
          <p:nvPr/>
        </p:nvCxnSpPr>
        <p:spPr>
          <a:xfrm flipH="1">
            <a:off x="5364163" y="4581525"/>
            <a:ext cx="1152525" cy="10080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1 38"/>
          <p:cNvCxnSpPr/>
          <p:nvPr/>
        </p:nvCxnSpPr>
        <p:spPr>
          <a:xfrm>
            <a:off x="5435600" y="4652963"/>
            <a:ext cx="1008063" cy="9366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1 45"/>
          <p:cNvCxnSpPr/>
          <p:nvPr/>
        </p:nvCxnSpPr>
        <p:spPr>
          <a:xfrm flipH="1">
            <a:off x="3851275" y="4724400"/>
            <a:ext cx="1008063" cy="865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1 46"/>
          <p:cNvCxnSpPr/>
          <p:nvPr/>
        </p:nvCxnSpPr>
        <p:spPr>
          <a:xfrm>
            <a:off x="3924300" y="4652963"/>
            <a:ext cx="1008063" cy="9366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ttangolo 3"/>
          <p:cNvSpPr>
            <a:spLocks noChangeArrowheads="1"/>
          </p:cNvSpPr>
          <p:nvPr/>
        </p:nvSpPr>
        <p:spPr bwMode="auto">
          <a:xfrm>
            <a:off x="395288" y="3203575"/>
            <a:ext cx="856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Lower bound del nodo S</a:t>
            </a:r>
            <a:r>
              <a:rPr lang="it-IT" altLang="it-IT" sz="1800" b="1" i="1" baseline="-25000">
                <a:solidFill>
                  <a:srgbClr val="0066FF"/>
                </a:solidFill>
              </a:rPr>
              <a:t>h</a:t>
            </a:r>
            <a:r>
              <a:rPr lang="it-IT" altLang="it-IT" sz="1800" b="1" i="1">
                <a:solidFill>
                  <a:srgbClr val="0066FF"/>
                </a:solidFill>
              </a:rPr>
              <a:t> = { 1 }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741363" y="5307013"/>
          <a:ext cx="276701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700" imgH="228600" progId="Equation.DSMT4">
                  <p:embed/>
                </p:oleObj>
              </mc:Choice>
              <mc:Fallback>
                <p:oleObj name="Equation" r:id="rId2" imgW="15367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5307013"/>
                        <a:ext cx="2767012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6" name="Gruppo 3"/>
          <p:cNvGrpSpPr>
            <a:grpSpLocks/>
          </p:cNvGrpSpPr>
          <p:nvPr/>
        </p:nvGrpSpPr>
        <p:grpSpPr bwMode="auto">
          <a:xfrm>
            <a:off x="755650" y="3932238"/>
            <a:ext cx="7777163" cy="1223962"/>
            <a:chOff x="755576" y="4725144"/>
            <a:chExt cx="7776864" cy="1224136"/>
          </a:xfrm>
        </p:grpSpPr>
        <p:cxnSp>
          <p:nvCxnSpPr>
            <p:cNvPr id="5" name="Connettore 2 4"/>
            <p:cNvCxnSpPr/>
            <p:nvPr/>
          </p:nvCxnSpPr>
          <p:spPr>
            <a:xfrm flipV="1">
              <a:off x="900033" y="4725144"/>
              <a:ext cx="0" cy="10796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ttore 2 5"/>
            <p:cNvCxnSpPr/>
            <p:nvPr/>
          </p:nvCxnSpPr>
          <p:spPr>
            <a:xfrm>
              <a:off x="755576" y="5661902"/>
              <a:ext cx="77768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6"/>
            <p:cNvCxnSpPr/>
            <p:nvPr/>
          </p:nvCxnSpPr>
          <p:spPr>
            <a:xfrm>
              <a:off x="900033" y="5228453"/>
              <a:ext cx="43178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7"/>
            <p:cNvCxnSpPr/>
            <p:nvPr/>
          </p:nvCxnSpPr>
          <p:spPr>
            <a:xfrm>
              <a:off x="1331817" y="5228453"/>
              <a:ext cx="43178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8"/>
            <p:cNvCxnSpPr/>
            <p:nvPr/>
          </p:nvCxnSpPr>
          <p:spPr>
            <a:xfrm>
              <a:off x="1763600" y="5228453"/>
              <a:ext cx="43178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9"/>
            <p:cNvCxnSpPr/>
            <p:nvPr/>
          </p:nvCxnSpPr>
          <p:spPr>
            <a:xfrm>
              <a:off x="2195384" y="5228453"/>
              <a:ext cx="43178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0"/>
            <p:cNvCxnSpPr/>
            <p:nvPr/>
          </p:nvCxnSpPr>
          <p:spPr>
            <a:xfrm flipV="1">
              <a:off x="2627167" y="5228453"/>
              <a:ext cx="0" cy="433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1"/>
            <p:cNvCxnSpPr/>
            <p:nvPr/>
          </p:nvCxnSpPr>
          <p:spPr>
            <a:xfrm>
              <a:off x="2627167" y="5228453"/>
              <a:ext cx="4333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/>
          </p:nvCxnSpPr>
          <p:spPr>
            <a:xfrm flipV="1">
              <a:off x="3060537" y="5228453"/>
              <a:ext cx="0" cy="433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tangolo 13"/>
            <p:cNvSpPr/>
            <p:nvPr/>
          </p:nvSpPr>
          <p:spPr>
            <a:xfrm>
              <a:off x="1619143" y="5588867"/>
              <a:ext cx="288914" cy="36041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2</a:t>
              </a:r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1187359" y="5588867"/>
              <a:ext cx="288914" cy="36041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</a:t>
              </a:r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2484298" y="5588867"/>
              <a:ext cx="287326" cy="36041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4</a:t>
              </a:r>
            </a:p>
          </p:txBody>
        </p:sp>
        <p:sp>
          <p:nvSpPr>
            <p:cNvPr id="17" name="Rettangolo 16"/>
            <p:cNvSpPr/>
            <p:nvPr/>
          </p:nvSpPr>
          <p:spPr>
            <a:xfrm>
              <a:off x="2052514" y="5588867"/>
              <a:ext cx="287326" cy="36041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3</a:t>
              </a:r>
            </a:p>
          </p:txBody>
        </p:sp>
        <p:sp>
          <p:nvSpPr>
            <p:cNvPr id="18" name="Rettangolo 17"/>
            <p:cNvSpPr/>
            <p:nvPr/>
          </p:nvSpPr>
          <p:spPr>
            <a:xfrm>
              <a:off x="3347864" y="5588867"/>
              <a:ext cx="287326" cy="36041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6</a:t>
              </a:r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2916081" y="5588867"/>
              <a:ext cx="287326" cy="36041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5</a:t>
              </a:r>
            </a:p>
          </p:txBody>
        </p:sp>
        <p:sp>
          <p:nvSpPr>
            <p:cNvPr id="20" name="Rettangolo 19"/>
            <p:cNvSpPr/>
            <p:nvPr/>
          </p:nvSpPr>
          <p:spPr>
            <a:xfrm>
              <a:off x="4211431" y="5588867"/>
              <a:ext cx="288914" cy="36041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8</a:t>
              </a:r>
            </a:p>
          </p:txBody>
        </p:sp>
        <p:sp>
          <p:nvSpPr>
            <p:cNvPr id="21" name="Rettangolo 20"/>
            <p:cNvSpPr/>
            <p:nvPr/>
          </p:nvSpPr>
          <p:spPr>
            <a:xfrm>
              <a:off x="3779648" y="5588867"/>
              <a:ext cx="288914" cy="36041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7</a:t>
              </a:r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5003563" y="5588867"/>
              <a:ext cx="431783" cy="36041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10</a:t>
              </a:r>
            </a:p>
          </p:txBody>
        </p:sp>
        <p:sp>
          <p:nvSpPr>
            <p:cNvPr id="23" name="Rettangolo 22"/>
            <p:cNvSpPr/>
            <p:nvPr/>
          </p:nvSpPr>
          <p:spPr>
            <a:xfrm>
              <a:off x="4644801" y="5588867"/>
              <a:ext cx="287327" cy="36041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9</a:t>
              </a:r>
            </a:p>
          </p:txBody>
        </p:sp>
        <p:sp>
          <p:nvSpPr>
            <p:cNvPr id="24" name="Rettangolo 23"/>
            <p:cNvSpPr/>
            <p:nvPr/>
          </p:nvSpPr>
          <p:spPr>
            <a:xfrm>
              <a:off x="5435346" y="5588867"/>
              <a:ext cx="433371" cy="36041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11</a:t>
              </a:r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5868717" y="5588867"/>
              <a:ext cx="431783" cy="36041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12</a:t>
              </a:r>
            </a:p>
          </p:txBody>
        </p:sp>
        <p:sp>
          <p:nvSpPr>
            <p:cNvPr id="26" name="Rettangolo 25"/>
            <p:cNvSpPr/>
            <p:nvPr/>
          </p:nvSpPr>
          <p:spPr>
            <a:xfrm>
              <a:off x="6300501" y="5588867"/>
              <a:ext cx="431783" cy="36041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13</a:t>
              </a:r>
            </a:p>
          </p:txBody>
        </p:sp>
        <p:sp>
          <p:nvSpPr>
            <p:cNvPr id="27" name="Rettangolo 26"/>
            <p:cNvSpPr/>
            <p:nvPr/>
          </p:nvSpPr>
          <p:spPr>
            <a:xfrm>
              <a:off x="6732284" y="5588867"/>
              <a:ext cx="431783" cy="36041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14</a:t>
              </a:r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7164068" y="5588867"/>
              <a:ext cx="431783" cy="36041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15</a:t>
              </a: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7595851" y="5588867"/>
              <a:ext cx="431783" cy="36041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16</a:t>
              </a:r>
            </a:p>
          </p:txBody>
        </p:sp>
        <p:sp>
          <p:nvSpPr>
            <p:cNvPr id="30" name="Rettangolo 29"/>
            <p:cNvSpPr/>
            <p:nvPr/>
          </p:nvSpPr>
          <p:spPr>
            <a:xfrm>
              <a:off x="8027634" y="5588867"/>
              <a:ext cx="433370" cy="36041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17</a:t>
              </a:r>
            </a:p>
          </p:txBody>
        </p:sp>
        <p:sp>
          <p:nvSpPr>
            <p:cNvPr id="31" name="Rettangolo 30"/>
            <p:cNvSpPr/>
            <p:nvPr/>
          </p:nvSpPr>
          <p:spPr>
            <a:xfrm>
              <a:off x="900033" y="5228453"/>
              <a:ext cx="1727134" cy="433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J1</a:t>
              </a:r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2627167" y="5228453"/>
              <a:ext cx="433370" cy="43345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J3</a:t>
              </a:r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3060537" y="5228453"/>
              <a:ext cx="2158917" cy="433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J4</a:t>
              </a:r>
            </a:p>
          </p:txBody>
        </p:sp>
        <p:sp>
          <p:nvSpPr>
            <p:cNvPr id="34" name="Rettangolo 33"/>
            <p:cNvSpPr/>
            <p:nvPr/>
          </p:nvSpPr>
          <p:spPr>
            <a:xfrm>
              <a:off x="5219454" y="5228453"/>
              <a:ext cx="2160505" cy="43345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J3</a:t>
              </a:r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7379959" y="5228453"/>
              <a:ext cx="865154" cy="4334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J2</a:t>
              </a:r>
            </a:p>
          </p:txBody>
        </p:sp>
      </p:grpSp>
      <p:cxnSp>
        <p:nvCxnSpPr>
          <p:cNvPr id="36" name="Connettore 1 35"/>
          <p:cNvCxnSpPr>
            <a:endCxn id="25" idx="2"/>
          </p:cNvCxnSpPr>
          <p:nvPr/>
        </p:nvCxnSpPr>
        <p:spPr>
          <a:xfrm>
            <a:off x="6084888" y="3787775"/>
            <a:ext cx="0" cy="1368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>
            <a:off x="8243888" y="3787775"/>
            <a:ext cx="0" cy="1368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/>
          <p:nvPr/>
        </p:nvCxnSpPr>
        <p:spPr bwMode="auto">
          <a:xfrm>
            <a:off x="6083300" y="4148138"/>
            <a:ext cx="216058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tangolo 38"/>
          <p:cNvSpPr/>
          <p:nvPr/>
        </p:nvSpPr>
        <p:spPr bwMode="auto">
          <a:xfrm>
            <a:off x="6804025" y="3644900"/>
            <a:ext cx="793750" cy="35877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L</a:t>
            </a:r>
            <a:r>
              <a:rPr lang="it-IT" baseline="-25000" dirty="0"/>
              <a:t>MAX</a:t>
            </a:r>
          </a:p>
        </p:txBody>
      </p:sp>
      <p:sp>
        <p:nvSpPr>
          <p:cNvPr id="23561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Macchina singola</a:t>
            </a:r>
          </a:p>
        </p:txBody>
      </p:sp>
      <p:sp>
        <p:nvSpPr>
          <p:cNvPr id="23562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23563" name="Rettangolo 41"/>
          <p:cNvSpPr>
            <a:spLocks noChangeArrowheads="1"/>
          </p:cNvSpPr>
          <p:nvPr/>
        </p:nvSpPr>
        <p:spPr bwMode="auto">
          <a:xfrm>
            <a:off x="395288" y="908050"/>
            <a:ext cx="856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Massima Lateness con relese date, esempio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43" name="Tabella 42"/>
          <p:cNvGraphicFramePr>
            <a:graphicFrameLocks noGrp="1"/>
          </p:cNvGraphicFramePr>
          <p:nvPr/>
        </p:nvGraphicFramePr>
        <p:xfrm>
          <a:off x="2124075" y="1412875"/>
          <a:ext cx="4248152" cy="1524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6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it-IT" sz="14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ttangolo 3"/>
          <p:cNvSpPr>
            <a:spLocks noChangeArrowheads="1"/>
          </p:cNvSpPr>
          <p:nvPr/>
        </p:nvSpPr>
        <p:spPr bwMode="auto">
          <a:xfrm>
            <a:off x="395288" y="3203575"/>
            <a:ext cx="856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Lower bound del nodo S</a:t>
            </a:r>
            <a:r>
              <a:rPr lang="it-IT" altLang="it-IT" sz="1800" b="1" i="1" baseline="-25000">
                <a:solidFill>
                  <a:srgbClr val="0066FF"/>
                </a:solidFill>
              </a:rPr>
              <a:t>h</a:t>
            </a:r>
            <a:r>
              <a:rPr lang="it-IT" altLang="it-IT" sz="1800" b="1" i="1">
                <a:solidFill>
                  <a:srgbClr val="0066FF"/>
                </a:solidFill>
              </a:rPr>
              <a:t> = { 2 }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cxnSp>
        <p:nvCxnSpPr>
          <p:cNvPr id="5" name="Connettore 2 4"/>
          <p:cNvCxnSpPr/>
          <p:nvPr/>
        </p:nvCxnSpPr>
        <p:spPr>
          <a:xfrm flipV="1">
            <a:off x="900113" y="3932238"/>
            <a:ext cx="0" cy="10795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 flipV="1">
            <a:off x="755650" y="4868863"/>
            <a:ext cx="820896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1619250" y="4795838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2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1187450" y="4795838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</a:t>
            </a:r>
          </a:p>
        </p:txBody>
      </p:sp>
      <p:sp>
        <p:nvSpPr>
          <p:cNvPr id="16" name="Rettangolo 15"/>
          <p:cNvSpPr/>
          <p:nvPr/>
        </p:nvSpPr>
        <p:spPr>
          <a:xfrm>
            <a:off x="2484438" y="4795838"/>
            <a:ext cx="287337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4</a:t>
            </a:r>
          </a:p>
        </p:txBody>
      </p:sp>
      <p:sp>
        <p:nvSpPr>
          <p:cNvPr id="17" name="Rettangolo 16"/>
          <p:cNvSpPr/>
          <p:nvPr/>
        </p:nvSpPr>
        <p:spPr>
          <a:xfrm>
            <a:off x="2051050" y="4795838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3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3348038" y="4795838"/>
            <a:ext cx="287337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6</a:t>
            </a:r>
          </a:p>
        </p:txBody>
      </p:sp>
      <p:sp>
        <p:nvSpPr>
          <p:cNvPr id="19" name="Rettangolo 18"/>
          <p:cNvSpPr/>
          <p:nvPr/>
        </p:nvSpPr>
        <p:spPr>
          <a:xfrm>
            <a:off x="2916238" y="4795838"/>
            <a:ext cx="287337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5</a:t>
            </a:r>
          </a:p>
        </p:txBody>
      </p:sp>
      <p:sp>
        <p:nvSpPr>
          <p:cNvPr id="20" name="Rettangolo 19"/>
          <p:cNvSpPr/>
          <p:nvPr/>
        </p:nvSpPr>
        <p:spPr>
          <a:xfrm>
            <a:off x="4211638" y="4795838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8</a:t>
            </a:r>
          </a:p>
        </p:txBody>
      </p:sp>
      <p:sp>
        <p:nvSpPr>
          <p:cNvPr id="21" name="Rettangolo 20"/>
          <p:cNvSpPr/>
          <p:nvPr/>
        </p:nvSpPr>
        <p:spPr>
          <a:xfrm>
            <a:off x="3779838" y="4795838"/>
            <a:ext cx="287337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7</a:t>
            </a:r>
          </a:p>
        </p:txBody>
      </p:sp>
      <p:sp>
        <p:nvSpPr>
          <p:cNvPr id="22" name="Rettangolo 21"/>
          <p:cNvSpPr/>
          <p:nvPr/>
        </p:nvSpPr>
        <p:spPr>
          <a:xfrm>
            <a:off x="5003800" y="4795838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10</a:t>
            </a:r>
          </a:p>
        </p:txBody>
      </p:sp>
      <p:sp>
        <p:nvSpPr>
          <p:cNvPr id="23" name="Rettangolo 22"/>
          <p:cNvSpPr/>
          <p:nvPr/>
        </p:nvSpPr>
        <p:spPr>
          <a:xfrm>
            <a:off x="4643438" y="4795838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9</a:t>
            </a:r>
          </a:p>
        </p:txBody>
      </p:sp>
      <p:sp>
        <p:nvSpPr>
          <p:cNvPr id="24" name="Rettangolo 23"/>
          <p:cNvSpPr/>
          <p:nvPr/>
        </p:nvSpPr>
        <p:spPr>
          <a:xfrm>
            <a:off x="5435600" y="4795838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11</a:t>
            </a:r>
          </a:p>
        </p:txBody>
      </p:sp>
      <p:sp>
        <p:nvSpPr>
          <p:cNvPr id="25" name="Rettangolo 24"/>
          <p:cNvSpPr/>
          <p:nvPr/>
        </p:nvSpPr>
        <p:spPr>
          <a:xfrm>
            <a:off x="5867400" y="4795838"/>
            <a:ext cx="433388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12</a:t>
            </a:r>
          </a:p>
        </p:txBody>
      </p:sp>
      <p:sp>
        <p:nvSpPr>
          <p:cNvPr id="26" name="Rettangolo 25"/>
          <p:cNvSpPr/>
          <p:nvPr/>
        </p:nvSpPr>
        <p:spPr>
          <a:xfrm>
            <a:off x="6300788" y="4795838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13</a:t>
            </a:r>
          </a:p>
        </p:txBody>
      </p:sp>
      <p:sp>
        <p:nvSpPr>
          <p:cNvPr id="27" name="Rettangolo 26"/>
          <p:cNvSpPr/>
          <p:nvPr/>
        </p:nvSpPr>
        <p:spPr>
          <a:xfrm>
            <a:off x="6732588" y="4795838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14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7164388" y="4795838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15</a:t>
            </a:r>
          </a:p>
        </p:txBody>
      </p:sp>
      <p:sp>
        <p:nvSpPr>
          <p:cNvPr id="29" name="Rettangolo 28"/>
          <p:cNvSpPr/>
          <p:nvPr/>
        </p:nvSpPr>
        <p:spPr>
          <a:xfrm>
            <a:off x="7596188" y="4795838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16</a:t>
            </a:r>
          </a:p>
        </p:txBody>
      </p:sp>
      <p:sp>
        <p:nvSpPr>
          <p:cNvPr id="30" name="Rettangolo 29"/>
          <p:cNvSpPr/>
          <p:nvPr/>
        </p:nvSpPr>
        <p:spPr>
          <a:xfrm>
            <a:off x="8027988" y="4795838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17</a:t>
            </a:r>
          </a:p>
        </p:txBody>
      </p:sp>
      <p:sp>
        <p:nvSpPr>
          <p:cNvPr id="31" name="Rettangolo 30"/>
          <p:cNvSpPr/>
          <p:nvPr/>
        </p:nvSpPr>
        <p:spPr>
          <a:xfrm>
            <a:off x="2195513" y="4437063"/>
            <a:ext cx="863600" cy="4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J1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3059113" y="4437063"/>
            <a:ext cx="2160587" cy="431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J4</a:t>
            </a:r>
          </a:p>
        </p:txBody>
      </p:sp>
      <p:sp>
        <p:nvSpPr>
          <p:cNvPr id="34" name="Rettangolo 33"/>
          <p:cNvSpPr/>
          <p:nvPr/>
        </p:nvSpPr>
        <p:spPr>
          <a:xfrm>
            <a:off x="6083300" y="4437063"/>
            <a:ext cx="2592388" cy="431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J3</a:t>
            </a:r>
          </a:p>
        </p:txBody>
      </p:sp>
      <p:sp>
        <p:nvSpPr>
          <p:cNvPr id="35" name="Rettangolo 34"/>
          <p:cNvSpPr/>
          <p:nvPr/>
        </p:nvSpPr>
        <p:spPr>
          <a:xfrm>
            <a:off x="1331913" y="4437063"/>
            <a:ext cx="863600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J2</a:t>
            </a:r>
          </a:p>
        </p:txBody>
      </p:sp>
      <p:sp>
        <p:nvSpPr>
          <p:cNvPr id="24602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Macchina singola</a:t>
            </a:r>
          </a:p>
        </p:txBody>
      </p:sp>
      <p:sp>
        <p:nvSpPr>
          <p:cNvPr id="24603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24604" name="Rettangolo 37"/>
          <p:cNvSpPr>
            <a:spLocks noChangeArrowheads="1"/>
          </p:cNvSpPr>
          <p:nvPr/>
        </p:nvSpPr>
        <p:spPr bwMode="auto">
          <a:xfrm>
            <a:off x="395288" y="908050"/>
            <a:ext cx="856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Massima Lateness con relese date, esempio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39" name="Tabella 38"/>
          <p:cNvGraphicFramePr>
            <a:graphicFrameLocks noGrp="1"/>
          </p:cNvGraphicFramePr>
          <p:nvPr/>
        </p:nvGraphicFramePr>
        <p:xfrm>
          <a:off x="2124075" y="1412875"/>
          <a:ext cx="4248152" cy="1524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6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it-IT" sz="14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Rettangolo 39"/>
          <p:cNvSpPr/>
          <p:nvPr/>
        </p:nvSpPr>
        <p:spPr>
          <a:xfrm>
            <a:off x="5219700" y="4437063"/>
            <a:ext cx="863600" cy="4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J1</a:t>
            </a:r>
          </a:p>
        </p:txBody>
      </p:sp>
      <p:cxnSp>
        <p:nvCxnSpPr>
          <p:cNvPr id="41" name="Connettore 1 40"/>
          <p:cNvCxnSpPr/>
          <p:nvPr/>
        </p:nvCxnSpPr>
        <p:spPr>
          <a:xfrm>
            <a:off x="5651500" y="3787775"/>
            <a:ext cx="0" cy="1368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1 41"/>
          <p:cNvCxnSpPr/>
          <p:nvPr/>
        </p:nvCxnSpPr>
        <p:spPr>
          <a:xfrm>
            <a:off x="8675688" y="3789363"/>
            <a:ext cx="0" cy="1368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 bwMode="auto">
          <a:xfrm flipV="1">
            <a:off x="5651500" y="4148138"/>
            <a:ext cx="3024188" cy="1587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 bwMode="auto">
          <a:xfrm>
            <a:off x="6372225" y="3644900"/>
            <a:ext cx="793750" cy="35877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L</a:t>
            </a:r>
            <a:r>
              <a:rPr lang="it-IT" baseline="-25000" dirty="0"/>
              <a:t>MAX</a:t>
            </a:r>
          </a:p>
        </p:txBody>
      </p:sp>
      <p:graphicFrame>
        <p:nvGraphicFramePr>
          <p:cNvPr id="24635" name="Oggetto 9"/>
          <p:cNvGraphicFramePr>
            <a:graphicFrameLocks noChangeAspect="1"/>
          </p:cNvGraphicFramePr>
          <p:nvPr/>
        </p:nvGraphicFramePr>
        <p:xfrm>
          <a:off x="752475" y="5373688"/>
          <a:ext cx="281146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1536700" imgH="228600" progId="Equation.3">
                  <p:embed/>
                </p:oleObj>
              </mc:Choice>
              <mc:Fallback>
                <p:oleObj name="Equazione" r:id="rId2" imgW="1536700" imgH="228600" progId="Equation.3">
                  <p:embed/>
                  <p:pic>
                    <p:nvPicPr>
                      <p:cNvPr id="0" name="Oggetto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5373688"/>
                        <a:ext cx="281146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ttangolo 44"/>
          <p:cNvSpPr/>
          <p:nvPr/>
        </p:nvSpPr>
        <p:spPr>
          <a:xfrm>
            <a:off x="8461375" y="4797425"/>
            <a:ext cx="431800" cy="360363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Macchina singola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25604" name="Rettangolo 3"/>
          <p:cNvSpPr>
            <a:spLocks noChangeArrowheads="1"/>
          </p:cNvSpPr>
          <p:nvPr/>
        </p:nvSpPr>
        <p:spPr bwMode="auto">
          <a:xfrm>
            <a:off x="395288" y="908050"/>
            <a:ext cx="856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Massima Lateness con relese date, esempio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2124075" y="1412875"/>
          <a:ext cx="4248152" cy="1524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6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it-IT" sz="14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630" name="Rettangolo 3"/>
          <p:cNvSpPr>
            <a:spLocks noChangeArrowheads="1"/>
          </p:cNvSpPr>
          <p:nvPr/>
        </p:nvSpPr>
        <p:spPr bwMode="auto">
          <a:xfrm>
            <a:off x="395288" y="3068638"/>
            <a:ext cx="8569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Albero di enumerazione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sp>
        <p:nvSpPr>
          <p:cNvPr id="7" name="Ovale 6"/>
          <p:cNvSpPr/>
          <p:nvPr/>
        </p:nvSpPr>
        <p:spPr>
          <a:xfrm>
            <a:off x="4284663" y="3284538"/>
            <a:ext cx="1223962" cy="649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b="1" i="1" dirty="0">
                <a:solidFill>
                  <a:schemeClr val="accent2"/>
                </a:solidFill>
              </a:rPr>
              <a:t>{ }</a:t>
            </a:r>
          </a:p>
        </p:txBody>
      </p:sp>
      <p:sp>
        <p:nvSpPr>
          <p:cNvPr id="8" name="Ovale 7"/>
          <p:cNvSpPr/>
          <p:nvPr/>
        </p:nvSpPr>
        <p:spPr>
          <a:xfrm>
            <a:off x="2195513" y="4508500"/>
            <a:ext cx="936625" cy="649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b="1" i="1" dirty="0">
                <a:solidFill>
                  <a:schemeClr val="accent2"/>
                </a:solidFill>
              </a:rPr>
              <a:t>{ 1 }</a:t>
            </a:r>
          </a:p>
        </p:txBody>
      </p:sp>
      <p:sp>
        <p:nvSpPr>
          <p:cNvPr id="9" name="Ovale 8"/>
          <p:cNvSpPr/>
          <p:nvPr/>
        </p:nvSpPr>
        <p:spPr>
          <a:xfrm>
            <a:off x="3563938" y="4508500"/>
            <a:ext cx="1008062" cy="649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b="1" i="1" dirty="0">
                <a:solidFill>
                  <a:schemeClr val="accent2"/>
                </a:solidFill>
              </a:rPr>
              <a:t>{ 2 }</a:t>
            </a:r>
          </a:p>
        </p:txBody>
      </p:sp>
      <p:sp>
        <p:nvSpPr>
          <p:cNvPr id="10" name="Ovale 9"/>
          <p:cNvSpPr/>
          <p:nvPr/>
        </p:nvSpPr>
        <p:spPr>
          <a:xfrm>
            <a:off x="5003800" y="4508500"/>
            <a:ext cx="1008063" cy="649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b="1" i="1" dirty="0">
                <a:solidFill>
                  <a:schemeClr val="accent2"/>
                </a:solidFill>
              </a:rPr>
              <a:t>{ 3 }</a:t>
            </a:r>
          </a:p>
        </p:txBody>
      </p:sp>
      <p:sp>
        <p:nvSpPr>
          <p:cNvPr id="11" name="Ovale 10"/>
          <p:cNvSpPr/>
          <p:nvPr/>
        </p:nvSpPr>
        <p:spPr>
          <a:xfrm>
            <a:off x="6443663" y="4508500"/>
            <a:ext cx="1008062" cy="649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b="1" i="1" dirty="0">
                <a:solidFill>
                  <a:schemeClr val="accent2"/>
                </a:solidFill>
              </a:rPr>
              <a:t>{ 4 }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5435600" y="3357563"/>
            <a:ext cx="1008063" cy="503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>
                <a:solidFill>
                  <a:srgbClr val="C00000"/>
                </a:solidFill>
              </a:rPr>
              <a:t>LB = 5 </a:t>
            </a:r>
          </a:p>
        </p:txBody>
      </p:sp>
      <p:cxnSp>
        <p:nvCxnSpPr>
          <p:cNvPr id="13" name="Connettore 2 12"/>
          <p:cNvCxnSpPr>
            <a:stCxn id="7" idx="3"/>
            <a:endCxn id="8" idx="7"/>
          </p:cNvCxnSpPr>
          <p:nvPr/>
        </p:nvCxnSpPr>
        <p:spPr>
          <a:xfrm flipH="1">
            <a:off x="2994025" y="3838575"/>
            <a:ext cx="1468438" cy="765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endCxn id="9" idx="0"/>
          </p:cNvCxnSpPr>
          <p:nvPr/>
        </p:nvCxnSpPr>
        <p:spPr>
          <a:xfrm flipH="1">
            <a:off x="4067175" y="3933825"/>
            <a:ext cx="576263" cy="5746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endCxn id="10" idx="0"/>
          </p:cNvCxnSpPr>
          <p:nvPr/>
        </p:nvCxnSpPr>
        <p:spPr>
          <a:xfrm>
            <a:off x="5148263" y="3933825"/>
            <a:ext cx="360362" cy="5746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7" idx="5"/>
            <a:endCxn id="11" idx="1"/>
          </p:cNvCxnSpPr>
          <p:nvPr/>
        </p:nvCxnSpPr>
        <p:spPr>
          <a:xfrm>
            <a:off x="5329238" y="3838575"/>
            <a:ext cx="1262062" cy="765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/>
          <p:nvPr/>
        </p:nvCxnSpPr>
        <p:spPr>
          <a:xfrm flipH="1">
            <a:off x="6443663" y="4292600"/>
            <a:ext cx="1152525" cy="10080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/>
        </p:nvCxnSpPr>
        <p:spPr>
          <a:xfrm>
            <a:off x="6516688" y="4365625"/>
            <a:ext cx="1008062" cy="9350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 flipH="1">
            <a:off x="4932363" y="4437063"/>
            <a:ext cx="1008062" cy="863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/>
          <p:nvPr/>
        </p:nvCxnSpPr>
        <p:spPr>
          <a:xfrm>
            <a:off x="5003800" y="4365625"/>
            <a:ext cx="1008063" cy="9350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1476375" y="4221163"/>
            <a:ext cx="1008063" cy="503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>
                <a:solidFill>
                  <a:srgbClr val="C00000"/>
                </a:solidFill>
              </a:rPr>
              <a:t>LB = 5 </a:t>
            </a:r>
          </a:p>
        </p:txBody>
      </p:sp>
      <p:sp>
        <p:nvSpPr>
          <p:cNvPr id="22" name="Rettangolo 21"/>
          <p:cNvSpPr/>
          <p:nvPr/>
        </p:nvSpPr>
        <p:spPr>
          <a:xfrm>
            <a:off x="4067175" y="4149725"/>
            <a:ext cx="1009650" cy="503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>
                <a:solidFill>
                  <a:srgbClr val="C00000"/>
                </a:solidFill>
              </a:rPr>
              <a:t>LB = 7</a:t>
            </a:r>
          </a:p>
        </p:txBody>
      </p:sp>
      <p:sp>
        <p:nvSpPr>
          <p:cNvPr id="23" name="Ovale 22"/>
          <p:cNvSpPr/>
          <p:nvPr/>
        </p:nvSpPr>
        <p:spPr>
          <a:xfrm>
            <a:off x="684213" y="5589588"/>
            <a:ext cx="1008062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i="1" dirty="0">
                <a:solidFill>
                  <a:schemeClr val="accent2"/>
                </a:solidFill>
              </a:rPr>
              <a:t>{ 1,2 }</a:t>
            </a:r>
          </a:p>
        </p:txBody>
      </p:sp>
      <p:sp>
        <p:nvSpPr>
          <p:cNvPr id="24" name="Ovale 23"/>
          <p:cNvSpPr/>
          <p:nvPr/>
        </p:nvSpPr>
        <p:spPr>
          <a:xfrm>
            <a:off x="2124075" y="5589588"/>
            <a:ext cx="1008063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i="1" dirty="0">
                <a:solidFill>
                  <a:schemeClr val="accent2"/>
                </a:solidFill>
              </a:rPr>
              <a:t>{ 1,3 }</a:t>
            </a:r>
          </a:p>
        </p:txBody>
      </p:sp>
      <p:sp>
        <p:nvSpPr>
          <p:cNvPr id="25" name="Ovale 24"/>
          <p:cNvSpPr/>
          <p:nvPr/>
        </p:nvSpPr>
        <p:spPr>
          <a:xfrm>
            <a:off x="3563938" y="5589588"/>
            <a:ext cx="1008062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i="1" dirty="0">
                <a:solidFill>
                  <a:schemeClr val="accent2"/>
                </a:solidFill>
              </a:rPr>
              <a:t>{ 1,4 }</a:t>
            </a:r>
          </a:p>
        </p:txBody>
      </p:sp>
      <p:cxnSp>
        <p:nvCxnSpPr>
          <p:cNvPr id="26" name="Connettore 2 25"/>
          <p:cNvCxnSpPr>
            <a:stCxn id="8" idx="3"/>
            <a:endCxn id="23" idx="7"/>
          </p:cNvCxnSpPr>
          <p:nvPr/>
        </p:nvCxnSpPr>
        <p:spPr>
          <a:xfrm flipH="1">
            <a:off x="1544638" y="5062538"/>
            <a:ext cx="787400" cy="6223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8" idx="4"/>
            <a:endCxn id="24" idx="0"/>
          </p:cNvCxnSpPr>
          <p:nvPr/>
        </p:nvCxnSpPr>
        <p:spPr>
          <a:xfrm flipH="1">
            <a:off x="2627313" y="5157788"/>
            <a:ext cx="36512" cy="4318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stCxn id="8" idx="5"/>
            <a:endCxn id="25" idx="1"/>
          </p:cNvCxnSpPr>
          <p:nvPr/>
        </p:nvCxnSpPr>
        <p:spPr>
          <a:xfrm>
            <a:off x="2994025" y="5062538"/>
            <a:ext cx="717550" cy="6223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ttangolo 3"/>
          <p:cNvSpPr>
            <a:spLocks noChangeArrowheads="1"/>
          </p:cNvSpPr>
          <p:nvPr/>
        </p:nvSpPr>
        <p:spPr bwMode="auto">
          <a:xfrm>
            <a:off x="395288" y="3203575"/>
            <a:ext cx="856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Lower bound del nodo S</a:t>
            </a:r>
            <a:r>
              <a:rPr lang="it-IT" altLang="it-IT" sz="1800" b="1" i="1" baseline="-25000">
                <a:solidFill>
                  <a:srgbClr val="0066FF"/>
                </a:solidFill>
              </a:rPr>
              <a:t>h</a:t>
            </a:r>
            <a:r>
              <a:rPr lang="it-IT" altLang="it-IT" sz="1800" b="1" i="1">
                <a:solidFill>
                  <a:srgbClr val="0066FF"/>
                </a:solidFill>
              </a:rPr>
              <a:t> = { 1, 2 }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26627" name="Object 2"/>
          <p:cNvGraphicFramePr>
            <a:graphicFrameLocks noChangeAspect="1"/>
          </p:cNvGraphicFramePr>
          <p:nvPr/>
        </p:nvGraphicFramePr>
        <p:xfrm>
          <a:off x="611188" y="5373688"/>
          <a:ext cx="45720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0" imgH="228600" progId="Equation.DSMT4">
                  <p:embed/>
                </p:oleObj>
              </mc:Choice>
              <mc:Fallback>
                <p:oleObj name="Equation" r:id="rId2" imgW="25400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373688"/>
                        <a:ext cx="457200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28" name="Gruppo 44"/>
          <p:cNvGrpSpPr>
            <a:grpSpLocks/>
          </p:cNvGrpSpPr>
          <p:nvPr/>
        </p:nvGrpSpPr>
        <p:grpSpPr bwMode="auto">
          <a:xfrm>
            <a:off x="755650" y="3644900"/>
            <a:ext cx="7777163" cy="1511300"/>
            <a:chOff x="755576" y="3645024"/>
            <a:chExt cx="7776864" cy="1511349"/>
          </a:xfrm>
        </p:grpSpPr>
        <p:cxnSp>
          <p:nvCxnSpPr>
            <p:cNvPr id="5" name="Connettore 2 4"/>
            <p:cNvCxnSpPr/>
            <p:nvPr/>
          </p:nvCxnSpPr>
          <p:spPr>
            <a:xfrm flipV="1">
              <a:off x="900033" y="3932371"/>
              <a:ext cx="0" cy="10795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ttore 2 5"/>
            <p:cNvCxnSpPr/>
            <p:nvPr/>
          </p:nvCxnSpPr>
          <p:spPr>
            <a:xfrm>
              <a:off x="755576" y="4869027"/>
              <a:ext cx="77768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tangolo 13"/>
            <p:cNvSpPr/>
            <p:nvPr/>
          </p:nvSpPr>
          <p:spPr>
            <a:xfrm>
              <a:off x="1619143" y="4795999"/>
              <a:ext cx="288914" cy="36037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2</a:t>
              </a:r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1187359" y="4795999"/>
              <a:ext cx="288914" cy="36037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</a:t>
              </a:r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2484298" y="4795999"/>
              <a:ext cx="287326" cy="36037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4</a:t>
              </a:r>
            </a:p>
          </p:txBody>
        </p:sp>
        <p:sp>
          <p:nvSpPr>
            <p:cNvPr id="17" name="Rettangolo 16"/>
            <p:cNvSpPr/>
            <p:nvPr/>
          </p:nvSpPr>
          <p:spPr>
            <a:xfrm>
              <a:off x="2052514" y="4795999"/>
              <a:ext cx="287326" cy="36037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3</a:t>
              </a:r>
            </a:p>
          </p:txBody>
        </p:sp>
        <p:sp>
          <p:nvSpPr>
            <p:cNvPr id="18" name="Rettangolo 17"/>
            <p:cNvSpPr/>
            <p:nvPr/>
          </p:nvSpPr>
          <p:spPr>
            <a:xfrm>
              <a:off x="3347864" y="4795999"/>
              <a:ext cx="287326" cy="36037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6</a:t>
              </a:r>
            </a:p>
          </p:txBody>
        </p:sp>
        <p:sp>
          <p:nvSpPr>
            <p:cNvPr id="2" name="Rettangolo 18"/>
            <p:cNvSpPr/>
            <p:nvPr/>
          </p:nvSpPr>
          <p:spPr>
            <a:xfrm>
              <a:off x="2916081" y="4795999"/>
              <a:ext cx="287326" cy="36037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5</a:t>
              </a:r>
            </a:p>
          </p:txBody>
        </p:sp>
        <p:sp>
          <p:nvSpPr>
            <p:cNvPr id="20" name="Rettangolo 19"/>
            <p:cNvSpPr/>
            <p:nvPr/>
          </p:nvSpPr>
          <p:spPr>
            <a:xfrm>
              <a:off x="4211431" y="4795999"/>
              <a:ext cx="288914" cy="36037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8</a:t>
              </a:r>
            </a:p>
          </p:txBody>
        </p:sp>
        <p:sp>
          <p:nvSpPr>
            <p:cNvPr id="21" name="Rettangolo 20"/>
            <p:cNvSpPr/>
            <p:nvPr/>
          </p:nvSpPr>
          <p:spPr>
            <a:xfrm>
              <a:off x="3779648" y="4795999"/>
              <a:ext cx="288914" cy="36037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7</a:t>
              </a:r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5003563" y="4795999"/>
              <a:ext cx="431783" cy="36037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10</a:t>
              </a:r>
            </a:p>
          </p:txBody>
        </p:sp>
        <p:sp>
          <p:nvSpPr>
            <p:cNvPr id="23" name="Rettangolo 22"/>
            <p:cNvSpPr/>
            <p:nvPr/>
          </p:nvSpPr>
          <p:spPr>
            <a:xfrm>
              <a:off x="4644801" y="4795999"/>
              <a:ext cx="287327" cy="36037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9</a:t>
              </a:r>
            </a:p>
          </p:txBody>
        </p:sp>
        <p:sp>
          <p:nvSpPr>
            <p:cNvPr id="24" name="Rettangolo 23"/>
            <p:cNvSpPr/>
            <p:nvPr/>
          </p:nvSpPr>
          <p:spPr>
            <a:xfrm>
              <a:off x="5435346" y="4795999"/>
              <a:ext cx="433371" cy="36037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11</a:t>
              </a:r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5868717" y="4795999"/>
              <a:ext cx="431783" cy="36037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12</a:t>
              </a:r>
            </a:p>
          </p:txBody>
        </p:sp>
        <p:sp>
          <p:nvSpPr>
            <p:cNvPr id="26" name="Rettangolo 25"/>
            <p:cNvSpPr/>
            <p:nvPr/>
          </p:nvSpPr>
          <p:spPr>
            <a:xfrm>
              <a:off x="6300501" y="4795999"/>
              <a:ext cx="431783" cy="36037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13</a:t>
              </a:r>
            </a:p>
          </p:txBody>
        </p:sp>
        <p:sp>
          <p:nvSpPr>
            <p:cNvPr id="27" name="Rettangolo 26"/>
            <p:cNvSpPr/>
            <p:nvPr/>
          </p:nvSpPr>
          <p:spPr>
            <a:xfrm>
              <a:off x="6732284" y="4795999"/>
              <a:ext cx="431783" cy="36037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14</a:t>
              </a:r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7164068" y="4795999"/>
              <a:ext cx="431783" cy="36037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15</a:t>
              </a: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7595851" y="4795999"/>
              <a:ext cx="431783" cy="36037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16</a:t>
              </a:r>
            </a:p>
          </p:txBody>
        </p:sp>
        <p:sp>
          <p:nvSpPr>
            <p:cNvPr id="30" name="Rettangolo 29"/>
            <p:cNvSpPr/>
            <p:nvPr/>
          </p:nvSpPr>
          <p:spPr>
            <a:xfrm>
              <a:off x="8027634" y="4795999"/>
              <a:ext cx="433370" cy="36037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17</a:t>
              </a:r>
            </a:p>
          </p:txBody>
        </p:sp>
        <p:sp>
          <p:nvSpPr>
            <p:cNvPr id="31" name="Rettangolo 30"/>
            <p:cNvSpPr/>
            <p:nvPr/>
          </p:nvSpPr>
          <p:spPr>
            <a:xfrm>
              <a:off x="900033" y="4435625"/>
              <a:ext cx="1727134" cy="4334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J1</a:t>
              </a:r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3492321" y="4437213"/>
              <a:ext cx="2160505" cy="43181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J4</a:t>
              </a:r>
            </a:p>
          </p:txBody>
        </p:sp>
        <p:sp>
          <p:nvSpPr>
            <p:cNvPr id="34" name="Rettangolo 33"/>
            <p:cNvSpPr/>
            <p:nvPr/>
          </p:nvSpPr>
          <p:spPr>
            <a:xfrm>
              <a:off x="5652826" y="4437213"/>
              <a:ext cx="2592287" cy="43181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J3</a:t>
              </a:r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2627167" y="4435625"/>
              <a:ext cx="865154" cy="43340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J2</a:t>
              </a:r>
            </a:p>
          </p:txBody>
        </p:sp>
        <p:cxnSp>
          <p:nvCxnSpPr>
            <p:cNvPr id="36" name="Connettore 1 35"/>
            <p:cNvCxnSpPr/>
            <p:nvPr/>
          </p:nvCxnSpPr>
          <p:spPr>
            <a:xfrm>
              <a:off x="5652826" y="3787904"/>
              <a:ext cx="0" cy="13684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/>
          </p:nvCxnSpPr>
          <p:spPr>
            <a:xfrm>
              <a:off x="8245113" y="3787904"/>
              <a:ext cx="0" cy="13684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/>
          </p:nvCxnSpPr>
          <p:spPr bwMode="auto">
            <a:xfrm flipV="1">
              <a:off x="5652826" y="4148278"/>
              <a:ext cx="2592287" cy="1587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ttangolo 38"/>
            <p:cNvSpPr/>
            <p:nvPr/>
          </p:nvSpPr>
          <p:spPr bwMode="auto">
            <a:xfrm>
              <a:off x="6803718" y="3645024"/>
              <a:ext cx="793719" cy="358787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L</a:t>
              </a:r>
              <a:r>
                <a:rPr lang="it-IT" baseline="-25000" dirty="0"/>
                <a:t>MAX</a:t>
              </a:r>
            </a:p>
          </p:txBody>
        </p:sp>
      </p:grpSp>
      <p:sp>
        <p:nvSpPr>
          <p:cNvPr id="26629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Macchina singola</a:t>
            </a: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26631" name="Rettangolo 41"/>
          <p:cNvSpPr>
            <a:spLocks noChangeArrowheads="1"/>
          </p:cNvSpPr>
          <p:nvPr/>
        </p:nvSpPr>
        <p:spPr bwMode="auto">
          <a:xfrm>
            <a:off x="395288" y="908050"/>
            <a:ext cx="856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Massima Lateness con relese date, esempio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43" name="Tabella 42"/>
          <p:cNvGraphicFramePr>
            <a:graphicFrameLocks noGrp="1"/>
          </p:cNvGraphicFramePr>
          <p:nvPr/>
        </p:nvGraphicFramePr>
        <p:xfrm>
          <a:off x="2124075" y="1412875"/>
          <a:ext cx="4248152" cy="1524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6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it-IT" sz="14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ttangolo 3"/>
          <p:cNvSpPr>
            <a:spLocks noChangeArrowheads="1"/>
          </p:cNvSpPr>
          <p:nvPr/>
        </p:nvSpPr>
        <p:spPr bwMode="auto">
          <a:xfrm>
            <a:off x="395288" y="3203575"/>
            <a:ext cx="856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Lower bound del nodo S</a:t>
            </a:r>
            <a:r>
              <a:rPr lang="it-IT" altLang="it-IT" sz="1800" b="1" i="1" baseline="-25000">
                <a:solidFill>
                  <a:srgbClr val="0066FF"/>
                </a:solidFill>
              </a:rPr>
              <a:t>h</a:t>
            </a:r>
            <a:r>
              <a:rPr lang="it-IT" altLang="it-IT" sz="1800" b="1" i="1">
                <a:solidFill>
                  <a:srgbClr val="0066FF"/>
                </a:solidFill>
              </a:rPr>
              <a:t> = { 1, 3 }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27651" name="Object 2"/>
          <p:cNvGraphicFramePr>
            <a:graphicFrameLocks noChangeAspect="1"/>
          </p:cNvGraphicFramePr>
          <p:nvPr/>
        </p:nvGraphicFramePr>
        <p:xfrm>
          <a:off x="622300" y="5373688"/>
          <a:ext cx="45497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27300" imgH="228600" progId="Equation.DSMT4">
                  <p:embed/>
                </p:oleObj>
              </mc:Choice>
              <mc:Fallback>
                <p:oleObj name="Equation" r:id="rId2" imgW="25273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5373688"/>
                        <a:ext cx="4549775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Connettore 2 4"/>
          <p:cNvCxnSpPr/>
          <p:nvPr/>
        </p:nvCxnSpPr>
        <p:spPr>
          <a:xfrm flipV="1">
            <a:off x="900113" y="3932238"/>
            <a:ext cx="0" cy="10795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>
            <a:off x="755650" y="4868863"/>
            <a:ext cx="777716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6"/>
          <p:cNvSpPr/>
          <p:nvPr/>
        </p:nvSpPr>
        <p:spPr>
          <a:xfrm>
            <a:off x="1619250" y="4795838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2</a:t>
            </a:r>
          </a:p>
        </p:txBody>
      </p:sp>
      <p:sp>
        <p:nvSpPr>
          <p:cNvPr id="8" name="Rettangolo 7"/>
          <p:cNvSpPr/>
          <p:nvPr/>
        </p:nvSpPr>
        <p:spPr>
          <a:xfrm>
            <a:off x="1187450" y="4795838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</a:t>
            </a:r>
          </a:p>
        </p:txBody>
      </p:sp>
      <p:sp>
        <p:nvSpPr>
          <p:cNvPr id="9" name="Rettangolo 8"/>
          <p:cNvSpPr/>
          <p:nvPr/>
        </p:nvSpPr>
        <p:spPr>
          <a:xfrm>
            <a:off x="2484438" y="4795838"/>
            <a:ext cx="287337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4</a:t>
            </a:r>
          </a:p>
        </p:txBody>
      </p:sp>
      <p:sp>
        <p:nvSpPr>
          <p:cNvPr id="10" name="Rettangolo 9"/>
          <p:cNvSpPr/>
          <p:nvPr/>
        </p:nvSpPr>
        <p:spPr>
          <a:xfrm>
            <a:off x="2051050" y="4795838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3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3348038" y="4795838"/>
            <a:ext cx="287337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6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2916238" y="4795838"/>
            <a:ext cx="287337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5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4211638" y="4795838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8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3779838" y="4795838"/>
            <a:ext cx="287337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7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5003800" y="4795838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10</a:t>
            </a:r>
          </a:p>
        </p:txBody>
      </p:sp>
      <p:sp>
        <p:nvSpPr>
          <p:cNvPr id="16" name="Rettangolo 15"/>
          <p:cNvSpPr/>
          <p:nvPr/>
        </p:nvSpPr>
        <p:spPr>
          <a:xfrm>
            <a:off x="4643438" y="4795838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9</a:t>
            </a:r>
          </a:p>
        </p:txBody>
      </p:sp>
      <p:sp>
        <p:nvSpPr>
          <p:cNvPr id="17" name="Rettangolo 16"/>
          <p:cNvSpPr/>
          <p:nvPr/>
        </p:nvSpPr>
        <p:spPr>
          <a:xfrm>
            <a:off x="5435600" y="4795838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11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5867400" y="4795838"/>
            <a:ext cx="433388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12</a:t>
            </a:r>
          </a:p>
        </p:txBody>
      </p:sp>
      <p:sp>
        <p:nvSpPr>
          <p:cNvPr id="2" name="Rettangolo 18"/>
          <p:cNvSpPr/>
          <p:nvPr/>
        </p:nvSpPr>
        <p:spPr>
          <a:xfrm>
            <a:off x="6300788" y="4795838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13</a:t>
            </a:r>
          </a:p>
        </p:txBody>
      </p:sp>
      <p:sp>
        <p:nvSpPr>
          <p:cNvPr id="20" name="Rettangolo 19"/>
          <p:cNvSpPr/>
          <p:nvPr/>
        </p:nvSpPr>
        <p:spPr>
          <a:xfrm>
            <a:off x="6732588" y="4795838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14</a:t>
            </a:r>
          </a:p>
        </p:txBody>
      </p:sp>
      <p:sp>
        <p:nvSpPr>
          <p:cNvPr id="21" name="Rettangolo 20"/>
          <p:cNvSpPr/>
          <p:nvPr/>
        </p:nvSpPr>
        <p:spPr>
          <a:xfrm>
            <a:off x="7164388" y="4795838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15</a:t>
            </a:r>
          </a:p>
        </p:txBody>
      </p:sp>
      <p:sp>
        <p:nvSpPr>
          <p:cNvPr id="22" name="Rettangolo 21"/>
          <p:cNvSpPr/>
          <p:nvPr/>
        </p:nvSpPr>
        <p:spPr>
          <a:xfrm>
            <a:off x="7596188" y="4795838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16</a:t>
            </a:r>
          </a:p>
        </p:txBody>
      </p:sp>
      <p:sp>
        <p:nvSpPr>
          <p:cNvPr id="23" name="Rettangolo 22"/>
          <p:cNvSpPr/>
          <p:nvPr/>
        </p:nvSpPr>
        <p:spPr>
          <a:xfrm>
            <a:off x="8027988" y="4795838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17</a:t>
            </a:r>
          </a:p>
        </p:txBody>
      </p:sp>
      <p:sp>
        <p:nvSpPr>
          <p:cNvPr id="24" name="Rettangolo 23"/>
          <p:cNvSpPr/>
          <p:nvPr/>
        </p:nvSpPr>
        <p:spPr>
          <a:xfrm>
            <a:off x="900113" y="4437063"/>
            <a:ext cx="1727200" cy="4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J1</a:t>
            </a:r>
          </a:p>
        </p:txBody>
      </p:sp>
      <p:sp>
        <p:nvSpPr>
          <p:cNvPr id="25" name="Rettangolo 24"/>
          <p:cNvSpPr/>
          <p:nvPr/>
        </p:nvSpPr>
        <p:spPr>
          <a:xfrm>
            <a:off x="5219700" y="4437063"/>
            <a:ext cx="2160588" cy="431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J4</a:t>
            </a:r>
          </a:p>
        </p:txBody>
      </p:sp>
      <p:sp>
        <p:nvSpPr>
          <p:cNvPr id="26" name="Rettangolo 25"/>
          <p:cNvSpPr/>
          <p:nvPr/>
        </p:nvSpPr>
        <p:spPr>
          <a:xfrm>
            <a:off x="2627313" y="4437063"/>
            <a:ext cx="2592387" cy="431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J3</a:t>
            </a:r>
          </a:p>
        </p:txBody>
      </p:sp>
      <p:sp>
        <p:nvSpPr>
          <p:cNvPr id="27" name="Rettangolo 26"/>
          <p:cNvSpPr/>
          <p:nvPr/>
        </p:nvSpPr>
        <p:spPr>
          <a:xfrm>
            <a:off x="7380288" y="4437063"/>
            <a:ext cx="863600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J2</a:t>
            </a:r>
          </a:p>
        </p:txBody>
      </p:sp>
      <p:cxnSp>
        <p:nvCxnSpPr>
          <p:cNvPr id="28" name="Connettore 1 27"/>
          <p:cNvCxnSpPr/>
          <p:nvPr/>
        </p:nvCxnSpPr>
        <p:spPr>
          <a:xfrm>
            <a:off x="6084888" y="3787775"/>
            <a:ext cx="0" cy="1368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/>
          <p:cNvCxnSpPr/>
          <p:nvPr/>
        </p:nvCxnSpPr>
        <p:spPr>
          <a:xfrm>
            <a:off x="8243888" y="3787775"/>
            <a:ext cx="0" cy="1368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1 29"/>
          <p:cNvCxnSpPr/>
          <p:nvPr/>
        </p:nvCxnSpPr>
        <p:spPr bwMode="auto">
          <a:xfrm flipV="1">
            <a:off x="6084888" y="4148138"/>
            <a:ext cx="2159000" cy="1587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 bwMode="auto">
          <a:xfrm>
            <a:off x="6804025" y="3644900"/>
            <a:ext cx="793750" cy="35877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L</a:t>
            </a:r>
            <a:r>
              <a:rPr lang="it-IT" baseline="-25000" dirty="0"/>
              <a:t>MAX</a:t>
            </a:r>
          </a:p>
        </p:txBody>
      </p:sp>
      <p:sp>
        <p:nvSpPr>
          <p:cNvPr id="27679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Macchina singola</a:t>
            </a:r>
          </a:p>
        </p:txBody>
      </p:sp>
      <p:sp>
        <p:nvSpPr>
          <p:cNvPr id="27680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27681" name="Rettangolo 33"/>
          <p:cNvSpPr>
            <a:spLocks noChangeArrowheads="1"/>
          </p:cNvSpPr>
          <p:nvPr/>
        </p:nvSpPr>
        <p:spPr bwMode="auto">
          <a:xfrm>
            <a:off x="395288" y="908050"/>
            <a:ext cx="856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Massima Lateness con relese date, esempio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35" name="Tabella 34"/>
          <p:cNvGraphicFramePr>
            <a:graphicFrameLocks noGrp="1"/>
          </p:cNvGraphicFramePr>
          <p:nvPr/>
        </p:nvGraphicFramePr>
        <p:xfrm>
          <a:off x="2124075" y="1412875"/>
          <a:ext cx="4248152" cy="1524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6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it-IT" sz="14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Rettangolo 36"/>
          <p:cNvSpPr>
            <a:spLocks noChangeArrowheads="1"/>
          </p:cNvSpPr>
          <p:nvPr/>
        </p:nvSpPr>
        <p:spPr bwMode="auto">
          <a:xfrm>
            <a:off x="547688" y="6011863"/>
            <a:ext cx="8569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C00000"/>
                </a:solidFill>
              </a:rPr>
              <a:t>Soluzione ottima </a:t>
            </a:r>
            <a:r>
              <a:rPr lang="it-IT" altLang="it-IT" sz="1800" i="1">
                <a:solidFill>
                  <a:srgbClr val="C00000"/>
                </a:solidFill>
              </a:rPr>
              <a:t>(anche il lower bound iniziale era 5)</a:t>
            </a:r>
            <a:endParaRPr lang="it-IT" altLang="it-IT" sz="18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Macchina singola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28676" name="Rettangolo 3"/>
          <p:cNvSpPr>
            <a:spLocks noChangeArrowheads="1"/>
          </p:cNvSpPr>
          <p:nvPr/>
        </p:nvSpPr>
        <p:spPr bwMode="auto">
          <a:xfrm>
            <a:off x="395288" y="908050"/>
            <a:ext cx="856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Massima Lateness con relese date, esempio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2124075" y="1412875"/>
          <a:ext cx="4248152" cy="1524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6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it-IT" sz="14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702" name="Rettangolo 3"/>
          <p:cNvSpPr>
            <a:spLocks noChangeArrowheads="1"/>
          </p:cNvSpPr>
          <p:nvPr/>
        </p:nvSpPr>
        <p:spPr bwMode="auto">
          <a:xfrm>
            <a:off x="395288" y="3068638"/>
            <a:ext cx="8569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Albero di enumerazione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sp>
        <p:nvSpPr>
          <p:cNvPr id="7" name="Ovale 6"/>
          <p:cNvSpPr/>
          <p:nvPr/>
        </p:nvSpPr>
        <p:spPr>
          <a:xfrm>
            <a:off x="4284663" y="3284538"/>
            <a:ext cx="1223962" cy="649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b="1" i="1" dirty="0">
                <a:solidFill>
                  <a:schemeClr val="accent2"/>
                </a:solidFill>
              </a:rPr>
              <a:t>{ }</a:t>
            </a:r>
          </a:p>
        </p:txBody>
      </p:sp>
      <p:sp>
        <p:nvSpPr>
          <p:cNvPr id="8" name="Ovale 7"/>
          <p:cNvSpPr/>
          <p:nvPr/>
        </p:nvSpPr>
        <p:spPr>
          <a:xfrm>
            <a:off x="2195513" y="4508500"/>
            <a:ext cx="936625" cy="649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b="1" i="1" dirty="0">
                <a:solidFill>
                  <a:schemeClr val="accent2"/>
                </a:solidFill>
              </a:rPr>
              <a:t>{ 1 }</a:t>
            </a:r>
          </a:p>
        </p:txBody>
      </p:sp>
      <p:sp>
        <p:nvSpPr>
          <p:cNvPr id="9" name="Ovale 8"/>
          <p:cNvSpPr/>
          <p:nvPr/>
        </p:nvSpPr>
        <p:spPr>
          <a:xfrm>
            <a:off x="3563938" y="4508500"/>
            <a:ext cx="1008062" cy="649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b="1" i="1" dirty="0">
                <a:solidFill>
                  <a:schemeClr val="accent2"/>
                </a:solidFill>
              </a:rPr>
              <a:t>{ 2 }</a:t>
            </a:r>
          </a:p>
        </p:txBody>
      </p:sp>
      <p:sp>
        <p:nvSpPr>
          <p:cNvPr id="10" name="Ovale 9"/>
          <p:cNvSpPr/>
          <p:nvPr/>
        </p:nvSpPr>
        <p:spPr>
          <a:xfrm>
            <a:off x="5003800" y="4508500"/>
            <a:ext cx="1008063" cy="649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b="1" i="1" dirty="0">
                <a:solidFill>
                  <a:schemeClr val="accent2"/>
                </a:solidFill>
              </a:rPr>
              <a:t>{ 3 }</a:t>
            </a:r>
          </a:p>
        </p:txBody>
      </p:sp>
      <p:sp>
        <p:nvSpPr>
          <p:cNvPr id="11" name="Ovale 10"/>
          <p:cNvSpPr/>
          <p:nvPr/>
        </p:nvSpPr>
        <p:spPr>
          <a:xfrm>
            <a:off x="6443663" y="4508500"/>
            <a:ext cx="1008062" cy="649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b="1" i="1" dirty="0">
                <a:solidFill>
                  <a:schemeClr val="accent2"/>
                </a:solidFill>
              </a:rPr>
              <a:t>{ 4 }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5435600" y="3357563"/>
            <a:ext cx="1008063" cy="503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>
                <a:solidFill>
                  <a:srgbClr val="C00000"/>
                </a:solidFill>
              </a:rPr>
              <a:t>LB = 5 </a:t>
            </a:r>
          </a:p>
        </p:txBody>
      </p:sp>
      <p:cxnSp>
        <p:nvCxnSpPr>
          <p:cNvPr id="13" name="Connettore 2 12"/>
          <p:cNvCxnSpPr>
            <a:stCxn id="7" idx="3"/>
            <a:endCxn id="8" idx="7"/>
          </p:cNvCxnSpPr>
          <p:nvPr/>
        </p:nvCxnSpPr>
        <p:spPr>
          <a:xfrm flipH="1">
            <a:off x="2994025" y="3838575"/>
            <a:ext cx="1468438" cy="765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endCxn id="9" idx="0"/>
          </p:cNvCxnSpPr>
          <p:nvPr/>
        </p:nvCxnSpPr>
        <p:spPr>
          <a:xfrm flipH="1">
            <a:off x="4067175" y="3933825"/>
            <a:ext cx="576263" cy="5746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endCxn id="10" idx="0"/>
          </p:cNvCxnSpPr>
          <p:nvPr/>
        </p:nvCxnSpPr>
        <p:spPr>
          <a:xfrm>
            <a:off x="5148263" y="3933825"/>
            <a:ext cx="360362" cy="5746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7" idx="5"/>
            <a:endCxn id="11" idx="1"/>
          </p:cNvCxnSpPr>
          <p:nvPr/>
        </p:nvCxnSpPr>
        <p:spPr>
          <a:xfrm>
            <a:off x="5329238" y="3838575"/>
            <a:ext cx="1262062" cy="765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/>
          <p:nvPr/>
        </p:nvCxnSpPr>
        <p:spPr>
          <a:xfrm flipH="1">
            <a:off x="6443663" y="4292600"/>
            <a:ext cx="1152525" cy="10080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/>
        </p:nvCxnSpPr>
        <p:spPr>
          <a:xfrm>
            <a:off x="6516688" y="4365625"/>
            <a:ext cx="1008062" cy="9350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 flipH="1">
            <a:off x="4932363" y="4437063"/>
            <a:ext cx="1008062" cy="863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/>
          <p:nvPr/>
        </p:nvCxnSpPr>
        <p:spPr>
          <a:xfrm>
            <a:off x="5003800" y="4365625"/>
            <a:ext cx="1008063" cy="9350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1476375" y="4221163"/>
            <a:ext cx="1008063" cy="503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>
                <a:solidFill>
                  <a:srgbClr val="C00000"/>
                </a:solidFill>
              </a:rPr>
              <a:t>LB = 5 </a:t>
            </a:r>
          </a:p>
        </p:txBody>
      </p:sp>
      <p:sp>
        <p:nvSpPr>
          <p:cNvPr id="22" name="Rettangolo 21"/>
          <p:cNvSpPr/>
          <p:nvPr/>
        </p:nvSpPr>
        <p:spPr>
          <a:xfrm>
            <a:off x="4067175" y="4149725"/>
            <a:ext cx="1009650" cy="503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>
                <a:solidFill>
                  <a:srgbClr val="C00000"/>
                </a:solidFill>
              </a:rPr>
              <a:t>LB = 7 </a:t>
            </a:r>
          </a:p>
        </p:txBody>
      </p:sp>
      <p:sp>
        <p:nvSpPr>
          <p:cNvPr id="23" name="Ovale 22"/>
          <p:cNvSpPr/>
          <p:nvPr/>
        </p:nvSpPr>
        <p:spPr>
          <a:xfrm>
            <a:off x="684213" y="5589588"/>
            <a:ext cx="1008062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i="1" dirty="0">
                <a:solidFill>
                  <a:schemeClr val="accent2"/>
                </a:solidFill>
              </a:rPr>
              <a:t>{ 1,2 }</a:t>
            </a:r>
          </a:p>
        </p:txBody>
      </p:sp>
      <p:sp>
        <p:nvSpPr>
          <p:cNvPr id="24" name="Ovale 23"/>
          <p:cNvSpPr/>
          <p:nvPr/>
        </p:nvSpPr>
        <p:spPr>
          <a:xfrm>
            <a:off x="2124075" y="5589588"/>
            <a:ext cx="1008063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i="1" dirty="0">
                <a:solidFill>
                  <a:schemeClr val="accent2"/>
                </a:solidFill>
              </a:rPr>
              <a:t>{ 1,3 }</a:t>
            </a:r>
          </a:p>
        </p:txBody>
      </p:sp>
      <p:sp>
        <p:nvSpPr>
          <p:cNvPr id="25" name="Ovale 24"/>
          <p:cNvSpPr/>
          <p:nvPr/>
        </p:nvSpPr>
        <p:spPr>
          <a:xfrm>
            <a:off x="3563938" y="5589588"/>
            <a:ext cx="1008062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i="1" dirty="0">
                <a:solidFill>
                  <a:schemeClr val="accent2"/>
                </a:solidFill>
              </a:rPr>
              <a:t>{ 1,4 }</a:t>
            </a:r>
          </a:p>
        </p:txBody>
      </p:sp>
      <p:cxnSp>
        <p:nvCxnSpPr>
          <p:cNvPr id="26" name="Connettore 2 25"/>
          <p:cNvCxnSpPr>
            <a:stCxn id="8" idx="3"/>
            <a:endCxn id="23" idx="7"/>
          </p:cNvCxnSpPr>
          <p:nvPr/>
        </p:nvCxnSpPr>
        <p:spPr>
          <a:xfrm flipH="1">
            <a:off x="1544638" y="5062538"/>
            <a:ext cx="787400" cy="6223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8" idx="4"/>
            <a:endCxn id="24" idx="0"/>
          </p:cNvCxnSpPr>
          <p:nvPr/>
        </p:nvCxnSpPr>
        <p:spPr>
          <a:xfrm flipH="1">
            <a:off x="2627313" y="5157788"/>
            <a:ext cx="36512" cy="4318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8" idx="5"/>
            <a:endCxn id="25" idx="1"/>
          </p:cNvCxnSpPr>
          <p:nvPr/>
        </p:nvCxnSpPr>
        <p:spPr>
          <a:xfrm>
            <a:off x="2994025" y="5062538"/>
            <a:ext cx="717550" cy="6223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179388" y="6165850"/>
            <a:ext cx="1296987" cy="503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>
                <a:solidFill>
                  <a:srgbClr val="C00000"/>
                </a:solidFill>
              </a:rPr>
              <a:t>LB = 6 = UB </a:t>
            </a:r>
          </a:p>
        </p:txBody>
      </p:sp>
      <p:sp>
        <p:nvSpPr>
          <p:cNvPr id="30" name="Rettangolo 29"/>
          <p:cNvSpPr/>
          <p:nvPr/>
        </p:nvSpPr>
        <p:spPr>
          <a:xfrm>
            <a:off x="1908175" y="6165850"/>
            <a:ext cx="1295400" cy="503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b="1" i="1" dirty="0">
                <a:solidFill>
                  <a:srgbClr val="C00000"/>
                </a:solidFill>
              </a:rPr>
              <a:t>OPT = 5</a:t>
            </a:r>
          </a:p>
        </p:txBody>
      </p:sp>
      <p:cxnSp>
        <p:nvCxnSpPr>
          <p:cNvPr id="31" name="Connettore 1 30"/>
          <p:cNvCxnSpPr/>
          <p:nvPr/>
        </p:nvCxnSpPr>
        <p:spPr>
          <a:xfrm flipH="1">
            <a:off x="3563938" y="4437063"/>
            <a:ext cx="1008062" cy="863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1 31"/>
          <p:cNvCxnSpPr/>
          <p:nvPr/>
        </p:nvCxnSpPr>
        <p:spPr>
          <a:xfrm>
            <a:off x="3635375" y="4365625"/>
            <a:ext cx="1008063" cy="9350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Flow shop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28676" name="Rettangolo 4"/>
          <p:cNvSpPr>
            <a:spLocks noChangeArrowheads="1"/>
          </p:cNvSpPr>
          <p:nvPr/>
        </p:nvSpPr>
        <p:spPr bwMode="auto">
          <a:xfrm>
            <a:off x="468313" y="1065213"/>
            <a:ext cx="842486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b="1">
                <a:solidFill>
                  <a:srgbClr val="0070C0"/>
                </a:solidFill>
              </a:rPr>
              <a:t>n</a:t>
            </a:r>
            <a:r>
              <a:rPr lang="it-IT" altLang="it-IT" sz="1800">
                <a:solidFill>
                  <a:srgbClr val="0070C0"/>
                </a:solidFill>
              </a:rPr>
              <a:t> job </a:t>
            </a:r>
            <a:r>
              <a:rPr lang="it-IT" altLang="it-IT" sz="1800"/>
              <a:t>devono essere lavorati su </a:t>
            </a:r>
            <a:r>
              <a:rPr lang="it-IT" altLang="it-IT" sz="1800" b="1" i="1">
                <a:solidFill>
                  <a:srgbClr val="0070C0"/>
                </a:solidFill>
              </a:rPr>
              <a:t>m</a:t>
            </a:r>
            <a:r>
              <a:rPr lang="it-IT" altLang="it-IT" sz="1800"/>
              <a:t> </a:t>
            </a:r>
            <a:r>
              <a:rPr lang="it-IT" altLang="it-IT" sz="1800" i="1">
                <a:solidFill>
                  <a:srgbClr val="0070C0"/>
                </a:solidFill>
              </a:rPr>
              <a:t>macchine</a:t>
            </a:r>
            <a:r>
              <a:rPr lang="it-IT" altLang="it-IT" sz="1800"/>
              <a:t> disposte in serie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sp>
        <p:nvSpPr>
          <p:cNvPr id="28677" name="Rettangolo 4"/>
          <p:cNvSpPr>
            <a:spLocks noChangeArrowheads="1"/>
          </p:cNvSpPr>
          <p:nvPr/>
        </p:nvSpPr>
        <p:spPr bwMode="auto">
          <a:xfrm>
            <a:off x="468313" y="1552575"/>
            <a:ext cx="820737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/>
              <a:t>un </a:t>
            </a:r>
            <a:r>
              <a:rPr lang="it-IT" altLang="it-IT" sz="1800" i="1">
                <a:solidFill>
                  <a:srgbClr val="0070C0"/>
                </a:solidFill>
              </a:rPr>
              <a:t>job</a:t>
            </a:r>
            <a:r>
              <a:rPr lang="it-IT" altLang="it-IT" sz="1800"/>
              <a:t> consiste di </a:t>
            </a:r>
            <a:r>
              <a:rPr lang="it-IT" altLang="it-IT" sz="1800" b="1" i="1">
                <a:solidFill>
                  <a:srgbClr val="0070C0"/>
                </a:solidFill>
              </a:rPr>
              <a:t>m</a:t>
            </a:r>
            <a:r>
              <a:rPr lang="it-IT" altLang="it-IT" sz="1800" i="1">
                <a:solidFill>
                  <a:srgbClr val="0070C0"/>
                </a:solidFill>
              </a:rPr>
              <a:t> task </a:t>
            </a:r>
            <a:r>
              <a:rPr lang="it-IT" altLang="it-IT" sz="1800"/>
              <a:t>e </a:t>
            </a:r>
            <a:r>
              <a:rPr lang="it-IT" altLang="it-IT" sz="1800" b="1">
                <a:solidFill>
                  <a:srgbClr val="0070C0"/>
                </a:solidFill>
              </a:rPr>
              <a:t>p</a:t>
            </a:r>
            <a:r>
              <a:rPr lang="it-IT" altLang="it-IT" sz="1800" b="1" baseline="-25000">
                <a:solidFill>
                  <a:srgbClr val="0070C0"/>
                </a:solidFill>
              </a:rPr>
              <a:t>ij</a:t>
            </a:r>
            <a:r>
              <a:rPr lang="it-IT" altLang="it-IT" sz="1800"/>
              <a:t> indica il </a:t>
            </a:r>
            <a:r>
              <a:rPr lang="it-IT" altLang="it-IT" sz="1800" i="1">
                <a:solidFill>
                  <a:srgbClr val="0070C0"/>
                </a:solidFill>
              </a:rPr>
              <a:t>tempo di processamento </a:t>
            </a:r>
            <a:r>
              <a:rPr lang="it-IT" altLang="it-IT" sz="1800"/>
              <a:t>del </a:t>
            </a:r>
            <a:r>
              <a:rPr lang="it-IT" altLang="it-IT" sz="1800" i="1">
                <a:solidFill>
                  <a:srgbClr val="0070C0"/>
                </a:solidFill>
              </a:rPr>
              <a:t>job </a:t>
            </a:r>
            <a:r>
              <a:rPr lang="it-IT" altLang="it-IT" sz="1800" b="1" i="1">
                <a:solidFill>
                  <a:srgbClr val="0070C0"/>
                </a:solidFill>
              </a:rPr>
              <a:t>j</a:t>
            </a:r>
            <a:r>
              <a:rPr lang="it-IT" altLang="it-IT" sz="1800" i="1">
                <a:solidFill>
                  <a:srgbClr val="0070C0"/>
                </a:solidFill>
              </a:rPr>
              <a:t> </a:t>
            </a:r>
            <a:r>
              <a:rPr lang="it-IT" altLang="it-IT" sz="1800"/>
              <a:t>sulla </a:t>
            </a:r>
            <a:r>
              <a:rPr lang="it-IT" altLang="it-IT" sz="1800" i="1">
                <a:solidFill>
                  <a:srgbClr val="0070C0"/>
                </a:solidFill>
              </a:rPr>
              <a:t>macchina </a:t>
            </a:r>
            <a:r>
              <a:rPr lang="it-IT" altLang="it-IT" sz="1800" b="1" i="1">
                <a:solidFill>
                  <a:srgbClr val="0070C0"/>
                </a:solidFill>
              </a:rPr>
              <a:t>i</a:t>
            </a:r>
          </a:p>
        </p:txBody>
      </p:sp>
      <p:sp>
        <p:nvSpPr>
          <p:cNvPr id="28678" name="Rettangolo 5"/>
          <p:cNvSpPr>
            <a:spLocks noChangeArrowheads="1"/>
          </p:cNvSpPr>
          <p:nvPr/>
        </p:nvSpPr>
        <p:spPr bwMode="auto">
          <a:xfrm>
            <a:off x="468313" y="2362200"/>
            <a:ext cx="7920037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/>
              <a:t>l’</a:t>
            </a:r>
            <a:r>
              <a:rPr lang="it-IT" altLang="it-IT" sz="1800" i="1">
                <a:solidFill>
                  <a:srgbClr val="0070C0"/>
                </a:solidFill>
              </a:rPr>
              <a:t>ordine</a:t>
            </a:r>
            <a:r>
              <a:rPr lang="it-IT" altLang="it-IT" sz="1800"/>
              <a:t> in cui le </a:t>
            </a:r>
            <a:r>
              <a:rPr lang="it-IT" altLang="it-IT" sz="1800" i="1">
                <a:solidFill>
                  <a:srgbClr val="0070C0"/>
                </a:solidFill>
              </a:rPr>
              <a:t>macchine sono visitate </a:t>
            </a:r>
            <a:r>
              <a:rPr lang="it-IT" altLang="it-IT" sz="1800"/>
              <a:t>da ciascun </a:t>
            </a:r>
            <a:r>
              <a:rPr lang="it-IT" altLang="it-IT" sz="1800" i="1">
                <a:solidFill>
                  <a:srgbClr val="0070C0"/>
                </a:solidFill>
              </a:rPr>
              <a:t>job</a:t>
            </a:r>
            <a:r>
              <a:rPr lang="it-IT" altLang="it-IT" sz="1800"/>
              <a:t> è </a:t>
            </a:r>
            <a:r>
              <a:rPr lang="it-IT" altLang="it-IT" sz="1800" i="1">
                <a:solidFill>
                  <a:srgbClr val="0070C0"/>
                </a:solidFill>
              </a:rPr>
              <a:t>lo stesso </a:t>
            </a:r>
            <a:r>
              <a:rPr lang="it-IT" altLang="it-IT" sz="1800"/>
              <a:t>per tutti i </a:t>
            </a:r>
            <a:r>
              <a:rPr lang="it-IT" altLang="it-IT" sz="1800" i="1">
                <a:solidFill>
                  <a:srgbClr val="0070C0"/>
                </a:solidFill>
              </a:rPr>
              <a:t>job</a:t>
            </a:r>
            <a:endParaRPr lang="it-IT" altLang="it-IT" sz="1800" b="1" i="1">
              <a:solidFill>
                <a:srgbClr val="0070C0"/>
              </a:solidFill>
            </a:endParaRPr>
          </a:p>
        </p:txBody>
      </p:sp>
      <p:sp>
        <p:nvSpPr>
          <p:cNvPr id="28679" name="Rettangolo 6"/>
          <p:cNvSpPr>
            <a:spLocks noChangeArrowheads="1"/>
          </p:cNvSpPr>
          <p:nvPr/>
        </p:nvSpPr>
        <p:spPr bwMode="auto">
          <a:xfrm>
            <a:off x="468313" y="3141663"/>
            <a:ext cx="7920037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/>
              <a:t>tra una macchina e l’altra è presente un </a:t>
            </a:r>
            <a:r>
              <a:rPr lang="it-IT" altLang="it-IT" sz="1800" i="1"/>
              <a:t>buffer</a:t>
            </a:r>
            <a:r>
              <a:rPr lang="it-IT" altLang="it-IT" sz="1800"/>
              <a:t> che permette di </a:t>
            </a:r>
            <a:r>
              <a:rPr lang="it-IT" altLang="it-IT" sz="1800" i="1">
                <a:solidFill>
                  <a:srgbClr val="0070C0"/>
                </a:solidFill>
              </a:rPr>
              <a:t>risequenziare i job</a:t>
            </a:r>
            <a:endParaRPr lang="it-IT" altLang="it-IT" sz="1800" b="1" i="1">
              <a:solidFill>
                <a:srgbClr val="0070C0"/>
              </a:solidFill>
            </a:endParaRPr>
          </a:p>
        </p:txBody>
      </p:sp>
      <p:sp>
        <p:nvSpPr>
          <p:cNvPr id="8" name="Rettangolo 6"/>
          <p:cNvSpPr>
            <a:spLocks noChangeArrowheads="1"/>
          </p:cNvSpPr>
          <p:nvPr/>
        </p:nvSpPr>
        <p:spPr bwMode="auto">
          <a:xfrm>
            <a:off x="468313" y="3997325"/>
            <a:ext cx="79200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/>
              <a:t>nel caso generale le </a:t>
            </a:r>
            <a:r>
              <a:rPr lang="it-IT" altLang="it-IT" sz="1800" i="1">
                <a:solidFill>
                  <a:srgbClr val="0070C0"/>
                </a:solidFill>
              </a:rPr>
              <a:t>macchine</a:t>
            </a:r>
            <a:r>
              <a:rPr lang="it-IT" altLang="it-IT" sz="1800"/>
              <a:t> possono essere </a:t>
            </a:r>
            <a:r>
              <a:rPr lang="it-IT" altLang="it-IT" sz="1800" i="1">
                <a:solidFill>
                  <a:srgbClr val="0070C0"/>
                </a:solidFill>
              </a:rPr>
              <a:t>sequenziate in modo diverso</a:t>
            </a:r>
            <a:r>
              <a:rPr lang="it-IT" altLang="it-IT" sz="1800"/>
              <a:t> l’una dall’altra e si possono avere </a:t>
            </a:r>
            <a:r>
              <a:rPr lang="it-IT" altLang="it-IT" sz="1800" b="1" i="1">
                <a:solidFill>
                  <a:srgbClr val="0070C0"/>
                </a:solidFill>
              </a:rPr>
              <a:t>(n!)</a:t>
            </a:r>
            <a:r>
              <a:rPr lang="it-IT" altLang="it-IT" sz="1800" b="1" i="1" baseline="30000">
                <a:solidFill>
                  <a:srgbClr val="0070C0"/>
                </a:solidFill>
              </a:rPr>
              <a:t>m</a:t>
            </a:r>
            <a:r>
              <a:rPr lang="it-IT" altLang="it-IT" sz="1800"/>
              <a:t> possibili </a:t>
            </a:r>
            <a:r>
              <a:rPr lang="it-IT" altLang="it-IT" sz="1800" i="1">
                <a:solidFill>
                  <a:srgbClr val="0070C0"/>
                </a:solidFill>
              </a:rPr>
              <a:t>soluzioni</a:t>
            </a:r>
            <a:endParaRPr lang="it-IT" altLang="it-IT" sz="1800" b="1" i="1">
              <a:solidFill>
                <a:srgbClr val="0070C0"/>
              </a:solidFill>
            </a:endParaRPr>
          </a:p>
        </p:txBody>
      </p:sp>
      <p:sp>
        <p:nvSpPr>
          <p:cNvPr id="9" name="Rettangolo 6"/>
          <p:cNvSpPr>
            <a:spLocks noChangeArrowheads="1"/>
          </p:cNvSpPr>
          <p:nvPr/>
        </p:nvSpPr>
        <p:spPr bwMode="auto">
          <a:xfrm>
            <a:off x="468313" y="4881563"/>
            <a:ext cx="792003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/>
              <a:t>nel </a:t>
            </a:r>
            <a:r>
              <a:rPr lang="it-IT" altLang="it-IT" sz="1800" i="1">
                <a:solidFill>
                  <a:srgbClr val="0070C0"/>
                </a:solidFill>
              </a:rPr>
              <a:t>permutation flow shop </a:t>
            </a:r>
            <a:r>
              <a:rPr lang="it-IT" altLang="it-IT" sz="1800"/>
              <a:t>il </a:t>
            </a:r>
            <a:r>
              <a:rPr lang="it-IT" altLang="it-IT" sz="1800" i="1">
                <a:solidFill>
                  <a:srgbClr val="0070C0"/>
                </a:solidFill>
              </a:rPr>
              <a:t>sequenziamento</a:t>
            </a:r>
            <a:r>
              <a:rPr lang="it-IT" altLang="it-IT" sz="1800"/>
              <a:t> è</a:t>
            </a:r>
            <a:r>
              <a:rPr lang="it-IT" altLang="it-IT" sz="1800" i="1">
                <a:solidFill>
                  <a:srgbClr val="0070C0"/>
                </a:solidFill>
              </a:rPr>
              <a:t> unico </a:t>
            </a:r>
            <a:r>
              <a:rPr lang="it-IT" altLang="it-IT" sz="1800"/>
              <a:t>per tute le macchine e il numero di possibili </a:t>
            </a:r>
            <a:r>
              <a:rPr lang="it-IT" altLang="it-IT" sz="1800" i="1">
                <a:solidFill>
                  <a:srgbClr val="0070C0"/>
                </a:solidFill>
              </a:rPr>
              <a:t>soluzioni</a:t>
            </a:r>
            <a:r>
              <a:rPr lang="it-IT" altLang="it-IT" sz="1800"/>
              <a:t> è pari a </a:t>
            </a:r>
            <a:r>
              <a:rPr lang="it-IT" altLang="it-IT" sz="1800" b="1" i="1">
                <a:solidFill>
                  <a:srgbClr val="0070C0"/>
                </a:solidFill>
              </a:rPr>
              <a:t>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28677" grpId="0"/>
      <p:bldP spid="28678" grpId="0"/>
      <p:bldP spid="28679" grpId="0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Flow shop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4" name="Rettangolo 4"/>
          <p:cNvSpPr>
            <a:spLocks noChangeArrowheads="1"/>
          </p:cNvSpPr>
          <p:nvPr/>
        </p:nvSpPr>
        <p:spPr bwMode="auto">
          <a:xfrm>
            <a:off x="468313" y="1065213"/>
            <a:ext cx="8424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Un problema del tipo</a:t>
            </a: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468313" y="2252663"/>
            <a:ext cx="8424862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è un problema di </a:t>
            </a:r>
            <a:r>
              <a:rPr lang="it-IT" altLang="it-IT" sz="1800" i="1">
                <a:solidFill>
                  <a:schemeClr val="accent2"/>
                </a:solidFill>
              </a:rPr>
              <a:t>flow shop su </a:t>
            </a:r>
            <a:r>
              <a:rPr lang="it-IT" altLang="it-IT" sz="1800" b="1" i="1">
                <a:solidFill>
                  <a:schemeClr val="accent2"/>
                </a:solidFill>
              </a:rPr>
              <a:t>m</a:t>
            </a:r>
            <a:r>
              <a:rPr lang="it-IT" altLang="it-IT" sz="1800" i="1">
                <a:solidFill>
                  <a:schemeClr val="accent2"/>
                </a:solidFill>
              </a:rPr>
              <a:t> macchine </a:t>
            </a:r>
            <a:r>
              <a:rPr lang="it-IT" altLang="it-IT" sz="1800"/>
              <a:t>in cui si vuole </a:t>
            </a:r>
            <a:r>
              <a:rPr lang="it-IT" altLang="it-IT" sz="1800" i="1">
                <a:solidFill>
                  <a:schemeClr val="accent2"/>
                </a:solidFill>
              </a:rPr>
              <a:t>minimizzare il massimo tempo di completamento</a:t>
            </a:r>
            <a:r>
              <a:rPr lang="it-IT" altLang="it-IT" sz="1800"/>
              <a:t> o </a:t>
            </a:r>
            <a:r>
              <a:rPr lang="it-IT" altLang="it-IT" sz="1800" b="1" i="1">
                <a:solidFill>
                  <a:schemeClr val="accent2"/>
                </a:solidFill>
              </a:rPr>
              <a:t>makespan</a:t>
            </a: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468313" y="3241675"/>
            <a:ext cx="8424862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 dirty="0"/>
              <a:t>Non essendoci </a:t>
            </a:r>
            <a:r>
              <a:rPr lang="it-IT" altLang="it-IT" sz="1800" i="1" dirty="0">
                <a:solidFill>
                  <a:schemeClr val="accent2"/>
                </a:solidFill>
              </a:rPr>
              <a:t>vincoli di tipo tecnologico </a:t>
            </a:r>
            <a:r>
              <a:rPr lang="it-IT" altLang="it-IT" sz="1800" dirty="0"/>
              <a:t>ed avendo una </a:t>
            </a:r>
            <a:r>
              <a:rPr lang="it-IT" altLang="it-IT" sz="1800" i="1" dirty="0">
                <a:solidFill>
                  <a:schemeClr val="accent2"/>
                </a:solidFill>
              </a:rPr>
              <a:t>funzione obiettivo regolare</a:t>
            </a:r>
            <a:r>
              <a:rPr lang="it-IT" altLang="it-IT" sz="1800" dirty="0"/>
              <a:t>, la prima macchina (dopo aver iniziato la lavorazione dei </a:t>
            </a:r>
            <a:r>
              <a:rPr lang="it-IT" altLang="it-IT" sz="1800" i="1" dirty="0">
                <a:solidFill>
                  <a:schemeClr val="accent2"/>
                </a:solidFill>
              </a:rPr>
              <a:t>job</a:t>
            </a:r>
            <a:r>
              <a:rPr lang="it-IT" altLang="it-IT" sz="1800" dirty="0"/>
              <a:t>) </a:t>
            </a:r>
            <a:r>
              <a:rPr lang="it-IT" altLang="it-IT" sz="1800" i="1" dirty="0">
                <a:solidFill>
                  <a:schemeClr val="accent2"/>
                </a:solidFill>
              </a:rPr>
              <a:t>processa tutti i job senza pause </a:t>
            </a:r>
            <a:r>
              <a:rPr lang="it-IT" altLang="it-IT" sz="1800" dirty="0"/>
              <a:t>tra un </a:t>
            </a:r>
            <a:r>
              <a:rPr lang="it-IT" altLang="it-IT" sz="1800" i="1" dirty="0">
                <a:solidFill>
                  <a:schemeClr val="accent2"/>
                </a:solidFill>
              </a:rPr>
              <a:t>job</a:t>
            </a:r>
            <a:r>
              <a:rPr lang="it-IT" altLang="it-IT" sz="1800" dirty="0"/>
              <a:t> e l’altro.</a:t>
            </a:r>
          </a:p>
        </p:txBody>
      </p:sp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776288" y="1700213"/>
          <a:ext cx="111918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030" imgH="228501" progId="Equation.DSMT4">
                  <p:embed/>
                </p:oleObj>
              </mc:Choice>
              <mc:Fallback>
                <p:oleObj name="Equation" r:id="rId2" imgW="622030" imgH="228501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1700213"/>
                        <a:ext cx="1119187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6"/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Caratteristiche principali</a:t>
            </a: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395288" y="1162050"/>
            <a:ext cx="856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Parametri di un job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468313" y="1530350"/>
            <a:ext cx="8351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i="1">
                <a:solidFill>
                  <a:schemeClr val="accent2"/>
                </a:solidFill>
              </a:rPr>
              <a:t>Tempo di scadenza </a:t>
            </a:r>
            <a:r>
              <a:rPr lang="it-IT" altLang="it-IT" sz="1800"/>
              <a:t>(due date) </a:t>
            </a:r>
            <a:r>
              <a:rPr lang="it-IT" altLang="it-IT" sz="1800" b="1" i="1">
                <a:solidFill>
                  <a:schemeClr val="accent2"/>
                </a:solidFill>
              </a:rPr>
              <a:t>d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468313" y="2036763"/>
            <a:ext cx="8351837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i="1">
                <a:solidFill>
                  <a:schemeClr val="accent2"/>
                </a:solidFill>
              </a:rPr>
              <a:t>Ritardo (lateness) </a:t>
            </a:r>
            <a:r>
              <a:rPr lang="it-IT" altLang="it-IT" sz="1800" b="1" i="1">
                <a:solidFill>
                  <a:schemeClr val="accent2"/>
                </a:solidFill>
              </a:rPr>
              <a:t>L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 </a:t>
            </a:r>
            <a:r>
              <a:rPr lang="it-IT" altLang="it-IT" sz="1800" b="1" i="1">
                <a:solidFill>
                  <a:schemeClr val="accent2"/>
                </a:solidFill>
              </a:rPr>
              <a:t>= C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</a:t>
            </a:r>
            <a:r>
              <a:rPr lang="it-IT" altLang="it-IT" sz="1800" b="1" i="1">
                <a:solidFill>
                  <a:schemeClr val="accent2"/>
                </a:solidFill>
              </a:rPr>
              <a:t> – d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chemeClr val="accent2"/>
                </a:solidFill>
              </a:rPr>
              <a:t>	</a:t>
            </a:r>
            <a:r>
              <a:rPr lang="it-IT" altLang="it-IT" sz="1800"/>
              <a:t>se </a:t>
            </a:r>
            <a:r>
              <a:rPr lang="it-IT" altLang="it-IT" sz="1800" b="1" i="1">
                <a:solidFill>
                  <a:schemeClr val="accent2"/>
                </a:solidFill>
              </a:rPr>
              <a:t>L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</a:t>
            </a:r>
            <a:r>
              <a:rPr lang="it-IT" altLang="it-IT" sz="1800" b="1" i="1">
                <a:solidFill>
                  <a:schemeClr val="accent2"/>
                </a:solidFill>
              </a:rPr>
              <a:t> &gt; 0</a:t>
            </a:r>
            <a:r>
              <a:rPr lang="it-IT" altLang="it-IT" sz="1800"/>
              <a:t> il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 è stato completato </a:t>
            </a:r>
            <a:r>
              <a:rPr lang="it-IT" altLang="it-IT" sz="1800" i="1">
                <a:solidFill>
                  <a:schemeClr val="accent2"/>
                </a:solidFill>
              </a:rPr>
              <a:t>in ritardo rispetto alla sua scadenza</a:t>
            </a:r>
            <a:r>
              <a:rPr lang="it-IT" altLang="it-IT" sz="1800"/>
              <a:t>,        se </a:t>
            </a:r>
            <a:r>
              <a:rPr lang="it-IT" altLang="it-IT" sz="1800" b="1" i="1">
                <a:solidFill>
                  <a:schemeClr val="accent2"/>
                </a:solidFill>
              </a:rPr>
              <a:t>L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 </a:t>
            </a:r>
            <a:r>
              <a:rPr lang="it-IT" altLang="it-IT" sz="1800" b="1" i="1">
                <a:solidFill>
                  <a:schemeClr val="accent2"/>
                </a:solidFill>
              </a:rPr>
              <a:t>&lt; 0 </a:t>
            </a:r>
            <a:r>
              <a:rPr lang="it-IT" altLang="it-IT" sz="1800"/>
              <a:t>il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 è stato completato </a:t>
            </a:r>
            <a:r>
              <a:rPr lang="it-IT" altLang="it-IT" sz="1800" i="1">
                <a:solidFill>
                  <a:schemeClr val="accent2"/>
                </a:solidFill>
              </a:rPr>
              <a:t>in anticipo</a:t>
            </a: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468313" y="3357563"/>
            <a:ext cx="835183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i="1">
                <a:solidFill>
                  <a:schemeClr val="accent2"/>
                </a:solidFill>
              </a:rPr>
              <a:t>Tardiness </a:t>
            </a:r>
            <a:r>
              <a:rPr lang="it-IT" altLang="it-IT" sz="1800" b="1" i="1">
                <a:solidFill>
                  <a:schemeClr val="accent2"/>
                </a:solidFill>
              </a:rPr>
              <a:t>D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 </a:t>
            </a:r>
            <a:r>
              <a:rPr lang="it-IT" altLang="it-IT" sz="1800" b="1" i="1">
                <a:solidFill>
                  <a:schemeClr val="accent2"/>
                </a:solidFill>
              </a:rPr>
              <a:t>= max (L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</a:t>
            </a:r>
            <a:r>
              <a:rPr lang="it-IT" altLang="it-IT" sz="1800" b="1" i="1">
                <a:solidFill>
                  <a:schemeClr val="accent2"/>
                </a:solidFill>
              </a:rPr>
              <a:t>, 0)</a:t>
            </a:r>
            <a:endParaRPr lang="it-IT" altLang="it-IT" sz="1800" b="1" i="1" baseline="-25000">
              <a:solidFill>
                <a:schemeClr val="accent2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chemeClr val="accent2"/>
                </a:solidFill>
              </a:rPr>
              <a:t>	</a:t>
            </a:r>
            <a:r>
              <a:rPr lang="it-IT" altLang="it-IT" sz="1800"/>
              <a:t>tiene conto </a:t>
            </a:r>
            <a:r>
              <a:rPr lang="it-IT" altLang="it-IT" sz="1800" i="1">
                <a:solidFill>
                  <a:schemeClr val="accent2"/>
                </a:solidFill>
              </a:rPr>
              <a:t>solo dei ritardi </a:t>
            </a:r>
            <a:r>
              <a:rPr lang="it-IT" altLang="it-IT" sz="1800"/>
              <a:t>rispetto alla scadenza del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468313" y="4292600"/>
            <a:ext cx="8351837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i="1">
                <a:solidFill>
                  <a:schemeClr val="accent2"/>
                </a:solidFill>
              </a:rPr>
              <a:t>Tempo di setup s</a:t>
            </a:r>
            <a:r>
              <a:rPr lang="it-IT" altLang="it-IT" sz="1800" i="1" baseline="-25000">
                <a:solidFill>
                  <a:schemeClr val="accent2"/>
                </a:solidFill>
              </a:rPr>
              <a:t>ij</a:t>
            </a:r>
            <a:endParaRPr lang="it-IT" altLang="it-IT" sz="1800" b="1" i="1" baseline="-25000">
              <a:solidFill>
                <a:schemeClr val="accent2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chemeClr val="accent2"/>
                </a:solidFill>
              </a:rPr>
              <a:t>	</a:t>
            </a:r>
            <a:r>
              <a:rPr lang="it-IT" altLang="it-IT" sz="1800"/>
              <a:t>è il </a:t>
            </a:r>
            <a:r>
              <a:rPr lang="it-IT" altLang="it-IT" sz="1800" i="1">
                <a:solidFill>
                  <a:schemeClr val="accent2"/>
                </a:solidFill>
              </a:rPr>
              <a:t>tempo necessario per passare</a:t>
            </a:r>
            <a:r>
              <a:rPr lang="it-IT" altLang="it-IT" sz="1800"/>
              <a:t>, su una determinata macchina, dalla lavorazione del </a:t>
            </a:r>
            <a:r>
              <a:rPr lang="it-IT" altLang="it-IT" sz="1800" i="1">
                <a:solidFill>
                  <a:schemeClr val="accent2"/>
                </a:solidFill>
              </a:rPr>
              <a:t>job </a:t>
            </a:r>
            <a:r>
              <a:rPr lang="it-IT" altLang="it-IT" sz="1800" b="1" i="1">
                <a:solidFill>
                  <a:schemeClr val="accent2"/>
                </a:solidFill>
              </a:rPr>
              <a:t>i</a:t>
            </a:r>
            <a:r>
              <a:rPr lang="it-IT" altLang="it-IT" sz="1800"/>
              <a:t> alla lavorazione del </a:t>
            </a:r>
            <a:r>
              <a:rPr lang="it-IT" altLang="it-IT" sz="1800" i="1">
                <a:solidFill>
                  <a:schemeClr val="accent2"/>
                </a:solidFill>
              </a:rPr>
              <a:t>job </a:t>
            </a:r>
            <a:r>
              <a:rPr lang="it-IT" altLang="it-IT" sz="1800" b="1" i="1">
                <a:solidFill>
                  <a:schemeClr val="accent2"/>
                </a:solidFill>
              </a:rPr>
              <a:t>j </a:t>
            </a:r>
            <a:endParaRPr lang="it-IT" altLang="it-IT" sz="1800" b="1" i="1" baseline="-25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Flow shop</a:t>
            </a: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graphicFrame>
        <p:nvGraphicFramePr>
          <p:cNvPr id="31748" name="Object 2"/>
          <p:cNvGraphicFramePr>
            <a:graphicFrameLocks noChangeAspect="1"/>
          </p:cNvGraphicFramePr>
          <p:nvPr/>
        </p:nvGraphicFramePr>
        <p:xfrm>
          <a:off x="2411413" y="1341438"/>
          <a:ext cx="111918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030" imgH="228501" progId="Equation.DSMT4">
                  <p:embed/>
                </p:oleObj>
              </mc:Choice>
              <mc:Fallback>
                <p:oleObj name="Equation" r:id="rId2" imgW="622030" imgH="228501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341438"/>
                        <a:ext cx="1119187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ttangolo 3"/>
          <p:cNvSpPr>
            <a:spLocks noChangeArrowheads="1"/>
          </p:cNvSpPr>
          <p:nvPr/>
        </p:nvSpPr>
        <p:spPr bwMode="auto">
          <a:xfrm>
            <a:off x="395288" y="908050"/>
            <a:ext cx="856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Grafo disgiunto </a:t>
            </a:r>
            <a:r>
              <a:rPr lang="it-IT" altLang="it-IT" sz="1800" b="1" i="1">
                <a:solidFill>
                  <a:srgbClr val="0066FF"/>
                </a:solidFill>
                <a:latin typeface="Brush Script MT" pitchFamily="66" charset="0"/>
              </a:rPr>
              <a:t>G</a:t>
            </a:r>
            <a:endParaRPr lang="it-IT" altLang="it-IT" sz="1800" b="1">
              <a:solidFill>
                <a:srgbClr val="0066FF"/>
              </a:solidFill>
              <a:latin typeface="Brush Script MT" pitchFamily="66" charset="0"/>
            </a:endParaRPr>
          </a:p>
        </p:txBody>
      </p:sp>
      <p:sp>
        <p:nvSpPr>
          <p:cNvPr id="6" name="Rettangolo 4"/>
          <p:cNvSpPr>
            <a:spLocks noChangeArrowheads="1"/>
          </p:cNvSpPr>
          <p:nvPr/>
        </p:nvSpPr>
        <p:spPr bwMode="auto">
          <a:xfrm>
            <a:off x="468313" y="1244600"/>
            <a:ext cx="842486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Dato un problema                   , </a:t>
            </a:r>
            <a:r>
              <a:rPr lang="it-IT" altLang="it-IT" sz="1800" b="1" i="1">
                <a:solidFill>
                  <a:schemeClr val="accent2"/>
                </a:solidFill>
                <a:latin typeface="Brush Script MT" pitchFamily="66" charset="0"/>
              </a:rPr>
              <a:t>G</a:t>
            </a:r>
            <a:r>
              <a:rPr lang="it-IT" altLang="it-IT" sz="1800" b="1" i="1">
                <a:solidFill>
                  <a:srgbClr val="0066FF"/>
                </a:solidFill>
                <a:latin typeface="Brush Script MT" pitchFamily="66" charset="0"/>
              </a:rPr>
              <a:t> </a:t>
            </a:r>
            <a:r>
              <a:rPr lang="it-IT" altLang="it-IT" sz="1800"/>
              <a:t>è un grao con </a:t>
            </a:r>
            <a:r>
              <a:rPr lang="it-IT" altLang="it-IT" sz="1800" i="1">
                <a:solidFill>
                  <a:schemeClr val="accent2"/>
                </a:solidFill>
              </a:rPr>
              <a:t>m∙n + 2 </a:t>
            </a:r>
            <a:r>
              <a:rPr lang="it-IT" altLang="it-IT" sz="1800"/>
              <a:t>nodi in cui:</a:t>
            </a:r>
          </a:p>
        </p:txBody>
      </p:sp>
      <p:sp>
        <p:nvSpPr>
          <p:cNvPr id="7" name="Rettangolo 4"/>
          <p:cNvSpPr>
            <a:spLocks noChangeArrowheads="1"/>
          </p:cNvSpPr>
          <p:nvPr/>
        </p:nvSpPr>
        <p:spPr bwMode="auto">
          <a:xfrm>
            <a:off x="468313" y="1709738"/>
            <a:ext cx="8424862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a ciascun </a:t>
            </a:r>
            <a:r>
              <a:rPr lang="it-IT" altLang="it-IT" sz="1800" i="1">
                <a:solidFill>
                  <a:schemeClr val="accent2"/>
                </a:solidFill>
              </a:rPr>
              <a:t>task</a:t>
            </a:r>
            <a:r>
              <a:rPr lang="it-IT" altLang="it-IT" sz="1800"/>
              <a:t> è associato un nodo </a:t>
            </a:r>
            <a:r>
              <a:rPr lang="it-IT" altLang="it-IT" sz="1800" b="1" i="1">
                <a:solidFill>
                  <a:schemeClr val="accent2"/>
                </a:solidFill>
              </a:rPr>
              <a:t>[i,j] </a:t>
            </a:r>
            <a:r>
              <a:rPr lang="it-IT" altLang="it-IT" sz="1800"/>
              <a:t>corrispondente al </a:t>
            </a:r>
            <a:r>
              <a:rPr lang="it-IT" altLang="it-IT" sz="1800" i="1">
                <a:solidFill>
                  <a:schemeClr val="accent2"/>
                </a:solidFill>
              </a:rPr>
              <a:t>task j-esimo </a:t>
            </a:r>
            <a:r>
              <a:rPr lang="it-IT" altLang="it-IT" sz="1800"/>
              <a:t>sulla </a:t>
            </a:r>
            <a:r>
              <a:rPr lang="it-IT" altLang="it-IT" sz="1800" i="1">
                <a:solidFill>
                  <a:schemeClr val="accent2"/>
                </a:solidFill>
              </a:rPr>
              <a:t>macchina i</a:t>
            </a:r>
            <a:r>
              <a:rPr lang="it-IT" altLang="it-IT" sz="1800"/>
              <a:t> di peso </a:t>
            </a:r>
            <a:r>
              <a:rPr lang="it-IT" altLang="it-IT" sz="1800" b="1" i="1">
                <a:solidFill>
                  <a:schemeClr val="accent2"/>
                </a:solidFill>
              </a:rPr>
              <a:t>p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ij</a:t>
            </a:r>
          </a:p>
        </p:txBody>
      </p:sp>
      <p:sp>
        <p:nvSpPr>
          <p:cNvPr id="8" name="Rettangolo 4"/>
          <p:cNvSpPr>
            <a:spLocks noChangeArrowheads="1"/>
          </p:cNvSpPr>
          <p:nvPr/>
        </p:nvSpPr>
        <p:spPr bwMode="auto">
          <a:xfrm>
            <a:off x="468313" y="2578100"/>
            <a:ext cx="8207375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un </a:t>
            </a:r>
            <a:r>
              <a:rPr lang="it-IT" altLang="it-IT" sz="1800" i="1">
                <a:solidFill>
                  <a:schemeClr val="accent2"/>
                </a:solidFill>
              </a:rPr>
              <a:t>arco orientato </a:t>
            </a:r>
            <a:r>
              <a:rPr lang="it-IT" altLang="it-IT" sz="1800"/>
              <a:t>dal nodi </a:t>
            </a:r>
            <a:r>
              <a:rPr lang="it-IT" altLang="it-IT" sz="1800" b="1" i="1">
                <a:solidFill>
                  <a:schemeClr val="accent2"/>
                </a:solidFill>
              </a:rPr>
              <a:t>[i-1,j] </a:t>
            </a:r>
            <a:r>
              <a:rPr lang="it-IT" altLang="it-IT" sz="1800"/>
              <a:t>al nodo </a:t>
            </a:r>
            <a:r>
              <a:rPr lang="it-IT" altLang="it-IT" sz="1800" b="1" i="1">
                <a:solidFill>
                  <a:schemeClr val="accent2"/>
                </a:solidFill>
              </a:rPr>
              <a:t>[i,j] </a:t>
            </a:r>
            <a:r>
              <a:rPr lang="it-IT" altLang="it-IT" sz="1800"/>
              <a:t>indica che </a:t>
            </a:r>
            <a:r>
              <a:rPr lang="it-IT" altLang="it-IT" sz="1800" i="1">
                <a:solidFill>
                  <a:schemeClr val="accent2"/>
                </a:solidFill>
              </a:rPr>
              <a:t>job </a:t>
            </a:r>
            <a:r>
              <a:rPr lang="it-IT" altLang="it-IT" sz="1800" b="1" i="1">
                <a:solidFill>
                  <a:schemeClr val="accent2"/>
                </a:solidFill>
              </a:rPr>
              <a:t>j</a:t>
            </a:r>
            <a:r>
              <a:rPr lang="it-IT" altLang="it-IT" sz="1800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può essere processato sulla </a:t>
            </a:r>
            <a:r>
              <a:rPr lang="it-IT" altLang="it-IT" sz="1800" i="1">
                <a:solidFill>
                  <a:schemeClr val="accent2"/>
                </a:solidFill>
              </a:rPr>
              <a:t>macchina </a:t>
            </a:r>
            <a:r>
              <a:rPr lang="it-IT" altLang="it-IT" sz="1800" b="1" i="1">
                <a:solidFill>
                  <a:schemeClr val="accent2"/>
                </a:solidFill>
              </a:rPr>
              <a:t>i</a:t>
            </a:r>
            <a:r>
              <a:rPr lang="it-IT" altLang="it-IT" sz="1800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solo dopo che è stato processato sulla </a:t>
            </a:r>
            <a:r>
              <a:rPr lang="it-IT" altLang="it-IT" sz="1800" i="1">
                <a:solidFill>
                  <a:schemeClr val="accent2"/>
                </a:solidFill>
              </a:rPr>
              <a:t>macchina </a:t>
            </a:r>
            <a:r>
              <a:rPr lang="it-IT" altLang="it-IT" sz="1800" b="1" i="1">
                <a:solidFill>
                  <a:schemeClr val="accent2"/>
                </a:solidFill>
              </a:rPr>
              <a:t>i-1</a:t>
            </a:r>
            <a:r>
              <a:rPr lang="it-IT" altLang="it-IT" sz="1800" i="1">
                <a:solidFill>
                  <a:schemeClr val="accent2"/>
                </a:solidFill>
              </a:rPr>
              <a:t> 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sp>
        <p:nvSpPr>
          <p:cNvPr id="9" name="Rettangolo 4"/>
          <p:cNvSpPr>
            <a:spLocks noChangeArrowheads="1"/>
          </p:cNvSpPr>
          <p:nvPr/>
        </p:nvSpPr>
        <p:spPr bwMode="auto">
          <a:xfrm>
            <a:off x="468313" y="3729038"/>
            <a:ext cx="8424862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ogni coppia di nodi </a:t>
            </a:r>
            <a:r>
              <a:rPr lang="it-IT" altLang="it-IT" sz="1800" b="1" i="1">
                <a:solidFill>
                  <a:schemeClr val="accent2"/>
                </a:solidFill>
              </a:rPr>
              <a:t>[i,k]</a:t>
            </a:r>
            <a:r>
              <a:rPr lang="it-IT" altLang="it-IT" sz="1800"/>
              <a:t>, </a:t>
            </a:r>
            <a:r>
              <a:rPr lang="it-IT" altLang="it-IT" sz="1800" b="1" i="1">
                <a:solidFill>
                  <a:schemeClr val="accent2"/>
                </a:solidFill>
              </a:rPr>
              <a:t>[i,h] </a:t>
            </a:r>
            <a:r>
              <a:rPr lang="it-IT" altLang="it-IT" sz="1800"/>
              <a:t>(</a:t>
            </a:r>
            <a:r>
              <a:rPr lang="it-IT" altLang="it-IT" sz="1800" i="1">
                <a:solidFill>
                  <a:schemeClr val="accent2"/>
                </a:solidFill>
              </a:rPr>
              <a:t>task relativi alla stessa macchina</a:t>
            </a:r>
            <a:r>
              <a:rPr lang="it-IT" altLang="it-IT" sz="1800"/>
              <a:t>) sono collegati da un </a:t>
            </a:r>
            <a:r>
              <a:rPr lang="it-IT" altLang="it-IT" sz="1800" i="1">
                <a:solidFill>
                  <a:schemeClr val="accent2"/>
                </a:solidFill>
              </a:rPr>
              <a:t>arco non orientato </a:t>
            </a:r>
            <a:r>
              <a:rPr lang="it-IT" altLang="it-IT" sz="1800"/>
              <a:t>ad indicare che i due nodi </a:t>
            </a:r>
            <a:r>
              <a:rPr lang="it-IT" altLang="it-IT" sz="1800" i="1">
                <a:solidFill>
                  <a:schemeClr val="accent2"/>
                </a:solidFill>
              </a:rPr>
              <a:t>non possono essere eseguiti contemporaneamente</a:t>
            </a:r>
            <a:r>
              <a:rPr lang="it-IT" altLang="it-IT" sz="1800"/>
              <a:t> (</a:t>
            </a:r>
            <a:r>
              <a:rPr lang="it-IT" altLang="it-IT" sz="1800" i="1">
                <a:solidFill>
                  <a:schemeClr val="accent2"/>
                </a:solidFill>
              </a:rPr>
              <a:t>archi disgiuntivi</a:t>
            </a:r>
            <a:r>
              <a:rPr lang="it-IT" altLang="it-IT" sz="1800"/>
              <a:t>)</a:t>
            </a:r>
            <a:endParaRPr lang="it-IT" altLang="it-IT" sz="1800" i="1"/>
          </a:p>
        </p:txBody>
      </p:sp>
      <p:sp>
        <p:nvSpPr>
          <p:cNvPr id="10" name="Rettangolo 4"/>
          <p:cNvSpPr>
            <a:spLocks noChangeArrowheads="1"/>
          </p:cNvSpPr>
          <p:nvPr/>
        </p:nvSpPr>
        <p:spPr bwMode="auto">
          <a:xfrm>
            <a:off x="468313" y="4954588"/>
            <a:ext cx="8207375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/>
              <a:t>il </a:t>
            </a:r>
            <a:r>
              <a:rPr lang="it-IT" altLang="it-IT" sz="1800" i="1">
                <a:solidFill>
                  <a:schemeClr val="accent2"/>
                </a:solidFill>
              </a:rPr>
              <a:t>nodo-sorgente </a:t>
            </a:r>
            <a:r>
              <a:rPr lang="it-IT" altLang="it-IT" sz="1800" b="1" i="1">
                <a:solidFill>
                  <a:schemeClr val="accent2"/>
                </a:solidFill>
              </a:rPr>
              <a:t>s</a:t>
            </a:r>
            <a:r>
              <a:rPr lang="it-IT" altLang="it-IT" sz="1800"/>
              <a:t> non ha predecessori ed ha come </a:t>
            </a:r>
            <a:r>
              <a:rPr lang="it-IT" altLang="it-IT" sz="1800" i="1">
                <a:solidFill>
                  <a:schemeClr val="accent2"/>
                </a:solidFill>
              </a:rPr>
              <a:t>nodi successori </a:t>
            </a:r>
            <a:r>
              <a:rPr lang="it-IT" altLang="it-IT" sz="1800"/>
              <a:t>tutti i nodi del tipo </a:t>
            </a:r>
            <a:r>
              <a:rPr lang="it-IT" altLang="it-IT" sz="1800" b="1" i="1">
                <a:solidFill>
                  <a:schemeClr val="accent2"/>
                </a:solidFill>
              </a:rPr>
              <a:t>[1,j]</a:t>
            </a:r>
          </a:p>
        </p:txBody>
      </p:sp>
      <p:sp>
        <p:nvSpPr>
          <p:cNvPr id="11" name="Rettangolo 4"/>
          <p:cNvSpPr>
            <a:spLocks noChangeArrowheads="1"/>
          </p:cNvSpPr>
          <p:nvPr/>
        </p:nvSpPr>
        <p:spPr bwMode="auto">
          <a:xfrm>
            <a:off x="468313" y="5746750"/>
            <a:ext cx="820737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/>
              <a:t>il </a:t>
            </a:r>
            <a:r>
              <a:rPr lang="it-IT" altLang="it-IT" sz="1800" i="1">
                <a:solidFill>
                  <a:schemeClr val="accent2"/>
                </a:solidFill>
              </a:rPr>
              <a:t>nodo-pozzo </a:t>
            </a:r>
            <a:r>
              <a:rPr lang="it-IT" altLang="it-IT" sz="1800" b="1" i="1">
                <a:solidFill>
                  <a:schemeClr val="accent2"/>
                </a:solidFill>
              </a:rPr>
              <a:t>t</a:t>
            </a:r>
            <a:r>
              <a:rPr lang="it-IT" altLang="it-IT" sz="1800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non ha successori ed ha come </a:t>
            </a:r>
            <a:r>
              <a:rPr lang="it-IT" altLang="it-IT" sz="1800" i="1">
                <a:solidFill>
                  <a:schemeClr val="accent2"/>
                </a:solidFill>
              </a:rPr>
              <a:t>nodi predecessori </a:t>
            </a:r>
            <a:r>
              <a:rPr lang="it-IT" altLang="it-IT" sz="1800"/>
              <a:t>tutti i nodi del tipo </a:t>
            </a:r>
            <a:r>
              <a:rPr lang="it-IT" altLang="it-IT" sz="1800" b="1" i="1">
                <a:solidFill>
                  <a:schemeClr val="accent2"/>
                </a:solidFill>
              </a:rPr>
              <a:t>[m,j]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Flow shop</a:t>
            </a: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32772" name="Rettangolo 3"/>
          <p:cNvSpPr>
            <a:spLocks noChangeArrowheads="1"/>
          </p:cNvSpPr>
          <p:nvPr/>
        </p:nvSpPr>
        <p:spPr bwMode="auto">
          <a:xfrm>
            <a:off x="395288" y="908050"/>
            <a:ext cx="856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Esempio di grafo disgiunto </a:t>
            </a:r>
            <a:r>
              <a:rPr lang="it-IT" altLang="it-IT" sz="1800" b="1" i="1">
                <a:solidFill>
                  <a:srgbClr val="0066FF"/>
                </a:solidFill>
                <a:latin typeface="Brush Script MT" pitchFamily="66" charset="0"/>
              </a:rPr>
              <a:t>G</a:t>
            </a:r>
            <a:endParaRPr lang="it-IT" altLang="it-IT" sz="1800" b="1">
              <a:solidFill>
                <a:srgbClr val="0066FF"/>
              </a:solidFill>
              <a:latin typeface="Brush Script MT" pitchFamily="66" charset="0"/>
            </a:endParaRPr>
          </a:p>
        </p:txBody>
      </p:sp>
      <p:graphicFrame>
        <p:nvGraphicFramePr>
          <p:cNvPr id="32773" name="Object 2"/>
          <p:cNvGraphicFramePr>
            <a:graphicFrameLocks noChangeAspect="1"/>
          </p:cNvGraphicFramePr>
          <p:nvPr/>
        </p:nvGraphicFramePr>
        <p:xfrm>
          <a:off x="539750" y="1341438"/>
          <a:ext cx="107473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228600" progId="Equation.DSMT4">
                  <p:embed/>
                </p:oleObj>
              </mc:Choice>
              <mc:Fallback>
                <p:oleObj name="Equation" r:id="rId2" imgW="5969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341438"/>
                        <a:ext cx="107473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po 86"/>
          <p:cNvGrpSpPr>
            <a:grpSpLocks/>
          </p:cNvGrpSpPr>
          <p:nvPr/>
        </p:nvGrpSpPr>
        <p:grpSpPr bwMode="auto">
          <a:xfrm>
            <a:off x="611188" y="1916113"/>
            <a:ext cx="6624637" cy="2233612"/>
            <a:chOff x="611560" y="1916832"/>
            <a:chExt cx="6624736" cy="2232248"/>
          </a:xfrm>
        </p:grpSpPr>
        <p:sp>
          <p:nvSpPr>
            <p:cNvPr id="6" name="Ovale 5"/>
            <p:cNvSpPr/>
            <p:nvPr/>
          </p:nvSpPr>
          <p:spPr>
            <a:xfrm>
              <a:off x="611560" y="2924278"/>
              <a:ext cx="287341" cy="2887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s</a:t>
              </a:r>
            </a:p>
          </p:txBody>
        </p:sp>
        <p:sp>
          <p:nvSpPr>
            <p:cNvPr id="7" name="Ovale 6"/>
            <p:cNvSpPr/>
            <p:nvPr/>
          </p:nvSpPr>
          <p:spPr>
            <a:xfrm>
              <a:off x="1764102" y="3717544"/>
              <a:ext cx="719148" cy="43153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[1,1]</a:t>
              </a:r>
            </a:p>
          </p:txBody>
        </p:sp>
        <p:sp>
          <p:nvSpPr>
            <p:cNvPr id="10" name="Ovale 9"/>
            <p:cNvSpPr/>
            <p:nvPr/>
          </p:nvSpPr>
          <p:spPr>
            <a:xfrm>
              <a:off x="1764102" y="2852885"/>
              <a:ext cx="719148" cy="43153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[1,2]</a:t>
              </a:r>
            </a:p>
          </p:txBody>
        </p:sp>
        <p:sp>
          <p:nvSpPr>
            <p:cNvPr id="11" name="Ovale 10"/>
            <p:cNvSpPr/>
            <p:nvPr/>
          </p:nvSpPr>
          <p:spPr>
            <a:xfrm>
              <a:off x="1764102" y="1916832"/>
              <a:ext cx="719148" cy="43153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[1,3]</a:t>
              </a:r>
            </a:p>
          </p:txBody>
        </p:sp>
        <p:sp>
          <p:nvSpPr>
            <p:cNvPr id="12" name="Ovale 11"/>
            <p:cNvSpPr/>
            <p:nvPr/>
          </p:nvSpPr>
          <p:spPr>
            <a:xfrm>
              <a:off x="3491328" y="3717544"/>
              <a:ext cx="720736" cy="43153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[2,1]</a:t>
              </a:r>
            </a:p>
          </p:txBody>
        </p:sp>
        <p:sp>
          <p:nvSpPr>
            <p:cNvPr id="13" name="Ovale 12"/>
            <p:cNvSpPr/>
            <p:nvPr/>
          </p:nvSpPr>
          <p:spPr>
            <a:xfrm>
              <a:off x="3491328" y="2852885"/>
              <a:ext cx="720736" cy="43153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[2,2]</a:t>
              </a:r>
            </a:p>
          </p:txBody>
        </p:sp>
        <p:sp>
          <p:nvSpPr>
            <p:cNvPr id="14" name="Ovale 13"/>
            <p:cNvSpPr/>
            <p:nvPr/>
          </p:nvSpPr>
          <p:spPr>
            <a:xfrm>
              <a:off x="3491328" y="1916832"/>
              <a:ext cx="720736" cy="43153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[2,3]</a:t>
              </a:r>
            </a:p>
          </p:txBody>
        </p:sp>
        <p:sp>
          <p:nvSpPr>
            <p:cNvPr id="15" name="Ovale 14"/>
            <p:cNvSpPr/>
            <p:nvPr/>
          </p:nvSpPr>
          <p:spPr>
            <a:xfrm>
              <a:off x="5220141" y="3717544"/>
              <a:ext cx="720736" cy="43153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[3,1]</a:t>
              </a:r>
            </a:p>
          </p:txBody>
        </p:sp>
        <p:sp>
          <p:nvSpPr>
            <p:cNvPr id="16" name="Ovale 15"/>
            <p:cNvSpPr/>
            <p:nvPr/>
          </p:nvSpPr>
          <p:spPr>
            <a:xfrm>
              <a:off x="5220141" y="2852885"/>
              <a:ext cx="720736" cy="43153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[3,2]</a:t>
              </a:r>
            </a:p>
          </p:txBody>
        </p:sp>
        <p:sp>
          <p:nvSpPr>
            <p:cNvPr id="17" name="Ovale 16"/>
            <p:cNvSpPr/>
            <p:nvPr/>
          </p:nvSpPr>
          <p:spPr>
            <a:xfrm>
              <a:off x="5220141" y="1916832"/>
              <a:ext cx="720736" cy="43153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[3,3]</a:t>
              </a:r>
            </a:p>
          </p:txBody>
        </p:sp>
        <p:sp>
          <p:nvSpPr>
            <p:cNvPr id="18" name="Ovale 17"/>
            <p:cNvSpPr/>
            <p:nvPr/>
          </p:nvSpPr>
          <p:spPr>
            <a:xfrm>
              <a:off x="6948955" y="2924278"/>
              <a:ext cx="287341" cy="2887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t</a:t>
              </a:r>
            </a:p>
          </p:txBody>
        </p:sp>
        <p:cxnSp>
          <p:nvCxnSpPr>
            <p:cNvPr id="21" name="Connettore 2 20"/>
            <p:cNvCxnSpPr>
              <a:stCxn id="6" idx="7"/>
              <a:endCxn id="11" idx="2"/>
            </p:cNvCxnSpPr>
            <p:nvPr/>
          </p:nvCxnSpPr>
          <p:spPr>
            <a:xfrm flipV="1">
              <a:off x="857626" y="2132600"/>
              <a:ext cx="906477" cy="8345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2 23"/>
            <p:cNvCxnSpPr>
              <a:stCxn id="6" idx="6"/>
              <a:endCxn id="10" idx="2"/>
            </p:cNvCxnSpPr>
            <p:nvPr/>
          </p:nvCxnSpPr>
          <p:spPr>
            <a:xfrm>
              <a:off x="898901" y="3068653"/>
              <a:ext cx="8652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2 26"/>
            <p:cNvCxnSpPr>
              <a:stCxn id="6" idx="5"/>
              <a:endCxn id="7" idx="2"/>
            </p:cNvCxnSpPr>
            <p:nvPr/>
          </p:nvCxnSpPr>
          <p:spPr>
            <a:xfrm>
              <a:off x="857626" y="3170191"/>
              <a:ext cx="906477" cy="7631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2 29"/>
            <p:cNvCxnSpPr>
              <a:stCxn id="11" idx="6"/>
              <a:endCxn id="14" idx="2"/>
            </p:cNvCxnSpPr>
            <p:nvPr/>
          </p:nvCxnSpPr>
          <p:spPr>
            <a:xfrm>
              <a:off x="2483250" y="2132600"/>
              <a:ext cx="100807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2 36"/>
            <p:cNvCxnSpPr/>
            <p:nvPr/>
          </p:nvCxnSpPr>
          <p:spPr>
            <a:xfrm>
              <a:off x="2483250" y="3068653"/>
              <a:ext cx="100807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2 37"/>
            <p:cNvCxnSpPr/>
            <p:nvPr/>
          </p:nvCxnSpPr>
          <p:spPr>
            <a:xfrm>
              <a:off x="2483250" y="3933312"/>
              <a:ext cx="100807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2 39"/>
            <p:cNvCxnSpPr>
              <a:stCxn id="14" idx="6"/>
              <a:endCxn id="17" idx="2"/>
            </p:cNvCxnSpPr>
            <p:nvPr/>
          </p:nvCxnSpPr>
          <p:spPr>
            <a:xfrm>
              <a:off x="4212064" y="2132600"/>
              <a:ext cx="100807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2 42"/>
            <p:cNvCxnSpPr/>
            <p:nvPr/>
          </p:nvCxnSpPr>
          <p:spPr>
            <a:xfrm>
              <a:off x="4212064" y="3068653"/>
              <a:ext cx="100807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2 43"/>
            <p:cNvCxnSpPr/>
            <p:nvPr/>
          </p:nvCxnSpPr>
          <p:spPr>
            <a:xfrm>
              <a:off x="4212064" y="3933312"/>
              <a:ext cx="100807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2 44"/>
            <p:cNvCxnSpPr>
              <a:stCxn id="16" idx="6"/>
              <a:endCxn id="18" idx="2"/>
            </p:cNvCxnSpPr>
            <p:nvPr/>
          </p:nvCxnSpPr>
          <p:spPr>
            <a:xfrm>
              <a:off x="5940877" y="3068653"/>
              <a:ext cx="100807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2 49"/>
            <p:cNvCxnSpPr>
              <a:stCxn id="15" idx="6"/>
              <a:endCxn id="18" idx="3"/>
            </p:cNvCxnSpPr>
            <p:nvPr/>
          </p:nvCxnSpPr>
          <p:spPr>
            <a:xfrm flipV="1">
              <a:off x="5940877" y="3170191"/>
              <a:ext cx="1049354" cy="7631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2 54"/>
            <p:cNvCxnSpPr>
              <a:stCxn id="17" idx="6"/>
              <a:endCxn id="18" idx="1"/>
            </p:cNvCxnSpPr>
            <p:nvPr/>
          </p:nvCxnSpPr>
          <p:spPr>
            <a:xfrm>
              <a:off x="5940877" y="2132600"/>
              <a:ext cx="1049354" cy="8345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2 59"/>
            <p:cNvCxnSpPr>
              <a:stCxn id="10" idx="4"/>
              <a:endCxn id="7" idx="0"/>
            </p:cNvCxnSpPr>
            <p:nvPr/>
          </p:nvCxnSpPr>
          <p:spPr>
            <a:xfrm>
              <a:off x="2124470" y="3284421"/>
              <a:ext cx="0" cy="4331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2 63"/>
            <p:cNvCxnSpPr>
              <a:stCxn id="11" idx="4"/>
              <a:endCxn id="10" idx="0"/>
            </p:cNvCxnSpPr>
            <p:nvPr/>
          </p:nvCxnSpPr>
          <p:spPr>
            <a:xfrm>
              <a:off x="2124470" y="2348368"/>
              <a:ext cx="0" cy="5045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igura a mano libera 68"/>
            <p:cNvSpPr/>
            <p:nvPr/>
          </p:nvSpPr>
          <p:spPr>
            <a:xfrm>
              <a:off x="2380061" y="2286493"/>
              <a:ext cx="247654" cy="1505618"/>
            </a:xfrm>
            <a:custGeom>
              <a:avLst/>
              <a:gdLst>
                <a:gd name="connsiteX0" fmla="*/ 0 w 437030"/>
                <a:gd name="connsiteY0" fmla="*/ 0 h 1506071"/>
                <a:gd name="connsiteX1" fmla="*/ 430306 w 437030"/>
                <a:gd name="connsiteY1" fmla="*/ 672353 h 1506071"/>
                <a:gd name="connsiteX2" fmla="*/ 40342 w 437030"/>
                <a:gd name="connsiteY2" fmla="*/ 1506071 h 1506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30" h="1506071">
                  <a:moveTo>
                    <a:pt x="0" y="0"/>
                  </a:moveTo>
                  <a:cubicBezTo>
                    <a:pt x="211791" y="210670"/>
                    <a:pt x="423582" y="421341"/>
                    <a:pt x="430306" y="672353"/>
                  </a:cubicBezTo>
                  <a:cubicBezTo>
                    <a:pt x="437030" y="923365"/>
                    <a:pt x="40342" y="1506071"/>
                    <a:pt x="40342" y="1506071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70" name="Figura a mano libera 69"/>
            <p:cNvSpPr/>
            <p:nvPr/>
          </p:nvSpPr>
          <p:spPr>
            <a:xfrm>
              <a:off x="4108874" y="2283320"/>
              <a:ext cx="247654" cy="1505618"/>
            </a:xfrm>
            <a:custGeom>
              <a:avLst/>
              <a:gdLst>
                <a:gd name="connsiteX0" fmla="*/ 0 w 437030"/>
                <a:gd name="connsiteY0" fmla="*/ 0 h 1506071"/>
                <a:gd name="connsiteX1" fmla="*/ 430306 w 437030"/>
                <a:gd name="connsiteY1" fmla="*/ 672353 h 1506071"/>
                <a:gd name="connsiteX2" fmla="*/ 40342 w 437030"/>
                <a:gd name="connsiteY2" fmla="*/ 1506071 h 1506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30" h="1506071">
                  <a:moveTo>
                    <a:pt x="0" y="0"/>
                  </a:moveTo>
                  <a:cubicBezTo>
                    <a:pt x="211791" y="210670"/>
                    <a:pt x="423582" y="421341"/>
                    <a:pt x="430306" y="672353"/>
                  </a:cubicBezTo>
                  <a:cubicBezTo>
                    <a:pt x="437030" y="923365"/>
                    <a:pt x="40342" y="1506071"/>
                    <a:pt x="40342" y="1506071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71" name="Figura a mano libera 70"/>
            <p:cNvSpPr/>
            <p:nvPr/>
          </p:nvSpPr>
          <p:spPr>
            <a:xfrm>
              <a:off x="5836100" y="2283320"/>
              <a:ext cx="247654" cy="1505618"/>
            </a:xfrm>
            <a:custGeom>
              <a:avLst/>
              <a:gdLst>
                <a:gd name="connsiteX0" fmla="*/ 0 w 437030"/>
                <a:gd name="connsiteY0" fmla="*/ 0 h 1506071"/>
                <a:gd name="connsiteX1" fmla="*/ 430306 w 437030"/>
                <a:gd name="connsiteY1" fmla="*/ 672353 h 1506071"/>
                <a:gd name="connsiteX2" fmla="*/ 40342 w 437030"/>
                <a:gd name="connsiteY2" fmla="*/ 1506071 h 1506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30" h="1506071">
                  <a:moveTo>
                    <a:pt x="0" y="0"/>
                  </a:moveTo>
                  <a:cubicBezTo>
                    <a:pt x="211791" y="210670"/>
                    <a:pt x="423582" y="421341"/>
                    <a:pt x="430306" y="672353"/>
                  </a:cubicBezTo>
                  <a:cubicBezTo>
                    <a:pt x="437030" y="923365"/>
                    <a:pt x="40342" y="1506071"/>
                    <a:pt x="40342" y="1506071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cxnSp>
          <p:nvCxnSpPr>
            <p:cNvPr id="72" name="Connettore 2 71"/>
            <p:cNvCxnSpPr>
              <a:stCxn id="14" idx="4"/>
              <a:endCxn id="13" idx="0"/>
            </p:cNvCxnSpPr>
            <p:nvPr/>
          </p:nvCxnSpPr>
          <p:spPr>
            <a:xfrm>
              <a:off x="3851695" y="2348368"/>
              <a:ext cx="0" cy="5045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2 74"/>
            <p:cNvCxnSpPr>
              <a:stCxn id="13" idx="4"/>
              <a:endCxn id="12" idx="0"/>
            </p:cNvCxnSpPr>
            <p:nvPr/>
          </p:nvCxnSpPr>
          <p:spPr>
            <a:xfrm>
              <a:off x="3851695" y="3284421"/>
              <a:ext cx="0" cy="4331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2 77"/>
            <p:cNvCxnSpPr>
              <a:stCxn id="16" idx="4"/>
              <a:endCxn id="15" idx="0"/>
            </p:cNvCxnSpPr>
            <p:nvPr/>
          </p:nvCxnSpPr>
          <p:spPr>
            <a:xfrm>
              <a:off x="5580509" y="3284421"/>
              <a:ext cx="0" cy="4331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2 80"/>
            <p:cNvCxnSpPr>
              <a:stCxn id="17" idx="4"/>
              <a:endCxn id="16" idx="0"/>
            </p:cNvCxnSpPr>
            <p:nvPr/>
          </p:nvCxnSpPr>
          <p:spPr>
            <a:xfrm>
              <a:off x="5580509" y="2348368"/>
              <a:ext cx="0" cy="5045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ttangolo 4"/>
          <p:cNvSpPr>
            <a:spLocks noChangeArrowheads="1"/>
          </p:cNvSpPr>
          <p:nvPr/>
        </p:nvSpPr>
        <p:spPr bwMode="auto">
          <a:xfrm>
            <a:off x="468313" y="4357688"/>
            <a:ext cx="8424862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Fissato un </a:t>
            </a:r>
            <a:r>
              <a:rPr lang="it-IT" altLang="it-IT" sz="1800" i="1">
                <a:solidFill>
                  <a:schemeClr val="accent2"/>
                </a:solidFill>
              </a:rPr>
              <a:t>sequenziamento </a:t>
            </a:r>
            <a:r>
              <a:rPr lang="el-GR" altLang="it-IT" sz="1800" b="1" i="1">
                <a:solidFill>
                  <a:schemeClr val="accent2"/>
                </a:solidFill>
              </a:rPr>
              <a:t>σ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i</a:t>
            </a:r>
            <a:r>
              <a:rPr lang="it-IT" altLang="it-IT" sz="1800" i="1" baseline="-25000">
                <a:solidFill>
                  <a:schemeClr val="accent2"/>
                </a:solidFill>
              </a:rPr>
              <a:t> </a:t>
            </a:r>
            <a:r>
              <a:rPr lang="it-IT" altLang="it-IT" sz="1800"/>
              <a:t>su ciascuna macchina è possibile </a:t>
            </a:r>
            <a:r>
              <a:rPr lang="it-IT" altLang="it-IT" sz="1800" i="1">
                <a:solidFill>
                  <a:schemeClr val="accent2"/>
                </a:solidFill>
              </a:rPr>
              <a:t>orientare gli archi disgiuntivi</a:t>
            </a:r>
            <a:endParaRPr lang="it-IT" altLang="it-IT" sz="1800" b="1" i="1" baseline="-25000">
              <a:solidFill>
                <a:schemeClr val="accent2"/>
              </a:solidFill>
            </a:endParaRPr>
          </a:p>
        </p:txBody>
      </p:sp>
      <p:sp>
        <p:nvSpPr>
          <p:cNvPr id="85" name="Rettangolo 4"/>
          <p:cNvSpPr>
            <a:spLocks noChangeArrowheads="1"/>
          </p:cNvSpPr>
          <p:nvPr/>
        </p:nvSpPr>
        <p:spPr bwMode="auto">
          <a:xfrm>
            <a:off x="468313" y="5221288"/>
            <a:ext cx="84248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Indicando con </a:t>
            </a:r>
            <a:r>
              <a:rPr lang="el-GR" altLang="it-IT" sz="1800" b="1" i="1">
                <a:solidFill>
                  <a:schemeClr val="accent2"/>
                </a:solidFill>
              </a:rPr>
              <a:t>σ</a:t>
            </a:r>
            <a:r>
              <a:rPr lang="it-IT" altLang="it-IT" sz="1800"/>
              <a:t> gli </a:t>
            </a:r>
            <a:r>
              <a:rPr lang="it-IT" altLang="it-IT" sz="1800" b="1" i="1">
                <a:solidFill>
                  <a:schemeClr val="accent2"/>
                </a:solidFill>
              </a:rPr>
              <a:t>m</a:t>
            </a:r>
            <a:r>
              <a:rPr lang="it-IT" altLang="it-IT" sz="1800" i="1">
                <a:solidFill>
                  <a:schemeClr val="accent2"/>
                </a:solidFill>
              </a:rPr>
              <a:t> sequenziamenti</a:t>
            </a:r>
            <a:r>
              <a:rPr lang="it-IT" altLang="it-IT" sz="1800"/>
              <a:t>, il grafo </a:t>
            </a:r>
            <a:r>
              <a:rPr lang="it-IT" altLang="it-IT" sz="1800" b="1" i="1">
                <a:solidFill>
                  <a:schemeClr val="accent2"/>
                </a:solidFill>
                <a:latin typeface="Brush Script MT" pitchFamily="66" charset="0"/>
              </a:rPr>
              <a:t>G(</a:t>
            </a:r>
            <a:r>
              <a:rPr lang="el-GR" altLang="it-IT" sz="1800" b="1" i="1">
                <a:solidFill>
                  <a:schemeClr val="accent2"/>
                </a:solidFill>
              </a:rPr>
              <a:t>σ</a:t>
            </a:r>
            <a:r>
              <a:rPr lang="it-IT" altLang="it-IT" sz="1800" b="1" i="1">
                <a:solidFill>
                  <a:schemeClr val="accent2"/>
                </a:solidFill>
              </a:rPr>
              <a:t>) </a:t>
            </a:r>
            <a:r>
              <a:rPr lang="it-IT" altLang="it-IT" sz="1800"/>
              <a:t>è il </a:t>
            </a:r>
            <a:r>
              <a:rPr lang="it-IT" altLang="it-IT" sz="1800" i="1">
                <a:solidFill>
                  <a:schemeClr val="accent2"/>
                </a:solidFill>
              </a:rPr>
              <a:t>grafo orientato </a:t>
            </a:r>
            <a:r>
              <a:rPr lang="it-IT" altLang="it-IT" sz="1800"/>
              <a:t>ottenuto da </a:t>
            </a:r>
            <a:r>
              <a:rPr lang="it-IT" altLang="it-IT" sz="1800" b="1" i="1">
                <a:solidFill>
                  <a:schemeClr val="accent2"/>
                </a:solidFill>
                <a:latin typeface="Brush Script MT" pitchFamily="66" charset="0"/>
              </a:rPr>
              <a:t>G </a:t>
            </a:r>
            <a:r>
              <a:rPr lang="it-IT" altLang="it-IT" sz="1800">
                <a:solidFill>
                  <a:schemeClr val="accent2"/>
                </a:solidFill>
              </a:rPr>
              <a:t>orientando </a:t>
            </a:r>
            <a:r>
              <a:rPr lang="it-IT" altLang="it-IT" sz="1800"/>
              <a:t>gli </a:t>
            </a:r>
            <a:r>
              <a:rPr lang="it-IT" altLang="it-IT" sz="1800" i="1">
                <a:solidFill>
                  <a:schemeClr val="accent2"/>
                </a:solidFill>
              </a:rPr>
              <a:t>archi disgiunti </a:t>
            </a:r>
            <a:r>
              <a:rPr lang="it-IT" altLang="it-IT" sz="1800"/>
              <a:t>secondo </a:t>
            </a:r>
            <a:r>
              <a:rPr lang="el-GR" altLang="it-IT" sz="1800" b="1" i="1">
                <a:solidFill>
                  <a:schemeClr val="accent2"/>
                </a:solidFill>
              </a:rPr>
              <a:t>σ</a:t>
            </a:r>
            <a:r>
              <a:rPr lang="it-IT" altLang="it-IT" sz="1800"/>
              <a:t> </a:t>
            </a:r>
          </a:p>
        </p:txBody>
      </p:sp>
      <p:sp>
        <p:nvSpPr>
          <p:cNvPr id="86" name="Rettangolo 4"/>
          <p:cNvSpPr>
            <a:spLocks noChangeArrowheads="1"/>
          </p:cNvSpPr>
          <p:nvPr/>
        </p:nvSpPr>
        <p:spPr bwMode="auto">
          <a:xfrm>
            <a:off x="468313" y="6105525"/>
            <a:ext cx="84248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Il </a:t>
            </a:r>
            <a:r>
              <a:rPr lang="it-IT" altLang="it-IT" sz="1800" i="1">
                <a:solidFill>
                  <a:schemeClr val="accent2"/>
                </a:solidFill>
              </a:rPr>
              <a:t>makespan</a:t>
            </a:r>
            <a:r>
              <a:rPr lang="it-IT" altLang="it-IT" sz="1800"/>
              <a:t> è dato dal cammino di peso massimo da s a t su </a:t>
            </a:r>
            <a:r>
              <a:rPr lang="it-IT" altLang="it-IT" sz="1800" b="1">
                <a:solidFill>
                  <a:schemeClr val="accent2"/>
                </a:solidFill>
                <a:latin typeface="Brush Script MT" pitchFamily="66" charset="0"/>
              </a:rPr>
              <a:t>G(</a:t>
            </a:r>
            <a:r>
              <a:rPr lang="el-GR" altLang="it-IT" sz="1800" b="1">
                <a:solidFill>
                  <a:schemeClr val="accent2"/>
                </a:solidFill>
              </a:rPr>
              <a:t>σ</a:t>
            </a:r>
            <a:r>
              <a:rPr lang="it-IT" altLang="it-IT" sz="1800" b="1">
                <a:solidFill>
                  <a:schemeClr val="accent2"/>
                </a:solidFill>
              </a:rPr>
              <a:t>)</a:t>
            </a:r>
            <a:r>
              <a:rPr lang="it-IT" altLang="it-IT" sz="1800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8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Flow shop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grpSp>
        <p:nvGrpSpPr>
          <p:cNvPr id="2" name="Gruppo 23"/>
          <p:cNvGrpSpPr>
            <a:grpSpLocks/>
          </p:cNvGrpSpPr>
          <p:nvPr/>
        </p:nvGrpSpPr>
        <p:grpSpPr bwMode="auto">
          <a:xfrm>
            <a:off x="611188" y="2852738"/>
            <a:ext cx="6121400" cy="1296987"/>
            <a:chOff x="611560" y="3284984"/>
            <a:chExt cx="6120680" cy="1296144"/>
          </a:xfrm>
        </p:grpSpPr>
        <p:cxnSp>
          <p:nvCxnSpPr>
            <p:cNvPr id="7" name="Connettore 2 6"/>
            <p:cNvCxnSpPr/>
            <p:nvPr/>
          </p:nvCxnSpPr>
          <p:spPr>
            <a:xfrm>
              <a:off x="1187754" y="3284984"/>
              <a:ext cx="54730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2 8"/>
            <p:cNvCxnSpPr/>
            <p:nvPr/>
          </p:nvCxnSpPr>
          <p:spPr>
            <a:xfrm>
              <a:off x="1187754" y="3716503"/>
              <a:ext cx="55444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2 9"/>
            <p:cNvCxnSpPr/>
            <p:nvPr/>
          </p:nvCxnSpPr>
          <p:spPr>
            <a:xfrm>
              <a:off x="1187754" y="4149609"/>
              <a:ext cx="54730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2 10"/>
            <p:cNvCxnSpPr/>
            <p:nvPr/>
          </p:nvCxnSpPr>
          <p:spPr>
            <a:xfrm>
              <a:off x="1187754" y="4581128"/>
              <a:ext cx="54730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ttangolo 11"/>
            <p:cNvSpPr/>
            <p:nvPr/>
          </p:nvSpPr>
          <p:spPr>
            <a:xfrm>
              <a:off x="611560" y="3284984"/>
              <a:ext cx="431749" cy="4315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1</a:t>
              </a:r>
            </a:p>
          </p:txBody>
        </p:sp>
        <p:sp>
          <p:nvSpPr>
            <p:cNvPr id="13" name="Rettangolo 12"/>
            <p:cNvSpPr/>
            <p:nvPr/>
          </p:nvSpPr>
          <p:spPr>
            <a:xfrm>
              <a:off x="611560" y="4149609"/>
              <a:ext cx="431749" cy="4315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2</a:t>
              </a:r>
            </a:p>
          </p:txBody>
        </p:sp>
        <p:sp>
          <p:nvSpPr>
            <p:cNvPr id="14" name="Rettangolo 13"/>
            <p:cNvSpPr/>
            <p:nvPr/>
          </p:nvSpPr>
          <p:spPr>
            <a:xfrm>
              <a:off x="1187754" y="3284984"/>
              <a:ext cx="863498" cy="4315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</a:t>
              </a:r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2051253" y="3284984"/>
              <a:ext cx="1080961" cy="4315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k</a:t>
              </a:r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3203642" y="4149609"/>
              <a:ext cx="1080961" cy="4315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k</a:t>
              </a:r>
            </a:p>
          </p:txBody>
        </p:sp>
        <p:sp>
          <p:nvSpPr>
            <p:cNvPr id="17" name="Rettangolo 16"/>
            <p:cNvSpPr/>
            <p:nvPr/>
          </p:nvSpPr>
          <p:spPr>
            <a:xfrm>
              <a:off x="5219530" y="4149609"/>
              <a:ext cx="865086" cy="4315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</a:t>
              </a:r>
            </a:p>
          </p:txBody>
        </p:sp>
      </p:grpSp>
      <p:sp>
        <p:nvSpPr>
          <p:cNvPr id="25" name="Rettangolo 24"/>
          <p:cNvSpPr>
            <a:spLocks noChangeArrowheads="1"/>
          </p:cNvSpPr>
          <p:nvPr/>
        </p:nvSpPr>
        <p:spPr bwMode="auto">
          <a:xfrm>
            <a:off x="468313" y="981075"/>
            <a:ext cx="828040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Nel problema                 , esiste sempre una </a:t>
            </a:r>
            <a:r>
              <a:rPr lang="it-IT" altLang="it-IT" sz="1800" i="1">
                <a:solidFill>
                  <a:schemeClr val="accent2"/>
                </a:solidFill>
              </a:rPr>
              <a:t>soluzione ottima </a:t>
            </a:r>
            <a:r>
              <a:rPr lang="it-IT" altLang="it-IT" sz="1800"/>
              <a:t>in cui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l-GR" altLang="it-IT" sz="1800" b="1" i="1">
                <a:solidFill>
                  <a:schemeClr val="accent2"/>
                </a:solidFill>
              </a:rPr>
              <a:t>σ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1</a:t>
            </a:r>
            <a:r>
              <a:rPr lang="it-IT" altLang="it-IT" sz="1800" b="1" i="1">
                <a:solidFill>
                  <a:schemeClr val="accent2"/>
                </a:solidFill>
              </a:rPr>
              <a:t> = </a:t>
            </a:r>
            <a:r>
              <a:rPr lang="el-GR" altLang="it-IT" sz="1800" b="1" i="1">
                <a:solidFill>
                  <a:schemeClr val="accent2"/>
                </a:solidFill>
              </a:rPr>
              <a:t>σ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2</a:t>
            </a:r>
            <a:r>
              <a:rPr lang="it-IT" altLang="it-IT" sz="1800" b="1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e </a:t>
            </a:r>
            <a:r>
              <a:rPr lang="el-GR" altLang="it-IT" sz="1800" b="1" i="1">
                <a:solidFill>
                  <a:schemeClr val="accent2"/>
                </a:solidFill>
              </a:rPr>
              <a:t>σ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m-1</a:t>
            </a:r>
            <a:r>
              <a:rPr lang="it-IT" altLang="it-IT" sz="1800" b="1" i="1">
                <a:solidFill>
                  <a:schemeClr val="accent2"/>
                </a:solidFill>
              </a:rPr>
              <a:t> = </a:t>
            </a:r>
            <a:r>
              <a:rPr lang="el-GR" altLang="it-IT" sz="1800" b="1" i="1">
                <a:solidFill>
                  <a:schemeClr val="accent2"/>
                </a:solidFill>
              </a:rPr>
              <a:t>σ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m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sp>
        <p:nvSpPr>
          <p:cNvPr id="26" name="Rettangolo 25"/>
          <p:cNvSpPr>
            <a:spLocks noChangeArrowheads="1"/>
          </p:cNvSpPr>
          <p:nvPr/>
        </p:nvSpPr>
        <p:spPr bwMode="auto">
          <a:xfrm>
            <a:off x="468313" y="1981200"/>
            <a:ext cx="827881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i="1"/>
              <a:t>Si consideri uno </a:t>
            </a:r>
            <a:r>
              <a:rPr lang="it-IT" altLang="it-IT" sz="1800" i="1">
                <a:solidFill>
                  <a:schemeClr val="accent2"/>
                </a:solidFill>
              </a:rPr>
              <a:t>schedule </a:t>
            </a:r>
            <a:r>
              <a:rPr lang="it-IT" altLang="it-IT" sz="1800" b="1" i="1">
                <a:solidFill>
                  <a:schemeClr val="accent2"/>
                </a:solidFill>
              </a:rPr>
              <a:t>S</a:t>
            </a:r>
            <a:r>
              <a:rPr lang="it-IT" altLang="it-IT" sz="1800" i="1">
                <a:solidFill>
                  <a:schemeClr val="accent2"/>
                </a:solidFill>
              </a:rPr>
              <a:t> </a:t>
            </a:r>
            <a:r>
              <a:rPr lang="it-IT" altLang="it-IT" sz="1800" i="1"/>
              <a:t>in cui </a:t>
            </a:r>
            <a:r>
              <a:rPr lang="it-IT" altLang="it-IT" sz="1800" b="1" i="1">
                <a:solidFill>
                  <a:schemeClr val="accent2"/>
                </a:solidFill>
              </a:rPr>
              <a:t>j</a:t>
            </a:r>
            <a:r>
              <a:rPr lang="it-IT" altLang="it-IT" sz="1800" i="1"/>
              <a:t> precede </a:t>
            </a:r>
            <a:r>
              <a:rPr lang="it-IT" altLang="it-IT" sz="1800" b="1" i="1">
                <a:solidFill>
                  <a:schemeClr val="accent2"/>
                </a:solidFill>
              </a:rPr>
              <a:t>k</a:t>
            </a:r>
            <a:r>
              <a:rPr lang="it-IT" altLang="it-IT" sz="1800" i="1"/>
              <a:t> sulla </a:t>
            </a:r>
            <a:r>
              <a:rPr lang="it-IT" altLang="it-IT" sz="1800" i="1">
                <a:solidFill>
                  <a:schemeClr val="accent2"/>
                </a:solidFill>
              </a:rPr>
              <a:t>macchina </a:t>
            </a:r>
            <a:r>
              <a:rPr lang="it-IT" altLang="it-IT" sz="1800" b="1" i="1">
                <a:solidFill>
                  <a:schemeClr val="accent2"/>
                </a:solidFill>
              </a:rPr>
              <a:t>1</a:t>
            </a:r>
            <a:r>
              <a:rPr lang="it-IT" altLang="it-IT" sz="1800" i="1">
                <a:solidFill>
                  <a:schemeClr val="accent2"/>
                </a:solidFill>
              </a:rPr>
              <a:t> </a:t>
            </a:r>
            <a:r>
              <a:rPr lang="it-IT" altLang="it-IT" sz="1800" i="1"/>
              <a:t>e </a:t>
            </a:r>
            <a:r>
              <a:rPr lang="it-IT" altLang="it-IT" sz="1800" b="1" i="1">
                <a:solidFill>
                  <a:schemeClr val="accent2"/>
                </a:solidFill>
              </a:rPr>
              <a:t>k</a:t>
            </a:r>
            <a:r>
              <a:rPr lang="it-IT" altLang="it-IT" sz="1800" i="1"/>
              <a:t> precede </a:t>
            </a:r>
            <a:r>
              <a:rPr lang="it-IT" altLang="it-IT" sz="1800" b="1" i="1">
                <a:solidFill>
                  <a:schemeClr val="accent2"/>
                </a:solidFill>
              </a:rPr>
              <a:t>j</a:t>
            </a:r>
            <a:r>
              <a:rPr lang="it-IT" altLang="it-IT" sz="1800" i="1"/>
              <a:t> sulla macchina </a:t>
            </a:r>
            <a:r>
              <a:rPr lang="it-IT" altLang="it-IT" sz="1800" b="1" i="1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7" name="Rettangolo 26"/>
          <p:cNvSpPr>
            <a:spLocks noChangeArrowheads="1"/>
          </p:cNvSpPr>
          <p:nvPr/>
        </p:nvSpPr>
        <p:spPr bwMode="auto">
          <a:xfrm>
            <a:off x="468313" y="4437063"/>
            <a:ext cx="82788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i="1"/>
              <a:t>possiamo sempre </a:t>
            </a:r>
            <a:r>
              <a:rPr lang="it-IT" altLang="it-IT" sz="1800" i="1">
                <a:solidFill>
                  <a:schemeClr val="accent2"/>
                </a:solidFill>
              </a:rPr>
              <a:t>scambiare di posto </a:t>
            </a:r>
            <a:r>
              <a:rPr lang="it-IT" altLang="it-IT" sz="1800" b="1" i="1"/>
              <a:t>j</a:t>
            </a:r>
            <a:r>
              <a:rPr lang="it-IT" altLang="it-IT" sz="1800" i="1"/>
              <a:t> e</a:t>
            </a:r>
            <a:r>
              <a:rPr lang="it-IT" altLang="it-IT" sz="1800" b="1" i="1">
                <a:solidFill>
                  <a:schemeClr val="accent2"/>
                </a:solidFill>
              </a:rPr>
              <a:t> k </a:t>
            </a:r>
            <a:r>
              <a:rPr lang="it-IT" altLang="it-IT" sz="1800" i="1"/>
              <a:t>sulla macchina </a:t>
            </a:r>
            <a:r>
              <a:rPr lang="it-IT" altLang="it-IT" sz="1800" b="1" i="1">
                <a:solidFill>
                  <a:schemeClr val="accent2"/>
                </a:solidFill>
              </a:rPr>
              <a:t>1</a:t>
            </a:r>
            <a:r>
              <a:rPr lang="it-IT" altLang="it-IT" sz="1800" i="1"/>
              <a:t> </a:t>
            </a:r>
            <a:r>
              <a:rPr lang="it-IT" altLang="it-IT" sz="1800" i="1">
                <a:solidFill>
                  <a:schemeClr val="accent2"/>
                </a:solidFill>
              </a:rPr>
              <a:t>senza</a:t>
            </a:r>
            <a:r>
              <a:rPr lang="it-IT" altLang="it-IT" sz="1800" i="1"/>
              <a:t> che questo comporti </a:t>
            </a:r>
            <a:r>
              <a:rPr lang="it-IT" altLang="it-IT" sz="1800" i="1">
                <a:solidFill>
                  <a:schemeClr val="accent2"/>
                </a:solidFill>
              </a:rPr>
              <a:t>alcun ritardo </a:t>
            </a:r>
            <a:r>
              <a:rPr lang="it-IT" altLang="it-IT" sz="1800" i="1"/>
              <a:t>sulla macchina</a:t>
            </a:r>
            <a:r>
              <a:rPr lang="it-IT" altLang="it-IT" sz="1800" b="1" i="1">
                <a:solidFill>
                  <a:schemeClr val="accent2"/>
                </a:solidFill>
              </a:rPr>
              <a:t> 1</a:t>
            </a:r>
          </a:p>
        </p:txBody>
      </p:sp>
      <p:graphicFrame>
        <p:nvGraphicFramePr>
          <p:cNvPr id="33800" name="Object 2"/>
          <p:cNvGraphicFramePr>
            <a:graphicFrameLocks noChangeAspect="1"/>
          </p:cNvGraphicFramePr>
          <p:nvPr/>
        </p:nvGraphicFramePr>
        <p:xfrm>
          <a:off x="1908175" y="1069975"/>
          <a:ext cx="111918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030" imgH="228501" progId="Equation.DSMT4">
                  <p:embed/>
                </p:oleObj>
              </mc:Choice>
              <mc:Fallback>
                <p:oleObj name="Equation" r:id="rId2" imgW="622030" imgH="228501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069975"/>
                        <a:ext cx="1119188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Flow shop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34820" name="Rettangolo 3"/>
          <p:cNvSpPr>
            <a:spLocks noChangeArrowheads="1"/>
          </p:cNvSpPr>
          <p:nvPr/>
        </p:nvSpPr>
        <p:spPr bwMode="auto">
          <a:xfrm>
            <a:off x="468313" y="981075"/>
            <a:ext cx="828040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Nel problema                 , esiste sempre una </a:t>
            </a:r>
            <a:r>
              <a:rPr lang="it-IT" altLang="it-IT" sz="1800" i="1">
                <a:solidFill>
                  <a:schemeClr val="accent2"/>
                </a:solidFill>
              </a:rPr>
              <a:t>soluzione ottima </a:t>
            </a:r>
            <a:r>
              <a:rPr lang="it-IT" altLang="it-IT" sz="1800"/>
              <a:t>in cui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l-GR" altLang="it-IT" sz="1800" b="1" i="1">
                <a:solidFill>
                  <a:schemeClr val="accent2"/>
                </a:solidFill>
              </a:rPr>
              <a:t>σ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1</a:t>
            </a:r>
            <a:r>
              <a:rPr lang="it-IT" altLang="it-IT" sz="1800" b="1" i="1">
                <a:solidFill>
                  <a:schemeClr val="accent2"/>
                </a:solidFill>
              </a:rPr>
              <a:t> = </a:t>
            </a:r>
            <a:r>
              <a:rPr lang="el-GR" altLang="it-IT" sz="1800" b="1" i="1">
                <a:solidFill>
                  <a:schemeClr val="accent2"/>
                </a:solidFill>
              </a:rPr>
              <a:t>σ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2</a:t>
            </a:r>
            <a:r>
              <a:rPr lang="it-IT" altLang="it-IT" sz="1800" b="1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e </a:t>
            </a:r>
            <a:r>
              <a:rPr lang="el-GR" altLang="it-IT" sz="1800" b="1" i="1">
                <a:solidFill>
                  <a:schemeClr val="accent2"/>
                </a:solidFill>
              </a:rPr>
              <a:t>σ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m-1</a:t>
            </a:r>
            <a:r>
              <a:rPr lang="it-IT" altLang="it-IT" sz="1800" b="1" i="1">
                <a:solidFill>
                  <a:schemeClr val="accent2"/>
                </a:solidFill>
              </a:rPr>
              <a:t> = </a:t>
            </a:r>
            <a:r>
              <a:rPr lang="el-GR" altLang="it-IT" sz="1800" b="1" i="1">
                <a:solidFill>
                  <a:schemeClr val="accent2"/>
                </a:solidFill>
              </a:rPr>
              <a:t>σ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m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sp>
        <p:nvSpPr>
          <p:cNvPr id="34821" name="Rettangolo 4"/>
          <p:cNvSpPr>
            <a:spLocks noChangeArrowheads="1"/>
          </p:cNvSpPr>
          <p:nvPr/>
        </p:nvSpPr>
        <p:spPr bwMode="auto">
          <a:xfrm>
            <a:off x="468313" y="1981200"/>
            <a:ext cx="827881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i="1"/>
              <a:t>Si consideri uno </a:t>
            </a:r>
            <a:r>
              <a:rPr lang="it-IT" altLang="it-IT" sz="1800" i="1">
                <a:solidFill>
                  <a:schemeClr val="accent2"/>
                </a:solidFill>
              </a:rPr>
              <a:t>schedule </a:t>
            </a:r>
            <a:r>
              <a:rPr lang="it-IT" altLang="it-IT" sz="1800" b="1" i="1">
                <a:solidFill>
                  <a:schemeClr val="accent2"/>
                </a:solidFill>
              </a:rPr>
              <a:t>S</a:t>
            </a:r>
            <a:r>
              <a:rPr lang="it-IT" altLang="it-IT" sz="1800" i="1">
                <a:solidFill>
                  <a:schemeClr val="accent2"/>
                </a:solidFill>
              </a:rPr>
              <a:t> </a:t>
            </a:r>
            <a:r>
              <a:rPr lang="it-IT" altLang="it-IT" sz="1800" i="1"/>
              <a:t>in cui </a:t>
            </a:r>
            <a:r>
              <a:rPr lang="it-IT" altLang="it-IT" sz="1800" b="1" i="1">
                <a:solidFill>
                  <a:schemeClr val="accent2"/>
                </a:solidFill>
              </a:rPr>
              <a:t>j</a:t>
            </a:r>
            <a:r>
              <a:rPr lang="it-IT" altLang="it-IT" sz="1800" i="1"/>
              <a:t> precede </a:t>
            </a:r>
            <a:r>
              <a:rPr lang="it-IT" altLang="it-IT" sz="1800" b="1" i="1">
                <a:solidFill>
                  <a:schemeClr val="accent2"/>
                </a:solidFill>
              </a:rPr>
              <a:t>k</a:t>
            </a:r>
            <a:r>
              <a:rPr lang="it-IT" altLang="it-IT" sz="1800" i="1"/>
              <a:t> sulla </a:t>
            </a:r>
            <a:r>
              <a:rPr lang="it-IT" altLang="it-IT" sz="1800" i="1">
                <a:solidFill>
                  <a:schemeClr val="accent2"/>
                </a:solidFill>
              </a:rPr>
              <a:t>macchina </a:t>
            </a:r>
            <a:r>
              <a:rPr lang="it-IT" altLang="it-IT" sz="1800" b="1" i="1">
                <a:solidFill>
                  <a:schemeClr val="accent2"/>
                </a:solidFill>
              </a:rPr>
              <a:t>1</a:t>
            </a:r>
            <a:r>
              <a:rPr lang="it-IT" altLang="it-IT" sz="1800" i="1">
                <a:solidFill>
                  <a:schemeClr val="accent2"/>
                </a:solidFill>
              </a:rPr>
              <a:t> </a:t>
            </a:r>
            <a:r>
              <a:rPr lang="it-IT" altLang="it-IT" sz="1800" i="1"/>
              <a:t>e </a:t>
            </a:r>
            <a:r>
              <a:rPr lang="it-IT" altLang="it-IT" sz="1800" b="1" i="1">
                <a:solidFill>
                  <a:schemeClr val="accent2"/>
                </a:solidFill>
              </a:rPr>
              <a:t>k</a:t>
            </a:r>
            <a:r>
              <a:rPr lang="it-IT" altLang="it-IT" sz="1800" i="1"/>
              <a:t> precede </a:t>
            </a:r>
            <a:r>
              <a:rPr lang="it-IT" altLang="it-IT" sz="1800" b="1" i="1">
                <a:solidFill>
                  <a:schemeClr val="accent2"/>
                </a:solidFill>
              </a:rPr>
              <a:t>j</a:t>
            </a:r>
            <a:r>
              <a:rPr lang="it-IT" altLang="it-IT" sz="1800" i="1"/>
              <a:t> sulla macchina </a:t>
            </a:r>
            <a:r>
              <a:rPr lang="it-IT" altLang="it-IT" sz="1800" b="1" i="1">
                <a:solidFill>
                  <a:schemeClr val="accent2"/>
                </a:solidFill>
              </a:rPr>
              <a:t>2</a:t>
            </a:r>
          </a:p>
        </p:txBody>
      </p:sp>
      <p:grpSp>
        <p:nvGrpSpPr>
          <p:cNvPr id="34822" name="Gruppo 19"/>
          <p:cNvGrpSpPr>
            <a:grpSpLocks/>
          </p:cNvGrpSpPr>
          <p:nvPr/>
        </p:nvGrpSpPr>
        <p:grpSpPr bwMode="auto">
          <a:xfrm>
            <a:off x="611188" y="2852738"/>
            <a:ext cx="6121400" cy="1296987"/>
            <a:chOff x="611560" y="2852936"/>
            <a:chExt cx="6120680" cy="1296144"/>
          </a:xfrm>
        </p:grpSpPr>
        <p:cxnSp>
          <p:nvCxnSpPr>
            <p:cNvPr id="6" name="Connettore 2 5"/>
            <p:cNvCxnSpPr/>
            <p:nvPr/>
          </p:nvCxnSpPr>
          <p:spPr>
            <a:xfrm>
              <a:off x="1187754" y="2852936"/>
              <a:ext cx="54730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2 6"/>
            <p:cNvCxnSpPr/>
            <p:nvPr/>
          </p:nvCxnSpPr>
          <p:spPr>
            <a:xfrm>
              <a:off x="1187754" y="3284455"/>
              <a:ext cx="55444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2 7"/>
            <p:cNvCxnSpPr/>
            <p:nvPr/>
          </p:nvCxnSpPr>
          <p:spPr>
            <a:xfrm>
              <a:off x="1187754" y="3717561"/>
              <a:ext cx="54730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2 8"/>
            <p:cNvCxnSpPr/>
            <p:nvPr/>
          </p:nvCxnSpPr>
          <p:spPr>
            <a:xfrm>
              <a:off x="1187754" y="4149080"/>
              <a:ext cx="54730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ttangolo 9"/>
            <p:cNvSpPr/>
            <p:nvPr/>
          </p:nvSpPr>
          <p:spPr>
            <a:xfrm>
              <a:off x="611560" y="2852936"/>
              <a:ext cx="431749" cy="4315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1</a:t>
              </a:r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611560" y="3717561"/>
              <a:ext cx="431749" cy="4315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2</a:t>
              </a:r>
            </a:p>
          </p:txBody>
        </p:sp>
        <p:sp>
          <p:nvSpPr>
            <p:cNvPr id="12" name="Rettangolo 11"/>
            <p:cNvSpPr/>
            <p:nvPr/>
          </p:nvSpPr>
          <p:spPr>
            <a:xfrm>
              <a:off x="2340144" y="2852936"/>
              <a:ext cx="863498" cy="4315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</a:t>
              </a:r>
            </a:p>
          </p:txBody>
        </p:sp>
        <p:sp>
          <p:nvSpPr>
            <p:cNvPr id="13" name="Rettangolo 12"/>
            <p:cNvSpPr/>
            <p:nvPr/>
          </p:nvSpPr>
          <p:spPr>
            <a:xfrm>
              <a:off x="1259184" y="2852936"/>
              <a:ext cx="1080960" cy="4315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k</a:t>
              </a:r>
            </a:p>
          </p:txBody>
        </p:sp>
        <p:sp>
          <p:nvSpPr>
            <p:cNvPr id="14" name="Rettangolo 13"/>
            <p:cNvSpPr/>
            <p:nvPr/>
          </p:nvSpPr>
          <p:spPr>
            <a:xfrm>
              <a:off x="3203642" y="3717561"/>
              <a:ext cx="1080961" cy="4315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k</a:t>
              </a:r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5219530" y="3717561"/>
              <a:ext cx="865086" cy="4315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</a:t>
              </a:r>
            </a:p>
          </p:txBody>
        </p:sp>
      </p:grpSp>
      <p:sp>
        <p:nvSpPr>
          <p:cNvPr id="34823" name="Rettangolo 15"/>
          <p:cNvSpPr>
            <a:spLocks noChangeArrowheads="1"/>
          </p:cNvSpPr>
          <p:nvPr/>
        </p:nvSpPr>
        <p:spPr bwMode="auto">
          <a:xfrm>
            <a:off x="468313" y="4437063"/>
            <a:ext cx="82788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i="1"/>
              <a:t>possiamo sempre </a:t>
            </a:r>
            <a:r>
              <a:rPr lang="it-IT" altLang="it-IT" sz="1800" i="1">
                <a:solidFill>
                  <a:schemeClr val="accent2"/>
                </a:solidFill>
              </a:rPr>
              <a:t>scambiare di posto </a:t>
            </a:r>
            <a:r>
              <a:rPr lang="it-IT" altLang="it-IT" sz="1800" b="1" i="1"/>
              <a:t>j</a:t>
            </a:r>
            <a:r>
              <a:rPr lang="it-IT" altLang="it-IT" sz="1800" i="1"/>
              <a:t> e</a:t>
            </a:r>
            <a:r>
              <a:rPr lang="it-IT" altLang="it-IT" sz="1800" b="1" i="1">
                <a:solidFill>
                  <a:schemeClr val="accent2"/>
                </a:solidFill>
              </a:rPr>
              <a:t> k </a:t>
            </a:r>
            <a:r>
              <a:rPr lang="it-IT" altLang="it-IT" sz="1800" i="1"/>
              <a:t>sulla macchina </a:t>
            </a:r>
            <a:r>
              <a:rPr lang="it-IT" altLang="it-IT" sz="1800" b="1" i="1">
                <a:solidFill>
                  <a:schemeClr val="accent2"/>
                </a:solidFill>
              </a:rPr>
              <a:t>1</a:t>
            </a:r>
            <a:r>
              <a:rPr lang="it-IT" altLang="it-IT" sz="1800" i="1"/>
              <a:t> </a:t>
            </a:r>
            <a:r>
              <a:rPr lang="it-IT" altLang="it-IT" sz="1800" i="1">
                <a:solidFill>
                  <a:schemeClr val="accent2"/>
                </a:solidFill>
              </a:rPr>
              <a:t>senza</a:t>
            </a:r>
            <a:r>
              <a:rPr lang="it-IT" altLang="it-IT" sz="1800" i="1"/>
              <a:t> che questo comporti </a:t>
            </a:r>
            <a:r>
              <a:rPr lang="it-IT" altLang="it-IT" sz="1800" i="1">
                <a:solidFill>
                  <a:schemeClr val="accent2"/>
                </a:solidFill>
              </a:rPr>
              <a:t>alcun ritardo </a:t>
            </a:r>
            <a:r>
              <a:rPr lang="it-IT" altLang="it-IT" sz="1800" i="1"/>
              <a:t>sulla macchina</a:t>
            </a:r>
            <a:r>
              <a:rPr lang="it-IT" altLang="it-IT" sz="1800" b="1" i="1">
                <a:solidFill>
                  <a:schemeClr val="accent2"/>
                </a:solidFill>
              </a:rPr>
              <a:t> 1</a:t>
            </a:r>
          </a:p>
        </p:txBody>
      </p:sp>
      <p:sp>
        <p:nvSpPr>
          <p:cNvPr id="17" name="Rettangolo 16"/>
          <p:cNvSpPr>
            <a:spLocks noChangeArrowheads="1"/>
          </p:cNvSpPr>
          <p:nvPr/>
        </p:nvSpPr>
        <p:spPr bwMode="auto">
          <a:xfrm>
            <a:off x="468313" y="5373688"/>
            <a:ext cx="8278812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i="1"/>
              <a:t>questo procedimento </a:t>
            </a:r>
            <a:r>
              <a:rPr lang="it-IT" altLang="it-IT" sz="1800" i="1">
                <a:solidFill>
                  <a:schemeClr val="accent2"/>
                </a:solidFill>
              </a:rPr>
              <a:t>si può ripetere </a:t>
            </a:r>
            <a:r>
              <a:rPr lang="it-IT" altLang="it-IT" sz="1800" i="1"/>
              <a:t>finchè la </a:t>
            </a:r>
            <a:r>
              <a:rPr lang="it-IT" altLang="it-IT" sz="1800" i="1">
                <a:solidFill>
                  <a:schemeClr val="accent2"/>
                </a:solidFill>
              </a:rPr>
              <a:t>sequenza sulla prima macchina</a:t>
            </a:r>
            <a:r>
              <a:rPr lang="it-IT" altLang="it-IT" sz="1800" i="1"/>
              <a:t> non diventa </a:t>
            </a:r>
            <a:r>
              <a:rPr lang="it-IT" altLang="it-IT" sz="1800" i="1">
                <a:solidFill>
                  <a:schemeClr val="accent2"/>
                </a:solidFill>
              </a:rPr>
              <a:t>uguale</a:t>
            </a:r>
            <a:r>
              <a:rPr lang="it-IT" altLang="it-IT" sz="1800" i="1"/>
              <a:t> a quella </a:t>
            </a:r>
            <a:r>
              <a:rPr lang="it-IT" altLang="it-IT" sz="1800" i="1">
                <a:solidFill>
                  <a:schemeClr val="accent2"/>
                </a:solidFill>
              </a:rPr>
              <a:t>sulla seconda macchina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graphicFrame>
        <p:nvGraphicFramePr>
          <p:cNvPr id="34825" name="Object 2"/>
          <p:cNvGraphicFramePr>
            <a:graphicFrameLocks noChangeAspect="1"/>
          </p:cNvGraphicFramePr>
          <p:nvPr/>
        </p:nvGraphicFramePr>
        <p:xfrm>
          <a:off x="1908175" y="1069975"/>
          <a:ext cx="111918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030" imgH="228501" progId="Equation.DSMT4">
                  <p:embed/>
                </p:oleObj>
              </mc:Choice>
              <mc:Fallback>
                <p:oleObj name="Equation" r:id="rId2" imgW="622030" imgH="228501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069975"/>
                        <a:ext cx="1119188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Flow shop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graphicFrame>
        <p:nvGraphicFramePr>
          <p:cNvPr id="35844" name="Object 2"/>
          <p:cNvGraphicFramePr>
            <a:graphicFrameLocks noChangeAspect="1"/>
          </p:cNvGraphicFramePr>
          <p:nvPr/>
        </p:nvGraphicFramePr>
        <p:xfrm>
          <a:off x="468313" y="981075"/>
          <a:ext cx="10969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600" imgH="228600" progId="Equation.DSMT4">
                  <p:embed/>
                </p:oleObj>
              </mc:Choice>
              <mc:Fallback>
                <p:oleObj name="Equation" r:id="rId2" imgW="6096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81075"/>
                        <a:ext cx="109696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Rettangolo 4"/>
          <p:cNvSpPr>
            <a:spLocks noChangeArrowheads="1"/>
          </p:cNvSpPr>
          <p:nvPr/>
        </p:nvSpPr>
        <p:spPr bwMode="auto">
          <a:xfrm>
            <a:off x="395288" y="1474788"/>
            <a:ext cx="8569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Algoritmo di Jonson</a:t>
            </a:r>
            <a:endParaRPr lang="it-IT" altLang="it-IT" sz="1800" b="1">
              <a:solidFill>
                <a:srgbClr val="0066FF"/>
              </a:solidFill>
              <a:latin typeface="Brush Script MT" pitchFamily="66" charset="0"/>
            </a:endParaRPr>
          </a:p>
        </p:txBody>
      </p:sp>
      <p:sp>
        <p:nvSpPr>
          <p:cNvPr id="6" name="Rettangolo 4"/>
          <p:cNvSpPr>
            <a:spLocks noChangeArrowheads="1"/>
          </p:cNvSpPr>
          <p:nvPr/>
        </p:nvSpPr>
        <p:spPr bwMode="auto">
          <a:xfrm>
            <a:off x="468313" y="1765300"/>
            <a:ext cx="8424862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/>
              <a:t>Poiché non ci sono </a:t>
            </a:r>
            <a:r>
              <a:rPr lang="it-IT" altLang="it-IT" sz="1800" i="1">
                <a:solidFill>
                  <a:schemeClr val="accent2"/>
                </a:solidFill>
              </a:rPr>
              <a:t>release date</a:t>
            </a:r>
            <a:r>
              <a:rPr lang="it-IT" altLang="it-IT" sz="1800"/>
              <a:t>, la </a:t>
            </a:r>
            <a:r>
              <a:rPr lang="it-IT" altLang="it-IT" sz="1800" i="1">
                <a:solidFill>
                  <a:schemeClr val="accent2"/>
                </a:solidFill>
              </a:rPr>
              <a:t>macchina </a:t>
            </a:r>
            <a:r>
              <a:rPr lang="it-IT" altLang="it-IT" sz="1800" b="1" i="1">
                <a:solidFill>
                  <a:schemeClr val="accent2"/>
                </a:solidFill>
              </a:rPr>
              <a:t>1</a:t>
            </a:r>
            <a:r>
              <a:rPr lang="it-IT" altLang="it-IT" sz="1800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è </a:t>
            </a:r>
            <a:r>
              <a:rPr lang="it-IT" altLang="it-IT" sz="1800" i="1">
                <a:solidFill>
                  <a:schemeClr val="accent2"/>
                </a:solidFill>
              </a:rPr>
              <a:t>sempre attiva </a:t>
            </a:r>
            <a:r>
              <a:rPr lang="it-IT" altLang="it-IT" sz="1800"/>
              <a:t>dall’istante </a:t>
            </a:r>
            <a:r>
              <a:rPr lang="it-IT" altLang="it-IT" sz="1800" b="1" i="1">
                <a:solidFill>
                  <a:schemeClr val="accent2"/>
                </a:solidFill>
              </a:rPr>
              <a:t>0</a:t>
            </a:r>
            <a:r>
              <a:rPr lang="it-IT" altLang="it-IT" sz="1800"/>
              <a:t> fino al </a:t>
            </a:r>
            <a:r>
              <a:rPr lang="it-IT" altLang="it-IT" sz="1800" i="1">
                <a:solidFill>
                  <a:schemeClr val="accent2"/>
                </a:solidFill>
              </a:rPr>
              <a:t>completamento di tutti i job</a:t>
            </a:r>
            <a:endParaRPr lang="it-IT" altLang="it-IT" sz="1800" b="1" i="1" baseline="-25000">
              <a:solidFill>
                <a:schemeClr val="accent2"/>
              </a:solidFill>
            </a:endParaRPr>
          </a:p>
        </p:txBody>
      </p:sp>
      <p:sp>
        <p:nvSpPr>
          <p:cNvPr id="7" name="Rettangolo 4"/>
          <p:cNvSpPr>
            <a:spLocks noChangeArrowheads="1"/>
          </p:cNvSpPr>
          <p:nvPr/>
        </p:nvSpPr>
        <p:spPr bwMode="auto">
          <a:xfrm>
            <a:off x="468313" y="2636838"/>
            <a:ext cx="8424862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/>
              <a:t>Per terminare il processo nel più breve tempo possibile occorre </a:t>
            </a:r>
            <a:r>
              <a:rPr lang="it-IT" altLang="it-IT" sz="1800" i="1">
                <a:solidFill>
                  <a:schemeClr val="accent2"/>
                </a:solidFill>
              </a:rPr>
              <a:t>cercare di far lavorare anche la macchina due senza interruzioni</a:t>
            </a:r>
            <a:endParaRPr lang="it-IT" altLang="it-IT" sz="1800" b="1" i="1" baseline="-25000">
              <a:solidFill>
                <a:schemeClr val="accent2"/>
              </a:solidFill>
            </a:endParaRPr>
          </a:p>
        </p:txBody>
      </p:sp>
      <p:sp>
        <p:nvSpPr>
          <p:cNvPr id="8" name="Rettangolo 4"/>
          <p:cNvSpPr>
            <a:spLocks noChangeArrowheads="1"/>
          </p:cNvSpPr>
          <p:nvPr/>
        </p:nvSpPr>
        <p:spPr bwMode="auto">
          <a:xfrm>
            <a:off x="468313" y="3475038"/>
            <a:ext cx="842486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/>
              <a:t>Il </a:t>
            </a:r>
            <a:r>
              <a:rPr lang="it-IT" altLang="it-IT" sz="1800" i="1">
                <a:solidFill>
                  <a:schemeClr val="accent2"/>
                </a:solidFill>
              </a:rPr>
              <a:t>primo job </a:t>
            </a:r>
            <a:r>
              <a:rPr lang="it-IT" altLang="it-IT" sz="1800"/>
              <a:t>deve essere un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 che ha </a:t>
            </a:r>
            <a:r>
              <a:rPr lang="it-IT" altLang="it-IT" sz="1800" i="1">
                <a:solidFill>
                  <a:schemeClr val="accent2"/>
                </a:solidFill>
              </a:rPr>
              <a:t>il più basso tempo di processamento sulla macchina </a:t>
            </a:r>
            <a:r>
              <a:rPr lang="it-IT" altLang="it-IT" sz="1800" b="1" i="1">
                <a:solidFill>
                  <a:schemeClr val="accent2"/>
                </a:solidFill>
              </a:rPr>
              <a:t>1</a:t>
            </a:r>
            <a:r>
              <a:rPr lang="it-IT" altLang="it-IT" sz="1800"/>
              <a:t> (per far iniziare velocemente il lavoro anche sulla macchina 2) e magari un </a:t>
            </a:r>
            <a:r>
              <a:rPr lang="it-IT" altLang="it-IT" sz="1800" i="1">
                <a:solidFill>
                  <a:schemeClr val="accent2"/>
                </a:solidFill>
              </a:rPr>
              <a:t>tempo di processamento lungo sulla macchina </a:t>
            </a:r>
            <a:r>
              <a:rPr lang="it-IT" altLang="it-IT" sz="1800" b="1" i="1">
                <a:solidFill>
                  <a:schemeClr val="accent2"/>
                </a:solidFill>
              </a:rPr>
              <a:t>2</a:t>
            </a:r>
            <a:r>
              <a:rPr lang="it-IT" altLang="it-IT" sz="1800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(per permettere al buffer di riempirsi)</a:t>
            </a:r>
            <a:endParaRPr lang="it-IT" altLang="it-IT" sz="1800" b="1" i="1" baseline="-25000">
              <a:solidFill>
                <a:schemeClr val="accent2"/>
              </a:solidFill>
            </a:endParaRPr>
          </a:p>
        </p:txBody>
      </p:sp>
      <p:sp>
        <p:nvSpPr>
          <p:cNvPr id="9" name="Rettangolo 4"/>
          <p:cNvSpPr>
            <a:spLocks noChangeArrowheads="1"/>
          </p:cNvSpPr>
          <p:nvPr/>
        </p:nvSpPr>
        <p:spPr bwMode="auto">
          <a:xfrm>
            <a:off x="468313" y="5157788"/>
            <a:ext cx="8424862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dirty="0"/>
              <a:t>L’</a:t>
            </a:r>
            <a:r>
              <a:rPr lang="it-IT" altLang="it-IT" sz="1800" i="1" dirty="0">
                <a:solidFill>
                  <a:schemeClr val="accent2"/>
                </a:solidFill>
              </a:rPr>
              <a:t>ultimo job</a:t>
            </a:r>
            <a:r>
              <a:rPr lang="it-IT" altLang="it-IT" sz="1800" dirty="0"/>
              <a:t> deve avere un </a:t>
            </a:r>
            <a:r>
              <a:rPr lang="it-IT" altLang="it-IT" sz="1800" i="1" dirty="0">
                <a:solidFill>
                  <a:schemeClr val="accent2"/>
                </a:solidFill>
              </a:rPr>
              <a:t>tempo di processamento piccolo sulla macchina </a:t>
            </a:r>
            <a:r>
              <a:rPr lang="it-IT" altLang="it-IT" sz="1800" b="1" i="1" dirty="0">
                <a:solidFill>
                  <a:schemeClr val="accent2"/>
                </a:solidFill>
              </a:rPr>
              <a:t>2</a:t>
            </a:r>
            <a:r>
              <a:rPr lang="it-IT" altLang="it-IT" sz="1800" i="1" dirty="0">
                <a:solidFill>
                  <a:schemeClr val="accent2"/>
                </a:solidFill>
              </a:rPr>
              <a:t> </a:t>
            </a:r>
            <a:r>
              <a:rPr lang="it-IT" altLang="it-IT" sz="1800" dirty="0"/>
              <a:t>(in modo che la macchina 2 termini poco tempo dopo la macchina 1) e </a:t>
            </a:r>
            <a:r>
              <a:rPr lang="it-IT" altLang="it-IT" sz="1800" i="1" dirty="0">
                <a:solidFill>
                  <a:schemeClr val="accent2"/>
                </a:solidFill>
              </a:rPr>
              <a:t>lungo sulla macchina </a:t>
            </a:r>
            <a:r>
              <a:rPr lang="it-IT" altLang="it-IT" sz="1800" b="1" i="1" dirty="0">
                <a:solidFill>
                  <a:schemeClr val="accent2"/>
                </a:solidFill>
              </a:rPr>
              <a:t>1</a:t>
            </a:r>
            <a:r>
              <a:rPr lang="it-IT" altLang="it-IT" sz="1800" dirty="0"/>
              <a:t> (per permettere al buffer di svuotarsi)</a:t>
            </a:r>
            <a:endParaRPr lang="it-IT" altLang="it-IT" sz="1800" b="1" i="1" baseline="-25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Flow shop</a:t>
            </a: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graphicFrame>
        <p:nvGraphicFramePr>
          <p:cNvPr id="36868" name="Object 2"/>
          <p:cNvGraphicFramePr>
            <a:graphicFrameLocks noChangeAspect="1"/>
          </p:cNvGraphicFramePr>
          <p:nvPr/>
        </p:nvGraphicFramePr>
        <p:xfrm>
          <a:off x="468313" y="981075"/>
          <a:ext cx="10969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600" imgH="228600" progId="Equation.DSMT4">
                  <p:embed/>
                </p:oleObj>
              </mc:Choice>
              <mc:Fallback>
                <p:oleObj name="Equation" r:id="rId2" imgW="6096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81075"/>
                        <a:ext cx="109696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Rettangolo 4"/>
          <p:cNvSpPr>
            <a:spLocks noChangeArrowheads="1"/>
          </p:cNvSpPr>
          <p:nvPr/>
        </p:nvSpPr>
        <p:spPr bwMode="auto">
          <a:xfrm>
            <a:off x="395288" y="1474788"/>
            <a:ext cx="8569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Algoritmo di Jonson</a:t>
            </a:r>
            <a:endParaRPr lang="it-IT" altLang="it-IT" sz="1800" b="1">
              <a:solidFill>
                <a:srgbClr val="0066FF"/>
              </a:solidFill>
              <a:latin typeface="Brush Script MT" pitchFamily="66" charset="0"/>
            </a:endParaRPr>
          </a:p>
        </p:txBody>
      </p:sp>
      <p:sp>
        <p:nvSpPr>
          <p:cNvPr id="36870" name="Rettangolo 4"/>
          <p:cNvSpPr>
            <a:spLocks noChangeArrowheads="1"/>
          </p:cNvSpPr>
          <p:nvPr/>
        </p:nvSpPr>
        <p:spPr bwMode="auto">
          <a:xfrm>
            <a:off x="468313" y="1765300"/>
            <a:ext cx="842486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L’algoritmo di Jonson costruisce lo </a:t>
            </a:r>
            <a:r>
              <a:rPr lang="it-IT" altLang="it-IT" sz="1800" i="1">
                <a:solidFill>
                  <a:schemeClr val="accent2"/>
                </a:solidFill>
              </a:rPr>
              <a:t>schedule ottimo dagli estremi verso il centro</a:t>
            </a:r>
          </a:p>
        </p:txBody>
      </p:sp>
      <p:sp>
        <p:nvSpPr>
          <p:cNvPr id="7" name="Rettangolo 4"/>
          <p:cNvSpPr>
            <a:spLocks noChangeArrowheads="1"/>
          </p:cNvSpPr>
          <p:nvPr/>
        </p:nvSpPr>
        <p:spPr bwMode="auto">
          <a:xfrm>
            <a:off x="468313" y="2276475"/>
            <a:ext cx="8424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/>
              <a:t>Condiera il</a:t>
            </a:r>
            <a:r>
              <a:rPr lang="it-IT" altLang="it-IT" sz="1800" i="1">
                <a:solidFill>
                  <a:schemeClr val="accent2"/>
                </a:solidFill>
              </a:rPr>
              <a:t> task </a:t>
            </a:r>
            <a:r>
              <a:rPr lang="it-IT" altLang="it-IT" sz="1800"/>
              <a:t>con </a:t>
            </a:r>
            <a:r>
              <a:rPr lang="it-IT" altLang="it-IT" sz="1800" i="1">
                <a:solidFill>
                  <a:schemeClr val="accent2"/>
                </a:solidFill>
              </a:rPr>
              <a:t>tempo di processamento più piccolo</a:t>
            </a:r>
          </a:p>
        </p:txBody>
      </p:sp>
      <p:sp>
        <p:nvSpPr>
          <p:cNvPr id="8" name="Rettangolo 4"/>
          <p:cNvSpPr>
            <a:spLocks noChangeArrowheads="1"/>
          </p:cNvSpPr>
          <p:nvPr/>
        </p:nvSpPr>
        <p:spPr bwMode="auto">
          <a:xfrm>
            <a:off x="468313" y="2684463"/>
            <a:ext cx="8424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/>
              <a:t>Se tale task è relativo alla </a:t>
            </a:r>
            <a:r>
              <a:rPr lang="it-IT" altLang="it-IT" sz="1800" i="1">
                <a:solidFill>
                  <a:schemeClr val="accent2"/>
                </a:solidFill>
              </a:rPr>
              <a:t>prima macchina </a:t>
            </a:r>
            <a:r>
              <a:rPr lang="it-IT" altLang="it-IT" sz="1800"/>
              <a:t>viene messo in </a:t>
            </a:r>
            <a:r>
              <a:rPr lang="it-IT" altLang="it-IT" sz="1800" i="1">
                <a:solidFill>
                  <a:schemeClr val="accent2"/>
                </a:solidFill>
              </a:rPr>
              <a:t>prima posizione</a:t>
            </a:r>
          </a:p>
        </p:txBody>
      </p:sp>
      <p:sp>
        <p:nvSpPr>
          <p:cNvPr id="9" name="Rettangolo 4"/>
          <p:cNvSpPr>
            <a:spLocks noChangeArrowheads="1"/>
          </p:cNvSpPr>
          <p:nvPr/>
        </p:nvSpPr>
        <p:spPr bwMode="auto">
          <a:xfrm>
            <a:off x="468313" y="3116263"/>
            <a:ext cx="8424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/>
              <a:t>Se è relativo alla </a:t>
            </a:r>
            <a:r>
              <a:rPr lang="it-IT" altLang="it-IT" sz="1800" i="1">
                <a:solidFill>
                  <a:schemeClr val="accent2"/>
                </a:solidFill>
              </a:rPr>
              <a:t>seconda macchina </a:t>
            </a:r>
            <a:r>
              <a:rPr lang="it-IT" altLang="it-IT" sz="1800"/>
              <a:t>viene posto in </a:t>
            </a:r>
            <a:r>
              <a:rPr lang="it-IT" altLang="it-IT" sz="1800" i="1">
                <a:solidFill>
                  <a:schemeClr val="accent2"/>
                </a:solidFill>
              </a:rPr>
              <a:t>ultima iterazione</a:t>
            </a:r>
          </a:p>
        </p:txBody>
      </p:sp>
      <p:sp>
        <p:nvSpPr>
          <p:cNvPr id="10" name="Rettangolo 4"/>
          <p:cNvSpPr>
            <a:spLocks noChangeArrowheads="1"/>
          </p:cNvSpPr>
          <p:nvPr/>
        </p:nvSpPr>
        <p:spPr bwMode="auto">
          <a:xfrm>
            <a:off x="468313" y="3548063"/>
            <a:ext cx="8424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/>
              <a:t>Il procedimento viene </a:t>
            </a:r>
            <a:r>
              <a:rPr lang="it-IT" altLang="it-IT" sz="1800" i="1">
                <a:solidFill>
                  <a:schemeClr val="accent2"/>
                </a:solidFill>
              </a:rPr>
              <a:t>iterato</a:t>
            </a:r>
            <a:r>
              <a:rPr lang="it-IT" altLang="it-IT" sz="1800"/>
              <a:t> fino a </a:t>
            </a:r>
            <a:r>
              <a:rPr lang="it-IT" altLang="it-IT" sz="1800" i="1">
                <a:solidFill>
                  <a:schemeClr val="accent2"/>
                </a:solidFill>
              </a:rPr>
              <a:t>completare lo schedule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Flow shop</a:t>
            </a: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graphicFrame>
        <p:nvGraphicFramePr>
          <p:cNvPr id="37892" name="Object 2"/>
          <p:cNvGraphicFramePr>
            <a:graphicFrameLocks noChangeAspect="1"/>
          </p:cNvGraphicFramePr>
          <p:nvPr/>
        </p:nvGraphicFramePr>
        <p:xfrm>
          <a:off x="468313" y="981075"/>
          <a:ext cx="10969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600" imgH="228600" progId="Equation.DSMT4">
                  <p:embed/>
                </p:oleObj>
              </mc:Choice>
              <mc:Fallback>
                <p:oleObj name="Equation" r:id="rId2" imgW="6096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81075"/>
                        <a:ext cx="109696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1484313"/>
            <a:ext cx="7920037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 dirty="0">
                <a:solidFill>
                  <a:schemeClr val="accent2"/>
                </a:solidFill>
              </a:rPr>
              <a:t>Flow shop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>
                <a:solidFill>
                  <a:schemeClr val="accent2"/>
                </a:solidFill>
              </a:rPr>
              <a:t>Problemi di scheduling</a:t>
            </a:r>
          </a:p>
        </p:txBody>
      </p:sp>
      <p:graphicFrame>
        <p:nvGraphicFramePr>
          <p:cNvPr id="38916" name="Object 2"/>
          <p:cNvGraphicFramePr>
            <a:graphicFrameLocks noChangeAspect="1"/>
          </p:cNvGraphicFramePr>
          <p:nvPr/>
        </p:nvGraphicFramePr>
        <p:xfrm>
          <a:off x="468313" y="981075"/>
          <a:ext cx="10969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600" imgH="228600" progId="Equation.DSMT4">
                  <p:embed/>
                </p:oleObj>
              </mc:Choice>
              <mc:Fallback>
                <p:oleObj name="Equation" r:id="rId2" imgW="6096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81075"/>
                        <a:ext cx="109696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Rettangolo 4"/>
          <p:cNvSpPr>
            <a:spLocks noChangeArrowheads="1"/>
          </p:cNvSpPr>
          <p:nvPr/>
        </p:nvSpPr>
        <p:spPr bwMode="auto">
          <a:xfrm>
            <a:off x="395288" y="1474788"/>
            <a:ext cx="8569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Esempio</a:t>
            </a:r>
            <a:endParaRPr lang="it-IT" altLang="it-IT" sz="1800" b="1">
              <a:solidFill>
                <a:srgbClr val="0066FF"/>
              </a:solidFill>
              <a:latin typeface="Brush Script MT" pitchFamily="66" charset="0"/>
            </a:endParaRPr>
          </a:p>
        </p:txBody>
      </p:sp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1908175" y="1773238"/>
          <a:ext cx="2520951" cy="21940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91464" marR="91464" marT="45675" marB="45675"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it-IT" sz="1800" baseline="-25000" dirty="0">
                          <a:solidFill>
                            <a:schemeClr val="tx1"/>
                          </a:solidFill>
                        </a:rPr>
                        <a:t>1j</a:t>
                      </a:r>
                    </a:p>
                  </a:txBody>
                  <a:tcPr marL="91464" marR="91464" marT="45675" marB="45675"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it-IT" sz="1800" baseline="-25000" dirty="0">
                          <a:solidFill>
                            <a:schemeClr val="tx1"/>
                          </a:solidFill>
                        </a:rPr>
                        <a:t>2j</a:t>
                      </a:r>
                    </a:p>
                  </a:txBody>
                  <a:tcPr marL="91464" marR="91464" marT="45675" marB="456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it-IT" sz="1800" dirty="0"/>
                        <a:t>1</a:t>
                      </a:r>
                    </a:p>
                  </a:txBody>
                  <a:tcPr marL="91464" marR="91464" marT="45675" marB="45675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3</a:t>
                      </a:r>
                    </a:p>
                  </a:txBody>
                  <a:tcPr marL="91464" marR="91464" marT="45675" marB="45675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3</a:t>
                      </a:r>
                    </a:p>
                  </a:txBody>
                  <a:tcPr marL="91464" marR="91464" marT="45675" marB="456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it-IT" sz="1800" dirty="0"/>
                        <a:t>2</a:t>
                      </a:r>
                    </a:p>
                  </a:txBody>
                  <a:tcPr marL="91464" marR="91464" marT="45675" marB="45675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4</a:t>
                      </a:r>
                    </a:p>
                  </a:txBody>
                  <a:tcPr marL="91464" marR="91464" marT="45675" marB="45675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5</a:t>
                      </a:r>
                    </a:p>
                  </a:txBody>
                  <a:tcPr marL="91464" marR="91464" marT="45675" marB="45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it-IT" sz="1800" dirty="0"/>
                        <a:t>3</a:t>
                      </a:r>
                    </a:p>
                  </a:txBody>
                  <a:tcPr marL="91464" marR="91464" marT="45675" marB="45675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</a:t>
                      </a:r>
                    </a:p>
                  </a:txBody>
                  <a:tcPr marL="91464" marR="91464" marT="45675" marB="45675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3</a:t>
                      </a:r>
                    </a:p>
                  </a:txBody>
                  <a:tcPr marL="91464" marR="91464" marT="45675" marB="456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it-IT" sz="1800" dirty="0"/>
                        <a:t>4</a:t>
                      </a:r>
                    </a:p>
                  </a:txBody>
                  <a:tcPr marL="91464" marR="91464" marT="45675" marB="45675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5</a:t>
                      </a:r>
                    </a:p>
                  </a:txBody>
                  <a:tcPr marL="91464" marR="91464" marT="45675" marB="45675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</a:t>
                      </a:r>
                    </a:p>
                  </a:txBody>
                  <a:tcPr marL="91464" marR="91464" marT="45675" marB="456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it-IT" sz="1800" dirty="0"/>
                        <a:t>5</a:t>
                      </a:r>
                    </a:p>
                  </a:txBody>
                  <a:tcPr marL="91464" marR="91464" marT="45675" marB="45675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3</a:t>
                      </a:r>
                    </a:p>
                  </a:txBody>
                  <a:tcPr marL="91464" marR="91464" marT="45675" marB="45675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4</a:t>
                      </a:r>
                    </a:p>
                  </a:txBody>
                  <a:tcPr marL="91464" marR="91464" marT="45675" marB="456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946" name="Rettangolo 6"/>
          <p:cNvSpPr>
            <a:spLocks noChangeArrowheads="1"/>
          </p:cNvSpPr>
          <p:nvPr/>
        </p:nvSpPr>
        <p:spPr bwMode="auto">
          <a:xfrm>
            <a:off x="5436096" y="1826014"/>
            <a:ext cx="2592536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 dirty="0">
                <a:solidFill>
                  <a:srgbClr val="0066FF"/>
                </a:solidFill>
              </a:rPr>
              <a:t>Soluzione ottima</a:t>
            </a:r>
            <a:endParaRPr lang="it-IT" altLang="it-IT" sz="1800" b="1" dirty="0">
              <a:solidFill>
                <a:srgbClr val="0066FF"/>
              </a:solidFill>
              <a:latin typeface="Brush Script MT" pitchFamily="66" charset="0"/>
            </a:endParaRPr>
          </a:p>
        </p:txBody>
      </p:sp>
      <p:graphicFrame>
        <p:nvGraphicFramePr>
          <p:cNvPr id="389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17960"/>
              </p:ext>
            </p:extLst>
          </p:nvPr>
        </p:nvGraphicFramePr>
        <p:xfrm>
          <a:off x="5652120" y="2335602"/>
          <a:ext cx="17145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2200" imgH="253800" progId="Equation.DSMT4">
                  <p:embed/>
                </p:oleObj>
              </mc:Choice>
              <mc:Fallback>
                <p:oleObj name="Equation" r:id="rId4" imgW="95220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2335602"/>
                        <a:ext cx="17145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" name="Rettangolo 192">
            <a:extLst>
              <a:ext uri="{FF2B5EF4-FFF2-40B4-BE49-F238E27FC236}">
                <a16:creationId xmlns:a16="http://schemas.microsoft.com/office/drawing/2014/main" id="{4E74668C-93C8-446B-8F63-E98B2CF50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" y="4627563"/>
            <a:ext cx="8315325" cy="70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Tx/>
              <a:buNone/>
            </a:pPr>
            <a:r>
              <a:rPr lang="it-IT" altLang="it-IT" sz="1800" dirty="0"/>
              <a:t>Per calcolare il valore del </a:t>
            </a:r>
            <a:r>
              <a:rPr lang="it-IT" altLang="it-IT" sz="1800" i="1" dirty="0" err="1">
                <a:solidFill>
                  <a:schemeClr val="accent2"/>
                </a:solidFill>
              </a:rPr>
              <a:t>makespan</a:t>
            </a:r>
            <a:r>
              <a:rPr lang="it-IT" altLang="it-IT" sz="1800" i="1" dirty="0">
                <a:solidFill>
                  <a:schemeClr val="accent2"/>
                </a:solidFill>
              </a:rPr>
              <a:t> </a:t>
            </a:r>
            <a:r>
              <a:rPr lang="it-IT" altLang="it-IT" sz="1800" dirty="0"/>
              <a:t>occorre costruire il </a:t>
            </a:r>
            <a:r>
              <a:rPr lang="it-IT" altLang="it-IT" sz="1800" dirty="0">
                <a:solidFill>
                  <a:srgbClr val="0070C0"/>
                </a:solidFill>
              </a:rPr>
              <a:t>grafo disgiuntivo </a:t>
            </a:r>
            <a:r>
              <a:rPr lang="it-IT" altLang="it-IT" sz="1800" dirty="0"/>
              <a:t>relativo alla soluzione </a:t>
            </a:r>
            <a:r>
              <a:rPr lang="it-IT" altLang="it-IT" sz="1800" dirty="0">
                <a:solidFill>
                  <a:srgbClr val="0070C0"/>
                </a:solidFill>
              </a:rPr>
              <a:t>S </a:t>
            </a:r>
            <a:r>
              <a:rPr lang="it-IT" altLang="it-IT" sz="1800" dirty="0"/>
              <a:t>e valutare il </a:t>
            </a:r>
            <a:r>
              <a:rPr lang="it-IT" altLang="it-IT" sz="1800" dirty="0">
                <a:solidFill>
                  <a:srgbClr val="0070C0"/>
                </a:solidFill>
              </a:rPr>
              <a:t>valore del cammino massimo </a:t>
            </a:r>
            <a:r>
              <a:rPr lang="it-IT" altLang="it-IT" sz="1800" dirty="0"/>
              <a:t>su tale grafo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990C3B43-10EF-4084-9884-116EC8E9A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 dirty="0">
                <a:solidFill>
                  <a:schemeClr val="accent2"/>
                </a:solidFill>
              </a:rPr>
              <a:t>Flow shop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30C5E5-5F22-49B6-8674-404DD9B1B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>
                <a:solidFill>
                  <a:schemeClr val="accent2"/>
                </a:solidFill>
              </a:rPr>
              <a:t>Problemi di scheduling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9182BF54-6A57-4E9D-AACD-481F3A80A9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981075"/>
          <a:ext cx="10969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600" imgH="228600" progId="Equation.DSMT4">
                  <p:embed/>
                </p:oleObj>
              </mc:Choice>
              <mc:Fallback>
                <p:oleObj name="Equation" r:id="rId2" imgW="609600" imgH="228600" progId="Equation.DSMT4">
                  <p:embed/>
                  <p:pic>
                    <p:nvPicPr>
                      <p:cNvPr id="3891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81075"/>
                        <a:ext cx="109696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7819C953-39A7-4ED1-B42F-8942A47F8D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17390"/>
              </p:ext>
            </p:extLst>
          </p:nvPr>
        </p:nvGraphicFramePr>
        <p:xfrm>
          <a:off x="2555776" y="1501452"/>
          <a:ext cx="17145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2200" imgH="253800" progId="Equation.DSMT4">
                  <p:embed/>
                </p:oleObj>
              </mc:Choice>
              <mc:Fallback>
                <p:oleObj name="Equation" r:id="rId4" imgW="952200" imgH="253800" progId="Equation.DSMT4">
                  <p:embed/>
                  <p:pic>
                    <p:nvPicPr>
                      <p:cNvPr id="389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501452"/>
                        <a:ext cx="17145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F13E8E8C-4362-4D0F-83C4-72EA020EA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64" y="1554726"/>
            <a:ext cx="2592536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 dirty="0">
                <a:solidFill>
                  <a:srgbClr val="0066FF"/>
                </a:solidFill>
              </a:rPr>
              <a:t>Grafo disgiuntivo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091A99D-5280-48B5-983E-BBAFA0EDECA2}"/>
              </a:ext>
            </a:extLst>
          </p:cNvPr>
          <p:cNvSpPr/>
          <p:nvPr/>
        </p:nvSpPr>
        <p:spPr>
          <a:xfrm>
            <a:off x="353164" y="4307316"/>
            <a:ext cx="350713" cy="487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5DB5BF5A-E18B-4ECC-8615-5E3D619FCB7A}"/>
              </a:ext>
            </a:extLst>
          </p:cNvPr>
          <p:cNvSpPr/>
          <p:nvPr/>
        </p:nvSpPr>
        <p:spPr>
          <a:xfrm>
            <a:off x="1688776" y="6020891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1,4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710DBC88-88C6-4577-A227-2F1B4F2A8328}"/>
              </a:ext>
            </a:extLst>
          </p:cNvPr>
          <p:cNvSpPr/>
          <p:nvPr/>
        </p:nvSpPr>
        <p:spPr>
          <a:xfrm>
            <a:off x="1695266" y="5070938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A21CFE9D-0D77-4E40-9535-01B4EC73306F}"/>
              </a:ext>
            </a:extLst>
          </p:cNvPr>
          <p:cNvSpPr/>
          <p:nvPr/>
        </p:nvSpPr>
        <p:spPr>
          <a:xfrm>
            <a:off x="1695266" y="4108522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1,1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B2747A44-3A00-4A23-A1D0-5936B2A9A742}"/>
              </a:ext>
            </a:extLst>
          </p:cNvPr>
          <p:cNvSpPr/>
          <p:nvPr/>
        </p:nvSpPr>
        <p:spPr>
          <a:xfrm>
            <a:off x="1695266" y="3113374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1,5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9F33554F-E41B-41F8-83B3-C326FA2645CE}"/>
              </a:ext>
            </a:extLst>
          </p:cNvPr>
          <p:cNvSpPr/>
          <p:nvPr/>
        </p:nvSpPr>
        <p:spPr>
          <a:xfrm>
            <a:off x="1695266" y="2243814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1,3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54AB2C5-83F0-478D-9164-BF964C68B5B8}"/>
              </a:ext>
            </a:extLst>
          </p:cNvPr>
          <p:cNvCxnSpPr>
            <a:stCxn id="10" idx="0"/>
            <a:endCxn id="19" idx="2"/>
          </p:cNvCxnSpPr>
          <p:nvPr/>
        </p:nvCxnSpPr>
        <p:spPr>
          <a:xfrm flipV="1">
            <a:off x="528521" y="2487534"/>
            <a:ext cx="1166745" cy="18197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C3B23AC-ADE3-49B2-9BAF-5F5B48DED086}"/>
              </a:ext>
            </a:extLst>
          </p:cNvPr>
          <p:cNvCxnSpPr>
            <a:cxnSpLocks/>
            <a:stCxn id="10" idx="7"/>
            <a:endCxn id="18" idx="2"/>
          </p:cNvCxnSpPr>
          <p:nvPr/>
        </p:nvCxnSpPr>
        <p:spPr>
          <a:xfrm flipV="1">
            <a:off x="652516" y="3357094"/>
            <a:ext cx="1042750" cy="102160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94CE4F0-3374-4690-B2F1-AC3D48C7EE8B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 flipV="1">
            <a:off x="703877" y="4352242"/>
            <a:ext cx="991389" cy="19879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A5364654-3265-4A51-8102-B7913A6F67A2}"/>
              </a:ext>
            </a:extLst>
          </p:cNvPr>
          <p:cNvCxnSpPr>
            <a:cxnSpLocks/>
            <a:stCxn id="10" idx="5"/>
            <a:endCxn id="16" idx="2"/>
          </p:cNvCxnSpPr>
          <p:nvPr/>
        </p:nvCxnSpPr>
        <p:spPr>
          <a:xfrm>
            <a:off x="652516" y="4723372"/>
            <a:ext cx="1042750" cy="59128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41533105-00E0-4048-A3B0-EA4FE3A1414F}"/>
              </a:ext>
            </a:extLst>
          </p:cNvPr>
          <p:cNvCxnSpPr>
            <a:cxnSpLocks/>
            <a:stCxn id="10" idx="4"/>
            <a:endCxn id="15" idx="2"/>
          </p:cNvCxnSpPr>
          <p:nvPr/>
        </p:nvCxnSpPr>
        <p:spPr>
          <a:xfrm>
            <a:off x="528521" y="4794756"/>
            <a:ext cx="1160255" cy="1469855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352083FD-5697-40E8-80A1-207222772420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>
            <a:off x="2056758" y="2731254"/>
            <a:ext cx="0" cy="38212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A88B1166-F60F-4F36-B8D3-E44DD6D1892D}"/>
              </a:ext>
            </a:extLst>
          </p:cNvPr>
          <p:cNvCxnSpPr>
            <a:cxnSpLocks/>
            <a:stCxn id="18" idx="4"/>
            <a:endCxn id="17" idx="0"/>
          </p:cNvCxnSpPr>
          <p:nvPr/>
        </p:nvCxnSpPr>
        <p:spPr>
          <a:xfrm>
            <a:off x="2056758" y="3600814"/>
            <a:ext cx="0" cy="50770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FB464BE2-1605-4A32-94DF-C8D52B47D490}"/>
              </a:ext>
            </a:extLst>
          </p:cNvPr>
          <p:cNvCxnSpPr>
            <a:cxnSpLocks/>
            <a:stCxn id="17" idx="4"/>
            <a:endCxn id="16" idx="0"/>
          </p:cNvCxnSpPr>
          <p:nvPr/>
        </p:nvCxnSpPr>
        <p:spPr>
          <a:xfrm>
            <a:off x="2056758" y="4595962"/>
            <a:ext cx="0" cy="47497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25ADCB66-8075-400A-AC5A-4FB4BB6BAB2A}"/>
              </a:ext>
            </a:extLst>
          </p:cNvPr>
          <p:cNvCxnSpPr>
            <a:cxnSpLocks/>
            <a:stCxn id="16" idx="4"/>
            <a:endCxn id="15" idx="0"/>
          </p:cNvCxnSpPr>
          <p:nvPr/>
        </p:nvCxnSpPr>
        <p:spPr>
          <a:xfrm flipH="1">
            <a:off x="2050268" y="5558378"/>
            <a:ext cx="6490" cy="46251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9AA6F394-7C19-45EF-B434-71E5C21E64E8}"/>
              </a:ext>
            </a:extLst>
          </p:cNvPr>
          <p:cNvSpPr/>
          <p:nvPr/>
        </p:nvSpPr>
        <p:spPr>
          <a:xfrm>
            <a:off x="3626502" y="6037904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2,4</a:t>
            </a:r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1AFACA08-D010-43DE-90AB-9F98AD723990}"/>
              </a:ext>
            </a:extLst>
          </p:cNvPr>
          <p:cNvSpPr/>
          <p:nvPr/>
        </p:nvSpPr>
        <p:spPr>
          <a:xfrm>
            <a:off x="3632992" y="5087951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E80EEFFB-8788-4D2F-8588-C803CA5757B6}"/>
              </a:ext>
            </a:extLst>
          </p:cNvPr>
          <p:cNvSpPr/>
          <p:nvPr/>
        </p:nvSpPr>
        <p:spPr>
          <a:xfrm>
            <a:off x="3632992" y="4125535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2,1</a:t>
            </a:r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F9063EB5-71DC-4870-BA46-AF31CBF24140}"/>
              </a:ext>
            </a:extLst>
          </p:cNvPr>
          <p:cNvSpPr/>
          <p:nvPr/>
        </p:nvSpPr>
        <p:spPr>
          <a:xfrm>
            <a:off x="3632992" y="3130387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2,5</a:t>
            </a:r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7185D15F-431C-410C-B3EF-49F881F5DBF2}"/>
              </a:ext>
            </a:extLst>
          </p:cNvPr>
          <p:cNvSpPr/>
          <p:nvPr/>
        </p:nvSpPr>
        <p:spPr>
          <a:xfrm>
            <a:off x="3632992" y="2260827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2,3</a:t>
            </a:r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A7FCE0C4-C6EA-4CF1-B7B7-F9F17ADBD383}"/>
              </a:ext>
            </a:extLst>
          </p:cNvPr>
          <p:cNvCxnSpPr>
            <a:cxnSpLocks/>
            <a:stCxn id="50" idx="4"/>
            <a:endCxn id="49" idx="0"/>
          </p:cNvCxnSpPr>
          <p:nvPr/>
        </p:nvCxnSpPr>
        <p:spPr>
          <a:xfrm>
            <a:off x="3994484" y="2748267"/>
            <a:ext cx="0" cy="38212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09622126-BBC7-4BDB-99AA-DAAC64A6F3FB}"/>
              </a:ext>
            </a:extLst>
          </p:cNvPr>
          <p:cNvCxnSpPr>
            <a:cxnSpLocks/>
            <a:stCxn id="49" idx="4"/>
            <a:endCxn id="48" idx="0"/>
          </p:cNvCxnSpPr>
          <p:nvPr/>
        </p:nvCxnSpPr>
        <p:spPr>
          <a:xfrm>
            <a:off x="3994484" y="3617827"/>
            <a:ext cx="0" cy="50770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35820C1B-D21E-430F-8634-4DD751E98F2D}"/>
              </a:ext>
            </a:extLst>
          </p:cNvPr>
          <p:cNvCxnSpPr>
            <a:cxnSpLocks/>
            <a:stCxn id="48" idx="4"/>
            <a:endCxn id="47" idx="0"/>
          </p:cNvCxnSpPr>
          <p:nvPr/>
        </p:nvCxnSpPr>
        <p:spPr>
          <a:xfrm>
            <a:off x="3994484" y="4612975"/>
            <a:ext cx="0" cy="47497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C0588926-2523-4136-ADCB-5F1FD7230884}"/>
              </a:ext>
            </a:extLst>
          </p:cNvPr>
          <p:cNvCxnSpPr>
            <a:cxnSpLocks/>
            <a:stCxn id="47" idx="4"/>
            <a:endCxn id="46" idx="0"/>
          </p:cNvCxnSpPr>
          <p:nvPr/>
        </p:nvCxnSpPr>
        <p:spPr>
          <a:xfrm flipH="1">
            <a:off x="3987994" y="5575391"/>
            <a:ext cx="6490" cy="46251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5E7BA74F-6C54-4F8C-9762-E191732E69A7}"/>
              </a:ext>
            </a:extLst>
          </p:cNvPr>
          <p:cNvCxnSpPr>
            <a:cxnSpLocks/>
            <a:stCxn id="19" idx="6"/>
            <a:endCxn id="50" idx="2"/>
          </p:cNvCxnSpPr>
          <p:nvPr/>
        </p:nvCxnSpPr>
        <p:spPr>
          <a:xfrm>
            <a:off x="2418250" y="2487534"/>
            <a:ext cx="1214742" cy="1701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BF195B10-F119-4A25-B124-71B357DA97FD}"/>
              </a:ext>
            </a:extLst>
          </p:cNvPr>
          <p:cNvCxnSpPr>
            <a:cxnSpLocks/>
            <a:stCxn id="18" idx="6"/>
            <a:endCxn id="49" idx="2"/>
          </p:cNvCxnSpPr>
          <p:nvPr/>
        </p:nvCxnSpPr>
        <p:spPr>
          <a:xfrm>
            <a:off x="2418250" y="3357094"/>
            <a:ext cx="1214742" cy="1701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D7D1335D-0791-44D2-B092-EB223F421581}"/>
              </a:ext>
            </a:extLst>
          </p:cNvPr>
          <p:cNvCxnSpPr>
            <a:cxnSpLocks/>
            <a:stCxn id="17" idx="6"/>
            <a:endCxn id="48" idx="2"/>
          </p:cNvCxnSpPr>
          <p:nvPr/>
        </p:nvCxnSpPr>
        <p:spPr>
          <a:xfrm>
            <a:off x="2418250" y="4352242"/>
            <a:ext cx="1214742" cy="1701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DEF0FC48-47B5-405D-A359-CDFA914264DD}"/>
              </a:ext>
            </a:extLst>
          </p:cNvPr>
          <p:cNvCxnSpPr>
            <a:cxnSpLocks/>
            <a:stCxn id="16" idx="6"/>
            <a:endCxn id="47" idx="2"/>
          </p:cNvCxnSpPr>
          <p:nvPr/>
        </p:nvCxnSpPr>
        <p:spPr>
          <a:xfrm>
            <a:off x="2418250" y="5314658"/>
            <a:ext cx="1214742" cy="1701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4271C5E3-FB75-4AA9-A3B3-B455A953BA35}"/>
              </a:ext>
            </a:extLst>
          </p:cNvPr>
          <p:cNvCxnSpPr>
            <a:cxnSpLocks/>
            <a:stCxn id="15" idx="6"/>
            <a:endCxn id="46" idx="2"/>
          </p:cNvCxnSpPr>
          <p:nvPr/>
        </p:nvCxnSpPr>
        <p:spPr>
          <a:xfrm>
            <a:off x="2411760" y="6264611"/>
            <a:ext cx="1214742" cy="1701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e 70">
            <a:extLst>
              <a:ext uri="{FF2B5EF4-FFF2-40B4-BE49-F238E27FC236}">
                <a16:creationId xmlns:a16="http://schemas.microsoft.com/office/drawing/2014/main" id="{AA64FE65-235E-4741-9EBC-678A5400EDB7}"/>
              </a:ext>
            </a:extLst>
          </p:cNvPr>
          <p:cNvSpPr/>
          <p:nvPr/>
        </p:nvSpPr>
        <p:spPr>
          <a:xfrm>
            <a:off x="5724128" y="4312972"/>
            <a:ext cx="350713" cy="487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E988E465-A1FF-4CC0-A4B7-261F14C18154}"/>
              </a:ext>
            </a:extLst>
          </p:cNvPr>
          <p:cNvCxnSpPr>
            <a:cxnSpLocks/>
            <a:stCxn id="50" idx="6"/>
            <a:endCxn id="71" idx="0"/>
          </p:cNvCxnSpPr>
          <p:nvPr/>
        </p:nvCxnSpPr>
        <p:spPr>
          <a:xfrm>
            <a:off x="4355976" y="2504547"/>
            <a:ext cx="1543509" cy="1808425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BC8E56FE-A2B5-4942-8AB3-377185D216E3}"/>
              </a:ext>
            </a:extLst>
          </p:cNvPr>
          <p:cNvCxnSpPr>
            <a:cxnSpLocks/>
            <a:stCxn id="49" idx="6"/>
            <a:endCxn id="71" idx="1"/>
          </p:cNvCxnSpPr>
          <p:nvPr/>
        </p:nvCxnSpPr>
        <p:spPr>
          <a:xfrm>
            <a:off x="4355976" y="3374107"/>
            <a:ext cx="1419513" cy="1010249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62CC725B-46F3-4E20-B8CC-D01BB06A1602}"/>
              </a:ext>
            </a:extLst>
          </p:cNvPr>
          <p:cNvCxnSpPr>
            <a:cxnSpLocks/>
            <a:stCxn id="48" idx="6"/>
            <a:endCxn id="71" idx="2"/>
          </p:cNvCxnSpPr>
          <p:nvPr/>
        </p:nvCxnSpPr>
        <p:spPr>
          <a:xfrm>
            <a:off x="4355976" y="4369255"/>
            <a:ext cx="1368152" cy="18743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6463D91A-2081-4A80-9ADD-1581C6AD825B}"/>
              </a:ext>
            </a:extLst>
          </p:cNvPr>
          <p:cNvCxnSpPr>
            <a:cxnSpLocks/>
            <a:stCxn id="47" idx="6"/>
            <a:endCxn id="71" idx="3"/>
          </p:cNvCxnSpPr>
          <p:nvPr/>
        </p:nvCxnSpPr>
        <p:spPr>
          <a:xfrm flipV="1">
            <a:off x="4355976" y="4729028"/>
            <a:ext cx="1419513" cy="60264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83E0B4D1-5DD2-4B8C-B53D-477555B9F9C8}"/>
              </a:ext>
            </a:extLst>
          </p:cNvPr>
          <p:cNvCxnSpPr>
            <a:cxnSpLocks/>
            <a:stCxn id="46" idx="6"/>
            <a:endCxn id="71" idx="4"/>
          </p:cNvCxnSpPr>
          <p:nvPr/>
        </p:nvCxnSpPr>
        <p:spPr>
          <a:xfrm flipV="1">
            <a:off x="4349486" y="4800412"/>
            <a:ext cx="1549999" cy="148121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51AAD9FE-DCAA-49B9-B004-FFC8145C677B}"/>
              </a:ext>
            </a:extLst>
          </p:cNvPr>
          <p:cNvSpPr txBox="1"/>
          <p:nvPr/>
        </p:nvSpPr>
        <p:spPr>
          <a:xfrm>
            <a:off x="833261" y="3088250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566E19E6-5E00-492B-8C46-09C1A81C1D24}"/>
              </a:ext>
            </a:extLst>
          </p:cNvPr>
          <p:cNvSpPr txBox="1"/>
          <p:nvPr/>
        </p:nvSpPr>
        <p:spPr>
          <a:xfrm>
            <a:off x="1055142" y="3457582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47ECE6EE-2B93-425B-ACBB-B310F8DBEEEA}"/>
              </a:ext>
            </a:extLst>
          </p:cNvPr>
          <p:cNvSpPr txBox="1"/>
          <p:nvPr/>
        </p:nvSpPr>
        <p:spPr>
          <a:xfrm>
            <a:off x="1025629" y="4133682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BCF691C6-78B5-4E94-AA45-60820D34B556}"/>
              </a:ext>
            </a:extLst>
          </p:cNvPr>
          <p:cNvSpPr txBox="1"/>
          <p:nvPr/>
        </p:nvSpPr>
        <p:spPr>
          <a:xfrm>
            <a:off x="1120355" y="4723366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76540B38-19C5-4796-8AE0-DD86565A89DB}"/>
              </a:ext>
            </a:extLst>
          </p:cNvPr>
          <p:cNvSpPr txBox="1"/>
          <p:nvPr/>
        </p:nvSpPr>
        <p:spPr>
          <a:xfrm>
            <a:off x="1102268" y="5325242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9702EAC0-2763-4D12-83CD-8C447AEE920F}"/>
              </a:ext>
            </a:extLst>
          </p:cNvPr>
          <p:cNvSpPr txBox="1"/>
          <p:nvPr/>
        </p:nvSpPr>
        <p:spPr>
          <a:xfrm>
            <a:off x="2750125" y="2117614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D736E736-A6FF-4E89-A046-3D3A08D2CEE9}"/>
              </a:ext>
            </a:extLst>
          </p:cNvPr>
          <p:cNvSpPr txBox="1"/>
          <p:nvPr/>
        </p:nvSpPr>
        <p:spPr>
          <a:xfrm>
            <a:off x="2056757" y="2715038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6AD29924-0C98-440F-B859-05433E49CDDC}"/>
              </a:ext>
            </a:extLst>
          </p:cNvPr>
          <p:cNvSpPr txBox="1"/>
          <p:nvPr/>
        </p:nvSpPr>
        <p:spPr>
          <a:xfrm>
            <a:off x="2056757" y="3632148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EADDD5E3-3F43-4340-A627-071D14064AB8}"/>
              </a:ext>
            </a:extLst>
          </p:cNvPr>
          <p:cNvSpPr txBox="1"/>
          <p:nvPr/>
        </p:nvSpPr>
        <p:spPr>
          <a:xfrm>
            <a:off x="2821468" y="3010885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0B5DA747-26B5-47A5-A028-73053CCBFD80}"/>
              </a:ext>
            </a:extLst>
          </p:cNvPr>
          <p:cNvSpPr txBox="1"/>
          <p:nvPr/>
        </p:nvSpPr>
        <p:spPr>
          <a:xfrm>
            <a:off x="2037170" y="4616230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F7F4BDB9-59B2-4416-9BC7-A2F84B3C3D9F}"/>
              </a:ext>
            </a:extLst>
          </p:cNvPr>
          <p:cNvSpPr txBox="1"/>
          <p:nvPr/>
        </p:nvSpPr>
        <p:spPr>
          <a:xfrm>
            <a:off x="2760324" y="4010835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36A5AC3F-2A93-4F06-B73E-078E0143E8B3}"/>
              </a:ext>
            </a:extLst>
          </p:cNvPr>
          <p:cNvSpPr txBox="1"/>
          <p:nvPr/>
        </p:nvSpPr>
        <p:spPr>
          <a:xfrm>
            <a:off x="2624683" y="4962688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A4592CF3-33AA-4406-AD9A-D76D24E49891}"/>
              </a:ext>
            </a:extLst>
          </p:cNvPr>
          <p:cNvSpPr txBox="1"/>
          <p:nvPr/>
        </p:nvSpPr>
        <p:spPr>
          <a:xfrm>
            <a:off x="2043777" y="5575391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0B052EEE-0A7E-4FC1-9512-FDFF7AFCC110}"/>
              </a:ext>
            </a:extLst>
          </p:cNvPr>
          <p:cNvSpPr txBox="1"/>
          <p:nvPr/>
        </p:nvSpPr>
        <p:spPr>
          <a:xfrm>
            <a:off x="2760271" y="5908156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7256C9D2-F2EE-4BC5-934F-89A8F80F92CC}"/>
              </a:ext>
            </a:extLst>
          </p:cNvPr>
          <p:cNvSpPr txBox="1"/>
          <p:nvPr/>
        </p:nvSpPr>
        <p:spPr>
          <a:xfrm>
            <a:off x="3995936" y="2708920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9B11E69-4511-4E3B-B1F9-0AFF7B20B9FE}"/>
              </a:ext>
            </a:extLst>
          </p:cNvPr>
          <p:cNvSpPr txBox="1"/>
          <p:nvPr/>
        </p:nvSpPr>
        <p:spPr>
          <a:xfrm>
            <a:off x="4756290" y="2708920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017EA82C-0530-46D7-BEA9-FC215F930601}"/>
              </a:ext>
            </a:extLst>
          </p:cNvPr>
          <p:cNvSpPr txBox="1"/>
          <p:nvPr/>
        </p:nvSpPr>
        <p:spPr>
          <a:xfrm>
            <a:off x="4526875" y="3237306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F1BF9725-12D2-4E8C-8344-3610FC20EF3B}"/>
              </a:ext>
            </a:extLst>
          </p:cNvPr>
          <p:cNvSpPr txBox="1"/>
          <p:nvPr/>
        </p:nvSpPr>
        <p:spPr>
          <a:xfrm>
            <a:off x="3954917" y="3694565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AE97221B-AD64-4328-98AD-CE54A0D8F6E5}"/>
              </a:ext>
            </a:extLst>
          </p:cNvPr>
          <p:cNvSpPr txBox="1"/>
          <p:nvPr/>
        </p:nvSpPr>
        <p:spPr>
          <a:xfrm>
            <a:off x="4547222" y="4071307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87A1D25B-F80A-407E-B906-99FB08CC614D}"/>
              </a:ext>
            </a:extLst>
          </p:cNvPr>
          <p:cNvSpPr txBox="1"/>
          <p:nvPr/>
        </p:nvSpPr>
        <p:spPr>
          <a:xfrm>
            <a:off x="3980909" y="4616230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A6EAF32A-B445-4A0B-B015-68EA2BA4417E}"/>
              </a:ext>
            </a:extLst>
          </p:cNvPr>
          <p:cNvSpPr txBox="1"/>
          <p:nvPr/>
        </p:nvSpPr>
        <p:spPr>
          <a:xfrm>
            <a:off x="4502284" y="4813200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453BA14D-3A60-4B7F-980B-0C571F3719B1}"/>
              </a:ext>
            </a:extLst>
          </p:cNvPr>
          <p:cNvSpPr txBox="1"/>
          <p:nvPr/>
        </p:nvSpPr>
        <p:spPr>
          <a:xfrm>
            <a:off x="4011119" y="5604968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62D2B1C1-0017-4F39-8384-0A62475399BA}"/>
              </a:ext>
            </a:extLst>
          </p:cNvPr>
          <p:cNvSpPr txBox="1"/>
          <p:nvPr/>
        </p:nvSpPr>
        <p:spPr>
          <a:xfrm>
            <a:off x="4880169" y="5723490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560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C74B562D-A9D8-4219-8EA3-BEA578E3D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 dirty="0">
                <a:solidFill>
                  <a:schemeClr val="accent2"/>
                </a:solidFill>
              </a:rPr>
              <a:t>Flow shop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0E80F1-E63B-4B83-A15F-3E1BC40D7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>
                <a:solidFill>
                  <a:schemeClr val="accent2"/>
                </a:solidFill>
              </a:rPr>
              <a:t>Problemi di scheduling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0E3FE6D8-519E-4FCA-9295-4D19787D38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981075"/>
          <a:ext cx="10969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600" imgH="228600" progId="Equation.DSMT4">
                  <p:embed/>
                </p:oleObj>
              </mc:Choice>
              <mc:Fallback>
                <p:oleObj name="Equation" r:id="rId2" imgW="609600" imgH="228600" progId="Equation.DSMT4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9182BF54-6A57-4E9D-AACD-481F3A80A9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81075"/>
                        <a:ext cx="109696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0CCEA672-28B1-484D-8853-DEB488DFE6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157878"/>
              </p:ext>
            </p:extLst>
          </p:nvPr>
        </p:nvGraphicFramePr>
        <p:xfrm>
          <a:off x="2555776" y="1501452"/>
          <a:ext cx="17145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2200" imgH="253800" progId="Equation.DSMT4">
                  <p:embed/>
                </p:oleObj>
              </mc:Choice>
              <mc:Fallback>
                <p:oleObj name="Equation" r:id="rId4" imgW="952200" imgH="253800" progId="Equation.DSMT4">
                  <p:embed/>
                  <p:pic>
                    <p:nvPicPr>
                      <p:cNvPr id="8" name="Object 3">
                        <a:extLst>
                          <a:ext uri="{FF2B5EF4-FFF2-40B4-BE49-F238E27FC236}">
                            <a16:creationId xmlns:a16="http://schemas.microsoft.com/office/drawing/2014/main" id="{7819C953-39A7-4ED1-B42F-8942A47F8D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501452"/>
                        <a:ext cx="17145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ttangolo 5">
            <a:extLst>
              <a:ext uri="{FF2B5EF4-FFF2-40B4-BE49-F238E27FC236}">
                <a16:creationId xmlns:a16="http://schemas.microsoft.com/office/drawing/2014/main" id="{23CC5835-8D0F-435B-BC2E-C03A4F0BC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64" y="1554726"/>
            <a:ext cx="2592536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 dirty="0">
                <a:solidFill>
                  <a:srgbClr val="0066FF"/>
                </a:solidFill>
              </a:rPr>
              <a:t>Grafo disgiuntivo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F912AEB-1D3A-4BAF-A389-778276682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728" y="1556792"/>
            <a:ext cx="3672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 dirty="0">
                <a:solidFill>
                  <a:srgbClr val="0066FF"/>
                </a:solidFill>
              </a:rPr>
              <a:t>(ordinato topologicamente)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AAAB8CE-00E2-4041-9B22-EE1BE33153E1}"/>
              </a:ext>
            </a:extLst>
          </p:cNvPr>
          <p:cNvSpPr/>
          <p:nvPr/>
        </p:nvSpPr>
        <p:spPr>
          <a:xfrm>
            <a:off x="353164" y="4307316"/>
            <a:ext cx="350713" cy="487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6FD9E8E8-A4B7-44AA-9EB5-4E85FF97C502}"/>
              </a:ext>
            </a:extLst>
          </p:cNvPr>
          <p:cNvSpPr/>
          <p:nvPr/>
        </p:nvSpPr>
        <p:spPr>
          <a:xfrm>
            <a:off x="1688776" y="6020891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5C7BE387-0E27-4819-91F7-FA3FEB39C899}"/>
              </a:ext>
            </a:extLst>
          </p:cNvPr>
          <p:cNvSpPr/>
          <p:nvPr/>
        </p:nvSpPr>
        <p:spPr>
          <a:xfrm>
            <a:off x="1695266" y="5070938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4B98910C-A771-4259-AE3A-7D8B1F1349EE}"/>
              </a:ext>
            </a:extLst>
          </p:cNvPr>
          <p:cNvSpPr/>
          <p:nvPr/>
        </p:nvSpPr>
        <p:spPr>
          <a:xfrm>
            <a:off x="1695266" y="4108522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E493FE26-976F-4637-870B-FD6034B1C214}"/>
              </a:ext>
            </a:extLst>
          </p:cNvPr>
          <p:cNvSpPr/>
          <p:nvPr/>
        </p:nvSpPr>
        <p:spPr>
          <a:xfrm>
            <a:off x="1695266" y="3113374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266CB5D6-00BD-4D29-A228-ED1781B6C800}"/>
              </a:ext>
            </a:extLst>
          </p:cNvPr>
          <p:cNvSpPr/>
          <p:nvPr/>
        </p:nvSpPr>
        <p:spPr>
          <a:xfrm>
            <a:off x="1695266" y="2243814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AA78D4C6-04DB-4401-B1CF-B22D7AD677AE}"/>
              </a:ext>
            </a:extLst>
          </p:cNvPr>
          <p:cNvCxnSpPr>
            <a:stCxn id="8" idx="0"/>
            <a:endCxn id="13" idx="2"/>
          </p:cNvCxnSpPr>
          <p:nvPr/>
        </p:nvCxnSpPr>
        <p:spPr>
          <a:xfrm flipV="1">
            <a:off x="528521" y="2487534"/>
            <a:ext cx="1166745" cy="18197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122D11F-3E74-4161-8122-96179C78A4DD}"/>
              </a:ext>
            </a:extLst>
          </p:cNvPr>
          <p:cNvCxnSpPr>
            <a:cxnSpLocks/>
            <a:stCxn id="8" idx="7"/>
            <a:endCxn id="12" idx="2"/>
          </p:cNvCxnSpPr>
          <p:nvPr/>
        </p:nvCxnSpPr>
        <p:spPr>
          <a:xfrm flipV="1">
            <a:off x="652516" y="3357094"/>
            <a:ext cx="1042750" cy="102160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32D5B416-CD42-49B6-8F52-098EAF9F84C9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703877" y="4352242"/>
            <a:ext cx="991389" cy="19879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8F0ECF7-B188-4449-ABD6-92AD7237F938}"/>
              </a:ext>
            </a:extLst>
          </p:cNvPr>
          <p:cNvCxnSpPr>
            <a:cxnSpLocks/>
            <a:stCxn id="8" idx="5"/>
            <a:endCxn id="10" idx="2"/>
          </p:cNvCxnSpPr>
          <p:nvPr/>
        </p:nvCxnSpPr>
        <p:spPr>
          <a:xfrm>
            <a:off x="652516" y="4723372"/>
            <a:ext cx="1042750" cy="59128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96E244C0-9834-42F0-B9B1-7465AB1B4ED8}"/>
              </a:ext>
            </a:extLst>
          </p:cNvPr>
          <p:cNvCxnSpPr>
            <a:cxnSpLocks/>
            <a:stCxn id="8" idx="4"/>
            <a:endCxn id="9" idx="2"/>
          </p:cNvCxnSpPr>
          <p:nvPr/>
        </p:nvCxnSpPr>
        <p:spPr>
          <a:xfrm>
            <a:off x="528521" y="4794756"/>
            <a:ext cx="1160255" cy="1469855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E28A8EF7-E40B-4444-95E1-5C5609FD00BD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>
          <a:xfrm>
            <a:off x="2056758" y="2731254"/>
            <a:ext cx="0" cy="38212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16567F38-05E3-4748-9F08-D174CE55AE46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2056758" y="3600814"/>
            <a:ext cx="0" cy="50770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EE5C6657-A981-48FC-A80C-3073BA8F9CBA}"/>
              </a:ext>
            </a:extLst>
          </p:cNvPr>
          <p:cNvCxnSpPr>
            <a:cxnSpLocks/>
            <a:stCxn id="11" idx="4"/>
            <a:endCxn id="10" idx="0"/>
          </p:cNvCxnSpPr>
          <p:nvPr/>
        </p:nvCxnSpPr>
        <p:spPr>
          <a:xfrm>
            <a:off x="2056758" y="4595962"/>
            <a:ext cx="0" cy="47497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C82DCFEB-FF84-4A5A-81AB-769EB01851B6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2050268" y="5558378"/>
            <a:ext cx="6490" cy="46251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e 22">
            <a:extLst>
              <a:ext uri="{FF2B5EF4-FFF2-40B4-BE49-F238E27FC236}">
                <a16:creationId xmlns:a16="http://schemas.microsoft.com/office/drawing/2014/main" id="{E9CB0627-D4F9-4A25-A097-3B134C6C0CD2}"/>
              </a:ext>
            </a:extLst>
          </p:cNvPr>
          <p:cNvSpPr/>
          <p:nvPr/>
        </p:nvSpPr>
        <p:spPr>
          <a:xfrm>
            <a:off x="3626502" y="6037904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83012B47-ED18-4ED2-9BD3-01CA301FED02}"/>
              </a:ext>
            </a:extLst>
          </p:cNvPr>
          <p:cNvSpPr/>
          <p:nvPr/>
        </p:nvSpPr>
        <p:spPr>
          <a:xfrm>
            <a:off x="3632992" y="5087951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91F87390-6597-44BA-B8F3-441267EE00D5}"/>
              </a:ext>
            </a:extLst>
          </p:cNvPr>
          <p:cNvSpPr/>
          <p:nvPr/>
        </p:nvSpPr>
        <p:spPr>
          <a:xfrm>
            <a:off x="3632992" y="4125535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2361B0EA-165F-4CF5-A42A-50313E625C56}"/>
              </a:ext>
            </a:extLst>
          </p:cNvPr>
          <p:cNvSpPr/>
          <p:nvPr/>
        </p:nvSpPr>
        <p:spPr>
          <a:xfrm>
            <a:off x="3632992" y="3130387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8AB2A2AF-56DD-4418-9C27-F39F80D33E55}"/>
              </a:ext>
            </a:extLst>
          </p:cNvPr>
          <p:cNvSpPr/>
          <p:nvPr/>
        </p:nvSpPr>
        <p:spPr>
          <a:xfrm>
            <a:off x="3632992" y="2260827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F93487E5-29DF-4279-AE94-5D744F995DB9}"/>
              </a:ext>
            </a:extLst>
          </p:cNvPr>
          <p:cNvCxnSpPr>
            <a:cxnSpLocks/>
            <a:stCxn id="27" idx="4"/>
            <a:endCxn id="26" idx="0"/>
          </p:cNvCxnSpPr>
          <p:nvPr/>
        </p:nvCxnSpPr>
        <p:spPr>
          <a:xfrm>
            <a:off x="3994484" y="2748267"/>
            <a:ext cx="0" cy="38212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EDFB2D4-8971-4FAE-9E1D-53B8E23F9623}"/>
              </a:ext>
            </a:extLst>
          </p:cNvPr>
          <p:cNvCxnSpPr>
            <a:cxnSpLocks/>
            <a:stCxn id="26" idx="4"/>
            <a:endCxn id="25" idx="0"/>
          </p:cNvCxnSpPr>
          <p:nvPr/>
        </p:nvCxnSpPr>
        <p:spPr>
          <a:xfrm>
            <a:off x="3994484" y="3617827"/>
            <a:ext cx="0" cy="50770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299BAAFE-AA43-487F-9FC7-EF3546199447}"/>
              </a:ext>
            </a:extLst>
          </p:cNvPr>
          <p:cNvCxnSpPr>
            <a:cxnSpLocks/>
            <a:stCxn id="25" idx="4"/>
            <a:endCxn id="24" idx="0"/>
          </p:cNvCxnSpPr>
          <p:nvPr/>
        </p:nvCxnSpPr>
        <p:spPr>
          <a:xfrm>
            <a:off x="3994484" y="4612975"/>
            <a:ext cx="0" cy="47497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EC112D26-D712-470D-A2E5-9C9688F5BC7B}"/>
              </a:ext>
            </a:extLst>
          </p:cNvPr>
          <p:cNvCxnSpPr>
            <a:cxnSpLocks/>
            <a:stCxn id="24" idx="4"/>
            <a:endCxn id="23" idx="0"/>
          </p:cNvCxnSpPr>
          <p:nvPr/>
        </p:nvCxnSpPr>
        <p:spPr>
          <a:xfrm flipH="1">
            <a:off x="3987994" y="5575391"/>
            <a:ext cx="6490" cy="46251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9862E83C-8C66-467B-8577-674B14712E01}"/>
              </a:ext>
            </a:extLst>
          </p:cNvPr>
          <p:cNvCxnSpPr>
            <a:cxnSpLocks/>
            <a:stCxn id="13" idx="6"/>
            <a:endCxn id="27" idx="2"/>
          </p:cNvCxnSpPr>
          <p:nvPr/>
        </p:nvCxnSpPr>
        <p:spPr>
          <a:xfrm>
            <a:off x="2418250" y="2487534"/>
            <a:ext cx="1214742" cy="1701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6DDC159C-6AED-4DC8-B35A-6E87A55B4690}"/>
              </a:ext>
            </a:extLst>
          </p:cNvPr>
          <p:cNvCxnSpPr>
            <a:cxnSpLocks/>
            <a:stCxn id="12" idx="6"/>
            <a:endCxn id="26" idx="2"/>
          </p:cNvCxnSpPr>
          <p:nvPr/>
        </p:nvCxnSpPr>
        <p:spPr>
          <a:xfrm>
            <a:off x="2418250" y="3357094"/>
            <a:ext cx="1214742" cy="1701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7BCDF0A7-4E66-4973-97A2-F1B2BDDE8405}"/>
              </a:ext>
            </a:extLst>
          </p:cNvPr>
          <p:cNvCxnSpPr>
            <a:cxnSpLocks/>
            <a:stCxn id="11" idx="6"/>
            <a:endCxn id="25" idx="2"/>
          </p:cNvCxnSpPr>
          <p:nvPr/>
        </p:nvCxnSpPr>
        <p:spPr>
          <a:xfrm>
            <a:off x="2418250" y="4352242"/>
            <a:ext cx="1214742" cy="1701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44732A70-A3E1-4CA4-9F09-B27AD0E79E31}"/>
              </a:ext>
            </a:extLst>
          </p:cNvPr>
          <p:cNvCxnSpPr>
            <a:cxnSpLocks/>
            <a:stCxn id="10" idx="6"/>
            <a:endCxn id="24" idx="2"/>
          </p:cNvCxnSpPr>
          <p:nvPr/>
        </p:nvCxnSpPr>
        <p:spPr>
          <a:xfrm>
            <a:off x="2418250" y="5314658"/>
            <a:ext cx="1214742" cy="1701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59A3DDB0-19AD-48BF-83FE-2F50FE7841AB}"/>
              </a:ext>
            </a:extLst>
          </p:cNvPr>
          <p:cNvCxnSpPr>
            <a:cxnSpLocks/>
            <a:stCxn id="9" idx="6"/>
            <a:endCxn id="23" idx="2"/>
          </p:cNvCxnSpPr>
          <p:nvPr/>
        </p:nvCxnSpPr>
        <p:spPr>
          <a:xfrm>
            <a:off x="2411760" y="6264611"/>
            <a:ext cx="1214742" cy="1701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e 36">
            <a:extLst>
              <a:ext uri="{FF2B5EF4-FFF2-40B4-BE49-F238E27FC236}">
                <a16:creationId xmlns:a16="http://schemas.microsoft.com/office/drawing/2014/main" id="{91737F86-9518-4B71-8868-0C6A3224389C}"/>
              </a:ext>
            </a:extLst>
          </p:cNvPr>
          <p:cNvSpPr/>
          <p:nvPr/>
        </p:nvSpPr>
        <p:spPr>
          <a:xfrm>
            <a:off x="5724127" y="4312972"/>
            <a:ext cx="722975" cy="487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0F5E21F4-2F05-4186-BD86-4E5EF40AA93D}"/>
              </a:ext>
            </a:extLst>
          </p:cNvPr>
          <p:cNvCxnSpPr>
            <a:cxnSpLocks/>
            <a:stCxn id="27" idx="6"/>
            <a:endCxn id="37" idx="0"/>
          </p:cNvCxnSpPr>
          <p:nvPr/>
        </p:nvCxnSpPr>
        <p:spPr>
          <a:xfrm>
            <a:off x="4355976" y="2504547"/>
            <a:ext cx="1729639" cy="1808425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F8DD64C5-1DF3-4511-88AD-487465FD7528}"/>
              </a:ext>
            </a:extLst>
          </p:cNvPr>
          <p:cNvCxnSpPr>
            <a:cxnSpLocks/>
            <a:stCxn id="26" idx="6"/>
            <a:endCxn id="37" idx="1"/>
          </p:cNvCxnSpPr>
          <p:nvPr/>
        </p:nvCxnSpPr>
        <p:spPr>
          <a:xfrm>
            <a:off x="4355976" y="3374107"/>
            <a:ext cx="1474028" cy="1010249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5AFFD55E-9741-4BFA-B652-E681FEA3E55B}"/>
              </a:ext>
            </a:extLst>
          </p:cNvPr>
          <p:cNvCxnSpPr>
            <a:cxnSpLocks/>
            <a:stCxn id="25" idx="6"/>
            <a:endCxn id="37" idx="2"/>
          </p:cNvCxnSpPr>
          <p:nvPr/>
        </p:nvCxnSpPr>
        <p:spPr>
          <a:xfrm>
            <a:off x="4355976" y="4369255"/>
            <a:ext cx="1368151" cy="18743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C31BD02E-1DB3-4898-91FD-4BC45FFCA8F3}"/>
              </a:ext>
            </a:extLst>
          </p:cNvPr>
          <p:cNvCxnSpPr>
            <a:cxnSpLocks/>
            <a:stCxn id="24" idx="6"/>
            <a:endCxn id="37" idx="3"/>
          </p:cNvCxnSpPr>
          <p:nvPr/>
        </p:nvCxnSpPr>
        <p:spPr>
          <a:xfrm flipV="1">
            <a:off x="4355976" y="4729028"/>
            <a:ext cx="1474028" cy="60264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D5F17260-DAFD-4497-BF2C-D8A56BF4E9F0}"/>
              </a:ext>
            </a:extLst>
          </p:cNvPr>
          <p:cNvCxnSpPr>
            <a:cxnSpLocks/>
            <a:stCxn id="23" idx="6"/>
            <a:endCxn id="37" idx="4"/>
          </p:cNvCxnSpPr>
          <p:nvPr/>
        </p:nvCxnSpPr>
        <p:spPr>
          <a:xfrm flipV="1">
            <a:off x="4349486" y="4800412"/>
            <a:ext cx="1736129" cy="148121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B51E1BBA-7BC2-423A-9EAE-2C6E4F77E031}"/>
              </a:ext>
            </a:extLst>
          </p:cNvPr>
          <p:cNvSpPr txBox="1"/>
          <p:nvPr/>
        </p:nvSpPr>
        <p:spPr>
          <a:xfrm>
            <a:off x="833261" y="3088250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8434A81F-5B70-4764-A3BB-848D0E4B5913}"/>
              </a:ext>
            </a:extLst>
          </p:cNvPr>
          <p:cNvSpPr txBox="1"/>
          <p:nvPr/>
        </p:nvSpPr>
        <p:spPr>
          <a:xfrm>
            <a:off x="1055142" y="3457582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651FDE14-B96D-4D9D-892F-4403C1A51357}"/>
              </a:ext>
            </a:extLst>
          </p:cNvPr>
          <p:cNvSpPr txBox="1"/>
          <p:nvPr/>
        </p:nvSpPr>
        <p:spPr>
          <a:xfrm>
            <a:off x="1025629" y="4133682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9BD98FCF-8D61-4603-BCB5-9DA4839656DD}"/>
              </a:ext>
            </a:extLst>
          </p:cNvPr>
          <p:cNvSpPr txBox="1"/>
          <p:nvPr/>
        </p:nvSpPr>
        <p:spPr>
          <a:xfrm>
            <a:off x="1120355" y="4723366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D346D257-3AB8-4482-98BE-778F63DC679C}"/>
              </a:ext>
            </a:extLst>
          </p:cNvPr>
          <p:cNvSpPr txBox="1"/>
          <p:nvPr/>
        </p:nvSpPr>
        <p:spPr>
          <a:xfrm>
            <a:off x="1102268" y="5325242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309D9C8C-2896-4018-B359-4C62C13A04C4}"/>
              </a:ext>
            </a:extLst>
          </p:cNvPr>
          <p:cNvSpPr txBox="1"/>
          <p:nvPr/>
        </p:nvSpPr>
        <p:spPr>
          <a:xfrm>
            <a:off x="2750125" y="2117614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A1A8C940-EAE2-4912-987E-C2B84F14545B}"/>
              </a:ext>
            </a:extLst>
          </p:cNvPr>
          <p:cNvSpPr txBox="1"/>
          <p:nvPr/>
        </p:nvSpPr>
        <p:spPr>
          <a:xfrm>
            <a:off x="2056757" y="2715038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431311A6-240C-4ED7-BD1E-886779896800}"/>
              </a:ext>
            </a:extLst>
          </p:cNvPr>
          <p:cNvSpPr txBox="1"/>
          <p:nvPr/>
        </p:nvSpPr>
        <p:spPr>
          <a:xfrm>
            <a:off x="2056757" y="3632148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A5D9B3B4-DE55-4A19-8BB7-308301639F55}"/>
              </a:ext>
            </a:extLst>
          </p:cNvPr>
          <p:cNvSpPr txBox="1"/>
          <p:nvPr/>
        </p:nvSpPr>
        <p:spPr>
          <a:xfrm>
            <a:off x="2821468" y="3010885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22BD85D-3920-47B3-86B0-F1558FB0FC2E}"/>
              </a:ext>
            </a:extLst>
          </p:cNvPr>
          <p:cNvSpPr txBox="1"/>
          <p:nvPr/>
        </p:nvSpPr>
        <p:spPr>
          <a:xfrm>
            <a:off x="2037170" y="4616230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84E76734-A3E3-4C8C-B756-DF32C8136208}"/>
              </a:ext>
            </a:extLst>
          </p:cNvPr>
          <p:cNvSpPr txBox="1"/>
          <p:nvPr/>
        </p:nvSpPr>
        <p:spPr>
          <a:xfrm>
            <a:off x="2760324" y="4010835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59B6F97B-33D8-40C4-8DFE-E888F2ED67BF}"/>
              </a:ext>
            </a:extLst>
          </p:cNvPr>
          <p:cNvSpPr txBox="1"/>
          <p:nvPr/>
        </p:nvSpPr>
        <p:spPr>
          <a:xfrm>
            <a:off x="2624683" y="4962688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8DAE0584-7648-4F65-BB9F-9BD8DDC2F5A7}"/>
              </a:ext>
            </a:extLst>
          </p:cNvPr>
          <p:cNvSpPr txBox="1"/>
          <p:nvPr/>
        </p:nvSpPr>
        <p:spPr>
          <a:xfrm>
            <a:off x="2043777" y="5575391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B357375F-EE4D-44C6-9399-83725E56DEBB}"/>
              </a:ext>
            </a:extLst>
          </p:cNvPr>
          <p:cNvSpPr txBox="1"/>
          <p:nvPr/>
        </p:nvSpPr>
        <p:spPr>
          <a:xfrm>
            <a:off x="2760271" y="5908156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12962282-E0F0-44B0-94AD-658878014439}"/>
              </a:ext>
            </a:extLst>
          </p:cNvPr>
          <p:cNvSpPr txBox="1"/>
          <p:nvPr/>
        </p:nvSpPr>
        <p:spPr>
          <a:xfrm>
            <a:off x="3995936" y="2708920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B4C75D12-B642-4030-AA24-1A77C97785B8}"/>
              </a:ext>
            </a:extLst>
          </p:cNvPr>
          <p:cNvSpPr txBox="1"/>
          <p:nvPr/>
        </p:nvSpPr>
        <p:spPr>
          <a:xfrm>
            <a:off x="4756290" y="2708920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D9B2C9B6-3051-495C-A964-73ADA10F51FE}"/>
              </a:ext>
            </a:extLst>
          </p:cNvPr>
          <p:cNvSpPr txBox="1"/>
          <p:nvPr/>
        </p:nvSpPr>
        <p:spPr>
          <a:xfrm>
            <a:off x="4526875" y="3237306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582CAB75-A52A-4E49-8041-A41557681284}"/>
              </a:ext>
            </a:extLst>
          </p:cNvPr>
          <p:cNvSpPr txBox="1"/>
          <p:nvPr/>
        </p:nvSpPr>
        <p:spPr>
          <a:xfrm>
            <a:off x="3954917" y="3694565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8A5FFC7C-26A1-45EE-A264-07B969009690}"/>
              </a:ext>
            </a:extLst>
          </p:cNvPr>
          <p:cNvSpPr txBox="1"/>
          <p:nvPr/>
        </p:nvSpPr>
        <p:spPr>
          <a:xfrm>
            <a:off x="4547222" y="4071307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1151390F-9AC0-457A-A76D-DB51ED126612}"/>
              </a:ext>
            </a:extLst>
          </p:cNvPr>
          <p:cNvSpPr txBox="1"/>
          <p:nvPr/>
        </p:nvSpPr>
        <p:spPr>
          <a:xfrm>
            <a:off x="3980909" y="4616230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8ABE6854-5FBE-4713-B106-0FB14D892CB9}"/>
              </a:ext>
            </a:extLst>
          </p:cNvPr>
          <p:cNvSpPr txBox="1"/>
          <p:nvPr/>
        </p:nvSpPr>
        <p:spPr>
          <a:xfrm>
            <a:off x="4502284" y="4813200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4267F793-B07C-4213-9341-F5D90375D2B5}"/>
              </a:ext>
            </a:extLst>
          </p:cNvPr>
          <p:cNvSpPr txBox="1"/>
          <p:nvPr/>
        </p:nvSpPr>
        <p:spPr>
          <a:xfrm>
            <a:off x="4011119" y="5604968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28334F74-72F4-401D-A447-BDF282D83DF9}"/>
              </a:ext>
            </a:extLst>
          </p:cNvPr>
          <p:cNvSpPr txBox="1"/>
          <p:nvPr/>
        </p:nvSpPr>
        <p:spPr>
          <a:xfrm>
            <a:off x="4880169" y="5723490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977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Soluzione di un problema di scheduling</a:t>
            </a: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5124" name="Rettangolo 4"/>
          <p:cNvSpPr>
            <a:spLocks noChangeArrowheads="1"/>
          </p:cNvSpPr>
          <p:nvPr/>
        </p:nvSpPr>
        <p:spPr bwMode="auto">
          <a:xfrm>
            <a:off x="468313" y="1065213"/>
            <a:ext cx="84248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Risolvere un problema di </a:t>
            </a:r>
            <a:r>
              <a:rPr lang="it-IT" altLang="it-IT" sz="1800" i="1">
                <a:solidFill>
                  <a:schemeClr val="accent2"/>
                </a:solidFill>
              </a:rPr>
              <a:t>scheduling</a:t>
            </a:r>
            <a:r>
              <a:rPr lang="it-IT" altLang="it-IT" sz="1800"/>
              <a:t> significa </a:t>
            </a:r>
            <a:r>
              <a:rPr lang="it-IT" altLang="it-IT" sz="1800" i="1">
                <a:solidFill>
                  <a:schemeClr val="accent2"/>
                </a:solidFill>
              </a:rPr>
              <a:t>determinare la tempificazione </a:t>
            </a:r>
            <a:r>
              <a:rPr lang="it-IT" altLang="it-IT" sz="1800"/>
              <a:t>delle </a:t>
            </a:r>
            <a:r>
              <a:rPr lang="it-IT" altLang="it-IT" sz="1800" i="1">
                <a:solidFill>
                  <a:schemeClr val="accent2"/>
                </a:solidFill>
              </a:rPr>
              <a:t>operazioni </a:t>
            </a:r>
            <a:r>
              <a:rPr lang="it-IT" altLang="it-IT" sz="1800"/>
              <a:t>(</a:t>
            </a:r>
            <a:r>
              <a:rPr lang="it-IT" altLang="it-IT" sz="1800" i="1">
                <a:solidFill>
                  <a:schemeClr val="accent2"/>
                </a:solidFill>
              </a:rPr>
              <a:t>task</a:t>
            </a:r>
            <a:r>
              <a:rPr lang="it-IT" altLang="it-IT" sz="1800"/>
              <a:t>) su </a:t>
            </a:r>
            <a:r>
              <a:rPr lang="it-IT" altLang="it-IT" sz="1800" i="1">
                <a:solidFill>
                  <a:schemeClr val="accent2"/>
                </a:solidFill>
              </a:rPr>
              <a:t>ogni macchina </a:t>
            </a:r>
            <a:r>
              <a:rPr lang="it-IT" altLang="it-IT" sz="1800"/>
              <a:t>nel rispettando i seguenti vincoli: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468313" y="1962150"/>
            <a:ext cx="8351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Ogni </a:t>
            </a:r>
            <a:r>
              <a:rPr lang="it-IT" altLang="it-IT" sz="1800" i="1">
                <a:solidFill>
                  <a:schemeClr val="accent2"/>
                </a:solidFill>
              </a:rPr>
              <a:t>macchina</a:t>
            </a:r>
            <a:r>
              <a:rPr lang="it-IT" altLang="it-IT" sz="1800"/>
              <a:t> deve effettuare </a:t>
            </a:r>
            <a:r>
              <a:rPr lang="it-IT" altLang="it-IT" sz="1800" i="1">
                <a:solidFill>
                  <a:schemeClr val="accent2"/>
                </a:solidFill>
              </a:rPr>
              <a:t>al più una operazione per volta</a:t>
            </a: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468313" y="2397125"/>
            <a:ext cx="835183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Ogni </a:t>
            </a:r>
            <a:r>
              <a:rPr lang="it-IT" altLang="it-IT" sz="1800" i="1">
                <a:solidFill>
                  <a:schemeClr val="accent2"/>
                </a:solidFill>
              </a:rPr>
              <a:t>task </a:t>
            </a:r>
            <a:r>
              <a:rPr lang="it-IT" altLang="it-IT" sz="1800"/>
              <a:t>deve essere eseguito </a:t>
            </a:r>
            <a:r>
              <a:rPr lang="it-IT" altLang="it-IT" sz="1800" i="1">
                <a:solidFill>
                  <a:schemeClr val="accent2"/>
                </a:solidFill>
              </a:rPr>
              <a:t>da una macchina</a:t>
            </a: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468313" y="2852738"/>
            <a:ext cx="8351837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Tutti i </a:t>
            </a:r>
            <a:r>
              <a:rPr lang="it-IT" altLang="it-IT" sz="1800" i="1">
                <a:solidFill>
                  <a:schemeClr val="accent2"/>
                </a:solidFill>
              </a:rPr>
              <a:t>task</a:t>
            </a:r>
            <a:r>
              <a:rPr lang="it-IT" altLang="it-IT" sz="1800"/>
              <a:t> devono essere eseguiti nel </a:t>
            </a:r>
            <a:r>
              <a:rPr lang="it-IT" altLang="it-IT" sz="1800" i="1">
                <a:solidFill>
                  <a:schemeClr val="accent2"/>
                </a:solidFill>
              </a:rPr>
              <a:t>rispetto dei vincoli tecnologici </a:t>
            </a:r>
            <a:r>
              <a:rPr lang="it-IT" altLang="it-IT" sz="1800"/>
              <a:t>e di </a:t>
            </a:r>
            <a:r>
              <a:rPr lang="it-IT" altLang="it-IT" sz="1800" i="1">
                <a:solidFill>
                  <a:schemeClr val="accent2"/>
                </a:solidFill>
              </a:rPr>
              <a:t>disponibilità di risorse</a:t>
            </a:r>
          </a:p>
        </p:txBody>
      </p:sp>
      <p:sp>
        <p:nvSpPr>
          <p:cNvPr id="8" name="Rettangolo 3"/>
          <p:cNvSpPr>
            <a:spLocks noChangeArrowheads="1"/>
          </p:cNvSpPr>
          <p:nvPr/>
        </p:nvSpPr>
        <p:spPr bwMode="auto">
          <a:xfrm>
            <a:off x="395288" y="3852863"/>
            <a:ext cx="856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Vincoli tecnologici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468313" y="4286250"/>
            <a:ext cx="8351837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i="1">
                <a:solidFill>
                  <a:schemeClr val="accent2"/>
                </a:solidFill>
              </a:rPr>
              <a:t>Scheduling preemptive: </a:t>
            </a:r>
            <a:r>
              <a:rPr lang="it-IT" altLang="it-IT" sz="1800"/>
              <a:t>i singoli task possono essere interrotti per essere ripresi in tempi successivi</a:t>
            </a:r>
          </a:p>
        </p:txBody>
      </p:sp>
      <p:sp>
        <p:nvSpPr>
          <p:cNvPr id="10" name="Rettangolo 9"/>
          <p:cNvSpPr>
            <a:spLocks noChangeArrowheads="1"/>
          </p:cNvSpPr>
          <p:nvPr/>
        </p:nvSpPr>
        <p:spPr bwMode="auto">
          <a:xfrm>
            <a:off x="468313" y="5241925"/>
            <a:ext cx="8351837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i="1" dirty="0">
                <a:solidFill>
                  <a:schemeClr val="accent2"/>
                </a:solidFill>
              </a:rPr>
              <a:t>Scheduling non </a:t>
            </a:r>
            <a:r>
              <a:rPr lang="it-IT" altLang="it-IT" sz="1800" i="1" dirty="0" err="1">
                <a:solidFill>
                  <a:schemeClr val="accent2"/>
                </a:solidFill>
              </a:rPr>
              <a:t>preemptive</a:t>
            </a:r>
            <a:r>
              <a:rPr lang="it-IT" altLang="it-IT" sz="1800" i="1" dirty="0">
                <a:solidFill>
                  <a:schemeClr val="accent2"/>
                </a:solidFill>
              </a:rPr>
              <a:t>: </a:t>
            </a:r>
            <a:r>
              <a:rPr lang="it-IT" altLang="it-IT" sz="1800" dirty="0"/>
              <a:t>i singoli task non possono essere interrotti per </a:t>
            </a:r>
            <a:r>
              <a:rPr lang="it-IT" altLang="it-IT" sz="1800" dirty="0" err="1"/>
              <a:t>essereripresi</a:t>
            </a:r>
            <a:r>
              <a:rPr lang="it-IT" altLang="it-IT" sz="1800" dirty="0"/>
              <a:t> in tempi successivi</a:t>
            </a:r>
          </a:p>
        </p:txBody>
      </p:sp>
      <p:sp>
        <p:nvSpPr>
          <p:cNvPr id="11" name="Rettangolo 10"/>
          <p:cNvSpPr>
            <a:spLocks noChangeArrowheads="1"/>
          </p:cNvSpPr>
          <p:nvPr/>
        </p:nvSpPr>
        <p:spPr bwMode="auto">
          <a:xfrm>
            <a:off x="468313" y="6178550"/>
            <a:ext cx="835183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i="1">
                <a:solidFill>
                  <a:schemeClr val="accent2"/>
                </a:solidFill>
              </a:rPr>
              <a:t>Vincoli di precedenza tra i task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400BFBDA-C4E9-44D0-A8C3-FEA70D8D5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 dirty="0">
                <a:solidFill>
                  <a:schemeClr val="accent2"/>
                </a:solidFill>
              </a:rPr>
              <a:t>Flow shop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3DDDF61-3FDB-486F-9F40-5F5DA4491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>
                <a:solidFill>
                  <a:schemeClr val="accent2"/>
                </a:solidFill>
              </a:rPr>
              <a:t>Problemi di scheduling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FB457F69-C984-48CA-891F-C01F51A847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981075"/>
          <a:ext cx="10969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600" imgH="228600" progId="Equation.DSMT4">
                  <p:embed/>
                </p:oleObj>
              </mc:Choice>
              <mc:Fallback>
                <p:oleObj name="Equation" r:id="rId2" imgW="609600" imgH="228600" progId="Equation.DSMT4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0E3FE6D8-519E-4FCA-9295-4D19787D38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81075"/>
                        <a:ext cx="109696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BF1824A5-32C1-4C85-989E-B2119D923E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070222"/>
              </p:ext>
            </p:extLst>
          </p:nvPr>
        </p:nvGraphicFramePr>
        <p:xfrm>
          <a:off x="2555776" y="1501452"/>
          <a:ext cx="17145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2200" imgH="253800" progId="Equation.DSMT4">
                  <p:embed/>
                </p:oleObj>
              </mc:Choice>
              <mc:Fallback>
                <p:oleObj name="Equation" r:id="rId4" imgW="952200" imgH="253800" progId="Equation.DSMT4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0CCEA672-28B1-484D-8853-DEB488DFE6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501452"/>
                        <a:ext cx="17145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ttangolo 5">
            <a:extLst>
              <a:ext uri="{FF2B5EF4-FFF2-40B4-BE49-F238E27FC236}">
                <a16:creationId xmlns:a16="http://schemas.microsoft.com/office/drawing/2014/main" id="{3DE8812A-39AA-4B28-B1A4-BAAD809DE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64" y="1554726"/>
            <a:ext cx="2592536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 dirty="0">
                <a:solidFill>
                  <a:srgbClr val="0066FF"/>
                </a:solidFill>
              </a:rPr>
              <a:t>Grafo disgiuntivo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466DCF1-BFE7-4D46-B68F-1DDA93CE5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728" y="1556792"/>
            <a:ext cx="3672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 dirty="0">
                <a:solidFill>
                  <a:srgbClr val="0066FF"/>
                </a:solidFill>
              </a:rPr>
              <a:t>(calcolo del </a:t>
            </a:r>
            <a:r>
              <a:rPr lang="it-IT" altLang="it-IT" sz="1800" b="1" i="1" dirty="0" err="1">
                <a:solidFill>
                  <a:srgbClr val="0066FF"/>
                </a:solidFill>
              </a:rPr>
              <a:t>makespan</a:t>
            </a:r>
            <a:r>
              <a:rPr lang="it-IT" altLang="it-IT" sz="1800" b="1" i="1" dirty="0">
                <a:solidFill>
                  <a:srgbClr val="0066FF"/>
                </a:solidFill>
              </a:rPr>
              <a:t>)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568103BC-45FF-440C-8090-488D929CD84A}"/>
              </a:ext>
            </a:extLst>
          </p:cNvPr>
          <p:cNvSpPr/>
          <p:nvPr/>
        </p:nvSpPr>
        <p:spPr>
          <a:xfrm>
            <a:off x="353164" y="4307316"/>
            <a:ext cx="350713" cy="487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0C560D6E-A19A-4A12-AEF9-1687CEC70EE7}"/>
              </a:ext>
            </a:extLst>
          </p:cNvPr>
          <p:cNvSpPr/>
          <p:nvPr/>
        </p:nvSpPr>
        <p:spPr>
          <a:xfrm>
            <a:off x="1688776" y="6020891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FDD5CA72-4F7B-426D-8DA7-FE73105ED49D}"/>
              </a:ext>
            </a:extLst>
          </p:cNvPr>
          <p:cNvSpPr/>
          <p:nvPr/>
        </p:nvSpPr>
        <p:spPr>
          <a:xfrm>
            <a:off x="1695266" y="5070938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9BDEA2DB-AC0D-413A-9494-3B425FFD5B88}"/>
              </a:ext>
            </a:extLst>
          </p:cNvPr>
          <p:cNvSpPr/>
          <p:nvPr/>
        </p:nvSpPr>
        <p:spPr>
          <a:xfrm>
            <a:off x="1695266" y="4108522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189DF035-A096-44DC-B48C-F246118EFA49}"/>
              </a:ext>
            </a:extLst>
          </p:cNvPr>
          <p:cNvSpPr/>
          <p:nvPr/>
        </p:nvSpPr>
        <p:spPr>
          <a:xfrm>
            <a:off x="1695266" y="3113374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C87FE980-2BAD-4EE0-88BE-F4E40C306F41}"/>
              </a:ext>
            </a:extLst>
          </p:cNvPr>
          <p:cNvSpPr/>
          <p:nvPr/>
        </p:nvSpPr>
        <p:spPr>
          <a:xfrm>
            <a:off x="1695266" y="2243814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3AECDF7-DCE5-499E-B617-27526BCF9EC0}"/>
              </a:ext>
            </a:extLst>
          </p:cNvPr>
          <p:cNvCxnSpPr>
            <a:stCxn id="8" idx="0"/>
            <a:endCxn id="13" idx="2"/>
          </p:cNvCxnSpPr>
          <p:nvPr/>
        </p:nvCxnSpPr>
        <p:spPr>
          <a:xfrm flipV="1">
            <a:off x="528521" y="2487534"/>
            <a:ext cx="1166745" cy="18197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81A1951-D936-49FB-ADB4-82BBD7990EC7}"/>
              </a:ext>
            </a:extLst>
          </p:cNvPr>
          <p:cNvCxnSpPr>
            <a:cxnSpLocks/>
            <a:stCxn id="8" idx="7"/>
            <a:endCxn id="12" idx="2"/>
          </p:cNvCxnSpPr>
          <p:nvPr/>
        </p:nvCxnSpPr>
        <p:spPr>
          <a:xfrm flipV="1">
            <a:off x="652516" y="3357094"/>
            <a:ext cx="1042750" cy="102160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4EDFBB2-659B-424D-9AFB-46523D3609C5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703877" y="4352242"/>
            <a:ext cx="991389" cy="19879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F5A4228-C1E9-4EA1-B7AF-6B5082C3F607}"/>
              </a:ext>
            </a:extLst>
          </p:cNvPr>
          <p:cNvCxnSpPr>
            <a:cxnSpLocks/>
            <a:stCxn id="8" idx="5"/>
            <a:endCxn id="10" idx="2"/>
          </p:cNvCxnSpPr>
          <p:nvPr/>
        </p:nvCxnSpPr>
        <p:spPr>
          <a:xfrm>
            <a:off x="652516" y="4723372"/>
            <a:ext cx="1042750" cy="59128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EA3DCF8-7B72-45B6-B3F2-5342201C25C9}"/>
              </a:ext>
            </a:extLst>
          </p:cNvPr>
          <p:cNvCxnSpPr>
            <a:cxnSpLocks/>
            <a:stCxn id="8" idx="4"/>
            <a:endCxn id="9" idx="2"/>
          </p:cNvCxnSpPr>
          <p:nvPr/>
        </p:nvCxnSpPr>
        <p:spPr>
          <a:xfrm>
            <a:off x="528521" y="4794756"/>
            <a:ext cx="1160255" cy="1469855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EDD7F63E-68AC-47CF-82EF-E95840F91D6D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>
          <a:xfrm>
            <a:off x="2056758" y="2731254"/>
            <a:ext cx="0" cy="38212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EAFA457-2810-4444-A5EC-1A1EB94FAD6B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2056758" y="3600814"/>
            <a:ext cx="0" cy="50770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5B33025A-05CB-469D-8D90-FE86E1399B0C}"/>
              </a:ext>
            </a:extLst>
          </p:cNvPr>
          <p:cNvCxnSpPr>
            <a:cxnSpLocks/>
            <a:stCxn id="11" idx="4"/>
            <a:endCxn id="10" idx="0"/>
          </p:cNvCxnSpPr>
          <p:nvPr/>
        </p:nvCxnSpPr>
        <p:spPr>
          <a:xfrm>
            <a:off x="2056758" y="4595962"/>
            <a:ext cx="0" cy="47497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77B4CC7A-3F56-4CD7-8237-B5134701C776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2050268" y="5558378"/>
            <a:ext cx="6490" cy="46251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e 22">
            <a:extLst>
              <a:ext uri="{FF2B5EF4-FFF2-40B4-BE49-F238E27FC236}">
                <a16:creationId xmlns:a16="http://schemas.microsoft.com/office/drawing/2014/main" id="{EF16DD76-9436-49BC-AB3E-2235E55E4421}"/>
              </a:ext>
            </a:extLst>
          </p:cNvPr>
          <p:cNvSpPr/>
          <p:nvPr/>
        </p:nvSpPr>
        <p:spPr>
          <a:xfrm>
            <a:off x="3626502" y="6037904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4D6217F1-B39F-4F2E-AF10-D0A8D8065DB7}"/>
              </a:ext>
            </a:extLst>
          </p:cNvPr>
          <p:cNvSpPr/>
          <p:nvPr/>
        </p:nvSpPr>
        <p:spPr>
          <a:xfrm>
            <a:off x="3632992" y="5087951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8A086905-3A4C-4BFC-B8BC-C9C03C84A232}"/>
              </a:ext>
            </a:extLst>
          </p:cNvPr>
          <p:cNvSpPr/>
          <p:nvPr/>
        </p:nvSpPr>
        <p:spPr>
          <a:xfrm>
            <a:off x="3632992" y="4125535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41E55C9F-B30C-43E7-9081-E131AC6960B3}"/>
              </a:ext>
            </a:extLst>
          </p:cNvPr>
          <p:cNvSpPr/>
          <p:nvPr/>
        </p:nvSpPr>
        <p:spPr>
          <a:xfrm>
            <a:off x="3632992" y="3130387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C8B4C93E-BDAE-4760-B1B0-E1E144634DA0}"/>
              </a:ext>
            </a:extLst>
          </p:cNvPr>
          <p:cNvSpPr/>
          <p:nvPr/>
        </p:nvSpPr>
        <p:spPr>
          <a:xfrm>
            <a:off x="3632992" y="2260827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6A5925A3-BBBD-4758-BE1A-06D7735D8096}"/>
              </a:ext>
            </a:extLst>
          </p:cNvPr>
          <p:cNvCxnSpPr>
            <a:cxnSpLocks/>
            <a:stCxn id="27" idx="4"/>
            <a:endCxn id="26" idx="0"/>
          </p:cNvCxnSpPr>
          <p:nvPr/>
        </p:nvCxnSpPr>
        <p:spPr>
          <a:xfrm>
            <a:off x="3994484" y="2748267"/>
            <a:ext cx="0" cy="38212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D8DD8DC-71F4-426A-9E38-99F1FC9381BA}"/>
              </a:ext>
            </a:extLst>
          </p:cNvPr>
          <p:cNvCxnSpPr>
            <a:cxnSpLocks/>
            <a:stCxn id="26" idx="4"/>
            <a:endCxn id="25" idx="0"/>
          </p:cNvCxnSpPr>
          <p:nvPr/>
        </p:nvCxnSpPr>
        <p:spPr>
          <a:xfrm>
            <a:off x="3994484" y="3617827"/>
            <a:ext cx="0" cy="50770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B43F6CE1-4A2A-4E7D-BE99-65092B63DCCE}"/>
              </a:ext>
            </a:extLst>
          </p:cNvPr>
          <p:cNvCxnSpPr>
            <a:cxnSpLocks/>
            <a:stCxn id="25" idx="4"/>
            <a:endCxn id="24" idx="0"/>
          </p:cNvCxnSpPr>
          <p:nvPr/>
        </p:nvCxnSpPr>
        <p:spPr>
          <a:xfrm>
            <a:off x="3994484" y="4612975"/>
            <a:ext cx="0" cy="47497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9853191E-5DF9-4758-A492-9583C78F002C}"/>
              </a:ext>
            </a:extLst>
          </p:cNvPr>
          <p:cNvCxnSpPr>
            <a:cxnSpLocks/>
            <a:stCxn id="24" idx="4"/>
            <a:endCxn id="23" idx="0"/>
          </p:cNvCxnSpPr>
          <p:nvPr/>
        </p:nvCxnSpPr>
        <p:spPr>
          <a:xfrm flipH="1">
            <a:off x="3987994" y="5575391"/>
            <a:ext cx="6490" cy="46251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448769D8-12BD-4806-9135-D0F7873DCD95}"/>
              </a:ext>
            </a:extLst>
          </p:cNvPr>
          <p:cNvCxnSpPr>
            <a:cxnSpLocks/>
            <a:stCxn id="13" idx="6"/>
            <a:endCxn id="27" idx="2"/>
          </p:cNvCxnSpPr>
          <p:nvPr/>
        </p:nvCxnSpPr>
        <p:spPr>
          <a:xfrm>
            <a:off x="2418250" y="2487534"/>
            <a:ext cx="1214742" cy="1701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EE5AA504-C2DA-454F-9FC2-02A9ED17994F}"/>
              </a:ext>
            </a:extLst>
          </p:cNvPr>
          <p:cNvCxnSpPr>
            <a:cxnSpLocks/>
            <a:stCxn id="12" idx="6"/>
            <a:endCxn id="26" idx="2"/>
          </p:cNvCxnSpPr>
          <p:nvPr/>
        </p:nvCxnSpPr>
        <p:spPr>
          <a:xfrm>
            <a:off x="2418250" y="3357094"/>
            <a:ext cx="1214742" cy="1701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1C244253-C374-404B-84F1-3D51517CF54E}"/>
              </a:ext>
            </a:extLst>
          </p:cNvPr>
          <p:cNvCxnSpPr>
            <a:cxnSpLocks/>
            <a:stCxn id="11" idx="6"/>
            <a:endCxn id="25" idx="2"/>
          </p:cNvCxnSpPr>
          <p:nvPr/>
        </p:nvCxnSpPr>
        <p:spPr>
          <a:xfrm>
            <a:off x="2418250" y="4352242"/>
            <a:ext cx="1214742" cy="1701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C4C34ED7-75EA-4FDD-B09B-B30D27ADB452}"/>
              </a:ext>
            </a:extLst>
          </p:cNvPr>
          <p:cNvCxnSpPr>
            <a:cxnSpLocks/>
            <a:stCxn id="10" idx="6"/>
            <a:endCxn id="24" idx="2"/>
          </p:cNvCxnSpPr>
          <p:nvPr/>
        </p:nvCxnSpPr>
        <p:spPr>
          <a:xfrm>
            <a:off x="2418250" y="5314658"/>
            <a:ext cx="1214742" cy="1701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BBA84B92-B121-4DCE-9E53-291BAC575068}"/>
              </a:ext>
            </a:extLst>
          </p:cNvPr>
          <p:cNvCxnSpPr>
            <a:cxnSpLocks/>
            <a:stCxn id="9" idx="6"/>
            <a:endCxn id="23" idx="2"/>
          </p:cNvCxnSpPr>
          <p:nvPr/>
        </p:nvCxnSpPr>
        <p:spPr>
          <a:xfrm>
            <a:off x="2411760" y="6264611"/>
            <a:ext cx="1214742" cy="1701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e 36">
            <a:extLst>
              <a:ext uri="{FF2B5EF4-FFF2-40B4-BE49-F238E27FC236}">
                <a16:creationId xmlns:a16="http://schemas.microsoft.com/office/drawing/2014/main" id="{625DCE10-4DF5-42DC-A325-18121A72C0D8}"/>
              </a:ext>
            </a:extLst>
          </p:cNvPr>
          <p:cNvSpPr/>
          <p:nvPr/>
        </p:nvSpPr>
        <p:spPr>
          <a:xfrm>
            <a:off x="5724127" y="4312972"/>
            <a:ext cx="722975" cy="487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C5FF2A77-56A8-4139-8ED3-29C3976BA5F4}"/>
              </a:ext>
            </a:extLst>
          </p:cNvPr>
          <p:cNvCxnSpPr>
            <a:cxnSpLocks/>
            <a:stCxn id="27" idx="6"/>
            <a:endCxn id="37" idx="0"/>
          </p:cNvCxnSpPr>
          <p:nvPr/>
        </p:nvCxnSpPr>
        <p:spPr>
          <a:xfrm>
            <a:off x="4355976" y="2504547"/>
            <a:ext cx="1729639" cy="1808425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3AF681A7-9A3E-4860-BE68-F622A2560423}"/>
              </a:ext>
            </a:extLst>
          </p:cNvPr>
          <p:cNvCxnSpPr>
            <a:cxnSpLocks/>
            <a:stCxn id="26" idx="6"/>
            <a:endCxn id="37" idx="1"/>
          </p:cNvCxnSpPr>
          <p:nvPr/>
        </p:nvCxnSpPr>
        <p:spPr>
          <a:xfrm>
            <a:off x="4355976" y="3374107"/>
            <a:ext cx="1474028" cy="1010249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B2060007-9C68-4102-A79F-57672CE1144B}"/>
              </a:ext>
            </a:extLst>
          </p:cNvPr>
          <p:cNvCxnSpPr>
            <a:cxnSpLocks/>
            <a:stCxn id="25" idx="6"/>
            <a:endCxn id="37" idx="2"/>
          </p:cNvCxnSpPr>
          <p:nvPr/>
        </p:nvCxnSpPr>
        <p:spPr>
          <a:xfrm>
            <a:off x="4355976" y="4369255"/>
            <a:ext cx="1368151" cy="18743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C62E4F68-8BF5-4D58-96D9-A950A3095522}"/>
              </a:ext>
            </a:extLst>
          </p:cNvPr>
          <p:cNvCxnSpPr>
            <a:cxnSpLocks/>
            <a:stCxn id="24" idx="6"/>
            <a:endCxn id="37" idx="3"/>
          </p:cNvCxnSpPr>
          <p:nvPr/>
        </p:nvCxnSpPr>
        <p:spPr>
          <a:xfrm flipV="1">
            <a:off x="4355976" y="4729028"/>
            <a:ext cx="1474028" cy="60264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3D74FD58-192B-4256-8C3D-79F621F1F7D7}"/>
              </a:ext>
            </a:extLst>
          </p:cNvPr>
          <p:cNvCxnSpPr>
            <a:cxnSpLocks/>
            <a:stCxn id="23" idx="6"/>
            <a:endCxn id="37" idx="4"/>
          </p:cNvCxnSpPr>
          <p:nvPr/>
        </p:nvCxnSpPr>
        <p:spPr>
          <a:xfrm flipV="1">
            <a:off x="4349486" y="4800412"/>
            <a:ext cx="1736129" cy="148121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BF575975-BE7E-4042-9FFB-1EA1C631A9BF}"/>
              </a:ext>
            </a:extLst>
          </p:cNvPr>
          <p:cNvSpPr txBox="1"/>
          <p:nvPr/>
        </p:nvSpPr>
        <p:spPr>
          <a:xfrm>
            <a:off x="833261" y="3088250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40884FCD-6DCF-427A-9981-E0D1394B6BE1}"/>
              </a:ext>
            </a:extLst>
          </p:cNvPr>
          <p:cNvSpPr txBox="1"/>
          <p:nvPr/>
        </p:nvSpPr>
        <p:spPr>
          <a:xfrm>
            <a:off x="1055142" y="3457582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17BC2DA-8C6E-40B4-A19C-AD1C08ADAB6D}"/>
              </a:ext>
            </a:extLst>
          </p:cNvPr>
          <p:cNvSpPr txBox="1"/>
          <p:nvPr/>
        </p:nvSpPr>
        <p:spPr>
          <a:xfrm>
            <a:off x="1025629" y="4133682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8E8D21F6-AC77-4650-96AC-3E99029D297C}"/>
              </a:ext>
            </a:extLst>
          </p:cNvPr>
          <p:cNvSpPr txBox="1"/>
          <p:nvPr/>
        </p:nvSpPr>
        <p:spPr>
          <a:xfrm>
            <a:off x="1120355" y="4723366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27E60634-9A43-4297-8C87-B483178788D9}"/>
              </a:ext>
            </a:extLst>
          </p:cNvPr>
          <p:cNvSpPr txBox="1"/>
          <p:nvPr/>
        </p:nvSpPr>
        <p:spPr>
          <a:xfrm>
            <a:off x="1102268" y="5325242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D3EF6B05-208E-4C32-BBA8-3CF8C3799272}"/>
              </a:ext>
            </a:extLst>
          </p:cNvPr>
          <p:cNvSpPr txBox="1"/>
          <p:nvPr/>
        </p:nvSpPr>
        <p:spPr>
          <a:xfrm>
            <a:off x="2750125" y="2117614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B0DA9143-DFFE-4F26-8B45-0924F69A01EB}"/>
              </a:ext>
            </a:extLst>
          </p:cNvPr>
          <p:cNvSpPr txBox="1"/>
          <p:nvPr/>
        </p:nvSpPr>
        <p:spPr>
          <a:xfrm>
            <a:off x="2056757" y="2715038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11B8D586-1AF4-4013-8C5F-6BD9A4386890}"/>
              </a:ext>
            </a:extLst>
          </p:cNvPr>
          <p:cNvSpPr txBox="1"/>
          <p:nvPr/>
        </p:nvSpPr>
        <p:spPr>
          <a:xfrm>
            <a:off x="2056757" y="3632148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F4E11DF1-978D-45BC-A1BA-7CDAF908C132}"/>
              </a:ext>
            </a:extLst>
          </p:cNvPr>
          <p:cNvSpPr txBox="1"/>
          <p:nvPr/>
        </p:nvSpPr>
        <p:spPr>
          <a:xfrm>
            <a:off x="2821468" y="3010885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5A885CF4-783F-4B36-AB44-8E17E354307B}"/>
              </a:ext>
            </a:extLst>
          </p:cNvPr>
          <p:cNvSpPr txBox="1"/>
          <p:nvPr/>
        </p:nvSpPr>
        <p:spPr>
          <a:xfrm>
            <a:off x="2037170" y="4616230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0148F3C4-BAE9-480A-A1F5-A3BFA6B9CB8D}"/>
              </a:ext>
            </a:extLst>
          </p:cNvPr>
          <p:cNvSpPr txBox="1"/>
          <p:nvPr/>
        </p:nvSpPr>
        <p:spPr>
          <a:xfrm>
            <a:off x="2760324" y="4010835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5A60C683-B33F-4079-9FBF-9B2AD2657B8B}"/>
              </a:ext>
            </a:extLst>
          </p:cNvPr>
          <p:cNvSpPr txBox="1"/>
          <p:nvPr/>
        </p:nvSpPr>
        <p:spPr>
          <a:xfrm>
            <a:off x="2624683" y="4962688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2EA5289B-637C-4FDA-8747-5CE5723A65BB}"/>
              </a:ext>
            </a:extLst>
          </p:cNvPr>
          <p:cNvSpPr txBox="1"/>
          <p:nvPr/>
        </p:nvSpPr>
        <p:spPr>
          <a:xfrm>
            <a:off x="2043777" y="5575391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6D7B4E83-A076-420E-9F6B-051BDB7D54F4}"/>
              </a:ext>
            </a:extLst>
          </p:cNvPr>
          <p:cNvSpPr txBox="1"/>
          <p:nvPr/>
        </p:nvSpPr>
        <p:spPr>
          <a:xfrm>
            <a:off x="2760271" y="5908156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C04B7A8-29FC-41C9-958F-74441C2A4EAC}"/>
              </a:ext>
            </a:extLst>
          </p:cNvPr>
          <p:cNvSpPr txBox="1"/>
          <p:nvPr/>
        </p:nvSpPr>
        <p:spPr>
          <a:xfrm>
            <a:off x="3995936" y="2708920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41BDAD75-78A9-4684-88F0-0746049C304C}"/>
              </a:ext>
            </a:extLst>
          </p:cNvPr>
          <p:cNvSpPr txBox="1"/>
          <p:nvPr/>
        </p:nvSpPr>
        <p:spPr>
          <a:xfrm>
            <a:off x="4756290" y="2708920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61D7A87B-9127-4A6E-BF75-3FA2416C178E}"/>
              </a:ext>
            </a:extLst>
          </p:cNvPr>
          <p:cNvSpPr txBox="1"/>
          <p:nvPr/>
        </p:nvSpPr>
        <p:spPr>
          <a:xfrm>
            <a:off x="4526875" y="3237306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7447B173-DFB1-40F4-9D16-6B935720E5F3}"/>
              </a:ext>
            </a:extLst>
          </p:cNvPr>
          <p:cNvSpPr txBox="1"/>
          <p:nvPr/>
        </p:nvSpPr>
        <p:spPr>
          <a:xfrm>
            <a:off x="3954917" y="3694565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C1F3D2E3-5E72-45D8-9B80-2391B09A66BA}"/>
              </a:ext>
            </a:extLst>
          </p:cNvPr>
          <p:cNvSpPr txBox="1"/>
          <p:nvPr/>
        </p:nvSpPr>
        <p:spPr>
          <a:xfrm>
            <a:off x="4547222" y="4071307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F27074F8-BCD0-41C7-A9D2-7FB18CCE91F6}"/>
              </a:ext>
            </a:extLst>
          </p:cNvPr>
          <p:cNvSpPr txBox="1"/>
          <p:nvPr/>
        </p:nvSpPr>
        <p:spPr>
          <a:xfrm>
            <a:off x="3980909" y="4616230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C7CAFA32-86DF-48CC-BD91-235BECFF599F}"/>
              </a:ext>
            </a:extLst>
          </p:cNvPr>
          <p:cNvSpPr txBox="1"/>
          <p:nvPr/>
        </p:nvSpPr>
        <p:spPr>
          <a:xfrm>
            <a:off x="4502284" y="4813200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A2301A89-6B64-4550-BA94-09106AAE200C}"/>
              </a:ext>
            </a:extLst>
          </p:cNvPr>
          <p:cNvSpPr txBox="1"/>
          <p:nvPr/>
        </p:nvSpPr>
        <p:spPr>
          <a:xfrm>
            <a:off x="4011119" y="5604968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3D7DDA12-EABE-4907-B04B-698A253D4547}"/>
              </a:ext>
            </a:extLst>
          </p:cNvPr>
          <p:cNvSpPr txBox="1"/>
          <p:nvPr/>
        </p:nvSpPr>
        <p:spPr>
          <a:xfrm>
            <a:off x="4880169" y="5723490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5440471F-6A58-40DF-8389-866002C43114}"/>
              </a:ext>
            </a:extLst>
          </p:cNvPr>
          <p:cNvSpPr txBox="1"/>
          <p:nvPr/>
        </p:nvSpPr>
        <p:spPr>
          <a:xfrm>
            <a:off x="-200" y="38168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[0,-1]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84A68AD9-DB1D-4557-894F-776EA4B6A9FC}"/>
              </a:ext>
            </a:extLst>
          </p:cNvPr>
          <p:cNvSpPr txBox="1"/>
          <p:nvPr/>
        </p:nvSpPr>
        <p:spPr>
          <a:xfrm>
            <a:off x="1691680" y="183055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[0,0]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81EF386C-5AF6-4610-98B4-79BF43815B2F}"/>
              </a:ext>
            </a:extLst>
          </p:cNvPr>
          <p:cNvSpPr txBox="1"/>
          <p:nvPr/>
        </p:nvSpPr>
        <p:spPr>
          <a:xfrm>
            <a:off x="1424841" y="2816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[2,1]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0267BDA7-6ACB-4D8D-BFC2-B09E6CC1332B}"/>
              </a:ext>
            </a:extLst>
          </p:cNvPr>
          <p:cNvSpPr txBox="1"/>
          <p:nvPr/>
        </p:nvSpPr>
        <p:spPr>
          <a:xfrm>
            <a:off x="1366135" y="378220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[5,2]</a:t>
            </a: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BCE7B72B-E13E-4213-A095-129DE488D807}"/>
              </a:ext>
            </a:extLst>
          </p:cNvPr>
          <p:cNvSpPr txBox="1"/>
          <p:nvPr/>
        </p:nvSpPr>
        <p:spPr>
          <a:xfrm>
            <a:off x="1387171" y="46654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[8,3]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CACE5525-4094-4C6E-98AC-43DE4C3A2E82}"/>
              </a:ext>
            </a:extLst>
          </p:cNvPr>
          <p:cNvSpPr txBox="1"/>
          <p:nvPr/>
        </p:nvSpPr>
        <p:spPr>
          <a:xfrm>
            <a:off x="1409302" y="561347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[12,4]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E7861C92-FB22-44A1-A098-C41536856553}"/>
              </a:ext>
            </a:extLst>
          </p:cNvPr>
          <p:cNvSpPr txBox="1"/>
          <p:nvPr/>
        </p:nvSpPr>
        <p:spPr>
          <a:xfrm>
            <a:off x="3738954" y="183281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[2,1]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2F500E80-1321-420E-BED1-87CC6A49C610}"/>
              </a:ext>
            </a:extLst>
          </p:cNvPr>
          <p:cNvSpPr txBox="1"/>
          <p:nvPr/>
        </p:nvSpPr>
        <p:spPr>
          <a:xfrm>
            <a:off x="3276696" y="283024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[5,2]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3C50BF18-7226-4028-B689-6A70E77B5CCA}"/>
              </a:ext>
            </a:extLst>
          </p:cNvPr>
          <p:cNvSpPr txBox="1"/>
          <p:nvPr/>
        </p:nvSpPr>
        <p:spPr>
          <a:xfrm>
            <a:off x="3331623" y="379813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[9,7]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731AFA5E-F852-4D00-B086-3ABC4CD503DD}"/>
              </a:ext>
            </a:extLst>
          </p:cNvPr>
          <p:cNvSpPr txBox="1"/>
          <p:nvPr/>
        </p:nvSpPr>
        <p:spPr>
          <a:xfrm>
            <a:off x="3334842" y="47756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[12,4]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639EF614-5CF0-4B84-94D1-BFDF44B19605}"/>
              </a:ext>
            </a:extLst>
          </p:cNvPr>
          <p:cNvSpPr txBox="1"/>
          <p:nvPr/>
        </p:nvSpPr>
        <p:spPr>
          <a:xfrm>
            <a:off x="3291723" y="57042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[17,5]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EBBF9ED2-74D5-47A5-AEFC-D0CEB6F3B725}"/>
              </a:ext>
            </a:extLst>
          </p:cNvPr>
          <p:cNvSpPr txBox="1"/>
          <p:nvPr/>
        </p:nvSpPr>
        <p:spPr>
          <a:xfrm>
            <a:off x="6075457" y="3887357"/>
            <a:ext cx="122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[19,10]</a:t>
            </a:r>
          </a:p>
        </p:txBody>
      </p:sp>
    </p:spTree>
    <p:extLst>
      <p:ext uri="{BB962C8B-B14F-4D97-AF65-F5344CB8AC3E}">
        <p14:creationId xmlns:p14="http://schemas.microsoft.com/office/powerpoint/2010/main" val="9076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3BFA2388-ADE9-4A03-9A3E-620C50580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 dirty="0">
                <a:solidFill>
                  <a:schemeClr val="accent2"/>
                </a:solidFill>
              </a:rPr>
              <a:t>Flow shop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638065A-83FF-4CD6-BEAA-BE9C38C04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>
                <a:solidFill>
                  <a:schemeClr val="accent2"/>
                </a:solidFill>
              </a:rPr>
              <a:t>Problemi di scheduling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1C016356-9FDE-4CF8-B741-7E2A1315F6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404702"/>
              </p:ext>
            </p:extLst>
          </p:nvPr>
        </p:nvGraphicFramePr>
        <p:xfrm>
          <a:off x="1797352" y="563103"/>
          <a:ext cx="10969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600" imgH="228600" progId="Equation.DSMT4">
                  <p:embed/>
                </p:oleObj>
              </mc:Choice>
              <mc:Fallback>
                <p:oleObj name="Equation" r:id="rId2" imgW="609600" imgH="228600" progId="Equation.DSMT4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FB457F69-C984-48CA-891F-C01F51A847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352" y="563103"/>
                        <a:ext cx="109696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1FE31570-1D31-4CE8-AD0F-A75864A2D5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933681"/>
              </p:ext>
            </p:extLst>
          </p:nvPr>
        </p:nvGraphicFramePr>
        <p:xfrm>
          <a:off x="2535580" y="992414"/>
          <a:ext cx="17145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2200" imgH="253800" progId="Equation.DSMT4">
                  <p:embed/>
                </p:oleObj>
              </mc:Choice>
              <mc:Fallback>
                <p:oleObj name="Equation" r:id="rId4" imgW="952200" imgH="253800" progId="Equation.DSMT4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BF1824A5-32C1-4C85-989E-B2119D923E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580" y="992414"/>
                        <a:ext cx="17145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ttangolo 5">
            <a:extLst>
              <a:ext uri="{FF2B5EF4-FFF2-40B4-BE49-F238E27FC236}">
                <a16:creationId xmlns:a16="http://schemas.microsoft.com/office/drawing/2014/main" id="{EBA0F87C-A0E6-4DE1-AFE8-F1332D7BA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68" y="1045688"/>
            <a:ext cx="2592536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 dirty="0">
                <a:solidFill>
                  <a:srgbClr val="0066FF"/>
                </a:solidFill>
              </a:rPr>
              <a:t>Grafo disgiuntivo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05CEE3E-A7DE-499B-8688-A246C5AFF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532" y="1047754"/>
            <a:ext cx="3672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 dirty="0">
                <a:solidFill>
                  <a:srgbClr val="0066FF"/>
                </a:solidFill>
              </a:rPr>
              <a:t>(calcolo del </a:t>
            </a:r>
            <a:r>
              <a:rPr lang="it-IT" altLang="it-IT" sz="1800" b="1" i="1" dirty="0" err="1">
                <a:solidFill>
                  <a:srgbClr val="0066FF"/>
                </a:solidFill>
              </a:rPr>
              <a:t>makespan</a:t>
            </a:r>
            <a:r>
              <a:rPr lang="it-IT" altLang="it-IT" sz="1800" b="1" i="1" dirty="0">
                <a:solidFill>
                  <a:srgbClr val="0066FF"/>
                </a:solidFill>
              </a:rPr>
              <a:t>)</a:t>
            </a:r>
          </a:p>
        </p:txBody>
      </p: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37D2A884-2ED8-4363-BBA3-42D7D7AA4710}"/>
              </a:ext>
            </a:extLst>
          </p:cNvPr>
          <p:cNvCxnSpPr>
            <a:cxnSpLocks/>
          </p:cNvCxnSpPr>
          <p:nvPr/>
        </p:nvCxnSpPr>
        <p:spPr>
          <a:xfrm flipV="1">
            <a:off x="827732" y="4725144"/>
            <a:ext cx="0" cy="19429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98844F24-44D0-403E-BCDC-D79B27D3815B}"/>
              </a:ext>
            </a:extLst>
          </p:cNvPr>
          <p:cNvCxnSpPr>
            <a:cxnSpLocks/>
          </p:cNvCxnSpPr>
          <p:nvPr/>
        </p:nvCxnSpPr>
        <p:spPr>
          <a:xfrm>
            <a:off x="683269" y="6525171"/>
            <a:ext cx="813720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tangolo 81">
            <a:extLst>
              <a:ext uri="{FF2B5EF4-FFF2-40B4-BE49-F238E27FC236}">
                <a16:creationId xmlns:a16="http://schemas.microsoft.com/office/drawing/2014/main" id="{942A4A8B-546E-4FC2-B07C-F6C1F47F955D}"/>
              </a:ext>
            </a:extLst>
          </p:cNvPr>
          <p:cNvSpPr/>
          <p:nvPr/>
        </p:nvSpPr>
        <p:spPr>
          <a:xfrm>
            <a:off x="1403648" y="6452146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2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0633FC4B-7BC5-425E-9684-3D8C95E2F8A3}"/>
              </a:ext>
            </a:extLst>
          </p:cNvPr>
          <p:cNvSpPr/>
          <p:nvPr/>
        </p:nvSpPr>
        <p:spPr>
          <a:xfrm>
            <a:off x="1042715" y="6452146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BA3380F9-AD32-4948-8E4E-D51D4D3E96FB}"/>
              </a:ext>
            </a:extLst>
          </p:cNvPr>
          <p:cNvSpPr/>
          <p:nvPr/>
        </p:nvSpPr>
        <p:spPr>
          <a:xfrm>
            <a:off x="2123728" y="6452146"/>
            <a:ext cx="287337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4</a:t>
            </a:r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93017EBA-3BA0-4893-9B0E-F973EDA1F5B5}"/>
              </a:ext>
            </a:extLst>
          </p:cNvPr>
          <p:cNvSpPr/>
          <p:nvPr/>
        </p:nvSpPr>
        <p:spPr>
          <a:xfrm>
            <a:off x="1763688" y="6452146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3</a:t>
            </a:r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FBFF418E-2BF4-4152-8DF3-398791E23048}"/>
              </a:ext>
            </a:extLst>
          </p:cNvPr>
          <p:cNvSpPr/>
          <p:nvPr/>
        </p:nvSpPr>
        <p:spPr>
          <a:xfrm>
            <a:off x="2843808" y="6452146"/>
            <a:ext cx="287337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6</a:t>
            </a: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051D8DF3-643B-439B-8C4F-7870CE5C9225}"/>
              </a:ext>
            </a:extLst>
          </p:cNvPr>
          <p:cNvSpPr/>
          <p:nvPr/>
        </p:nvSpPr>
        <p:spPr>
          <a:xfrm>
            <a:off x="2483768" y="6452146"/>
            <a:ext cx="287337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5</a:t>
            </a: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0E2F63FD-12C0-4E54-87F1-A6AFF4455130}"/>
              </a:ext>
            </a:extLst>
          </p:cNvPr>
          <p:cNvSpPr/>
          <p:nvPr/>
        </p:nvSpPr>
        <p:spPr>
          <a:xfrm>
            <a:off x="3563888" y="6452146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8</a:t>
            </a:r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id="{E79FFC29-092B-4B57-A179-966E65BEFE9F}"/>
              </a:ext>
            </a:extLst>
          </p:cNvPr>
          <p:cNvSpPr/>
          <p:nvPr/>
        </p:nvSpPr>
        <p:spPr>
          <a:xfrm>
            <a:off x="3203848" y="6452146"/>
            <a:ext cx="287337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7</a:t>
            </a:r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FA00D439-8BE3-4F64-89E3-6C28551935A6}"/>
              </a:ext>
            </a:extLst>
          </p:cNvPr>
          <p:cNvSpPr/>
          <p:nvPr/>
        </p:nvSpPr>
        <p:spPr>
          <a:xfrm>
            <a:off x="4211960" y="6452146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10</a:t>
            </a:r>
          </a:p>
        </p:txBody>
      </p:sp>
      <p:sp>
        <p:nvSpPr>
          <p:cNvPr id="91" name="Rettangolo 90">
            <a:extLst>
              <a:ext uri="{FF2B5EF4-FFF2-40B4-BE49-F238E27FC236}">
                <a16:creationId xmlns:a16="http://schemas.microsoft.com/office/drawing/2014/main" id="{B7585F49-8CE3-4B2E-B413-CEED785CF7A9}"/>
              </a:ext>
            </a:extLst>
          </p:cNvPr>
          <p:cNvSpPr/>
          <p:nvPr/>
        </p:nvSpPr>
        <p:spPr>
          <a:xfrm>
            <a:off x="3923928" y="6452146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9</a:t>
            </a:r>
          </a:p>
        </p:txBody>
      </p:sp>
      <p:sp>
        <p:nvSpPr>
          <p:cNvPr id="92" name="Rettangolo 91">
            <a:extLst>
              <a:ext uri="{FF2B5EF4-FFF2-40B4-BE49-F238E27FC236}">
                <a16:creationId xmlns:a16="http://schemas.microsoft.com/office/drawing/2014/main" id="{69CFA580-EA15-4395-8AEE-98E20DD5077C}"/>
              </a:ext>
            </a:extLst>
          </p:cNvPr>
          <p:cNvSpPr/>
          <p:nvPr/>
        </p:nvSpPr>
        <p:spPr>
          <a:xfrm>
            <a:off x="4572000" y="6452146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11</a:t>
            </a:r>
          </a:p>
        </p:txBody>
      </p:sp>
      <p:sp>
        <p:nvSpPr>
          <p:cNvPr id="93" name="Rettangolo 92">
            <a:extLst>
              <a:ext uri="{FF2B5EF4-FFF2-40B4-BE49-F238E27FC236}">
                <a16:creationId xmlns:a16="http://schemas.microsoft.com/office/drawing/2014/main" id="{16C00217-4C92-4B19-8479-5ADD9AD2F052}"/>
              </a:ext>
            </a:extLst>
          </p:cNvPr>
          <p:cNvSpPr/>
          <p:nvPr/>
        </p:nvSpPr>
        <p:spPr>
          <a:xfrm>
            <a:off x="4932040" y="6452146"/>
            <a:ext cx="433388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12</a:t>
            </a:r>
          </a:p>
        </p:txBody>
      </p:sp>
      <p:sp>
        <p:nvSpPr>
          <p:cNvPr id="94" name="Rettangolo 18">
            <a:extLst>
              <a:ext uri="{FF2B5EF4-FFF2-40B4-BE49-F238E27FC236}">
                <a16:creationId xmlns:a16="http://schemas.microsoft.com/office/drawing/2014/main" id="{7FE7A561-D670-42D8-9437-2585EC3AAF29}"/>
              </a:ext>
            </a:extLst>
          </p:cNvPr>
          <p:cNvSpPr/>
          <p:nvPr/>
        </p:nvSpPr>
        <p:spPr>
          <a:xfrm>
            <a:off x="5292080" y="6452146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13</a:t>
            </a:r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4113A0C5-4797-4075-9C93-C00B9B22EDD5}"/>
              </a:ext>
            </a:extLst>
          </p:cNvPr>
          <p:cNvSpPr/>
          <p:nvPr/>
        </p:nvSpPr>
        <p:spPr>
          <a:xfrm>
            <a:off x="5652120" y="6452146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14</a:t>
            </a:r>
          </a:p>
        </p:txBody>
      </p:sp>
      <p:sp>
        <p:nvSpPr>
          <p:cNvPr id="96" name="Rettangolo 95">
            <a:extLst>
              <a:ext uri="{FF2B5EF4-FFF2-40B4-BE49-F238E27FC236}">
                <a16:creationId xmlns:a16="http://schemas.microsoft.com/office/drawing/2014/main" id="{B9EC39FD-66F2-408B-BD91-945152222122}"/>
              </a:ext>
            </a:extLst>
          </p:cNvPr>
          <p:cNvSpPr/>
          <p:nvPr/>
        </p:nvSpPr>
        <p:spPr>
          <a:xfrm>
            <a:off x="6012160" y="6452146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15</a:t>
            </a:r>
          </a:p>
        </p:txBody>
      </p:sp>
      <p:sp>
        <p:nvSpPr>
          <p:cNvPr id="97" name="Rettangolo 96">
            <a:extLst>
              <a:ext uri="{FF2B5EF4-FFF2-40B4-BE49-F238E27FC236}">
                <a16:creationId xmlns:a16="http://schemas.microsoft.com/office/drawing/2014/main" id="{02B12D73-DD7B-4883-8E45-85C90CA722DD}"/>
              </a:ext>
            </a:extLst>
          </p:cNvPr>
          <p:cNvSpPr/>
          <p:nvPr/>
        </p:nvSpPr>
        <p:spPr>
          <a:xfrm>
            <a:off x="6372200" y="6452146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16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57F5115E-40A5-418F-ACD5-461ABEBC59AE}"/>
              </a:ext>
            </a:extLst>
          </p:cNvPr>
          <p:cNvSpPr/>
          <p:nvPr/>
        </p:nvSpPr>
        <p:spPr>
          <a:xfrm>
            <a:off x="6732240" y="6452146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17</a:t>
            </a:r>
          </a:p>
        </p:txBody>
      </p:sp>
      <p:sp>
        <p:nvSpPr>
          <p:cNvPr id="108" name="Rettangolo 107">
            <a:extLst>
              <a:ext uri="{FF2B5EF4-FFF2-40B4-BE49-F238E27FC236}">
                <a16:creationId xmlns:a16="http://schemas.microsoft.com/office/drawing/2014/main" id="{F2298C36-A26F-4EEA-BC8F-CAB5A8C2E963}"/>
              </a:ext>
            </a:extLst>
          </p:cNvPr>
          <p:cNvSpPr/>
          <p:nvPr/>
        </p:nvSpPr>
        <p:spPr>
          <a:xfrm>
            <a:off x="7020272" y="6452146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18</a:t>
            </a:r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4C026320-C246-48E8-A058-80FB6FAECC2D}"/>
              </a:ext>
            </a:extLst>
          </p:cNvPr>
          <p:cNvSpPr/>
          <p:nvPr/>
        </p:nvSpPr>
        <p:spPr>
          <a:xfrm>
            <a:off x="7308056" y="6452146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19</a:t>
            </a:r>
          </a:p>
        </p:txBody>
      </p: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FA4921C0-9511-486E-8DB9-C025D75CC84D}"/>
              </a:ext>
            </a:extLst>
          </p:cNvPr>
          <p:cNvSpPr/>
          <p:nvPr/>
        </p:nvSpPr>
        <p:spPr>
          <a:xfrm>
            <a:off x="7668592" y="6453336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20</a:t>
            </a:r>
          </a:p>
        </p:txBody>
      </p: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C8A4B1B7-4CBD-4AFD-8F0E-33A080D8E07F}"/>
              </a:ext>
            </a:extLst>
          </p:cNvPr>
          <p:cNvSpPr/>
          <p:nvPr/>
        </p:nvSpPr>
        <p:spPr>
          <a:xfrm>
            <a:off x="7956624" y="6453336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21</a:t>
            </a:r>
          </a:p>
        </p:txBody>
      </p:sp>
      <p:grpSp>
        <p:nvGrpSpPr>
          <p:cNvPr id="114" name="Gruppo 19">
            <a:extLst>
              <a:ext uri="{FF2B5EF4-FFF2-40B4-BE49-F238E27FC236}">
                <a16:creationId xmlns:a16="http://schemas.microsoft.com/office/drawing/2014/main" id="{FA81EEBC-44AD-4C9C-860F-8C01F74E85A8}"/>
              </a:ext>
            </a:extLst>
          </p:cNvPr>
          <p:cNvGrpSpPr>
            <a:grpSpLocks/>
          </p:cNvGrpSpPr>
          <p:nvPr/>
        </p:nvGrpSpPr>
        <p:grpSpPr bwMode="auto">
          <a:xfrm>
            <a:off x="251520" y="5084341"/>
            <a:ext cx="8425755" cy="1296987"/>
            <a:chOff x="611560" y="2852936"/>
            <a:chExt cx="8424764" cy="1296144"/>
          </a:xfrm>
        </p:grpSpPr>
        <p:cxnSp>
          <p:nvCxnSpPr>
            <p:cNvPr id="115" name="Connettore 2 114">
              <a:extLst>
                <a:ext uri="{FF2B5EF4-FFF2-40B4-BE49-F238E27FC236}">
                  <a16:creationId xmlns:a16="http://schemas.microsoft.com/office/drawing/2014/main" id="{E654E916-85FE-4BA8-8C63-02A8A6425CAC}"/>
                </a:ext>
              </a:extLst>
            </p:cNvPr>
            <p:cNvCxnSpPr>
              <a:cxnSpLocks/>
            </p:cNvCxnSpPr>
            <p:nvPr/>
          </p:nvCxnSpPr>
          <p:spPr>
            <a:xfrm>
              <a:off x="1187754" y="2852936"/>
              <a:ext cx="75597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2 115">
              <a:extLst>
                <a:ext uri="{FF2B5EF4-FFF2-40B4-BE49-F238E27FC236}">
                  <a16:creationId xmlns:a16="http://schemas.microsoft.com/office/drawing/2014/main" id="{A664FC2C-2271-4EF3-87D4-19C2EA44245A}"/>
                </a:ext>
              </a:extLst>
            </p:cNvPr>
            <p:cNvCxnSpPr>
              <a:cxnSpLocks/>
            </p:cNvCxnSpPr>
            <p:nvPr/>
          </p:nvCxnSpPr>
          <p:spPr>
            <a:xfrm>
              <a:off x="1187754" y="3284455"/>
              <a:ext cx="75597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2 116">
              <a:extLst>
                <a:ext uri="{FF2B5EF4-FFF2-40B4-BE49-F238E27FC236}">
                  <a16:creationId xmlns:a16="http://schemas.microsoft.com/office/drawing/2014/main" id="{3BC3BC16-433E-4F60-B812-171A6BE8B4AF}"/>
                </a:ext>
              </a:extLst>
            </p:cNvPr>
            <p:cNvCxnSpPr>
              <a:cxnSpLocks/>
            </p:cNvCxnSpPr>
            <p:nvPr/>
          </p:nvCxnSpPr>
          <p:spPr>
            <a:xfrm>
              <a:off x="1187754" y="3717561"/>
              <a:ext cx="777575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2 117">
              <a:extLst>
                <a:ext uri="{FF2B5EF4-FFF2-40B4-BE49-F238E27FC236}">
                  <a16:creationId xmlns:a16="http://schemas.microsoft.com/office/drawing/2014/main" id="{75A04C91-FEAB-4F72-B16E-65DB45D06EE9}"/>
                </a:ext>
              </a:extLst>
            </p:cNvPr>
            <p:cNvCxnSpPr>
              <a:cxnSpLocks/>
            </p:cNvCxnSpPr>
            <p:nvPr/>
          </p:nvCxnSpPr>
          <p:spPr>
            <a:xfrm>
              <a:off x="1187754" y="4149080"/>
              <a:ext cx="784857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ttangolo 118">
              <a:extLst>
                <a:ext uri="{FF2B5EF4-FFF2-40B4-BE49-F238E27FC236}">
                  <a16:creationId xmlns:a16="http://schemas.microsoft.com/office/drawing/2014/main" id="{3D6E90D8-DB4B-4022-9B26-046CF3BE679C}"/>
                </a:ext>
              </a:extLst>
            </p:cNvPr>
            <p:cNvSpPr/>
            <p:nvPr/>
          </p:nvSpPr>
          <p:spPr>
            <a:xfrm>
              <a:off x="611560" y="2852936"/>
              <a:ext cx="431749" cy="4315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1</a:t>
              </a:r>
            </a:p>
          </p:txBody>
        </p:sp>
        <p:sp>
          <p:nvSpPr>
            <p:cNvPr id="120" name="Rettangolo 119">
              <a:extLst>
                <a:ext uri="{FF2B5EF4-FFF2-40B4-BE49-F238E27FC236}">
                  <a16:creationId xmlns:a16="http://schemas.microsoft.com/office/drawing/2014/main" id="{B07665DD-6378-4F2A-99F7-C2344C2F5536}"/>
                </a:ext>
              </a:extLst>
            </p:cNvPr>
            <p:cNvSpPr/>
            <p:nvPr/>
          </p:nvSpPr>
          <p:spPr>
            <a:xfrm>
              <a:off x="611560" y="3717561"/>
              <a:ext cx="431749" cy="4315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2</a:t>
              </a:r>
            </a:p>
          </p:txBody>
        </p:sp>
        <p:sp>
          <p:nvSpPr>
            <p:cNvPr id="121" name="Rettangolo 120">
              <a:extLst>
                <a:ext uri="{FF2B5EF4-FFF2-40B4-BE49-F238E27FC236}">
                  <a16:creationId xmlns:a16="http://schemas.microsoft.com/office/drawing/2014/main" id="{F0D9BEA1-0EC5-46AB-9A6F-1FB3BF51A8D0}"/>
                </a:ext>
              </a:extLst>
            </p:cNvPr>
            <p:cNvSpPr/>
            <p:nvPr/>
          </p:nvSpPr>
          <p:spPr>
            <a:xfrm>
              <a:off x="1907552" y="2852936"/>
              <a:ext cx="1079993" cy="4315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22" name="Rettangolo 121">
              <a:extLst>
                <a:ext uri="{FF2B5EF4-FFF2-40B4-BE49-F238E27FC236}">
                  <a16:creationId xmlns:a16="http://schemas.microsoft.com/office/drawing/2014/main" id="{D39A076F-8D30-4FE8-9D74-0E2E3214C4C1}"/>
                </a:ext>
              </a:extLst>
            </p:cNvPr>
            <p:cNvSpPr/>
            <p:nvPr/>
          </p:nvSpPr>
          <p:spPr>
            <a:xfrm>
              <a:off x="1187557" y="2852936"/>
              <a:ext cx="719995" cy="4315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3</a:t>
              </a:r>
            </a:p>
          </p:txBody>
        </p:sp>
      </p:grpSp>
      <p:sp>
        <p:nvSpPr>
          <p:cNvPr id="125" name="Rettangolo 124">
            <a:extLst>
              <a:ext uri="{FF2B5EF4-FFF2-40B4-BE49-F238E27FC236}">
                <a16:creationId xmlns:a16="http://schemas.microsoft.com/office/drawing/2014/main" id="{AE175E40-EDAD-4E87-A1BA-436E8D9D7FCD}"/>
              </a:ext>
            </a:extLst>
          </p:cNvPr>
          <p:cNvSpPr/>
          <p:nvPr/>
        </p:nvSpPr>
        <p:spPr bwMode="auto">
          <a:xfrm>
            <a:off x="2627784" y="5085184"/>
            <a:ext cx="1080116" cy="431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07E248F6-3490-4E38-886B-7A6E2D5E16AB}"/>
              </a:ext>
            </a:extLst>
          </p:cNvPr>
          <p:cNvSpPr/>
          <p:nvPr/>
        </p:nvSpPr>
        <p:spPr bwMode="auto">
          <a:xfrm>
            <a:off x="3707904" y="5085184"/>
            <a:ext cx="1440160" cy="431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9F9BCCD-8F16-4C52-8CC0-07F98A6EEFA6}"/>
              </a:ext>
            </a:extLst>
          </p:cNvPr>
          <p:cNvSpPr/>
          <p:nvPr/>
        </p:nvSpPr>
        <p:spPr bwMode="auto">
          <a:xfrm>
            <a:off x="5148064" y="5085184"/>
            <a:ext cx="1800200" cy="4318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F39FC894-505C-488E-9F9C-B29B7ABD02FF}"/>
              </a:ext>
            </a:extLst>
          </p:cNvPr>
          <p:cNvSpPr/>
          <p:nvPr/>
        </p:nvSpPr>
        <p:spPr bwMode="auto">
          <a:xfrm>
            <a:off x="1547663" y="5949528"/>
            <a:ext cx="1080109" cy="431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31" name="Rettangolo 130">
            <a:extLst>
              <a:ext uri="{FF2B5EF4-FFF2-40B4-BE49-F238E27FC236}">
                <a16:creationId xmlns:a16="http://schemas.microsoft.com/office/drawing/2014/main" id="{671C71CC-455C-4C40-AE3F-B09B66355046}"/>
              </a:ext>
            </a:extLst>
          </p:cNvPr>
          <p:cNvSpPr/>
          <p:nvPr/>
        </p:nvSpPr>
        <p:spPr bwMode="auto">
          <a:xfrm>
            <a:off x="2627784" y="5952136"/>
            <a:ext cx="1440160" cy="4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32AD458F-F1E4-41A9-9ED1-81031F36DCEA}"/>
              </a:ext>
            </a:extLst>
          </p:cNvPr>
          <p:cNvSpPr/>
          <p:nvPr/>
        </p:nvSpPr>
        <p:spPr bwMode="auto">
          <a:xfrm>
            <a:off x="4067944" y="5952136"/>
            <a:ext cx="1080119" cy="431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1D65D60B-8DA1-4FD5-B5F8-49E990ABB967}"/>
              </a:ext>
            </a:extLst>
          </p:cNvPr>
          <p:cNvSpPr/>
          <p:nvPr/>
        </p:nvSpPr>
        <p:spPr bwMode="auto">
          <a:xfrm>
            <a:off x="5148469" y="5949528"/>
            <a:ext cx="1799795" cy="431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9F8BA9E6-AB91-4A95-ADBC-21BD00F96BCC}"/>
              </a:ext>
            </a:extLst>
          </p:cNvPr>
          <p:cNvSpPr/>
          <p:nvPr/>
        </p:nvSpPr>
        <p:spPr bwMode="auto">
          <a:xfrm>
            <a:off x="6948140" y="5949528"/>
            <a:ext cx="576188" cy="4318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4</a:t>
            </a:r>
          </a:p>
        </p:txBody>
      </p:sp>
      <p:pic>
        <p:nvPicPr>
          <p:cNvPr id="137" name="Immagine 136">
            <a:extLst>
              <a:ext uri="{FF2B5EF4-FFF2-40B4-BE49-F238E27FC236}">
                <a16:creationId xmlns:a16="http://schemas.microsoft.com/office/drawing/2014/main" id="{DA3B09F1-135E-4612-9C2A-61D1FB382A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654" y="1556792"/>
            <a:ext cx="4542458" cy="291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45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E05FCB46-D8A8-4A37-BD98-822FBE7D7C6A}"/>
              </a:ext>
            </a:extLst>
          </p:cNvPr>
          <p:cNvCxnSpPr>
            <a:cxnSpLocks/>
          </p:cNvCxnSpPr>
          <p:nvPr/>
        </p:nvCxnSpPr>
        <p:spPr>
          <a:xfrm flipV="1">
            <a:off x="827732" y="1196752"/>
            <a:ext cx="0" cy="19429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5147F766-5D49-4013-BD34-194ED1A5E696}"/>
              </a:ext>
            </a:extLst>
          </p:cNvPr>
          <p:cNvCxnSpPr>
            <a:cxnSpLocks/>
          </p:cNvCxnSpPr>
          <p:nvPr/>
        </p:nvCxnSpPr>
        <p:spPr>
          <a:xfrm>
            <a:off x="683269" y="2996779"/>
            <a:ext cx="813720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8D940DF-BAFA-496F-8B0F-D1E2D5173A59}"/>
              </a:ext>
            </a:extLst>
          </p:cNvPr>
          <p:cNvSpPr/>
          <p:nvPr/>
        </p:nvSpPr>
        <p:spPr>
          <a:xfrm>
            <a:off x="1403648" y="2923754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2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771F152-70E8-4968-8F4B-48734F691972}"/>
              </a:ext>
            </a:extLst>
          </p:cNvPr>
          <p:cNvSpPr/>
          <p:nvPr/>
        </p:nvSpPr>
        <p:spPr>
          <a:xfrm>
            <a:off x="1042715" y="2923754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164EBB5-5F9E-4078-8BBD-34799FFBD303}"/>
              </a:ext>
            </a:extLst>
          </p:cNvPr>
          <p:cNvSpPr/>
          <p:nvPr/>
        </p:nvSpPr>
        <p:spPr>
          <a:xfrm>
            <a:off x="2123728" y="2923754"/>
            <a:ext cx="287337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4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3307588-1CF4-4CCE-80DA-62B36FBB7F5A}"/>
              </a:ext>
            </a:extLst>
          </p:cNvPr>
          <p:cNvSpPr/>
          <p:nvPr/>
        </p:nvSpPr>
        <p:spPr>
          <a:xfrm>
            <a:off x="1763688" y="2923754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3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3054E62-27C7-4FA9-A9B1-5C53EEDE1E14}"/>
              </a:ext>
            </a:extLst>
          </p:cNvPr>
          <p:cNvSpPr/>
          <p:nvPr/>
        </p:nvSpPr>
        <p:spPr>
          <a:xfrm>
            <a:off x="2843808" y="2923754"/>
            <a:ext cx="287337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6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09B7D13-73E7-4365-960A-A84C0D9DD0EF}"/>
              </a:ext>
            </a:extLst>
          </p:cNvPr>
          <p:cNvSpPr/>
          <p:nvPr/>
        </p:nvSpPr>
        <p:spPr>
          <a:xfrm>
            <a:off x="2483768" y="2923754"/>
            <a:ext cx="287337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5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F867AC44-A065-442D-8FA8-8F90AADE6866}"/>
              </a:ext>
            </a:extLst>
          </p:cNvPr>
          <p:cNvSpPr/>
          <p:nvPr/>
        </p:nvSpPr>
        <p:spPr>
          <a:xfrm>
            <a:off x="3563888" y="2923754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8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F7F5619-9731-49E1-A699-C4443B985E4C}"/>
              </a:ext>
            </a:extLst>
          </p:cNvPr>
          <p:cNvSpPr/>
          <p:nvPr/>
        </p:nvSpPr>
        <p:spPr>
          <a:xfrm>
            <a:off x="3203848" y="2923754"/>
            <a:ext cx="287337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7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EA5025A-1D66-45BD-BC28-8582AA427904}"/>
              </a:ext>
            </a:extLst>
          </p:cNvPr>
          <p:cNvSpPr/>
          <p:nvPr/>
        </p:nvSpPr>
        <p:spPr>
          <a:xfrm>
            <a:off x="4211960" y="292375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10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6D5B68F1-793C-4D24-8C32-590DDA21A5B5}"/>
              </a:ext>
            </a:extLst>
          </p:cNvPr>
          <p:cNvSpPr/>
          <p:nvPr/>
        </p:nvSpPr>
        <p:spPr>
          <a:xfrm>
            <a:off x="3923928" y="2923754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9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890A19EC-C58E-4A5B-B2B9-E1E08E4FF1EF}"/>
              </a:ext>
            </a:extLst>
          </p:cNvPr>
          <p:cNvSpPr/>
          <p:nvPr/>
        </p:nvSpPr>
        <p:spPr>
          <a:xfrm>
            <a:off x="4572000" y="292375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BC1AA5BF-044C-411A-B85B-8AC1F0495D49}"/>
              </a:ext>
            </a:extLst>
          </p:cNvPr>
          <p:cNvSpPr/>
          <p:nvPr/>
        </p:nvSpPr>
        <p:spPr>
          <a:xfrm>
            <a:off x="4932040" y="2923754"/>
            <a:ext cx="433388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12</a:t>
            </a:r>
          </a:p>
        </p:txBody>
      </p:sp>
      <p:sp>
        <p:nvSpPr>
          <p:cNvPr id="16" name="Rettangolo 18">
            <a:extLst>
              <a:ext uri="{FF2B5EF4-FFF2-40B4-BE49-F238E27FC236}">
                <a16:creationId xmlns:a16="http://schemas.microsoft.com/office/drawing/2014/main" id="{29972A41-FBC5-4350-B702-97D88DD60BAA}"/>
              </a:ext>
            </a:extLst>
          </p:cNvPr>
          <p:cNvSpPr/>
          <p:nvPr/>
        </p:nvSpPr>
        <p:spPr>
          <a:xfrm>
            <a:off x="5292080" y="292375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13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5119488-F3D6-4867-88D9-A9E667566D69}"/>
              </a:ext>
            </a:extLst>
          </p:cNvPr>
          <p:cNvSpPr/>
          <p:nvPr/>
        </p:nvSpPr>
        <p:spPr>
          <a:xfrm>
            <a:off x="5652120" y="292375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14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D433B76-2D3E-4CCB-A228-591C9A12E04E}"/>
              </a:ext>
            </a:extLst>
          </p:cNvPr>
          <p:cNvSpPr/>
          <p:nvPr/>
        </p:nvSpPr>
        <p:spPr>
          <a:xfrm>
            <a:off x="6012160" y="292375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15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1CBAC38B-EDD5-4419-AE60-12F5E1BB2EA6}"/>
              </a:ext>
            </a:extLst>
          </p:cNvPr>
          <p:cNvSpPr/>
          <p:nvPr/>
        </p:nvSpPr>
        <p:spPr>
          <a:xfrm>
            <a:off x="6372200" y="292375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16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69172393-F046-4152-A4D3-CA3BA7C8EA2B}"/>
              </a:ext>
            </a:extLst>
          </p:cNvPr>
          <p:cNvSpPr/>
          <p:nvPr/>
        </p:nvSpPr>
        <p:spPr>
          <a:xfrm>
            <a:off x="6732240" y="292375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17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1CAF00C8-0210-4BF5-BAB6-BA77BAC85150}"/>
              </a:ext>
            </a:extLst>
          </p:cNvPr>
          <p:cNvSpPr/>
          <p:nvPr/>
        </p:nvSpPr>
        <p:spPr>
          <a:xfrm>
            <a:off x="7020272" y="292375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18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B06BA9E9-9FC6-48B2-9E24-D2A6D3B1ECC6}"/>
              </a:ext>
            </a:extLst>
          </p:cNvPr>
          <p:cNvSpPr/>
          <p:nvPr/>
        </p:nvSpPr>
        <p:spPr>
          <a:xfrm>
            <a:off x="7308056" y="292375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19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3288218D-32B4-40E9-9568-A9055FAC4477}"/>
              </a:ext>
            </a:extLst>
          </p:cNvPr>
          <p:cNvSpPr/>
          <p:nvPr/>
        </p:nvSpPr>
        <p:spPr>
          <a:xfrm>
            <a:off x="7668592" y="292494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20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0DAAAA2E-1E6E-493E-B8AC-10AFEEEC167C}"/>
              </a:ext>
            </a:extLst>
          </p:cNvPr>
          <p:cNvSpPr/>
          <p:nvPr/>
        </p:nvSpPr>
        <p:spPr>
          <a:xfrm>
            <a:off x="7956624" y="292494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21</a:t>
            </a:r>
          </a:p>
        </p:txBody>
      </p:sp>
      <p:grpSp>
        <p:nvGrpSpPr>
          <p:cNvPr id="25" name="Gruppo 19">
            <a:extLst>
              <a:ext uri="{FF2B5EF4-FFF2-40B4-BE49-F238E27FC236}">
                <a16:creationId xmlns:a16="http://schemas.microsoft.com/office/drawing/2014/main" id="{9173F331-8005-4A6C-9E45-1547267744E1}"/>
              </a:ext>
            </a:extLst>
          </p:cNvPr>
          <p:cNvGrpSpPr>
            <a:grpSpLocks/>
          </p:cNvGrpSpPr>
          <p:nvPr/>
        </p:nvGrpSpPr>
        <p:grpSpPr bwMode="auto">
          <a:xfrm>
            <a:off x="251520" y="1555949"/>
            <a:ext cx="8425755" cy="1296987"/>
            <a:chOff x="611560" y="2852936"/>
            <a:chExt cx="8424764" cy="1296144"/>
          </a:xfrm>
        </p:grpSpPr>
        <p:cxnSp>
          <p:nvCxnSpPr>
            <p:cNvPr id="26" name="Connettore 2 25">
              <a:extLst>
                <a:ext uri="{FF2B5EF4-FFF2-40B4-BE49-F238E27FC236}">
                  <a16:creationId xmlns:a16="http://schemas.microsoft.com/office/drawing/2014/main" id="{E78C8A31-1CCB-4887-8AB2-859CAB2CA5A6}"/>
                </a:ext>
              </a:extLst>
            </p:cNvPr>
            <p:cNvCxnSpPr>
              <a:cxnSpLocks/>
            </p:cNvCxnSpPr>
            <p:nvPr/>
          </p:nvCxnSpPr>
          <p:spPr>
            <a:xfrm>
              <a:off x="1187754" y="2852936"/>
              <a:ext cx="75597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2 26">
              <a:extLst>
                <a:ext uri="{FF2B5EF4-FFF2-40B4-BE49-F238E27FC236}">
                  <a16:creationId xmlns:a16="http://schemas.microsoft.com/office/drawing/2014/main" id="{F1813D85-B166-4EBB-AB90-B2EE2A1C2662}"/>
                </a:ext>
              </a:extLst>
            </p:cNvPr>
            <p:cNvCxnSpPr>
              <a:cxnSpLocks/>
            </p:cNvCxnSpPr>
            <p:nvPr/>
          </p:nvCxnSpPr>
          <p:spPr>
            <a:xfrm>
              <a:off x="1187754" y="3284455"/>
              <a:ext cx="75597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2 27">
              <a:extLst>
                <a:ext uri="{FF2B5EF4-FFF2-40B4-BE49-F238E27FC236}">
                  <a16:creationId xmlns:a16="http://schemas.microsoft.com/office/drawing/2014/main" id="{2558878A-E722-4ECD-B708-0236FD5BD56E}"/>
                </a:ext>
              </a:extLst>
            </p:cNvPr>
            <p:cNvCxnSpPr>
              <a:cxnSpLocks/>
            </p:cNvCxnSpPr>
            <p:nvPr/>
          </p:nvCxnSpPr>
          <p:spPr>
            <a:xfrm>
              <a:off x="1187754" y="3717561"/>
              <a:ext cx="777575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2 28">
              <a:extLst>
                <a:ext uri="{FF2B5EF4-FFF2-40B4-BE49-F238E27FC236}">
                  <a16:creationId xmlns:a16="http://schemas.microsoft.com/office/drawing/2014/main" id="{1F5B0C97-93EA-4028-8DD5-A88A7A23A2B9}"/>
                </a:ext>
              </a:extLst>
            </p:cNvPr>
            <p:cNvCxnSpPr>
              <a:cxnSpLocks/>
            </p:cNvCxnSpPr>
            <p:nvPr/>
          </p:nvCxnSpPr>
          <p:spPr>
            <a:xfrm>
              <a:off x="1187754" y="4149080"/>
              <a:ext cx="784857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8E2D46CC-86B3-44C7-B207-724995D35AF0}"/>
                </a:ext>
              </a:extLst>
            </p:cNvPr>
            <p:cNvSpPr/>
            <p:nvPr/>
          </p:nvSpPr>
          <p:spPr>
            <a:xfrm>
              <a:off x="611560" y="2852936"/>
              <a:ext cx="431749" cy="4315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1</a:t>
              </a:r>
            </a:p>
          </p:txBody>
        </p:sp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E5F0D51-0EB1-4FC4-811D-14F2AFA1C58D}"/>
                </a:ext>
              </a:extLst>
            </p:cNvPr>
            <p:cNvSpPr/>
            <p:nvPr/>
          </p:nvSpPr>
          <p:spPr>
            <a:xfrm>
              <a:off x="611560" y="3717561"/>
              <a:ext cx="431749" cy="4315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2</a:t>
              </a:r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7F8E8074-12D7-4F03-9E5A-59299C06EAAC}"/>
                </a:ext>
              </a:extLst>
            </p:cNvPr>
            <p:cNvSpPr/>
            <p:nvPr/>
          </p:nvSpPr>
          <p:spPr>
            <a:xfrm>
              <a:off x="1907552" y="2852936"/>
              <a:ext cx="1079993" cy="4315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91EC267C-592D-4E53-98FC-E5E1722E46CD}"/>
                </a:ext>
              </a:extLst>
            </p:cNvPr>
            <p:cNvSpPr/>
            <p:nvPr/>
          </p:nvSpPr>
          <p:spPr>
            <a:xfrm>
              <a:off x="1187557" y="2852936"/>
              <a:ext cx="719995" cy="4315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3</a:t>
              </a:r>
            </a:p>
          </p:txBody>
        </p:sp>
      </p:grpSp>
      <p:sp>
        <p:nvSpPr>
          <p:cNvPr id="34" name="Rettangolo 33">
            <a:extLst>
              <a:ext uri="{FF2B5EF4-FFF2-40B4-BE49-F238E27FC236}">
                <a16:creationId xmlns:a16="http://schemas.microsoft.com/office/drawing/2014/main" id="{F54D3AC4-04D3-47BD-BCB1-E9B12E66B186}"/>
              </a:ext>
            </a:extLst>
          </p:cNvPr>
          <p:cNvSpPr/>
          <p:nvPr/>
        </p:nvSpPr>
        <p:spPr bwMode="auto">
          <a:xfrm>
            <a:off x="2627784" y="1556792"/>
            <a:ext cx="1080116" cy="431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E49C0B1F-A480-4FDC-A209-E33A30D1BC9E}"/>
              </a:ext>
            </a:extLst>
          </p:cNvPr>
          <p:cNvSpPr/>
          <p:nvPr/>
        </p:nvSpPr>
        <p:spPr bwMode="auto">
          <a:xfrm>
            <a:off x="3707904" y="1556792"/>
            <a:ext cx="1440160" cy="431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D8001E52-D41D-4DCA-8EA4-DDB87A05FE24}"/>
              </a:ext>
            </a:extLst>
          </p:cNvPr>
          <p:cNvSpPr/>
          <p:nvPr/>
        </p:nvSpPr>
        <p:spPr bwMode="auto">
          <a:xfrm>
            <a:off x="5148064" y="1556792"/>
            <a:ext cx="1800200" cy="4318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7EFA3B34-C0F9-4519-8330-C7E43F95BBDE}"/>
              </a:ext>
            </a:extLst>
          </p:cNvPr>
          <p:cNvSpPr/>
          <p:nvPr/>
        </p:nvSpPr>
        <p:spPr bwMode="auto">
          <a:xfrm>
            <a:off x="1547663" y="2421136"/>
            <a:ext cx="1080109" cy="431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FD92C2C6-4364-4649-8EF0-77A1F2D67C0E}"/>
              </a:ext>
            </a:extLst>
          </p:cNvPr>
          <p:cNvSpPr/>
          <p:nvPr/>
        </p:nvSpPr>
        <p:spPr bwMode="auto">
          <a:xfrm>
            <a:off x="2627784" y="2423744"/>
            <a:ext cx="1440160" cy="4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BC99CC82-C589-418F-9868-1007DCF2570A}"/>
              </a:ext>
            </a:extLst>
          </p:cNvPr>
          <p:cNvSpPr/>
          <p:nvPr/>
        </p:nvSpPr>
        <p:spPr bwMode="auto">
          <a:xfrm>
            <a:off x="4067944" y="2423744"/>
            <a:ext cx="1080119" cy="431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BD0B3E1D-DD50-4535-8D84-21FAF671CF46}"/>
              </a:ext>
            </a:extLst>
          </p:cNvPr>
          <p:cNvSpPr/>
          <p:nvPr/>
        </p:nvSpPr>
        <p:spPr bwMode="auto">
          <a:xfrm>
            <a:off x="5148469" y="2421136"/>
            <a:ext cx="1799795" cy="431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E5A13003-872A-4244-BC4D-AFFC2F5348AC}"/>
              </a:ext>
            </a:extLst>
          </p:cNvPr>
          <p:cNvSpPr/>
          <p:nvPr/>
        </p:nvSpPr>
        <p:spPr bwMode="auto">
          <a:xfrm>
            <a:off x="6948140" y="2421136"/>
            <a:ext cx="576188" cy="4318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4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E2DED08C-1E3D-4D43-A5E0-BB29006B845D}"/>
              </a:ext>
            </a:extLst>
          </p:cNvPr>
          <p:cNvCxnSpPr>
            <a:cxnSpLocks/>
          </p:cNvCxnSpPr>
          <p:nvPr/>
        </p:nvCxnSpPr>
        <p:spPr>
          <a:xfrm flipV="1">
            <a:off x="827732" y="4364782"/>
            <a:ext cx="0" cy="19429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5E6CE71D-EDD3-429C-87ED-67C48ACD62C5}"/>
              </a:ext>
            </a:extLst>
          </p:cNvPr>
          <p:cNvCxnSpPr>
            <a:cxnSpLocks/>
          </p:cNvCxnSpPr>
          <p:nvPr/>
        </p:nvCxnSpPr>
        <p:spPr>
          <a:xfrm>
            <a:off x="683269" y="6164809"/>
            <a:ext cx="813720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>
            <a:extLst>
              <a:ext uri="{FF2B5EF4-FFF2-40B4-BE49-F238E27FC236}">
                <a16:creationId xmlns:a16="http://schemas.microsoft.com/office/drawing/2014/main" id="{8337F2D7-57CD-4D0E-972C-CD2397F25588}"/>
              </a:ext>
            </a:extLst>
          </p:cNvPr>
          <p:cNvSpPr/>
          <p:nvPr/>
        </p:nvSpPr>
        <p:spPr>
          <a:xfrm>
            <a:off x="1403648" y="6091784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2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DD4E6D4F-4BC6-4069-847F-A3E3B6524C34}"/>
              </a:ext>
            </a:extLst>
          </p:cNvPr>
          <p:cNvSpPr/>
          <p:nvPr/>
        </p:nvSpPr>
        <p:spPr>
          <a:xfrm>
            <a:off x="1042715" y="6091784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101674A3-0022-445F-95AB-F1F0B88D76DA}"/>
              </a:ext>
            </a:extLst>
          </p:cNvPr>
          <p:cNvSpPr/>
          <p:nvPr/>
        </p:nvSpPr>
        <p:spPr>
          <a:xfrm>
            <a:off x="2123728" y="6091784"/>
            <a:ext cx="287337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4</a:t>
            </a: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D288E28A-09B5-4DB6-B4B8-EADABD0DA293}"/>
              </a:ext>
            </a:extLst>
          </p:cNvPr>
          <p:cNvSpPr/>
          <p:nvPr/>
        </p:nvSpPr>
        <p:spPr>
          <a:xfrm>
            <a:off x="1763688" y="6091784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3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5EC33EA1-8472-4200-81E9-E58A0F916FA5}"/>
              </a:ext>
            </a:extLst>
          </p:cNvPr>
          <p:cNvSpPr/>
          <p:nvPr/>
        </p:nvSpPr>
        <p:spPr>
          <a:xfrm>
            <a:off x="2843808" y="6091784"/>
            <a:ext cx="287337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6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25363561-5DBC-4085-A71F-79EB4C45B7D4}"/>
              </a:ext>
            </a:extLst>
          </p:cNvPr>
          <p:cNvSpPr/>
          <p:nvPr/>
        </p:nvSpPr>
        <p:spPr>
          <a:xfrm>
            <a:off x="2483768" y="6091784"/>
            <a:ext cx="287337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5</a:t>
            </a: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20A72317-566B-4672-8159-E2018B0707D7}"/>
              </a:ext>
            </a:extLst>
          </p:cNvPr>
          <p:cNvSpPr/>
          <p:nvPr/>
        </p:nvSpPr>
        <p:spPr>
          <a:xfrm>
            <a:off x="3563888" y="6091784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8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73DC18ED-90BB-4684-B5A2-EEFCCDC68846}"/>
              </a:ext>
            </a:extLst>
          </p:cNvPr>
          <p:cNvSpPr/>
          <p:nvPr/>
        </p:nvSpPr>
        <p:spPr>
          <a:xfrm>
            <a:off x="3203848" y="6091784"/>
            <a:ext cx="287337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7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68AACDA7-CDDA-4247-9E37-A806D60CDC30}"/>
              </a:ext>
            </a:extLst>
          </p:cNvPr>
          <p:cNvSpPr/>
          <p:nvPr/>
        </p:nvSpPr>
        <p:spPr>
          <a:xfrm>
            <a:off x="4211960" y="609178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10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28EE938A-F66F-4FC7-BF73-A1EDFD1090C6}"/>
              </a:ext>
            </a:extLst>
          </p:cNvPr>
          <p:cNvSpPr/>
          <p:nvPr/>
        </p:nvSpPr>
        <p:spPr>
          <a:xfrm>
            <a:off x="3923928" y="6091784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9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5BE699C6-F8AE-4BA7-8A4E-BDC0BA527D07}"/>
              </a:ext>
            </a:extLst>
          </p:cNvPr>
          <p:cNvSpPr/>
          <p:nvPr/>
        </p:nvSpPr>
        <p:spPr>
          <a:xfrm>
            <a:off x="4572000" y="609178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11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1C3AEABC-3AD9-4D02-B925-4F0A1D117F83}"/>
              </a:ext>
            </a:extLst>
          </p:cNvPr>
          <p:cNvSpPr/>
          <p:nvPr/>
        </p:nvSpPr>
        <p:spPr>
          <a:xfrm>
            <a:off x="4932040" y="6091784"/>
            <a:ext cx="433388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12</a:t>
            </a:r>
          </a:p>
        </p:txBody>
      </p:sp>
      <p:sp>
        <p:nvSpPr>
          <p:cNvPr id="56" name="Rettangolo 18">
            <a:extLst>
              <a:ext uri="{FF2B5EF4-FFF2-40B4-BE49-F238E27FC236}">
                <a16:creationId xmlns:a16="http://schemas.microsoft.com/office/drawing/2014/main" id="{FFFEB89E-8B04-4DCF-B2C9-714AA8CD6B53}"/>
              </a:ext>
            </a:extLst>
          </p:cNvPr>
          <p:cNvSpPr/>
          <p:nvPr/>
        </p:nvSpPr>
        <p:spPr>
          <a:xfrm>
            <a:off x="5292080" y="609178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13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5963DB5E-283D-42AC-9FE4-B2F3B5BE5F92}"/>
              </a:ext>
            </a:extLst>
          </p:cNvPr>
          <p:cNvSpPr/>
          <p:nvPr/>
        </p:nvSpPr>
        <p:spPr>
          <a:xfrm>
            <a:off x="5652120" y="609178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14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CE03802A-41F2-42B2-9C22-EBFE9CDFFF28}"/>
              </a:ext>
            </a:extLst>
          </p:cNvPr>
          <p:cNvSpPr/>
          <p:nvPr/>
        </p:nvSpPr>
        <p:spPr>
          <a:xfrm>
            <a:off x="6012160" y="609178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15</a:t>
            </a:r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59A92597-2DDF-4107-801C-280D9C6DBD8A}"/>
              </a:ext>
            </a:extLst>
          </p:cNvPr>
          <p:cNvSpPr/>
          <p:nvPr/>
        </p:nvSpPr>
        <p:spPr>
          <a:xfrm>
            <a:off x="6372200" y="609178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16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7E6BAF01-CF65-435A-9E4C-D86814B5666E}"/>
              </a:ext>
            </a:extLst>
          </p:cNvPr>
          <p:cNvSpPr/>
          <p:nvPr/>
        </p:nvSpPr>
        <p:spPr>
          <a:xfrm>
            <a:off x="6732240" y="609178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17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86798F94-3198-4BC1-AB69-FDA78EACED3B}"/>
              </a:ext>
            </a:extLst>
          </p:cNvPr>
          <p:cNvSpPr/>
          <p:nvPr/>
        </p:nvSpPr>
        <p:spPr>
          <a:xfrm>
            <a:off x="7020272" y="609178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18</a:t>
            </a: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F24610EE-FCC0-4732-A1D0-D7376CCB4E5F}"/>
              </a:ext>
            </a:extLst>
          </p:cNvPr>
          <p:cNvSpPr/>
          <p:nvPr/>
        </p:nvSpPr>
        <p:spPr>
          <a:xfrm>
            <a:off x="7308056" y="609178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19</a:t>
            </a: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1A5FA729-A509-4037-8FBF-7587CE084CA4}"/>
              </a:ext>
            </a:extLst>
          </p:cNvPr>
          <p:cNvSpPr/>
          <p:nvPr/>
        </p:nvSpPr>
        <p:spPr>
          <a:xfrm>
            <a:off x="7668592" y="609297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20</a:t>
            </a: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A585AD88-70C0-4702-BD37-C98FC34682BE}"/>
              </a:ext>
            </a:extLst>
          </p:cNvPr>
          <p:cNvSpPr/>
          <p:nvPr/>
        </p:nvSpPr>
        <p:spPr>
          <a:xfrm>
            <a:off x="7956624" y="609297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21</a:t>
            </a:r>
          </a:p>
        </p:txBody>
      </p:sp>
      <p:grpSp>
        <p:nvGrpSpPr>
          <p:cNvPr id="65" name="Gruppo 19">
            <a:extLst>
              <a:ext uri="{FF2B5EF4-FFF2-40B4-BE49-F238E27FC236}">
                <a16:creationId xmlns:a16="http://schemas.microsoft.com/office/drawing/2014/main" id="{49CAE8AF-4980-47FD-A351-01CE47CC547F}"/>
              </a:ext>
            </a:extLst>
          </p:cNvPr>
          <p:cNvGrpSpPr>
            <a:grpSpLocks/>
          </p:cNvGrpSpPr>
          <p:nvPr/>
        </p:nvGrpSpPr>
        <p:grpSpPr bwMode="auto">
          <a:xfrm>
            <a:off x="251520" y="4723980"/>
            <a:ext cx="8425755" cy="1296987"/>
            <a:chOff x="611560" y="2852936"/>
            <a:chExt cx="8424764" cy="1296144"/>
          </a:xfrm>
        </p:grpSpPr>
        <p:cxnSp>
          <p:nvCxnSpPr>
            <p:cNvPr id="66" name="Connettore 2 65">
              <a:extLst>
                <a:ext uri="{FF2B5EF4-FFF2-40B4-BE49-F238E27FC236}">
                  <a16:creationId xmlns:a16="http://schemas.microsoft.com/office/drawing/2014/main" id="{9D7CF791-F0FE-41B8-99B8-36AD1871AF1E}"/>
                </a:ext>
              </a:extLst>
            </p:cNvPr>
            <p:cNvCxnSpPr>
              <a:cxnSpLocks/>
            </p:cNvCxnSpPr>
            <p:nvPr/>
          </p:nvCxnSpPr>
          <p:spPr>
            <a:xfrm>
              <a:off x="1187754" y="2852936"/>
              <a:ext cx="75597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2 66">
              <a:extLst>
                <a:ext uri="{FF2B5EF4-FFF2-40B4-BE49-F238E27FC236}">
                  <a16:creationId xmlns:a16="http://schemas.microsoft.com/office/drawing/2014/main" id="{7775BF50-4F4E-4A4F-930E-3D21F51CE2B3}"/>
                </a:ext>
              </a:extLst>
            </p:cNvPr>
            <p:cNvCxnSpPr>
              <a:cxnSpLocks/>
            </p:cNvCxnSpPr>
            <p:nvPr/>
          </p:nvCxnSpPr>
          <p:spPr>
            <a:xfrm>
              <a:off x="1187754" y="3284455"/>
              <a:ext cx="75597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2 67">
              <a:extLst>
                <a:ext uri="{FF2B5EF4-FFF2-40B4-BE49-F238E27FC236}">
                  <a16:creationId xmlns:a16="http://schemas.microsoft.com/office/drawing/2014/main" id="{1F53A7D7-E482-4128-8EC3-0F40DDA96965}"/>
                </a:ext>
              </a:extLst>
            </p:cNvPr>
            <p:cNvCxnSpPr>
              <a:cxnSpLocks/>
            </p:cNvCxnSpPr>
            <p:nvPr/>
          </p:nvCxnSpPr>
          <p:spPr>
            <a:xfrm>
              <a:off x="1187754" y="3717561"/>
              <a:ext cx="777575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2 68">
              <a:extLst>
                <a:ext uri="{FF2B5EF4-FFF2-40B4-BE49-F238E27FC236}">
                  <a16:creationId xmlns:a16="http://schemas.microsoft.com/office/drawing/2014/main" id="{CC3631C6-4D9C-43A5-B7EA-D2ED55F38A97}"/>
                </a:ext>
              </a:extLst>
            </p:cNvPr>
            <p:cNvCxnSpPr>
              <a:cxnSpLocks/>
            </p:cNvCxnSpPr>
            <p:nvPr/>
          </p:nvCxnSpPr>
          <p:spPr>
            <a:xfrm>
              <a:off x="1187754" y="4149080"/>
              <a:ext cx="784857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9DB54E16-1AE0-4572-8709-47742E849A82}"/>
                </a:ext>
              </a:extLst>
            </p:cNvPr>
            <p:cNvSpPr/>
            <p:nvPr/>
          </p:nvSpPr>
          <p:spPr>
            <a:xfrm>
              <a:off x="611560" y="2852936"/>
              <a:ext cx="431749" cy="4315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1</a:t>
              </a:r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B1FF6D0-AB46-4174-8CA0-6FC76588373D}"/>
                </a:ext>
              </a:extLst>
            </p:cNvPr>
            <p:cNvSpPr/>
            <p:nvPr/>
          </p:nvSpPr>
          <p:spPr>
            <a:xfrm>
              <a:off x="611560" y="3717561"/>
              <a:ext cx="431749" cy="4315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2</a:t>
              </a:r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FB88EA0D-F4DF-4744-8D32-666CAC4EDA11}"/>
                </a:ext>
              </a:extLst>
            </p:cNvPr>
            <p:cNvSpPr/>
            <p:nvPr/>
          </p:nvSpPr>
          <p:spPr>
            <a:xfrm>
              <a:off x="2987545" y="2854347"/>
              <a:ext cx="1079993" cy="4315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CD7A2FB7-390E-4350-95AC-2AAAF2313126}"/>
                </a:ext>
              </a:extLst>
            </p:cNvPr>
            <p:cNvSpPr/>
            <p:nvPr/>
          </p:nvSpPr>
          <p:spPr>
            <a:xfrm>
              <a:off x="1187557" y="2852936"/>
              <a:ext cx="719995" cy="4315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3</a:t>
              </a:r>
            </a:p>
          </p:txBody>
        </p:sp>
      </p:grpSp>
      <p:sp>
        <p:nvSpPr>
          <p:cNvPr id="74" name="Rettangolo 73">
            <a:extLst>
              <a:ext uri="{FF2B5EF4-FFF2-40B4-BE49-F238E27FC236}">
                <a16:creationId xmlns:a16="http://schemas.microsoft.com/office/drawing/2014/main" id="{4F4C21DA-0C19-4158-B6E2-11BEA633C571}"/>
              </a:ext>
            </a:extLst>
          </p:cNvPr>
          <p:cNvSpPr/>
          <p:nvPr/>
        </p:nvSpPr>
        <p:spPr bwMode="auto">
          <a:xfrm>
            <a:off x="1547664" y="4724822"/>
            <a:ext cx="1080116" cy="431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759ACBB8-A83C-48BA-9994-823A4C592FB1}"/>
              </a:ext>
            </a:extLst>
          </p:cNvPr>
          <p:cNvSpPr/>
          <p:nvPr/>
        </p:nvSpPr>
        <p:spPr bwMode="auto">
          <a:xfrm>
            <a:off x="3707904" y="4724822"/>
            <a:ext cx="1440160" cy="431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297647CD-ABA9-4006-AB36-1E6F07A94586}"/>
              </a:ext>
            </a:extLst>
          </p:cNvPr>
          <p:cNvSpPr/>
          <p:nvPr/>
        </p:nvSpPr>
        <p:spPr bwMode="auto">
          <a:xfrm>
            <a:off x="5148064" y="4724822"/>
            <a:ext cx="1800200" cy="4318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A800B073-F87F-4883-ABAF-99FA255193F4}"/>
              </a:ext>
            </a:extLst>
          </p:cNvPr>
          <p:cNvSpPr/>
          <p:nvPr/>
        </p:nvSpPr>
        <p:spPr bwMode="auto">
          <a:xfrm>
            <a:off x="1547663" y="5589166"/>
            <a:ext cx="1080109" cy="431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746E4380-CF58-4DE1-B8FA-38C07FA6641D}"/>
              </a:ext>
            </a:extLst>
          </p:cNvPr>
          <p:cNvSpPr/>
          <p:nvPr/>
        </p:nvSpPr>
        <p:spPr bwMode="auto">
          <a:xfrm>
            <a:off x="3707904" y="5589240"/>
            <a:ext cx="1440160" cy="4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E5516E77-EF42-4F5B-837D-A800A8DCBFE6}"/>
              </a:ext>
            </a:extLst>
          </p:cNvPr>
          <p:cNvSpPr/>
          <p:nvPr/>
        </p:nvSpPr>
        <p:spPr bwMode="auto">
          <a:xfrm>
            <a:off x="2627784" y="5591774"/>
            <a:ext cx="1080119" cy="431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629AC9B1-30EF-4579-B46F-02F8E323A426}"/>
              </a:ext>
            </a:extLst>
          </p:cNvPr>
          <p:cNvSpPr/>
          <p:nvPr/>
        </p:nvSpPr>
        <p:spPr bwMode="auto">
          <a:xfrm>
            <a:off x="5148469" y="5589166"/>
            <a:ext cx="1799795" cy="431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BE162735-CB81-4BA3-A97A-FAAC96E12FEC}"/>
              </a:ext>
            </a:extLst>
          </p:cNvPr>
          <p:cNvSpPr/>
          <p:nvPr/>
        </p:nvSpPr>
        <p:spPr bwMode="auto">
          <a:xfrm>
            <a:off x="6948140" y="5589166"/>
            <a:ext cx="576188" cy="4318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82" name="Rectangle 16">
            <a:extLst>
              <a:ext uri="{FF2B5EF4-FFF2-40B4-BE49-F238E27FC236}">
                <a16:creationId xmlns:a16="http://schemas.microsoft.com/office/drawing/2014/main" id="{48AF6B14-A50B-4A91-A7C6-79B85C395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 dirty="0">
                <a:solidFill>
                  <a:schemeClr val="accent2"/>
                </a:solidFill>
              </a:rPr>
              <a:t>Flow shop</a:t>
            </a:r>
          </a:p>
        </p:txBody>
      </p:sp>
      <p:sp>
        <p:nvSpPr>
          <p:cNvPr id="83" name="Rectangle 4">
            <a:extLst>
              <a:ext uri="{FF2B5EF4-FFF2-40B4-BE49-F238E27FC236}">
                <a16:creationId xmlns:a16="http://schemas.microsoft.com/office/drawing/2014/main" id="{6949A69F-9C90-4B9E-85C3-C6EF0B367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>
                <a:solidFill>
                  <a:schemeClr val="accent2"/>
                </a:solidFill>
              </a:rPr>
              <a:t>Problemi di scheduling</a:t>
            </a:r>
          </a:p>
        </p:txBody>
      </p:sp>
      <p:graphicFrame>
        <p:nvGraphicFramePr>
          <p:cNvPr id="84" name="Object 3">
            <a:extLst>
              <a:ext uri="{FF2B5EF4-FFF2-40B4-BE49-F238E27FC236}">
                <a16:creationId xmlns:a16="http://schemas.microsoft.com/office/drawing/2014/main" id="{7FC3B25A-7D45-4282-9DDA-302D30DB89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974541"/>
              </p:ext>
            </p:extLst>
          </p:nvPr>
        </p:nvGraphicFramePr>
        <p:xfrm>
          <a:off x="1475656" y="992414"/>
          <a:ext cx="17145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200" imgH="253800" progId="Equation.DSMT4">
                  <p:embed/>
                </p:oleObj>
              </mc:Choice>
              <mc:Fallback>
                <p:oleObj name="Equation" r:id="rId2" imgW="952200" imgH="253800" progId="Equation.DSMT4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1FE31570-1D31-4CE8-AD0F-A75864A2D5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992414"/>
                        <a:ext cx="17145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3">
            <a:extLst>
              <a:ext uri="{FF2B5EF4-FFF2-40B4-BE49-F238E27FC236}">
                <a16:creationId xmlns:a16="http://schemas.microsoft.com/office/drawing/2014/main" id="{31F9E329-0C16-443E-BCF6-EDFF8FF12B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604821"/>
              </p:ext>
            </p:extLst>
          </p:nvPr>
        </p:nvGraphicFramePr>
        <p:xfrm>
          <a:off x="1475656" y="4077072"/>
          <a:ext cx="17145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2200" imgH="253800" progId="Equation.DSMT4">
                  <p:embed/>
                </p:oleObj>
              </mc:Choice>
              <mc:Fallback>
                <p:oleObj name="Equation" r:id="rId4" imgW="952200" imgH="253800" progId="Equation.DSMT4">
                  <p:embed/>
                  <p:pic>
                    <p:nvPicPr>
                      <p:cNvPr id="84" name="Object 3">
                        <a:extLst>
                          <a:ext uri="{FF2B5EF4-FFF2-40B4-BE49-F238E27FC236}">
                            <a16:creationId xmlns:a16="http://schemas.microsoft.com/office/drawing/2014/main" id="{7FC3B25A-7D45-4282-9DDA-302D30DB89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077072"/>
                        <a:ext cx="17145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19171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</a:t>
            </a: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4" name="Rettangolo 4"/>
          <p:cNvSpPr>
            <a:spLocks noChangeArrowheads="1"/>
          </p:cNvSpPr>
          <p:nvPr/>
        </p:nvSpPr>
        <p:spPr bwMode="auto">
          <a:xfrm>
            <a:off x="468313" y="1065213"/>
            <a:ext cx="8424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b="1">
                <a:solidFill>
                  <a:schemeClr val="accent2"/>
                </a:solidFill>
              </a:rPr>
              <a:t>n</a:t>
            </a:r>
            <a:r>
              <a:rPr lang="it-IT" altLang="it-IT" sz="1800">
                <a:solidFill>
                  <a:schemeClr val="accent2"/>
                </a:solidFill>
              </a:rPr>
              <a:t> job </a:t>
            </a:r>
            <a:r>
              <a:rPr lang="it-IT" altLang="it-IT" sz="1800"/>
              <a:t>devono essere lavorati su </a:t>
            </a:r>
            <a:r>
              <a:rPr lang="it-IT" altLang="it-IT" sz="1800" b="1" i="1">
                <a:solidFill>
                  <a:schemeClr val="accent2"/>
                </a:solidFill>
              </a:rPr>
              <a:t>m</a:t>
            </a:r>
            <a:r>
              <a:rPr lang="it-IT" altLang="it-IT" sz="1800">
                <a:solidFill>
                  <a:schemeClr val="accent2"/>
                </a:solidFill>
              </a:rPr>
              <a:t> </a:t>
            </a:r>
            <a:r>
              <a:rPr lang="it-IT" altLang="it-IT" sz="1800" i="1">
                <a:solidFill>
                  <a:schemeClr val="accent2"/>
                </a:solidFill>
              </a:rPr>
              <a:t>macchine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468313" y="1549400"/>
            <a:ext cx="7920037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/>
              <a:t>l’</a:t>
            </a:r>
            <a:r>
              <a:rPr lang="it-IT" altLang="it-IT" sz="1800" i="1">
                <a:solidFill>
                  <a:schemeClr val="accent2"/>
                </a:solidFill>
              </a:rPr>
              <a:t>ordine</a:t>
            </a:r>
            <a:r>
              <a:rPr lang="it-IT" altLang="it-IT" sz="1800"/>
              <a:t> in cui le </a:t>
            </a:r>
            <a:r>
              <a:rPr lang="it-IT" altLang="it-IT" sz="1800" i="1">
                <a:solidFill>
                  <a:schemeClr val="accent2"/>
                </a:solidFill>
              </a:rPr>
              <a:t>macchine sono visitate </a:t>
            </a:r>
            <a:r>
              <a:rPr lang="it-IT" altLang="it-IT" sz="1800"/>
              <a:t>da ciascun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 è </a:t>
            </a:r>
            <a:r>
              <a:rPr lang="it-IT" altLang="it-IT" sz="1800" i="1">
                <a:solidFill>
                  <a:schemeClr val="accent2"/>
                </a:solidFill>
              </a:rPr>
              <a:t>diverso</a:t>
            </a:r>
            <a:r>
              <a:rPr lang="it-IT" altLang="it-IT" sz="1800" i="1">
                <a:solidFill>
                  <a:srgbClr val="0070C0"/>
                </a:solidFill>
              </a:rPr>
              <a:t> </a:t>
            </a:r>
            <a:r>
              <a:rPr lang="it-IT" altLang="it-IT" sz="1800"/>
              <a:t>da job a job</a:t>
            </a:r>
            <a:endParaRPr lang="it-IT" altLang="it-IT" sz="1800" b="1"/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468313" y="3141663"/>
            <a:ext cx="81359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/>
              <a:t>la </a:t>
            </a:r>
            <a:r>
              <a:rPr lang="it-IT" altLang="it-IT" sz="1800" i="1">
                <a:solidFill>
                  <a:schemeClr val="accent2"/>
                </a:solidFill>
              </a:rPr>
              <a:t>sequenza di macchine </a:t>
            </a:r>
            <a:r>
              <a:rPr lang="it-IT" altLang="it-IT" sz="1800"/>
              <a:t>per un certo </a:t>
            </a:r>
            <a:r>
              <a:rPr lang="it-IT" altLang="it-IT" sz="1800" i="1">
                <a:solidFill>
                  <a:schemeClr val="accent2"/>
                </a:solidFill>
              </a:rPr>
              <a:t>job </a:t>
            </a:r>
            <a:r>
              <a:rPr lang="it-IT" altLang="it-IT" sz="1800" b="1" i="1">
                <a:solidFill>
                  <a:schemeClr val="accent2"/>
                </a:solidFill>
              </a:rPr>
              <a:t>j</a:t>
            </a:r>
            <a:r>
              <a:rPr lang="it-IT" altLang="it-IT" sz="1800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viene chiamata </a:t>
            </a:r>
            <a:r>
              <a:rPr lang="it-IT" altLang="it-IT" sz="1800" i="1">
                <a:solidFill>
                  <a:schemeClr val="accent2"/>
                </a:solidFill>
              </a:rPr>
              <a:t>instradamento</a:t>
            </a:r>
            <a:r>
              <a:rPr lang="it-IT" altLang="it-IT" sz="1800"/>
              <a:t> del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 b="1" i="1">
                <a:solidFill>
                  <a:schemeClr val="accent2"/>
                </a:solidFill>
              </a:rPr>
              <a:t> j</a:t>
            </a:r>
          </a:p>
        </p:txBody>
      </p:sp>
      <p:sp>
        <p:nvSpPr>
          <p:cNvPr id="8" name="Rettangolo 6"/>
          <p:cNvSpPr>
            <a:spLocks noChangeArrowheads="1"/>
          </p:cNvSpPr>
          <p:nvPr/>
        </p:nvSpPr>
        <p:spPr bwMode="auto">
          <a:xfrm>
            <a:off x="468313" y="3997325"/>
            <a:ext cx="792003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/>
              <a:t>Data un’</a:t>
            </a:r>
            <a:r>
              <a:rPr lang="it-IT" altLang="it-IT" sz="1800" i="1">
                <a:solidFill>
                  <a:schemeClr val="accent2"/>
                </a:solidFill>
              </a:rPr>
              <a:t>instanza </a:t>
            </a:r>
            <a:r>
              <a:rPr lang="it-IT" altLang="it-IT" sz="1800"/>
              <a:t>di </a:t>
            </a:r>
            <a:r>
              <a:rPr lang="it-IT" altLang="it-IT" sz="1800" i="1">
                <a:solidFill>
                  <a:schemeClr val="accent2"/>
                </a:solidFill>
              </a:rPr>
              <a:t>job shop</a:t>
            </a:r>
            <a:r>
              <a:rPr lang="it-IT" altLang="it-IT" sz="1800"/>
              <a:t>: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it-IT" altLang="it-IT" sz="1800" b="1" i="1">
                <a:solidFill>
                  <a:schemeClr val="accent2"/>
                </a:solidFill>
              </a:rPr>
              <a:t>p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ji</a:t>
            </a:r>
            <a:r>
              <a:rPr lang="it-IT" altLang="it-IT" sz="1800" b="1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è la durata del </a:t>
            </a:r>
            <a:r>
              <a:rPr lang="it-IT" altLang="it-IT" sz="1800" i="1">
                <a:solidFill>
                  <a:schemeClr val="accent2"/>
                </a:solidFill>
              </a:rPr>
              <a:t>task i-esimo </a:t>
            </a:r>
            <a:r>
              <a:rPr lang="it-IT" altLang="it-IT" sz="1800"/>
              <a:t>del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 b="1" i="1">
                <a:solidFill>
                  <a:schemeClr val="accent2"/>
                </a:solidFill>
              </a:rPr>
              <a:t> j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l-GR" altLang="it-IT" sz="1800" b="1" i="1">
                <a:solidFill>
                  <a:schemeClr val="accent2"/>
                </a:solidFill>
              </a:rPr>
              <a:t>μ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ji</a:t>
            </a:r>
            <a:r>
              <a:rPr lang="it-IT" altLang="it-IT" sz="1800" b="1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è la </a:t>
            </a:r>
            <a:r>
              <a:rPr lang="it-IT" altLang="it-IT" sz="1800" i="1">
                <a:solidFill>
                  <a:schemeClr val="accent2"/>
                </a:solidFill>
              </a:rPr>
              <a:t>macchina</a:t>
            </a:r>
            <a:r>
              <a:rPr lang="it-IT" altLang="it-IT" sz="1800" i="1">
                <a:solidFill>
                  <a:srgbClr val="0070C0"/>
                </a:solidFill>
              </a:rPr>
              <a:t> </a:t>
            </a:r>
            <a:r>
              <a:rPr lang="it-IT" altLang="it-IT" sz="1800"/>
              <a:t>sulla quale deve essere processato il </a:t>
            </a:r>
            <a:r>
              <a:rPr lang="it-IT" altLang="it-IT" sz="1800" i="1">
                <a:solidFill>
                  <a:schemeClr val="accent2"/>
                </a:solidFill>
              </a:rPr>
              <a:t>task i-esimo </a:t>
            </a:r>
            <a:r>
              <a:rPr lang="it-IT" altLang="it-IT" sz="1800"/>
              <a:t>del </a:t>
            </a:r>
            <a:r>
              <a:rPr lang="it-IT" altLang="it-IT" sz="1800" i="1">
                <a:solidFill>
                  <a:schemeClr val="accent2"/>
                </a:solidFill>
              </a:rPr>
              <a:t>job </a:t>
            </a:r>
            <a:r>
              <a:rPr lang="it-IT" altLang="it-IT" sz="1800" b="1" i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468313" y="2362200"/>
            <a:ext cx="7920037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/>
              <a:t>uno stesso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 può anche </a:t>
            </a:r>
            <a:r>
              <a:rPr lang="it-IT" altLang="it-IT" sz="1800" i="1">
                <a:solidFill>
                  <a:schemeClr val="accent2"/>
                </a:solidFill>
              </a:rPr>
              <a:t>visitare più volte </a:t>
            </a:r>
            <a:r>
              <a:rPr lang="it-IT" altLang="it-IT" sz="1800"/>
              <a:t>(o </a:t>
            </a:r>
            <a:r>
              <a:rPr lang="it-IT" altLang="it-IT" sz="1800" i="1">
                <a:solidFill>
                  <a:schemeClr val="accent2"/>
                </a:solidFill>
              </a:rPr>
              <a:t>nessuna</a:t>
            </a:r>
            <a:r>
              <a:rPr lang="it-IT" altLang="it-IT" sz="1800"/>
              <a:t>) </a:t>
            </a:r>
            <a:r>
              <a:rPr lang="it-IT" altLang="it-IT" sz="1800" i="1">
                <a:solidFill>
                  <a:schemeClr val="accent2"/>
                </a:solidFill>
              </a:rPr>
              <a:t>la stessa macchina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40964" name="Rettangolo 3"/>
          <p:cNvSpPr>
            <a:spLocks noChangeArrowheads="1"/>
          </p:cNvSpPr>
          <p:nvPr/>
        </p:nvSpPr>
        <p:spPr bwMode="auto">
          <a:xfrm>
            <a:off x="395288" y="908050"/>
            <a:ext cx="856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Grafo disgiunto </a:t>
            </a:r>
            <a:r>
              <a:rPr lang="it-IT" altLang="it-IT" sz="1800" b="1" i="1">
                <a:solidFill>
                  <a:srgbClr val="0066FF"/>
                </a:solidFill>
                <a:latin typeface="Brush Script MT" pitchFamily="66" charset="0"/>
              </a:rPr>
              <a:t>G</a:t>
            </a:r>
            <a:endParaRPr lang="it-IT" altLang="it-IT" sz="1800" b="1">
              <a:solidFill>
                <a:srgbClr val="0066FF"/>
              </a:solidFill>
              <a:latin typeface="Brush Script MT" pitchFamily="66" charset="0"/>
            </a:endParaRP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468313" y="1244600"/>
            <a:ext cx="84248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dirty="0">
                <a:cs typeface="+mn-cs"/>
              </a:rPr>
              <a:t>Anche per il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job shop le soluzioni ammissibili </a:t>
            </a:r>
            <a:r>
              <a:rPr lang="it-IT" dirty="0">
                <a:cs typeface="+mn-cs"/>
              </a:rPr>
              <a:t>possono essere rappresentate mediante un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grafo disgiuntivo </a:t>
            </a:r>
            <a:r>
              <a:rPr lang="it-IT" b="1" i="1" dirty="0">
                <a:solidFill>
                  <a:schemeClr val="accent2"/>
                </a:solidFill>
                <a:latin typeface="Brush Script MT" pitchFamily="66" charset="0"/>
                <a:cs typeface="+mn-cs"/>
              </a:rPr>
              <a:t>G </a:t>
            </a:r>
            <a:r>
              <a:rPr lang="it-IT" b="1" i="1" dirty="0">
                <a:solidFill>
                  <a:srgbClr val="0066FF"/>
                </a:solidFill>
                <a:latin typeface="Brush Script MT" pitchFamily="66" charset="0"/>
                <a:cs typeface="+mn-cs"/>
              </a:rPr>
              <a:t> </a:t>
            </a:r>
            <a:r>
              <a:rPr lang="it-IT" dirty="0">
                <a:solidFill>
                  <a:schemeClr val="accent2"/>
                </a:solidFill>
                <a:latin typeface="+mj-lt"/>
                <a:cs typeface="+mn-cs"/>
              </a:rPr>
              <a:t>in cui:</a:t>
            </a:r>
          </a:p>
        </p:txBody>
      </p:sp>
      <p:sp>
        <p:nvSpPr>
          <p:cNvPr id="6" name="Rettangolo 4"/>
          <p:cNvSpPr>
            <a:spLocks noChangeArrowheads="1"/>
          </p:cNvSpPr>
          <p:nvPr/>
        </p:nvSpPr>
        <p:spPr bwMode="auto">
          <a:xfrm>
            <a:off x="468313" y="2179638"/>
            <a:ext cx="8424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Ogni </a:t>
            </a:r>
            <a:r>
              <a:rPr lang="it-IT" altLang="it-IT" sz="1800" i="1">
                <a:solidFill>
                  <a:schemeClr val="accent2"/>
                </a:solidFill>
              </a:rPr>
              <a:t>nodo</a:t>
            </a:r>
            <a:r>
              <a:rPr lang="it-IT" altLang="it-IT" sz="1800"/>
              <a:t> corrisponde ad un </a:t>
            </a:r>
            <a:r>
              <a:rPr lang="it-IT" altLang="it-IT" sz="1800" i="1">
                <a:solidFill>
                  <a:schemeClr val="accent2"/>
                </a:solidFill>
              </a:rPr>
              <a:t>task</a:t>
            </a:r>
          </a:p>
        </p:txBody>
      </p:sp>
      <p:sp>
        <p:nvSpPr>
          <p:cNvPr id="7" name="Rettangolo 4"/>
          <p:cNvSpPr>
            <a:spLocks noChangeArrowheads="1"/>
          </p:cNvSpPr>
          <p:nvPr/>
        </p:nvSpPr>
        <p:spPr bwMode="auto">
          <a:xfrm>
            <a:off x="468313" y="2708275"/>
            <a:ext cx="842486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Gli </a:t>
            </a:r>
            <a:r>
              <a:rPr lang="it-IT" altLang="it-IT" sz="1800" i="1">
                <a:solidFill>
                  <a:schemeClr val="accent2"/>
                </a:solidFill>
              </a:rPr>
              <a:t>archi</a:t>
            </a:r>
            <a:r>
              <a:rPr lang="it-IT" altLang="it-IT" sz="1800"/>
              <a:t> esprimono i </a:t>
            </a:r>
            <a:r>
              <a:rPr lang="it-IT" altLang="it-IT" sz="1800" i="1">
                <a:solidFill>
                  <a:schemeClr val="accent2"/>
                </a:solidFill>
              </a:rPr>
              <a:t>vincoli di precedenza</a:t>
            </a:r>
            <a:r>
              <a:rPr lang="it-IT" altLang="it-IT" sz="1800"/>
              <a:t> tra task</a:t>
            </a:r>
          </a:p>
        </p:txBody>
      </p:sp>
      <p:sp>
        <p:nvSpPr>
          <p:cNvPr id="8" name="Rettangolo 4"/>
          <p:cNvSpPr>
            <a:spLocks noChangeArrowheads="1"/>
          </p:cNvSpPr>
          <p:nvPr/>
        </p:nvSpPr>
        <p:spPr bwMode="auto">
          <a:xfrm>
            <a:off x="468313" y="3187700"/>
            <a:ext cx="84248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Le </a:t>
            </a:r>
            <a:r>
              <a:rPr lang="it-IT" altLang="it-IT" sz="1800" i="1">
                <a:solidFill>
                  <a:schemeClr val="accent2"/>
                </a:solidFill>
              </a:rPr>
              <a:t>precedenze tra task dello stesso job </a:t>
            </a:r>
            <a:r>
              <a:rPr lang="it-IT" altLang="it-IT" sz="1800"/>
              <a:t>sono espresse da </a:t>
            </a:r>
            <a:r>
              <a:rPr lang="it-IT" altLang="it-IT" sz="1800" i="1">
                <a:solidFill>
                  <a:schemeClr val="accent2"/>
                </a:solidFill>
              </a:rPr>
              <a:t>archi orientati </a:t>
            </a:r>
            <a:r>
              <a:rPr lang="it-IT" altLang="it-IT" sz="1800"/>
              <a:t>(</a:t>
            </a:r>
            <a:r>
              <a:rPr lang="it-IT" altLang="it-IT" sz="1800" i="1">
                <a:solidFill>
                  <a:schemeClr val="accent2"/>
                </a:solidFill>
              </a:rPr>
              <a:t>orizzontali</a:t>
            </a:r>
            <a:r>
              <a:rPr lang="it-IT" altLang="it-IT" sz="1800"/>
              <a:t>)</a:t>
            </a:r>
            <a:endParaRPr lang="it-IT" altLang="it-IT" sz="1800" i="1">
              <a:solidFill>
                <a:schemeClr val="accent2"/>
              </a:solidFill>
            </a:endParaRPr>
          </a:p>
        </p:txBody>
      </p:sp>
      <p:sp>
        <p:nvSpPr>
          <p:cNvPr id="9" name="Rettangolo 4"/>
          <p:cNvSpPr>
            <a:spLocks noChangeArrowheads="1"/>
          </p:cNvSpPr>
          <p:nvPr/>
        </p:nvSpPr>
        <p:spPr bwMode="auto">
          <a:xfrm>
            <a:off x="468313" y="4017963"/>
            <a:ext cx="8424862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Per ogni </a:t>
            </a:r>
            <a:r>
              <a:rPr lang="it-IT" altLang="it-IT" sz="1800" i="1">
                <a:solidFill>
                  <a:schemeClr val="accent2"/>
                </a:solidFill>
              </a:rPr>
              <a:t>coppia di task </a:t>
            </a:r>
            <a:r>
              <a:rPr lang="it-IT" altLang="it-IT" sz="1800"/>
              <a:t>che richiedono la </a:t>
            </a:r>
            <a:r>
              <a:rPr lang="it-IT" altLang="it-IT" sz="1800" i="1">
                <a:solidFill>
                  <a:schemeClr val="accent2"/>
                </a:solidFill>
              </a:rPr>
              <a:t>stessa macchina </a:t>
            </a:r>
            <a:r>
              <a:rPr lang="it-IT" altLang="it-IT" sz="1800"/>
              <a:t>(ma di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 diversi), un </a:t>
            </a:r>
            <a:r>
              <a:rPr lang="it-IT" altLang="it-IT" sz="1800" i="1">
                <a:solidFill>
                  <a:schemeClr val="accent2"/>
                </a:solidFill>
              </a:rPr>
              <a:t>archo disgiuntivo non orientato </a:t>
            </a:r>
            <a:r>
              <a:rPr lang="it-IT" altLang="it-IT" sz="1800"/>
              <a:t>impone che i due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 non possono essere </a:t>
            </a:r>
            <a:r>
              <a:rPr lang="it-IT" altLang="it-IT" sz="1800" i="1">
                <a:solidFill>
                  <a:schemeClr val="accent2"/>
                </a:solidFill>
              </a:rPr>
              <a:t>realizzati contemporaneamente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41988" name="Rettangolo 3"/>
          <p:cNvSpPr>
            <a:spLocks noChangeArrowheads="1"/>
          </p:cNvSpPr>
          <p:nvPr/>
        </p:nvSpPr>
        <p:spPr bwMode="auto">
          <a:xfrm>
            <a:off x="395288" y="908050"/>
            <a:ext cx="856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Grafo disgiunto </a:t>
            </a:r>
            <a:r>
              <a:rPr lang="it-IT" altLang="it-IT" sz="1800" b="1" i="1">
                <a:solidFill>
                  <a:srgbClr val="0066FF"/>
                </a:solidFill>
                <a:latin typeface="Brush Script MT" pitchFamily="66" charset="0"/>
              </a:rPr>
              <a:t>G</a:t>
            </a:r>
            <a:endParaRPr lang="it-IT" altLang="it-IT" sz="1800" b="1">
              <a:solidFill>
                <a:srgbClr val="0066FF"/>
              </a:solidFill>
              <a:latin typeface="Brush Script MT" pitchFamily="66" charset="0"/>
            </a:endParaRP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468313" y="1244600"/>
            <a:ext cx="8424862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dirty="0">
                <a:cs typeface="+mn-cs"/>
              </a:rPr>
              <a:t>Fissare un </a:t>
            </a:r>
            <a:r>
              <a:rPr lang="it-IT" i="1" dirty="0" err="1">
                <a:solidFill>
                  <a:schemeClr val="accent2"/>
                </a:solidFill>
                <a:cs typeface="+mn-cs"/>
              </a:rPr>
              <a:t>sequenziamento</a:t>
            </a:r>
            <a:r>
              <a:rPr lang="it-IT" dirty="0">
                <a:cs typeface="+mn-cs"/>
              </a:rPr>
              <a:t> </a:t>
            </a:r>
            <a:r>
              <a:rPr lang="el-GR" b="1" i="1" dirty="0">
                <a:solidFill>
                  <a:schemeClr val="accent2"/>
                </a:solidFill>
                <a:latin typeface="Arial"/>
                <a:cs typeface="Arial"/>
              </a:rPr>
              <a:t>σ</a:t>
            </a:r>
            <a:r>
              <a:rPr lang="it-IT" b="1" i="1" baseline="-25000" dirty="0">
                <a:solidFill>
                  <a:schemeClr val="accent2"/>
                </a:solidFill>
                <a:latin typeface="Arial"/>
                <a:cs typeface="Arial"/>
              </a:rPr>
              <a:t>i</a:t>
            </a:r>
            <a:r>
              <a:rPr lang="it-IT" dirty="0">
                <a:latin typeface="Arial"/>
                <a:cs typeface="Arial"/>
              </a:rPr>
              <a:t> dei </a:t>
            </a:r>
            <a:r>
              <a:rPr lang="it-IT" i="1" dirty="0">
                <a:solidFill>
                  <a:schemeClr val="accent2"/>
                </a:solidFill>
                <a:latin typeface="Arial"/>
                <a:cs typeface="Arial"/>
              </a:rPr>
              <a:t>task </a:t>
            </a:r>
            <a:r>
              <a:rPr lang="it-IT" dirty="0">
                <a:latin typeface="Arial"/>
                <a:cs typeface="Arial"/>
              </a:rPr>
              <a:t>relativi alla </a:t>
            </a:r>
            <a:r>
              <a:rPr lang="it-IT" i="1" dirty="0">
                <a:solidFill>
                  <a:schemeClr val="accent2"/>
                </a:solidFill>
                <a:latin typeface="Arial"/>
                <a:cs typeface="Arial"/>
              </a:rPr>
              <a:t>macchina i-esima</a:t>
            </a:r>
            <a:r>
              <a:rPr lang="it-IT" dirty="0">
                <a:latin typeface="Arial"/>
                <a:cs typeface="Arial"/>
              </a:rPr>
              <a:t>, equivale a </a:t>
            </a:r>
            <a:r>
              <a:rPr lang="it-IT" i="1" dirty="0">
                <a:solidFill>
                  <a:schemeClr val="accent2"/>
                </a:solidFill>
                <a:latin typeface="Arial"/>
                <a:cs typeface="Arial"/>
              </a:rPr>
              <a:t>orientare</a:t>
            </a:r>
            <a:r>
              <a:rPr lang="it-IT" dirty="0">
                <a:latin typeface="Arial"/>
                <a:cs typeface="Arial"/>
              </a:rPr>
              <a:t> gli </a:t>
            </a:r>
            <a:r>
              <a:rPr lang="it-IT" i="1" dirty="0">
                <a:solidFill>
                  <a:schemeClr val="accent2"/>
                </a:solidFill>
                <a:latin typeface="Arial"/>
                <a:cs typeface="Arial"/>
              </a:rPr>
              <a:t>archi disgiuntivi </a:t>
            </a:r>
            <a:r>
              <a:rPr lang="it-IT" dirty="0">
                <a:latin typeface="Arial"/>
                <a:cs typeface="Arial"/>
              </a:rPr>
              <a:t>relativi alla </a:t>
            </a:r>
            <a:r>
              <a:rPr lang="it-IT" i="1" dirty="0">
                <a:solidFill>
                  <a:schemeClr val="accent2"/>
                </a:solidFill>
                <a:latin typeface="Arial"/>
                <a:cs typeface="Arial"/>
              </a:rPr>
              <a:t>macchina</a:t>
            </a:r>
            <a:r>
              <a:rPr lang="it-IT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i</a:t>
            </a:r>
            <a:endParaRPr lang="it-IT" b="1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468313" y="2052638"/>
            <a:ext cx="8424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dirty="0">
                <a:cs typeface="+mn-cs"/>
              </a:rPr>
              <a:t>Dato un </a:t>
            </a:r>
            <a:r>
              <a:rPr lang="it-IT" i="1" dirty="0" err="1">
                <a:cs typeface="+mn-cs"/>
              </a:rPr>
              <a:t>sequenziamento</a:t>
            </a:r>
            <a:r>
              <a:rPr lang="it-IT" dirty="0">
                <a:cs typeface="+mn-cs"/>
              </a:rPr>
              <a:t> </a:t>
            </a:r>
            <a:r>
              <a:rPr lang="el-GR" b="1" i="1" dirty="0">
                <a:solidFill>
                  <a:schemeClr val="accent2"/>
                </a:solidFill>
                <a:latin typeface="Arial"/>
                <a:cs typeface="Arial"/>
              </a:rPr>
              <a:t>σ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 = {</a:t>
            </a:r>
            <a:r>
              <a:rPr lang="el-GR" b="1" i="1" dirty="0">
                <a:solidFill>
                  <a:schemeClr val="accent2"/>
                </a:solidFill>
                <a:latin typeface="Arial"/>
                <a:cs typeface="Arial"/>
              </a:rPr>
              <a:t>σ</a:t>
            </a:r>
            <a:r>
              <a:rPr lang="it-IT" b="1" i="1" baseline="-25000" dirty="0">
                <a:solidFill>
                  <a:schemeClr val="accent2"/>
                </a:solidFill>
                <a:latin typeface="Arial"/>
                <a:cs typeface="Arial"/>
              </a:rPr>
              <a:t>i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, </a:t>
            </a:r>
            <a:r>
              <a:rPr lang="it-IT" b="1" i="1" dirty="0" err="1">
                <a:solidFill>
                  <a:schemeClr val="accent2"/>
                </a:solidFill>
                <a:latin typeface="Arial"/>
                <a:cs typeface="Arial"/>
              </a:rPr>
              <a:t>i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 = 1..m}</a:t>
            </a:r>
            <a:endParaRPr lang="it-IT" b="1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620713" y="2557463"/>
            <a:ext cx="8424862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3651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it-IT" dirty="0">
                <a:cs typeface="+mn-cs"/>
              </a:rPr>
              <a:t>Se il grafo </a:t>
            </a:r>
            <a:r>
              <a:rPr lang="it-IT" b="1" i="1" dirty="0">
                <a:solidFill>
                  <a:schemeClr val="accent2"/>
                </a:solidFill>
                <a:latin typeface="Brush Script MT" pitchFamily="66" charset="0"/>
                <a:cs typeface="+mn-cs"/>
              </a:rPr>
              <a:t>G(</a:t>
            </a:r>
            <a:r>
              <a:rPr lang="el-GR" b="1" i="1" dirty="0">
                <a:solidFill>
                  <a:schemeClr val="accent2"/>
                </a:solidFill>
                <a:latin typeface="Arial"/>
                <a:cs typeface="Arial"/>
              </a:rPr>
              <a:t>σ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) </a:t>
            </a:r>
            <a:r>
              <a:rPr lang="it-IT" dirty="0">
                <a:latin typeface="Arial"/>
                <a:cs typeface="Arial"/>
              </a:rPr>
              <a:t>presenta </a:t>
            </a:r>
            <a:r>
              <a:rPr lang="it-IT" i="1" dirty="0">
                <a:solidFill>
                  <a:schemeClr val="accent2"/>
                </a:solidFill>
                <a:latin typeface="Arial"/>
                <a:cs typeface="Arial"/>
              </a:rPr>
              <a:t>cicli</a:t>
            </a:r>
            <a:r>
              <a:rPr lang="it-IT" dirty="0">
                <a:latin typeface="Arial"/>
                <a:cs typeface="Arial"/>
              </a:rPr>
              <a:t>, il </a:t>
            </a:r>
            <a:r>
              <a:rPr lang="it-IT" i="1" dirty="0" err="1">
                <a:solidFill>
                  <a:schemeClr val="accent2"/>
                </a:solidFill>
                <a:latin typeface="Arial"/>
                <a:cs typeface="Arial"/>
              </a:rPr>
              <a:t>sequenziamento</a:t>
            </a:r>
            <a:r>
              <a:rPr lang="it-IT" dirty="0">
                <a:latin typeface="Arial"/>
                <a:cs typeface="Arial"/>
              </a:rPr>
              <a:t> è </a:t>
            </a:r>
            <a:r>
              <a:rPr lang="it-IT" i="1" dirty="0">
                <a:solidFill>
                  <a:schemeClr val="accent2"/>
                </a:solidFill>
                <a:latin typeface="Arial"/>
                <a:cs typeface="Arial"/>
              </a:rPr>
              <a:t>non ammissibile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 </a:t>
            </a:r>
            <a:endParaRPr lang="it-IT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611188" y="3065463"/>
            <a:ext cx="8424862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3651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it-IT" dirty="0">
                <a:cs typeface="+mn-cs"/>
              </a:rPr>
              <a:t>Se il grafo </a:t>
            </a:r>
            <a:r>
              <a:rPr lang="it-IT" b="1" i="1" dirty="0">
                <a:solidFill>
                  <a:schemeClr val="accent2"/>
                </a:solidFill>
                <a:latin typeface="Brush Script MT" pitchFamily="66" charset="0"/>
                <a:cs typeface="+mn-cs"/>
              </a:rPr>
              <a:t>G(</a:t>
            </a:r>
            <a:r>
              <a:rPr lang="el-GR" b="1" i="1" dirty="0">
                <a:solidFill>
                  <a:schemeClr val="accent2"/>
                </a:solidFill>
                <a:latin typeface="Arial"/>
                <a:cs typeface="Arial"/>
              </a:rPr>
              <a:t>σ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) </a:t>
            </a:r>
            <a:r>
              <a:rPr lang="it-IT" dirty="0">
                <a:latin typeface="Arial"/>
                <a:cs typeface="Arial"/>
              </a:rPr>
              <a:t>è </a:t>
            </a:r>
            <a:r>
              <a:rPr lang="it-IT" i="1" dirty="0">
                <a:solidFill>
                  <a:schemeClr val="accent2"/>
                </a:solidFill>
                <a:latin typeface="Arial"/>
                <a:cs typeface="Arial"/>
              </a:rPr>
              <a:t>aciclico</a:t>
            </a:r>
            <a:r>
              <a:rPr lang="it-IT" dirty="0">
                <a:latin typeface="Arial"/>
                <a:cs typeface="Arial"/>
              </a:rPr>
              <a:t>, il </a:t>
            </a:r>
            <a:r>
              <a:rPr lang="it-IT" i="1" dirty="0" err="1">
                <a:solidFill>
                  <a:schemeClr val="accent2"/>
                </a:solidFill>
                <a:latin typeface="Arial"/>
                <a:cs typeface="Arial"/>
              </a:rPr>
              <a:t>makespan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it-IT" dirty="0">
                <a:latin typeface="Arial"/>
                <a:cs typeface="Arial"/>
              </a:rPr>
              <a:t>è dato dal </a:t>
            </a:r>
            <a:r>
              <a:rPr lang="it-IT" i="1" dirty="0">
                <a:solidFill>
                  <a:schemeClr val="accent2"/>
                </a:solidFill>
                <a:latin typeface="Arial"/>
                <a:cs typeface="Arial"/>
              </a:rPr>
              <a:t>peso</a:t>
            </a:r>
            <a:r>
              <a:rPr lang="it-IT" dirty="0">
                <a:latin typeface="Arial"/>
                <a:cs typeface="Arial"/>
              </a:rPr>
              <a:t> del 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cammino massimo </a:t>
            </a:r>
            <a:r>
              <a:rPr lang="it-IT" dirty="0">
                <a:latin typeface="Arial"/>
                <a:cs typeface="Arial"/>
              </a:rPr>
              <a:t>dal nodo 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s </a:t>
            </a:r>
            <a:r>
              <a:rPr lang="it-IT" dirty="0">
                <a:latin typeface="Arial"/>
                <a:cs typeface="Arial"/>
              </a:rPr>
              <a:t>al nodo 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t</a:t>
            </a:r>
            <a:endParaRPr lang="it-IT" b="1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395288" y="908050"/>
            <a:ext cx="8569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defRPr/>
            </a:pPr>
            <a:r>
              <a:rPr lang="it-IT" b="1" i="1" dirty="0">
                <a:solidFill>
                  <a:srgbClr val="0066FF"/>
                </a:solidFill>
                <a:cs typeface="+mn-cs"/>
              </a:rPr>
              <a:t>Grafo disgiunto </a:t>
            </a:r>
            <a:r>
              <a:rPr lang="it-IT" b="1" i="1" dirty="0">
                <a:solidFill>
                  <a:srgbClr val="0066FF"/>
                </a:solidFill>
                <a:latin typeface="Brush Script MT" pitchFamily="66" charset="0"/>
                <a:cs typeface="+mn-cs"/>
              </a:rPr>
              <a:t>G</a:t>
            </a:r>
            <a:r>
              <a:rPr lang="it-IT" b="1" i="1" dirty="0">
                <a:solidFill>
                  <a:srgbClr val="0066FF"/>
                </a:solidFill>
                <a:latin typeface="+mj-lt"/>
                <a:cs typeface="+mn-cs"/>
              </a:rPr>
              <a:t>, esempio</a:t>
            </a:r>
          </a:p>
        </p:txBody>
      </p:sp>
      <p:graphicFrame>
        <p:nvGraphicFramePr>
          <p:cNvPr id="43013" name="Object 2"/>
          <p:cNvGraphicFramePr>
            <a:graphicFrameLocks noChangeAspect="1"/>
          </p:cNvGraphicFramePr>
          <p:nvPr/>
        </p:nvGraphicFramePr>
        <p:xfrm>
          <a:off x="479425" y="1285875"/>
          <a:ext cx="10731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228600" progId="Equation.DSMT4">
                  <p:embed/>
                </p:oleObj>
              </mc:Choice>
              <mc:Fallback>
                <p:oleObj name="Equation" r:id="rId2" imgW="5969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1285875"/>
                        <a:ext cx="10731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660400" y="1893888"/>
          <a:ext cx="2687640" cy="134143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r>
                        <a:rPr lang="it-IT" sz="1600" dirty="0" err="1"/>
                        <a:t>j\t</a:t>
                      </a:r>
                      <a:endParaRPr lang="it-IT" sz="1600" dirty="0"/>
                    </a:p>
                  </a:txBody>
                  <a:tcPr marL="91429" marR="91429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t1</a:t>
                      </a:r>
                    </a:p>
                  </a:txBody>
                  <a:tcPr marL="91429" marR="9142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t2</a:t>
                      </a:r>
                    </a:p>
                  </a:txBody>
                  <a:tcPr marL="91429" marR="9142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t3</a:t>
                      </a:r>
                    </a:p>
                  </a:txBody>
                  <a:tcPr marL="91429" marR="9142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t4</a:t>
                      </a:r>
                    </a:p>
                  </a:txBody>
                  <a:tcPr marL="91429" marR="9142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r>
                        <a:rPr lang="it-IT" sz="1600" b="1" dirty="0"/>
                        <a:t>j1</a:t>
                      </a:r>
                    </a:p>
                  </a:txBody>
                  <a:tcPr marL="91429" marR="91429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</a:t>
                      </a:r>
                    </a:p>
                  </a:txBody>
                  <a:tcPr marL="91429" marR="9142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4</a:t>
                      </a:r>
                    </a:p>
                  </a:txBody>
                  <a:tcPr marL="91429" marR="9142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</a:t>
                      </a:r>
                    </a:p>
                  </a:txBody>
                  <a:tcPr marL="91429" marR="9142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8</a:t>
                      </a:r>
                    </a:p>
                  </a:txBody>
                  <a:tcPr marL="91429" marR="9142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r>
                        <a:rPr lang="it-IT" sz="1600" b="1" dirty="0"/>
                        <a:t>j2</a:t>
                      </a:r>
                    </a:p>
                  </a:txBody>
                  <a:tcPr marL="91429" marR="91429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</a:t>
                      </a:r>
                    </a:p>
                  </a:txBody>
                  <a:tcPr marL="91429" marR="9142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</a:t>
                      </a:r>
                    </a:p>
                  </a:txBody>
                  <a:tcPr marL="91429" marR="9142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6</a:t>
                      </a:r>
                    </a:p>
                  </a:txBody>
                  <a:tcPr marL="91429" marR="9142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-</a:t>
                      </a:r>
                    </a:p>
                  </a:txBody>
                  <a:tcPr marL="91429" marR="9142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r>
                        <a:rPr lang="it-IT" sz="1600" b="1" dirty="0"/>
                        <a:t>j3</a:t>
                      </a:r>
                    </a:p>
                  </a:txBody>
                  <a:tcPr marL="91429" marR="91429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</a:t>
                      </a:r>
                    </a:p>
                  </a:txBody>
                  <a:tcPr marL="91429" marR="9142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6</a:t>
                      </a:r>
                    </a:p>
                  </a:txBody>
                  <a:tcPr marL="91429" marR="9142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4</a:t>
                      </a:r>
                    </a:p>
                  </a:txBody>
                  <a:tcPr marL="91429" marR="9142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-</a:t>
                      </a:r>
                    </a:p>
                  </a:txBody>
                  <a:tcPr marL="91429" marR="9142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046" name="Rettangolo 6"/>
          <p:cNvSpPr>
            <a:spLocks noChangeArrowheads="1"/>
          </p:cNvSpPr>
          <p:nvPr/>
        </p:nvSpPr>
        <p:spPr bwMode="auto">
          <a:xfrm>
            <a:off x="755650" y="3357563"/>
            <a:ext cx="30241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600" i="1">
                <a:solidFill>
                  <a:srgbClr val="FF0000"/>
                </a:solidFill>
              </a:rPr>
              <a:t>tempi di processamento p</a:t>
            </a:r>
            <a:r>
              <a:rPr lang="it-IT" altLang="it-IT" sz="1600" i="1" baseline="-25000">
                <a:solidFill>
                  <a:srgbClr val="FF0000"/>
                </a:solidFill>
              </a:rPr>
              <a:t>ji</a:t>
            </a:r>
            <a:endParaRPr lang="it-IT" altLang="it-IT" sz="1600" b="1" i="1" baseline="-25000">
              <a:solidFill>
                <a:srgbClr val="FF0000"/>
              </a:solidFill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/>
        </p:nvGraphicFramePr>
        <p:xfrm>
          <a:off x="4332288" y="1916113"/>
          <a:ext cx="2400300" cy="134143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r>
                        <a:rPr lang="it-IT" sz="1600" dirty="0" err="1"/>
                        <a:t>j\t</a:t>
                      </a:r>
                      <a:endParaRPr lang="it-IT" sz="1600" dirty="0"/>
                    </a:p>
                  </a:txBody>
                  <a:tcPr marL="91454" marR="91454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t1</a:t>
                      </a:r>
                    </a:p>
                  </a:txBody>
                  <a:tcPr marL="91454" marR="91454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t2</a:t>
                      </a:r>
                    </a:p>
                  </a:txBody>
                  <a:tcPr marL="91454" marR="91454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t3</a:t>
                      </a:r>
                    </a:p>
                  </a:txBody>
                  <a:tcPr marL="91454" marR="91454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t4</a:t>
                      </a:r>
                    </a:p>
                  </a:txBody>
                  <a:tcPr marL="91454" marR="91454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r>
                        <a:rPr lang="it-IT" sz="1600" b="1" dirty="0"/>
                        <a:t>j1</a:t>
                      </a:r>
                    </a:p>
                  </a:txBody>
                  <a:tcPr marL="91454" marR="91454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</a:t>
                      </a:r>
                    </a:p>
                  </a:txBody>
                  <a:tcPr marL="91454" marR="91454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</a:t>
                      </a:r>
                    </a:p>
                  </a:txBody>
                  <a:tcPr marL="91454" marR="91454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</a:t>
                      </a:r>
                    </a:p>
                  </a:txBody>
                  <a:tcPr marL="91454" marR="91454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4</a:t>
                      </a:r>
                    </a:p>
                  </a:txBody>
                  <a:tcPr marL="91454" marR="91454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r>
                        <a:rPr lang="it-IT" sz="1600" b="1" dirty="0"/>
                        <a:t>j2</a:t>
                      </a:r>
                    </a:p>
                  </a:txBody>
                  <a:tcPr marL="91454" marR="91454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</a:t>
                      </a:r>
                    </a:p>
                  </a:txBody>
                  <a:tcPr marL="91454" marR="91454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</a:t>
                      </a:r>
                    </a:p>
                  </a:txBody>
                  <a:tcPr marL="91454" marR="91454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4</a:t>
                      </a:r>
                    </a:p>
                  </a:txBody>
                  <a:tcPr marL="91454" marR="91454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-</a:t>
                      </a:r>
                    </a:p>
                  </a:txBody>
                  <a:tcPr marL="91454" marR="91454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r>
                        <a:rPr lang="it-IT" sz="1600" b="1" dirty="0"/>
                        <a:t>j3</a:t>
                      </a:r>
                    </a:p>
                  </a:txBody>
                  <a:tcPr marL="91454" marR="91454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</a:t>
                      </a:r>
                    </a:p>
                  </a:txBody>
                  <a:tcPr marL="91454" marR="91454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</a:t>
                      </a:r>
                    </a:p>
                  </a:txBody>
                  <a:tcPr marL="91454" marR="91454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</a:t>
                      </a:r>
                    </a:p>
                  </a:txBody>
                  <a:tcPr marL="91454" marR="91454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-</a:t>
                      </a:r>
                    </a:p>
                  </a:txBody>
                  <a:tcPr marL="91454" marR="91454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079" name="Rettangolo 8"/>
          <p:cNvSpPr>
            <a:spLocks noChangeArrowheads="1"/>
          </p:cNvSpPr>
          <p:nvPr/>
        </p:nvSpPr>
        <p:spPr bwMode="auto">
          <a:xfrm>
            <a:off x="4284663" y="3357563"/>
            <a:ext cx="3022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600" i="1">
                <a:solidFill>
                  <a:srgbClr val="FF0000"/>
                </a:solidFill>
              </a:rPr>
              <a:t>instradamento dei job μ</a:t>
            </a:r>
            <a:r>
              <a:rPr lang="it-IT" altLang="it-IT" sz="1600" i="1" baseline="-25000">
                <a:solidFill>
                  <a:srgbClr val="FF0000"/>
                </a:solidFill>
              </a:rPr>
              <a:t>ji</a:t>
            </a:r>
            <a:endParaRPr lang="it-IT" altLang="it-IT" sz="1600" b="1" i="1" baseline="-25000">
              <a:solidFill>
                <a:srgbClr val="FF0000"/>
              </a:solidFill>
            </a:endParaRPr>
          </a:p>
        </p:txBody>
      </p:sp>
      <p:grpSp>
        <p:nvGrpSpPr>
          <p:cNvPr id="2" name="Gruppo 75"/>
          <p:cNvGrpSpPr>
            <a:grpSpLocks/>
          </p:cNvGrpSpPr>
          <p:nvPr/>
        </p:nvGrpSpPr>
        <p:grpSpPr bwMode="auto">
          <a:xfrm>
            <a:off x="755650" y="4148138"/>
            <a:ext cx="7561263" cy="2160587"/>
            <a:chOff x="755576" y="4147716"/>
            <a:chExt cx="7560840" cy="2161604"/>
          </a:xfrm>
        </p:grpSpPr>
        <p:sp>
          <p:nvSpPr>
            <p:cNvPr id="11" name="Ovale 10"/>
            <p:cNvSpPr/>
            <p:nvPr/>
          </p:nvSpPr>
          <p:spPr bwMode="auto">
            <a:xfrm>
              <a:off x="755576" y="5122900"/>
              <a:ext cx="284147" cy="27953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s</a:t>
              </a:r>
            </a:p>
          </p:txBody>
        </p:sp>
        <p:sp>
          <p:nvSpPr>
            <p:cNvPr id="12" name="Ovale 11"/>
            <p:cNvSpPr/>
            <p:nvPr/>
          </p:nvSpPr>
          <p:spPr bwMode="auto">
            <a:xfrm>
              <a:off x="2543001" y="5891611"/>
              <a:ext cx="712748" cy="41770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[3,1]</a:t>
              </a:r>
            </a:p>
          </p:txBody>
        </p:sp>
        <p:sp>
          <p:nvSpPr>
            <p:cNvPr id="13" name="Ovale 12"/>
            <p:cNvSpPr/>
            <p:nvPr/>
          </p:nvSpPr>
          <p:spPr bwMode="auto">
            <a:xfrm>
              <a:off x="2484267" y="5054605"/>
              <a:ext cx="711160" cy="417710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[2,1]</a:t>
              </a:r>
            </a:p>
          </p:txBody>
        </p:sp>
        <p:sp>
          <p:nvSpPr>
            <p:cNvPr id="14" name="Ovale 13"/>
            <p:cNvSpPr/>
            <p:nvPr/>
          </p:nvSpPr>
          <p:spPr bwMode="auto">
            <a:xfrm>
              <a:off x="1628652" y="4147716"/>
              <a:ext cx="711160" cy="417709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[1,1]</a:t>
              </a:r>
            </a:p>
          </p:txBody>
        </p:sp>
        <p:sp>
          <p:nvSpPr>
            <p:cNvPr id="15" name="Ovale 14"/>
            <p:cNvSpPr/>
            <p:nvPr/>
          </p:nvSpPr>
          <p:spPr bwMode="auto">
            <a:xfrm>
              <a:off x="4252643" y="5891611"/>
              <a:ext cx="712747" cy="417709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[3,2]</a:t>
              </a:r>
            </a:p>
          </p:txBody>
        </p:sp>
        <p:sp>
          <p:nvSpPr>
            <p:cNvPr id="16" name="Ovale 15"/>
            <p:cNvSpPr/>
            <p:nvPr/>
          </p:nvSpPr>
          <p:spPr bwMode="auto">
            <a:xfrm>
              <a:off x="4192322" y="5054605"/>
              <a:ext cx="712747" cy="41771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[2,2]</a:t>
              </a:r>
            </a:p>
          </p:txBody>
        </p:sp>
        <p:sp>
          <p:nvSpPr>
            <p:cNvPr id="17" name="Ovale 16"/>
            <p:cNvSpPr/>
            <p:nvPr/>
          </p:nvSpPr>
          <p:spPr bwMode="auto">
            <a:xfrm>
              <a:off x="3131931" y="4147716"/>
              <a:ext cx="712747" cy="417709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[1,2]</a:t>
              </a:r>
            </a:p>
          </p:txBody>
        </p:sp>
        <p:sp>
          <p:nvSpPr>
            <p:cNvPr id="18" name="Ovale 17"/>
            <p:cNvSpPr/>
            <p:nvPr/>
          </p:nvSpPr>
          <p:spPr bwMode="auto">
            <a:xfrm>
              <a:off x="5962285" y="5891611"/>
              <a:ext cx="712748" cy="417709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[3,3]</a:t>
              </a:r>
            </a:p>
          </p:txBody>
        </p:sp>
        <p:sp>
          <p:nvSpPr>
            <p:cNvPr id="20" name="Ovale 19"/>
            <p:cNvSpPr/>
            <p:nvPr/>
          </p:nvSpPr>
          <p:spPr bwMode="auto">
            <a:xfrm>
              <a:off x="5901963" y="5054605"/>
              <a:ext cx="712748" cy="417710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[2,3]</a:t>
              </a:r>
            </a:p>
          </p:txBody>
        </p:sp>
        <p:sp>
          <p:nvSpPr>
            <p:cNvPr id="21" name="Ovale 20"/>
            <p:cNvSpPr/>
            <p:nvPr/>
          </p:nvSpPr>
          <p:spPr bwMode="auto">
            <a:xfrm>
              <a:off x="4716167" y="4147716"/>
              <a:ext cx="712747" cy="41770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[1,3]</a:t>
              </a:r>
            </a:p>
          </p:txBody>
        </p:sp>
        <p:sp>
          <p:nvSpPr>
            <p:cNvPr id="22" name="Ovale 21"/>
            <p:cNvSpPr/>
            <p:nvPr/>
          </p:nvSpPr>
          <p:spPr bwMode="auto">
            <a:xfrm>
              <a:off x="8032269" y="5122900"/>
              <a:ext cx="284147" cy="27953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t</a:t>
              </a:r>
            </a:p>
          </p:txBody>
        </p:sp>
        <p:cxnSp>
          <p:nvCxnSpPr>
            <p:cNvPr id="23" name="Connettore 2 22"/>
            <p:cNvCxnSpPr>
              <a:stCxn id="11" idx="7"/>
              <a:endCxn id="14" idx="2"/>
            </p:cNvCxnSpPr>
            <p:nvPr/>
          </p:nvCxnSpPr>
          <p:spPr bwMode="auto">
            <a:xfrm flipV="1">
              <a:off x="998450" y="4357365"/>
              <a:ext cx="630202" cy="8068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2 23"/>
            <p:cNvCxnSpPr>
              <a:stCxn id="11" idx="6"/>
              <a:endCxn id="13" idx="2"/>
            </p:cNvCxnSpPr>
            <p:nvPr/>
          </p:nvCxnSpPr>
          <p:spPr bwMode="auto">
            <a:xfrm>
              <a:off x="1039723" y="5262666"/>
              <a:ext cx="144454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2 24"/>
            <p:cNvCxnSpPr>
              <a:stCxn id="11" idx="5"/>
              <a:endCxn id="12" idx="2"/>
            </p:cNvCxnSpPr>
            <p:nvPr/>
          </p:nvCxnSpPr>
          <p:spPr bwMode="auto">
            <a:xfrm>
              <a:off x="998450" y="5362725"/>
              <a:ext cx="1544551" cy="7369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2 25"/>
            <p:cNvCxnSpPr>
              <a:stCxn id="14" idx="6"/>
              <a:endCxn id="17" idx="2"/>
            </p:cNvCxnSpPr>
            <p:nvPr/>
          </p:nvCxnSpPr>
          <p:spPr bwMode="auto">
            <a:xfrm>
              <a:off x="2339812" y="4357365"/>
              <a:ext cx="79211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2 26"/>
            <p:cNvCxnSpPr/>
            <p:nvPr/>
          </p:nvCxnSpPr>
          <p:spPr bwMode="auto">
            <a:xfrm>
              <a:off x="3255749" y="5262666"/>
              <a:ext cx="99689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2 27"/>
            <p:cNvCxnSpPr/>
            <p:nvPr/>
          </p:nvCxnSpPr>
          <p:spPr bwMode="auto">
            <a:xfrm>
              <a:off x="3255749" y="6099671"/>
              <a:ext cx="99689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2 28"/>
            <p:cNvCxnSpPr>
              <a:stCxn id="17" idx="6"/>
              <a:endCxn id="21" idx="2"/>
            </p:cNvCxnSpPr>
            <p:nvPr/>
          </p:nvCxnSpPr>
          <p:spPr bwMode="auto">
            <a:xfrm>
              <a:off x="3844678" y="4357365"/>
              <a:ext cx="87148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2 29"/>
            <p:cNvCxnSpPr/>
            <p:nvPr/>
          </p:nvCxnSpPr>
          <p:spPr bwMode="auto">
            <a:xfrm>
              <a:off x="4965390" y="5262666"/>
              <a:ext cx="99689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2 30"/>
            <p:cNvCxnSpPr/>
            <p:nvPr/>
          </p:nvCxnSpPr>
          <p:spPr bwMode="auto">
            <a:xfrm>
              <a:off x="4965390" y="6099671"/>
              <a:ext cx="99689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2 31"/>
            <p:cNvCxnSpPr>
              <a:stCxn id="20" idx="6"/>
              <a:endCxn id="22" idx="2"/>
            </p:cNvCxnSpPr>
            <p:nvPr/>
          </p:nvCxnSpPr>
          <p:spPr bwMode="auto">
            <a:xfrm flipV="1">
              <a:off x="6614711" y="5262666"/>
              <a:ext cx="14175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2 32"/>
            <p:cNvCxnSpPr>
              <a:stCxn id="18" idx="6"/>
              <a:endCxn id="22" idx="3"/>
            </p:cNvCxnSpPr>
            <p:nvPr/>
          </p:nvCxnSpPr>
          <p:spPr bwMode="auto">
            <a:xfrm flipV="1">
              <a:off x="6675033" y="5362725"/>
              <a:ext cx="1398509" cy="7369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2 33"/>
            <p:cNvCxnSpPr>
              <a:stCxn id="45" idx="6"/>
              <a:endCxn id="22" idx="1"/>
            </p:cNvCxnSpPr>
            <p:nvPr/>
          </p:nvCxnSpPr>
          <p:spPr bwMode="auto">
            <a:xfrm>
              <a:off x="7019501" y="4357365"/>
              <a:ext cx="1054041" cy="8068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e 44"/>
            <p:cNvSpPr/>
            <p:nvPr/>
          </p:nvSpPr>
          <p:spPr bwMode="auto">
            <a:xfrm>
              <a:off x="6306753" y="4149304"/>
              <a:ext cx="712747" cy="417710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[1,4]</a:t>
              </a:r>
            </a:p>
          </p:txBody>
        </p:sp>
        <p:cxnSp>
          <p:nvCxnSpPr>
            <p:cNvPr id="46" name="Connettore 2 45"/>
            <p:cNvCxnSpPr>
              <a:endCxn id="45" idx="2"/>
            </p:cNvCxnSpPr>
            <p:nvPr/>
          </p:nvCxnSpPr>
          <p:spPr bwMode="auto">
            <a:xfrm>
              <a:off x="5436852" y="4357365"/>
              <a:ext cx="8699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ttore 1 76"/>
          <p:cNvCxnSpPr/>
          <p:nvPr/>
        </p:nvCxnSpPr>
        <p:spPr>
          <a:xfrm>
            <a:off x="2235200" y="4503738"/>
            <a:ext cx="2062163" cy="61118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1 77"/>
          <p:cNvCxnSpPr/>
          <p:nvPr/>
        </p:nvCxnSpPr>
        <p:spPr>
          <a:xfrm flipH="1" flipV="1">
            <a:off x="4548188" y="5472113"/>
            <a:ext cx="60325" cy="4191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 flipV="1">
            <a:off x="2840038" y="4503738"/>
            <a:ext cx="396875" cy="55086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/>
          <p:nvPr/>
        </p:nvCxnSpPr>
        <p:spPr>
          <a:xfrm>
            <a:off x="3090863" y="5410200"/>
            <a:ext cx="2871787" cy="69056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igura a mano libera 80"/>
          <p:cNvSpPr/>
          <p:nvPr/>
        </p:nvSpPr>
        <p:spPr>
          <a:xfrm>
            <a:off x="1981200" y="4556125"/>
            <a:ext cx="2346325" cy="1417638"/>
          </a:xfrm>
          <a:custGeom>
            <a:avLst/>
            <a:gdLst>
              <a:gd name="connsiteX0" fmla="*/ 0 w 2346960"/>
              <a:gd name="connsiteY0" fmla="*/ 0 h 1417320"/>
              <a:gd name="connsiteX1" fmla="*/ 487680 w 2346960"/>
              <a:gd name="connsiteY1" fmla="*/ 1051560 h 1417320"/>
              <a:gd name="connsiteX2" fmla="*/ 2346960 w 2346960"/>
              <a:gd name="connsiteY2" fmla="*/ 1417320 h 1417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6960" h="1417320">
                <a:moveTo>
                  <a:pt x="0" y="0"/>
                </a:moveTo>
                <a:cubicBezTo>
                  <a:pt x="48260" y="407670"/>
                  <a:pt x="96520" y="815340"/>
                  <a:pt x="487680" y="1051560"/>
                </a:cubicBezTo>
                <a:cubicBezTo>
                  <a:pt x="878840" y="1287780"/>
                  <a:pt x="2346960" y="1417320"/>
                  <a:pt x="2346960" y="1417320"/>
                </a:cubicBezTo>
              </a:path>
            </a:pathLst>
          </a:cu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82" name="Figura a mano libera 81"/>
          <p:cNvSpPr/>
          <p:nvPr/>
        </p:nvSpPr>
        <p:spPr>
          <a:xfrm>
            <a:off x="3779838" y="4479925"/>
            <a:ext cx="2362200" cy="1403350"/>
          </a:xfrm>
          <a:custGeom>
            <a:avLst/>
            <a:gdLst>
              <a:gd name="connsiteX0" fmla="*/ 0 w 2362200"/>
              <a:gd name="connsiteY0" fmla="*/ 0 h 1402080"/>
              <a:gd name="connsiteX1" fmla="*/ 1935480 w 2362200"/>
              <a:gd name="connsiteY1" fmla="*/ 883920 h 1402080"/>
              <a:gd name="connsiteX2" fmla="*/ 2362200 w 2362200"/>
              <a:gd name="connsiteY2" fmla="*/ 1402080 h 140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2200" h="1402080">
                <a:moveTo>
                  <a:pt x="0" y="0"/>
                </a:moveTo>
                <a:cubicBezTo>
                  <a:pt x="770890" y="325120"/>
                  <a:pt x="1541780" y="650240"/>
                  <a:pt x="1935480" y="883920"/>
                </a:cubicBezTo>
                <a:cubicBezTo>
                  <a:pt x="2329180" y="1117600"/>
                  <a:pt x="2345690" y="1259840"/>
                  <a:pt x="2362200" y="1402080"/>
                </a:cubicBezTo>
              </a:path>
            </a:pathLst>
          </a:cu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cxnSp>
        <p:nvCxnSpPr>
          <p:cNvPr id="83" name="Connettore 1 82"/>
          <p:cNvCxnSpPr/>
          <p:nvPr/>
        </p:nvCxnSpPr>
        <p:spPr>
          <a:xfrm flipV="1">
            <a:off x="3151188" y="4503738"/>
            <a:ext cx="1668462" cy="1449387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1 83"/>
          <p:cNvCxnSpPr/>
          <p:nvPr/>
        </p:nvCxnSpPr>
        <p:spPr>
          <a:xfrm flipV="1">
            <a:off x="6257925" y="4567238"/>
            <a:ext cx="406400" cy="487362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</a:t>
            </a: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395288" y="908050"/>
            <a:ext cx="8569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defRPr/>
            </a:pPr>
            <a:r>
              <a:rPr lang="it-IT" b="1" i="1" dirty="0">
                <a:solidFill>
                  <a:srgbClr val="0066FF"/>
                </a:solidFill>
                <a:cs typeface="+mn-cs"/>
              </a:rPr>
              <a:t>Grafo disgiunto </a:t>
            </a:r>
            <a:r>
              <a:rPr lang="it-IT" b="1" i="1" dirty="0">
                <a:solidFill>
                  <a:srgbClr val="0066FF"/>
                </a:solidFill>
                <a:latin typeface="Brush Script MT" pitchFamily="66" charset="0"/>
                <a:cs typeface="+mn-cs"/>
              </a:rPr>
              <a:t>G</a:t>
            </a:r>
            <a:r>
              <a:rPr lang="it-IT" b="1" i="1" dirty="0">
                <a:solidFill>
                  <a:srgbClr val="0066FF"/>
                </a:solidFill>
                <a:latin typeface="+mj-lt"/>
                <a:cs typeface="+mn-cs"/>
              </a:rPr>
              <a:t>, esempio</a:t>
            </a:r>
          </a:p>
        </p:txBody>
      </p:sp>
      <p:graphicFrame>
        <p:nvGraphicFramePr>
          <p:cNvPr id="44037" name="Object 2"/>
          <p:cNvGraphicFramePr>
            <a:graphicFrameLocks noChangeAspect="1"/>
          </p:cNvGraphicFramePr>
          <p:nvPr/>
        </p:nvGraphicFramePr>
        <p:xfrm>
          <a:off x="479425" y="1285875"/>
          <a:ext cx="10731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228600" progId="Equation.DSMT4">
                  <p:embed/>
                </p:oleObj>
              </mc:Choice>
              <mc:Fallback>
                <p:oleObj name="Equation" r:id="rId2" imgW="5969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1285875"/>
                        <a:ext cx="10731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uppo 5"/>
          <p:cNvGrpSpPr>
            <a:grpSpLocks/>
          </p:cNvGrpSpPr>
          <p:nvPr/>
        </p:nvGrpSpPr>
        <p:grpSpPr bwMode="auto">
          <a:xfrm>
            <a:off x="755650" y="4148138"/>
            <a:ext cx="7561263" cy="2160587"/>
            <a:chOff x="755576" y="4147716"/>
            <a:chExt cx="7560840" cy="2161604"/>
          </a:xfrm>
        </p:grpSpPr>
        <p:sp>
          <p:nvSpPr>
            <p:cNvPr id="7" name="Ovale 6"/>
            <p:cNvSpPr/>
            <p:nvPr/>
          </p:nvSpPr>
          <p:spPr bwMode="auto">
            <a:xfrm>
              <a:off x="755576" y="5122900"/>
              <a:ext cx="284147" cy="27953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s</a:t>
              </a:r>
            </a:p>
          </p:txBody>
        </p:sp>
        <p:sp>
          <p:nvSpPr>
            <p:cNvPr id="8" name="Ovale 7"/>
            <p:cNvSpPr/>
            <p:nvPr/>
          </p:nvSpPr>
          <p:spPr bwMode="auto">
            <a:xfrm>
              <a:off x="2543001" y="5891611"/>
              <a:ext cx="712748" cy="41770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[3,1]</a:t>
              </a:r>
            </a:p>
          </p:txBody>
        </p:sp>
        <p:sp>
          <p:nvSpPr>
            <p:cNvPr id="9" name="Ovale 8"/>
            <p:cNvSpPr/>
            <p:nvPr/>
          </p:nvSpPr>
          <p:spPr bwMode="auto">
            <a:xfrm>
              <a:off x="2484267" y="5054605"/>
              <a:ext cx="711160" cy="417710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[2,1]</a:t>
              </a:r>
            </a:p>
          </p:txBody>
        </p:sp>
        <p:sp>
          <p:nvSpPr>
            <p:cNvPr id="10" name="Ovale 9"/>
            <p:cNvSpPr/>
            <p:nvPr/>
          </p:nvSpPr>
          <p:spPr bwMode="auto">
            <a:xfrm>
              <a:off x="1628652" y="4147716"/>
              <a:ext cx="711160" cy="417709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[1,1]</a:t>
              </a:r>
            </a:p>
          </p:txBody>
        </p:sp>
        <p:sp>
          <p:nvSpPr>
            <p:cNvPr id="11" name="Ovale 10"/>
            <p:cNvSpPr/>
            <p:nvPr/>
          </p:nvSpPr>
          <p:spPr bwMode="auto">
            <a:xfrm>
              <a:off x="4252643" y="5891611"/>
              <a:ext cx="712747" cy="417709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[3,2]</a:t>
              </a:r>
            </a:p>
          </p:txBody>
        </p:sp>
        <p:sp>
          <p:nvSpPr>
            <p:cNvPr id="12" name="Ovale 11"/>
            <p:cNvSpPr/>
            <p:nvPr/>
          </p:nvSpPr>
          <p:spPr bwMode="auto">
            <a:xfrm>
              <a:off x="4192322" y="5054605"/>
              <a:ext cx="712747" cy="41771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[2,2]</a:t>
              </a:r>
            </a:p>
          </p:txBody>
        </p:sp>
        <p:sp>
          <p:nvSpPr>
            <p:cNvPr id="13" name="Ovale 12"/>
            <p:cNvSpPr/>
            <p:nvPr/>
          </p:nvSpPr>
          <p:spPr bwMode="auto">
            <a:xfrm>
              <a:off x="3131931" y="4147716"/>
              <a:ext cx="712747" cy="417709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[1,2]</a:t>
              </a:r>
            </a:p>
          </p:txBody>
        </p:sp>
        <p:sp>
          <p:nvSpPr>
            <p:cNvPr id="14" name="Ovale 13"/>
            <p:cNvSpPr/>
            <p:nvPr/>
          </p:nvSpPr>
          <p:spPr bwMode="auto">
            <a:xfrm>
              <a:off x="5962285" y="5891611"/>
              <a:ext cx="712748" cy="417709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[3,3]</a:t>
              </a:r>
            </a:p>
          </p:txBody>
        </p:sp>
        <p:sp>
          <p:nvSpPr>
            <p:cNvPr id="15" name="Ovale 14"/>
            <p:cNvSpPr/>
            <p:nvPr/>
          </p:nvSpPr>
          <p:spPr bwMode="auto">
            <a:xfrm>
              <a:off x="5901963" y="5054605"/>
              <a:ext cx="712748" cy="417710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[3,2]</a:t>
              </a:r>
            </a:p>
          </p:txBody>
        </p:sp>
        <p:sp>
          <p:nvSpPr>
            <p:cNvPr id="16" name="Ovale 15"/>
            <p:cNvSpPr/>
            <p:nvPr/>
          </p:nvSpPr>
          <p:spPr bwMode="auto">
            <a:xfrm>
              <a:off x="4716167" y="4147716"/>
              <a:ext cx="712747" cy="41770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[1,3]</a:t>
              </a:r>
            </a:p>
          </p:txBody>
        </p:sp>
        <p:sp>
          <p:nvSpPr>
            <p:cNvPr id="17" name="Ovale 16"/>
            <p:cNvSpPr/>
            <p:nvPr/>
          </p:nvSpPr>
          <p:spPr bwMode="auto">
            <a:xfrm>
              <a:off x="8032269" y="5122900"/>
              <a:ext cx="284147" cy="27953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t</a:t>
              </a:r>
            </a:p>
          </p:txBody>
        </p:sp>
        <p:cxnSp>
          <p:nvCxnSpPr>
            <p:cNvPr id="18" name="Connettore 2 17"/>
            <p:cNvCxnSpPr>
              <a:stCxn id="7" idx="7"/>
              <a:endCxn id="10" idx="2"/>
            </p:cNvCxnSpPr>
            <p:nvPr/>
          </p:nvCxnSpPr>
          <p:spPr bwMode="auto">
            <a:xfrm flipV="1">
              <a:off x="998450" y="4357365"/>
              <a:ext cx="630202" cy="8068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Connettore 2 18"/>
            <p:cNvCxnSpPr>
              <a:stCxn id="7" idx="6"/>
              <a:endCxn id="9" idx="2"/>
            </p:cNvCxnSpPr>
            <p:nvPr/>
          </p:nvCxnSpPr>
          <p:spPr bwMode="auto">
            <a:xfrm>
              <a:off x="1039723" y="5262666"/>
              <a:ext cx="144454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2 19"/>
            <p:cNvCxnSpPr>
              <a:stCxn id="7" idx="5"/>
              <a:endCxn id="8" idx="2"/>
            </p:cNvCxnSpPr>
            <p:nvPr/>
          </p:nvCxnSpPr>
          <p:spPr bwMode="auto">
            <a:xfrm>
              <a:off x="998450" y="5362725"/>
              <a:ext cx="1544551" cy="7369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2 20"/>
            <p:cNvCxnSpPr>
              <a:stCxn id="10" idx="6"/>
              <a:endCxn id="13" idx="2"/>
            </p:cNvCxnSpPr>
            <p:nvPr/>
          </p:nvCxnSpPr>
          <p:spPr bwMode="auto">
            <a:xfrm>
              <a:off x="2339812" y="4357365"/>
              <a:ext cx="79211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2 21"/>
            <p:cNvCxnSpPr/>
            <p:nvPr/>
          </p:nvCxnSpPr>
          <p:spPr bwMode="auto">
            <a:xfrm>
              <a:off x="3255749" y="5262666"/>
              <a:ext cx="99689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2 22"/>
            <p:cNvCxnSpPr/>
            <p:nvPr/>
          </p:nvCxnSpPr>
          <p:spPr bwMode="auto">
            <a:xfrm>
              <a:off x="3255749" y="6099671"/>
              <a:ext cx="99689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2 23"/>
            <p:cNvCxnSpPr>
              <a:stCxn id="13" idx="6"/>
              <a:endCxn id="16" idx="2"/>
            </p:cNvCxnSpPr>
            <p:nvPr/>
          </p:nvCxnSpPr>
          <p:spPr bwMode="auto">
            <a:xfrm>
              <a:off x="3844678" y="4357365"/>
              <a:ext cx="87148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2 24"/>
            <p:cNvCxnSpPr/>
            <p:nvPr/>
          </p:nvCxnSpPr>
          <p:spPr bwMode="auto">
            <a:xfrm>
              <a:off x="4965390" y="5262666"/>
              <a:ext cx="99689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2 25"/>
            <p:cNvCxnSpPr/>
            <p:nvPr/>
          </p:nvCxnSpPr>
          <p:spPr bwMode="auto">
            <a:xfrm>
              <a:off x="4965390" y="6099671"/>
              <a:ext cx="99689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2 26"/>
            <p:cNvCxnSpPr>
              <a:stCxn id="15" idx="6"/>
              <a:endCxn id="17" idx="2"/>
            </p:cNvCxnSpPr>
            <p:nvPr/>
          </p:nvCxnSpPr>
          <p:spPr bwMode="auto">
            <a:xfrm flipV="1">
              <a:off x="6614711" y="5262666"/>
              <a:ext cx="14175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2 27"/>
            <p:cNvCxnSpPr>
              <a:stCxn id="14" idx="6"/>
              <a:endCxn id="17" idx="3"/>
            </p:cNvCxnSpPr>
            <p:nvPr/>
          </p:nvCxnSpPr>
          <p:spPr bwMode="auto">
            <a:xfrm flipV="1">
              <a:off x="6675033" y="5362725"/>
              <a:ext cx="1398509" cy="7369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2 28"/>
            <p:cNvCxnSpPr>
              <a:stCxn id="30" idx="6"/>
              <a:endCxn id="17" idx="1"/>
            </p:cNvCxnSpPr>
            <p:nvPr/>
          </p:nvCxnSpPr>
          <p:spPr bwMode="auto">
            <a:xfrm>
              <a:off x="7019501" y="4357365"/>
              <a:ext cx="1054041" cy="8068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e 29"/>
            <p:cNvSpPr/>
            <p:nvPr/>
          </p:nvSpPr>
          <p:spPr bwMode="auto">
            <a:xfrm>
              <a:off x="6306753" y="4149304"/>
              <a:ext cx="712747" cy="417710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[1,4]</a:t>
              </a:r>
            </a:p>
          </p:txBody>
        </p:sp>
        <p:cxnSp>
          <p:nvCxnSpPr>
            <p:cNvPr id="31" name="Connettore 2 30"/>
            <p:cNvCxnSpPr>
              <a:endCxn id="30" idx="2"/>
            </p:cNvCxnSpPr>
            <p:nvPr/>
          </p:nvCxnSpPr>
          <p:spPr bwMode="auto">
            <a:xfrm>
              <a:off x="5436852" y="4357365"/>
              <a:ext cx="8699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nettore 1 31"/>
          <p:cNvCxnSpPr/>
          <p:nvPr/>
        </p:nvCxnSpPr>
        <p:spPr>
          <a:xfrm>
            <a:off x="2235200" y="4503738"/>
            <a:ext cx="2062163" cy="611187"/>
          </a:xfrm>
          <a:prstGeom prst="line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1 32"/>
          <p:cNvCxnSpPr>
            <a:stCxn id="12" idx="4"/>
            <a:endCxn id="11" idx="0"/>
          </p:cNvCxnSpPr>
          <p:nvPr/>
        </p:nvCxnSpPr>
        <p:spPr>
          <a:xfrm>
            <a:off x="4548188" y="5472113"/>
            <a:ext cx="60325" cy="419100"/>
          </a:xfrm>
          <a:prstGeom prst="line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1 33"/>
          <p:cNvCxnSpPr>
            <a:stCxn id="13" idx="3"/>
            <a:endCxn id="9" idx="0"/>
          </p:cNvCxnSpPr>
          <p:nvPr/>
        </p:nvCxnSpPr>
        <p:spPr>
          <a:xfrm flipH="1">
            <a:off x="2840038" y="4503738"/>
            <a:ext cx="396875" cy="550862"/>
          </a:xfrm>
          <a:prstGeom prst="line">
            <a:avLst/>
          </a:prstGeom>
          <a:ln w="254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>
            <a:endCxn id="14" idx="1"/>
          </p:cNvCxnSpPr>
          <p:nvPr/>
        </p:nvCxnSpPr>
        <p:spPr>
          <a:xfrm>
            <a:off x="3090863" y="5410200"/>
            <a:ext cx="2974975" cy="542925"/>
          </a:xfrm>
          <a:prstGeom prst="line">
            <a:avLst/>
          </a:prstGeom>
          <a:ln w="254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/>
          <p:nvPr/>
        </p:nvCxnSpPr>
        <p:spPr>
          <a:xfrm flipV="1">
            <a:off x="3151188" y="4503738"/>
            <a:ext cx="1668462" cy="1449387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1 38"/>
          <p:cNvCxnSpPr>
            <a:stCxn id="30" idx="4"/>
            <a:endCxn id="15" idx="0"/>
          </p:cNvCxnSpPr>
          <p:nvPr/>
        </p:nvCxnSpPr>
        <p:spPr>
          <a:xfrm flipH="1">
            <a:off x="6257925" y="4567238"/>
            <a:ext cx="406400" cy="487362"/>
          </a:xfrm>
          <a:prstGeom prst="line">
            <a:avLst/>
          </a:prstGeom>
          <a:ln w="25400">
            <a:solidFill>
              <a:srgbClr val="FFC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/>
          <p:cNvSpPr>
            <a:spLocks noChangeArrowheads="1"/>
          </p:cNvSpPr>
          <p:nvPr/>
        </p:nvSpPr>
        <p:spPr bwMode="auto">
          <a:xfrm>
            <a:off x="395288" y="1835150"/>
            <a:ext cx="8569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defRPr/>
            </a:pPr>
            <a:r>
              <a:rPr lang="it-IT" dirty="0">
                <a:cs typeface="+mn-cs"/>
              </a:rPr>
              <a:t>Dato il </a:t>
            </a:r>
            <a:r>
              <a:rPr lang="it-IT" dirty="0" err="1">
                <a:cs typeface="+mn-cs"/>
              </a:rPr>
              <a:t>sequenziamento</a:t>
            </a:r>
            <a:r>
              <a:rPr lang="it-IT" dirty="0">
                <a:cs typeface="+mn-cs"/>
              </a:rPr>
              <a:t>:</a:t>
            </a:r>
            <a:endParaRPr lang="it-IT" dirty="0">
              <a:latin typeface="+mj-lt"/>
              <a:cs typeface="+mn-cs"/>
            </a:endParaRPr>
          </a:p>
        </p:txBody>
      </p:sp>
      <p:graphicFrame>
        <p:nvGraphicFramePr>
          <p:cNvPr id="44046" name="Object 3"/>
          <p:cNvGraphicFramePr>
            <a:graphicFrameLocks noChangeAspect="1"/>
          </p:cNvGraphicFramePr>
          <p:nvPr/>
        </p:nvGraphicFramePr>
        <p:xfrm>
          <a:off x="609600" y="2276475"/>
          <a:ext cx="13700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1669" imgH="253890" progId="Equation.DSMT4">
                  <p:embed/>
                </p:oleObj>
              </mc:Choice>
              <mc:Fallback>
                <p:oleObj name="Equation" r:id="rId4" imgW="761669" imgH="25389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76475"/>
                        <a:ext cx="137001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7" name="Object 4"/>
          <p:cNvGraphicFramePr>
            <a:graphicFrameLocks noChangeAspect="1"/>
          </p:cNvGraphicFramePr>
          <p:nvPr/>
        </p:nvGraphicFramePr>
        <p:xfrm>
          <a:off x="2124075" y="2276475"/>
          <a:ext cx="13922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364" imgH="253890" progId="Equation.DSMT4">
                  <p:embed/>
                </p:oleObj>
              </mc:Choice>
              <mc:Fallback>
                <p:oleObj name="Equation" r:id="rId6" imgW="774364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276475"/>
                        <a:ext cx="139223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8" name="Object 5"/>
          <p:cNvGraphicFramePr>
            <a:graphicFrameLocks noChangeAspect="1"/>
          </p:cNvGraphicFramePr>
          <p:nvPr/>
        </p:nvGraphicFramePr>
        <p:xfrm>
          <a:off x="3851275" y="2276475"/>
          <a:ext cx="11636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7419" imgH="253890" progId="Equation.DSMT4">
                  <p:embed/>
                </p:oleObj>
              </mc:Choice>
              <mc:Fallback>
                <p:oleObj name="Equation" r:id="rId8" imgW="647419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276475"/>
                        <a:ext cx="116363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9" name="Object 6"/>
          <p:cNvGraphicFramePr>
            <a:graphicFrameLocks noChangeAspect="1"/>
          </p:cNvGraphicFramePr>
          <p:nvPr/>
        </p:nvGraphicFramePr>
        <p:xfrm>
          <a:off x="5364163" y="2276475"/>
          <a:ext cx="11858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60113" imgH="253890" progId="Equation.DSMT4">
                  <p:embed/>
                </p:oleObj>
              </mc:Choice>
              <mc:Fallback>
                <p:oleObj name="Equation" r:id="rId10" imgW="660113" imgH="25389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276475"/>
                        <a:ext cx="118586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ttangolo 45"/>
          <p:cNvSpPr>
            <a:spLocks noChangeArrowheads="1"/>
          </p:cNvSpPr>
          <p:nvPr/>
        </p:nvSpPr>
        <p:spPr bwMode="auto">
          <a:xfrm>
            <a:off x="395288" y="2843213"/>
            <a:ext cx="8569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defRPr/>
            </a:pPr>
            <a:r>
              <a:rPr lang="it-IT" dirty="0">
                <a:cs typeface="+mn-cs"/>
              </a:rPr>
              <a:t>Il grafo </a:t>
            </a:r>
            <a:r>
              <a:rPr lang="it-IT" b="1" i="1" dirty="0">
                <a:solidFill>
                  <a:schemeClr val="accent2"/>
                </a:solidFill>
                <a:latin typeface="Brush Script MT" pitchFamily="66" charset="0"/>
                <a:cs typeface="+mn-cs"/>
              </a:rPr>
              <a:t>G(</a:t>
            </a:r>
            <a:r>
              <a:rPr lang="el-GR" b="1" i="1" dirty="0">
                <a:solidFill>
                  <a:schemeClr val="accent2"/>
                </a:solidFill>
                <a:latin typeface="Arial"/>
                <a:cs typeface="Arial"/>
              </a:rPr>
              <a:t>σ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) </a:t>
            </a:r>
            <a:r>
              <a:rPr lang="it-IT" dirty="0">
                <a:latin typeface="Arial"/>
                <a:cs typeface="Arial"/>
              </a:rPr>
              <a:t>è </a:t>
            </a:r>
            <a:r>
              <a:rPr lang="it-IT" i="1" dirty="0">
                <a:solidFill>
                  <a:schemeClr val="accent2"/>
                </a:solidFill>
                <a:latin typeface="Arial"/>
                <a:cs typeface="Arial"/>
              </a:rPr>
              <a:t>aciclico</a:t>
            </a:r>
            <a:endParaRPr lang="it-IT" dirty="0">
              <a:latin typeface="+mj-lt"/>
              <a:cs typeface="+mn-cs"/>
            </a:endParaRPr>
          </a:p>
        </p:txBody>
      </p:sp>
      <p:sp>
        <p:nvSpPr>
          <p:cNvPr id="56" name="Rettangolo 55"/>
          <p:cNvSpPr>
            <a:spLocks noChangeArrowheads="1"/>
          </p:cNvSpPr>
          <p:nvPr/>
        </p:nvSpPr>
        <p:spPr bwMode="auto">
          <a:xfrm>
            <a:off x="395288" y="3275013"/>
            <a:ext cx="8569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defRPr/>
            </a:pPr>
            <a:r>
              <a:rPr lang="el-GR" b="1" i="1" dirty="0">
                <a:solidFill>
                  <a:schemeClr val="accent2"/>
                </a:solidFill>
                <a:latin typeface="Arial"/>
                <a:cs typeface="Arial"/>
              </a:rPr>
              <a:t>σ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it-IT" dirty="0">
                <a:latin typeface="Arial"/>
                <a:cs typeface="Arial"/>
              </a:rPr>
              <a:t>è un </a:t>
            </a:r>
            <a:r>
              <a:rPr lang="it-IT" i="1" dirty="0" err="1">
                <a:solidFill>
                  <a:schemeClr val="accent2"/>
                </a:solidFill>
                <a:latin typeface="Arial"/>
                <a:cs typeface="Arial"/>
              </a:rPr>
              <a:t>sequenziamento</a:t>
            </a:r>
            <a:r>
              <a:rPr lang="it-IT" i="1" dirty="0">
                <a:solidFill>
                  <a:schemeClr val="accent2"/>
                </a:solidFill>
                <a:latin typeface="Arial"/>
                <a:cs typeface="Arial"/>
              </a:rPr>
              <a:t> ammissibile  </a:t>
            </a:r>
            <a:endParaRPr lang="it-IT" dirty="0">
              <a:latin typeface="+mj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</a:t>
            </a:r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395288" y="908050"/>
            <a:ext cx="8569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defRPr/>
            </a:pPr>
            <a:r>
              <a:rPr lang="it-IT" b="1" i="1" dirty="0">
                <a:solidFill>
                  <a:srgbClr val="0066FF"/>
                </a:solidFill>
                <a:cs typeface="+mn-cs"/>
              </a:rPr>
              <a:t>Grafo disgiunto </a:t>
            </a:r>
            <a:r>
              <a:rPr lang="it-IT" b="1" i="1" dirty="0">
                <a:solidFill>
                  <a:srgbClr val="0066FF"/>
                </a:solidFill>
                <a:latin typeface="Brush Script MT" pitchFamily="66" charset="0"/>
                <a:cs typeface="+mn-cs"/>
              </a:rPr>
              <a:t>G</a:t>
            </a:r>
            <a:r>
              <a:rPr lang="it-IT" b="1" i="1" dirty="0">
                <a:solidFill>
                  <a:srgbClr val="0066FF"/>
                </a:solidFill>
                <a:latin typeface="+mj-lt"/>
                <a:cs typeface="+mn-cs"/>
              </a:rPr>
              <a:t>, esempio</a:t>
            </a:r>
          </a:p>
        </p:txBody>
      </p:sp>
      <p:graphicFrame>
        <p:nvGraphicFramePr>
          <p:cNvPr id="45061" name="Object 2"/>
          <p:cNvGraphicFramePr>
            <a:graphicFrameLocks noChangeAspect="1"/>
          </p:cNvGraphicFramePr>
          <p:nvPr/>
        </p:nvGraphicFramePr>
        <p:xfrm>
          <a:off x="479425" y="1285875"/>
          <a:ext cx="10731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228600" progId="Equation.DSMT4">
                  <p:embed/>
                </p:oleObj>
              </mc:Choice>
              <mc:Fallback>
                <p:oleObj name="Equation" r:id="rId2" imgW="5969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1285875"/>
                        <a:ext cx="10731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395288" y="1835150"/>
            <a:ext cx="8569325" cy="128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dirty="0">
                <a:cs typeface="+mn-cs"/>
              </a:rPr>
              <a:t>Per calcolare il </a:t>
            </a:r>
            <a:r>
              <a:rPr lang="it-IT" b="1" i="1" dirty="0" err="1">
                <a:solidFill>
                  <a:schemeClr val="accent2"/>
                </a:solidFill>
                <a:cs typeface="+mn-cs"/>
              </a:rPr>
              <a:t>makespan</a:t>
            </a:r>
            <a:r>
              <a:rPr lang="it-IT" dirty="0">
                <a:cs typeface="+mn-cs"/>
              </a:rPr>
              <a:t> relativo al </a:t>
            </a:r>
            <a:r>
              <a:rPr lang="it-IT" dirty="0" err="1">
                <a:cs typeface="+mn-cs"/>
              </a:rPr>
              <a:t>sequenziamento</a:t>
            </a:r>
            <a:r>
              <a:rPr lang="it-IT" dirty="0">
                <a:cs typeface="+mn-cs"/>
              </a:rPr>
              <a:t> </a:t>
            </a:r>
            <a:r>
              <a:rPr lang="el-GR" b="1" i="1" dirty="0">
                <a:solidFill>
                  <a:schemeClr val="accent2"/>
                </a:solidFill>
                <a:latin typeface="Arial"/>
                <a:cs typeface="Arial"/>
              </a:rPr>
              <a:t>σ</a:t>
            </a:r>
            <a:r>
              <a:rPr lang="it-IT" dirty="0">
                <a:latin typeface="Arial"/>
                <a:cs typeface="Arial"/>
              </a:rPr>
              <a:t>, occorre considerare il grafo </a:t>
            </a:r>
            <a:r>
              <a:rPr lang="it-IT" b="1" i="1" dirty="0">
                <a:solidFill>
                  <a:schemeClr val="accent2"/>
                </a:solidFill>
                <a:latin typeface="Brush Script MT" pitchFamily="66" charset="0"/>
                <a:cs typeface="+mn-cs"/>
              </a:rPr>
              <a:t>G(</a:t>
            </a:r>
            <a:r>
              <a:rPr lang="el-GR" b="1" i="1" dirty="0">
                <a:solidFill>
                  <a:schemeClr val="accent2"/>
                </a:solidFill>
                <a:latin typeface="Arial"/>
                <a:cs typeface="Arial"/>
              </a:rPr>
              <a:t>σ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) </a:t>
            </a:r>
            <a:r>
              <a:rPr lang="it-IT" i="1" dirty="0">
                <a:solidFill>
                  <a:schemeClr val="accent2"/>
                </a:solidFill>
                <a:latin typeface="Arial"/>
                <a:cs typeface="Arial"/>
              </a:rPr>
              <a:t>pesato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it-IT" dirty="0">
                <a:latin typeface="Arial"/>
                <a:cs typeface="Arial"/>
              </a:rPr>
              <a:t>in cui i pesi sono i </a:t>
            </a:r>
            <a:r>
              <a:rPr lang="it-IT" i="1" dirty="0">
                <a:solidFill>
                  <a:schemeClr val="accent2"/>
                </a:solidFill>
                <a:latin typeface="Arial"/>
                <a:cs typeface="Arial"/>
              </a:rPr>
              <a:t>tempi di </a:t>
            </a:r>
            <a:r>
              <a:rPr lang="it-IT" i="1" dirty="0" err="1">
                <a:solidFill>
                  <a:schemeClr val="accent2"/>
                </a:solidFill>
                <a:latin typeface="Arial"/>
                <a:cs typeface="Arial"/>
              </a:rPr>
              <a:t>processamento</a:t>
            </a:r>
            <a:r>
              <a:rPr lang="it-IT" i="1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it-IT" dirty="0">
                <a:latin typeface="Arial"/>
                <a:cs typeface="Arial"/>
              </a:rPr>
              <a:t>di ogni </a:t>
            </a:r>
            <a:r>
              <a:rPr lang="it-IT" i="1" dirty="0">
                <a:solidFill>
                  <a:schemeClr val="accent2"/>
                </a:solidFill>
                <a:latin typeface="Arial"/>
                <a:cs typeface="Arial"/>
              </a:rPr>
              <a:t>task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it-IT" dirty="0">
                <a:latin typeface="Arial"/>
                <a:cs typeface="Arial"/>
              </a:rPr>
              <a:t>e calcolare il </a:t>
            </a:r>
            <a:r>
              <a:rPr lang="it-IT" i="1" dirty="0">
                <a:solidFill>
                  <a:schemeClr val="accent2"/>
                </a:solidFill>
                <a:latin typeface="Arial"/>
                <a:cs typeface="Arial"/>
              </a:rPr>
              <a:t>cammino massimo </a:t>
            </a:r>
            <a:r>
              <a:rPr lang="it-IT" dirty="0">
                <a:latin typeface="Arial"/>
                <a:cs typeface="Arial"/>
              </a:rPr>
              <a:t>da 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s</a:t>
            </a:r>
            <a:r>
              <a:rPr lang="it-IT" dirty="0">
                <a:latin typeface="Arial"/>
                <a:cs typeface="Arial"/>
              </a:rPr>
              <a:t> a 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t </a:t>
            </a:r>
            <a:r>
              <a:rPr lang="it-IT" dirty="0">
                <a:latin typeface="Arial"/>
                <a:cs typeface="Arial"/>
              </a:rPr>
              <a:t>su tale grafo</a:t>
            </a:r>
            <a:endParaRPr lang="it-IT" dirty="0">
              <a:latin typeface="+mj-lt"/>
              <a:cs typeface="+mn-cs"/>
            </a:endParaRPr>
          </a:p>
        </p:txBody>
      </p:sp>
      <p:grpSp>
        <p:nvGrpSpPr>
          <p:cNvPr id="45063" name="Gruppo 7"/>
          <p:cNvGrpSpPr>
            <a:grpSpLocks/>
          </p:cNvGrpSpPr>
          <p:nvPr/>
        </p:nvGrpSpPr>
        <p:grpSpPr bwMode="auto">
          <a:xfrm>
            <a:off x="755650" y="4148138"/>
            <a:ext cx="7561263" cy="2160587"/>
            <a:chOff x="755576" y="4147716"/>
            <a:chExt cx="7560840" cy="2161604"/>
          </a:xfrm>
        </p:grpSpPr>
        <p:sp>
          <p:nvSpPr>
            <p:cNvPr id="9" name="Ovale 8"/>
            <p:cNvSpPr/>
            <p:nvPr/>
          </p:nvSpPr>
          <p:spPr bwMode="auto">
            <a:xfrm>
              <a:off x="755576" y="5122900"/>
              <a:ext cx="284147" cy="27953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s</a:t>
              </a:r>
            </a:p>
          </p:txBody>
        </p:sp>
        <p:sp>
          <p:nvSpPr>
            <p:cNvPr id="10" name="Ovale 9"/>
            <p:cNvSpPr/>
            <p:nvPr/>
          </p:nvSpPr>
          <p:spPr bwMode="auto">
            <a:xfrm>
              <a:off x="2543001" y="5891611"/>
              <a:ext cx="712748" cy="41770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[3,1]</a:t>
              </a:r>
            </a:p>
          </p:txBody>
        </p:sp>
        <p:sp>
          <p:nvSpPr>
            <p:cNvPr id="11" name="Ovale 10"/>
            <p:cNvSpPr/>
            <p:nvPr/>
          </p:nvSpPr>
          <p:spPr bwMode="auto">
            <a:xfrm>
              <a:off x="2484267" y="5054605"/>
              <a:ext cx="711160" cy="417710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[2,1]</a:t>
              </a:r>
            </a:p>
          </p:txBody>
        </p:sp>
        <p:sp>
          <p:nvSpPr>
            <p:cNvPr id="12" name="Ovale 11"/>
            <p:cNvSpPr/>
            <p:nvPr/>
          </p:nvSpPr>
          <p:spPr bwMode="auto">
            <a:xfrm>
              <a:off x="1628652" y="4147716"/>
              <a:ext cx="711160" cy="417709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[1,1]</a:t>
              </a:r>
            </a:p>
          </p:txBody>
        </p:sp>
        <p:sp>
          <p:nvSpPr>
            <p:cNvPr id="13" name="Ovale 12"/>
            <p:cNvSpPr/>
            <p:nvPr/>
          </p:nvSpPr>
          <p:spPr bwMode="auto">
            <a:xfrm>
              <a:off x="4252643" y="5891611"/>
              <a:ext cx="712747" cy="417709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[3,2]</a:t>
              </a:r>
            </a:p>
          </p:txBody>
        </p:sp>
        <p:sp>
          <p:nvSpPr>
            <p:cNvPr id="14" name="Ovale 13"/>
            <p:cNvSpPr/>
            <p:nvPr/>
          </p:nvSpPr>
          <p:spPr bwMode="auto">
            <a:xfrm>
              <a:off x="4192322" y="5054605"/>
              <a:ext cx="712747" cy="41771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[2,2]</a:t>
              </a:r>
            </a:p>
          </p:txBody>
        </p:sp>
        <p:sp>
          <p:nvSpPr>
            <p:cNvPr id="15" name="Ovale 14"/>
            <p:cNvSpPr/>
            <p:nvPr/>
          </p:nvSpPr>
          <p:spPr bwMode="auto">
            <a:xfrm>
              <a:off x="3131931" y="4147716"/>
              <a:ext cx="712747" cy="417709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[1,2]</a:t>
              </a:r>
            </a:p>
          </p:txBody>
        </p:sp>
        <p:sp>
          <p:nvSpPr>
            <p:cNvPr id="16" name="Ovale 15"/>
            <p:cNvSpPr/>
            <p:nvPr/>
          </p:nvSpPr>
          <p:spPr bwMode="auto">
            <a:xfrm>
              <a:off x="5962285" y="5891611"/>
              <a:ext cx="712748" cy="417709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[3,3]</a:t>
              </a:r>
            </a:p>
          </p:txBody>
        </p:sp>
        <p:sp>
          <p:nvSpPr>
            <p:cNvPr id="17" name="Ovale 16"/>
            <p:cNvSpPr/>
            <p:nvPr/>
          </p:nvSpPr>
          <p:spPr bwMode="auto">
            <a:xfrm>
              <a:off x="5901963" y="5054605"/>
              <a:ext cx="712748" cy="417710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[2,3]</a:t>
              </a:r>
            </a:p>
          </p:txBody>
        </p:sp>
        <p:sp>
          <p:nvSpPr>
            <p:cNvPr id="18" name="Ovale 17"/>
            <p:cNvSpPr/>
            <p:nvPr/>
          </p:nvSpPr>
          <p:spPr bwMode="auto">
            <a:xfrm>
              <a:off x="4716167" y="4147716"/>
              <a:ext cx="712747" cy="41770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[1,3]</a:t>
              </a:r>
            </a:p>
          </p:txBody>
        </p:sp>
        <p:sp>
          <p:nvSpPr>
            <p:cNvPr id="2" name="Ovale 18"/>
            <p:cNvSpPr/>
            <p:nvPr/>
          </p:nvSpPr>
          <p:spPr bwMode="auto">
            <a:xfrm>
              <a:off x="8032269" y="5122900"/>
              <a:ext cx="284147" cy="27953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t</a:t>
              </a:r>
            </a:p>
          </p:txBody>
        </p:sp>
        <p:cxnSp>
          <p:nvCxnSpPr>
            <p:cNvPr id="20" name="Connettore 2 19"/>
            <p:cNvCxnSpPr>
              <a:stCxn id="9" idx="7"/>
              <a:endCxn id="12" idx="2"/>
            </p:cNvCxnSpPr>
            <p:nvPr/>
          </p:nvCxnSpPr>
          <p:spPr bwMode="auto">
            <a:xfrm flipV="1">
              <a:off x="998450" y="4357365"/>
              <a:ext cx="630202" cy="8068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2 20"/>
            <p:cNvCxnSpPr>
              <a:stCxn id="9" idx="6"/>
              <a:endCxn id="11" idx="2"/>
            </p:cNvCxnSpPr>
            <p:nvPr/>
          </p:nvCxnSpPr>
          <p:spPr bwMode="auto">
            <a:xfrm>
              <a:off x="1039723" y="5262666"/>
              <a:ext cx="144454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2 21"/>
            <p:cNvCxnSpPr>
              <a:stCxn id="9" idx="5"/>
              <a:endCxn id="10" idx="2"/>
            </p:cNvCxnSpPr>
            <p:nvPr/>
          </p:nvCxnSpPr>
          <p:spPr bwMode="auto">
            <a:xfrm>
              <a:off x="998450" y="5362725"/>
              <a:ext cx="1544551" cy="7369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2 22"/>
            <p:cNvCxnSpPr>
              <a:stCxn id="12" idx="6"/>
              <a:endCxn id="15" idx="2"/>
            </p:cNvCxnSpPr>
            <p:nvPr/>
          </p:nvCxnSpPr>
          <p:spPr bwMode="auto">
            <a:xfrm>
              <a:off x="2339812" y="4357365"/>
              <a:ext cx="7921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2 23"/>
            <p:cNvCxnSpPr/>
            <p:nvPr/>
          </p:nvCxnSpPr>
          <p:spPr bwMode="auto">
            <a:xfrm>
              <a:off x="3255749" y="5262666"/>
              <a:ext cx="99689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2 24"/>
            <p:cNvCxnSpPr/>
            <p:nvPr/>
          </p:nvCxnSpPr>
          <p:spPr bwMode="auto">
            <a:xfrm>
              <a:off x="3255749" y="6099671"/>
              <a:ext cx="99689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2 25"/>
            <p:cNvCxnSpPr>
              <a:stCxn id="15" idx="6"/>
              <a:endCxn id="18" idx="2"/>
            </p:cNvCxnSpPr>
            <p:nvPr/>
          </p:nvCxnSpPr>
          <p:spPr bwMode="auto">
            <a:xfrm>
              <a:off x="3844678" y="4357365"/>
              <a:ext cx="87148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2 26"/>
            <p:cNvCxnSpPr/>
            <p:nvPr/>
          </p:nvCxnSpPr>
          <p:spPr bwMode="auto">
            <a:xfrm>
              <a:off x="4965390" y="5262666"/>
              <a:ext cx="99689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2 27"/>
            <p:cNvCxnSpPr/>
            <p:nvPr/>
          </p:nvCxnSpPr>
          <p:spPr bwMode="auto">
            <a:xfrm>
              <a:off x="4965390" y="6099671"/>
              <a:ext cx="99689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2 28"/>
            <p:cNvCxnSpPr>
              <a:stCxn id="17" idx="6"/>
            </p:cNvCxnSpPr>
            <p:nvPr/>
          </p:nvCxnSpPr>
          <p:spPr bwMode="auto">
            <a:xfrm flipV="1">
              <a:off x="6614711" y="5262666"/>
              <a:ext cx="14175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2 29"/>
            <p:cNvCxnSpPr>
              <a:stCxn id="16" idx="6"/>
            </p:cNvCxnSpPr>
            <p:nvPr/>
          </p:nvCxnSpPr>
          <p:spPr bwMode="auto">
            <a:xfrm flipV="1">
              <a:off x="6675033" y="5362725"/>
              <a:ext cx="1398509" cy="7369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2 30"/>
            <p:cNvCxnSpPr>
              <a:stCxn id="32" idx="6"/>
            </p:cNvCxnSpPr>
            <p:nvPr/>
          </p:nvCxnSpPr>
          <p:spPr bwMode="auto">
            <a:xfrm>
              <a:off x="7019501" y="4357365"/>
              <a:ext cx="1054041" cy="8068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e 31"/>
            <p:cNvSpPr/>
            <p:nvPr/>
          </p:nvSpPr>
          <p:spPr bwMode="auto">
            <a:xfrm>
              <a:off x="6306753" y="4149304"/>
              <a:ext cx="712747" cy="417710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[1,4]</a:t>
              </a:r>
            </a:p>
          </p:txBody>
        </p:sp>
        <p:cxnSp>
          <p:nvCxnSpPr>
            <p:cNvPr id="33" name="Connettore 2 32"/>
            <p:cNvCxnSpPr>
              <a:endCxn id="32" idx="2"/>
            </p:cNvCxnSpPr>
            <p:nvPr/>
          </p:nvCxnSpPr>
          <p:spPr bwMode="auto">
            <a:xfrm>
              <a:off x="5436852" y="4357365"/>
              <a:ext cx="8699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Connettore 1 33"/>
          <p:cNvCxnSpPr/>
          <p:nvPr/>
        </p:nvCxnSpPr>
        <p:spPr>
          <a:xfrm>
            <a:off x="2235200" y="4503738"/>
            <a:ext cx="2062163" cy="611187"/>
          </a:xfrm>
          <a:prstGeom prst="line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>
            <a:stCxn id="14" idx="4"/>
            <a:endCxn id="13" idx="0"/>
          </p:cNvCxnSpPr>
          <p:nvPr/>
        </p:nvCxnSpPr>
        <p:spPr>
          <a:xfrm>
            <a:off x="4548188" y="5472113"/>
            <a:ext cx="60325" cy="419100"/>
          </a:xfrm>
          <a:prstGeom prst="line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1 35"/>
          <p:cNvCxnSpPr>
            <a:stCxn id="15" idx="3"/>
            <a:endCxn id="11" idx="0"/>
          </p:cNvCxnSpPr>
          <p:nvPr/>
        </p:nvCxnSpPr>
        <p:spPr>
          <a:xfrm flipH="1">
            <a:off x="2840038" y="4503738"/>
            <a:ext cx="396875" cy="550862"/>
          </a:xfrm>
          <a:prstGeom prst="line">
            <a:avLst/>
          </a:prstGeom>
          <a:ln w="381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>
            <a:endCxn id="16" idx="1"/>
          </p:cNvCxnSpPr>
          <p:nvPr/>
        </p:nvCxnSpPr>
        <p:spPr>
          <a:xfrm>
            <a:off x="3090863" y="5410200"/>
            <a:ext cx="2974975" cy="542925"/>
          </a:xfrm>
          <a:prstGeom prst="line">
            <a:avLst/>
          </a:prstGeom>
          <a:ln w="254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/>
          <p:nvPr/>
        </p:nvCxnSpPr>
        <p:spPr>
          <a:xfrm flipV="1">
            <a:off x="3151188" y="4503738"/>
            <a:ext cx="1668462" cy="1449387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1 38"/>
          <p:cNvCxnSpPr>
            <a:stCxn id="32" idx="4"/>
            <a:endCxn id="17" idx="0"/>
          </p:cNvCxnSpPr>
          <p:nvPr/>
        </p:nvCxnSpPr>
        <p:spPr>
          <a:xfrm flipH="1">
            <a:off x="6257925" y="4567238"/>
            <a:ext cx="406400" cy="487362"/>
          </a:xfrm>
          <a:prstGeom prst="line">
            <a:avLst/>
          </a:prstGeom>
          <a:ln w="25400">
            <a:solidFill>
              <a:srgbClr val="FFC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/>
          <p:cNvSpPr/>
          <p:nvPr/>
        </p:nvSpPr>
        <p:spPr>
          <a:xfrm>
            <a:off x="1619250" y="378936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2555875" y="544512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2</a:t>
            </a:r>
          </a:p>
        </p:txBody>
      </p:sp>
      <p:sp>
        <p:nvSpPr>
          <p:cNvPr id="43" name="Rettangolo 42"/>
          <p:cNvSpPr/>
          <p:nvPr/>
        </p:nvSpPr>
        <p:spPr>
          <a:xfrm>
            <a:off x="2627313" y="6308725"/>
            <a:ext cx="576262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44" name="Rettangolo 43"/>
          <p:cNvSpPr/>
          <p:nvPr/>
        </p:nvSpPr>
        <p:spPr>
          <a:xfrm>
            <a:off x="3203575" y="378936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sp>
        <p:nvSpPr>
          <p:cNvPr id="45" name="Rettangolo 44"/>
          <p:cNvSpPr/>
          <p:nvPr/>
        </p:nvSpPr>
        <p:spPr>
          <a:xfrm>
            <a:off x="4787900" y="378936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2</a:t>
            </a:r>
          </a:p>
        </p:txBody>
      </p:sp>
      <p:sp>
        <p:nvSpPr>
          <p:cNvPr id="46" name="Rettangolo 45"/>
          <p:cNvSpPr/>
          <p:nvPr/>
        </p:nvSpPr>
        <p:spPr>
          <a:xfrm>
            <a:off x="6372225" y="378936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47" name="Rettangolo 46"/>
          <p:cNvSpPr/>
          <p:nvPr/>
        </p:nvSpPr>
        <p:spPr>
          <a:xfrm>
            <a:off x="4572000" y="479742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5</a:t>
            </a:r>
          </a:p>
        </p:txBody>
      </p:sp>
      <p:sp>
        <p:nvSpPr>
          <p:cNvPr id="48" name="Rettangolo 47"/>
          <p:cNvSpPr/>
          <p:nvPr/>
        </p:nvSpPr>
        <p:spPr>
          <a:xfrm>
            <a:off x="4427538" y="6308725"/>
            <a:ext cx="576262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6</a:t>
            </a:r>
          </a:p>
        </p:txBody>
      </p:sp>
      <p:sp>
        <p:nvSpPr>
          <p:cNvPr id="49" name="Rettangolo 48"/>
          <p:cNvSpPr/>
          <p:nvPr/>
        </p:nvSpPr>
        <p:spPr>
          <a:xfrm>
            <a:off x="6372225" y="479742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6</a:t>
            </a:r>
          </a:p>
        </p:txBody>
      </p:sp>
      <p:sp>
        <p:nvSpPr>
          <p:cNvPr id="50" name="Rettangolo 49"/>
          <p:cNvSpPr/>
          <p:nvPr/>
        </p:nvSpPr>
        <p:spPr>
          <a:xfrm>
            <a:off x="6156325" y="630872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sp>
        <p:nvSpPr>
          <p:cNvPr id="51" name="Rettangolo 50"/>
          <p:cNvSpPr>
            <a:spLocks noChangeArrowheads="1"/>
          </p:cNvSpPr>
          <p:nvPr/>
        </p:nvSpPr>
        <p:spPr bwMode="auto">
          <a:xfrm>
            <a:off x="574675" y="3141663"/>
            <a:ext cx="8569325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dirty="0">
                <a:latin typeface="+mj-lt"/>
                <a:cs typeface="+mn-cs"/>
              </a:rPr>
              <a:t>Nell’esempio il </a:t>
            </a:r>
            <a:r>
              <a:rPr lang="it-IT" b="1" i="1" dirty="0" err="1">
                <a:solidFill>
                  <a:schemeClr val="accent2"/>
                </a:solidFill>
                <a:latin typeface="+mj-lt"/>
                <a:cs typeface="+mn-cs"/>
              </a:rPr>
              <a:t>makespan</a:t>
            </a:r>
            <a:r>
              <a:rPr lang="it-IT" dirty="0">
                <a:latin typeface="+mj-lt"/>
                <a:cs typeface="+mn-cs"/>
              </a:rPr>
              <a:t> vale </a:t>
            </a:r>
            <a:r>
              <a:rPr lang="it-IT" dirty="0">
                <a:solidFill>
                  <a:schemeClr val="accent2"/>
                </a:solidFill>
                <a:latin typeface="+mj-lt"/>
                <a:cs typeface="+mn-cs"/>
              </a:rPr>
              <a:t>24</a:t>
            </a:r>
            <a:r>
              <a:rPr lang="it-IT" dirty="0">
                <a:latin typeface="+mj-lt"/>
                <a:cs typeface="+mn-cs"/>
              </a:rPr>
              <a:t>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3" name="Rettangolo 2"/>
          <p:cNvSpPr>
            <a:spLocks noChangeArrowheads="1"/>
          </p:cNvSpPr>
          <p:nvPr/>
        </p:nvSpPr>
        <p:spPr bwMode="auto">
          <a:xfrm>
            <a:off x="395288" y="908050"/>
            <a:ext cx="8569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defRPr/>
            </a:pPr>
            <a:r>
              <a:rPr lang="it-IT" b="1" i="1" dirty="0">
                <a:solidFill>
                  <a:srgbClr val="0066FF"/>
                </a:solidFill>
                <a:cs typeface="+mn-cs"/>
              </a:rPr>
              <a:t>Grafo disgiunto </a:t>
            </a:r>
            <a:r>
              <a:rPr lang="it-IT" b="1" i="1" dirty="0">
                <a:solidFill>
                  <a:srgbClr val="0066FF"/>
                </a:solidFill>
                <a:latin typeface="Brush Script MT" pitchFamily="66" charset="0"/>
                <a:cs typeface="+mn-cs"/>
              </a:rPr>
              <a:t>G</a:t>
            </a:r>
            <a:r>
              <a:rPr lang="it-IT" b="1" i="1" dirty="0">
                <a:solidFill>
                  <a:srgbClr val="0066FF"/>
                </a:solidFill>
                <a:latin typeface="+mj-lt"/>
                <a:cs typeface="+mn-cs"/>
              </a:rPr>
              <a:t>, esempio</a:t>
            </a:r>
          </a:p>
        </p:txBody>
      </p:sp>
      <p:graphicFrame>
        <p:nvGraphicFramePr>
          <p:cNvPr id="46084" name="Object 2"/>
          <p:cNvGraphicFramePr>
            <a:graphicFrameLocks noChangeAspect="1"/>
          </p:cNvGraphicFramePr>
          <p:nvPr/>
        </p:nvGraphicFramePr>
        <p:xfrm>
          <a:off x="479425" y="1285875"/>
          <a:ext cx="10731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228600" progId="Equation.DSMT4">
                  <p:embed/>
                </p:oleObj>
              </mc:Choice>
              <mc:Fallback>
                <p:oleObj name="Equation" r:id="rId2" imgW="5969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1285875"/>
                        <a:ext cx="10731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85" name="Gruppo 49"/>
          <p:cNvGrpSpPr>
            <a:grpSpLocks/>
          </p:cNvGrpSpPr>
          <p:nvPr/>
        </p:nvGrpSpPr>
        <p:grpSpPr bwMode="auto">
          <a:xfrm>
            <a:off x="755650" y="4148138"/>
            <a:ext cx="7561263" cy="2160587"/>
            <a:chOff x="755576" y="4147716"/>
            <a:chExt cx="7560840" cy="2161604"/>
          </a:xfrm>
        </p:grpSpPr>
        <p:grpSp>
          <p:nvGrpSpPr>
            <p:cNvPr id="46094" name="Gruppo 4"/>
            <p:cNvGrpSpPr>
              <a:grpSpLocks/>
            </p:cNvGrpSpPr>
            <p:nvPr/>
          </p:nvGrpSpPr>
          <p:grpSpPr bwMode="auto">
            <a:xfrm>
              <a:off x="755576" y="4147716"/>
              <a:ext cx="7560840" cy="2161604"/>
              <a:chOff x="755576" y="4147716"/>
              <a:chExt cx="7560840" cy="2161604"/>
            </a:xfrm>
          </p:grpSpPr>
          <p:sp>
            <p:nvSpPr>
              <p:cNvPr id="6" name="Ovale 5"/>
              <p:cNvSpPr/>
              <p:nvPr/>
            </p:nvSpPr>
            <p:spPr bwMode="auto">
              <a:xfrm>
                <a:off x="755576" y="5122900"/>
                <a:ext cx="284147" cy="27953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dirty="0"/>
                  <a:t>s</a:t>
                </a:r>
              </a:p>
            </p:txBody>
          </p:sp>
          <p:sp>
            <p:nvSpPr>
              <p:cNvPr id="7" name="Ovale 6"/>
              <p:cNvSpPr/>
              <p:nvPr/>
            </p:nvSpPr>
            <p:spPr bwMode="auto">
              <a:xfrm>
                <a:off x="2543001" y="5891611"/>
                <a:ext cx="712748" cy="417709"/>
              </a:xfrm>
              <a:prstGeom prst="ellipse">
                <a:avLst/>
              </a:prstGeom>
              <a:solidFill>
                <a:srgbClr val="00B050">
                  <a:alpha val="50000"/>
                </a:srgb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sz="1200" b="1" dirty="0"/>
                  <a:t>[3,1]</a:t>
                </a:r>
              </a:p>
            </p:txBody>
          </p:sp>
          <p:sp>
            <p:nvSpPr>
              <p:cNvPr id="8" name="Ovale 7"/>
              <p:cNvSpPr/>
              <p:nvPr/>
            </p:nvSpPr>
            <p:spPr bwMode="auto">
              <a:xfrm>
                <a:off x="2484267" y="5054605"/>
                <a:ext cx="711160" cy="417710"/>
              </a:xfrm>
              <a:prstGeom prst="ellipse">
                <a:avLst/>
              </a:prstGeom>
              <a:solidFill>
                <a:srgbClr val="0070C0">
                  <a:alpha val="50000"/>
                </a:srgb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sz="1200" b="1" dirty="0"/>
                  <a:t>[2,1]</a:t>
                </a:r>
              </a:p>
            </p:txBody>
          </p:sp>
          <p:sp>
            <p:nvSpPr>
              <p:cNvPr id="9" name="Ovale 8"/>
              <p:cNvSpPr/>
              <p:nvPr/>
            </p:nvSpPr>
            <p:spPr bwMode="auto">
              <a:xfrm>
                <a:off x="1628652" y="4147716"/>
                <a:ext cx="711160" cy="417709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sz="1200" b="1" dirty="0"/>
                  <a:t>[1,1]</a:t>
                </a:r>
              </a:p>
            </p:txBody>
          </p:sp>
          <p:sp>
            <p:nvSpPr>
              <p:cNvPr id="10" name="Ovale 9"/>
              <p:cNvSpPr/>
              <p:nvPr/>
            </p:nvSpPr>
            <p:spPr bwMode="auto">
              <a:xfrm>
                <a:off x="4252643" y="5891611"/>
                <a:ext cx="712747" cy="417709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sz="1200" b="1" dirty="0"/>
                  <a:t>[3,2]</a:t>
                </a:r>
              </a:p>
            </p:txBody>
          </p:sp>
          <p:sp>
            <p:nvSpPr>
              <p:cNvPr id="11" name="Ovale 10"/>
              <p:cNvSpPr/>
              <p:nvPr/>
            </p:nvSpPr>
            <p:spPr bwMode="auto">
              <a:xfrm>
                <a:off x="4192322" y="5054605"/>
                <a:ext cx="712747" cy="417710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sz="1200" b="1" dirty="0"/>
                  <a:t>[2,2]</a:t>
                </a:r>
              </a:p>
            </p:txBody>
          </p:sp>
          <p:sp>
            <p:nvSpPr>
              <p:cNvPr id="12" name="Ovale 11"/>
              <p:cNvSpPr/>
              <p:nvPr/>
            </p:nvSpPr>
            <p:spPr bwMode="auto">
              <a:xfrm>
                <a:off x="3131931" y="4147716"/>
                <a:ext cx="712747" cy="417709"/>
              </a:xfrm>
              <a:prstGeom prst="ellipse">
                <a:avLst/>
              </a:prstGeom>
              <a:solidFill>
                <a:srgbClr val="0070C0">
                  <a:alpha val="50000"/>
                </a:srgb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sz="1200" b="1" dirty="0"/>
                  <a:t>[1,2]</a:t>
                </a:r>
              </a:p>
            </p:txBody>
          </p:sp>
          <p:sp>
            <p:nvSpPr>
              <p:cNvPr id="13" name="Ovale 12"/>
              <p:cNvSpPr/>
              <p:nvPr/>
            </p:nvSpPr>
            <p:spPr bwMode="auto">
              <a:xfrm>
                <a:off x="5962285" y="5891611"/>
                <a:ext cx="712748" cy="417709"/>
              </a:xfrm>
              <a:prstGeom prst="ellipse">
                <a:avLst/>
              </a:prstGeom>
              <a:solidFill>
                <a:srgbClr val="0070C0">
                  <a:alpha val="50000"/>
                </a:srgb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sz="1200" b="1" dirty="0"/>
                  <a:t>[3,3]</a:t>
                </a:r>
              </a:p>
            </p:txBody>
          </p:sp>
          <p:sp>
            <p:nvSpPr>
              <p:cNvPr id="14" name="Ovale 13"/>
              <p:cNvSpPr/>
              <p:nvPr/>
            </p:nvSpPr>
            <p:spPr bwMode="auto">
              <a:xfrm>
                <a:off x="5901963" y="5054605"/>
                <a:ext cx="712748" cy="417710"/>
              </a:xfrm>
              <a:prstGeom prst="ellipse">
                <a:avLst/>
              </a:prstGeom>
              <a:solidFill>
                <a:srgbClr val="FFC000">
                  <a:alpha val="50000"/>
                </a:srgb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sz="1200" b="1" dirty="0"/>
                  <a:t>[2,3]</a:t>
                </a:r>
              </a:p>
            </p:txBody>
          </p:sp>
          <p:sp>
            <p:nvSpPr>
              <p:cNvPr id="15" name="Ovale 14"/>
              <p:cNvSpPr/>
              <p:nvPr/>
            </p:nvSpPr>
            <p:spPr bwMode="auto">
              <a:xfrm>
                <a:off x="4716167" y="4147716"/>
                <a:ext cx="712747" cy="417709"/>
              </a:xfrm>
              <a:prstGeom prst="ellipse">
                <a:avLst/>
              </a:prstGeom>
              <a:solidFill>
                <a:srgbClr val="00B050">
                  <a:alpha val="50000"/>
                </a:srgb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sz="1200" b="1" dirty="0"/>
                  <a:t>[1,3]</a:t>
                </a:r>
              </a:p>
            </p:txBody>
          </p:sp>
          <p:sp>
            <p:nvSpPr>
              <p:cNvPr id="16" name="Ovale 15"/>
              <p:cNvSpPr/>
              <p:nvPr/>
            </p:nvSpPr>
            <p:spPr bwMode="auto">
              <a:xfrm>
                <a:off x="8032269" y="5122900"/>
                <a:ext cx="284147" cy="27953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dirty="0"/>
                  <a:t>t</a:t>
                </a:r>
              </a:p>
            </p:txBody>
          </p:sp>
          <p:cxnSp>
            <p:nvCxnSpPr>
              <p:cNvPr id="17" name="Connettore 2 16"/>
              <p:cNvCxnSpPr>
                <a:stCxn id="6" idx="7"/>
                <a:endCxn id="9" idx="2"/>
              </p:cNvCxnSpPr>
              <p:nvPr/>
            </p:nvCxnSpPr>
            <p:spPr bwMode="auto">
              <a:xfrm flipV="1">
                <a:off x="998450" y="4357365"/>
                <a:ext cx="630202" cy="80683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2 17"/>
              <p:cNvCxnSpPr>
                <a:stCxn id="6" idx="6"/>
                <a:endCxn id="8" idx="2"/>
              </p:cNvCxnSpPr>
              <p:nvPr/>
            </p:nvCxnSpPr>
            <p:spPr bwMode="auto">
              <a:xfrm>
                <a:off x="1039723" y="5262666"/>
                <a:ext cx="144454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" name="Connettore 2 18"/>
              <p:cNvCxnSpPr>
                <a:stCxn id="6" idx="5"/>
                <a:endCxn id="7" idx="2"/>
              </p:cNvCxnSpPr>
              <p:nvPr/>
            </p:nvCxnSpPr>
            <p:spPr bwMode="auto">
              <a:xfrm>
                <a:off x="998450" y="5362725"/>
                <a:ext cx="1544551" cy="73694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ttore 2 19"/>
              <p:cNvCxnSpPr>
                <a:stCxn id="9" idx="6"/>
                <a:endCxn id="12" idx="2"/>
              </p:cNvCxnSpPr>
              <p:nvPr/>
            </p:nvCxnSpPr>
            <p:spPr bwMode="auto">
              <a:xfrm>
                <a:off x="2339812" y="4357365"/>
                <a:ext cx="79211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ttore 2 20"/>
              <p:cNvCxnSpPr/>
              <p:nvPr/>
            </p:nvCxnSpPr>
            <p:spPr bwMode="auto">
              <a:xfrm>
                <a:off x="3255749" y="5262666"/>
                <a:ext cx="99689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ttore 2 21"/>
              <p:cNvCxnSpPr/>
              <p:nvPr/>
            </p:nvCxnSpPr>
            <p:spPr bwMode="auto">
              <a:xfrm>
                <a:off x="3255749" y="6099671"/>
                <a:ext cx="99689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ttore 2 22"/>
              <p:cNvCxnSpPr>
                <a:stCxn id="12" idx="6"/>
                <a:endCxn id="15" idx="2"/>
              </p:cNvCxnSpPr>
              <p:nvPr/>
            </p:nvCxnSpPr>
            <p:spPr bwMode="auto">
              <a:xfrm>
                <a:off x="3844678" y="4357365"/>
                <a:ext cx="87148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ttore 2 23"/>
              <p:cNvCxnSpPr/>
              <p:nvPr/>
            </p:nvCxnSpPr>
            <p:spPr bwMode="auto">
              <a:xfrm>
                <a:off x="4965390" y="5262666"/>
                <a:ext cx="99689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ttore 2 24"/>
              <p:cNvCxnSpPr/>
              <p:nvPr/>
            </p:nvCxnSpPr>
            <p:spPr bwMode="auto">
              <a:xfrm>
                <a:off x="4965390" y="6099671"/>
                <a:ext cx="99689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ttore 2 25"/>
              <p:cNvCxnSpPr>
                <a:stCxn id="14" idx="6"/>
                <a:endCxn id="16" idx="2"/>
              </p:cNvCxnSpPr>
              <p:nvPr/>
            </p:nvCxnSpPr>
            <p:spPr bwMode="auto">
              <a:xfrm flipV="1">
                <a:off x="6614711" y="5262666"/>
                <a:ext cx="141755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ttore 2 26"/>
              <p:cNvCxnSpPr>
                <a:stCxn id="13" idx="6"/>
                <a:endCxn id="16" idx="3"/>
              </p:cNvCxnSpPr>
              <p:nvPr/>
            </p:nvCxnSpPr>
            <p:spPr bwMode="auto">
              <a:xfrm flipV="1">
                <a:off x="6675033" y="5362725"/>
                <a:ext cx="1398509" cy="73694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2 27"/>
              <p:cNvCxnSpPr>
                <a:stCxn id="29" idx="6"/>
                <a:endCxn id="16" idx="1"/>
              </p:cNvCxnSpPr>
              <p:nvPr/>
            </p:nvCxnSpPr>
            <p:spPr bwMode="auto">
              <a:xfrm>
                <a:off x="7019501" y="4357365"/>
                <a:ext cx="1054041" cy="80683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e 28"/>
              <p:cNvSpPr/>
              <p:nvPr/>
            </p:nvSpPr>
            <p:spPr bwMode="auto">
              <a:xfrm>
                <a:off x="6306753" y="4149304"/>
                <a:ext cx="712747" cy="417710"/>
              </a:xfrm>
              <a:prstGeom prst="ellipse">
                <a:avLst/>
              </a:prstGeom>
              <a:solidFill>
                <a:srgbClr val="FFC000">
                  <a:alpha val="50000"/>
                </a:srgb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sz="1200" b="1" dirty="0"/>
                  <a:t>[1,4]</a:t>
                </a:r>
              </a:p>
            </p:txBody>
          </p:sp>
          <p:cxnSp>
            <p:nvCxnSpPr>
              <p:cNvPr id="30" name="Connettore 2 29"/>
              <p:cNvCxnSpPr>
                <a:endCxn id="29" idx="2"/>
              </p:cNvCxnSpPr>
              <p:nvPr/>
            </p:nvCxnSpPr>
            <p:spPr bwMode="auto">
              <a:xfrm>
                <a:off x="5436852" y="4357365"/>
                <a:ext cx="86990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Connettore 1 30"/>
            <p:cNvCxnSpPr/>
            <p:nvPr/>
          </p:nvCxnSpPr>
          <p:spPr>
            <a:xfrm>
              <a:off x="2235043" y="4505071"/>
              <a:ext cx="2062048" cy="609887"/>
            </a:xfrm>
            <a:prstGeom prst="line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>
              <a:stCxn id="11" idx="4"/>
              <a:endCxn id="10" idx="0"/>
            </p:cNvCxnSpPr>
            <p:nvPr/>
          </p:nvCxnSpPr>
          <p:spPr>
            <a:xfrm>
              <a:off x="4547902" y="5472314"/>
              <a:ext cx="60322" cy="419297"/>
            </a:xfrm>
            <a:prstGeom prst="line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>
              <a:stCxn id="8" idx="0"/>
              <a:endCxn id="12" idx="3"/>
            </p:cNvCxnSpPr>
            <p:nvPr/>
          </p:nvCxnSpPr>
          <p:spPr>
            <a:xfrm flipV="1">
              <a:off x="2839847" y="4505071"/>
              <a:ext cx="396853" cy="549534"/>
            </a:xfrm>
            <a:prstGeom prst="line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>
              <a:stCxn id="13" idx="1"/>
              <a:endCxn id="8" idx="5"/>
            </p:cNvCxnSpPr>
            <p:nvPr/>
          </p:nvCxnSpPr>
          <p:spPr>
            <a:xfrm flipH="1" flipV="1">
              <a:off x="3090658" y="5410372"/>
              <a:ext cx="2976395" cy="541593"/>
            </a:xfrm>
            <a:prstGeom prst="line">
              <a:avLst/>
            </a:prstGeom>
            <a:ln w="381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/>
          </p:nvCxnSpPr>
          <p:spPr>
            <a:xfrm flipV="1">
              <a:off x="3150980" y="4505071"/>
              <a:ext cx="1669957" cy="1446894"/>
            </a:xfrm>
            <a:prstGeom prst="line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>
              <a:stCxn id="29" idx="4"/>
              <a:endCxn id="14" idx="0"/>
            </p:cNvCxnSpPr>
            <p:nvPr/>
          </p:nvCxnSpPr>
          <p:spPr>
            <a:xfrm flipH="1">
              <a:off x="6259131" y="4567013"/>
              <a:ext cx="404789" cy="487591"/>
            </a:xfrm>
            <a:prstGeom prst="line">
              <a:avLst/>
            </a:prstGeom>
            <a:ln w="25400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>
            <a:spLocks noChangeArrowheads="1"/>
          </p:cNvSpPr>
          <p:nvPr/>
        </p:nvSpPr>
        <p:spPr bwMode="auto">
          <a:xfrm>
            <a:off x="395288" y="1835150"/>
            <a:ext cx="8569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defRPr/>
            </a:pPr>
            <a:r>
              <a:rPr lang="it-IT" dirty="0">
                <a:cs typeface="+mn-cs"/>
              </a:rPr>
              <a:t>Dato il </a:t>
            </a:r>
            <a:r>
              <a:rPr lang="it-IT" dirty="0" err="1">
                <a:cs typeface="+mn-cs"/>
              </a:rPr>
              <a:t>sequenziamento</a:t>
            </a:r>
            <a:r>
              <a:rPr lang="it-IT" dirty="0">
                <a:cs typeface="+mn-cs"/>
              </a:rPr>
              <a:t>:</a:t>
            </a:r>
            <a:endParaRPr lang="it-IT" dirty="0">
              <a:latin typeface="+mj-lt"/>
              <a:cs typeface="+mn-cs"/>
            </a:endParaRPr>
          </a:p>
        </p:txBody>
      </p:sp>
      <p:graphicFrame>
        <p:nvGraphicFramePr>
          <p:cNvPr id="46087" name="Object 3"/>
          <p:cNvGraphicFramePr>
            <a:graphicFrameLocks noChangeAspect="1"/>
          </p:cNvGraphicFramePr>
          <p:nvPr/>
        </p:nvGraphicFramePr>
        <p:xfrm>
          <a:off x="609600" y="2276475"/>
          <a:ext cx="13700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1669" imgH="253890" progId="Equation.DSMT4">
                  <p:embed/>
                </p:oleObj>
              </mc:Choice>
              <mc:Fallback>
                <p:oleObj name="Equation" r:id="rId4" imgW="761669" imgH="25389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76475"/>
                        <a:ext cx="137001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4"/>
          <p:cNvGraphicFramePr>
            <a:graphicFrameLocks noChangeAspect="1"/>
          </p:cNvGraphicFramePr>
          <p:nvPr/>
        </p:nvGraphicFramePr>
        <p:xfrm>
          <a:off x="2124075" y="2276475"/>
          <a:ext cx="13922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364" imgH="253890" progId="Equation.DSMT4">
                  <p:embed/>
                </p:oleObj>
              </mc:Choice>
              <mc:Fallback>
                <p:oleObj name="Equation" r:id="rId6" imgW="774364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276475"/>
                        <a:ext cx="139223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5"/>
          <p:cNvGraphicFramePr>
            <a:graphicFrameLocks noChangeAspect="1"/>
          </p:cNvGraphicFramePr>
          <p:nvPr/>
        </p:nvGraphicFramePr>
        <p:xfrm>
          <a:off x="3851275" y="2276475"/>
          <a:ext cx="11636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7419" imgH="253890" progId="Equation.DSMT4">
                  <p:embed/>
                </p:oleObj>
              </mc:Choice>
              <mc:Fallback>
                <p:oleObj name="Equation" r:id="rId8" imgW="647419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276475"/>
                        <a:ext cx="116363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6"/>
          <p:cNvGraphicFramePr>
            <a:graphicFrameLocks noChangeAspect="1"/>
          </p:cNvGraphicFramePr>
          <p:nvPr/>
        </p:nvGraphicFramePr>
        <p:xfrm>
          <a:off x="5364163" y="2276475"/>
          <a:ext cx="11858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60113" imgH="253890" progId="Equation.DSMT4">
                  <p:embed/>
                </p:oleObj>
              </mc:Choice>
              <mc:Fallback>
                <p:oleObj name="Equation" r:id="rId10" imgW="660113" imgH="25389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276475"/>
                        <a:ext cx="118586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ttangolo 41"/>
          <p:cNvSpPr>
            <a:spLocks noChangeArrowheads="1"/>
          </p:cNvSpPr>
          <p:nvPr/>
        </p:nvSpPr>
        <p:spPr bwMode="auto">
          <a:xfrm>
            <a:off x="395288" y="2843213"/>
            <a:ext cx="8569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defRPr/>
            </a:pPr>
            <a:r>
              <a:rPr lang="it-IT" dirty="0">
                <a:cs typeface="+mn-cs"/>
              </a:rPr>
              <a:t>Il grafo </a:t>
            </a:r>
            <a:r>
              <a:rPr lang="it-IT" b="1" i="1" dirty="0">
                <a:solidFill>
                  <a:schemeClr val="accent2"/>
                </a:solidFill>
                <a:latin typeface="Brush Script MT" pitchFamily="66" charset="0"/>
                <a:cs typeface="+mn-cs"/>
              </a:rPr>
              <a:t>G(</a:t>
            </a:r>
            <a:r>
              <a:rPr lang="el-GR" b="1" i="1" dirty="0">
                <a:solidFill>
                  <a:schemeClr val="accent2"/>
                </a:solidFill>
                <a:latin typeface="Arial"/>
                <a:cs typeface="Arial"/>
              </a:rPr>
              <a:t>σ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) </a:t>
            </a:r>
            <a:r>
              <a:rPr lang="it-IT" dirty="0">
                <a:latin typeface="Arial"/>
                <a:cs typeface="Arial"/>
              </a:rPr>
              <a:t>è ci</a:t>
            </a:r>
            <a:r>
              <a:rPr lang="it-IT" i="1" dirty="0">
                <a:solidFill>
                  <a:schemeClr val="accent2"/>
                </a:solidFill>
                <a:latin typeface="Arial"/>
                <a:cs typeface="Arial"/>
              </a:rPr>
              <a:t>clico</a:t>
            </a:r>
            <a:endParaRPr lang="it-IT" dirty="0">
              <a:latin typeface="+mj-lt"/>
              <a:cs typeface="+mn-cs"/>
            </a:endParaRPr>
          </a:p>
        </p:txBody>
      </p:sp>
      <p:sp>
        <p:nvSpPr>
          <p:cNvPr id="43" name="Rettangolo 42"/>
          <p:cNvSpPr>
            <a:spLocks noChangeArrowheads="1"/>
          </p:cNvSpPr>
          <p:nvPr/>
        </p:nvSpPr>
        <p:spPr bwMode="auto">
          <a:xfrm>
            <a:off x="395288" y="3275013"/>
            <a:ext cx="8569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defRPr/>
            </a:pPr>
            <a:r>
              <a:rPr lang="it-IT" dirty="0">
                <a:latin typeface="Arial"/>
                <a:cs typeface="Arial"/>
              </a:rPr>
              <a:t>a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l-GR" b="1" i="1" dirty="0">
                <a:solidFill>
                  <a:schemeClr val="accent2"/>
                </a:solidFill>
                <a:latin typeface="Arial"/>
                <a:cs typeface="Arial"/>
              </a:rPr>
              <a:t>σ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it-IT" dirty="0">
                <a:latin typeface="Arial"/>
                <a:cs typeface="Arial"/>
              </a:rPr>
              <a:t>non corrisponde alcuna soluzione ammissibile</a:t>
            </a:r>
            <a:endParaRPr lang="it-IT" dirty="0">
              <a:latin typeface="+mj-lt"/>
              <a:cs typeface="+mn-cs"/>
            </a:endParaRPr>
          </a:p>
        </p:txBody>
      </p:sp>
      <p:sp>
        <p:nvSpPr>
          <p:cNvPr id="46093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6"/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Soluzione di un problema di scheduling</a:t>
            </a: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6148" name="Rettangolo 4"/>
          <p:cNvSpPr>
            <a:spLocks noChangeArrowheads="1"/>
          </p:cNvSpPr>
          <p:nvPr/>
        </p:nvSpPr>
        <p:spPr bwMode="auto">
          <a:xfrm>
            <a:off x="468313" y="933450"/>
            <a:ext cx="84248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Una </a:t>
            </a:r>
            <a:r>
              <a:rPr lang="it-IT" altLang="it-IT" sz="1800" i="1">
                <a:solidFill>
                  <a:schemeClr val="accent2"/>
                </a:solidFill>
              </a:rPr>
              <a:t>soluzione</a:t>
            </a:r>
            <a:r>
              <a:rPr lang="it-IT" altLang="it-IT" sz="1800"/>
              <a:t> di un problema di </a:t>
            </a:r>
            <a:r>
              <a:rPr lang="it-IT" altLang="it-IT" sz="1800" i="1">
                <a:solidFill>
                  <a:schemeClr val="accent2"/>
                </a:solidFill>
              </a:rPr>
              <a:t>scheduling</a:t>
            </a:r>
            <a:r>
              <a:rPr lang="it-IT" altLang="it-IT" sz="1800"/>
              <a:t> può essere rappresentata mediante un </a:t>
            </a:r>
            <a:r>
              <a:rPr lang="it-IT" altLang="it-IT" sz="1800" i="1">
                <a:solidFill>
                  <a:schemeClr val="accent2"/>
                </a:solidFill>
              </a:rPr>
              <a:t>diagramma di Gantt</a:t>
            </a:r>
            <a:r>
              <a:rPr lang="it-IT" altLang="it-IT" sz="1800"/>
              <a:t>: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468313" y="1831975"/>
            <a:ext cx="835183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Sull’asse delle ascisse si riporta la scala dei </a:t>
            </a:r>
            <a:r>
              <a:rPr lang="it-IT" altLang="it-IT" sz="1800" i="1">
                <a:solidFill>
                  <a:schemeClr val="accent2"/>
                </a:solidFill>
              </a:rPr>
              <a:t>tempi</a:t>
            </a: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468313" y="2290763"/>
            <a:ext cx="835183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L’asse delle ordinate viene suddiviso in base al </a:t>
            </a:r>
            <a:r>
              <a:rPr lang="it-IT" altLang="it-IT" sz="1800" i="1">
                <a:solidFill>
                  <a:schemeClr val="accent2"/>
                </a:solidFill>
              </a:rPr>
              <a:t>numero di macchine </a:t>
            </a:r>
            <a:r>
              <a:rPr lang="it-IT" altLang="it-IT" sz="1800"/>
              <a:t>da considerare</a:t>
            </a: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468313" y="3009900"/>
            <a:ext cx="8351837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Ogni </a:t>
            </a:r>
            <a:r>
              <a:rPr lang="it-IT" altLang="it-IT" sz="1800" i="1">
                <a:solidFill>
                  <a:schemeClr val="accent2"/>
                </a:solidFill>
              </a:rPr>
              <a:t>task</a:t>
            </a:r>
            <a:r>
              <a:rPr lang="it-IT" altLang="it-IT" sz="1800"/>
              <a:t> è raffigurato da un </a:t>
            </a:r>
            <a:r>
              <a:rPr lang="it-IT" altLang="it-IT" sz="1800" i="1">
                <a:solidFill>
                  <a:schemeClr val="accent2"/>
                </a:solidFill>
              </a:rPr>
              <a:t>rettangolo </a:t>
            </a:r>
            <a:r>
              <a:rPr lang="it-IT" altLang="it-IT" sz="1800"/>
              <a:t>la cui base è pari al </a:t>
            </a:r>
            <a:r>
              <a:rPr lang="it-IT" altLang="it-IT" sz="1800" i="1">
                <a:solidFill>
                  <a:schemeClr val="accent2"/>
                </a:solidFill>
              </a:rPr>
              <a:t>tempo di processamento</a:t>
            </a:r>
          </a:p>
        </p:txBody>
      </p:sp>
      <p:grpSp>
        <p:nvGrpSpPr>
          <p:cNvPr id="2" name="Gruppo 35"/>
          <p:cNvGrpSpPr>
            <a:grpSpLocks/>
          </p:cNvGrpSpPr>
          <p:nvPr/>
        </p:nvGrpSpPr>
        <p:grpSpPr bwMode="auto">
          <a:xfrm>
            <a:off x="900113" y="3933825"/>
            <a:ext cx="7704137" cy="2519363"/>
            <a:chOff x="900113" y="3933825"/>
            <a:chExt cx="7704137" cy="2519363"/>
          </a:xfrm>
        </p:grpSpPr>
        <p:cxnSp>
          <p:nvCxnSpPr>
            <p:cNvPr id="9" name="Connettore 1 8"/>
            <p:cNvCxnSpPr/>
            <p:nvPr/>
          </p:nvCxnSpPr>
          <p:spPr bwMode="auto">
            <a:xfrm>
              <a:off x="1116013" y="3933825"/>
              <a:ext cx="0" cy="2447925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9"/>
            <p:cNvCxnSpPr/>
            <p:nvPr/>
          </p:nvCxnSpPr>
          <p:spPr bwMode="auto">
            <a:xfrm flipH="1">
              <a:off x="900113" y="6092825"/>
              <a:ext cx="360045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/>
          </p:nvCxnSpPr>
          <p:spPr bwMode="auto">
            <a:xfrm flipV="1">
              <a:off x="1836738" y="5518150"/>
              <a:ext cx="0" cy="5746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/>
          </p:nvCxnSpPr>
          <p:spPr bwMode="auto">
            <a:xfrm flipV="1">
              <a:off x="3492500" y="5518150"/>
              <a:ext cx="0" cy="5746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/>
          </p:nvCxnSpPr>
          <p:spPr bwMode="auto">
            <a:xfrm flipH="1">
              <a:off x="1836738" y="5518150"/>
              <a:ext cx="16557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tangolo 19"/>
            <p:cNvSpPr/>
            <p:nvPr/>
          </p:nvSpPr>
          <p:spPr bwMode="auto">
            <a:xfrm>
              <a:off x="2339975" y="5589588"/>
              <a:ext cx="504825" cy="3603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j</a:t>
              </a:r>
            </a:p>
          </p:txBody>
        </p:sp>
        <p:cxnSp>
          <p:nvCxnSpPr>
            <p:cNvPr id="22" name="Connettore 1 21"/>
            <p:cNvCxnSpPr/>
            <p:nvPr/>
          </p:nvCxnSpPr>
          <p:spPr bwMode="auto">
            <a:xfrm>
              <a:off x="1836738" y="5157788"/>
              <a:ext cx="165576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ttangolo 22"/>
            <p:cNvSpPr/>
            <p:nvPr/>
          </p:nvSpPr>
          <p:spPr bwMode="auto">
            <a:xfrm>
              <a:off x="2411413" y="4725988"/>
              <a:ext cx="504825" cy="35877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 err="1"/>
                <a:t>p</a:t>
              </a:r>
              <a:r>
                <a:rPr lang="it-IT" baseline="-25000" dirty="0" err="1"/>
                <a:t>j</a:t>
              </a:r>
              <a:endParaRPr lang="it-IT" baseline="-25000" dirty="0"/>
            </a:p>
          </p:txBody>
        </p:sp>
        <p:sp>
          <p:nvSpPr>
            <p:cNvPr id="24" name="Rettangolo 23"/>
            <p:cNvSpPr/>
            <p:nvPr/>
          </p:nvSpPr>
          <p:spPr bwMode="auto">
            <a:xfrm>
              <a:off x="1260475" y="6092825"/>
              <a:ext cx="503238" cy="36036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 err="1"/>
                <a:t>r</a:t>
              </a:r>
              <a:r>
                <a:rPr lang="it-IT" baseline="-25000" dirty="0" err="1"/>
                <a:t>j</a:t>
              </a:r>
              <a:endParaRPr lang="it-IT" baseline="-25000" dirty="0"/>
            </a:p>
          </p:txBody>
        </p:sp>
        <p:cxnSp>
          <p:nvCxnSpPr>
            <p:cNvPr id="26" name="Connettore 1 25"/>
            <p:cNvCxnSpPr/>
            <p:nvPr/>
          </p:nvCxnSpPr>
          <p:spPr bwMode="auto">
            <a:xfrm>
              <a:off x="1403350" y="4437063"/>
              <a:ext cx="0" cy="19446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/>
          </p:nvCxnSpPr>
          <p:spPr bwMode="auto">
            <a:xfrm>
              <a:off x="3995738" y="4437063"/>
              <a:ext cx="0" cy="19446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ttangolo 33"/>
            <p:cNvSpPr/>
            <p:nvPr/>
          </p:nvSpPr>
          <p:spPr bwMode="auto">
            <a:xfrm>
              <a:off x="3635375" y="6092825"/>
              <a:ext cx="504825" cy="36036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d</a:t>
              </a:r>
              <a:r>
                <a:rPr lang="it-IT" baseline="-25000" dirty="0"/>
                <a:t>j</a:t>
              </a:r>
            </a:p>
          </p:txBody>
        </p:sp>
        <p:cxnSp>
          <p:nvCxnSpPr>
            <p:cNvPr id="35" name="Connettore 1 34"/>
            <p:cNvCxnSpPr/>
            <p:nvPr/>
          </p:nvCxnSpPr>
          <p:spPr bwMode="auto">
            <a:xfrm>
              <a:off x="1403350" y="4581525"/>
              <a:ext cx="208915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tangolo 36"/>
            <p:cNvSpPr/>
            <p:nvPr/>
          </p:nvSpPr>
          <p:spPr bwMode="auto">
            <a:xfrm>
              <a:off x="2411413" y="4078288"/>
              <a:ext cx="504825" cy="35877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 err="1"/>
                <a:t>F</a:t>
              </a:r>
              <a:r>
                <a:rPr lang="it-IT" baseline="-25000" dirty="0" err="1"/>
                <a:t>j</a:t>
              </a:r>
              <a:endParaRPr lang="it-IT" baseline="-25000" dirty="0"/>
            </a:p>
          </p:txBody>
        </p:sp>
        <p:cxnSp>
          <p:nvCxnSpPr>
            <p:cNvPr id="39" name="Connettore 1 38"/>
            <p:cNvCxnSpPr/>
            <p:nvPr/>
          </p:nvCxnSpPr>
          <p:spPr bwMode="auto">
            <a:xfrm>
              <a:off x="5219700" y="3933825"/>
              <a:ext cx="0" cy="2447925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/>
          </p:nvCxnSpPr>
          <p:spPr bwMode="auto">
            <a:xfrm flipH="1">
              <a:off x="5003800" y="6092825"/>
              <a:ext cx="360045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/>
          </p:nvCxnSpPr>
          <p:spPr bwMode="auto">
            <a:xfrm flipV="1">
              <a:off x="6588125" y="5518150"/>
              <a:ext cx="0" cy="5746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/>
          </p:nvCxnSpPr>
          <p:spPr bwMode="auto">
            <a:xfrm flipV="1">
              <a:off x="8243888" y="5518150"/>
              <a:ext cx="0" cy="5746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/>
          </p:nvCxnSpPr>
          <p:spPr bwMode="auto">
            <a:xfrm flipH="1">
              <a:off x="6588125" y="5518150"/>
              <a:ext cx="165576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ttangolo 43"/>
            <p:cNvSpPr/>
            <p:nvPr/>
          </p:nvSpPr>
          <p:spPr bwMode="auto">
            <a:xfrm>
              <a:off x="7092950" y="5589588"/>
              <a:ext cx="503238" cy="3603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j</a:t>
              </a:r>
            </a:p>
          </p:txBody>
        </p:sp>
        <p:sp>
          <p:nvSpPr>
            <p:cNvPr id="47" name="Rettangolo 46"/>
            <p:cNvSpPr/>
            <p:nvPr/>
          </p:nvSpPr>
          <p:spPr bwMode="auto">
            <a:xfrm>
              <a:off x="5364163" y="6092825"/>
              <a:ext cx="504825" cy="36036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 err="1"/>
                <a:t>r</a:t>
              </a:r>
              <a:r>
                <a:rPr lang="it-IT" baseline="-25000" dirty="0" err="1"/>
                <a:t>j</a:t>
              </a:r>
              <a:endParaRPr lang="it-IT" baseline="-25000" dirty="0"/>
            </a:p>
          </p:txBody>
        </p:sp>
        <p:cxnSp>
          <p:nvCxnSpPr>
            <p:cNvPr id="48" name="Connettore 1 47"/>
            <p:cNvCxnSpPr/>
            <p:nvPr/>
          </p:nvCxnSpPr>
          <p:spPr bwMode="auto">
            <a:xfrm>
              <a:off x="5508625" y="4437063"/>
              <a:ext cx="0" cy="19446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/>
          </p:nvCxnSpPr>
          <p:spPr bwMode="auto">
            <a:xfrm>
              <a:off x="7667625" y="4365625"/>
              <a:ext cx="0" cy="1943100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ttangolo 49"/>
            <p:cNvSpPr/>
            <p:nvPr/>
          </p:nvSpPr>
          <p:spPr bwMode="auto">
            <a:xfrm>
              <a:off x="7235825" y="6092825"/>
              <a:ext cx="504825" cy="36036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d</a:t>
              </a:r>
              <a:r>
                <a:rPr lang="it-IT" baseline="-25000" dirty="0"/>
                <a:t>j</a:t>
              </a:r>
            </a:p>
          </p:txBody>
        </p:sp>
        <p:sp>
          <p:nvSpPr>
            <p:cNvPr id="53" name="Rettangolo 52"/>
            <p:cNvSpPr/>
            <p:nvPr/>
          </p:nvSpPr>
          <p:spPr bwMode="auto">
            <a:xfrm>
              <a:off x="3203575" y="6092825"/>
              <a:ext cx="504825" cy="36036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 err="1"/>
                <a:t>C</a:t>
              </a:r>
              <a:r>
                <a:rPr lang="it-IT" baseline="-25000" dirty="0" err="1"/>
                <a:t>j</a:t>
              </a:r>
              <a:endParaRPr lang="it-IT" baseline="-25000" dirty="0"/>
            </a:p>
          </p:txBody>
        </p:sp>
        <p:sp>
          <p:nvSpPr>
            <p:cNvPr id="54" name="Rettangolo 53"/>
            <p:cNvSpPr/>
            <p:nvPr/>
          </p:nvSpPr>
          <p:spPr bwMode="auto">
            <a:xfrm>
              <a:off x="8027988" y="6092825"/>
              <a:ext cx="504825" cy="36036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 err="1"/>
                <a:t>C</a:t>
              </a:r>
              <a:r>
                <a:rPr lang="it-IT" baseline="-25000" dirty="0" err="1"/>
                <a:t>j</a:t>
              </a:r>
              <a:endParaRPr lang="it-IT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3" name="Rettangolo 2"/>
          <p:cNvSpPr>
            <a:spLocks noChangeArrowheads="1"/>
          </p:cNvSpPr>
          <p:nvPr/>
        </p:nvSpPr>
        <p:spPr bwMode="auto">
          <a:xfrm>
            <a:off x="395288" y="1466850"/>
            <a:ext cx="8569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defRPr/>
            </a:pPr>
            <a:r>
              <a:rPr lang="it-IT" b="1" i="1" dirty="0">
                <a:solidFill>
                  <a:srgbClr val="0066FF"/>
                </a:solidFill>
                <a:cs typeface="+mn-cs"/>
              </a:rPr>
              <a:t>Euristica </a:t>
            </a:r>
            <a:r>
              <a:rPr lang="it-IT" b="1" i="1" dirty="0" err="1">
                <a:solidFill>
                  <a:srgbClr val="0066FF"/>
                </a:solidFill>
                <a:cs typeface="+mn-cs"/>
              </a:rPr>
              <a:t>shifting</a:t>
            </a:r>
            <a:r>
              <a:rPr lang="it-IT" b="1" i="1" dirty="0">
                <a:solidFill>
                  <a:srgbClr val="0066FF"/>
                </a:solidFill>
                <a:cs typeface="+mn-cs"/>
              </a:rPr>
              <a:t> </a:t>
            </a:r>
            <a:r>
              <a:rPr lang="it-IT" b="1" i="1" dirty="0" err="1">
                <a:solidFill>
                  <a:srgbClr val="0066FF"/>
                </a:solidFill>
                <a:cs typeface="+mn-cs"/>
              </a:rPr>
              <a:t>bottlenck</a:t>
            </a:r>
            <a:endParaRPr lang="it-IT" b="1" i="1" dirty="0">
              <a:solidFill>
                <a:srgbClr val="0066FF"/>
              </a:solidFill>
              <a:latin typeface="+mj-lt"/>
              <a:cs typeface="+mn-cs"/>
            </a:endParaRPr>
          </a:p>
        </p:txBody>
      </p:sp>
      <p:sp>
        <p:nvSpPr>
          <p:cNvPr id="47108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</a:t>
            </a: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468313" y="1803400"/>
            <a:ext cx="8424862" cy="133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dirty="0">
                <a:cs typeface="+mn-cs"/>
              </a:rPr>
              <a:t>L’euristica </a:t>
            </a:r>
            <a:r>
              <a:rPr lang="it-IT" i="1" dirty="0" err="1">
                <a:solidFill>
                  <a:schemeClr val="accent2"/>
                </a:solidFill>
                <a:cs typeface="+mn-cs"/>
              </a:rPr>
              <a:t>shifting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 </a:t>
            </a:r>
            <a:r>
              <a:rPr lang="it-IT" i="1" dirty="0" err="1">
                <a:solidFill>
                  <a:schemeClr val="accent2"/>
                </a:solidFill>
                <a:cs typeface="+mn-cs"/>
              </a:rPr>
              <a:t>bottleneck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 </a:t>
            </a:r>
            <a:r>
              <a:rPr lang="it-IT" dirty="0">
                <a:cs typeface="+mn-cs"/>
              </a:rPr>
              <a:t>consiste nel cercare uno </a:t>
            </a:r>
            <a:r>
              <a:rPr lang="it-IT" dirty="0" err="1">
                <a:cs typeface="+mn-cs"/>
              </a:rPr>
              <a:t>schedule</a:t>
            </a:r>
            <a:r>
              <a:rPr lang="it-IT" dirty="0">
                <a:cs typeface="+mn-cs"/>
              </a:rPr>
              <a:t> </a:t>
            </a:r>
            <a:r>
              <a:rPr lang="el-GR" b="1" i="1" dirty="0">
                <a:solidFill>
                  <a:schemeClr val="accent2"/>
                </a:solidFill>
                <a:latin typeface="Arial"/>
                <a:cs typeface="Arial"/>
              </a:rPr>
              <a:t>σ</a:t>
            </a:r>
            <a:r>
              <a:rPr lang="it-IT" dirty="0">
                <a:latin typeface="Arial"/>
                <a:cs typeface="Arial"/>
              </a:rPr>
              <a:t> per il quale il grafo </a:t>
            </a:r>
            <a:r>
              <a:rPr lang="it-IT" b="1" i="1" dirty="0">
                <a:solidFill>
                  <a:schemeClr val="accent2"/>
                </a:solidFill>
                <a:latin typeface="Brush Script MT" pitchFamily="66" charset="0"/>
                <a:cs typeface="+mn-cs"/>
              </a:rPr>
              <a:t>G(</a:t>
            </a:r>
            <a:r>
              <a:rPr lang="el-GR" b="1" i="1" dirty="0">
                <a:solidFill>
                  <a:schemeClr val="accent2"/>
                </a:solidFill>
                <a:latin typeface="Arial"/>
                <a:cs typeface="Arial"/>
              </a:rPr>
              <a:t>σ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) </a:t>
            </a:r>
            <a:r>
              <a:rPr lang="it-IT" dirty="0">
                <a:latin typeface="Arial"/>
                <a:cs typeface="Arial"/>
              </a:rPr>
              <a:t>sia 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aciclico</a:t>
            </a:r>
            <a:r>
              <a:rPr lang="it-IT" i="1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it-IT" dirty="0">
                <a:latin typeface="Arial"/>
                <a:cs typeface="Arial"/>
              </a:rPr>
              <a:t>e tale che </a:t>
            </a:r>
            <a:r>
              <a:rPr lang="it-IT" i="1" dirty="0">
                <a:solidFill>
                  <a:schemeClr val="accent2"/>
                </a:solidFill>
                <a:latin typeface="Arial"/>
                <a:cs typeface="Arial"/>
              </a:rPr>
              <a:t>la lunghezza del suo percorso critico </a:t>
            </a:r>
            <a:r>
              <a:rPr lang="it-IT" dirty="0">
                <a:latin typeface="Arial"/>
                <a:cs typeface="Arial"/>
              </a:rPr>
              <a:t>sia la </a:t>
            </a:r>
            <a:r>
              <a:rPr lang="it-IT" i="1" dirty="0">
                <a:solidFill>
                  <a:schemeClr val="accent2"/>
                </a:solidFill>
                <a:latin typeface="Arial"/>
                <a:cs typeface="Arial"/>
              </a:rPr>
              <a:t>più bassa possibile</a:t>
            </a:r>
            <a:endParaRPr lang="it-IT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468313" y="3154363"/>
            <a:ext cx="8424862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dirty="0">
                <a:cs typeface="+mn-cs"/>
              </a:rPr>
              <a:t>Tra le varie macchine ve ne sarà una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più critica </a:t>
            </a:r>
            <a:r>
              <a:rPr lang="it-IT" dirty="0">
                <a:cs typeface="+mn-cs"/>
              </a:rPr>
              <a:t>delle altre, il modo in cui i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job</a:t>
            </a:r>
            <a:r>
              <a:rPr lang="it-IT" dirty="0">
                <a:cs typeface="+mn-cs"/>
              </a:rPr>
              <a:t> vengono </a:t>
            </a:r>
            <a:r>
              <a:rPr lang="it-IT" i="1" dirty="0" err="1">
                <a:solidFill>
                  <a:schemeClr val="accent2"/>
                </a:solidFill>
                <a:cs typeface="+mn-cs"/>
              </a:rPr>
              <a:t>sequenziati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 </a:t>
            </a:r>
            <a:r>
              <a:rPr lang="it-IT" dirty="0">
                <a:cs typeface="+mn-cs"/>
              </a:rPr>
              <a:t>su questa macchina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influenza </a:t>
            </a:r>
            <a:r>
              <a:rPr lang="it-IT" dirty="0">
                <a:cs typeface="+mn-cs"/>
              </a:rPr>
              <a:t>il valore del </a:t>
            </a:r>
            <a:r>
              <a:rPr lang="it-IT" i="1" dirty="0" err="1">
                <a:solidFill>
                  <a:schemeClr val="accent2"/>
                </a:solidFill>
                <a:cs typeface="+mn-cs"/>
              </a:rPr>
              <a:t>makespan</a:t>
            </a:r>
            <a:endParaRPr lang="it-IT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graphicFrame>
        <p:nvGraphicFramePr>
          <p:cNvPr id="47111" name="Object 2"/>
          <p:cNvGraphicFramePr>
            <a:graphicFrameLocks noChangeAspect="1"/>
          </p:cNvGraphicFramePr>
          <p:nvPr/>
        </p:nvGraphicFramePr>
        <p:xfrm>
          <a:off x="468313" y="981075"/>
          <a:ext cx="10969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600" imgH="228600" progId="Equation.DSMT4">
                  <p:embed/>
                </p:oleObj>
              </mc:Choice>
              <mc:Fallback>
                <p:oleObj name="Equation" r:id="rId2" imgW="6096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81075"/>
                        <a:ext cx="109696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468313" y="4162425"/>
            <a:ext cx="8424862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dirty="0">
                <a:cs typeface="+mn-cs"/>
              </a:rPr>
              <a:t>Ad ogni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iterazione</a:t>
            </a:r>
            <a:r>
              <a:rPr lang="it-IT" dirty="0">
                <a:cs typeface="+mn-cs"/>
              </a:rPr>
              <a:t> l’algoritmo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individua la macchina che costituisce il collo di bottiglia</a:t>
            </a:r>
            <a:r>
              <a:rPr lang="it-IT" dirty="0">
                <a:cs typeface="+mn-cs"/>
              </a:rPr>
              <a:t> (</a:t>
            </a:r>
            <a:r>
              <a:rPr lang="it-IT" i="1" dirty="0" err="1">
                <a:solidFill>
                  <a:schemeClr val="accent2"/>
                </a:solidFill>
                <a:cs typeface="+mn-cs"/>
              </a:rPr>
              <a:t>bottlenck</a:t>
            </a:r>
            <a:r>
              <a:rPr lang="it-IT" dirty="0">
                <a:cs typeface="+mn-cs"/>
              </a:rPr>
              <a:t>) ed effettua il </a:t>
            </a:r>
            <a:r>
              <a:rPr lang="it-IT" i="1" dirty="0" err="1">
                <a:solidFill>
                  <a:schemeClr val="accent2"/>
                </a:solidFill>
                <a:cs typeface="+mn-cs"/>
              </a:rPr>
              <a:t>sequenziamento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 su tale macchina</a:t>
            </a:r>
            <a:endParaRPr lang="it-IT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3" name="Rettangolo 2"/>
          <p:cNvSpPr>
            <a:spLocks noChangeArrowheads="1"/>
          </p:cNvSpPr>
          <p:nvPr/>
        </p:nvSpPr>
        <p:spPr bwMode="auto">
          <a:xfrm>
            <a:off x="395288" y="1466850"/>
            <a:ext cx="8569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defRPr/>
            </a:pPr>
            <a:r>
              <a:rPr lang="it-IT" b="1" i="1" dirty="0">
                <a:solidFill>
                  <a:srgbClr val="0066FF"/>
                </a:solidFill>
                <a:cs typeface="+mn-cs"/>
              </a:rPr>
              <a:t>Euristica </a:t>
            </a:r>
            <a:r>
              <a:rPr lang="it-IT" b="1" i="1" dirty="0" err="1">
                <a:solidFill>
                  <a:srgbClr val="0066FF"/>
                </a:solidFill>
                <a:cs typeface="+mn-cs"/>
              </a:rPr>
              <a:t>shifting</a:t>
            </a:r>
            <a:r>
              <a:rPr lang="it-IT" b="1" i="1" dirty="0">
                <a:solidFill>
                  <a:srgbClr val="0066FF"/>
                </a:solidFill>
                <a:cs typeface="+mn-cs"/>
              </a:rPr>
              <a:t> </a:t>
            </a:r>
            <a:r>
              <a:rPr lang="it-IT" b="1" i="1" dirty="0" err="1">
                <a:solidFill>
                  <a:srgbClr val="0066FF"/>
                </a:solidFill>
                <a:cs typeface="+mn-cs"/>
              </a:rPr>
              <a:t>bottlenck</a:t>
            </a:r>
            <a:endParaRPr lang="it-IT" b="1" i="1" dirty="0">
              <a:solidFill>
                <a:srgbClr val="0066FF"/>
              </a:solidFill>
              <a:latin typeface="+mj-lt"/>
              <a:cs typeface="+mn-cs"/>
            </a:endParaRPr>
          </a:p>
        </p:txBody>
      </p:sp>
      <p:sp>
        <p:nvSpPr>
          <p:cNvPr id="48132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</a:t>
            </a: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468313" y="1803400"/>
            <a:ext cx="8424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365125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it-IT" dirty="0">
                <a:cs typeface="+mn-cs"/>
              </a:rPr>
              <a:t>Sia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M</a:t>
            </a:r>
            <a:r>
              <a:rPr lang="it-IT" dirty="0">
                <a:cs typeface="+mn-cs"/>
              </a:rPr>
              <a:t> l’insieme delle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macchine </a:t>
            </a:r>
            <a:r>
              <a:rPr lang="it-IT" dirty="0">
                <a:cs typeface="+mn-cs"/>
              </a:rPr>
              <a:t>ed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M</a:t>
            </a:r>
            <a:r>
              <a:rPr lang="it-IT" b="1" i="1" baseline="-25000" dirty="0">
                <a:solidFill>
                  <a:schemeClr val="accent2"/>
                </a:solidFill>
                <a:cs typeface="+mn-cs"/>
              </a:rPr>
              <a:t>0</a:t>
            </a:r>
            <a:r>
              <a:rPr lang="it-IT" dirty="0">
                <a:cs typeface="+mn-cs"/>
              </a:rPr>
              <a:t> quello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delle macchine già </a:t>
            </a:r>
            <a:r>
              <a:rPr lang="it-IT" i="1" dirty="0" err="1">
                <a:solidFill>
                  <a:schemeClr val="accent2"/>
                </a:solidFill>
                <a:cs typeface="+mn-cs"/>
              </a:rPr>
              <a:t>sequenziate</a:t>
            </a:r>
            <a:endParaRPr lang="it-IT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graphicFrame>
        <p:nvGraphicFramePr>
          <p:cNvPr id="48134" name="Object 2"/>
          <p:cNvGraphicFramePr>
            <a:graphicFrameLocks noChangeAspect="1"/>
          </p:cNvGraphicFramePr>
          <p:nvPr/>
        </p:nvGraphicFramePr>
        <p:xfrm>
          <a:off x="468313" y="981075"/>
          <a:ext cx="10969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600" imgH="228600" progId="Equation.DSMT4">
                  <p:embed/>
                </p:oleObj>
              </mc:Choice>
              <mc:Fallback>
                <p:oleObj name="Equation" r:id="rId2" imgW="6096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81075"/>
                        <a:ext cx="109696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468313" y="2205038"/>
            <a:ext cx="8280400" cy="133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365125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it-IT" dirty="0">
                <a:cs typeface="+mn-cs"/>
              </a:rPr>
              <a:t>Sia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G(M0) </a:t>
            </a:r>
            <a:r>
              <a:rPr lang="it-IT" dirty="0">
                <a:cs typeface="+mn-cs"/>
              </a:rPr>
              <a:t>il grafo ottenuto da </a:t>
            </a:r>
            <a:r>
              <a:rPr lang="it-IT" b="1" i="1" dirty="0">
                <a:solidFill>
                  <a:schemeClr val="accent2"/>
                </a:solidFill>
                <a:latin typeface="Brush Script MT" pitchFamily="66" charset="0"/>
                <a:cs typeface="+mn-cs"/>
              </a:rPr>
              <a:t>G</a:t>
            </a:r>
            <a:r>
              <a:rPr lang="it-IT" dirty="0">
                <a:cs typeface="+mn-cs"/>
              </a:rPr>
              <a:t>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eliminando gli archi disgiuntivi delle macchine non ancora </a:t>
            </a:r>
            <a:r>
              <a:rPr lang="it-IT" i="1" dirty="0" err="1">
                <a:solidFill>
                  <a:schemeClr val="accent2"/>
                </a:solidFill>
                <a:cs typeface="+mn-cs"/>
              </a:rPr>
              <a:t>sequenziate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 </a:t>
            </a:r>
            <a:r>
              <a:rPr lang="it-IT" dirty="0">
                <a:cs typeface="+mn-cs"/>
              </a:rPr>
              <a:t>e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orientando gli archi disgiuntivi delle macchine in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M</a:t>
            </a:r>
            <a:r>
              <a:rPr lang="it-IT" b="1" i="1" baseline="-25000" dirty="0">
                <a:solidFill>
                  <a:schemeClr val="accent2"/>
                </a:solidFill>
                <a:cs typeface="+mn-cs"/>
              </a:rPr>
              <a:t>0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 secondo il loro </a:t>
            </a:r>
            <a:r>
              <a:rPr lang="it-IT" i="1" dirty="0" err="1">
                <a:solidFill>
                  <a:schemeClr val="accent2"/>
                </a:solidFill>
                <a:cs typeface="+mn-cs"/>
              </a:rPr>
              <a:t>sequenziamento</a:t>
            </a:r>
            <a:endParaRPr lang="it-IT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468313" y="3476625"/>
            <a:ext cx="8424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365125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it-IT" dirty="0">
                <a:cs typeface="+mn-cs"/>
              </a:rPr>
              <a:t>Sia </a:t>
            </a:r>
            <a:r>
              <a:rPr lang="it-IT" b="1" i="1" dirty="0" err="1">
                <a:solidFill>
                  <a:schemeClr val="accent2"/>
                </a:solidFill>
                <a:cs typeface="+mn-cs"/>
              </a:rPr>
              <a:t>C</a:t>
            </a:r>
            <a:r>
              <a:rPr lang="it-IT" b="1" i="1" baseline="-25000" dirty="0" err="1">
                <a:solidFill>
                  <a:schemeClr val="accent2"/>
                </a:solidFill>
                <a:cs typeface="+mn-cs"/>
              </a:rPr>
              <a:t>max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(M</a:t>
            </a:r>
            <a:r>
              <a:rPr lang="it-IT" b="1" i="1" baseline="-25000" dirty="0">
                <a:solidFill>
                  <a:schemeClr val="accent2"/>
                </a:solidFill>
                <a:cs typeface="+mn-cs"/>
              </a:rPr>
              <a:t>O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) </a:t>
            </a:r>
            <a:r>
              <a:rPr lang="it-IT" dirty="0">
                <a:cs typeface="+mn-cs"/>
              </a:rPr>
              <a:t>il valore del percorso critico su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G(M</a:t>
            </a:r>
            <a:r>
              <a:rPr lang="it-IT" b="1" i="1" baseline="-25000" dirty="0">
                <a:solidFill>
                  <a:schemeClr val="accent2"/>
                </a:solidFill>
                <a:cs typeface="+mn-cs"/>
              </a:rPr>
              <a:t>O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)</a:t>
            </a:r>
            <a:endParaRPr lang="it-IT" b="1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sp>
        <p:nvSpPr>
          <p:cNvPr id="10" name="Rettangolo 9"/>
          <p:cNvSpPr>
            <a:spLocks noChangeArrowheads="1"/>
          </p:cNvSpPr>
          <p:nvPr/>
        </p:nvSpPr>
        <p:spPr bwMode="auto">
          <a:xfrm>
            <a:off x="468313" y="3933825"/>
            <a:ext cx="8424862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365125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it-IT" dirty="0">
                <a:cs typeface="+mn-cs"/>
              </a:rPr>
              <a:t>Sia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[i,j] </a:t>
            </a:r>
            <a:r>
              <a:rPr lang="it-IT" dirty="0">
                <a:cs typeface="+mn-cs"/>
              </a:rPr>
              <a:t>un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task</a:t>
            </a:r>
            <a:r>
              <a:rPr lang="it-IT" dirty="0">
                <a:cs typeface="+mn-cs"/>
              </a:rPr>
              <a:t> di una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macchina non ancora </a:t>
            </a:r>
            <a:r>
              <a:rPr lang="it-IT" i="1" dirty="0" err="1">
                <a:solidFill>
                  <a:schemeClr val="accent2"/>
                </a:solidFill>
                <a:cs typeface="+mn-cs"/>
              </a:rPr>
              <a:t>sequenziata</a:t>
            </a:r>
            <a:r>
              <a:rPr lang="it-IT" dirty="0">
                <a:cs typeface="+mn-cs"/>
              </a:rPr>
              <a:t>, sia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x</a:t>
            </a:r>
            <a:r>
              <a:rPr lang="it-IT" dirty="0">
                <a:cs typeface="+mn-cs"/>
              </a:rPr>
              <a:t> la lunghezza del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percorso critico </a:t>
            </a:r>
            <a:r>
              <a:rPr lang="it-IT" dirty="0">
                <a:cs typeface="+mn-cs"/>
              </a:rPr>
              <a:t>da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s</a:t>
            </a:r>
            <a:r>
              <a:rPr lang="it-IT" dirty="0">
                <a:cs typeface="+mn-cs"/>
              </a:rPr>
              <a:t> al nodo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[i,j] </a:t>
            </a:r>
            <a:r>
              <a:rPr lang="it-IT" dirty="0">
                <a:cs typeface="+mn-cs"/>
              </a:rPr>
              <a:t>sul grafo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G(M</a:t>
            </a:r>
            <a:r>
              <a:rPr lang="it-IT" b="1" i="1" baseline="-25000" dirty="0">
                <a:solidFill>
                  <a:schemeClr val="accent2"/>
                </a:solidFill>
                <a:cs typeface="+mn-cs"/>
              </a:rPr>
              <a:t>O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)</a:t>
            </a:r>
            <a:r>
              <a:rPr lang="it-IT" dirty="0">
                <a:cs typeface="+mn-cs"/>
              </a:rPr>
              <a:t> e sia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y</a:t>
            </a:r>
            <a:r>
              <a:rPr lang="it-IT" dirty="0">
                <a:cs typeface="+mn-cs"/>
              </a:rPr>
              <a:t> la lunghezza del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percorso critico </a:t>
            </a:r>
            <a:r>
              <a:rPr lang="it-IT" dirty="0">
                <a:cs typeface="+mn-cs"/>
              </a:rPr>
              <a:t>da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[i,j] </a:t>
            </a:r>
            <a:r>
              <a:rPr lang="it-IT" dirty="0">
                <a:cs typeface="+mn-cs"/>
              </a:rPr>
              <a:t>a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t</a:t>
            </a:r>
            <a:endParaRPr lang="it-IT" b="1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sp>
        <p:nvSpPr>
          <p:cNvPr id="11" name="Rettangolo 10"/>
          <p:cNvSpPr>
            <a:spLocks noChangeArrowheads="1"/>
          </p:cNvSpPr>
          <p:nvPr/>
        </p:nvSpPr>
        <p:spPr bwMode="auto">
          <a:xfrm>
            <a:off x="468313" y="5205413"/>
            <a:ext cx="842486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365125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it-IT" dirty="0">
                <a:cs typeface="+mn-cs"/>
              </a:rPr>
              <a:t>Il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task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[i,j] </a:t>
            </a:r>
            <a:r>
              <a:rPr lang="it-IT" dirty="0">
                <a:cs typeface="+mn-cs"/>
              </a:rPr>
              <a:t>non può iniziare prima di </a:t>
            </a:r>
            <a:r>
              <a:rPr lang="it-IT" b="1" i="1" dirty="0" err="1">
                <a:solidFill>
                  <a:schemeClr val="accent2"/>
                </a:solidFill>
                <a:cs typeface="+mn-cs"/>
              </a:rPr>
              <a:t>x-p</a:t>
            </a:r>
            <a:r>
              <a:rPr lang="it-IT" b="1" i="1" baseline="-25000" dirty="0" err="1">
                <a:solidFill>
                  <a:schemeClr val="accent2"/>
                </a:solidFill>
                <a:cs typeface="+mn-cs"/>
              </a:rPr>
              <a:t>ij</a:t>
            </a:r>
            <a:endParaRPr lang="it-IT" b="1" i="1" baseline="-25000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sp>
        <p:nvSpPr>
          <p:cNvPr id="12" name="Rettangolo 11"/>
          <p:cNvSpPr>
            <a:spLocks noChangeArrowheads="1"/>
          </p:cNvSpPr>
          <p:nvPr/>
        </p:nvSpPr>
        <p:spPr bwMode="auto">
          <a:xfrm>
            <a:off x="468313" y="5661025"/>
            <a:ext cx="84248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365125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it-IT" dirty="0">
                <a:cs typeface="+mn-cs"/>
              </a:rPr>
              <a:t>Se non si vuole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peggiorare il </a:t>
            </a:r>
            <a:r>
              <a:rPr lang="it-IT" i="1" dirty="0" err="1">
                <a:solidFill>
                  <a:schemeClr val="accent2"/>
                </a:solidFill>
                <a:cs typeface="+mn-cs"/>
              </a:rPr>
              <a:t>makespan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 corrente </a:t>
            </a:r>
            <a:r>
              <a:rPr lang="it-IT" b="1" i="1" dirty="0" err="1">
                <a:solidFill>
                  <a:schemeClr val="accent2"/>
                </a:solidFill>
                <a:cs typeface="+mn-cs"/>
              </a:rPr>
              <a:t>C</a:t>
            </a:r>
            <a:r>
              <a:rPr lang="it-IT" b="1" i="1" baseline="-25000" dirty="0" err="1">
                <a:solidFill>
                  <a:schemeClr val="accent2"/>
                </a:solidFill>
                <a:cs typeface="+mn-cs"/>
              </a:rPr>
              <a:t>max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(M</a:t>
            </a:r>
            <a:r>
              <a:rPr lang="it-IT" b="1" i="1" baseline="-25000" dirty="0">
                <a:solidFill>
                  <a:schemeClr val="accent2"/>
                </a:solidFill>
                <a:cs typeface="+mn-cs"/>
              </a:rPr>
              <a:t>O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), </a:t>
            </a:r>
            <a:r>
              <a:rPr lang="it-IT" dirty="0">
                <a:cs typeface="+mn-cs"/>
              </a:rPr>
              <a:t>il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task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 [i,j]</a:t>
            </a:r>
            <a:r>
              <a:rPr lang="it-IT" dirty="0">
                <a:cs typeface="+mn-cs"/>
              </a:rPr>
              <a:t> non può terminare dopo l’istante </a:t>
            </a:r>
            <a:r>
              <a:rPr lang="it-IT" b="1" i="1" dirty="0" err="1">
                <a:solidFill>
                  <a:schemeClr val="accent2"/>
                </a:solidFill>
                <a:cs typeface="+mn-cs"/>
              </a:rPr>
              <a:t>C</a:t>
            </a:r>
            <a:r>
              <a:rPr lang="it-IT" b="1" i="1" baseline="-25000" dirty="0" err="1">
                <a:solidFill>
                  <a:schemeClr val="accent2"/>
                </a:solidFill>
                <a:cs typeface="+mn-cs"/>
              </a:rPr>
              <a:t>max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(M</a:t>
            </a:r>
            <a:r>
              <a:rPr lang="it-IT" b="1" i="1" baseline="-25000" dirty="0">
                <a:solidFill>
                  <a:schemeClr val="accent2"/>
                </a:solidFill>
                <a:cs typeface="+mn-cs"/>
              </a:rPr>
              <a:t>O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)-y</a:t>
            </a:r>
            <a:r>
              <a:rPr lang="it-IT" dirty="0">
                <a:cs typeface="+mn-cs"/>
              </a:rPr>
              <a:t> </a:t>
            </a:r>
            <a:endParaRPr lang="it-IT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1" grpId="0"/>
      <p:bldP spid="1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3" name="Rettangolo 2"/>
          <p:cNvSpPr>
            <a:spLocks noChangeArrowheads="1"/>
          </p:cNvSpPr>
          <p:nvPr/>
        </p:nvSpPr>
        <p:spPr bwMode="auto">
          <a:xfrm>
            <a:off x="395288" y="1466850"/>
            <a:ext cx="8569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defRPr/>
            </a:pPr>
            <a:r>
              <a:rPr lang="it-IT" b="1" i="1" dirty="0">
                <a:solidFill>
                  <a:srgbClr val="0066FF"/>
                </a:solidFill>
                <a:cs typeface="+mn-cs"/>
              </a:rPr>
              <a:t>Euristica </a:t>
            </a:r>
            <a:r>
              <a:rPr lang="it-IT" b="1" i="1" dirty="0" err="1">
                <a:solidFill>
                  <a:srgbClr val="0066FF"/>
                </a:solidFill>
                <a:cs typeface="+mn-cs"/>
              </a:rPr>
              <a:t>shifting</a:t>
            </a:r>
            <a:r>
              <a:rPr lang="it-IT" b="1" i="1" dirty="0">
                <a:solidFill>
                  <a:srgbClr val="0066FF"/>
                </a:solidFill>
                <a:cs typeface="+mn-cs"/>
              </a:rPr>
              <a:t> </a:t>
            </a:r>
            <a:r>
              <a:rPr lang="it-IT" b="1" i="1">
                <a:solidFill>
                  <a:srgbClr val="0066FF"/>
                </a:solidFill>
                <a:cs typeface="+mn-cs"/>
              </a:rPr>
              <a:t>bottleneck</a:t>
            </a:r>
            <a:endParaRPr lang="it-IT" b="1" i="1" dirty="0">
              <a:solidFill>
                <a:srgbClr val="0066FF"/>
              </a:solidFill>
              <a:latin typeface="+mj-lt"/>
              <a:cs typeface="+mn-cs"/>
            </a:endParaRPr>
          </a:p>
        </p:txBody>
      </p:sp>
      <p:sp>
        <p:nvSpPr>
          <p:cNvPr id="49156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</a:t>
            </a: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468313" y="1803400"/>
            <a:ext cx="84248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365125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it-IT" dirty="0">
                <a:cs typeface="+mn-cs"/>
              </a:rPr>
              <a:t>Data una </a:t>
            </a:r>
            <a:r>
              <a:rPr lang="it-IT" dirty="0">
                <a:solidFill>
                  <a:schemeClr val="accent2"/>
                </a:solidFill>
                <a:cs typeface="+mn-cs"/>
              </a:rPr>
              <a:t>macchina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k</a:t>
            </a:r>
            <a:r>
              <a:rPr lang="it-IT" dirty="0">
                <a:solidFill>
                  <a:schemeClr val="accent2"/>
                </a:solidFill>
                <a:cs typeface="+mn-cs"/>
              </a:rPr>
              <a:t>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non ancora </a:t>
            </a:r>
            <a:r>
              <a:rPr lang="it-IT" i="1" dirty="0" err="1">
                <a:solidFill>
                  <a:schemeClr val="accent2"/>
                </a:solidFill>
                <a:cs typeface="+mn-cs"/>
              </a:rPr>
              <a:t>sequenziata</a:t>
            </a:r>
            <a:r>
              <a:rPr lang="it-IT" dirty="0">
                <a:cs typeface="+mn-cs"/>
              </a:rPr>
              <a:t>, è possibile definire una istanza del problema </a:t>
            </a:r>
            <a:endParaRPr lang="it-IT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graphicFrame>
        <p:nvGraphicFramePr>
          <p:cNvPr id="49158" name="Object 2"/>
          <p:cNvGraphicFramePr>
            <a:graphicFrameLocks noChangeAspect="1"/>
          </p:cNvGraphicFramePr>
          <p:nvPr/>
        </p:nvGraphicFramePr>
        <p:xfrm>
          <a:off x="468313" y="981075"/>
          <a:ext cx="10969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600" imgH="228600" progId="Equation.DSMT4">
                  <p:embed/>
                </p:oleObj>
              </mc:Choice>
              <mc:Fallback>
                <p:oleObj name="Equation" r:id="rId2" imgW="6096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81075"/>
                        <a:ext cx="109696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114675" y="2282825"/>
          <a:ext cx="10969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336" imgH="241195" progId="Equation.DSMT4">
                  <p:embed/>
                </p:oleObj>
              </mc:Choice>
              <mc:Fallback>
                <p:oleObj name="Equation" r:id="rId4" imgW="609336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2282825"/>
                        <a:ext cx="109696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468313" y="2720975"/>
            <a:ext cx="84248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365125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it-IT" dirty="0">
                <a:cs typeface="+mn-cs"/>
              </a:rPr>
              <a:t>Il valore di </a:t>
            </a:r>
            <a:r>
              <a:rPr lang="it-IT" b="1" i="1" dirty="0" err="1">
                <a:solidFill>
                  <a:schemeClr val="accent2"/>
                </a:solidFill>
                <a:cs typeface="+mn-cs"/>
              </a:rPr>
              <a:t>L</a:t>
            </a:r>
            <a:r>
              <a:rPr lang="it-IT" b="1" i="1" baseline="-25000" dirty="0" err="1">
                <a:solidFill>
                  <a:schemeClr val="accent2"/>
                </a:solidFill>
                <a:cs typeface="+mn-cs"/>
              </a:rPr>
              <a:t>max</a:t>
            </a:r>
            <a:r>
              <a:rPr lang="it-IT" dirty="0">
                <a:cs typeface="+mn-cs"/>
              </a:rPr>
              <a:t> indica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di quanto il </a:t>
            </a:r>
            <a:r>
              <a:rPr lang="it-IT" i="1" dirty="0" err="1">
                <a:solidFill>
                  <a:schemeClr val="accent2"/>
                </a:solidFill>
                <a:cs typeface="+mn-cs"/>
              </a:rPr>
              <a:t>sequenziamento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 </a:t>
            </a:r>
            <a:r>
              <a:rPr lang="it-IT" dirty="0">
                <a:cs typeface="+mn-cs"/>
              </a:rPr>
              <a:t>sulla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macchina</a:t>
            </a:r>
            <a:r>
              <a:rPr lang="it-IT" dirty="0">
                <a:cs typeface="+mn-cs"/>
              </a:rPr>
              <a:t> fa peggiorare il </a:t>
            </a:r>
            <a:r>
              <a:rPr lang="it-IT" i="1" dirty="0" err="1">
                <a:solidFill>
                  <a:schemeClr val="accent2"/>
                </a:solidFill>
                <a:cs typeface="+mn-cs"/>
              </a:rPr>
              <a:t>makespan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 </a:t>
            </a:r>
            <a:r>
              <a:rPr lang="it-IT" dirty="0">
                <a:cs typeface="+mn-cs"/>
              </a:rPr>
              <a:t>rispetto al valore corrente</a:t>
            </a:r>
            <a:endParaRPr lang="it-IT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468313" y="3573463"/>
            <a:ext cx="8207375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365125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it-IT" dirty="0">
                <a:cs typeface="+mn-cs"/>
              </a:rPr>
              <a:t>La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macchina</a:t>
            </a:r>
            <a:r>
              <a:rPr lang="it-IT" dirty="0">
                <a:cs typeface="+mn-cs"/>
              </a:rPr>
              <a:t> cui corrisponde il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massimo valore di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L</a:t>
            </a:r>
            <a:r>
              <a:rPr lang="it-IT" b="1" i="1" baseline="-25000" dirty="0">
                <a:solidFill>
                  <a:schemeClr val="accent2"/>
                </a:solidFill>
                <a:cs typeface="+mn-cs"/>
              </a:rPr>
              <a:t>MAX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 </a:t>
            </a:r>
            <a:r>
              <a:rPr lang="it-IT" dirty="0">
                <a:cs typeface="+mn-cs"/>
              </a:rPr>
              <a:t>è la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macchina critica </a:t>
            </a:r>
            <a:r>
              <a:rPr lang="it-IT" dirty="0">
                <a:cs typeface="+mn-cs"/>
              </a:rPr>
              <a:t>(</a:t>
            </a:r>
            <a:r>
              <a:rPr lang="it-IT" i="1" dirty="0" err="1">
                <a:solidFill>
                  <a:schemeClr val="accent2"/>
                </a:solidFill>
                <a:cs typeface="+mn-cs"/>
              </a:rPr>
              <a:t>bottleneck</a:t>
            </a:r>
            <a:r>
              <a:rPr lang="it-IT" dirty="0">
                <a:cs typeface="+mn-cs"/>
              </a:rPr>
              <a:t>)</a:t>
            </a:r>
            <a:endParaRPr lang="it-IT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50179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</a:t>
            </a:r>
          </a:p>
        </p:txBody>
      </p:sp>
      <p:graphicFrame>
        <p:nvGraphicFramePr>
          <p:cNvPr id="50180" name="Object 2"/>
          <p:cNvGraphicFramePr>
            <a:graphicFrameLocks noChangeAspect="1"/>
          </p:cNvGraphicFramePr>
          <p:nvPr/>
        </p:nvGraphicFramePr>
        <p:xfrm>
          <a:off x="468313" y="981075"/>
          <a:ext cx="10969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600" imgH="228600" progId="Equation.DSMT4">
                  <p:embed/>
                </p:oleObj>
              </mc:Choice>
              <mc:Fallback>
                <p:oleObj name="Equation" r:id="rId2" imgW="6096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81075"/>
                        <a:ext cx="109696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18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12875"/>
            <a:ext cx="8223250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51203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shop, esempio</a:t>
            </a:r>
          </a:p>
        </p:txBody>
      </p:sp>
      <p:graphicFrame>
        <p:nvGraphicFramePr>
          <p:cNvPr id="51204" name="Object 2"/>
          <p:cNvGraphicFramePr>
            <a:graphicFrameLocks noChangeAspect="1"/>
          </p:cNvGraphicFramePr>
          <p:nvPr/>
        </p:nvGraphicFramePr>
        <p:xfrm>
          <a:off x="479425" y="981075"/>
          <a:ext cx="10731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228600" progId="Equation.DSMT4">
                  <p:embed/>
                </p:oleObj>
              </mc:Choice>
              <mc:Fallback>
                <p:oleObj name="Equation" r:id="rId2" imgW="5969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981075"/>
                        <a:ext cx="10731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2028825" y="1125538"/>
          <a:ext cx="2398715" cy="122396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79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991">
                <a:tc>
                  <a:txBody>
                    <a:bodyPr/>
                    <a:lstStyle/>
                    <a:p>
                      <a:r>
                        <a:rPr lang="it-IT" sz="1400" dirty="0" err="1"/>
                        <a:t>j\t</a:t>
                      </a:r>
                      <a:endParaRPr lang="it-IT" sz="1400" dirty="0"/>
                    </a:p>
                  </a:txBody>
                  <a:tcPr marL="91413" marR="91413" marT="45714" marB="4571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t1</a:t>
                      </a:r>
                    </a:p>
                  </a:txBody>
                  <a:tcPr marL="91413" marR="9141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t2</a:t>
                      </a:r>
                    </a:p>
                  </a:txBody>
                  <a:tcPr marL="91413" marR="9141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t3</a:t>
                      </a:r>
                    </a:p>
                  </a:txBody>
                  <a:tcPr marL="91413" marR="9141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t4</a:t>
                      </a:r>
                    </a:p>
                  </a:txBody>
                  <a:tcPr marL="91413" marR="9141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991">
                <a:tc>
                  <a:txBody>
                    <a:bodyPr/>
                    <a:lstStyle/>
                    <a:p>
                      <a:r>
                        <a:rPr lang="it-IT" sz="1400" b="1" dirty="0"/>
                        <a:t>j1</a:t>
                      </a:r>
                    </a:p>
                  </a:txBody>
                  <a:tcPr marL="91413" marR="91413" marT="45714" marB="4571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10</a:t>
                      </a:r>
                    </a:p>
                  </a:txBody>
                  <a:tcPr marL="91413" marR="9141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8</a:t>
                      </a:r>
                    </a:p>
                  </a:txBody>
                  <a:tcPr marL="91413" marR="9141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4</a:t>
                      </a:r>
                    </a:p>
                  </a:txBody>
                  <a:tcPr marL="91413" marR="9141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-</a:t>
                      </a:r>
                    </a:p>
                  </a:txBody>
                  <a:tcPr marL="91413" marR="9141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991">
                <a:tc>
                  <a:txBody>
                    <a:bodyPr/>
                    <a:lstStyle/>
                    <a:p>
                      <a:r>
                        <a:rPr lang="it-IT" sz="1400" b="1" dirty="0"/>
                        <a:t>j2</a:t>
                      </a:r>
                    </a:p>
                  </a:txBody>
                  <a:tcPr marL="91413" marR="91413" marT="45714" marB="4571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8</a:t>
                      </a:r>
                    </a:p>
                  </a:txBody>
                  <a:tcPr marL="91413" marR="9141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3</a:t>
                      </a:r>
                    </a:p>
                  </a:txBody>
                  <a:tcPr marL="91413" marR="9141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5</a:t>
                      </a:r>
                    </a:p>
                  </a:txBody>
                  <a:tcPr marL="91413" marR="9141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6</a:t>
                      </a:r>
                    </a:p>
                  </a:txBody>
                  <a:tcPr marL="91413" marR="9141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991">
                <a:tc>
                  <a:txBody>
                    <a:bodyPr/>
                    <a:lstStyle/>
                    <a:p>
                      <a:r>
                        <a:rPr lang="it-IT" sz="1400" b="1" dirty="0"/>
                        <a:t>j3</a:t>
                      </a:r>
                    </a:p>
                  </a:txBody>
                  <a:tcPr marL="91413" marR="91413" marT="45714" marB="4571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4</a:t>
                      </a:r>
                    </a:p>
                  </a:txBody>
                  <a:tcPr marL="91413" marR="9141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7</a:t>
                      </a:r>
                    </a:p>
                  </a:txBody>
                  <a:tcPr marL="91413" marR="9141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3</a:t>
                      </a:r>
                    </a:p>
                  </a:txBody>
                  <a:tcPr marL="91413" marR="9141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-</a:t>
                      </a:r>
                    </a:p>
                  </a:txBody>
                  <a:tcPr marL="91413" marR="9141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237" name="Rettangolo 6"/>
          <p:cNvSpPr>
            <a:spLocks noChangeArrowheads="1"/>
          </p:cNvSpPr>
          <p:nvPr/>
        </p:nvSpPr>
        <p:spPr bwMode="auto">
          <a:xfrm>
            <a:off x="1908175" y="2220913"/>
            <a:ext cx="30241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600" i="1">
                <a:solidFill>
                  <a:srgbClr val="FF0000"/>
                </a:solidFill>
              </a:rPr>
              <a:t>tempi di processamento p</a:t>
            </a:r>
            <a:r>
              <a:rPr lang="it-IT" altLang="it-IT" sz="1600" i="1" baseline="-25000">
                <a:solidFill>
                  <a:srgbClr val="FF0000"/>
                </a:solidFill>
              </a:rPr>
              <a:t>ji</a:t>
            </a:r>
            <a:endParaRPr lang="it-IT" altLang="it-IT" sz="1600" b="1" i="1" baseline="-25000">
              <a:solidFill>
                <a:srgbClr val="FF0000"/>
              </a:solidFill>
            </a:endParaRPr>
          </a:p>
        </p:txBody>
      </p:sp>
      <p:graphicFrame>
        <p:nvGraphicFramePr>
          <p:cNvPr id="7" name="Tabella 6"/>
          <p:cNvGraphicFramePr>
            <a:graphicFrameLocks noGrp="1"/>
          </p:cNvGraphicFramePr>
          <p:nvPr/>
        </p:nvGraphicFramePr>
        <p:xfrm>
          <a:off x="5700713" y="1147763"/>
          <a:ext cx="2184400" cy="1219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472">
                <a:tc>
                  <a:txBody>
                    <a:bodyPr/>
                    <a:lstStyle/>
                    <a:p>
                      <a:r>
                        <a:rPr lang="it-IT" sz="1400" dirty="0" err="1"/>
                        <a:t>j\t</a:t>
                      </a:r>
                      <a:endParaRPr lang="it-IT" sz="1400" dirty="0"/>
                    </a:p>
                  </a:txBody>
                  <a:tcPr marL="91460" marR="914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t1</a:t>
                      </a:r>
                    </a:p>
                  </a:txBody>
                  <a:tcPr marL="91460" marR="914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t2</a:t>
                      </a:r>
                    </a:p>
                  </a:txBody>
                  <a:tcPr marL="91460" marR="914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t3</a:t>
                      </a:r>
                    </a:p>
                  </a:txBody>
                  <a:tcPr marL="91460" marR="914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t4</a:t>
                      </a:r>
                    </a:p>
                  </a:txBody>
                  <a:tcPr marL="91460" marR="914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472">
                <a:tc>
                  <a:txBody>
                    <a:bodyPr/>
                    <a:lstStyle/>
                    <a:p>
                      <a:r>
                        <a:rPr lang="it-IT" sz="1400" b="1" dirty="0"/>
                        <a:t>j1</a:t>
                      </a:r>
                    </a:p>
                  </a:txBody>
                  <a:tcPr marL="91460" marR="914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</a:t>
                      </a:r>
                    </a:p>
                  </a:txBody>
                  <a:tcPr marL="91460" marR="914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</a:t>
                      </a:r>
                    </a:p>
                  </a:txBody>
                  <a:tcPr marL="91460" marR="914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3</a:t>
                      </a:r>
                    </a:p>
                  </a:txBody>
                  <a:tcPr marL="91460" marR="914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-</a:t>
                      </a:r>
                    </a:p>
                  </a:txBody>
                  <a:tcPr marL="91460" marR="914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472">
                <a:tc>
                  <a:txBody>
                    <a:bodyPr/>
                    <a:lstStyle/>
                    <a:p>
                      <a:r>
                        <a:rPr lang="it-IT" sz="1400" b="1" dirty="0"/>
                        <a:t>j2</a:t>
                      </a:r>
                    </a:p>
                  </a:txBody>
                  <a:tcPr marL="91460" marR="914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</a:t>
                      </a:r>
                    </a:p>
                  </a:txBody>
                  <a:tcPr marL="91460" marR="914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</a:t>
                      </a:r>
                    </a:p>
                  </a:txBody>
                  <a:tcPr marL="91460" marR="914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4</a:t>
                      </a:r>
                    </a:p>
                  </a:txBody>
                  <a:tcPr marL="91460" marR="914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3</a:t>
                      </a:r>
                    </a:p>
                  </a:txBody>
                  <a:tcPr marL="91460" marR="914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472">
                <a:tc>
                  <a:txBody>
                    <a:bodyPr/>
                    <a:lstStyle/>
                    <a:p>
                      <a:r>
                        <a:rPr lang="it-IT" sz="1400" b="1" dirty="0"/>
                        <a:t>j3</a:t>
                      </a:r>
                    </a:p>
                  </a:txBody>
                  <a:tcPr marL="91460" marR="914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</a:t>
                      </a:r>
                    </a:p>
                  </a:txBody>
                  <a:tcPr marL="91460" marR="914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</a:t>
                      </a:r>
                    </a:p>
                  </a:txBody>
                  <a:tcPr marL="91460" marR="914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4</a:t>
                      </a:r>
                    </a:p>
                  </a:txBody>
                  <a:tcPr marL="91460" marR="914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-</a:t>
                      </a:r>
                    </a:p>
                  </a:txBody>
                  <a:tcPr marL="91460" marR="914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270" name="Rettangolo 8"/>
          <p:cNvSpPr>
            <a:spLocks noChangeArrowheads="1"/>
          </p:cNvSpPr>
          <p:nvPr/>
        </p:nvSpPr>
        <p:spPr bwMode="auto">
          <a:xfrm>
            <a:off x="5653088" y="2205038"/>
            <a:ext cx="3022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600" i="1">
                <a:solidFill>
                  <a:srgbClr val="FF0000"/>
                </a:solidFill>
              </a:rPr>
              <a:t>instradamento dei job μ</a:t>
            </a:r>
            <a:r>
              <a:rPr lang="it-IT" altLang="it-IT" sz="1600" i="1" baseline="-25000">
                <a:solidFill>
                  <a:srgbClr val="FF0000"/>
                </a:solidFill>
              </a:rPr>
              <a:t>ji</a:t>
            </a:r>
            <a:endParaRPr lang="it-IT" altLang="it-IT" sz="1600" b="1" i="1" baseline="-25000">
              <a:solidFill>
                <a:srgbClr val="FF0000"/>
              </a:solidFill>
            </a:endParaRPr>
          </a:p>
        </p:txBody>
      </p:sp>
      <p:sp>
        <p:nvSpPr>
          <p:cNvPr id="10" name="Ovale 9"/>
          <p:cNvSpPr/>
          <p:nvPr/>
        </p:nvSpPr>
        <p:spPr bwMode="auto">
          <a:xfrm>
            <a:off x="755650" y="5165725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s</a:t>
            </a:r>
          </a:p>
        </p:txBody>
      </p:sp>
      <p:sp>
        <p:nvSpPr>
          <p:cNvPr id="20" name="Ovale 19"/>
          <p:cNvSpPr/>
          <p:nvPr/>
        </p:nvSpPr>
        <p:spPr bwMode="auto">
          <a:xfrm>
            <a:off x="8032750" y="5165725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t</a:t>
            </a:r>
          </a:p>
        </p:txBody>
      </p:sp>
      <p:cxnSp>
        <p:nvCxnSpPr>
          <p:cNvPr id="21" name="Connettore 2 20"/>
          <p:cNvCxnSpPr>
            <a:stCxn id="10" idx="7"/>
            <a:endCxn id="44" idx="2"/>
          </p:cNvCxnSpPr>
          <p:nvPr/>
        </p:nvCxnSpPr>
        <p:spPr bwMode="auto">
          <a:xfrm flipV="1">
            <a:off x="998538" y="4357688"/>
            <a:ext cx="1349375" cy="84931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0" idx="6"/>
            <a:endCxn id="48" idx="2"/>
          </p:cNvCxnSpPr>
          <p:nvPr/>
        </p:nvCxnSpPr>
        <p:spPr bwMode="auto">
          <a:xfrm>
            <a:off x="1039813" y="5305425"/>
            <a:ext cx="803275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/>
          <p:cNvSpPr>
            <a:spLocks noChangeArrowheads="1"/>
          </p:cNvSpPr>
          <p:nvPr/>
        </p:nvSpPr>
        <p:spPr bwMode="auto">
          <a:xfrm>
            <a:off x="468313" y="2776538"/>
            <a:ext cx="842486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cs typeface="+mn-cs"/>
              </a:rPr>
              <a:t>Inizialmente</a:t>
            </a:r>
            <a:r>
              <a:rPr lang="it-IT" dirty="0">
                <a:cs typeface="+mn-cs"/>
              </a:rPr>
              <a:t>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M</a:t>
            </a:r>
            <a:r>
              <a:rPr lang="it-IT" b="1" i="1" baseline="-25000" dirty="0">
                <a:solidFill>
                  <a:schemeClr val="accent2"/>
                </a:solidFill>
                <a:cs typeface="+mn-cs"/>
              </a:rPr>
              <a:t>0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 = Ø </a:t>
            </a:r>
            <a:r>
              <a:rPr lang="it-IT" dirty="0">
                <a:cs typeface="+mn-cs"/>
              </a:rPr>
              <a:t>e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G(M</a:t>
            </a:r>
            <a:r>
              <a:rPr lang="it-IT" b="1" i="1" baseline="-25000" dirty="0">
                <a:solidFill>
                  <a:schemeClr val="accent2"/>
                </a:solidFill>
                <a:cs typeface="+mn-cs"/>
              </a:rPr>
              <a:t>0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)</a:t>
            </a:r>
            <a:r>
              <a:rPr lang="it-IT" dirty="0">
                <a:cs typeface="+mn-cs"/>
              </a:rPr>
              <a:t>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non contiene archi disgiuntivi</a:t>
            </a:r>
            <a:endParaRPr lang="it-IT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sp>
        <p:nvSpPr>
          <p:cNvPr id="44" name="Ovale 43"/>
          <p:cNvSpPr/>
          <p:nvPr/>
        </p:nvSpPr>
        <p:spPr bwMode="auto">
          <a:xfrm>
            <a:off x="2347913" y="4149725"/>
            <a:ext cx="711200" cy="417513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[1,1]</a:t>
            </a:r>
          </a:p>
        </p:txBody>
      </p:sp>
      <p:sp>
        <p:nvSpPr>
          <p:cNvPr id="45" name="Ovale 44"/>
          <p:cNvSpPr/>
          <p:nvPr/>
        </p:nvSpPr>
        <p:spPr bwMode="auto">
          <a:xfrm>
            <a:off x="4075113" y="4149725"/>
            <a:ext cx="712787" cy="417513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[1,2]</a:t>
            </a:r>
          </a:p>
        </p:txBody>
      </p:sp>
      <p:sp>
        <p:nvSpPr>
          <p:cNvPr id="46" name="Ovale 45"/>
          <p:cNvSpPr/>
          <p:nvPr/>
        </p:nvSpPr>
        <p:spPr bwMode="auto">
          <a:xfrm>
            <a:off x="5867400" y="4149725"/>
            <a:ext cx="712788" cy="417513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[1,3]</a:t>
            </a:r>
          </a:p>
        </p:txBody>
      </p:sp>
      <p:sp>
        <p:nvSpPr>
          <p:cNvPr id="48" name="Ovale 47"/>
          <p:cNvSpPr/>
          <p:nvPr/>
        </p:nvSpPr>
        <p:spPr bwMode="auto">
          <a:xfrm>
            <a:off x="1843088" y="5099050"/>
            <a:ext cx="712787" cy="417513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[2,1]</a:t>
            </a:r>
          </a:p>
        </p:txBody>
      </p:sp>
      <p:sp>
        <p:nvSpPr>
          <p:cNvPr id="49" name="Ovale 48"/>
          <p:cNvSpPr/>
          <p:nvPr/>
        </p:nvSpPr>
        <p:spPr bwMode="auto">
          <a:xfrm>
            <a:off x="3355975" y="5099050"/>
            <a:ext cx="711200" cy="417513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[2,2]</a:t>
            </a:r>
          </a:p>
        </p:txBody>
      </p:sp>
      <p:sp>
        <p:nvSpPr>
          <p:cNvPr id="50" name="Ovale 49"/>
          <p:cNvSpPr/>
          <p:nvPr/>
        </p:nvSpPr>
        <p:spPr bwMode="auto">
          <a:xfrm>
            <a:off x="6667500" y="5099050"/>
            <a:ext cx="712788" cy="417513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[2,4]</a:t>
            </a:r>
          </a:p>
        </p:txBody>
      </p:sp>
      <p:sp>
        <p:nvSpPr>
          <p:cNvPr id="51" name="Ovale 50"/>
          <p:cNvSpPr/>
          <p:nvPr/>
        </p:nvSpPr>
        <p:spPr bwMode="auto">
          <a:xfrm>
            <a:off x="5076825" y="5099050"/>
            <a:ext cx="712788" cy="417513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[2,3]</a:t>
            </a:r>
          </a:p>
        </p:txBody>
      </p:sp>
      <p:sp>
        <p:nvSpPr>
          <p:cNvPr id="52" name="Ovale 51"/>
          <p:cNvSpPr/>
          <p:nvPr/>
        </p:nvSpPr>
        <p:spPr bwMode="auto">
          <a:xfrm>
            <a:off x="2339975" y="6180138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[3,1]</a:t>
            </a:r>
          </a:p>
        </p:txBody>
      </p:sp>
      <p:sp>
        <p:nvSpPr>
          <p:cNvPr id="53" name="Ovale 52"/>
          <p:cNvSpPr/>
          <p:nvPr/>
        </p:nvSpPr>
        <p:spPr bwMode="auto">
          <a:xfrm>
            <a:off x="4065588" y="6180138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[3,2]</a:t>
            </a:r>
          </a:p>
        </p:txBody>
      </p:sp>
      <p:sp>
        <p:nvSpPr>
          <p:cNvPr id="54" name="Ovale 53"/>
          <p:cNvSpPr/>
          <p:nvPr/>
        </p:nvSpPr>
        <p:spPr bwMode="auto">
          <a:xfrm>
            <a:off x="5859463" y="6180138"/>
            <a:ext cx="712787" cy="417512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[3,3]</a:t>
            </a:r>
          </a:p>
        </p:txBody>
      </p:sp>
      <p:cxnSp>
        <p:nvCxnSpPr>
          <p:cNvPr id="59" name="Connettore 2 58"/>
          <p:cNvCxnSpPr>
            <a:stCxn id="10" idx="5"/>
            <a:endCxn id="52" idx="2"/>
          </p:cNvCxnSpPr>
          <p:nvPr/>
        </p:nvCxnSpPr>
        <p:spPr bwMode="auto">
          <a:xfrm>
            <a:off x="998538" y="5403850"/>
            <a:ext cx="1341437" cy="9842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48" idx="6"/>
            <a:endCxn id="49" idx="2"/>
          </p:cNvCxnSpPr>
          <p:nvPr/>
        </p:nvCxnSpPr>
        <p:spPr bwMode="auto">
          <a:xfrm>
            <a:off x="2555875" y="5308600"/>
            <a:ext cx="8001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/>
          <p:cNvCxnSpPr>
            <a:stCxn id="52" idx="6"/>
            <a:endCxn id="53" idx="2"/>
          </p:cNvCxnSpPr>
          <p:nvPr/>
        </p:nvCxnSpPr>
        <p:spPr bwMode="auto">
          <a:xfrm>
            <a:off x="3051175" y="6388100"/>
            <a:ext cx="1014413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2 67"/>
          <p:cNvCxnSpPr>
            <a:stCxn id="44" idx="6"/>
            <a:endCxn id="45" idx="2"/>
          </p:cNvCxnSpPr>
          <p:nvPr/>
        </p:nvCxnSpPr>
        <p:spPr bwMode="auto">
          <a:xfrm>
            <a:off x="3059113" y="4357688"/>
            <a:ext cx="10160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>
            <a:stCxn id="49" idx="6"/>
            <a:endCxn id="51" idx="2"/>
          </p:cNvCxnSpPr>
          <p:nvPr/>
        </p:nvCxnSpPr>
        <p:spPr bwMode="auto">
          <a:xfrm>
            <a:off x="4067175" y="5308600"/>
            <a:ext cx="100965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/>
          <p:cNvCxnSpPr>
            <a:stCxn id="51" idx="6"/>
            <a:endCxn id="50" idx="2"/>
          </p:cNvCxnSpPr>
          <p:nvPr/>
        </p:nvCxnSpPr>
        <p:spPr bwMode="auto">
          <a:xfrm>
            <a:off x="5789613" y="5308600"/>
            <a:ext cx="877887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2 76"/>
          <p:cNvCxnSpPr>
            <a:stCxn id="53" idx="6"/>
            <a:endCxn id="54" idx="2"/>
          </p:cNvCxnSpPr>
          <p:nvPr/>
        </p:nvCxnSpPr>
        <p:spPr bwMode="auto">
          <a:xfrm>
            <a:off x="4778375" y="6388100"/>
            <a:ext cx="1081088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/>
          <p:cNvCxnSpPr>
            <a:stCxn id="50" idx="6"/>
            <a:endCxn id="20" idx="2"/>
          </p:cNvCxnSpPr>
          <p:nvPr/>
        </p:nvCxnSpPr>
        <p:spPr bwMode="auto">
          <a:xfrm flipV="1">
            <a:off x="7380288" y="5305425"/>
            <a:ext cx="652462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/>
          <p:cNvCxnSpPr>
            <a:stCxn id="45" idx="6"/>
            <a:endCxn id="46" idx="2"/>
          </p:cNvCxnSpPr>
          <p:nvPr/>
        </p:nvCxnSpPr>
        <p:spPr bwMode="auto">
          <a:xfrm>
            <a:off x="4787900" y="4357688"/>
            <a:ext cx="10795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86"/>
          <p:cNvCxnSpPr>
            <a:stCxn id="54" idx="6"/>
            <a:endCxn id="20" idx="3"/>
          </p:cNvCxnSpPr>
          <p:nvPr/>
        </p:nvCxnSpPr>
        <p:spPr bwMode="auto">
          <a:xfrm flipV="1">
            <a:off x="6572250" y="5403850"/>
            <a:ext cx="1501775" cy="9842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2 89"/>
          <p:cNvCxnSpPr>
            <a:stCxn id="46" idx="6"/>
            <a:endCxn id="20" idx="1"/>
          </p:cNvCxnSpPr>
          <p:nvPr/>
        </p:nvCxnSpPr>
        <p:spPr bwMode="auto">
          <a:xfrm>
            <a:off x="6580188" y="4357688"/>
            <a:ext cx="1493837" cy="84931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ttangolo 92"/>
          <p:cNvSpPr/>
          <p:nvPr/>
        </p:nvSpPr>
        <p:spPr>
          <a:xfrm>
            <a:off x="2339975" y="38608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10</a:t>
            </a:r>
          </a:p>
        </p:txBody>
      </p:sp>
      <p:sp>
        <p:nvSpPr>
          <p:cNvPr id="94" name="Rettangolo 93"/>
          <p:cNvSpPr/>
          <p:nvPr/>
        </p:nvSpPr>
        <p:spPr>
          <a:xfrm>
            <a:off x="4067175" y="38608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95" name="Rettangolo 94"/>
          <p:cNvSpPr/>
          <p:nvPr/>
        </p:nvSpPr>
        <p:spPr>
          <a:xfrm>
            <a:off x="5940425" y="38608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sp>
        <p:nvSpPr>
          <p:cNvPr id="96" name="Rettangolo 95"/>
          <p:cNvSpPr/>
          <p:nvPr/>
        </p:nvSpPr>
        <p:spPr>
          <a:xfrm>
            <a:off x="1908175" y="479742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97" name="Rettangolo 96"/>
          <p:cNvSpPr/>
          <p:nvPr/>
        </p:nvSpPr>
        <p:spPr>
          <a:xfrm>
            <a:off x="3419475" y="479742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98" name="Rettangolo 97"/>
          <p:cNvSpPr/>
          <p:nvPr/>
        </p:nvSpPr>
        <p:spPr>
          <a:xfrm>
            <a:off x="5076825" y="479742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5</a:t>
            </a:r>
          </a:p>
        </p:txBody>
      </p:sp>
      <p:sp>
        <p:nvSpPr>
          <p:cNvPr id="99" name="Rettangolo 98"/>
          <p:cNvSpPr/>
          <p:nvPr/>
        </p:nvSpPr>
        <p:spPr>
          <a:xfrm>
            <a:off x="6659563" y="4797425"/>
            <a:ext cx="576262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6</a:t>
            </a:r>
          </a:p>
        </p:txBody>
      </p:sp>
      <p:sp>
        <p:nvSpPr>
          <p:cNvPr id="100" name="Rettangolo 99"/>
          <p:cNvSpPr/>
          <p:nvPr/>
        </p:nvSpPr>
        <p:spPr>
          <a:xfrm>
            <a:off x="2339975" y="587692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sp>
        <p:nvSpPr>
          <p:cNvPr id="101" name="Rettangolo 100"/>
          <p:cNvSpPr/>
          <p:nvPr/>
        </p:nvSpPr>
        <p:spPr>
          <a:xfrm>
            <a:off x="4067175" y="587692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7</a:t>
            </a:r>
          </a:p>
        </p:txBody>
      </p:sp>
      <p:sp>
        <p:nvSpPr>
          <p:cNvPr id="102" name="Rettangolo 101"/>
          <p:cNvSpPr/>
          <p:nvPr/>
        </p:nvSpPr>
        <p:spPr>
          <a:xfrm>
            <a:off x="5940425" y="587692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103" name="Rettangolo 102"/>
          <p:cNvSpPr>
            <a:spLocks noChangeArrowheads="1"/>
          </p:cNvSpPr>
          <p:nvPr/>
        </p:nvSpPr>
        <p:spPr bwMode="auto">
          <a:xfrm>
            <a:off x="468313" y="3209925"/>
            <a:ext cx="8424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b="1" i="1" dirty="0" err="1">
                <a:solidFill>
                  <a:schemeClr val="accent2"/>
                </a:solidFill>
                <a:cs typeface="+mn-cs"/>
              </a:rPr>
              <a:t>C</a:t>
            </a:r>
            <a:r>
              <a:rPr lang="it-IT" b="1" i="1" baseline="-25000" dirty="0" err="1">
                <a:solidFill>
                  <a:schemeClr val="accent2"/>
                </a:solidFill>
                <a:cs typeface="+mn-cs"/>
              </a:rPr>
              <a:t>max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(Ø) = 22  </a:t>
            </a:r>
            <a:r>
              <a:rPr lang="it-IT" i="1" dirty="0">
                <a:cs typeface="+mn-cs"/>
              </a:rPr>
              <a:t>somma dei tempi di </a:t>
            </a:r>
            <a:r>
              <a:rPr lang="it-IT" i="1" dirty="0" err="1">
                <a:cs typeface="+mn-cs"/>
              </a:rPr>
              <a:t>processamento</a:t>
            </a:r>
            <a:r>
              <a:rPr lang="it-IT" i="1" dirty="0">
                <a:cs typeface="+mn-cs"/>
              </a:rPr>
              <a:t> del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job 1</a:t>
            </a:r>
            <a:r>
              <a:rPr lang="it-IT" i="1" dirty="0">
                <a:cs typeface="+mn-cs"/>
              </a:rPr>
              <a:t> (o del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job 2</a:t>
            </a:r>
            <a:r>
              <a:rPr lang="it-IT" i="1" dirty="0">
                <a:cs typeface="+mn-cs"/>
              </a:rPr>
              <a:t>) </a:t>
            </a:r>
            <a:endParaRPr lang="it-IT" i="1" dirty="0">
              <a:latin typeface="+mj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0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52227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shop, esempio</a:t>
            </a:r>
          </a:p>
        </p:txBody>
      </p:sp>
      <p:graphicFrame>
        <p:nvGraphicFramePr>
          <p:cNvPr id="52228" name="Object 2"/>
          <p:cNvGraphicFramePr>
            <a:graphicFrameLocks noChangeAspect="1"/>
          </p:cNvGraphicFramePr>
          <p:nvPr/>
        </p:nvGraphicFramePr>
        <p:xfrm>
          <a:off x="479425" y="981075"/>
          <a:ext cx="10731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228600" progId="Equation.DSMT4">
                  <p:embed/>
                </p:oleObj>
              </mc:Choice>
              <mc:Fallback>
                <p:oleObj name="Equation" r:id="rId2" imgW="5969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981075"/>
                        <a:ext cx="10731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e 4"/>
          <p:cNvSpPr/>
          <p:nvPr/>
        </p:nvSpPr>
        <p:spPr bwMode="auto">
          <a:xfrm>
            <a:off x="7556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s</a:t>
            </a:r>
          </a:p>
        </p:txBody>
      </p:sp>
      <p:sp>
        <p:nvSpPr>
          <p:cNvPr id="6" name="Ovale 5"/>
          <p:cNvSpPr/>
          <p:nvPr/>
        </p:nvSpPr>
        <p:spPr bwMode="auto">
          <a:xfrm>
            <a:off x="80327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t</a:t>
            </a:r>
          </a:p>
        </p:txBody>
      </p:sp>
      <p:cxnSp>
        <p:nvCxnSpPr>
          <p:cNvPr id="7" name="Connettore 2 6"/>
          <p:cNvCxnSpPr>
            <a:stCxn id="5" idx="7"/>
            <a:endCxn id="9" idx="2"/>
          </p:cNvCxnSpPr>
          <p:nvPr/>
        </p:nvCxnSpPr>
        <p:spPr bwMode="auto">
          <a:xfrm flipV="1">
            <a:off x="998538" y="1477963"/>
            <a:ext cx="1349375" cy="84931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stCxn id="5" idx="6"/>
            <a:endCxn id="12" idx="2"/>
          </p:cNvCxnSpPr>
          <p:nvPr/>
        </p:nvCxnSpPr>
        <p:spPr bwMode="auto">
          <a:xfrm>
            <a:off x="1039813" y="2425700"/>
            <a:ext cx="803275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 bwMode="auto">
          <a:xfrm>
            <a:off x="2347913" y="1268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[1,1]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4075113" y="1268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[1,2]</a:t>
            </a:r>
          </a:p>
        </p:txBody>
      </p:sp>
      <p:sp>
        <p:nvSpPr>
          <p:cNvPr id="11" name="Ovale 10"/>
          <p:cNvSpPr/>
          <p:nvPr/>
        </p:nvSpPr>
        <p:spPr bwMode="auto">
          <a:xfrm>
            <a:off x="5867400" y="1268413"/>
            <a:ext cx="712788" cy="417512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[1,3]</a:t>
            </a:r>
          </a:p>
        </p:txBody>
      </p:sp>
      <p:sp>
        <p:nvSpPr>
          <p:cNvPr id="12" name="Ovale 11"/>
          <p:cNvSpPr/>
          <p:nvPr/>
        </p:nvSpPr>
        <p:spPr bwMode="auto">
          <a:xfrm>
            <a:off x="1843088" y="2219325"/>
            <a:ext cx="712787" cy="417513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[2,1]</a:t>
            </a:r>
          </a:p>
        </p:txBody>
      </p:sp>
      <p:sp>
        <p:nvSpPr>
          <p:cNvPr id="13" name="Ovale 12"/>
          <p:cNvSpPr/>
          <p:nvPr/>
        </p:nvSpPr>
        <p:spPr bwMode="auto">
          <a:xfrm>
            <a:off x="3355975" y="2219325"/>
            <a:ext cx="711200" cy="417513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[2,2]</a:t>
            </a:r>
          </a:p>
        </p:txBody>
      </p:sp>
      <p:sp>
        <p:nvSpPr>
          <p:cNvPr id="14" name="Ovale 13"/>
          <p:cNvSpPr/>
          <p:nvPr/>
        </p:nvSpPr>
        <p:spPr bwMode="auto">
          <a:xfrm>
            <a:off x="6667500" y="2219325"/>
            <a:ext cx="712788" cy="417513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[2,4]</a:t>
            </a:r>
          </a:p>
        </p:txBody>
      </p:sp>
      <p:sp>
        <p:nvSpPr>
          <p:cNvPr id="15" name="Ovale 14"/>
          <p:cNvSpPr/>
          <p:nvPr/>
        </p:nvSpPr>
        <p:spPr bwMode="auto">
          <a:xfrm>
            <a:off x="5076825" y="2219325"/>
            <a:ext cx="712788" cy="417513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[2,3]</a:t>
            </a:r>
          </a:p>
        </p:txBody>
      </p:sp>
      <p:sp>
        <p:nvSpPr>
          <p:cNvPr id="16" name="Ovale 15"/>
          <p:cNvSpPr/>
          <p:nvPr/>
        </p:nvSpPr>
        <p:spPr bwMode="auto">
          <a:xfrm>
            <a:off x="2339975" y="3300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[3,1]</a:t>
            </a:r>
          </a:p>
        </p:txBody>
      </p:sp>
      <p:sp>
        <p:nvSpPr>
          <p:cNvPr id="17" name="Ovale 16"/>
          <p:cNvSpPr/>
          <p:nvPr/>
        </p:nvSpPr>
        <p:spPr bwMode="auto">
          <a:xfrm>
            <a:off x="4065588" y="3300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[3,2]</a:t>
            </a:r>
          </a:p>
        </p:txBody>
      </p:sp>
      <p:sp>
        <p:nvSpPr>
          <p:cNvPr id="18" name="Ovale 17"/>
          <p:cNvSpPr/>
          <p:nvPr/>
        </p:nvSpPr>
        <p:spPr bwMode="auto">
          <a:xfrm>
            <a:off x="5859463" y="3300413"/>
            <a:ext cx="712787" cy="417512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[3,3]</a:t>
            </a:r>
          </a:p>
        </p:txBody>
      </p:sp>
      <p:cxnSp>
        <p:nvCxnSpPr>
          <p:cNvPr id="2" name="Connettore 2 18"/>
          <p:cNvCxnSpPr>
            <a:stCxn id="5" idx="5"/>
            <a:endCxn id="16" idx="2"/>
          </p:cNvCxnSpPr>
          <p:nvPr/>
        </p:nvCxnSpPr>
        <p:spPr bwMode="auto">
          <a:xfrm>
            <a:off x="998538" y="2524125"/>
            <a:ext cx="1341437" cy="9842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12" idx="6"/>
            <a:endCxn id="13" idx="2"/>
          </p:cNvCxnSpPr>
          <p:nvPr/>
        </p:nvCxnSpPr>
        <p:spPr bwMode="auto">
          <a:xfrm>
            <a:off x="2555875" y="2428875"/>
            <a:ext cx="8001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16" idx="6"/>
            <a:endCxn id="17" idx="2"/>
          </p:cNvCxnSpPr>
          <p:nvPr/>
        </p:nvCxnSpPr>
        <p:spPr bwMode="auto">
          <a:xfrm>
            <a:off x="3051175" y="3508375"/>
            <a:ext cx="1014413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9" idx="6"/>
            <a:endCxn id="10" idx="2"/>
          </p:cNvCxnSpPr>
          <p:nvPr/>
        </p:nvCxnSpPr>
        <p:spPr bwMode="auto">
          <a:xfrm>
            <a:off x="3059113" y="1477963"/>
            <a:ext cx="10160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13" idx="6"/>
            <a:endCxn id="15" idx="2"/>
          </p:cNvCxnSpPr>
          <p:nvPr/>
        </p:nvCxnSpPr>
        <p:spPr bwMode="auto">
          <a:xfrm>
            <a:off x="4067175" y="2428875"/>
            <a:ext cx="100965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5" idx="6"/>
            <a:endCxn id="14" idx="2"/>
          </p:cNvCxnSpPr>
          <p:nvPr/>
        </p:nvCxnSpPr>
        <p:spPr bwMode="auto">
          <a:xfrm>
            <a:off x="5789613" y="2428875"/>
            <a:ext cx="877887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7" idx="6"/>
            <a:endCxn id="18" idx="2"/>
          </p:cNvCxnSpPr>
          <p:nvPr/>
        </p:nvCxnSpPr>
        <p:spPr bwMode="auto">
          <a:xfrm>
            <a:off x="4778375" y="3508375"/>
            <a:ext cx="1081088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14" idx="6"/>
            <a:endCxn id="6" idx="2"/>
          </p:cNvCxnSpPr>
          <p:nvPr/>
        </p:nvCxnSpPr>
        <p:spPr bwMode="auto">
          <a:xfrm flipV="1">
            <a:off x="7380288" y="2425700"/>
            <a:ext cx="652462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0" idx="6"/>
            <a:endCxn id="11" idx="2"/>
          </p:cNvCxnSpPr>
          <p:nvPr/>
        </p:nvCxnSpPr>
        <p:spPr bwMode="auto">
          <a:xfrm>
            <a:off x="4787900" y="1477963"/>
            <a:ext cx="10795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18" idx="6"/>
            <a:endCxn id="6" idx="3"/>
          </p:cNvCxnSpPr>
          <p:nvPr/>
        </p:nvCxnSpPr>
        <p:spPr bwMode="auto">
          <a:xfrm flipV="1">
            <a:off x="6572250" y="2524125"/>
            <a:ext cx="1501775" cy="9842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11" idx="6"/>
            <a:endCxn id="6" idx="1"/>
          </p:cNvCxnSpPr>
          <p:nvPr/>
        </p:nvCxnSpPr>
        <p:spPr bwMode="auto">
          <a:xfrm>
            <a:off x="6580188" y="1477963"/>
            <a:ext cx="1493837" cy="84931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29"/>
          <p:cNvSpPr/>
          <p:nvPr/>
        </p:nvSpPr>
        <p:spPr>
          <a:xfrm>
            <a:off x="23399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10</a:t>
            </a:r>
          </a:p>
        </p:txBody>
      </p:sp>
      <p:sp>
        <p:nvSpPr>
          <p:cNvPr id="31" name="Rettangolo 30"/>
          <p:cNvSpPr/>
          <p:nvPr/>
        </p:nvSpPr>
        <p:spPr>
          <a:xfrm>
            <a:off x="40671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594042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19081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34" name="Rettangolo 33"/>
          <p:cNvSpPr/>
          <p:nvPr/>
        </p:nvSpPr>
        <p:spPr>
          <a:xfrm>
            <a:off x="34194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35" name="Rettangolo 34"/>
          <p:cNvSpPr/>
          <p:nvPr/>
        </p:nvSpPr>
        <p:spPr>
          <a:xfrm>
            <a:off x="507682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5</a:t>
            </a:r>
          </a:p>
        </p:txBody>
      </p:sp>
      <p:sp>
        <p:nvSpPr>
          <p:cNvPr id="36" name="Rettangolo 35"/>
          <p:cNvSpPr/>
          <p:nvPr/>
        </p:nvSpPr>
        <p:spPr>
          <a:xfrm>
            <a:off x="6659563" y="1916113"/>
            <a:ext cx="576262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6</a:t>
            </a:r>
          </a:p>
        </p:txBody>
      </p:sp>
      <p:sp>
        <p:nvSpPr>
          <p:cNvPr id="37" name="Rettangolo 36"/>
          <p:cNvSpPr/>
          <p:nvPr/>
        </p:nvSpPr>
        <p:spPr>
          <a:xfrm>
            <a:off x="23399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sp>
        <p:nvSpPr>
          <p:cNvPr id="38" name="Rettangolo 37"/>
          <p:cNvSpPr/>
          <p:nvPr/>
        </p:nvSpPr>
        <p:spPr>
          <a:xfrm>
            <a:off x="40671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7</a:t>
            </a:r>
          </a:p>
        </p:txBody>
      </p:sp>
      <p:sp>
        <p:nvSpPr>
          <p:cNvPr id="39" name="Rettangolo 38"/>
          <p:cNvSpPr/>
          <p:nvPr/>
        </p:nvSpPr>
        <p:spPr>
          <a:xfrm>
            <a:off x="594042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40" name="Rettangolo 39"/>
          <p:cNvSpPr>
            <a:spLocks noChangeArrowheads="1"/>
          </p:cNvSpPr>
          <p:nvPr/>
        </p:nvSpPr>
        <p:spPr bwMode="auto">
          <a:xfrm>
            <a:off x="468313" y="4000500"/>
            <a:ext cx="842486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cs typeface="+mn-cs"/>
              </a:rPr>
              <a:t>Istanza di                   per la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macchina 1 (</a:t>
            </a:r>
            <a:r>
              <a:rPr lang="it-IT" i="1" dirty="0">
                <a:solidFill>
                  <a:srgbClr val="C00000"/>
                </a:solidFill>
                <a:cs typeface="+mn-cs"/>
              </a:rPr>
              <a:t>rossa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)</a:t>
            </a:r>
            <a:endParaRPr lang="it-IT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604963" y="4083050"/>
          <a:ext cx="10953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336" imgH="241195" progId="Equation.DSMT4">
                  <p:embed/>
                </p:oleObj>
              </mc:Choice>
              <mc:Fallback>
                <p:oleObj name="Equation" r:id="rId4" imgW="609336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4083050"/>
                        <a:ext cx="10953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Tabella 43"/>
          <p:cNvGraphicFramePr>
            <a:graphicFrameLocks noGrp="1"/>
          </p:cNvGraphicFramePr>
          <p:nvPr/>
        </p:nvGraphicFramePr>
        <p:xfrm>
          <a:off x="900113" y="4652963"/>
          <a:ext cx="1919288" cy="134143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79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r>
                        <a:rPr lang="it-IT" sz="1600" dirty="0"/>
                        <a:t>j</a:t>
                      </a:r>
                    </a:p>
                  </a:txBody>
                  <a:tcPr marL="91428" marR="91428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aseline="0" dirty="0" err="1"/>
                        <a:t>p</a:t>
                      </a:r>
                      <a:r>
                        <a:rPr lang="it-IT" sz="1600" baseline="-25000" dirty="0" err="1"/>
                        <a:t>j</a:t>
                      </a:r>
                      <a:endParaRPr lang="it-IT" sz="1600" dirty="0"/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r</a:t>
                      </a:r>
                      <a:r>
                        <a:rPr lang="it-IT" sz="1600" baseline="-25000" dirty="0" err="1"/>
                        <a:t>j</a:t>
                      </a:r>
                      <a:endParaRPr lang="it-IT" sz="1600" dirty="0"/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d</a:t>
                      </a:r>
                      <a:r>
                        <a:rPr lang="it-IT" sz="1600" baseline="-25000" dirty="0"/>
                        <a:t>j</a:t>
                      </a:r>
                      <a:endParaRPr lang="it-IT" sz="1600" dirty="0"/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r>
                        <a:rPr lang="it-IT" sz="1600" b="1" dirty="0"/>
                        <a:t>j1</a:t>
                      </a:r>
                    </a:p>
                  </a:txBody>
                  <a:tcPr marL="91428" marR="91428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10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10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r>
                        <a:rPr lang="it-IT" sz="1600" b="1" dirty="0"/>
                        <a:t>j2</a:t>
                      </a:r>
                    </a:p>
                  </a:txBody>
                  <a:tcPr marL="91428" marR="91428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8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11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r>
                        <a:rPr lang="it-IT" sz="1600" b="1" dirty="0"/>
                        <a:t>j3</a:t>
                      </a:r>
                    </a:p>
                  </a:txBody>
                  <a:tcPr marL="91428" marR="91428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4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12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" name="Rettangolo 44"/>
          <p:cNvSpPr>
            <a:spLocks noChangeArrowheads="1"/>
          </p:cNvSpPr>
          <p:nvPr/>
        </p:nvSpPr>
        <p:spPr bwMode="auto">
          <a:xfrm>
            <a:off x="3203575" y="4792663"/>
            <a:ext cx="345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solidFill>
                  <a:schemeClr val="accent2"/>
                </a:solidFill>
                <a:latin typeface="+mj-lt"/>
                <a:cs typeface="+mn-cs"/>
              </a:rPr>
              <a:t>Soluzione ottima = </a:t>
            </a: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j1,j2,j3</a:t>
            </a:r>
          </a:p>
        </p:txBody>
      </p:sp>
      <p:sp>
        <p:nvSpPr>
          <p:cNvPr id="46" name="Rettangolo 45"/>
          <p:cNvSpPr>
            <a:spLocks noChangeArrowheads="1"/>
          </p:cNvSpPr>
          <p:nvPr/>
        </p:nvSpPr>
        <p:spPr bwMode="auto">
          <a:xfrm>
            <a:off x="3203575" y="5226050"/>
            <a:ext cx="34559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L</a:t>
            </a:r>
            <a:r>
              <a:rPr lang="it-IT" b="1" i="1" baseline="-25000" dirty="0">
                <a:solidFill>
                  <a:srgbClr val="C00000"/>
                </a:solidFill>
                <a:latin typeface="+mj-lt"/>
                <a:cs typeface="+mn-cs"/>
              </a:rPr>
              <a:t>MAX</a:t>
            </a: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(1)=5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/>
      <p:bldP spid="4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53251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shop, esempio</a:t>
            </a:r>
          </a:p>
        </p:txBody>
      </p:sp>
      <p:graphicFrame>
        <p:nvGraphicFramePr>
          <p:cNvPr id="53252" name="Object 2"/>
          <p:cNvGraphicFramePr>
            <a:graphicFrameLocks noChangeAspect="1"/>
          </p:cNvGraphicFramePr>
          <p:nvPr/>
        </p:nvGraphicFramePr>
        <p:xfrm>
          <a:off x="479425" y="981075"/>
          <a:ext cx="10731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228600" progId="Equation.DSMT4">
                  <p:embed/>
                </p:oleObj>
              </mc:Choice>
              <mc:Fallback>
                <p:oleObj name="Equation" r:id="rId2" imgW="5969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981075"/>
                        <a:ext cx="10731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e 4"/>
          <p:cNvSpPr/>
          <p:nvPr/>
        </p:nvSpPr>
        <p:spPr bwMode="auto">
          <a:xfrm>
            <a:off x="7556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s</a:t>
            </a:r>
          </a:p>
        </p:txBody>
      </p:sp>
      <p:sp>
        <p:nvSpPr>
          <p:cNvPr id="6" name="Ovale 5"/>
          <p:cNvSpPr/>
          <p:nvPr/>
        </p:nvSpPr>
        <p:spPr bwMode="auto">
          <a:xfrm>
            <a:off x="80327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t</a:t>
            </a:r>
          </a:p>
        </p:txBody>
      </p:sp>
      <p:cxnSp>
        <p:nvCxnSpPr>
          <p:cNvPr id="7" name="Connettore 2 6"/>
          <p:cNvCxnSpPr>
            <a:stCxn id="5" idx="7"/>
            <a:endCxn id="9" idx="2"/>
          </p:cNvCxnSpPr>
          <p:nvPr/>
        </p:nvCxnSpPr>
        <p:spPr bwMode="auto">
          <a:xfrm flipV="1">
            <a:off x="998538" y="1477963"/>
            <a:ext cx="1349375" cy="84931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stCxn id="5" idx="6"/>
            <a:endCxn id="12" idx="2"/>
          </p:cNvCxnSpPr>
          <p:nvPr/>
        </p:nvCxnSpPr>
        <p:spPr bwMode="auto">
          <a:xfrm>
            <a:off x="1039813" y="2425700"/>
            <a:ext cx="803275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 bwMode="auto">
          <a:xfrm>
            <a:off x="2347913" y="1268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[1,1]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4075113" y="1268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[1,2]</a:t>
            </a:r>
          </a:p>
        </p:txBody>
      </p:sp>
      <p:sp>
        <p:nvSpPr>
          <p:cNvPr id="11" name="Ovale 10"/>
          <p:cNvSpPr/>
          <p:nvPr/>
        </p:nvSpPr>
        <p:spPr bwMode="auto">
          <a:xfrm>
            <a:off x="5867400" y="1268413"/>
            <a:ext cx="712788" cy="417512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[1,3]</a:t>
            </a:r>
          </a:p>
        </p:txBody>
      </p:sp>
      <p:sp>
        <p:nvSpPr>
          <p:cNvPr id="12" name="Ovale 11"/>
          <p:cNvSpPr/>
          <p:nvPr/>
        </p:nvSpPr>
        <p:spPr bwMode="auto">
          <a:xfrm>
            <a:off x="1843088" y="2219325"/>
            <a:ext cx="712787" cy="417513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[2,1]</a:t>
            </a:r>
          </a:p>
        </p:txBody>
      </p:sp>
      <p:sp>
        <p:nvSpPr>
          <p:cNvPr id="13" name="Ovale 12"/>
          <p:cNvSpPr/>
          <p:nvPr/>
        </p:nvSpPr>
        <p:spPr bwMode="auto">
          <a:xfrm>
            <a:off x="3355975" y="2219325"/>
            <a:ext cx="711200" cy="417513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[2,2]</a:t>
            </a:r>
          </a:p>
        </p:txBody>
      </p:sp>
      <p:sp>
        <p:nvSpPr>
          <p:cNvPr id="14" name="Ovale 13"/>
          <p:cNvSpPr/>
          <p:nvPr/>
        </p:nvSpPr>
        <p:spPr bwMode="auto">
          <a:xfrm>
            <a:off x="6667500" y="2219325"/>
            <a:ext cx="712788" cy="417513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[2,4]</a:t>
            </a:r>
          </a:p>
        </p:txBody>
      </p:sp>
      <p:sp>
        <p:nvSpPr>
          <p:cNvPr id="15" name="Ovale 14"/>
          <p:cNvSpPr/>
          <p:nvPr/>
        </p:nvSpPr>
        <p:spPr bwMode="auto">
          <a:xfrm>
            <a:off x="5076825" y="2219325"/>
            <a:ext cx="712788" cy="417513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[2,3]</a:t>
            </a:r>
          </a:p>
        </p:txBody>
      </p:sp>
      <p:sp>
        <p:nvSpPr>
          <p:cNvPr id="16" name="Ovale 15"/>
          <p:cNvSpPr/>
          <p:nvPr/>
        </p:nvSpPr>
        <p:spPr bwMode="auto">
          <a:xfrm>
            <a:off x="2339975" y="3300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[3,1]</a:t>
            </a:r>
          </a:p>
        </p:txBody>
      </p:sp>
      <p:sp>
        <p:nvSpPr>
          <p:cNvPr id="17" name="Ovale 16"/>
          <p:cNvSpPr/>
          <p:nvPr/>
        </p:nvSpPr>
        <p:spPr bwMode="auto">
          <a:xfrm>
            <a:off x="4065588" y="3300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[3,2]</a:t>
            </a:r>
          </a:p>
        </p:txBody>
      </p:sp>
      <p:sp>
        <p:nvSpPr>
          <p:cNvPr id="18" name="Ovale 17"/>
          <p:cNvSpPr/>
          <p:nvPr/>
        </p:nvSpPr>
        <p:spPr bwMode="auto">
          <a:xfrm>
            <a:off x="5859463" y="3300413"/>
            <a:ext cx="712787" cy="417512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[3,3]</a:t>
            </a:r>
          </a:p>
        </p:txBody>
      </p:sp>
      <p:cxnSp>
        <p:nvCxnSpPr>
          <p:cNvPr id="2" name="Connettore 2 18"/>
          <p:cNvCxnSpPr>
            <a:stCxn id="5" idx="5"/>
            <a:endCxn id="16" idx="2"/>
          </p:cNvCxnSpPr>
          <p:nvPr/>
        </p:nvCxnSpPr>
        <p:spPr bwMode="auto">
          <a:xfrm>
            <a:off x="998538" y="2524125"/>
            <a:ext cx="1341437" cy="9842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12" idx="6"/>
            <a:endCxn id="13" idx="2"/>
          </p:cNvCxnSpPr>
          <p:nvPr/>
        </p:nvCxnSpPr>
        <p:spPr bwMode="auto">
          <a:xfrm>
            <a:off x="2555875" y="2428875"/>
            <a:ext cx="8001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16" idx="6"/>
            <a:endCxn id="17" idx="2"/>
          </p:cNvCxnSpPr>
          <p:nvPr/>
        </p:nvCxnSpPr>
        <p:spPr bwMode="auto">
          <a:xfrm>
            <a:off x="3051175" y="3508375"/>
            <a:ext cx="1014413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9" idx="6"/>
            <a:endCxn id="10" idx="2"/>
          </p:cNvCxnSpPr>
          <p:nvPr/>
        </p:nvCxnSpPr>
        <p:spPr bwMode="auto">
          <a:xfrm>
            <a:off x="3059113" y="1477963"/>
            <a:ext cx="10160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13" idx="6"/>
            <a:endCxn id="15" idx="2"/>
          </p:cNvCxnSpPr>
          <p:nvPr/>
        </p:nvCxnSpPr>
        <p:spPr bwMode="auto">
          <a:xfrm>
            <a:off x="4067175" y="2428875"/>
            <a:ext cx="100965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5" idx="6"/>
            <a:endCxn id="14" idx="2"/>
          </p:cNvCxnSpPr>
          <p:nvPr/>
        </p:nvCxnSpPr>
        <p:spPr bwMode="auto">
          <a:xfrm>
            <a:off x="5789613" y="2428875"/>
            <a:ext cx="877887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7" idx="6"/>
            <a:endCxn id="18" idx="2"/>
          </p:cNvCxnSpPr>
          <p:nvPr/>
        </p:nvCxnSpPr>
        <p:spPr bwMode="auto">
          <a:xfrm>
            <a:off x="4778375" y="3508375"/>
            <a:ext cx="1081088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14" idx="6"/>
            <a:endCxn id="6" idx="2"/>
          </p:cNvCxnSpPr>
          <p:nvPr/>
        </p:nvCxnSpPr>
        <p:spPr bwMode="auto">
          <a:xfrm flipV="1">
            <a:off x="7380288" y="2425700"/>
            <a:ext cx="652462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0" idx="6"/>
            <a:endCxn id="11" idx="2"/>
          </p:cNvCxnSpPr>
          <p:nvPr/>
        </p:nvCxnSpPr>
        <p:spPr bwMode="auto">
          <a:xfrm>
            <a:off x="4787900" y="1477963"/>
            <a:ext cx="10795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18" idx="6"/>
            <a:endCxn id="6" idx="3"/>
          </p:cNvCxnSpPr>
          <p:nvPr/>
        </p:nvCxnSpPr>
        <p:spPr bwMode="auto">
          <a:xfrm flipV="1">
            <a:off x="6572250" y="2524125"/>
            <a:ext cx="1501775" cy="9842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11" idx="6"/>
            <a:endCxn id="6" idx="1"/>
          </p:cNvCxnSpPr>
          <p:nvPr/>
        </p:nvCxnSpPr>
        <p:spPr bwMode="auto">
          <a:xfrm>
            <a:off x="6580188" y="1477963"/>
            <a:ext cx="1493837" cy="84931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29"/>
          <p:cNvSpPr/>
          <p:nvPr/>
        </p:nvSpPr>
        <p:spPr>
          <a:xfrm>
            <a:off x="19081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31" name="Rettangolo 30"/>
          <p:cNvSpPr/>
          <p:nvPr/>
        </p:nvSpPr>
        <p:spPr>
          <a:xfrm>
            <a:off x="34194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507682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5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6659563" y="1916113"/>
            <a:ext cx="576262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6</a:t>
            </a:r>
          </a:p>
        </p:txBody>
      </p:sp>
      <p:sp>
        <p:nvSpPr>
          <p:cNvPr id="34" name="Rettangolo 33"/>
          <p:cNvSpPr/>
          <p:nvPr/>
        </p:nvSpPr>
        <p:spPr>
          <a:xfrm>
            <a:off x="23399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sp>
        <p:nvSpPr>
          <p:cNvPr id="35" name="Rettangolo 34"/>
          <p:cNvSpPr/>
          <p:nvPr/>
        </p:nvSpPr>
        <p:spPr>
          <a:xfrm>
            <a:off x="40671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7</a:t>
            </a:r>
          </a:p>
        </p:txBody>
      </p:sp>
      <p:sp>
        <p:nvSpPr>
          <p:cNvPr id="36" name="Rettangolo 35"/>
          <p:cNvSpPr/>
          <p:nvPr/>
        </p:nvSpPr>
        <p:spPr>
          <a:xfrm>
            <a:off x="594042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37" name="Rettangolo 36"/>
          <p:cNvSpPr>
            <a:spLocks noChangeArrowheads="1"/>
          </p:cNvSpPr>
          <p:nvPr/>
        </p:nvSpPr>
        <p:spPr bwMode="auto">
          <a:xfrm>
            <a:off x="468313" y="4000500"/>
            <a:ext cx="842486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cs typeface="+mn-cs"/>
              </a:rPr>
              <a:t>Istanza di                   per la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macchina 2 (blu)</a:t>
            </a:r>
            <a:endParaRPr lang="it-IT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604963" y="4083050"/>
          <a:ext cx="10953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336" imgH="241195" progId="Equation.DSMT4">
                  <p:embed/>
                </p:oleObj>
              </mc:Choice>
              <mc:Fallback>
                <p:oleObj name="Equation" r:id="rId4" imgW="609336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4083050"/>
                        <a:ext cx="10953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Tabel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616531"/>
              </p:ext>
            </p:extLst>
          </p:nvPr>
        </p:nvGraphicFramePr>
        <p:xfrm>
          <a:off x="900113" y="4652963"/>
          <a:ext cx="1919288" cy="134143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79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r>
                        <a:rPr lang="it-IT" sz="1600" dirty="0"/>
                        <a:t>j</a:t>
                      </a:r>
                    </a:p>
                  </a:txBody>
                  <a:tcPr marL="91428" marR="91428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aseline="0" dirty="0" err="1"/>
                        <a:t>p</a:t>
                      </a:r>
                      <a:r>
                        <a:rPr lang="it-IT" sz="1600" baseline="-25000" dirty="0" err="1"/>
                        <a:t>j</a:t>
                      </a:r>
                      <a:endParaRPr lang="it-IT" sz="1600" dirty="0"/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r</a:t>
                      </a:r>
                      <a:r>
                        <a:rPr lang="it-IT" sz="1600" baseline="-25000" dirty="0" err="1"/>
                        <a:t>j</a:t>
                      </a:r>
                      <a:endParaRPr lang="it-IT" sz="1600" dirty="0"/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d</a:t>
                      </a:r>
                      <a:r>
                        <a:rPr lang="it-IT" sz="1600" baseline="-25000" dirty="0"/>
                        <a:t>j</a:t>
                      </a:r>
                      <a:endParaRPr lang="it-IT" sz="1600" dirty="0"/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r>
                        <a:rPr lang="it-IT" sz="1600" b="1" dirty="0"/>
                        <a:t>j1</a:t>
                      </a:r>
                    </a:p>
                  </a:txBody>
                  <a:tcPr marL="91428" marR="91428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8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10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18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r>
                        <a:rPr lang="it-IT" sz="1600" b="1" dirty="0"/>
                        <a:t>j2</a:t>
                      </a:r>
                    </a:p>
                  </a:txBody>
                  <a:tcPr marL="91428" marR="91428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8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8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r>
                        <a:rPr lang="it-IT" sz="1600" b="1" dirty="0"/>
                        <a:t>j3</a:t>
                      </a:r>
                    </a:p>
                  </a:txBody>
                  <a:tcPr marL="91428" marR="91428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7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4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19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" name="Rettangolo 39"/>
          <p:cNvSpPr>
            <a:spLocks noChangeArrowheads="1"/>
          </p:cNvSpPr>
          <p:nvPr/>
        </p:nvSpPr>
        <p:spPr bwMode="auto">
          <a:xfrm>
            <a:off x="3203575" y="4792663"/>
            <a:ext cx="345598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solidFill>
                  <a:schemeClr val="accent2"/>
                </a:solidFill>
                <a:latin typeface="+mj-lt"/>
                <a:cs typeface="+mn-cs"/>
              </a:rPr>
              <a:t>Soluzione ottima = </a:t>
            </a: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j2,j3,j1</a:t>
            </a:r>
          </a:p>
        </p:txBody>
      </p:sp>
      <p:sp>
        <p:nvSpPr>
          <p:cNvPr id="41" name="Rettangolo 40"/>
          <p:cNvSpPr>
            <a:spLocks noChangeArrowheads="1"/>
          </p:cNvSpPr>
          <p:nvPr/>
        </p:nvSpPr>
        <p:spPr bwMode="auto">
          <a:xfrm>
            <a:off x="3203575" y="5226050"/>
            <a:ext cx="3455988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L</a:t>
            </a:r>
            <a:r>
              <a:rPr lang="it-IT" b="1" i="1" baseline="-25000" dirty="0">
                <a:solidFill>
                  <a:srgbClr val="C00000"/>
                </a:solidFill>
                <a:latin typeface="+mj-lt"/>
                <a:cs typeface="+mn-cs"/>
              </a:rPr>
              <a:t>MAX</a:t>
            </a: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(2)=5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23399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10</a:t>
            </a:r>
          </a:p>
        </p:txBody>
      </p:sp>
      <p:sp>
        <p:nvSpPr>
          <p:cNvPr id="43" name="Rettangolo 42"/>
          <p:cNvSpPr/>
          <p:nvPr/>
        </p:nvSpPr>
        <p:spPr>
          <a:xfrm>
            <a:off x="40671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44" name="Rettangolo 43"/>
          <p:cNvSpPr/>
          <p:nvPr/>
        </p:nvSpPr>
        <p:spPr>
          <a:xfrm>
            <a:off x="594042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/>
      <p:bldP spid="4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54275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shop, esempio</a:t>
            </a:r>
          </a:p>
        </p:txBody>
      </p:sp>
      <p:graphicFrame>
        <p:nvGraphicFramePr>
          <p:cNvPr id="54276" name="Object 2"/>
          <p:cNvGraphicFramePr>
            <a:graphicFrameLocks noChangeAspect="1"/>
          </p:cNvGraphicFramePr>
          <p:nvPr/>
        </p:nvGraphicFramePr>
        <p:xfrm>
          <a:off x="479425" y="981075"/>
          <a:ext cx="10731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228600" progId="Equation.DSMT4">
                  <p:embed/>
                </p:oleObj>
              </mc:Choice>
              <mc:Fallback>
                <p:oleObj name="Equation" r:id="rId2" imgW="5969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981075"/>
                        <a:ext cx="10731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e 4"/>
          <p:cNvSpPr/>
          <p:nvPr/>
        </p:nvSpPr>
        <p:spPr bwMode="auto">
          <a:xfrm>
            <a:off x="7556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s</a:t>
            </a:r>
          </a:p>
        </p:txBody>
      </p:sp>
      <p:sp>
        <p:nvSpPr>
          <p:cNvPr id="6" name="Ovale 5"/>
          <p:cNvSpPr/>
          <p:nvPr/>
        </p:nvSpPr>
        <p:spPr bwMode="auto">
          <a:xfrm>
            <a:off x="80327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t</a:t>
            </a:r>
          </a:p>
        </p:txBody>
      </p:sp>
      <p:cxnSp>
        <p:nvCxnSpPr>
          <p:cNvPr id="7" name="Connettore 2 6"/>
          <p:cNvCxnSpPr>
            <a:stCxn id="5" idx="7"/>
            <a:endCxn id="9" idx="2"/>
          </p:cNvCxnSpPr>
          <p:nvPr/>
        </p:nvCxnSpPr>
        <p:spPr bwMode="auto">
          <a:xfrm flipV="1">
            <a:off x="998538" y="1477963"/>
            <a:ext cx="1349375" cy="84931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stCxn id="5" idx="6"/>
            <a:endCxn id="12" idx="2"/>
          </p:cNvCxnSpPr>
          <p:nvPr/>
        </p:nvCxnSpPr>
        <p:spPr bwMode="auto">
          <a:xfrm>
            <a:off x="1039813" y="2425700"/>
            <a:ext cx="803275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 bwMode="auto">
          <a:xfrm>
            <a:off x="2347913" y="1268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[1,1]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4075113" y="1268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[1,2]</a:t>
            </a:r>
          </a:p>
        </p:txBody>
      </p:sp>
      <p:sp>
        <p:nvSpPr>
          <p:cNvPr id="11" name="Ovale 10"/>
          <p:cNvSpPr/>
          <p:nvPr/>
        </p:nvSpPr>
        <p:spPr bwMode="auto">
          <a:xfrm>
            <a:off x="5867400" y="1268413"/>
            <a:ext cx="712788" cy="417512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[1,3]</a:t>
            </a:r>
          </a:p>
        </p:txBody>
      </p:sp>
      <p:sp>
        <p:nvSpPr>
          <p:cNvPr id="12" name="Ovale 11"/>
          <p:cNvSpPr/>
          <p:nvPr/>
        </p:nvSpPr>
        <p:spPr bwMode="auto">
          <a:xfrm>
            <a:off x="1843088" y="2219325"/>
            <a:ext cx="712787" cy="417513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[2,1]</a:t>
            </a:r>
          </a:p>
        </p:txBody>
      </p:sp>
      <p:sp>
        <p:nvSpPr>
          <p:cNvPr id="13" name="Ovale 12"/>
          <p:cNvSpPr/>
          <p:nvPr/>
        </p:nvSpPr>
        <p:spPr bwMode="auto">
          <a:xfrm>
            <a:off x="3355975" y="2219325"/>
            <a:ext cx="711200" cy="417513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[2,2]</a:t>
            </a:r>
          </a:p>
        </p:txBody>
      </p:sp>
      <p:sp>
        <p:nvSpPr>
          <p:cNvPr id="14" name="Ovale 13"/>
          <p:cNvSpPr/>
          <p:nvPr/>
        </p:nvSpPr>
        <p:spPr bwMode="auto">
          <a:xfrm>
            <a:off x="6667500" y="2219325"/>
            <a:ext cx="712788" cy="417513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[2,4]</a:t>
            </a:r>
          </a:p>
        </p:txBody>
      </p:sp>
      <p:sp>
        <p:nvSpPr>
          <p:cNvPr id="15" name="Ovale 14"/>
          <p:cNvSpPr/>
          <p:nvPr/>
        </p:nvSpPr>
        <p:spPr bwMode="auto">
          <a:xfrm>
            <a:off x="5076825" y="2219325"/>
            <a:ext cx="712788" cy="417513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[2,3]</a:t>
            </a:r>
          </a:p>
        </p:txBody>
      </p:sp>
      <p:sp>
        <p:nvSpPr>
          <p:cNvPr id="16" name="Ovale 15"/>
          <p:cNvSpPr/>
          <p:nvPr/>
        </p:nvSpPr>
        <p:spPr bwMode="auto">
          <a:xfrm>
            <a:off x="2339975" y="3300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[3,1]</a:t>
            </a:r>
          </a:p>
        </p:txBody>
      </p:sp>
      <p:sp>
        <p:nvSpPr>
          <p:cNvPr id="17" name="Ovale 16"/>
          <p:cNvSpPr/>
          <p:nvPr/>
        </p:nvSpPr>
        <p:spPr bwMode="auto">
          <a:xfrm>
            <a:off x="4065588" y="3300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[3,2]</a:t>
            </a:r>
          </a:p>
        </p:txBody>
      </p:sp>
      <p:sp>
        <p:nvSpPr>
          <p:cNvPr id="18" name="Ovale 17"/>
          <p:cNvSpPr/>
          <p:nvPr/>
        </p:nvSpPr>
        <p:spPr bwMode="auto">
          <a:xfrm>
            <a:off x="5859463" y="3300413"/>
            <a:ext cx="712787" cy="417512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[3,3]</a:t>
            </a:r>
          </a:p>
        </p:txBody>
      </p:sp>
      <p:cxnSp>
        <p:nvCxnSpPr>
          <p:cNvPr id="2" name="Connettore 2 18"/>
          <p:cNvCxnSpPr>
            <a:stCxn id="5" idx="5"/>
            <a:endCxn id="16" idx="2"/>
          </p:cNvCxnSpPr>
          <p:nvPr/>
        </p:nvCxnSpPr>
        <p:spPr bwMode="auto">
          <a:xfrm>
            <a:off x="998538" y="2524125"/>
            <a:ext cx="1341437" cy="9842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12" idx="6"/>
            <a:endCxn id="13" idx="2"/>
          </p:cNvCxnSpPr>
          <p:nvPr/>
        </p:nvCxnSpPr>
        <p:spPr bwMode="auto">
          <a:xfrm>
            <a:off x="2555875" y="2428875"/>
            <a:ext cx="8001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16" idx="6"/>
            <a:endCxn id="17" idx="2"/>
          </p:cNvCxnSpPr>
          <p:nvPr/>
        </p:nvCxnSpPr>
        <p:spPr bwMode="auto">
          <a:xfrm>
            <a:off x="3051175" y="3508375"/>
            <a:ext cx="1014413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9" idx="6"/>
            <a:endCxn id="10" idx="2"/>
          </p:cNvCxnSpPr>
          <p:nvPr/>
        </p:nvCxnSpPr>
        <p:spPr bwMode="auto">
          <a:xfrm>
            <a:off x="3059113" y="1477963"/>
            <a:ext cx="10160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13" idx="6"/>
            <a:endCxn id="15" idx="2"/>
          </p:cNvCxnSpPr>
          <p:nvPr/>
        </p:nvCxnSpPr>
        <p:spPr bwMode="auto">
          <a:xfrm>
            <a:off x="4067175" y="2428875"/>
            <a:ext cx="100965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5" idx="6"/>
            <a:endCxn id="14" idx="2"/>
          </p:cNvCxnSpPr>
          <p:nvPr/>
        </p:nvCxnSpPr>
        <p:spPr bwMode="auto">
          <a:xfrm>
            <a:off x="5789613" y="2428875"/>
            <a:ext cx="877887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7" idx="6"/>
            <a:endCxn id="18" idx="2"/>
          </p:cNvCxnSpPr>
          <p:nvPr/>
        </p:nvCxnSpPr>
        <p:spPr bwMode="auto">
          <a:xfrm>
            <a:off x="4778375" y="3508375"/>
            <a:ext cx="1081088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14" idx="6"/>
            <a:endCxn id="6" idx="2"/>
          </p:cNvCxnSpPr>
          <p:nvPr/>
        </p:nvCxnSpPr>
        <p:spPr bwMode="auto">
          <a:xfrm flipV="1">
            <a:off x="7380288" y="2425700"/>
            <a:ext cx="652462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0" idx="6"/>
            <a:endCxn id="11" idx="2"/>
          </p:cNvCxnSpPr>
          <p:nvPr/>
        </p:nvCxnSpPr>
        <p:spPr bwMode="auto">
          <a:xfrm>
            <a:off x="4787900" y="1477963"/>
            <a:ext cx="10795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18" idx="6"/>
            <a:endCxn id="6" idx="3"/>
          </p:cNvCxnSpPr>
          <p:nvPr/>
        </p:nvCxnSpPr>
        <p:spPr bwMode="auto">
          <a:xfrm flipV="1">
            <a:off x="6572250" y="2524125"/>
            <a:ext cx="1501775" cy="9842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11" idx="6"/>
            <a:endCxn id="6" idx="1"/>
          </p:cNvCxnSpPr>
          <p:nvPr/>
        </p:nvCxnSpPr>
        <p:spPr bwMode="auto">
          <a:xfrm>
            <a:off x="6580188" y="1477963"/>
            <a:ext cx="1493837" cy="84931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29"/>
          <p:cNvSpPr/>
          <p:nvPr/>
        </p:nvSpPr>
        <p:spPr>
          <a:xfrm>
            <a:off x="19081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31" name="Rettangolo 30"/>
          <p:cNvSpPr/>
          <p:nvPr/>
        </p:nvSpPr>
        <p:spPr>
          <a:xfrm>
            <a:off x="34194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507682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5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6659563" y="1916113"/>
            <a:ext cx="576262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6</a:t>
            </a:r>
          </a:p>
        </p:txBody>
      </p:sp>
      <p:sp>
        <p:nvSpPr>
          <p:cNvPr id="34" name="Rettangolo 33"/>
          <p:cNvSpPr/>
          <p:nvPr/>
        </p:nvSpPr>
        <p:spPr>
          <a:xfrm>
            <a:off x="23399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sp>
        <p:nvSpPr>
          <p:cNvPr id="35" name="Rettangolo 34"/>
          <p:cNvSpPr/>
          <p:nvPr/>
        </p:nvSpPr>
        <p:spPr>
          <a:xfrm>
            <a:off x="40671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7</a:t>
            </a:r>
          </a:p>
        </p:txBody>
      </p:sp>
      <p:sp>
        <p:nvSpPr>
          <p:cNvPr id="36" name="Rettangolo 35"/>
          <p:cNvSpPr/>
          <p:nvPr/>
        </p:nvSpPr>
        <p:spPr>
          <a:xfrm>
            <a:off x="594042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37" name="Rettangolo 36"/>
          <p:cNvSpPr>
            <a:spLocks noChangeArrowheads="1"/>
          </p:cNvSpPr>
          <p:nvPr/>
        </p:nvSpPr>
        <p:spPr bwMode="auto">
          <a:xfrm>
            <a:off x="468313" y="4000500"/>
            <a:ext cx="842486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cs typeface="+mn-cs"/>
              </a:rPr>
              <a:t>Istanza di                   per la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macchina 3 (</a:t>
            </a:r>
            <a:r>
              <a:rPr lang="it-IT" i="1" dirty="0">
                <a:solidFill>
                  <a:srgbClr val="00B050"/>
                </a:solidFill>
                <a:cs typeface="+mn-cs"/>
              </a:rPr>
              <a:t>verde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)</a:t>
            </a:r>
            <a:endParaRPr lang="it-IT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604963" y="4083050"/>
          <a:ext cx="10953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336" imgH="241195" progId="Equation.DSMT4">
                  <p:embed/>
                </p:oleObj>
              </mc:Choice>
              <mc:Fallback>
                <p:oleObj name="Equation" r:id="rId4" imgW="609336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4083050"/>
                        <a:ext cx="10953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Tabella 38"/>
          <p:cNvGraphicFramePr>
            <a:graphicFrameLocks noGrp="1"/>
          </p:cNvGraphicFramePr>
          <p:nvPr/>
        </p:nvGraphicFramePr>
        <p:xfrm>
          <a:off x="900113" y="4652963"/>
          <a:ext cx="1919288" cy="100647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79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492">
                <a:tc>
                  <a:txBody>
                    <a:bodyPr/>
                    <a:lstStyle/>
                    <a:p>
                      <a:r>
                        <a:rPr lang="it-IT" sz="1600" dirty="0"/>
                        <a:t>j</a:t>
                      </a:r>
                    </a:p>
                  </a:txBody>
                  <a:tcPr marL="91428" marR="91428" marT="45749" marB="4574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aseline="0" dirty="0" err="1"/>
                        <a:t>p</a:t>
                      </a:r>
                      <a:r>
                        <a:rPr lang="it-IT" sz="1600" baseline="-25000" dirty="0" err="1"/>
                        <a:t>j</a:t>
                      </a:r>
                      <a:endParaRPr lang="it-IT" sz="1600" dirty="0"/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r</a:t>
                      </a:r>
                      <a:r>
                        <a:rPr lang="it-IT" sz="1600" baseline="-25000" dirty="0" err="1"/>
                        <a:t>j</a:t>
                      </a:r>
                      <a:endParaRPr lang="it-IT" sz="1600" dirty="0"/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d</a:t>
                      </a:r>
                      <a:r>
                        <a:rPr lang="it-IT" sz="1600" baseline="-25000" dirty="0"/>
                        <a:t>j</a:t>
                      </a:r>
                      <a:endParaRPr lang="it-IT" sz="1600" dirty="0"/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r>
                        <a:rPr lang="it-IT" sz="1600" b="1" dirty="0"/>
                        <a:t>j1</a:t>
                      </a:r>
                    </a:p>
                  </a:txBody>
                  <a:tcPr marL="91428" marR="91428" marT="45749" marB="4574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4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18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22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r>
                        <a:rPr lang="it-IT" sz="1600" b="1" dirty="0"/>
                        <a:t>j2</a:t>
                      </a:r>
                    </a:p>
                  </a:txBody>
                  <a:tcPr marL="91428" marR="91428" marT="45749" marB="4574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6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16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22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Rettangolo 39"/>
          <p:cNvSpPr>
            <a:spLocks noChangeArrowheads="1"/>
          </p:cNvSpPr>
          <p:nvPr/>
        </p:nvSpPr>
        <p:spPr bwMode="auto">
          <a:xfrm>
            <a:off x="3203575" y="4792663"/>
            <a:ext cx="345598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solidFill>
                  <a:schemeClr val="accent2"/>
                </a:solidFill>
                <a:latin typeface="+mj-lt"/>
                <a:cs typeface="+mn-cs"/>
              </a:rPr>
              <a:t>Soluzione ottima = </a:t>
            </a: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j2,j1</a:t>
            </a:r>
          </a:p>
        </p:txBody>
      </p:sp>
      <p:sp>
        <p:nvSpPr>
          <p:cNvPr id="41" name="Rettangolo 40"/>
          <p:cNvSpPr>
            <a:spLocks noChangeArrowheads="1"/>
          </p:cNvSpPr>
          <p:nvPr/>
        </p:nvSpPr>
        <p:spPr bwMode="auto">
          <a:xfrm>
            <a:off x="3203575" y="5226050"/>
            <a:ext cx="34559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L</a:t>
            </a:r>
            <a:r>
              <a:rPr lang="it-IT" b="1" i="1" baseline="-25000" dirty="0">
                <a:solidFill>
                  <a:srgbClr val="C00000"/>
                </a:solidFill>
                <a:latin typeface="+mj-lt"/>
                <a:cs typeface="+mn-cs"/>
              </a:rPr>
              <a:t>MAX</a:t>
            </a: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(3)=4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23399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10</a:t>
            </a:r>
          </a:p>
        </p:txBody>
      </p:sp>
      <p:sp>
        <p:nvSpPr>
          <p:cNvPr id="43" name="Rettangolo 42"/>
          <p:cNvSpPr/>
          <p:nvPr/>
        </p:nvSpPr>
        <p:spPr>
          <a:xfrm>
            <a:off x="40671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44" name="Rettangolo 43"/>
          <p:cNvSpPr/>
          <p:nvPr/>
        </p:nvSpPr>
        <p:spPr>
          <a:xfrm>
            <a:off x="594042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/>
      <p:bldP spid="4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55299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shop, esempio</a:t>
            </a:r>
          </a:p>
        </p:txBody>
      </p:sp>
      <p:graphicFrame>
        <p:nvGraphicFramePr>
          <p:cNvPr id="55300" name="Object 2"/>
          <p:cNvGraphicFramePr>
            <a:graphicFrameLocks noChangeAspect="1"/>
          </p:cNvGraphicFramePr>
          <p:nvPr/>
        </p:nvGraphicFramePr>
        <p:xfrm>
          <a:off x="479425" y="981075"/>
          <a:ext cx="10731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228600" progId="Equation.DSMT4">
                  <p:embed/>
                </p:oleObj>
              </mc:Choice>
              <mc:Fallback>
                <p:oleObj name="Equation" r:id="rId2" imgW="5969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981075"/>
                        <a:ext cx="10731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e 4"/>
          <p:cNvSpPr/>
          <p:nvPr/>
        </p:nvSpPr>
        <p:spPr bwMode="auto">
          <a:xfrm>
            <a:off x="7556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s</a:t>
            </a:r>
          </a:p>
        </p:txBody>
      </p:sp>
      <p:sp>
        <p:nvSpPr>
          <p:cNvPr id="6" name="Ovale 5"/>
          <p:cNvSpPr/>
          <p:nvPr/>
        </p:nvSpPr>
        <p:spPr bwMode="auto">
          <a:xfrm>
            <a:off x="80327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t</a:t>
            </a:r>
          </a:p>
        </p:txBody>
      </p:sp>
      <p:cxnSp>
        <p:nvCxnSpPr>
          <p:cNvPr id="7" name="Connettore 2 6"/>
          <p:cNvCxnSpPr>
            <a:stCxn id="5" idx="7"/>
            <a:endCxn id="9" idx="2"/>
          </p:cNvCxnSpPr>
          <p:nvPr/>
        </p:nvCxnSpPr>
        <p:spPr bwMode="auto">
          <a:xfrm flipV="1">
            <a:off x="998538" y="1477963"/>
            <a:ext cx="1349375" cy="84931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stCxn id="5" idx="6"/>
            <a:endCxn id="12" idx="2"/>
          </p:cNvCxnSpPr>
          <p:nvPr/>
        </p:nvCxnSpPr>
        <p:spPr bwMode="auto">
          <a:xfrm>
            <a:off x="1039813" y="2425700"/>
            <a:ext cx="803275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 bwMode="auto">
          <a:xfrm>
            <a:off x="2347913" y="1268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[1,1]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4075113" y="1268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[1,2]</a:t>
            </a:r>
          </a:p>
        </p:txBody>
      </p:sp>
      <p:sp>
        <p:nvSpPr>
          <p:cNvPr id="11" name="Ovale 10"/>
          <p:cNvSpPr/>
          <p:nvPr/>
        </p:nvSpPr>
        <p:spPr bwMode="auto">
          <a:xfrm>
            <a:off x="5867400" y="1268413"/>
            <a:ext cx="712788" cy="417512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[1,3]</a:t>
            </a:r>
          </a:p>
        </p:txBody>
      </p:sp>
      <p:sp>
        <p:nvSpPr>
          <p:cNvPr id="12" name="Ovale 11"/>
          <p:cNvSpPr/>
          <p:nvPr/>
        </p:nvSpPr>
        <p:spPr bwMode="auto">
          <a:xfrm>
            <a:off x="1843088" y="2219325"/>
            <a:ext cx="712787" cy="417513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[2,1]</a:t>
            </a:r>
          </a:p>
        </p:txBody>
      </p:sp>
      <p:sp>
        <p:nvSpPr>
          <p:cNvPr id="13" name="Ovale 12"/>
          <p:cNvSpPr/>
          <p:nvPr/>
        </p:nvSpPr>
        <p:spPr bwMode="auto">
          <a:xfrm>
            <a:off x="3355975" y="2219325"/>
            <a:ext cx="711200" cy="417513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[2,2]</a:t>
            </a:r>
          </a:p>
        </p:txBody>
      </p:sp>
      <p:sp>
        <p:nvSpPr>
          <p:cNvPr id="14" name="Ovale 13"/>
          <p:cNvSpPr/>
          <p:nvPr/>
        </p:nvSpPr>
        <p:spPr bwMode="auto">
          <a:xfrm>
            <a:off x="6667500" y="2219325"/>
            <a:ext cx="712788" cy="417513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[2,4]</a:t>
            </a:r>
          </a:p>
        </p:txBody>
      </p:sp>
      <p:sp>
        <p:nvSpPr>
          <p:cNvPr id="15" name="Ovale 14"/>
          <p:cNvSpPr/>
          <p:nvPr/>
        </p:nvSpPr>
        <p:spPr bwMode="auto">
          <a:xfrm>
            <a:off x="5076825" y="2219325"/>
            <a:ext cx="712788" cy="417513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[2,3]</a:t>
            </a:r>
          </a:p>
        </p:txBody>
      </p:sp>
      <p:sp>
        <p:nvSpPr>
          <p:cNvPr id="16" name="Ovale 15"/>
          <p:cNvSpPr/>
          <p:nvPr/>
        </p:nvSpPr>
        <p:spPr bwMode="auto">
          <a:xfrm>
            <a:off x="2339975" y="3300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[3,1]</a:t>
            </a:r>
          </a:p>
        </p:txBody>
      </p:sp>
      <p:sp>
        <p:nvSpPr>
          <p:cNvPr id="17" name="Ovale 16"/>
          <p:cNvSpPr/>
          <p:nvPr/>
        </p:nvSpPr>
        <p:spPr bwMode="auto">
          <a:xfrm>
            <a:off x="4065588" y="3300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[3,2]</a:t>
            </a:r>
          </a:p>
        </p:txBody>
      </p:sp>
      <p:sp>
        <p:nvSpPr>
          <p:cNvPr id="18" name="Ovale 17"/>
          <p:cNvSpPr/>
          <p:nvPr/>
        </p:nvSpPr>
        <p:spPr bwMode="auto">
          <a:xfrm>
            <a:off x="5859463" y="3300413"/>
            <a:ext cx="712787" cy="417512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[3,3]</a:t>
            </a:r>
          </a:p>
        </p:txBody>
      </p:sp>
      <p:cxnSp>
        <p:nvCxnSpPr>
          <p:cNvPr id="2" name="Connettore 2 18"/>
          <p:cNvCxnSpPr>
            <a:stCxn id="5" idx="5"/>
            <a:endCxn id="16" idx="2"/>
          </p:cNvCxnSpPr>
          <p:nvPr/>
        </p:nvCxnSpPr>
        <p:spPr bwMode="auto">
          <a:xfrm>
            <a:off x="998538" y="2524125"/>
            <a:ext cx="1341437" cy="9842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12" idx="6"/>
            <a:endCxn id="13" idx="2"/>
          </p:cNvCxnSpPr>
          <p:nvPr/>
        </p:nvCxnSpPr>
        <p:spPr bwMode="auto">
          <a:xfrm>
            <a:off x="2555875" y="2428875"/>
            <a:ext cx="8001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16" idx="6"/>
            <a:endCxn id="17" idx="2"/>
          </p:cNvCxnSpPr>
          <p:nvPr/>
        </p:nvCxnSpPr>
        <p:spPr bwMode="auto">
          <a:xfrm>
            <a:off x="3051175" y="3508375"/>
            <a:ext cx="1014413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9" idx="6"/>
            <a:endCxn id="10" idx="2"/>
          </p:cNvCxnSpPr>
          <p:nvPr/>
        </p:nvCxnSpPr>
        <p:spPr bwMode="auto">
          <a:xfrm>
            <a:off x="3059113" y="1477963"/>
            <a:ext cx="10160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13" idx="6"/>
            <a:endCxn id="15" idx="2"/>
          </p:cNvCxnSpPr>
          <p:nvPr/>
        </p:nvCxnSpPr>
        <p:spPr bwMode="auto">
          <a:xfrm>
            <a:off x="4067175" y="2428875"/>
            <a:ext cx="100965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5" idx="6"/>
            <a:endCxn id="14" idx="2"/>
          </p:cNvCxnSpPr>
          <p:nvPr/>
        </p:nvCxnSpPr>
        <p:spPr bwMode="auto">
          <a:xfrm>
            <a:off x="5789613" y="2428875"/>
            <a:ext cx="877887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7" idx="6"/>
            <a:endCxn id="18" idx="2"/>
          </p:cNvCxnSpPr>
          <p:nvPr/>
        </p:nvCxnSpPr>
        <p:spPr bwMode="auto">
          <a:xfrm>
            <a:off x="4778375" y="3508375"/>
            <a:ext cx="1081088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14" idx="6"/>
            <a:endCxn id="6" idx="2"/>
          </p:cNvCxnSpPr>
          <p:nvPr/>
        </p:nvCxnSpPr>
        <p:spPr bwMode="auto">
          <a:xfrm flipV="1">
            <a:off x="7380288" y="2425700"/>
            <a:ext cx="652462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0" idx="6"/>
            <a:endCxn id="11" idx="2"/>
          </p:cNvCxnSpPr>
          <p:nvPr/>
        </p:nvCxnSpPr>
        <p:spPr bwMode="auto">
          <a:xfrm>
            <a:off x="4787900" y="1477963"/>
            <a:ext cx="10795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18" idx="6"/>
            <a:endCxn id="6" idx="3"/>
          </p:cNvCxnSpPr>
          <p:nvPr/>
        </p:nvCxnSpPr>
        <p:spPr bwMode="auto">
          <a:xfrm flipV="1">
            <a:off x="6572250" y="2524125"/>
            <a:ext cx="1501775" cy="9842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11" idx="6"/>
            <a:endCxn id="6" idx="1"/>
          </p:cNvCxnSpPr>
          <p:nvPr/>
        </p:nvCxnSpPr>
        <p:spPr bwMode="auto">
          <a:xfrm>
            <a:off x="6580188" y="1477963"/>
            <a:ext cx="1493837" cy="84931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29"/>
          <p:cNvSpPr/>
          <p:nvPr/>
        </p:nvSpPr>
        <p:spPr>
          <a:xfrm>
            <a:off x="19081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31" name="Rettangolo 30"/>
          <p:cNvSpPr/>
          <p:nvPr/>
        </p:nvSpPr>
        <p:spPr>
          <a:xfrm>
            <a:off x="34194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507682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5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6659563" y="1916113"/>
            <a:ext cx="576262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6</a:t>
            </a:r>
          </a:p>
        </p:txBody>
      </p:sp>
      <p:sp>
        <p:nvSpPr>
          <p:cNvPr id="34" name="Rettangolo 33"/>
          <p:cNvSpPr/>
          <p:nvPr/>
        </p:nvSpPr>
        <p:spPr>
          <a:xfrm>
            <a:off x="23399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sp>
        <p:nvSpPr>
          <p:cNvPr id="35" name="Rettangolo 34"/>
          <p:cNvSpPr/>
          <p:nvPr/>
        </p:nvSpPr>
        <p:spPr>
          <a:xfrm>
            <a:off x="40671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7</a:t>
            </a:r>
          </a:p>
        </p:txBody>
      </p:sp>
      <p:sp>
        <p:nvSpPr>
          <p:cNvPr id="36" name="Rettangolo 35"/>
          <p:cNvSpPr/>
          <p:nvPr/>
        </p:nvSpPr>
        <p:spPr>
          <a:xfrm>
            <a:off x="594042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37" name="Rettangolo 36"/>
          <p:cNvSpPr>
            <a:spLocks noChangeArrowheads="1"/>
          </p:cNvSpPr>
          <p:nvPr/>
        </p:nvSpPr>
        <p:spPr bwMode="auto">
          <a:xfrm>
            <a:off x="468313" y="4000500"/>
            <a:ext cx="842486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cs typeface="+mn-cs"/>
              </a:rPr>
              <a:t>Istanza di                   per la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macchina 4 (</a:t>
            </a:r>
            <a:r>
              <a:rPr lang="it-IT" i="1" dirty="0">
                <a:solidFill>
                  <a:srgbClr val="FFC000"/>
                </a:solidFill>
                <a:cs typeface="+mn-cs"/>
              </a:rPr>
              <a:t>gialla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)</a:t>
            </a:r>
            <a:endParaRPr lang="it-IT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604963" y="4083050"/>
          <a:ext cx="10953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336" imgH="241195" progId="Equation.DSMT4">
                  <p:embed/>
                </p:oleObj>
              </mc:Choice>
              <mc:Fallback>
                <p:oleObj name="Equation" r:id="rId4" imgW="609336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4083050"/>
                        <a:ext cx="10953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Tabella 38"/>
          <p:cNvGraphicFramePr>
            <a:graphicFrameLocks noGrp="1"/>
          </p:cNvGraphicFramePr>
          <p:nvPr/>
        </p:nvGraphicFramePr>
        <p:xfrm>
          <a:off x="900113" y="4652963"/>
          <a:ext cx="1919288" cy="100647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79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492">
                <a:tc>
                  <a:txBody>
                    <a:bodyPr/>
                    <a:lstStyle/>
                    <a:p>
                      <a:r>
                        <a:rPr lang="it-IT" sz="1600" dirty="0"/>
                        <a:t>j</a:t>
                      </a:r>
                    </a:p>
                  </a:txBody>
                  <a:tcPr marL="91428" marR="91428" marT="45749" marB="4574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aseline="0" dirty="0" err="1"/>
                        <a:t>p</a:t>
                      </a:r>
                      <a:r>
                        <a:rPr lang="it-IT" sz="1600" baseline="-25000" dirty="0" err="1"/>
                        <a:t>j</a:t>
                      </a:r>
                      <a:endParaRPr lang="it-IT" sz="1600" dirty="0"/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r</a:t>
                      </a:r>
                      <a:r>
                        <a:rPr lang="it-IT" sz="1600" baseline="-25000" dirty="0" err="1"/>
                        <a:t>j</a:t>
                      </a:r>
                      <a:endParaRPr lang="it-IT" sz="1600" dirty="0"/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d</a:t>
                      </a:r>
                      <a:r>
                        <a:rPr lang="it-IT" sz="1600" baseline="-25000" dirty="0"/>
                        <a:t>j</a:t>
                      </a:r>
                      <a:endParaRPr lang="it-IT" sz="1600" dirty="0"/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r>
                        <a:rPr lang="it-IT" sz="1600" b="1" dirty="0"/>
                        <a:t>j2</a:t>
                      </a:r>
                    </a:p>
                  </a:txBody>
                  <a:tcPr marL="91428" marR="91428" marT="45749" marB="4574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11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16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r>
                        <a:rPr lang="it-IT" sz="1600" b="1" dirty="0"/>
                        <a:t>j3</a:t>
                      </a:r>
                    </a:p>
                  </a:txBody>
                  <a:tcPr marL="91428" marR="91428" marT="45749" marB="4574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11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22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Rettangolo 39"/>
          <p:cNvSpPr>
            <a:spLocks noChangeArrowheads="1"/>
          </p:cNvSpPr>
          <p:nvPr/>
        </p:nvSpPr>
        <p:spPr bwMode="auto">
          <a:xfrm>
            <a:off x="3203575" y="4792663"/>
            <a:ext cx="345598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solidFill>
                  <a:schemeClr val="accent2"/>
                </a:solidFill>
                <a:latin typeface="+mj-lt"/>
                <a:cs typeface="+mn-cs"/>
              </a:rPr>
              <a:t>Soluzione ottima = </a:t>
            </a: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j2,j3</a:t>
            </a:r>
          </a:p>
        </p:txBody>
      </p:sp>
      <p:sp>
        <p:nvSpPr>
          <p:cNvPr id="41" name="Rettangolo 40"/>
          <p:cNvSpPr>
            <a:spLocks noChangeArrowheads="1"/>
          </p:cNvSpPr>
          <p:nvPr/>
        </p:nvSpPr>
        <p:spPr bwMode="auto">
          <a:xfrm>
            <a:off x="3203575" y="5226050"/>
            <a:ext cx="34559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L</a:t>
            </a:r>
            <a:r>
              <a:rPr lang="it-IT" b="1" i="1" baseline="-25000" dirty="0">
                <a:solidFill>
                  <a:srgbClr val="C00000"/>
                </a:solidFill>
                <a:latin typeface="+mj-lt"/>
                <a:cs typeface="+mn-cs"/>
              </a:rPr>
              <a:t>MAX</a:t>
            </a: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(4)=0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23399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10</a:t>
            </a:r>
          </a:p>
        </p:txBody>
      </p:sp>
      <p:sp>
        <p:nvSpPr>
          <p:cNvPr id="43" name="Rettangolo 42"/>
          <p:cNvSpPr/>
          <p:nvPr/>
        </p:nvSpPr>
        <p:spPr>
          <a:xfrm>
            <a:off x="40671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44" name="Rettangolo 43"/>
          <p:cNvSpPr/>
          <p:nvPr/>
        </p:nvSpPr>
        <p:spPr>
          <a:xfrm>
            <a:off x="594042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/>
      <p:bldP spid="4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56323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shop, esempio</a:t>
            </a:r>
          </a:p>
        </p:txBody>
      </p:sp>
      <p:graphicFrame>
        <p:nvGraphicFramePr>
          <p:cNvPr id="56324" name="Object 2"/>
          <p:cNvGraphicFramePr>
            <a:graphicFrameLocks noChangeAspect="1"/>
          </p:cNvGraphicFramePr>
          <p:nvPr/>
        </p:nvGraphicFramePr>
        <p:xfrm>
          <a:off x="479425" y="981075"/>
          <a:ext cx="10731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228600" progId="Equation.DSMT4">
                  <p:embed/>
                </p:oleObj>
              </mc:Choice>
              <mc:Fallback>
                <p:oleObj name="Equation" r:id="rId2" imgW="5969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981075"/>
                        <a:ext cx="10731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e 4"/>
          <p:cNvSpPr/>
          <p:nvPr/>
        </p:nvSpPr>
        <p:spPr bwMode="auto">
          <a:xfrm>
            <a:off x="7556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s</a:t>
            </a:r>
          </a:p>
        </p:txBody>
      </p:sp>
      <p:sp>
        <p:nvSpPr>
          <p:cNvPr id="6" name="Ovale 5"/>
          <p:cNvSpPr/>
          <p:nvPr/>
        </p:nvSpPr>
        <p:spPr bwMode="auto">
          <a:xfrm>
            <a:off x="80327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t</a:t>
            </a:r>
          </a:p>
        </p:txBody>
      </p:sp>
      <p:cxnSp>
        <p:nvCxnSpPr>
          <p:cNvPr id="7" name="Connettore 2 6"/>
          <p:cNvCxnSpPr>
            <a:stCxn id="5" idx="7"/>
            <a:endCxn id="9" idx="2"/>
          </p:cNvCxnSpPr>
          <p:nvPr/>
        </p:nvCxnSpPr>
        <p:spPr bwMode="auto">
          <a:xfrm flipV="1">
            <a:off x="998538" y="1477963"/>
            <a:ext cx="1349375" cy="84931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stCxn id="5" idx="6"/>
            <a:endCxn id="12" idx="2"/>
          </p:cNvCxnSpPr>
          <p:nvPr/>
        </p:nvCxnSpPr>
        <p:spPr bwMode="auto">
          <a:xfrm>
            <a:off x="1039813" y="2425700"/>
            <a:ext cx="803275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 bwMode="auto">
          <a:xfrm>
            <a:off x="2347913" y="1268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[1,1]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4075113" y="1268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[1,2]</a:t>
            </a:r>
          </a:p>
        </p:txBody>
      </p:sp>
      <p:sp>
        <p:nvSpPr>
          <p:cNvPr id="11" name="Ovale 10"/>
          <p:cNvSpPr/>
          <p:nvPr/>
        </p:nvSpPr>
        <p:spPr bwMode="auto">
          <a:xfrm>
            <a:off x="5867400" y="1268413"/>
            <a:ext cx="712788" cy="417512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[1,3]</a:t>
            </a:r>
          </a:p>
        </p:txBody>
      </p:sp>
      <p:sp>
        <p:nvSpPr>
          <p:cNvPr id="12" name="Ovale 11"/>
          <p:cNvSpPr/>
          <p:nvPr/>
        </p:nvSpPr>
        <p:spPr bwMode="auto">
          <a:xfrm>
            <a:off x="1843088" y="2219325"/>
            <a:ext cx="712787" cy="417513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[2,1]</a:t>
            </a:r>
          </a:p>
        </p:txBody>
      </p:sp>
      <p:sp>
        <p:nvSpPr>
          <p:cNvPr id="13" name="Ovale 12"/>
          <p:cNvSpPr/>
          <p:nvPr/>
        </p:nvSpPr>
        <p:spPr bwMode="auto">
          <a:xfrm>
            <a:off x="3355975" y="2219325"/>
            <a:ext cx="711200" cy="417513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[2,2]</a:t>
            </a:r>
          </a:p>
        </p:txBody>
      </p:sp>
      <p:sp>
        <p:nvSpPr>
          <p:cNvPr id="14" name="Ovale 13"/>
          <p:cNvSpPr/>
          <p:nvPr/>
        </p:nvSpPr>
        <p:spPr bwMode="auto">
          <a:xfrm>
            <a:off x="6667500" y="2219325"/>
            <a:ext cx="712788" cy="417513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[2,4]</a:t>
            </a:r>
          </a:p>
        </p:txBody>
      </p:sp>
      <p:sp>
        <p:nvSpPr>
          <p:cNvPr id="15" name="Ovale 14"/>
          <p:cNvSpPr/>
          <p:nvPr/>
        </p:nvSpPr>
        <p:spPr bwMode="auto">
          <a:xfrm>
            <a:off x="5076825" y="2219325"/>
            <a:ext cx="712788" cy="417513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[2,3]</a:t>
            </a:r>
          </a:p>
        </p:txBody>
      </p:sp>
      <p:sp>
        <p:nvSpPr>
          <p:cNvPr id="16" name="Ovale 15"/>
          <p:cNvSpPr/>
          <p:nvPr/>
        </p:nvSpPr>
        <p:spPr bwMode="auto">
          <a:xfrm>
            <a:off x="2339975" y="3300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[3,1]</a:t>
            </a:r>
          </a:p>
        </p:txBody>
      </p:sp>
      <p:sp>
        <p:nvSpPr>
          <p:cNvPr id="17" name="Ovale 16"/>
          <p:cNvSpPr/>
          <p:nvPr/>
        </p:nvSpPr>
        <p:spPr bwMode="auto">
          <a:xfrm>
            <a:off x="4065588" y="3300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[3,2]</a:t>
            </a:r>
          </a:p>
        </p:txBody>
      </p:sp>
      <p:sp>
        <p:nvSpPr>
          <p:cNvPr id="18" name="Ovale 17"/>
          <p:cNvSpPr/>
          <p:nvPr/>
        </p:nvSpPr>
        <p:spPr bwMode="auto">
          <a:xfrm>
            <a:off x="5859463" y="3300413"/>
            <a:ext cx="712787" cy="417512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[3,3]</a:t>
            </a:r>
          </a:p>
        </p:txBody>
      </p:sp>
      <p:cxnSp>
        <p:nvCxnSpPr>
          <p:cNvPr id="2" name="Connettore 2 18"/>
          <p:cNvCxnSpPr>
            <a:stCxn id="5" idx="5"/>
            <a:endCxn id="16" idx="2"/>
          </p:cNvCxnSpPr>
          <p:nvPr/>
        </p:nvCxnSpPr>
        <p:spPr bwMode="auto">
          <a:xfrm>
            <a:off x="998538" y="2524125"/>
            <a:ext cx="1341437" cy="9842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12" idx="6"/>
            <a:endCxn id="13" idx="2"/>
          </p:cNvCxnSpPr>
          <p:nvPr/>
        </p:nvCxnSpPr>
        <p:spPr bwMode="auto">
          <a:xfrm>
            <a:off x="2555875" y="2428875"/>
            <a:ext cx="8001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16" idx="6"/>
            <a:endCxn id="17" idx="2"/>
          </p:cNvCxnSpPr>
          <p:nvPr/>
        </p:nvCxnSpPr>
        <p:spPr bwMode="auto">
          <a:xfrm>
            <a:off x="3051175" y="3508375"/>
            <a:ext cx="1014413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9" idx="6"/>
            <a:endCxn id="10" idx="2"/>
          </p:cNvCxnSpPr>
          <p:nvPr/>
        </p:nvCxnSpPr>
        <p:spPr bwMode="auto">
          <a:xfrm>
            <a:off x="3059113" y="1477963"/>
            <a:ext cx="10160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13" idx="6"/>
            <a:endCxn id="15" idx="2"/>
          </p:cNvCxnSpPr>
          <p:nvPr/>
        </p:nvCxnSpPr>
        <p:spPr bwMode="auto">
          <a:xfrm>
            <a:off x="4067175" y="2428875"/>
            <a:ext cx="100965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5" idx="6"/>
            <a:endCxn id="14" idx="2"/>
          </p:cNvCxnSpPr>
          <p:nvPr/>
        </p:nvCxnSpPr>
        <p:spPr bwMode="auto">
          <a:xfrm>
            <a:off x="5789613" y="2428875"/>
            <a:ext cx="877887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7" idx="6"/>
            <a:endCxn id="18" idx="2"/>
          </p:cNvCxnSpPr>
          <p:nvPr/>
        </p:nvCxnSpPr>
        <p:spPr bwMode="auto">
          <a:xfrm>
            <a:off x="4778375" y="3508375"/>
            <a:ext cx="1081088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14" idx="6"/>
            <a:endCxn id="6" idx="2"/>
          </p:cNvCxnSpPr>
          <p:nvPr/>
        </p:nvCxnSpPr>
        <p:spPr bwMode="auto">
          <a:xfrm flipV="1">
            <a:off x="7380288" y="2425700"/>
            <a:ext cx="652462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0" idx="6"/>
            <a:endCxn id="11" idx="2"/>
          </p:cNvCxnSpPr>
          <p:nvPr/>
        </p:nvCxnSpPr>
        <p:spPr bwMode="auto">
          <a:xfrm>
            <a:off x="4787900" y="1477963"/>
            <a:ext cx="10795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18" idx="6"/>
            <a:endCxn id="6" idx="3"/>
          </p:cNvCxnSpPr>
          <p:nvPr/>
        </p:nvCxnSpPr>
        <p:spPr bwMode="auto">
          <a:xfrm flipV="1">
            <a:off x="6572250" y="2524125"/>
            <a:ext cx="1501775" cy="98425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11" idx="6"/>
            <a:endCxn id="6" idx="1"/>
          </p:cNvCxnSpPr>
          <p:nvPr/>
        </p:nvCxnSpPr>
        <p:spPr bwMode="auto">
          <a:xfrm>
            <a:off x="6580188" y="1477963"/>
            <a:ext cx="1493837" cy="84931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29"/>
          <p:cNvSpPr/>
          <p:nvPr/>
        </p:nvSpPr>
        <p:spPr>
          <a:xfrm>
            <a:off x="19081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31" name="Rettangolo 30"/>
          <p:cNvSpPr/>
          <p:nvPr/>
        </p:nvSpPr>
        <p:spPr>
          <a:xfrm>
            <a:off x="34194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507682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5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6659563" y="1916113"/>
            <a:ext cx="576262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6</a:t>
            </a:r>
          </a:p>
        </p:txBody>
      </p:sp>
      <p:sp>
        <p:nvSpPr>
          <p:cNvPr id="34" name="Rettangolo 33"/>
          <p:cNvSpPr/>
          <p:nvPr/>
        </p:nvSpPr>
        <p:spPr>
          <a:xfrm>
            <a:off x="23399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sp>
        <p:nvSpPr>
          <p:cNvPr id="35" name="Rettangolo 34"/>
          <p:cNvSpPr/>
          <p:nvPr/>
        </p:nvSpPr>
        <p:spPr>
          <a:xfrm>
            <a:off x="40671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7</a:t>
            </a:r>
          </a:p>
        </p:txBody>
      </p:sp>
      <p:sp>
        <p:nvSpPr>
          <p:cNvPr id="36" name="Rettangolo 35"/>
          <p:cNvSpPr/>
          <p:nvPr/>
        </p:nvSpPr>
        <p:spPr>
          <a:xfrm>
            <a:off x="594042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37" name="Rettangolo 36"/>
          <p:cNvSpPr>
            <a:spLocks noChangeArrowheads="1"/>
          </p:cNvSpPr>
          <p:nvPr/>
        </p:nvSpPr>
        <p:spPr bwMode="auto">
          <a:xfrm>
            <a:off x="468313" y="4000500"/>
            <a:ext cx="84248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cs typeface="+mn-cs"/>
              </a:rPr>
              <a:t>La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macchina 1</a:t>
            </a:r>
            <a:r>
              <a:rPr lang="it-IT" i="1" dirty="0">
                <a:cs typeface="+mn-cs"/>
              </a:rPr>
              <a:t> (</a:t>
            </a:r>
            <a:r>
              <a:rPr lang="it-IT" b="1" i="1" dirty="0">
                <a:solidFill>
                  <a:srgbClr val="C00000"/>
                </a:solidFill>
                <a:cs typeface="+mn-cs"/>
              </a:rPr>
              <a:t>rossa</a:t>
            </a:r>
            <a:r>
              <a:rPr lang="it-IT" i="1" dirty="0">
                <a:cs typeface="+mn-cs"/>
              </a:rPr>
              <a:t>) è la macchina </a:t>
            </a:r>
            <a:r>
              <a:rPr lang="it-IT" b="1" i="1" dirty="0" err="1">
                <a:solidFill>
                  <a:schemeClr val="accent2"/>
                </a:solidFill>
                <a:cs typeface="+mn-cs"/>
              </a:rPr>
              <a:t>bottleneck</a:t>
            </a:r>
            <a:r>
              <a:rPr lang="it-IT" i="1" dirty="0">
                <a:cs typeface="+mn-cs"/>
              </a:rPr>
              <a:t>.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M</a:t>
            </a:r>
            <a:r>
              <a:rPr lang="it-IT" b="1" i="1" baseline="-25000" dirty="0">
                <a:solidFill>
                  <a:schemeClr val="accent2"/>
                </a:solidFill>
                <a:cs typeface="+mn-cs"/>
              </a:rPr>
              <a:t>0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 = {1} </a:t>
            </a:r>
            <a:r>
              <a:rPr lang="it-IT" i="1" dirty="0">
                <a:cs typeface="+mn-cs"/>
              </a:rPr>
              <a:t>e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G(M</a:t>
            </a:r>
            <a:r>
              <a:rPr lang="it-IT" b="1" i="1" baseline="-25000" dirty="0">
                <a:solidFill>
                  <a:schemeClr val="accent2"/>
                </a:solidFill>
                <a:cs typeface="+mn-cs"/>
              </a:rPr>
              <a:t>0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)</a:t>
            </a:r>
            <a:r>
              <a:rPr lang="it-IT" i="1" dirty="0">
                <a:cs typeface="+mn-cs"/>
              </a:rPr>
              <a:t> contiene la sequenza ottima sulla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macchina 1</a:t>
            </a:r>
            <a:r>
              <a:rPr lang="it-IT" i="1" dirty="0">
                <a:cs typeface="+mn-cs"/>
              </a:rPr>
              <a:t>. </a:t>
            </a:r>
            <a:endParaRPr lang="it-IT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sp>
        <p:nvSpPr>
          <p:cNvPr id="42" name="Rettangolo 41"/>
          <p:cNvSpPr/>
          <p:nvPr/>
        </p:nvSpPr>
        <p:spPr>
          <a:xfrm>
            <a:off x="23399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10</a:t>
            </a:r>
          </a:p>
        </p:txBody>
      </p:sp>
      <p:sp>
        <p:nvSpPr>
          <p:cNvPr id="43" name="Rettangolo 42"/>
          <p:cNvSpPr/>
          <p:nvPr/>
        </p:nvSpPr>
        <p:spPr>
          <a:xfrm>
            <a:off x="40671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44" name="Rettangolo 43"/>
          <p:cNvSpPr/>
          <p:nvPr/>
        </p:nvSpPr>
        <p:spPr>
          <a:xfrm>
            <a:off x="594042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cxnSp>
        <p:nvCxnSpPr>
          <p:cNvPr id="45" name="Connettore 2 44"/>
          <p:cNvCxnSpPr>
            <a:stCxn id="9" idx="5"/>
            <a:endCxn id="13" idx="1"/>
          </p:cNvCxnSpPr>
          <p:nvPr/>
        </p:nvCxnSpPr>
        <p:spPr bwMode="auto">
          <a:xfrm>
            <a:off x="2955925" y="1625600"/>
            <a:ext cx="504825" cy="655638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>
            <a:stCxn id="13" idx="3"/>
            <a:endCxn id="16" idx="7"/>
          </p:cNvCxnSpPr>
          <p:nvPr/>
        </p:nvCxnSpPr>
        <p:spPr bwMode="auto">
          <a:xfrm flipH="1">
            <a:off x="2946400" y="2576513"/>
            <a:ext cx="514350" cy="784225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tangolo 50"/>
          <p:cNvSpPr>
            <a:spLocks noChangeArrowheads="1"/>
          </p:cNvSpPr>
          <p:nvPr/>
        </p:nvSpPr>
        <p:spPr bwMode="auto">
          <a:xfrm>
            <a:off x="468313" y="5081588"/>
            <a:ext cx="842486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b="1" i="1" dirty="0" err="1">
                <a:solidFill>
                  <a:schemeClr val="accent2"/>
                </a:solidFill>
                <a:cs typeface="+mn-cs"/>
              </a:rPr>
              <a:t>C</a:t>
            </a:r>
            <a:r>
              <a:rPr lang="it-IT" b="1" i="1" baseline="-25000" dirty="0" err="1">
                <a:solidFill>
                  <a:schemeClr val="accent2"/>
                </a:solidFill>
                <a:cs typeface="+mn-cs"/>
              </a:rPr>
              <a:t>max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({1}) = 27 = </a:t>
            </a:r>
            <a:r>
              <a:rPr lang="it-IT" b="1" i="1" dirty="0" err="1">
                <a:solidFill>
                  <a:schemeClr val="accent2"/>
                </a:solidFill>
                <a:cs typeface="+mn-cs"/>
              </a:rPr>
              <a:t>C</a:t>
            </a:r>
            <a:r>
              <a:rPr lang="it-IT" b="1" i="1" baseline="-25000" dirty="0" err="1">
                <a:solidFill>
                  <a:schemeClr val="accent2"/>
                </a:solidFill>
                <a:cs typeface="+mn-cs"/>
              </a:rPr>
              <a:t>max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(Ø) + L</a:t>
            </a:r>
            <a:r>
              <a:rPr lang="it-IT" b="1" i="1" baseline="-25000" dirty="0">
                <a:solidFill>
                  <a:schemeClr val="accent2"/>
                </a:solidFill>
                <a:cs typeface="+mn-cs"/>
              </a:rPr>
              <a:t>MAX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(1) </a:t>
            </a:r>
            <a:r>
              <a:rPr lang="it-IT" i="1" dirty="0">
                <a:cs typeface="+mn-cs"/>
              </a:rPr>
              <a:t> </a:t>
            </a:r>
            <a:endParaRPr lang="it-IT" i="1" dirty="0">
              <a:latin typeface="+mj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6"/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Caratteristiche principali del sistema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7172" name="Rettangolo 4"/>
          <p:cNvSpPr>
            <a:spLocks noChangeArrowheads="1"/>
          </p:cNvSpPr>
          <p:nvPr/>
        </p:nvSpPr>
        <p:spPr bwMode="auto">
          <a:xfrm>
            <a:off x="468313" y="1065213"/>
            <a:ext cx="84248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Esiste una grande varietà di </a:t>
            </a:r>
            <a:r>
              <a:rPr lang="it-IT" altLang="it-IT" sz="1800" i="1">
                <a:solidFill>
                  <a:schemeClr val="accent2"/>
                </a:solidFill>
              </a:rPr>
              <a:t>architetture del sistema </a:t>
            </a:r>
            <a:r>
              <a:rPr lang="it-IT" altLang="it-IT" sz="1800"/>
              <a:t>produttivo o di servizio, le più comuni sono: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468313" y="2060575"/>
            <a:ext cx="83518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i="1">
                <a:solidFill>
                  <a:schemeClr val="accent2"/>
                </a:solidFill>
              </a:rPr>
              <a:t>Macchina singola: </a:t>
            </a:r>
            <a:r>
              <a:rPr lang="it-IT" altLang="it-IT" sz="1800"/>
              <a:t>è il caso più semplice, in cui i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 richiedono la </a:t>
            </a:r>
            <a:r>
              <a:rPr lang="it-IT" altLang="it-IT" sz="1800" i="1">
                <a:solidFill>
                  <a:schemeClr val="accent2"/>
                </a:solidFill>
              </a:rPr>
              <a:t>stessa risorsa per essere eseguiti</a:t>
            </a:r>
            <a:r>
              <a:rPr lang="it-IT" altLang="it-IT" sz="1800"/>
              <a:t>. Ciascun </a:t>
            </a:r>
            <a:r>
              <a:rPr lang="it-IT" altLang="it-IT" sz="1800" i="1">
                <a:solidFill>
                  <a:schemeClr val="accent2"/>
                </a:solidFill>
              </a:rPr>
              <a:t>job </a:t>
            </a:r>
            <a:r>
              <a:rPr lang="it-IT" altLang="it-IT" sz="1800"/>
              <a:t>è costituito da un </a:t>
            </a:r>
            <a:r>
              <a:rPr lang="it-IT" altLang="it-IT" sz="1800" i="1">
                <a:solidFill>
                  <a:schemeClr val="accent2"/>
                </a:solidFill>
              </a:rPr>
              <a:t>singolo task</a:t>
            </a:r>
            <a:r>
              <a:rPr lang="it-IT" altLang="it-IT" sz="1800"/>
              <a:t>.</a:t>
            </a: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468313" y="3009900"/>
            <a:ext cx="835183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i="1">
                <a:solidFill>
                  <a:schemeClr val="accent2"/>
                </a:solidFill>
              </a:rPr>
              <a:t>Flow shop: </a:t>
            </a:r>
            <a:r>
              <a:rPr lang="it-IT" altLang="it-IT" sz="1800"/>
              <a:t>il sistema è costituito da </a:t>
            </a:r>
            <a:r>
              <a:rPr lang="it-IT" altLang="it-IT" sz="1800" b="1" i="1">
                <a:solidFill>
                  <a:schemeClr val="accent2"/>
                </a:solidFill>
              </a:rPr>
              <a:t>m</a:t>
            </a:r>
            <a:r>
              <a:rPr lang="it-IT" altLang="it-IT" sz="1800"/>
              <a:t> </a:t>
            </a:r>
            <a:r>
              <a:rPr lang="it-IT" altLang="it-IT" sz="1800" i="1">
                <a:solidFill>
                  <a:schemeClr val="accent2"/>
                </a:solidFill>
              </a:rPr>
              <a:t>macchine disposte in serie</a:t>
            </a:r>
            <a:r>
              <a:rPr lang="it-IT" altLang="it-IT" sz="1800"/>
              <a:t>, ciascun </a:t>
            </a:r>
            <a:r>
              <a:rPr lang="it-IT" altLang="it-IT" sz="1800" i="1">
                <a:solidFill>
                  <a:schemeClr val="accent2"/>
                </a:solidFill>
              </a:rPr>
              <a:t>job </a:t>
            </a:r>
            <a:r>
              <a:rPr lang="it-IT" altLang="it-IT" sz="1800"/>
              <a:t>deve essere eseguito da ciascuna delle </a:t>
            </a:r>
            <a:r>
              <a:rPr lang="it-IT" altLang="it-IT" sz="1800" b="1" i="1">
                <a:solidFill>
                  <a:schemeClr val="accent2"/>
                </a:solidFill>
              </a:rPr>
              <a:t>m</a:t>
            </a:r>
            <a:r>
              <a:rPr lang="it-IT" altLang="it-IT" sz="1800"/>
              <a:t> </a:t>
            </a:r>
            <a:r>
              <a:rPr lang="it-IT" altLang="it-IT" sz="1800" i="1">
                <a:solidFill>
                  <a:schemeClr val="accent2"/>
                </a:solidFill>
              </a:rPr>
              <a:t>macchine</a:t>
            </a:r>
            <a:r>
              <a:rPr lang="it-IT" altLang="it-IT" sz="1800"/>
              <a:t> successivamente. Se l’</a:t>
            </a:r>
            <a:r>
              <a:rPr lang="it-IT" altLang="it-IT" sz="1800" i="1">
                <a:solidFill>
                  <a:schemeClr val="accent2"/>
                </a:solidFill>
              </a:rPr>
              <a:t>ordine</a:t>
            </a:r>
            <a:r>
              <a:rPr lang="it-IT" altLang="it-IT" sz="1800"/>
              <a:t> in cui i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 vengono eseguiti è sempre </a:t>
            </a:r>
            <a:r>
              <a:rPr lang="it-IT" altLang="it-IT" sz="1800" i="1">
                <a:solidFill>
                  <a:schemeClr val="accent2"/>
                </a:solidFill>
              </a:rPr>
              <a:t>lo stesso su tutte le macchine</a:t>
            </a:r>
            <a:r>
              <a:rPr lang="it-IT" altLang="it-IT" sz="1800"/>
              <a:t> (non possono sorpassarsi) si parla di </a:t>
            </a:r>
            <a:r>
              <a:rPr lang="it-IT" altLang="it-IT" sz="1800" b="1" i="1">
                <a:solidFill>
                  <a:schemeClr val="accent2"/>
                </a:solidFill>
              </a:rPr>
              <a:t>permutation flow shop</a:t>
            </a: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468313" y="4770438"/>
            <a:ext cx="83518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i="1">
                <a:solidFill>
                  <a:schemeClr val="accent2"/>
                </a:solidFill>
              </a:rPr>
              <a:t>Job shop: </a:t>
            </a:r>
            <a:r>
              <a:rPr lang="it-IT" altLang="it-IT" sz="1800"/>
              <a:t>il sistema è costituito da </a:t>
            </a:r>
            <a:r>
              <a:rPr lang="it-IT" altLang="it-IT" sz="1800" b="1" i="1">
                <a:solidFill>
                  <a:schemeClr val="accent2"/>
                </a:solidFill>
              </a:rPr>
              <a:t>m</a:t>
            </a:r>
            <a:r>
              <a:rPr lang="it-IT" altLang="it-IT" sz="1800"/>
              <a:t> </a:t>
            </a:r>
            <a:r>
              <a:rPr lang="it-IT" altLang="it-IT" sz="1800" i="1">
                <a:solidFill>
                  <a:schemeClr val="accent2"/>
                </a:solidFill>
              </a:rPr>
              <a:t>macchine</a:t>
            </a:r>
            <a:r>
              <a:rPr lang="it-IT" altLang="it-IT" sz="1800"/>
              <a:t> ma ciascun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 ha un </a:t>
            </a:r>
            <a:r>
              <a:rPr lang="it-IT" altLang="it-IT" sz="1800" i="1">
                <a:solidFill>
                  <a:schemeClr val="accent2"/>
                </a:solidFill>
              </a:rPr>
              <a:t>proprio ordine </a:t>
            </a:r>
            <a:r>
              <a:rPr lang="it-IT" altLang="it-IT" sz="1800"/>
              <a:t>con cui visitarle.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57347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shop, esempio</a:t>
            </a:r>
          </a:p>
        </p:txBody>
      </p:sp>
      <p:graphicFrame>
        <p:nvGraphicFramePr>
          <p:cNvPr id="57348" name="Object 2"/>
          <p:cNvGraphicFramePr>
            <a:graphicFrameLocks noChangeAspect="1"/>
          </p:cNvGraphicFramePr>
          <p:nvPr/>
        </p:nvGraphicFramePr>
        <p:xfrm>
          <a:off x="479425" y="981075"/>
          <a:ext cx="10731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228600" progId="Equation.DSMT4">
                  <p:embed/>
                </p:oleObj>
              </mc:Choice>
              <mc:Fallback>
                <p:oleObj name="Equation" r:id="rId2" imgW="5969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981075"/>
                        <a:ext cx="10731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e 4"/>
          <p:cNvSpPr/>
          <p:nvPr/>
        </p:nvSpPr>
        <p:spPr bwMode="auto">
          <a:xfrm>
            <a:off x="7556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s</a:t>
            </a:r>
          </a:p>
        </p:txBody>
      </p:sp>
      <p:sp>
        <p:nvSpPr>
          <p:cNvPr id="6" name="Ovale 5"/>
          <p:cNvSpPr/>
          <p:nvPr/>
        </p:nvSpPr>
        <p:spPr bwMode="auto">
          <a:xfrm>
            <a:off x="80327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t</a:t>
            </a:r>
          </a:p>
        </p:txBody>
      </p:sp>
      <p:cxnSp>
        <p:nvCxnSpPr>
          <p:cNvPr id="7" name="Connettore 2 6"/>
          <p:cNvCxnSpPr>
            <a:stCxn id="5" idx="7"/>
            <a:endCxn id="9" idx="2"/>
          </p:cNvCxnSpPr>
          <p:nvPr/>
        </p:nvCxnSpPr>
        <p:spPr bwMode="auto">
          <a:xfrm flipV="1">
            <a:off x="998538" y="1477963"/>
            <a:ext cx="1349375" cy="84931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stCxn id="5" idx="6"/>
            <a:endCxn id="12" idx="2"/>
          </p:cNvCxnSpPr>
          <p:nvPr/>
        </p:nvCxnSpPr>
        <p:spPr bwMode="auto">
          <a:xfrm>
            <a:off x="1039813" y="2425700"/>
            <a:ext cx="803275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 bwMode="auto">
          <a:xfrm>
            <a:off x="2347913" y="1268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[1,1]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4075113" y="1268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[1,2]</a:t>
            </a:r>
          </a:p>
        </p:txBody>
      </p:sp>
      <p:sp>
        <p:nvSpPr>
          <p:cNvPr id="11" name="Ovale 10"/>
          <p:cNvSpPr/>
          <p:nvPr/>
        </p:nvSpPr>
        <p:spPr bwMode="auto">
          <a:xfrm>
            <a:off x="5867400" y="1268413"/>
            <a:ext cx="712788" cy="417512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[1,3]</a:t>
            </a:r>
          </a:p>
        </p:txBody>
      </p:sp>
      <p:sp>
        <p:nvSpPr>
          <p:cNvPr id="12" name="Ovale 11"/>
          <p:cNvSpPr/>
          <p:nvPr/>
        </p:nvSpPr>
        <p:spPr bwMode="auto">
          <a:xfrm>
            <a:off x="1843088" y="2219325"/>
            <a:ext cx="712787" cy="417513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[2,1]</a:t>
            </a:r>
          </a:p>
        </p:txBody>
      </p:sp>
      <p:sp>
        <p:nvSpPr>
          <p:cNvPr id="13" name="Ovale 12"/>
          <p:cNvSpPr/>
          <p:nvPr/>
        </p:nvSpPr>
        <p:spPr bwMode="auto">
          <a:xfrm>
            <a:off x="3355975" y="2219325"/>
            <a:ext cx="711200" cy="417513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[2,2]</a:t>
            </a:r>
          </a:p>
        </p:txBody>
      </p:sp>
      <p:sp>
        <p:nvSpPr>
          <p:cNvPr id="14" name="Ovale 13"/>
          <p:cNvSpPr/>
          <p:nvPr/>
        </p:nvSpPr>
        <p:spPr bwMode="auto">
          <a:xfrm>
            <a:off x="6667500" y="2219325"/>
            <a:ext cx="712788" cy="417513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[2,4]</a:t>
            </a:r>
          </a:p>
        </p:txBody>
      </p:sp>
      <p:sp>
        <p:nvSpPr>
          <p:cNvPr id="15" name="Ovale 14"/>
          <p:cNvSpPr/>
          <p:nvPr/>
        </p:nvSpPr>
        <p:spPr bwMode="auto">
          <a:xfrm>
            <a:off x="5076825" y="2219325"/>
            <a:ext cx="712788" cy="417513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[2,3]</a:t>
            </a:r>
          </a:p>
        </p:txBody>
      </p:sp>
      <p:sp>
        <p:nvSpPr>
          <p:cNvPr id="16" name="Ovale 15"/>
          <p:cNvSpPr/>
          <p:nvPr/>
        </p:nvSpPr>
        <p:spPr bwMode="auto">
          <a:xfrm>
            <a:off x="2339975" y="3300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[3,1]</a:t>
            </a:r>
          </a:p>
        </p:txBody>
      </p:sp>
      <p:sp>
        <p:nvSpPr>
          <p:cNvPr id="17" name="Ovale 16"/>
          <p:cNvSpPr/>
          <p:nvPr/>
        </p:nvSpPr>
        <p:spPr bwMode="auto">
          <a:xfrm>
            <a:off x="4065588" y="3300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[3,2]</a:t>
            </a:r>
          </a:p>
        </p:txBody>
      </p:sp>
      <p:sp>
        <p:nvSpPr>
          <p:cNvPr id="18" name="Ovale 17"/>
          <p:cNvSpPr/>
          <p:nvPr/>
        </p:nvSpPr>
        <p:spPr bwMode="auto">
          <a:xfrm>
            <a:off x="5859463" y="3300413"/>
            <a:ext cx="712787" cy="417512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[3,3]</a:t>
            </a:r>
          </a:p>
        </p:txBody>
      </p:sp>
      <p:cxnSp>
        <p:nvCxnSpPr>
          <p:cNvPr id="2" name="Connettore 2 18"/>
          <p:cNvCxnSpPr>
            <a:stCxn id="5" idx="5"/>
            <a:endCxn id="16" idx="2"/>
          </p:cNvCxnSpPr>
          <p:nvPr/>
        </p:nvCxnSpPr>
        <p:spPr bwMode="auto">
          <a:xfrm>
            <a:off x="998538" y="2524125"/>
            <a:ext cx="1341437" cy="9842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12" idx="6"/>
            <a:endCxn id="13" idx="2"/>
          </p:cNvCxnSpPr>
          <p:nvPr/>
        </p:nvCxnSpPr>
        <p:spPr bwMode="auto">
          <a:xfrm>
            <a:off x="2555875" y="2428875"/>
            <a:ext cx="8001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16" idx="6"/>
            <a:endCxn id="17" idx="2"/>
          </p:cNvCxnSpPr>
          <p:nvPr/>
        </p:nvCxnSpPr>
        <p:spPr bwMode="auto">
          <a:xfrm>
            <a:off x="3051175" y="3508375"/>
            <a:ext cx="1014413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9" idx="6"/>
            <a:endCxn id="10" idx="2"/>
          </p:cNvCxnSpPr>
          <p:nvPr/>
        </p:nvCxnSpPr>
        <p:spPr bwMode="auto">
          <a:xfrm>
            <a:off x="3059113" y="1477963"/>
            <a:ext cx="10160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13" idx="6"/>
            <a:endCxn id="15" idx="2"/>
          </p:cNvCxnSpPr>
          <p:nvPr/>
        </p:nvCxnSpPr>
        <p:spPr bwMode="auto">
          <a:xfrm>
            <a:off x="4067175" y="2428875"/>
            <a:ext cx="100965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5" idx="6"/>
            <a:endCxn id="14" idx="2"/>
          </p:cNvCxnSpPr>
          <p:nvPr/>
        </p:nvCxnSpPr>
        <p:spPr bwMode="auto">
          <a:xfrm>
            <a:off x="5789613" y="2428875"/>
            <a:ext cx="877887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7" idx="6"/>
            <a:endCxn id="18" idx="2"/>
          </p:cNvCxnSpPr>
          <p:nvPr/>
        </p:nvCxnSpPr>
        <p:spPr bwMode="auto">
          <a:xfrm>
            <a:off x="4778375" y="3508375"/>
            <a:ext cx="1081088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14" idx="6"/>
            <a:endCxn id="6" idx="2"/>
          </p:cNvCxnSpPr>
          <p:nvPr/>
        </p:nvCxnSpPr>
        <p:spPr bwMode="auto">
          <a:xfrm flipV="1">
            <a:off x="7380288" y="2425700"/>
            <a:ext cx="652462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0" idx="6"/>
            <a:endCxn id="11" idx="2"/>
          </p:cNvCxnSpPr>
          <p:nvPr/>
        </p:nvCxnSpPr>
        <p:spPr bwMode="auto">
          <a:xfrm>
            <a:off x="4787900" y="1477963"/>
            <a:ext cx="10795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18" idx="6"/>
            <a:endCxn id="6" idx="3"/>
          </p:cNvCxnSpPr>
          <p:nvPr/>
        </p:nvCxnSpPr>
        <p:spPr bwMode="auto">
          <a:xfrm flipV="1">
            <a:off x="6572250" y="2524125"/>
            <a:ext cx="1501775" cy="98425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11" idx="6"/>
            <a:endCxn id="6" idx="1"/>
          </p:cNvCxnSpPr>
          <p:nvPr/>
        </p:nvCxnSpPr>
        <p:spPr bwMode="auto">
          <a:xfrm>
            <a:off x="6580188" y="1477963"/>
            <a:ext cx="1493837" cy="84931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29"/>
          <p:cNvSpPr/>
          <p:nvPr/>
        </p:nvSpPr>
        <p:spPr>
          <a:xfrm>
            <a:off x="19081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31" name="Rettangolo 30"/>
          <p:cNvSpPr/>
          <p:nvPr/>
        </p:nvSpPr>
        <p:spPr>
          <a:xfrm>
            <a:off x="34194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507682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5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6659563" y="1916113"/>
            <a:ext cx="576262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6</a:t>
            </a:r>
          </a:p>
        </p:txBody>
      </p:sp>
      <p:sp>
        <p:nvSpPr>
          <p:cNvPr id="34" name="Rettangolo 33"/>
          <p:cNvSpPr/>
          <p:nvPr/>
        </p:nvSpPr>
        <p:spPr>
          <a:xfrm>
            <a:off x="23399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sp>
        <p:nvSpPr>
          <p:cNvPr id="35" name="Rettangolo 34"/>
          <p:cNvSpPr/>
          <p:nvPr/>
        </p:nvSpPr>
        <p:spPr>
          <a:xfrm>
            <a:off x="40671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7</a:t>
            </a:r>
          </a:p>
        </p:txBody>
      </p:sp>
      <p:sp>
        <p:nvSpPr>
          <p:cNvPr id="36" name="Rettangolo 35"/>
          <p:cNvSpPr/>
          <p:nvPr/>
        </p:nvSpPr>
        <p:spPr>
          <a:xfrm>
            <a:off x="594042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37" name="Rettangolo 36"/>
          <p:cNvSpPr/>
          <p:nvPr/>
        </p:nvSpPr>
        <p:spPr>
          <a:xfrm>
            <a:off x="23399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10</a:t>
            </a:r>
          </a:p>
        </p:txBody>
      </p:sp>
      <p:sp>
        <p:nvSpPr>
          <p:cNvPr id="38" name="Rettangolo 37"/>
          <p:cNvSpPr/>
          <p:nvPr/>
        </p:nvSpPr>
        <p:spPr>
          <a:xfrm>
            <a:off x="40671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39" name="Rettangolo 38"/>
          <p:cNvSpPr/>
          <p:nvPr/>
        </p:nvSpPr>
        <p:spPr>
          <a:xfrm>
            <a:off x="594042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cxnSp>
        <p:nvCxnSpPr>
          <p:cNvPr id="40" name="Connettore 2 39"/>
          <p:cNvCxnSpPr>
            <a:stCxn id="9" idx="5"/>
            <a:endCxn id="13" idx="1"/>
          </p:cNvCxnSpPr>
          <p:nvPr/>
        </p:nvCxnSpPr>
        <p:spPr bwMode="auto">
          <a:xfrm>
            <a:off x="2955925" y="1625600"/>
            <a:ext cx="504825" cy="655638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stCxn id="13" idx="3"/>
            <a:endCxn id="16" idx="7"/>
          </p:cNvCxnSpPr>
          <p:nvPr/>
        </p:nvCxnSpPr>
        <p:spPr bwMode="auto">
          <a:xfrm flipH="1">
            <a:off x="2946400" y="2576513"/>
            <a:ext cx="514350" cy="784225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tangolo 41"/>
          <p:cNvSpPr>
            <a:spLocks noChangeArrowheads="1"/>
          </p:cNvSpPr>
          <p:nvPr/>
        </p:nvSpPr>
        <p:spPr bwMode="auto">
          <a:xfrm>
            <a:off x="468313" y="4000500"/>
            <a:ext cx="842486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cs typeface="+mn-cs"/>
              </a:rPr>
              <a:t>Istanza di                   per la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macchina 2 (blu)</a:t>
            </a:r>
            <a:endParaRPr lang="it-IT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604963" y="4083050"/>
          <a:ext cx="10953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336" imgH="241195" progId="Equation.DSMT4">
                  <p:embed/>
                </p:oleObj>
              </mc:Choice>
              <mc:Fallback>
                <p:oleObj name="Equation" r:id="rId4" imgW="609336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4083050"/>
                        <a:ext cx="10953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Tabella 43"/>
          <p:cNvGraphicFramePr>
            <a:graphicFrameLocks noGrp="1"/>
          </p:cNvGraphicFramePr>
          <p:nvPr/>
        </p:nvGraphicFramePr>
        <p:xfrm>
          <a:off x="900113" y="4652963"/>
          <a:ext cx="1919288" cy="134143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79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r>
                        <a:rPr lang="it-IT" sz="1600" dirty="0"/>
                        <a:t>j</a:t>
                      </a:r>
                    </a:p>
                  </a:txBody>
                  <a:tcPr marL="91428" marR="91428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aseline="0" dirty="0" err="1"/>
                        <a:t>p</a:t>
                      </a:r>
                      <a:r>
                        <a:rPr lang="it-IT" sz="1600" baseline="-25000" dirty="0" err="1"/>
                        <a:t>j</a:t>
                      </a:r>
                      <a:endParaRPr lang="it-IT" sz="1600" dirty="0"/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r</a:t>
                      </a:r>
                      <a:r>
                        <a:rPr lang="it-IT" sz="1600" baseline="-25000" dirty="0" err="1"/>
                        <a:t>j</a:t>
                      </a:r>
                      <a:endParaRPr lang="it-IT" sz="1600" dirty="0"/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d</a:t>
                      </a:r>
                      <a:r>
                        <a:rPr lang="it-IT" sz="1600" baseline="-25000" dirty="0"/>
                        <a:t>j</a:t>
                      </a:r>
                      <a:endParaRPr lang="it-IT" sz="1600" dirty="0"/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r>
                        <a:rPr lang="it-IT" sz="1600" b="1" dirty="0"/>
                        <a:t>j1</a:t>
                      </a:r>
                    </a:p>
                  </a:txBody>
                  <a:tcPr marL="91428" marR="91428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8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10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23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r>
                        <a:rPr lang="it-IT" sz="1600" b="1" dirty="0"/>
                        <a:t>j2</a:t>
                      </a:r>
                    </a:p>
                  </a:txBody>
                  <a:tcPr marL="91428" marR="91428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8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10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r>
                        <a:rPr lang="it-IT" sz="1600" b="1" dirty="0"/>
                        <a:t>j3</a:t>
                      </a:r>
                    </a:p>
                  </a:txBody>
                  <a:tcPr marL="91428" marR="91428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7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17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24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" name="Rettangolo 44"/>
          <p:cNvSpPr>
            <a:spLocks noChangeArrowheads="1"/>
          </p:cNvSpPr>
          <p:nvPr/>
        </p:nvSpPr>
        <p:spPr bwMode="auto">
          <a:xfrm>
            <a:off x="3203575" y="4792663"/>
            <a:ext cx="345598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solidFill>
                  <a:schemeClr val="accent2"/>
                </a:solidFill>
                <a:latin typeface="+mj-lt"/>
                <a:cs typeface="+mn-cs"/>
              </a:rPr>
              <a:t>Soluzione ottima = </a:t>
            </a: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j2,j1,j3</a:t>
            </a:r>
          </a:p>
        </p:txBody>
      </p:sp>
      <p:sp>
        <p:nvSpPr>
          <p:cNvPr id="46" name="Rettangolo 45"/>
          <p:cNvSpPr>
            <a:spLocks noChangeArrowheads="1"/>
          </p:cNvSpPr>
          <p:nvPr/>
        </p:nvSpPr>
        <p:spPr bwMode="auto">
          <a:xfrm>
            <a:off x="3203575" y="5226050"/>
            <a:ext cx="34559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L</a:t>
            </a:r>
            <a:r>
              <a:rPr lang="it-IT" b="1" i="1" baseline="-25000" dirty="0">
                <a:solidFill>
                  <a:srgbClr val="C00000"/>
                </a:solidFill>
                <a:latin typeface="+mj-lt"/>
                <a:cs typeface="+mn-cs"/>
              </a:rPr>
              <a:t>MAX</a:t>
            </a: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(2)=1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5" grpId="0"/>
      <p:bldP spid="4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58371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shop, esempio</a:t>
            </a:r>
          </a:p>
        </p:txBody>
      </p:sp>
      <p:graphicFrame>
        <p:nvGraphicFramePr>
          <p:cNvPr id="58372" name="Object 2"/>
          <p:cNvGraphicFramePr>
            <a:graphicFrameLocks noChangeAspect="1"/>
          </p:cNvGraphicFramePr>
          <p:nvPr/>
        </p:nvGraphicFramePr>
        <p:xfrm>
          <a:off x="479425" y="981075"/>
          <a:ext cx="10731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228600" progId="Equation.DSMT4">
                  <p:embed/>
                </p:oleObj>
              </mc:Choice>
              <mc:Fallback>
                <p:oleObj name="Equation" r:id="rId2" imgW="5969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981075"/>
                        <a:ext cx="10731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e 4"/>
          <p:cNvSpPr/>
          <p:nvPr/>
        </p:nvSpPr>
        <p:spPr bwMode="auto">
          <a:xfrm>
            <a:off x="7556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s</a:t>
            </a:r>
          </a:p>
        </p:txBody>
      </p:sp>
      <p:sp>
        <p:nvSpPr>
          <p:cNvPr id="6" name="Ovale 5"/>
          <p:cNvSpPr/>
          <p:nvPr/>
        </p:nvSpPr>
        <p:spPr bwMode="auto">
          <a:xfrm>
            <a:off x="80327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t</a:t>
            </a:r>
          </a:p>
        </p:txBody>
      </p:sp>
      <p:cxnSp>
        <p:nvCxnSpPr>
          <p:cNvPr id="7" name="Connettore 2 6"/>
          <p:cNvCxnSpPr>
            <a:stCxn id="5" idx="7"/>
            <a:endCxn id="9" idx="2"/>
          </p:cNvCxnSpPr>
          <p:nvPr/>
        </p:nvCxnSpPr>
        <p:spPr bwMode="auto">
          <a:xfrm flipV="1">
            <a:off x="998538" y="1477963"/>
            <a:ext cx="1349375" cy="84931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stCxn id="5" idx="6"/>
            <a:endCxn id="12" idx="2"/>
          </p:cNvCxnSpPr>
          <p:nvPr/>
        </p:nvCxnSpPr>
        <p:spPr bwMode="auto">
          <a:xfrm>
            <a:off x="1039813" y="2425700"/>
            <a:ext cx="803275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 bwMode="auto">
          <a:xfrm>
            <a:off x="2347913" y="1268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[1,1]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4075113" y="1268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[1,2]</a:t>
            </a:r>
          </a:p>
        </p:txBody>
      </p:sp>
      <p:sp>
        <p:nvSpPr>
          <p:cNvPr id="11" name="Ovale 10"/>
          <p:cNvSpPr/>
          <p:nvPr/>
        </p:nvSpPr>
        <p:spPr bwMode="auto">
          <a:xfrm>
            <a:off x="5867400" y="1268413"/>
            <a:ext cx="712788" cy="417512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[1,3]</a:t>
            </a:r>
          </a:p>
        </p:txBody>
      </p:sp>
      <p:sp>
        <p:nvSpPr>
          <p:cNvPr id="12" name="Ovale 11"/>
          <p:cNvSpPr/>
          <p:nvPr/>
        </p:nvSpPr>
        <p:spPr bwMode="auto">
          <a:xfrm>
            <a:off x="1843088" y="2219325"/>
            <a:ext cx="712787" cy="417513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[2,1]</a:t>
            </a:r>
          </a:p>
        </p:txBody>
      </p:sp>
      <p:sp>
        <p:nvSpPr>
          <p:cNvPr id="13" name="Ovale 12"/>
          <p:cNvSpPr/>
          <p:nvPr/>
        </p:nvSpPr>
        <p:spPr bwMode="auto">
          <a:xfrm>
            <a:off x="3355975" y="2219325"/>
            <a:ext cx="711200" cy="417513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[2,2]</a:t>
            </a:r>
          </a:p>
        </p:txBody>
      </p:sp>
      <p:sp>
        <p:nvSpPr>
          <p:cNvPr id="14" name="Ovale 13"/>
          <p:cNvSpPr/>
          <p:nvPr/>
        </p:nvSpPr>
        <p:spPr bwMode="auto">
          <a:xfrm>
            <a:off x="6667500" y="2219325"/>
            <a:ext cx="712788" cy="417513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[2,4]</a:t>
            </a:r>
          </a:p>
        </p:txBody>
      </p:sp>
      <p:sp>
        <p:nvSpPr>
          <p:cNvPr id="15" name="Ovale 14"/>
          <p:cNvSpPr/>
          <p:nvPr/>
        </p:nvSpPr>
        <p:spPr bwMode="auto">
          <a:xfrm>
            <a:off x="5076825" y="2219325"/>
            <a:ext cx="712788" cy="417513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[2,3]</a:t>
            </a:r>
          </a:p>
        </p:txBody>
      </p:sp>
      <p:cxnSp>
        <p:nvCxnSpPr>
          <p:cNvPr id="16" name="Connettore 2 15"/>
          <p:cNvCxnSpPr>
            <a:stCxn id="5" idx="5"/>
          </p:cNvCxnSpPr>
          <p:nvPr/>
        </p:nvCxnSpPr>
        <p:spPr bwMode="auto">
          <a:xfrm>
            <a:off x="998538" y="2524125"/>
            <a:ext cx="1341437" cy="9842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12" idx="6"/>
            <a:endCxn id="13" idx="2"/>
          </p:cNvCxnSpPr>
          <p:nvPr/>
        </p:nvCxnSpPr>
        <p:spPr bwMode="auto">
          <a:xfrm>
            <a:off x="2555875" y="2428875"/>
            <a:ext cx="8001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 bwMode="auto">
          <a:xfrm>
            <a:off x="3051175" y="3508375"/>
            <a:ext cx="1014413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2 18"/>
          <p:cNvCxnSpPr>
            <a:stCxn id="9" idx="6"/>
            <a:endCxn id="10" idx="2"/>
          </p:cNvCxnSpPr>
          <p:nvPr/>
        </p:nvCxnSpPr>
        <p:spPr bwMode="auto">
          <a:xfrm>
            <a:off x="3059113" y="1477963"/>
            <a:ext cx="10160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13" idx="6"/>
            <a:endCxn id="15" idx="2"/>
          </p:cNvCxnSpPr>
          <p:nvPr/>
        </p:nvCxnSpPr>
        <p:spPr bwMode="auto">
          <a:xfrm>
            <a:off x="4067175" y="2428875"/>
            <a:ext cx="100965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15" idx="6"/>
            <a:endCxn id="14" idx="2"/>
          </p:cNvCxnSpPr>
          <p:nvPr/>
        </p:nvCxnSpPr>
        <p:spPr bwMode="auto">
          <a:xfrm>
            <a:off x="5789613" y="2428875"/>
            <a:ext cx="877887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 bwMode="auto">
          <a:xfrm>
            <a:off x="4778375" y="3508375"/>
            <a:ext cx="1081088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14" idx="6"/>
            <a:endCxn id="6" idx="2"/>
          </p:cNvCxnSpPr>
          <p:nvPr/>
        </p:nvCxnSpPr>
        <p:spPr bwMode="auto">
          <a:xfrm flipV="1">
            <a:off x="7380288" y="2425700"/>
            <a:ext cx="652462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0" idx="6"/>
            <a:endCxn id="11" idx="2"/>
          </p:cNvCxnSpPr>
          <p:nvPr/>
        </p:nvCxnSpPr>
        <p:spPr bwMode="auto">
          <a:xfrm>
            <a:off x="4787900" y="1477963"/>
            <a:ext cx="10795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endCxn id="6" idx="3"/>
          </p:cNvCxnSpPr>
          <p:nvPr/>
        </p:nvCxnSpPr>
        <p:spPr bwMode="auto">
          <a:xfrm flipV="1">
            <a:off x="6572250" y="2524125"/>
            <a:ext cx="1501775" cy="98425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11" idx="6"/>
            <a:endCxn id="6" idx="1"/>
          </p:cNvCxnSpPr>
          <p:nvPr/>
        </p:nvCxnSpPr>
        <p:spPr bwMode="auto">
          <a:xfrm>
            <a:off x="6580188" y="1477963"/>
            <a:ext cx="1493837" cy="84931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/>
          <p:cNvSpPr/>
          <p:nvPr/>
        </p:nvSpPr>
        <p:spPr>
          <a:xfrm>
            <a:off x="19081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34194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29" name="Rettangolo 28"/>
          <p:cNvSpPr/>
          <p:nvPr/>
        </p:nvSpPr>
        <p:spPr>
          <a:xfrm>
            <a:off x="507682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5</a:t>
            </a:r>
          </a:p>
        </p:txBody>
      </p:sp>
      <p:sp>
        <p:nvSpPr>
          <p:cNvPr id="30" name="Rettangolo 29"/>
          <p:cNvSpPr/>
          <p:nvPr/>
        </p:nvSpPr>
        <p:spPr>
          <a:xfrm>
            <a:off x="6659563" y="1916113"/>
            <a:ext cx="576262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6</a:t>
            </a:r>
          </a:p>
        </p:txBody>
      </p:sp>
      <p:sp>
        <p:nvSpPr>
          <p:cNvPr id="31" name="Rettangolo 30"/>
          <p:cNvSpPr/>
          <p:nvPr/>
        </p:nvSpPr>
        <p:spPr>
          <a:xfrm>
            <a:off x="23399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40671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7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594042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34" name="Rettangolo 33"/>
          <p:cNvSpPr/>
          <p:nvPr/>
        </p:nvSpPr>
        <p:spPr>
          <a:xfrm>
            <a:off x="23399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10</a:t>
            </a:r>
          </a:p>
        </p:txBody>
      </p:sp>
      <p:sp>
        <p:nvSpPr>
          <p:cNvPr id="35" name="Rettangolo 34"/>
          <p:cNvSpPr/>
          <p:nvPr/>
        </p:nvSpPr>
        <p:spPr>
          <a:xfrm>
            <a:off x="40671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36" name="Rettangolo 35"/>
          <p:cNvSpPr/>
          <p:nvPr/>
        </p:nvSpPr>
        <p:spPr>
          <a:xfrm>
            <a:off x="594042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cxnSp>
        <p:nvCxnSpPr>
          <p:cNvPr id="37" name="Connettore 2 36"/>
          <p:cNvCxnSpPr>
            <a:stCxn id="9" idx="5"/>
            <a:endCxn id="13" idx="1"/>
          </p:cNvCxnSpPr>
          <p:nvPr/>
        </p:nvCxnSpPr>
        <p:spPr bwMode="auto">
          <a:xfrm>
            <a:off x="2955925" y="1625600"/>
            <a:ext cx="504825" cy="655638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13" idx="3"/>
          </p:cNvCxnSpPr>
          <p:nvPr/>
        </p:nvCxnSpPr>
        <p:spPr bwMode="auto">
          <a:xfrm flipH="1">
            <a:off x="2946400" y="2576513"/>
            <a:ext cx="514350" cy="784225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tangolo 38"/>
          <p:cNvSpPr>
            <a:spLocks noChangeArrowheads="1"/>
          </p:cNvSpPr>
          <p:nvPr/>
        </p:nvSpPr>
        <p:spPr bwMode="auto">
          <a:xfrm>
            <a:off x="468313" y="4000500"/>
            <a:ext cx="842486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cs typeface="+mn-cs"/>
              </a:rPr>
              <a:t>Istanza di                   per la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macchina 3 (</a:t>
            </a:r>
            <a:r>
              <a:rPr lang="it-IT" i="1" dirty="0">
                <a:solidFill>
                  <a:srgbClr val="00B050"/>
                </a:solidFill>
                <a:cs typeface="+mn-cs"/>
              </a:rPr>
              <a:t>verde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)</a:t>
            </a:r>
            <a:endParaRPr lang="it-IT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graphicFrame>
        <p:nvGraphicFramePr>
          <p:cNvPr id="40" name="Tabella 39"/>
          <p:cNvGraphicFramePr>
            <a:graphicFrameLocks noGrp="1"/>
          </p:cNvGraphicFramePr>
          <p:nvPr/>
        </p:nvGraphicFramePr>
        <p:xfrm>
          <a:off x="900113" y="4652963"/>
          <a:ext cx="1919288" cy="100647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79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492">
                <a:tc>
                  <a:txBody>
                    <a:bodyPr/>
                    <a:lstStyle/>
                    <a:p>
                      <a:r>
                        <a:rPr lang="it-IT" sz="1600" dirty="0"/>
                        <a:t>j</a:t>
                      </a:r>
                    </a:p>
                  </a:txBody>
                  <a:tcPr marL="91428" marR="91428" marT="45749" marB="4574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aseline="0" dirty="0" err="1"/>
                        <a:t>p</a:t>
                      </a:r>
                      <a:r>
                        <a:rPr lang="it-IT" sz="1600" baseline="-25000" dirty="0" err="1"/>
                        <a:t>j</a:t>
                      </a:r>
                      <a:endParaRPr lang="it-IT" sz="1600" dirty="0"/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r</a:t>
                      </a:r>
                      <a:r>
                        <a:rPr lang="it-IT" sz="1600" baseline="-25000" dirty="0" err="1"/>
                        <a:t>j</a:t>
                      </a:r>
                      <a:endParaRPr lang="it-IT" sz="1600" dirty="0"/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d</a:t>
                      </a:r>
                      <a:r>
                        <a:rPr lang="it-IT" sz="1600" baseline="-25000" dirty="0"/>
                        <a:t>j</a:t>
                      </a:r>
                      <a:endParaRPr lang="it-IT" sz="1600" dirty="0"/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r>
                        <a:rPr lang="it-IT" sz="1600" b="1" dirty="0"/>
                        <a:t>j1</a:t>
                      </a:r>
                    </a:p>
                  </a:txBody>
                  <a:tcPr marL="91428" marR="91428" marT="45749" marB="4574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4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18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27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r>
                        <a:rPr lang="it-IT" sz="1600" b="1" dirty="0"/>
                        <a:t>j2</a:t>
                      </a:r>
                    </a:p>
                  </a:txBody>
                  <a:tcPr marL="91428" marR="91428" marT="45749" marB="4574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6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18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27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Rettangolo 40"/>
          <p:cNvSpPr>
            <a:spLocks noChangeArrowheads="1"/>
          </p:cNvSpPr>
          <p:nvPr/>
        </p:nvSpPr>
        <p:spPr bwMode="auto">
          <a:xfrm>
            <a:off x="3203575" y="4792663"/>
            <a:ext cx="345598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solidFill>
                  <a:schemeClr val="accent2"/>
                </a:solidFill>
                <a:latin typeface="+mj-lt"/>
                <a:cs typeface="+mn-cs"/>
              </a:rPr>
              <a:t>Soluzione ottima = </a:t>
            </a: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j1,j2</a:t>
            </a:r>
          </a:p>
        </p:txBody>
      </p:sp>
      <p:sp>
        <p:nvSpPr>
          <p:cNvPr id="42" name="Rettangolo 41"/>
          <p:cNvSpPr>
            <a:spLocks noChangeArrowheads="1"/>
          </p:cNvSpPr>
          <p:nvPr/>
        </p:nvSpPr>
        <p:spPr bwMode="auto">
          <a:xfrm>
            <a:off x="3203575" y="5226050"/>
            <a:ext cx="3455988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L</a:t>
            </a:r>
            <a:r>
              <a:rPr lang="it-IT" b="1" i="1" baseline="-25000" dirty="0">
                <a:solidFill>
                  <a:srgbClr val="C00000"/>
                </a:solidFill>
                <a:latin typeface="+mj-lt"/>
                <a:cs typeface="+mn-cs"/>
              </a:rPr>
              <a:t>MAX</a:t>
            </a: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(3)=1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604963" y="4083050"/>
          <a:ext cx="10953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336" imgH="241195" progId="Equation.DSMT4">
                  <p:embed/>
                </p:oleObj>
              </mc:Choice>
              <mc:Fallback>
                <p:oleObj name="Equation" r:id="rId4" imgW="609336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4083050"/>
                        <a:ext cx="10953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Ovale 43"/>
          <p:cNvSpPr/>
          <p:nvPr/>
        </p:nvSpPr>
        <p:spPr bwMode="auto">
          <a:xfrm>
            <a:off x="2339975" y="3300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[3,1]</a:t>
            </a:r>
          </a:p>
        </p:txBody>
      </p:sp>
      <p:sp>
        <p:nvSpPr>
          <p:cNvPr id="45" name="Ovale 44"/>
          <p:cNvSpPr/>
          <p:nvPr/>
        </p:nvSpPr>
        <p:spPr bwMode="auto">
          <a:xfrm>
            <a:off x="4065588" y="3300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[3,2]</a:t>
            </a:r>
          </a:p>
        </p:txBody>
      </p:sp>
      <p:sp>
        <p:nvSpPr>
          <p:cNvPr id="46" name="Ovale 45"/>
          <p:cNvSpPr/>
          <p:nvPr/>
        </p:nvSpPr>
        <p:spPr bwMode="auto">
          <a:xfrm>
            <a:off x="5859463" y="3300413"/>
            <a:ext cx="712787" cy="417512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[3,3]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59395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shop, esempio</a:t>
            </a:r>
          </a:p>
        </p:txBody>
      </p:sp>
      <p:graphicFrame>
        <p:nvGraphicFramePr>
          <p:cNvPr id="59396" name="Object 2"/>
          <p:cNvGraphicFramePr>
            <a:graphicFrameLocks noChangeAspect="1"/>
          </p:cNvGraphicFramePr>
          <p:nvPr/>
        </p:nvGraphicFramePr>
        <p:xfrm>
          <a:off x="479425" y="981075"/>
          <a:ext cx="10731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228600" progId="Equation.DSMT4">
                  <p:embed/>
                </p:oleObj>
              </mc:Choice>
              <mc:Fallback>
                <p:oleObj name="Equation" r:id="rId2" imgW="5969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981075"/>
                        <a:ext cx="10731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e 4"/>
          <p:cNvSpPr/>
          <p:nvPr/>
        </p:nvSpPr>
        <p:spPr bwMode="auto">
          <a:xfrm>
            <a:off x="7556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s</a:t>
            </a:r>
          </a:p>
        </p:txBody>
      </p:sp>
      <p:sp>
        <p:nvSpPr>
          <p:cNvPr id="6" name="Ovale 5"/>
          <p:cNvSpPr/>
          <p:nvPr/>
        </p:nvSpPr>
        <p:spPr bwMode="auto">
          <a:xfrm>
            <a:off x="80327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t</a:t>
            </a:r>
          </a:p>
        </p:txBody>
      </p:sp>
      <p:cxnSp>
        <p:nvCxnSpPr>
          <p:cNvPr id="7" name="Connettore 2 6"/>
          <p:cNvCxnSpPr>
            <a:stCxn id="5" idx="7"/>
            <a:endCxn id="9" idx="2"/>
          </p:cNvCxnSpPr>
          <p:nvPr/>
        </p:nvCxnSpPr>
        <p:spPr bwMode="auto">
          <a:xfrm flipV="1">
            <a:off x="998538" y="1477963"/>
            <a:ext cx="1349375" cy="84931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stCxn id="5" idx="6"/>
            <a:endCxn id="12" idx="2"/>
          </p:cNvCxnSpPr>
          <p:nvPr/>
        </p:nvCxnSpPr>
        <p:spPr bwMode="auto">
          <a:xfrm>
            <a:off x="1039813" y="2425700"/>
            <a:ext cx="803275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 bwMode="auto">
          <a:xfrm>
            <a:off x="2347913" y="1268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[1,1]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4075113" y="1268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[1,2]</a:t>
            </a:r>
          </a:p>
        </p:txBody>
      </p:sp>
      <p:sp>
        <p:nvSpPr>
          <p:cNvPr id="11" name="Ovale 10"/>
          <p:cNvSpPr/>
          <p:nvPr/>
        </p:nvSpPr>
        <p:spPr bwMode="auto">
          <a:xfrm>
            <a:off x="5867400" y="1268413"/>
            <a:ext cx="712788" cy="417512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[1,3]</a:t>
            </a:r>
          </a:p>
        </p:txBody>
      </p:sp>
      <p:sp>
        <p:nvSpPr>
          <p:cNvPr id="12" name="Ovale 11"/>
          <p:cNvSpPr/>
          <p:nvPr/>
        </p:nvSpPr>
        <p:spPr bwMode="auto">
          <a:xfrm>
            <a:off x="1843088" y="2219325"/>
            <a:ext cx="712787" cy="417513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[2,1]</a:t>
            </a:r>
          </a:p>
        </p:txBody>
      </p:sp>
      <p:sp>
        <p:nvSpPr>
          <p:cNvPr id="13" name="Ovale 12"/>
          <p:cNvSpPr/>
          <p:nvPr/>
        </p:nvSpPr>
        <p:spPr bwMode="auto">
          <a:xfrm>
            <a:off x="3355975" y="2219325"/>
            <a:ext cx="711200" cy="417513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[2,2]</a:t>
            </a:r>
          </a:p>
        </p:txBody>
      </p:sp>
      <p:sp>
        <p:nvSpPr>
          <p:cNvPr id="14" name="Ovale 13"/>
          <p:cNvSpPr/>
          <p:nvPr/>
        </p:nvSpPr>
        <p:spPr bwMode="auto">
          <a:xfrm>
            <a:off x="6667500" y="2219325"/>
            <a:ext cx="712788" cy="417513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[2,4]</a:t>
            </a:r>
          </a:p>
        </p:txBody>
      </p:sp>
      <p:sp>
        <p:nvSpPr>
          <p:cNvPr id="15" name="Ovale 14"/>
          <p:cNvSpPr/>
          <p:nvPr/>
        </p:nvSpPr>
        <p:spPr bwMode="auto">
          <a:xfrm>
            <a:off x="5076825" y="2219325"/>
            <a:ext cx="712788" cy="417513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[2,3]</a:t>
            </a:r>
          </a:p>
        </p:txBody>
      </p:sp>
      <p:cxnSp>
        <p:nvCxnSpPr>
          <p:cNvPr id="16" name="Connettore 2 15"/>
          <p:cNvCxnSpPr>
            <a:stCxn id="5" idx="5"/>
          </p:cNvCxnSpPr>
          <p:nvPr/>
        </p:nvCxnSpPr>
        <p:spPr bwMode="auto">
          <a:xfrm>
            <a:off x="998538" y="2524125"/>
            <a:ext cx="1341437" cy="9842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12" idx="6"/>
            <a:endCxn id="13" idx="2"/>
          </p:cNvCxnSpPr>
          <p:nvPr/>
        </p:nvCxnSpPr>
        <p:spPr bwMode="auto">
          <a:xfrm>
            <a:off x="2555875" y="2428875"/>
            <a:ext cx="8001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 bwMode="auto">
          <a:xfrm>
            <a:off x="3051175" y="3508375"/>
            <a:ext cx="1014413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2 18"/>
          <p:cNvCxnSpPr>
            <a:stCxn id="9" idx="6"/>
            <a:endCxn id="10" idx="2"/>
          </p:cNvCxnSpPr>
          <p:nvPr/>
        </p:nvCxnSpPr>
        <p:spPr bwMode="auto">
          <a:xfrm>
            <a:off x="3059113" y="1477963"/>
            <a:ext cx="10160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13" idx="6"/>
            <a:endCxn id="15" idx="2"/>
          </p:cNvCxnSpPr>
          <p:nvPr/>
        </p:nvCxnSpPr>
        <p:spPr bwMode="auto">
          <a:xfrm>
            <a:off x="4067175" y="2428875"/>
            <a:ext cx="100965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15" idx="6"/>
            <a:endCxn id="14" idx="2"/>
          </p:cNvCxnSpPr>
          <p:nvPr/>
        </p:nvCxnSpPr>
        <p:spPr bwMode="auto">
          <a:xfrm>
            <a:off x="5789613" y="2428875"/>
            <a:ext cx="877887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 bwMode="auto">
          <a:xfrm>
            <a:off x="4778375" y="3508375"/>
            <a:ext cx="1081088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14" idx="6"/>
            <a:endCxn id="6" idx="2"/>
          </p:cNvCxnSpPr>
          <p:nvPr/>
        </p:nvCxnSpPr>
        <p:spPr bwMode="auto">
          <a:xfrm flipV="1">
            <a:off x="7380288" y="2425700"/>
            <a:ext cx="652462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0" idx="6"/>
            <a:endCxn id="11" idx="2"/>
          </p:cNvCxnSpPr>
          <p:nvPr/>
        </p:nvCxnSpPr>
        <p:spPr bwMode="auto">
          <a:xfrm>
            <a:off x="4787900" y="1477963"/>
            <a:ext cx="10795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endCxn id="6" idx="3"/>
          </p:cNvCxnSpPr>
          <p:nvPr/>
        </p:nvCxnSpPr>
        <p:spPr bwMode="auto">
          <a:xfrm flipV="1">
            <a:off x="6572250" y="2524125"/>
            <a:ext cx="1501775" cy="98425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11" idx="6"/>
            <a:endCxn id="6" idx="1"/>
          </p:cNvCxnSpPr>
          <p:nvPr/>
        </p:nvCxnSpPr>
        <p:spPr bwMode="auto">
          <a:xfrm>
            <a:off x="6580188" y="1477963"/>
            <a:ext cx="1493837" cy="84931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/>
          <p:cNvSpPr/>
          <p:nvPr/>
        </p:nvSpPr>
        <p:spPr>
          <a:xfrm>
            <a:off x="19081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34194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29" name="Rettangolo 28"/>
          <p:cNvSpPr/>
          <p:nvPr/>
        </p:nvSpPr>
        <p:spPr>
          <a:xfrm>
            <a:off x="507682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5</a:t>
            </a:r>
          </a:p>
        </p:txBody>
      </p:sp>
      <p:sp>
        <p:nvSpPr>
          <p:cNvPr id="30" name="Rettangolo 29"/>
          <p:cNvSpPr/>
          <p:nvPr/>
        </p:nvSpPr>
        <p:spPr>
          <a:xfrm>
            <a:off x="6659563" y="1916113"/>
            <a:ext cx="576262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6</a:t>
            </a:r>
          </a:p>
        </p:txBody>
      </p:sp>
      <p:sp>
        <p:nvSpPr>
          <p:cNvPr id="31" name="Rettangolo 30"/>
          <p:cNvSpPr/>
          <p:nvPr/>
        </p:nvSpPr>
        <p:spPr>
          <a:xfrm>
            <a:off x="23399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40671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7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594042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34" name="Rettangolo 33"/>
          <p:cNvSpPr/>
          <p:nvPr/>
        </p:nvSpPr>
        <p:spPr>
          <a:xfrm>
            <a:off x="23399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10</a:t>
            </a:r>
          </a:p>
        </p:txBody>
      </p:sp>
      <p:sp>
        <p:nvSpPr>
          <p:cNvPr id="35" name="Rettangolo 34"/>
          <p:cNvSpPr/>
          <p:nvPr/>
        </p:nvSpPr>
        <p:spPr>
          <a:xfrm>
            <a:off x="40671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36" name="Rettangolo 35"/>
          <p:cNvSpPr/>
          <p:nvPr/>
        </p:nvSpPr>
        <p:spPr>
          <a:xfrm>
            <a:off x="594042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cxnSp>
        <p:nvCxnSpPr>
          <p:cNvPr id="37" name="Connettore 2 36"/>
          <p:cNvCxnSpPr>
            <a:stCxn id="9" idx="5"/>
            <a:endCxn id="13" idx="1"/>
          </p:cNvCxnSpPr>
          <p:nvPr/>
        </p:nvCxnSpPr>
        <p:spPr bwMode="auto">
          <a:xfrm>
            <a:off x="2955925" y="1625600"/>
            <a:ext cx="504825" cy="655638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13" idx="3"/>
          </p:cNvCxnSpPr>
          <p:nvPr/>
        </p:nvCxnSpPr>
        <p:spPr bwMode="auto">
          <a:xfrm flipH="1">
            <a:off x="2946400" y="2576513"/>
            <a:ext cx="514350" cy="784225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tangolo 38"/>
          <p:cNvSpPr>
            <a:spLocks noChangeArrowheads="1"/>
          </p:cNvSpPr>
          <p:nvPr/>
        </p:nvSpPr>
        <p:spPr bwMode="auto">
          <a:xfrm>
            <a:off x="468313" y="4000500"/>
            <a:ext cx="842486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cs typeface="+mn-cs"/>
              </a:rPr>
              <a:t>Istanza di                   per la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macchina 4 (</a:t>
            </a:r>
            <a:r>
              <a:rPr lang="it-IT" i="1" dirty="0">
                <a:solidFill>
                  <a:srgbClr val="00B050"/>
                </a:solidFill>
                <a:cs typeface="+mn-cs"/>
              </a:rPr>
              <a:t>gialla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)</a:t>
            </a:r>
            <a:endParaRPr lang="it-IT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graphicFrame>
        <p:nvGraphicFramePr>
          <p:cNvPr id="40" name="Tabella 39"/>
          <p:cNvGraphicFramePr>
            <a:graphicFrameLocks noGrp="1"/>
          </p:cNvGraphicFramePr>
          <p:nvPr/>
        </p:nvGraphicFramePr>
        <p:xfrm>
          <a:off x="900113" y="4652963"/>
          <a:ext cx="1919288" cy="100647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79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492">
                <a:tc>
                  <a:txBody>
                    <a:bodyPr/>
                    <a:lstStyle/>
                    <a:p>
                      <a:r>
                        <a:rPr lang="it-IT" sz="1600" dirty="0"/>
                        <a:t>j</a:t>
                      </a:r>
                    </a:p>
                  </a:txBody>
                  <a:tcPr marL="91428" marR="91428" marT="45749" marB="4574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aseline="0" dirty="0" err="1"/>
                        <a:t>p</a:t>
                      </a:r>
                      <a:r>
                        <a:rPr lang="it-IT" sz="1600" baseline="-25000" dirty="0" err="1"/>
                        <a:t>j</a:t>
                      </a:r>
                      <a:endParaRPr lang="it-IT" sz="1600" dirty="0"/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r</a:t>
                      </a:r>
                      <a:r>
                        <a:rPr lang="it-IT" sz="1600" baseline="-25000" dirty="0" err="1"/>
                        <a:t>j</a:t>
                      </a:r>
                      <a:endParaRPr lang="it-IT" sz="1600" dirty="0"/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d</a:t>
                      </a:r>
                      <a:r>
                        <a:rPr lang="it-IT" sz="1600" baseline="-25000" dirty="0"/>
                        <a:t>j</a:t>
                      </a:r>
                      <a:endParaRPr lang="it-IT" sz="1600" dirty="0"/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r>
                        <a:rPr lang="it-IT" sz="1600" b="1" dirty="0"/>
                        <a:t>j2</a:t>
                      </a:r>
                    </a:p>
                  </a:txBody>
                  <a:tcPr marL="91428" marR="91428" marT="45749" marB="4574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13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27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r>
                        <a:rPr lang="it-IT" sz="1600" b="1" dirty="0"/>
                        <a:t>j3</a:t>
                      </a:r>
                    </a:p>
                  </a:txBody>
                  <a:tcPr marL="91428" marR="91428" marT="45749" marB="4574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24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27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Rettangolo 40"/>
          <p:cNvSpPr>
            <a:spLocks noChangeArrowheads="1"/>
          </p:cNvSpPr>
          <p:nvPr/>
        </p:nvSpPr>
        <p:spPr bwMode="auto">
          <a:xfrm>
            <a:off x="3203575" y="4792663"/>
            <a:ext cx="345598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solidFill>
                  <a:schemeClr val="accent2"/>
                </a:solidFill>
                <a:latin typeface="+mj-lt"/>
                <a:cs typeface="+mn-cs"/>
              </a:rPr>
              <a:t>Soluzione ottima = </a:t>
            </a: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j2,j3</a:t>
            </a:r>
          </a:p>
        </p:txBody>
      </p:sp>
      <p:sp>
        <p:nvSpPr>
          <p:cNvPr id="42" name="Rettangolo 41"/>
          <p:cNvSpPr>
            <a:spLocks noChangeArrowheads="1"/>
          </p:cNvSpPr>
          <p:nvPr/>
        </p:nvSpPr>
        <p:spPr bwMode="auto">
          <a:xfrm>
            <a:off x="3203575" y="5226050"/>
            <a:ext cx="34559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L</a:t>
            </a:r>
            <a:r>
              <a:rPr lang="it-IT" b="1" i="1" baseline="-25000" dirty="0">
                <a:solidFill>
                  <a:srgbClr val="C00000"/>
                </a:solidFill>
                <a:latin typeface="+mj-lt"/>
                <a:cs typeface="+mn-cs"/>
              </a:rPr>
              <a:t>MAX</a:t>
            </a: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(4)=0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604963" y="4083050"/>
          <a:ext cx="10953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336" imgH="241195" progId="Equation.DSMT4">
                  <p:embed/>
                </p:oleObj>
              </mc:Choice>
              <mc:Fallback>
                <p:oleObj name="Equation" r:id="rId4" imgW="609336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4083050"/>
                        <a:ext cx="10953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Ovale 43"/>
          <p:cNvSpPr/>
          <p:nvPr/>
        </p:nvSpPr>
        <p:spPr bwMode="auto">
          <a:xfrm>
            <a:off x="2339975" y="3300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[3,1]</a:t>
            </a:r>
          </a:p>
        </p:txBody>
      </p:sp>
      <p:sp>
        <p:nvSpPr>
          <p:cNvPr id="45" name="Ovale 44"/>
          <p:cNvSpPr/>
          <p:nvPr/>
        </p:nvSpPr>
        <p:spPr bwMode="auto">
          <a:xfrm>
            <a:off x="4065588" y="3300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[3,2]</a:t>
            </a:r>
          </a:p>
        </p:txBody>
      </p:sp>
      <p:sp>
        <p:nvSpPr>
          <p:cNvPr id="46" name="Ovale 45"/>
          <p:cNvSpPr/>
          <p:nvPr/>
        </p:nvSpPr>
        <p:spPr bwMode="auto">
          <a:xfrm>
            <a:off x="5859463" y="3300413"/>
            <a:ext cx="712787" cy="417512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[3,3]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60419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shop, esempio</a:t>
            </a:r>
          </a:p>
        </p:txBody>
      </p:sp>
      <p:graphicFrame>
        <p:nvGraphicFramePr>
          <p:cNvPr id="60420" name="Object 2"/>
          <p:cNvGraphicFramePr>
            <a:graphicFrameLocks noChangeAspect="1"/>
          </p:cNvGraphicFramePr>
          <p:nvPr/>
        </p:nvGraphicFramePr>
        <p:xfrm>
          <a:off x="479425" y="981075"/>
          <a:ext cx="10731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228600" progId="Equation.DSMT4">
                  <p:embed/>
                </p:oleObj>
              </mc:Choice>
              <mc:Fallback>
                <p:oleObj name="Equation" r:id="rId2" imgW="5969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981075"/>
                        <a:ext cx="10731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e 4"/>
          <p:cNvSpPr/>
          <p:nvPr/>
        </p:nvSpPr>
        <p:spPr bwMode="auto">
          <a:xfrm>
            <a:off x="7556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s</a:t>
            </a:r>
          </a:p>
        </p:txBody>
      </p:sp>
      <p:sp>
        <p:nvSpPr>
          <p:cNvPr id="6" name="Ovale 5"/>
          <p:cNvSpPr/>
          <p:nvPr/>
        </p:nvSpPr>
        <p:spPr bwMode="auto">
          <a:xfrm>
            <a:off x="80327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t</a:t>
            </a:r>
          </a:p>
        </p:txBody>
      </p:sp>
      <p:cxnSp>
        <p:nvCxnSpPr>
          <p:cNvPr id="7" name="Connettore 2 6"/>
          <p:cNvCxnSpPr>
            <a:stCxn id="5" idx="7"/>
            <a:endCxn id="9" idx="2"/>
          </p:cNvCxnSpPr>
          <p:nvPr/>
        </p:nvCxnSpPr>
        <p:spPr bwMode="auto">
          <a:xfrm flipV="1">
            <a:off x="998538" y="1477963"/>
            <a:ext cx="1349375" cy="84931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stCxn id="5" idx="6"/>
            <a:endCxn id="12" idx="2"/>
          </p:cNvCxnSpPr>
          <p:nvPr/>
        </p:nvCxnSpPr>
        <p:spPr bwMode="auto">
          <a:xfrm>
            <a:off x="1039813" y="2425700"/>
            <a:ext cx="803275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 bwMode="auto">
          <a:xfrm>
            <a:off x="2347913" y="1268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[1,1]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4075113" y="1268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[1,2]</a:t>
            </a:r>
          </a:p>
        </p:txBody>
      </p:sp>
      <p:sp>
        <p:nvSpPr>
          <p:cNvPr id="11" name="Ovale 10"/>
          <p:cNvSpPr/>
          <p:nvPr/>
        </p:nvSpPr>
        <p:spPr bwMode="auto">
          <a:xfrm>
            <a:off x="5867400" y="1268413"/>
            <a:ext cx="712788" cy="417512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[1,3]</a:t>
            </a:r>
          </a:p>
        </p:txBody>
      </p:sp>
      <p:sp>
        <p:nvSpPr>
          <p:cNvPr id="12" name="Ovale 11"/>
          <p:cNvSpPr/>
          <p:nvPr/>
        </p:nvSpPr>
        <p:spPr bwMode="auto">
          <a:xfrm>
            <a:off x="1843088" y="2219325"/>
            <a:ext cx="712787" cy="417513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[2,1]</a:t>
            </a:r>
          </a:p>
        </p:txBody>
      </p:sp>
      <p:sp>
        <p:nvSpPr>
          <p:cNvPr id="13" name="Ovale 12"/>
          <p:cNvSpPr/>
          <p:nvPr/>
        </p:nvSpPr>
        <p:spPr bwMode="auto">
          <a:xfrm>
            <a:off x="3355975" y="2219325"/>
            <a:ext cx="711200" cy="417513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[2,2]</a:t>
            </a:r>
          </a:p>
        </p:txBody>
      </p:sp>
      <p:sp>
        <p:nvSpPr>
          <p:cNvPr id="14" name="Ovale 13"/>
          <p:cNvSpPr/>
          <p:nvPr/>
        </p:nvSpPr>
        <p:spPr bwMode="auto">
          <a:xfrm>
            <a:off x="6667500" y="2219325"/>
            <a:ext cx="712788" cy="417513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[2,4]</a:t>
            </a:r>
          </a:p>
        </p:txBody>
      </p:sp>
      <p:sp>
        <p:nvSpPr>
          <p:cNvPr id="15" name="Ovale 14"/>
          <p:cNvSpPr/>
          <p:nvPr/>
        </p:nvSpPr>
        <p:spPr bwMode="auto">
          <a:xfrm>
            <a:off x="5076825" y="2219325"/>
            <a:ext cx="712788" cy="417513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[2,3]</a:t>
            </a:r>
          </a:p>
        </p:txBody>
      </p:sp>
      <p:sp>
        <p:nvSpPr>
          <p:cNvPr id="16" name="Ovale 15"/>
          <p:cNvSpPr/>
          <p:nvPr/>
        </p:nvSpPr>
        <p:spPr bwMode="auto">
          <a:xfrm>
            <a:off x="2339975" y="3300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[3,1]</a:t>
            </a:r>
          </a:p>
        </p:txBody>
      </p:sp>
      <p:sp>
        <p:nvSpPr>
          <p:cNvPr id="17" name="Ovale 16"/>
          <p:cNvSpPr/>
          <p:nvPr/>
        </p:nvSpPr>
        <p:spPr bwMode="auto">
          <a:xfrm>
            <a:off x="4065588" y="3300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[3,2]</a:t>
            </a:r>
          </a:p>
        </p:txBody>
      </p:sp>
      <p:sp>
        <p:nvSpPr>
          <p:cNvPr id="18" name="Ovale 17"/>
          <p:cNvSpPr/>
          <p:nvPr/>
        </p:nvSpPr>
        <p:spPr bwMode="auto">
          <a:xfrm>
            <a:off x="5859463" y="3300413"/>
            <a:ext cx="712787" cy="417512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[3,3]</a:t>
            </a:r>
          </a:p>
        </p:txBody>
      </p:sp>
      <p:cxnSp>
        <p:nvCxnSpPr>
          <p:cNvPr id="2" name="Connettore 2 18"/>
          <p:cNvCxnSpPr>
            <a:stCxn id="5" idx="5"/>
            <a:endCxn id="16" idx="2"/>
          </p:cNvCxnSpPr>
          <p:nvPr/>
        </p:nvCxnSpPr>
        <p:spPr bwMode="auto">
          <a:xfrm>
            <a:off x="998538" y="2524125"/>
            <a:ext cx="1341437" cy="9842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12" idx="6"/>
            <a:endCxn id="13" idx="2"/>
          </p:cNvCxnSpPr>
          <p:nvPr/>
        </p:nvCxnSpPr>
        <p:spPr bwMode="auto">
          <a:xfrm>
            <a:off x="2555875" y="2428875"/>
            <a:ext cx="8001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16" idx="6"/>
            <a:endCxn id="17" idx="2"/>
          </p:cNvCxnSpPr>
          <p:nvPr/>
        </p:nvCxnSpPr>
        <p:spPr bwMode="auto">
          <a:xfrm>
            <a:off x="3051175" y="3508375"/>
            <a:ext cx="1014413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9" idx="6"/>
            <a:endCxn id="10" idx="2"/>
          </p:cNvCxnSpPr>
          <p:nvPr/>
        </p:nvCxnSpPr>
        <p:spPr bwMode="auto">
          <a:xfrm>
            <a:off x="3059113" y="1477963"/>
            <a:ext cx="1016000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13" idx="6"/>
            <a:endCxn id="15" idx="2"/>
          </p:cNvCxnSpPr>
          <p:nvPr/>
        </p:nvCxnSpPr>
        <p:spPr bwMode="auto">
          <a:xfrm>
            <a:off x="4067175" y="2428875"/>
            <a:ext cx="100965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5" idx="6"/>
            <a:endCxn id="14" idx="2"/>
          </p:cNvCxnSpPr>
          <p:nvPr/>
        </p:nvCxnSpPr>
        <p:spPr bwMode="auto">
          <a:xfrm>
            <a:off x="5789613" y="2428875"/>
            <a:ext cx="877887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7" idx="6"/>
            <a:endCxn id="18" idx="2"/>
          </p:cNvCxnSpPr>
          <p:nvPr/>
        </p:nvCxnSpPr>
        <p:spPr bwMode="auto">
          <a:xfrm>
            <a:off x="4778375" y="3508375"/>
            <a:ext cx="1081088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14" idx="6"/>
            <a:endCxn id="6" idx="2"/>
          </p:cNvCxnSpPr>
          <p:nvPr/>
        </p:nvCxnSpPr>
        <p:spPr bwMode="auto">
          <a:xfrm flipV="1">
            <a:off x="7380288" y="2425700"/>
            <a:ext cx="652462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0" idx="6"/>
            <a:endCxn id="11" idx="2"/>
          </p:cNvCxnSpPr>
          <p:nvPr/>
        </p:nvCxnSpPr>
        <p:spPr bwMode="auto">
          <a:xfrm>
            <a:off x="4787900" y="1477963"/>
            <a:ext cx="10795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18" idx="6"/>
            <a:endCxn id="6" idx="3"/>
          </p:cNvCxnSpPr>
          <p:nvPr/>
        </p:nvCxnSpPr>
        <p:spPr bwMode="auto">
          <a:xfrm flipV="1">
            <a:off x="6572250" y="2524125"/>
            <a:ext cx="1501775" cy="98425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11" idx="6"/>
            <a:endCxn id="6" idx="1"/>
          </p:cNvCxnSpPr>
          <p:nvPr/>
        </p:nvCxnSpPr>
        <p:spPr bwMode="auto">
          <a:xfrm>
            <a:off x="6580188" y="1477963"/>
            <a:ext cx="1493837" cy="84931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29"/>
          <p:cNvSpPr/>
          <p:nvPr/>
        </p:nvSpPr>
        <p:spPr>
          <a:xfrm>
            <a:off x="19081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31" name="Rettangolo 30"/>
          <p:cNvSpPr/>
          <p:nvPr/>
        </p:nvSpPr>
        <p:spPr>
          <a:xfrm>
            <a:off x="34194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507682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5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6659563" y="1916113"/>
            <a:ext cx="576262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6</a:t>
            </a:r>
          </a:p>
        </p:txBody>
      </p:sp>
      <p:sp>
        <p:nvSpPr>
          <p:cNvPr id="34" name="Rettangolo 33"/>
          <p:cNvSpPr/>
          <p:nvPr/>
        </p:nvSpPr>
        <p:spPr>
          <a:xfrm>
            <a:off x="23399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sp>
        <p:nvSpPr>
          <p:cNvPr id="35" name="Rettangolo 34"/>
          <p:cNvSpPr/>
          <p:nvPr/>
        </p:nvSpPr>
        <p:spPr>
          <a:xfrm>
            <a:off x="40671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7</a:t>
            </a:r>
          </a:p>
        </p:txBody>
      </p:sp>
      <p:sp>
        <p:nvSpPr>
          <p:cNvPr id="36" name="Rettangolo 35"/>
          <p:cNvSpPr/>
          <p:nvPr/>
        </p:nvSpPr>
        <p:spPr>
          <a:xfrm>
            <a:off x="594042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37" name="Rettangolo 36"/>
          <p:cNvSpPr>
            <a:spLocks noChangeArrowheads="1"/>
          </p:cNvSpPr>
          <p:nvPr/>
        </p:nvSpPr>
        <p:spPr bwMode="auto">
          <a:xfrm>
            <a:off x="468313" y="4000500"/>
            <a:ext cx="84248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cs typeface="+mn-cs"/>
              </a:rPr>
              <a:t>La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macchina 2</a:t>
            </a:r>
            <a:r>
              <a:rPr lang="it-IT" i="1" dirty="0">
                <a:cs typeface="+mn-cs"/>
              </a:rPr>
              <a:t> (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blu</a:t>
            </a:r>
            <a:r>
              <a:rPr lang="it-IT" i="1" dirty="0">
                <a:cs typeface="+mn-cs"/>
              </a:rPr>
              <a:t>) è la macchina </a:t>
            </a:r>
            <a:r>
              <a:rPr lang="it-IT" b="1" i="1" dirty="0" err="1">
                <a:solidFill>
                  <a:schemeClr val="accent2"/>
                </a:solidFill>
                <a:cs typeface="+mn-cs"/>
              </a:rPr>
              <a:t>bottleneck</a:t>
            </a:r>
            <a:r>
              <a:rPr lang="it-IT" i="1" dirty="0">
                <a:cs typeface="+mn-cs"/>
              </a:rPr>
              <a:t>.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M</a:t>
            </a:r>
            <a:r>
              <a:rPr lang="it-IT" b="1" i="1" baseline="-25000" dirty="0">
                <a:solidFill>
                  <a:schemeClr val="accent2"/>
                </a:solidFill>
                <a:cs typeface="+mn-cs"/>
              </a:rPr>
              <a:t>0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 = {1, 2} </a:t>
            </a:r>
            <a:r>
              <a:rPr lang="it-IT" i="1" dirty="0">
                <a:cs typeface="+mn-cs"/>
              </a:rPr>
              <a:t>e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G(M</a:t>
            </a:r>
            <a:r>
              <a:rPr lang="it-IT" b="1" i="1" baseline="-25000" dirty="0">
                <a:solidFill>
                  <a:schemeClr val="accent2"/>
                </a:solidFill>
                <a:cs typeface="+mn-cs"/>
              </a:rPr>
              <a:t>0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)</a:t>
            </a:r>
            <a:r>
              <a:rPr lang="it-IT" i="1" dirty="0">
                <a:cs typeface="+mn-cs"/>
              </a:rPr>
              <a:t> contiene la sequenza ottima sulla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macchina 2</a:t>
            </a:r>
            <a:r>
              <a:rPr lang="it-IT" i="1" dirty="0">
                <a:cs typeface="+mn-cs"/>
              </a:rPr>
              <a:t>. </a:t>
            </a:r>
            <a:endParaRPr lang="it-IT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23399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10</a:t>
            </a:r>
          </a:p>
        </p:txBody>
      </p:sp>
      <p:sp>
        <p:nvSpPr>
          <p:cNvPr id="39" name="Rettangolo 38"/>
          <p:cNvSpPr/>
          <p:nvPr/>
        </p:nvSpPr>
        <p:spPr>
          <a:xfrm>
            <a:off x="40671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40" name="Rettangolo 39"/>
          <p:cNvSpPr/>
          <p:nvPr/>
        </p:nvSpPr>
        <p:spPr>
          <a:xfrm>
            <a:off x="594042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cxnSp>
        <p:nvCxnSpPr>
          <p:cNvPr id="41" name="Connettore 2 40"/>
          <p:cNvCxnSpPr>
            <a:stCxn id="9" idx="5"/>
            <a:endCxn id="13" idx="1"/>
          </p:cNvCxnSpPr>
          <p:nvPr/>
        </p:nvCxnSpPr>
        <p:spPr bwMode="auto">
          <a:xfrm>
            <a:off x="2955925" y="1625600"/>
            <a:ext cx="504825" cy="655638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>
            <a:stCxn id="13" idx="3"/>
            <a:endCxn id="16" idx="7"/>
          </p:cNvCxnSpPr>
          <p:nvPr/>
        </p:nvCxnSpPr>
        <p:spPr bwMode="auto">
          <a:xfrm flipH="1">
            <a:off x="2946400" y="2576513"/>
            <a:ext cx="514350" cy="784225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/>
          <p:cNvSpPr>
            <a:spLocks noChangeArrowheads="1"/>
          </p:cNvSpPr>
          <p:nvPr/>
        </p:nvSpPr>
        <p:spPr bwMode="auto">
          <a:xfrm>
            <a:off x="468313" y="5081588"/>
            <a:ext cx="842486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b="1" i="1" dirty="0" err="1">
                <a:solidFill>
                  <a:schemeClr val="accent2"/>
                </a:solidFill>
                <a:cs typeface="+mn-cs"/>
              </a:rPr>
              <a:t>C</a:t>
            </a:r>
            <a:r>
              <a:rPr lang="it-IT" b="1" i="1" baseline="-25000" dirty="0" err="1">
                <a:solidFill>
                  <a:schemeClr val="accent2"/>
                </a:solidFill>
                <a:cs typeface="+mn-cs"/>
              </a:rPr>
              <a:t>max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({1, 2}) = 28 = </a:t>
            </a:r>
            <a:r>
              <a:rPr lang="it-IT" b="1" i="1" dirty="0" err="1">
                <a:solidFill>
                  <a:schemeClr val="accent2"/>
                </a:solidFill>
                <a:cs typeface="+mn-cs"/>
              </a:rPr>
              <a:t>C</a:t>
            </a:r>
            <a:r>
              <a:rPr lang="it-IT" b="1" i="1" baseline="-25000" dirty="0" err="1">
                <a:solidFill>
                  <a:schemeClr val="accent2"/>
                </a:solidFill>
                <a:cs typeface="+mn-cs"/>
              </a:rPr>
              <a:t>max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({1}) + L</a:t>
            </a:r>
            <a:r>
              <a:rPr lang="it-IT" b="1" i="1" baseline="-25000" dirty="0">
                <a:solidFill>
                  <a:schemeClr val="accent2"/>
                </a:solidFill>
                <a:cs typeface="+mn-cs"/>
              </a:rPr>
              <a:t>MAX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(2) </a:t>
            </a:r>
            <a:r>
              <a:rPr lang="it-IT" i="1" dirty="0">
                <a:cs typeface="+mn-cs"/>
              </a:rPr>
              <a:t> </a:t>
            </a:r>
            <a:endParaRPr lang="it-IT" i="1" dirty="0">
              <a:latin typeface="+mj-lt"/>
              <a:cs typeface="+mn-cs"/>
            </a:endParaRPr>
          </a:p>
        </p:txBody>
      </p:sp>
      <p:cxnSp>
        <p:nvCxnSpPr>
          <p:cNvPr id="44" name="Connettore 2 43"/>
          <p:cNvCxnSpPr>
            <a:stCxn id="12" idx="7"/>
            <a:endCxn id="10" idx="3"/>
          </p:cNvCxnSpPr>
          <p:nvPr/>
        </p:nvCxnSpPr>
        <p:spPr bwMode="auto">
          <a:xfrm flipV="1">
            <a:off x="2451100" y="1625600"/>
            <a:ext cx="1728788" cy="655638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/>
          <p:cNvCxnSpPr>
            <a:stCxn id="10" idx="4"/>
          </p:cNvCxnSpPr>
          <p:nvPr/>
        </p:nvCxnSpPr>
        <p:spPr bwMode="auto">
          <a:xfrm flipH="1">
            <a:off x="4427538" y="1685925"/>
            <a:ext cx="4762" cy="1598613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61443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shop, esempio</a:t>
            </a:r>
          </a:p>
        </p:txBody>
      </p:sp>
      <p:graphicFrame>
        <p:nvGraphicFramePr>
          <p:cNvPr id="61444" name="Object 2"/>
          <p:cNvGraphicFramePr>
            <a:graphicFrameLocks noChangeAspect="1"/>
          </p:cNvGraphicFramePr>
          <p:nvPr/>
        </p:nvGraphicFramePr>
        <p:xfrm>
          <a:off x="479425" y="981075"/>
          <a:ext cx="10731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228600" progId="Equation.DSMT4">
                  <p:embed/>
                </p:oleObj>
              </mc:Choice>
              <mc:Fallback>
                <p:oleObj name="Equation" r:id="rId2" imgW="5969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981075"/>
                        <a:ext cx="10731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e 4"/>
          <p:cNvSpPr/>
          <p:nvPr/>
        </p:nvSpPr>
        <p:spPr bwMode="auto">
          <a:xfrm>
            <a:off x="7556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s</a:t>
            </a:r>
          </a:p>
        </p:txBody>
      </p:sp>
      <p:sp>
        <p:nvSpPr>
          <p:cNvPr id="6" name="Ovale 5"/>
          <p:cNvSpPr/>
          <p:nvPr/>
        </p:nvSpPr>
        <p:spPr bwMode="auto">
          <a:xfrm>
            <a:off x="80327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t</a:t>
            </a:r>
          </a:p>
        </p:txBody>
      </p:sp>
      <p:cxnSp>
        <p:nvCxnSpPr>
          <p:cNvPr id="7" name="Connettore 2 6"/>
          <p:cNvCxnSpPr>
            <a:stCxn id="5" idx="7"/>
            <a:endCxn id="9" idx="2"/>
          </p:cNvCxnSpPr>
          <p:nvPr/>
        </p:nvCxnSpPr>
        <p:spPr bwMode="auto">
          <a:xfrm flipV="1">
            <a:off x="998538" y="1477963"/>
            <a:ext cx="1349375" cy="84931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stCxn id="5" idx="6"/>
            <a:endCxn id="12" idx="2"/>
          </p:cNvCxnSpPr>
          <p:nvPr/>
        </p:nvCxnSpPr>
        <p:spPr bwMode="auto">
          <a:xfrm>
            <a:off x="1039813" y="2425700"/>
            <a:ext cx="803275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 bwMode="auto">
          <a:xfrm>
            <a:off x="2347913" y="1268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[1,1]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4075113" y="1268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[1,2]</a:t>
            </a:r>
          </a:p>
        </p:txBody>
      </p:sp>
      <p:sp>
        <p:nvSpPr>
          <p:cNvPr id="11" name="Ovale 10"/>
          <p:cNvSpPr/>
          <p:nvPr/>
        </p:nvSpPr>
        <p:spPr bwMode="auto">
          <a:xfrm>
            <a:off x="5867400" y="1268413"/>
            <a:ext cx="712788" cy="417512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[1,3]</a:t>
            </a:r>
          </a:p>
        </p:txBody>
      </p:sp>
      <p:sp>
        <p:nvSpPr>
          <p:cNvPr id="12" name="Ovale 11"/>
          <p:cNvSpPr/>
          <p:nvPr/>
        </p:nvSpPr>
        <p:spPr bwMode="auto">
          <a:xfrm>
            <a:off x="1843088" y="2219325"/>
            <a:ext cx="712787" cy="417513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[2,1]</a:t>
            </a:r>
          </a:p>
        </p:txBody>
      </p:sp>
      <p:sp>
        <p:nvSpPr>
          <p:cNvPr id="13" name="Ovale 12"/>
          <p:cNvSpPr/>
          <p:nvPr/>
        </p:nvSpPr>
        <p:spPr bwMode="auto">
          <a:xfrm>
            <a:off x="3355975" y="2219325"/>
            <a:ext cx="711200" cy="417513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[2,2]</a:t>
            </a:r>
          </a:p>
        </p:txBody>
      </p:sp>
      <p:sp>
        <p:nvSpPr>
          <p:cNvPr id="14" name="Ovale 13"/>
          <p:cNvSpPr/>
          <p:nvPr/>
        </p:nvSpPr>
        <p:spPr bwMode="auto">
          <a:xfrm>
            <a:off x="6667500" y="2219325"/>
            <a:ext cx="712788" cy="417513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[2,4]</a:t>
            </a:r>
          </a:p>
        </p:txBody>
      </p:sp>
      <p:sp>
        <p:nvSpPr>
          <p:cNvPr id="15" name="Ovale 14"/>
          <p:cNvSpPr/>
          <p:nvPr/>
        </p:nvSpPr>
        <p:spPr bwMode="auto">
          <a:xfrm>
            <a:off x="5076825" y="2219325"/>
            <a:ext cx="712788" cy="417513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[2,3]</a:t>
            </a:r>
          </a:p>
        </p:txBody>
      </p:sp>
      <p:sp>
        <p:nvSpPr>
          <p:cNvPr id="16" name="Ovale 15"/>
          <p:cNvSpPr/>
          <p:nvPr/>
        </p:nvSpPr>
        <p:spPr bwMode="auto">
          <a:xfrm>
            <a:off x="2339975" y="3300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[3,1]</a:t>
            </a:r>
          </a:p>
        </p:txBody>
      </p:sp>
      <p:sp>
        <p:nvSpPr>
          <p:cNvPr id="17" name="Ovale 16"/>
          <p:cNvSpPr/>
          <p:nvPr/>
        </p:nvSpPr>
        <p:spPr bwMode="auto">
          <a:xfrm>
            <a:off x="4065588" y="3300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[3,2]</a:t>
            </a:r>
          </a:p>
        </p:txBody>
      </p:sp>
      <p:sp>
        <p:nvSpPr>
          <p:cNvPr id="18" name="Ovale 17"/>
          <p:cNvSpPr/>
          <p:nvPr/>
        </p:nvSpPr>
        <p:spPr bwMode="auto">
          <a:xfrm>
            <a:off x="5859463" y="3300413"/>
            <a:ext cx="712787" cy="417512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[3,3]</a:t>
            </a:r>
          </a:p>
        </p:txBody>
      </p:sp>
      <p:cxnSp>
        <p:nvCxnSpPr>
          <p:cNvPr id="2" name="Connettore 2 18"/>
          <p:cNvCxnSpPr>
            <a:stCxn id="5" idx="5"/>
            <a:endCxn id="16" idx="2"/>
          </p:cNvCxnSpPr>
          <p:nvPr/>
        </p:nvCxnSpPr>
        <p:spPr bwMode="auto">
          <a:xfrm>
            <a:off x="998538" y="2524125"/>
            <a:ext cx="1341437" cy="9842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12" idx="6"/>
            <a:endCxn id="13" idx="2"/>
          </p:cNvCxnSpPr>
          <p:nvPr/>
        </p:nvCxnSpPr>
        <p:spPr bwMode="auto">
          <a:xfrm>
            <a:off x="2555875" y="2428875"/>
            <a:ext cx="8001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16" idx="6"/>
            <a:endCxn id="17" idx="2"/>
          </p:cNvCxnSpPr>
          <p:nvPr/>
        </p:nvCxnSpPr>
        <p:spPr bwMode="auto">
          <a:xfrm>
            <a:off x="3051175" y="3508375"/>
            <a:ext cx="1014413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9" idx="6"/>
            <a:endCxn id="10" idx="2"/>
          </p:cNvCxnSpPr>
          <p:nvPr/>
        </p:nvCxnSpPr>
        <p:spPr bwMode="auto">
          <a:xfrm>
            <a:off x="3059113" y="1477963"/>
            <a:ext cx="1016000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13" idx="6"/>
            <a:endCxn id="15" idx="2"/>
          </p:cNvCxnSpPr>
          <p:nvPr/>
        </p:nvCxnSpPr>
        <p:spPr bwMode="auto">
          <a:xfrm>
            <a:off x="4067175" y="2428875"/>
            <a:ext cx="100965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5" idx="6"/>
            <a:endCxn id="14" idx="2"/>
          </p:cNvCxnSpPr>
          <p:nvPr/>
        </p:nvCxnSpPr>
        <p:spPr bwMode="auto">
          <a:xfrm>
            <a:off x="5789613" y="2428875"/>
            <a:ext cx="877887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7" idx="6"/>
            <a:endCxn id="18" idx="2"/>
          </p:cNvCxnSpPr>
          <p:nvPr/>
        </p:nvCxnSpPr>
        <p:spPr bwMode="auto">
          <a:xfrm>
            <a:off x="4778375" y="3508375"/>
            <a:ext cx="1081088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14" idx="6"/>
            <a:endCxn id="6" idx="2"/>
          </p:cNvCxnSpPr>
          <p:nvPr/>
        </p:nvCxnSpPr>
        <p:spPr bwMode="auto">
          <a:xfrm flipV="1">
            <a:off x="7380288" y="2425700"/>
            <a:ext cx="652462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0" idx="6"/>
            <a:endCxn id="11" idx="2"/>
          </p:cNvCxnSpPr>
          <p:nvPr/>
        </p:nvCxnSpPr>
        <p:spPr bwMode="auto">
          <a:xfrm>
            <a:off x="4787900" y="1477963"/>
            <a:ext cx="10795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18" idx="6"/>
            <a:endCxn id="6" idx="3"/>
          </p:cNvCxnSpPr>
          <p:nvPr/>
        </p:nvCxnSpPr>
        <p:spPr bwMode="auto">
          <a:xfrm flipV="1">
            <a:off x="6572250" y="2524125"/>
            <a:ext cx="1501775" cy="98425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11" idx="6"/>
            <a:endCxn id="6" idx="1"/>
          </p:cNvCxnSpPr>
          <p:nvPr/>
        </p:nvCxnSpPr>
        <p:spPr bwMode="auto">
          <a:xfrm>
            <a:off x="6580188" y="1477963"/>
            <a:ext cx="1493837" cy="84931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29"/>
          <p:cNvSpPr/>
          <p:nvPr/>
        </p:nvSpPr>
        <p:spPr>
          <a:xfrm>
            <a:off x="19081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31" name="Rettangolo 30"/>
          <p:cNvSpPr/>
          <p:nvPr/>
        </p:nvSpPr>
        <p:spPr>
          <a:xfrm>
            <a:off x="34194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507682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5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6659563" y="1916113"/>
            <a:ext cx="576262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6</a:t>
            </a:r>
          </a:p>
        </p:txBody>
      </p:sp>
      <p:sp>
        <p:nvSpPr>
          <p:cNvPr id="34" name="Rettangolo 33"/>
          <p:cNvSpPr/>
          <p:nvPr/>
        </p:nvSpPr>
        <p:spPr>
          <a:xfrm>
            <a:off x="23399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sp>
        <p:nvSpPr>
          <p:cNvPr id="35" name="Rettangolo 34"/>
          <p:cNvSpPr/>
          <p:nvPr/>
        </p:nvSpPr>
        <p:spPr>
          <a:xfrm>
            <a:off x="40671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7</a:t>
            </a:r>
          </a:p>
        </p:txBody>
      </p:sp>
      <p:sp>
        <p:nvSpPr>
          <p:cNvPr id="36" name="Rettangolo 35"/>
          <p:cNvSpPr/>
          <p:nvPr/>
        </p:nvSpPr>
        <p:spPr>
          <a:xfrm>
            <a:off x="594042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cxnSp>
        <p:nvCxnSpPr>
          <p:cNvPr id="37" name="Connettore 2 36"/>
          <p:cNvCxnSpPr>
            <a:stCxn id="9" idx="5"/>
            <a:endCxn id="13" idx="1"/>
          </p:cNvCxnSpPr>
          <p:nvPr/>
        </p:nvCxnSpPr>
        <p:spPr bwMode="auto">
          <a:xfrm>
            <a:off x="2955925" y="1625600"/>
            <a:ext cx="504825" cy="655638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13" idx="3"/>
            <a:endCxn id="16" idx="7"/>
          </p:cNvCxnSpPr>
          <p:nvPr/>
        </p:nvCxnSpPr>
        <p:spPr bwMode="auto">
          <a:xfrm flipH="1">
            <a:off x="2946400" y="2576513"/>
            <a:ext cx="514350" cy="784225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12" idx="7"/>
            <a:endCxn id="10" idx="3"/>
          </p:cNvCxnSpPr>
          <p:nvPr/>
        </p:nvCxnSpPr>
        <p:spPr bwMode="auto">
          <a:xfrm flipV="1">
            <a:off x="2451100" y="1625600"/>
            <a:ext cx="1728788" cy="655638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10" idx="4"/>
          </p:cNvCxnSpPr>
          <p:nvPr/>
        </p:nvCxnSpPr>
        <p:spPr bwMode="auto">
          <a:xfrm flipH="1">
            <a:off x="4427538" y="1685925"/>
            <a:ext cx="4762" cy="1598613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/>
          <p:cNvSpPr>
            <a:spLocks noChangeArrowheads="1"/>
          </p:cNvSpPr>
          <p:nvPr/>
        </p:nvSpPr>
        <p:spPr bwMode="auto">
          <a:xfrm>
            <a:off x="468313" y="4000500"/>
            <a:ext cx="842486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cs typeface="+mn-cs"/>
              </a:rPr>
              <a:t>Istanza di                   per la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macchina 3 (</a:t>
            </a:r>
            <a:r>
              <a:rPr lang="it-IT" i="1" dirty="0">
                <a:solidFill>
                  <a:srgbClr val="00B050"/>
                </a:solidFill>
                <a:cs typeface="+mn-cs"/>
              </a:rPr>
              <a:t>verde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)</a:t>
            </a:r>
            <a:endParaRPr lang="it-IT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graphicFrame>
        <p:nvGraphicFramePr>
          <p:cNvPr id="42" name="Tabella 41"/>
          <p:cNvGraphicFramePr>
            <a:graphicFrameLocks noGrp="1"/>
          </p:cNvGraphicFramePr>
          <p:nvPr/>
        </p:nvGraphicFramePr>
        <p:xfrm>
          <a:off x="900113" y="4652963"/>
          <a:ext cx="1919288" cy="100647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79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492">
                <a:tc>
                  <a:txBody>
                    <a:bodyPr/>
                    <a:lstStyle/>
                    <a:p>
                      <a:r>
                        <a:rPr lang="it-IT" sz="1600" dirty="0"/>
                        <a:t>j</a:t>
                      </a:r>
                    </a:p>
                  </a:txBody>
                  <a:tcPr marL="91428" marR="91428" marT="45749" marB="4574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aseline="0" dirty="0" err="1"/>
                        <a:t>p</a:t>
                      </a:r>
                      <a:r>
                        <a:rPr lang="it-IT" sz="1600" baseline="-25000" dirty="0" err="1"/>
                        <a:t>j</a:t>
                      </a:r>
                      <a:endParaRPr lang="it-IT" sz="1600" dirty="0"/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r</a:t>
                      </a:r>
                      <a:r>
                        <a:rPr lang="it-IT" sz="1600" baseline="-25000" dirty="0" err="1"/>
                        <a:t>j</a:t>
                      </a:r>
                      <a:endParaRPr lang="it-IT" sz="1600" dirty="0"/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d</a:t>
                      </a:r>
                      <a:r>
                        <a:rPr lang="it-IT" sz="1600" baseline="-25000" dirty="0"/>
                        <a:t>j</a:t>
                      </a:r>
                      <a:endParaRPr lang="it-IT" sz="1600" dirty="0"/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r>
                        <a:rPr lang="it-IT" sz="1600" b="1" dirty="0"/>
                        <a:t>j1</a:t>
                      </a:r>
                    </a:p>
                  </a:txBody>
                  <a:tcPr marL="91428" marR="91428" marT="45749" marB="4574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4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18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28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r>
                        <a:rPr lang="it-IT" sz="1600" b="1" dirty="0"/>
                        <a:t>j2</a:t>
                      </a:r>
                    </a:p>
                  </a:txBody>
                  <a:tcPr marL="91428" marR="91428" marT="45749" marB="4574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6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18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28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Rettangolo 42"/>
          <p:cNvSpPr>
            <a:spLocks noChangeArrowheads="1"/>
          </p:cNvSpPr>
          <p:nvPr/>
        </p:nvSpPr>
        <p:spPr bwMode="auto">
          <a:xfrm>
            <a:off x="3203575" y="4792663"/>
            <a:ext cx="345598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solidFill>
                  <a:schemeClr val="accent2"/>
                </a:solidFill>
                <a:latin typeface="+mj-lt"/>
                <a:cs typeface="+mn-cs"/>
              </a:rPr>
              <a:t>Soluzione ottima = </a:t>
            </a: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j2,j1</a:t>
            </a:r>
          </a:p>
        </p:txBody>
      </p:sp>
      <p:sp>
        <p:nvSpPr>
          <p:cNvPr id="44" name="Rettangolo 43"/>
          <p:cNvSpPr>
            <a:spLocks noChangeArrowheads="1"/>
          </p:cNvSpPr>
          <p:nvPr/>
        </p:nvSpPr>
        <p:spPr bwMode="auto">
          <a:xfrm>
            <a:off x="3203575" y="5226050"/>
            <a:ext cx="34559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L</a:t>
            </a:r>
            <a:r>
              <a:rPr lang="it-IT" b="1" i="1" baseline="-25000" dirty="0">
                <a:solidFill>
                  <a:srgbClr val="C00000"/>
                </a:solidFill>
                <a:latin typeface="+mj-lt"/>
                <a:cs typeface="+mn-cs"/>
              </a:rPr>
              <a:t>MAX</a:t>
            </a: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(3)=0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604963" y="4083050"/>
          <a:ext cx="10953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336" imgH="241195" progId="Equation.DSMT4">
                  <p:embed/>
                </p:oleObj>
              </mc:Choice>
              <mc:Fallback>
                <p:oleObj name="Equation" r:id="rId4" imgW="609336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4083050"/>
                        <a:ext cx="10953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ttangolo 45"/>
          <p:cNvSpPr/>
          <p:nvPr/>
        </p:nvSpPr>
        <p:spPr>
          <a:xfrm>
            <a:off x="23399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10</a:t>
            </a:r>
          </a:p>
        </p:txBody>
      </p:sp>
      <p:sp>
        <p:nvSpPr>
          <p:cNvPr id="47" name="Rettangolo 46"/>
          <p:cNvSpPr/>
          <p:nvPr/>
        </p:nvSpPr>
        <p:spPr>
          <a:xfrm>
            <a:off x="40671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48" name="Rettangolo 47"/>
          <p:cNvSpPr/>
          <p:nvPr/>
        </p:nvSpPr>
        <p:spPr>
          <a:xfrm>
            <a:off x="594042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62467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shop, esempio</a:t>
            </a:r>
          </a:p>
        </p:txBody>
      </p:sp>
      <p:graphicFrame>
        <p:nvGraphicFramePr>
          <p:cNvPr id="62468" name="Object 2"/>
          <p:cNvGraphicFramePr>
            <a:graphicFrameLocks noChangeAspect="1"/>
          </p:cNvGraphicFramePr>
          <p:nvPr/>
        </p:nvGraphicFramePr>
        <p:xfrm>
          <a:off x="479425" y="981075"/>
          <a:ext cx="10731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228600" progId="Equation.DSMT4">
                  <p:embed/>
                </p:oleObj>
              </mc:Choice>
              <mc:Fallback>
                <p:oleObj name="Equation" r:id="rId2" imgW="5969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981075"/>
                        <a:ext cx="10731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e 4"/>
          <p:cNvSpPr/>
          <p:nvPr/>
        </p:nvSpPr>
        <p:spPr bwMode="auto">
          <a:xfrm>
            <a:off x="7556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s</a:t>
            </a:r>
          </a:p>
        </p:txBody>
      </p:sp>
      <p:sp>
        <p:nvSpPr>
          <p:cNvPr id="6" name="Ovale 5"/>
          <p:cNvSpPr/>
          <p:nvPr/>
        </p:nvSpPr>
        <p:spPr bwMode="auto">
          <a:xfrm>
            <a:off x="80327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t</a:t>
            </a:r>
          </a:p>
        </p:txBody>
      </p:sp>
      <p:cxnSp>
        <p:nvCxnSpPr>
          <p:cNvPr id="7" name="Connettore 2 6"/>
          <p:cNvCxnSpPr>
            <a:stCxn id="5" idx="7"/>
            <a:endCxn id="9" idx="2"/>
          </p:cNvCxnSpPr>
          <p:nvPr/>
        </p:nvCxnSpPr>
        <p:spPr bwMode="auto">
          <a:xfrm flipV="1">
            <a:off x="998538" y="1477963"/>
            <a:ext cx="1349375" cy="84931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stCxn id="5" idx="6"/>
            <a:endCxn id="12" idx="2"/>
          </p:cNvCxnSpPr>
          <p:nvPr/>
        </p:nvCxnSpPr>
        <p:spPr bwMode="auto">
          <a:xfrm>
            <a:off x="1039813" y="2425700"/>
            <a:ext cx="803275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 bwMode="auto">
          <a:xfrm>
            <a:off x="2347913" y="1268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[1,1]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4075113" y="1268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[1,2]</a:t>
            </a:r>
          </a:p>
        </p:txBody>
      </p:sp>
      <p:sp>
        <p:nvSpPr>
          <p:cNvPr id="11" name="Ovale 10"/>
          <p:cNvSpPr/>
          <p:nvPr/>
        </p:nvSpPr>
        <p:spPr bwMode="auto">
          <a:xfrm>
            <a:off x="5867400" y="1268413"/>
            <a:ext cx="712788" cy="417512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[1,3]</a:t>
            </a:r>
          </a:p>
        </p:txBody>
      </p:sp>
      <p:sp>
        <p:nvSpPr>
          <p:cNvPr id="12" name="Ovale 11"/>
          <p:cNvSpPr/>
          <p:nvPr/>
        </p:nvSpPr>
        <p:spPr bwMode="auto">
          <a:xfrm>
            <a:off x="1843088" y="2219325"/>
            <a:ext cx="712787" cy="417513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[2,1]</a:t>
            </a:r>
          </a:p>
        </p:txBody>
      </p:sp>
      <p:sp>
        <p:nvSpPr>
          <p:cNvPr id="13" name="Ovale 12"/>
          <p:cNvSpPr/>
          <p:nvPr/>
        </p:nvSpPr>
        <p:spPr bwMode="auto">
          <a:xfrm>
            <a:off x="3355975" y="2219325"/>
            <a:ext cx="711200" cy="417513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[2,2]</a:t>
            </a:r>
          </a:p>
        </p:txBody>
      </p:sp>
      <p:sp>
        <p:nvSpPr>
          <p:cNvPr id="14" name="Ovale 13"/>
          <p:cNvSpPr/>
          <p:nvPr/>
        </p:nvSpPr>
        <p:spPr bwMode="auto">
          <a:xfrm>
            <a:off x="6667500" y="2219325"/>
            <a:ext cx="712788" cy="417513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[2,4]</a:t>
            </a:r>
          </a:p>
        </p:txBody>
      </p:sp>
      <p:sp>
        <p:nvSpPr>
          <p:cNvPr id="15" name="Ovale 14"/>
          <p:cNvSpPr/>
          <p:nvPr/>
        </p:nvSpPr>
        <p:spPr bwMode="auto">
          <a:xfrm>
            <a:off x="5076825" y="2219325"/>
            <a:ext cx="712788" cy="417513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[2,3]</a:t>
            </a:r>
          </a:p>
        </p:txBody>
      </p:sp>
      <p:sp>
        <p:nvSpPr>
          <p:cNvPr id="16" name="Ovale 15"/>
          <p:cNvSpPr/>
          <p:nvPr/>
        </p:nvSpPr>
        <p:spPr bwMode="auto">
          <a:xfrm>
            <a:off x="2339975" y="3300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[3,1]</a:t>
            </a:r>
          </a:p>
        </p:txBody>
      </p:sp>
      <p:sp>
        <p:nvSpPr>
          <p:cNvPr id="17" name="Ovale 16"/>
          <p:cNvSpPr/>
          <p:nvPr/>
        </p:nvSpPr>
        <p:spPr bwMode="auto">
          <a:xfrm>
            <a:off x="4065588" y="3300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[3,2]</a:t>
            </a:r>
          </a:p>
        </p:txBody>
      </p:sp>
      <p:sp>
        <p:nvSpPr>
          <p:cNvPr id="18" name="Ovale 17"/>
          <p:cNvSpPr/>
          <p:nvPr/>
        </p:nvSpPr>
        <p:spPr bwMode="auto">
          <a:xfrm>
            <a:off x="5859463" y="3300413"/>
            <a:ext cx="712787" cy="417512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[3,3]</a:t>
            </a:r>
          </a:p>
        </p:txBody>
      </p:sp>
      <p:cxnSp>
        <p:nvCxnSpPr>
          <p:cNvPr id="2" name="Connettore 2 18"/>
          <p:cNvCxnSpPr>
            <a:stCxn id="5" idx="5"/>
            <a:endCxn id="16" idx="2"/>
          </p:cNvCxnSpPr>
          <p:nvPr/>
        </p:nvCxnSpPr>
        <p:spPr bwMode="auto">
          <a:xfrm>
            <a:off x="998538" y="2524125"/>
            <a:ext cx="1341437" cy="9842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12" idx="6"/>
            <a:endCxn id="13" idx="2"/>
          </p:cNvCxnSpPr>
          <p:nvPr/>
        </p:nvCxnSpPr>
        <p:spPr bwMode="auto">
          <a:xfrm>
            <a:off x="2555875" y="2428875"/>
            <a:ext cx="8001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16" idx="6"/>
            <a:endCxn id="17" idx="2"/>
          </p:cNvCxnSpPr>
          <p:nvPr/>
        </p:nvCxnSpPr>
        <p:spPr bwMode="auto">
          <a:xfrm>
            <a:off x="3051175" y="3508375"/>
            <a:ext cx="1014413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9" idx="6"/>
            <a:endCxn id="10" idx="2"/>
          </p:cNvCxnSpPr>
          <p:nvPr/>
        </p:nvCxnSpPr>
        <p:spPr bwMode="auto">
          <a:xfrm>
            <a:off x="3059113" y="1477963"/>
            <a:ext cx="1016000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13" idx="6"/>
            <a:endCxn id="15" idx="2"/>
          </p:cNvCxnSpPr>
          <p:nvPr/>
        </p:nvCxnSpPr>
        <p:spPr bwMode="auto">
          <a:xfrm>
            <a:off x="4067175" y="2428875"/>
            <a:ext cx="100965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5" idx="6"/>
            <a:endCxn id="14" idx="2"/>
          </p:cNvCxnSpPr>
          <p:nvPr/>
        </p:nvCxnSpPr>
        <p:spPr bwMode="auto">
          <a:xfrm>
            <a:off x="5789613" y="2428875"/>
            <a:ext cx="877887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7" idx="6"/>
            <a:endCxn id="18" idx="2"/>
          </p:cNvCxnSpPr>
          <p:nvPr/>
        </p:nvCxnSpPr>
        <p:spPr bwMode="auto">
          <a:xfrm>
            <a:off x="4778375" y="3508375"/>
            <a:ext cx="1081088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14" idx="6"/>
            <a:endCxn id="6" idx="2"/>
          </p:cNvCxnSpPr>
          <p:nvPr/>
        </p:nvCxnSpPr>
        <p:spPr bwMode="auto">
          <a:xfrm flipV="1">
            <a:off x="7380288" y="2425700"/>
            <a:ext cx="652462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0" idx="6"/>
            <a:endCxn id="11" idx="2"/>
          </p:cNvCxnSpPr>
          <p:nvPr/>
        </p:nvCxnSpPr>
        <p:spPr bwMode="auto">
          <a:xfrm>
            <a:off x="4787900" y="1477963"/>
            <a:ext cx="10795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18" idx="6"/>
            <a:endCxn id="6" idx="3"/>
          </p:cNvCxnSpPr>
          <p:nvPr/>
        </p:nvCxnSpPr>
        <p:spPr bwMode="auto">
          <a:xfrm flipV="1">
            <a:off x="6572250" y="2524125"/>
            <a:ext cx="1501775" cy="98425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11" idx="6"/>
            <a:endCxn id="6" idx="1"/>
          </p:cNvCxnSpPr>
          <p:nvPr/>
        </p:nvCxnSpPr>
        <p:spPr bwMode="auto">
          <a:xfrm>
            <a:off x="6580188" y="1477963"/>
            <a:ext cx="1493837" cy="84931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29"/>
          <p:cNvSpPr/>
          <p:nvPr/>
        </p:nvSpPr>
        <p:spPr>
          <a:xfrm>
            <a:off x="19081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31" name="Rettangolo 30"/>
          <p:cNvSpPr/>
          <p:nvPr/>
        </p:nvSpPr>
        <p:spPr>
          <a:xfrm>
            <a:off x="34194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507682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5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6659563" y="1916113"/>
            <a:ext cx="576262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6</a:t>
            </a:r>
          </a:p>
        </p:txBody>
      </p:sp>
      <p:sp>
        <p:nvSpPr>
          <p:cNvPr id="34" name="Rettangolo 33"/>
          <p:cNvSpPr/>
          <p:nvPr/>
        </p:nvSpPr>
        <p:spPr>
          <a:xfrm>
            <a:off x="23399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sp>
        <p:nvSpPr>
          <p:cNvPr id="35" name="Rettangolo 34"/>
          <p:cNvSpPr/>
          <p:nvPr/>
        </p:nvSpPr>
        <p:spPr>
          <a:xfrm>
            <a:off x="40671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7</a:t>
            </a:r>
          </a:p>
        </p:txBody>
      </p:sp>
      <p:sp>
        <p:nvSpPr>
          <p:cNvPr id="36" name="Rettangolo 35"/>
          <p:cNvSpPr/>
          <p:nvPr/>
        </p:nvSpPr>
        <p:spPr>
          <a:xfrm>
            <a:off x="594042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cxnSp>
        <p:nvCxnSpPr>
          <p:cNvPr id="37" name="Connettore 2 36"/>
          <p:cNvCxnSpPr>
            <a:stCxn id="9" idx="5"/>
            <a:endCxn id="13" idx="1"/>
          </p:cNvCxnSpPr>
          <p:nvPr/>
        </p:nvCxnSpPr>
        <p:spPr bwMode="auto">
          <a:xfrm>
            <a:off x="2955925" y="1625600"/>
            <a:ext cx="504825" cy="655638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13" idx="3"/>
            <a:endCxn id="16" idx="7"/>
          </p:cNvCxnSpPr>
          <p:nvPr/>
        </p:nvCxnSpPr>
        <p:spPr bwMode="auto">
          <a:xfrm flipH="1">
            <a:off x="2946400" y="2576513"/>
            <a:ext cx="514350" cy="784225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12" idx="7"/>
            <a:endCxn id="10" idx="3"/>
          </p:cNvCxnSpPr>
          <p:nvPr/>
        </p:nvCxnSpPr>
        <p:spPr bwMode="auto">
          <a:xfrm flipV="1">
            <a:off x="2451100" y="1625600"/>
            <a:ext cx="1728788" cy="655638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10" idx="4"/>
          </p:cNvCxnSpPr>
          <p:nvPr/>
        </p:nvCxnSpPr>
        <p:spPr bwMode="auto">
          <a:xfrm flipH="1">
            <a:off x="4427538" y="1685925"/>
            <a:ext cx="4762" cy="1598613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/>
          <p:cNvSpPr>
            <a:spLocks noChangeArrowheads="1"/>
          </p:cNvSpPr>
          <p:nvPr/>
        </p:nvSpPr>
        <p:spPr bwMode="auto">
          <a:xfrm>
            <a:off x="468313" y="4000500"/>
            <a:ext cx="842486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cs typeface="+mn-cs"/>
              </a:rPr>
              <a:t>Istanza di                   per la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macchina 3 (</a:t>
            </a:r>
            <a:r>
              <a:rPr lang="it-IT" i="1" dirty="0">
                <a:solidFill>
                  <a:srgbClr val="FFC000"/>
                </a:solidFill>
                <a:cs typeface="+mn-cs"/>
              </a:rPr>
              <a:t>gialla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)</a:t>
            </a:r>
            <a:endParaRPr lang="it-IT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graphicFrame>
        <p:nvGraphicFramePr>
          <p:cNvPr id="42" name="Tabella 41"/>
          <p:cNvGraphicFramePr>
            <a:graphicFrameLocks noGrp="1"/>
          </p:cNvGraphicFramePr>
          <p:nvPr/>
        </p:nvGraphicFramePr>
        <p:xfrm>
          <a:off x="900113" y="4652963"/>
          <a:ext cx="1919288" cy="100647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79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492">
                <a:tc>
                  <a:txBody>
                    <a:bodyPr/>
                    <a:lstStyle/>
                    <a:p>
                      <a:r>
                        <a:rPr lang="it-IT" sz="1600" dirty="0"/>
                        <a:t>j</a:t>
                      </a:r>
                    </a:p>
                  </a:txBody>
                  <a:tcPr marL="91428" marR="91428" marT="45749" marB="4574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aseline="0" dirty="0" err="1"/>
                        <a:t>p</a:t>
                      </a:r>
                      <a:r>
                        <a:rPr lang="it-IT" sz="1600" baseline="-25000" dirty="0" err="1"/>
                        <a:t>j</a:t>
                      </a:r>
                      <a:endParaRPr lang="it-IT" sz="1600" dirty="0"/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r</a:t>
                      </a:r>
                      <a:r>
                        <a:rPr lang="it-IT" sz="1600" baseline="-25000" dirty="0" err="1"/>
                        <a:t>j</a:t>
                      </a:r>
                      <a:endParaRPr lang="it-IT" sz="1600" dirty="0"/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d</a:t>
                      </a:r>
                      <a:r>
                        <a:rPr lang="it-IT" sz="1600" baseline="-25000" dirty="0"/>
                        <a:t>j</a:t>
                      </a:r>
                      <a:endParaRPr lang="it-IT" sz="1600" dirty="0"/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r>
                        <a:rPr lang="it-IT" sz="1600" b="1" dirty="0"/>
                        <a:t>j1</a:t>
                      </a:r>
                    </a:p>
                  </a:txBody>
                  <a:tcPr marL="91428" marR="91428" marT="45749" marB="4574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13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22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r>
                        <a:rPr lang="it-IT" sz="1600" b="1" dirty="0"/>
                        <a:t>j2</a:t>
                      </a:r>
                    </a:p>
                  </a:txBody>
                  <a:tcPr marL="91428" marR="91428" marT="45749" marB="4574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25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28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Rettangolo 42"/>
          <p:cNvSpPr>
            <a:spLocks noChangeArrowheads="1"/>
          </p:cNvSpPr>
          <p:nvPr/>
        </p:nvSpPr>
        <p:spPr bwMode="auto">
          <a:xfrm>
            <a:off x="3203575" y="4792663"/>
            <a:ext cx="345598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solidFill>
                  <a:schemeClr val="accent2"/>
                </a:solidFill>
                <a:latin typeface="+mj-lt"/>
                <a:cs typeface="+mn-cs"/>
              </a:rPr>
              <a:t>Soluzione ottima = </a:t>
            </a: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j2,j3</a:t>
            </a:r>
          </a:p>
        </p:txBody>
      </p:sp>
      <p:sp>
        <p:nvSpPr>
          <p:cNvPr id="44" name="Rettangolo 43"/>
          <p:cNvSpPr>
            <a:spLocks noChangeArrowheads="1"/>
          </p:cNvSpPr>
          <p:nvPr/>
        </p:nvSpPr>
        <p:spPr bwMode="auto">
          <a:xfrm>
            <a:off x="3203575" y="5226050"/>
            <a:ext cx="34559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L</a:t>
            </a:r>
            <a:r>
              <a:rPr lang="it-IT" b="1" i="1" baseline="-25000" dirty="0">
                <a:solidFill>
                  <a:srgbClr val="C00000"/>
                </a:solidFill>
                <a:latin typeface="+mj-lt"/>
                <a:cs typeface="+mn-cs"/>
              </a:rPr>
              <a:t>MAX</a:t>
            </a: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(3)=0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604963" y="4083050"/>
          <a:ext cx="10953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336" imgH="241195" progId="Equation.DSMT4">
                  <p:embed/>
                </p:oleObj>
              </mc:Choice>
              <mc:Fallback>
                <p:oleObj name="Equation" r:id="rId4" imgW="609336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4083050"/>
                        <a:ext cx="10953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ttangolo 45"/>
          <p:cNvSpPr/>
          <p:nvPr/>
        </p:nvSpPr>
        <p:spPr>
          <a:xfrm>
            <a:off x="23399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10</a:t>
            </a:r>
          </a:p>
        </p:txBody>
      </p:sp>
      <p:sp>
        <p:nvSpPr>
          <p:cNvPr id="47" name="Rettangolo 46"/>
          <p:cNvSpPr/>
          <p:nvPr/>
        </p:nvSpPr>
        <p:spPr>
          <a:xfrm>
            <a:off x="40671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48" name="Rettangolo 47"/>
          <p:cNvSpPr/>
          <p:nvPr/>
        </p:nvSpPr>
        <p:spPr>
          <a:xfrm>
            <a:off x="594042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63491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shop, esempio</a:t>
            </a:r>
          </a:p>
        </p:txBody>
      </p:sp>
      <p:graphicFrame>
        <p:nvGraphicFramePr>
          <p:cNvPr id="63492" name="Object 2"/>
          <p:cNvGraphicFramePr>
            <a:graphicFrameLocks noChangeAspect="1"/>
          </p:cNvGraphicFramePr>
          <p:nvPr/>
        </p:nvGraphicFramePr>
        <p:xfrm>
          <a:off x="479425" y="981075"/>
          <a:ext cx="10731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228600" progId="Equation.DSMT4">
                  <p:embed/>
                </p:oleObj>
              </mc:Choice>
              <mc:Fallback>
                <p:oleObj name="Equation" r:id="rId2" imgW="5969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981075"/>
                        <a:ext cx="10731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e 4"/>
          <p:cNvSpPr/>
          <p:nvPr/>
        </p:nvSpPr>
        <p:spPr bwMode="auto">
          <a:xfrm>
            <a:off x="7556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s</a:t>
            </a:r>
          </a:p>
        </p:txBody>
      </p:sp>
      <p:sp>
        <p:nvSpPr>
          <p:cNvPr id="6" name="Ovale 5"/>
          <p:cNvSpPr/>
          <p:nvPr/>
        </p:nvSpPr>
        <p:spPr bwMode="auto">
          <a:xfrm>
            <a:off x="80327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t</a:t>
            </a:r>
          </a:p>
        </p:txBody>
      </p:sp>
      <p:cxnSp>
        <p:nvCxnSpPr>
          <p:cNvPr id="7" name="Connettore 2 6"/>
          <p:cNvCxnSpPr>
            <a:stCxn id="5" idx="7"/>
            <a:endCxn id="9" idx="2"/>
          </p:cNvCxnSpPr>
          <p:nvPr/>
        </p:nvCxnSpPr>
        <p:spPr bwMode="auto">
          <a:xfrm flipV="1">
            <a:off x="998538" y="1477963"/>
            <a:ext cx="1349375" cy="84931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stCxn id="5" idx="6"/>
            <a:endCxn id="12" idx="2"/>
          </p:cNvCxnSpPr>
          <p:nvPr/>
        </p:nvCxnSpPr>
        <p:spPr bwMode="auto">
          <a:xfrm>
            <a:off x="1039813" y="2425700"/>
            <a:ext cx="803275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 bwMode="auto">
          <a:xfrm>
            <a:off x="2347913" y="1268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[1,1]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4075113" y="1268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[1,2]</a:t>
            </a:r>
          </a:p>
        </p:txBody>
      </p:sp>
      <p:sp>
        <p:nvSpPr>
          <p:cNvPr id="11" name="Ovale 10"/>
          <p:cNvSpPr/>
          <p:nvPr/>
        </p:nvSpPr>
        <p:spPr bwMode="auto">
          <a:xfrm>
            <a:off x="5867400" y="1268413"/>
            <a:ext cx="712788" cy="417512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[1,3]</a:t>
            </a:r>
          </a:p>
        </p:txBody>
      </p:sp>
      <p:sp>
        <p:nvSpPr>
          <p:cNvPr id="12" name="Ovale 11"/>
          <p:cNvSpPr/>
          <p:nvPr/>
        </p:nvSpPr>
        <p:spPr bwMode="auto">
          <a:xfrm>
            <a:off x="1843088" y="2219325"/>
            <a:ext cx="712787" cy="417513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[2,1]</a:t>
            </a:r>
          </a:p>
        </p:txBody>
      </p:sp>
      <p:sp>
        <p:nvSpPr>
          <p:cNvPr id="13" name="Ovale 12"/>
          <p:cNvSpPr/>
          <p:nvPr/>
        </p:nvSpPr>
        <p:spPr bwMode="auto">
          <a:xfrm>
            <a:off x="3355975" y="2219325"/>
            <a:ext cx="711200" cy="417513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[2,2]</a:t>
            </a:r>
          </a:p>
        </p:txBody>
      </p:sp>
      <p:sp>
        <p:nvSpPr>
          <p:cNvPr id="14" name="Ovale 13"/>
          <p:cNvSpPr/>
          <p:nvPr/>
        </p:nvSpPr>
        <p:spPr bwMode="auto">
          <a:xfrm>
            <a:off x="6667500" y="2219325"/>
            <a:ext cx="712788" cy="417513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[2,4]</a:t>
            </a:r>
          </a:p>
        </p:txBody>
      </p:sp>
      <p:sp>
        <p:nvSpPr>
          <p:cNvPr id="15" name="Ovale 14"/>
          <p:cNvSpPr/>
          <p:nvPr/>
        </p:nvSpPr>
        <p:spPr bwMode="auto">
          <a:xfrm>
            <a:off x="5076825" y="2219325"/>
            <a:ext cx="712788" cy="417513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[2,3]</a:t>
            </a:r>
          </a:p>
        </p:txBody>
      </p:sp>
      <p:sp>
        <p:nvSpPr>
          <p:cNvPr id="16" name="Ovale 15"/>
          <p:cNvSpPr/>
          <p:nvPr/>
        </p:nvSpPr>
        <p:spPr bwMode="auto">
          <a:xfrm>
            <a:off x="2339975" y="3300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[3,1]</a:t>
            </a:r>
          </a:p>
        </p:txBody>
      </p:sp>
      <p:sp>
        <p:nvSpPr>
          <p:cNvPr id="17" name="Ovale 16"/>
          <p:cNvSpPr/>
          <p:nvPr/>
        </p:nvSpPr>
        <p:spPr bwMode="auto">
          <a:xfrm>
            <a:off x="4065588" y="3300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[3,2]</a:t>
            </a:r>
          </a:p>
        </p:txBody>
      </p:sp>
      <p:sp>
        <p:nvSpPr>
          <p:cNvPr id="18" name="Ovale 17"/>
          <p:cNvSpPr/>
          <p:nvPr/>
        </p:nvSpPr>
        <p:spPr bwMode="auto">
          <a:xfrm>
            <a:off x="5859463" y="3300413"/>
            <a:ext cx="712787" cy="417512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[3,3]</a:t>
            </a:r>
          </a:p>
        </p:txBody>
      </p:sp>
      <p:cxnSp>
        <p:nvCxnSpPr>
          <p:cNvPr id="2" name="Connettore 2 18"/>
          <p:cNvCxnSpPr>
            <a:stCxn id="5" idx="5"/>
            <a:endCxn id="16" idx="2"/>
          </p:cNvCxnSpPr>
          <p:nvPr/>
        </p:nvCxnSpPr>
        <p:spPr bwMode="auto">
          <a:xfrm>
            <a:off x="998538" y="2524125"/>
            <a:ext cx="1341437" cy="9842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12" idx="6"/>
            <a:endCxn id="13" idx="2"/>
          </p:cNvCxnSpPr>
          <p:nvPr/>
        </p:nvCxnSpPr>
        <p:spPr bwMode="auto">
          <a:xfrm>
            <a:off x="2555875" y="2428875"/>
            <a:ext cx="8001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16" idx="6"/>
            <a:endCxn id="17" idx="2"/>
          </p:cNvCxnSpPr>
          <p:nvPr/>
        </p:nvCxnSpPr>
        <p:spPr bwMode="auto">
          <a:xfrm>
            <a:off x="3051175" y="3508375"/>
            <a:ext cx="1014413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9" idx="6"/>
            <a:endCxn id="10" idx="2"/>
          </p:cNvCxnSpPr>
          <p:nvPr/>
        </p:nvCxnSpPr>
        <p:spPr bwMode="auto">
          <a:xfrm>
            <a:off x="3059113" y="1477963"/>
            <a:ext cx="1016000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13" idx="6"/>
            <a:endCxn id="15" idx="2"/>
          </p:cNvCxnSpPr>
          <p:nvPr/>
        </p:nvCxnSpPr>
        <p:spPr bwMode="auto">
          <a:xfrm>
            <a:off x="4067175" y="2428875"/>
            <a:ext cx="100965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5" idx="6"/>
            <a:endCxn id="14" idx="2"/>
          </p:cNvCxnSpPr>
          <p:nvPr/>
        </p:nvCxnSpPr>
        <p:spPr bwMode="auto">
          <a:xfrm>
            <a:off x="5789613" y="2428875"/>
            <a:ext cx="877887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7" idx="6"/>
            <a:endCxn id="18" idx="2"/>
          </p:cNvCxnSpPr>
          <p:nvPr/>
        </p:nvCxnSpPr>
        <p:spPr bwMode="auto">
          <a:xfrm>
            <a:off x="4778375" y="3508375"/>
            <a:ext cx="1081088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14" idx="6"/>
            <a:endCxn id="6" idx="2"/>
          </p:cNvCxnSpPr>
          <p:nvPr/>
        </p:nvCxnSpPr>
        <p:spPr bwMode="auto">
          <a:xfrm flipV="1">
            <a:off x="7380288" y="2425700"/>
            <a:ext cx="652462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0" idx="6"/>
            <a:endCxn id="11" idx="2"/>
          </p:cNvCxnSpPr>
          <p:nvPr/>
        </p:nvCxnSpPr>
        <p:spPr bwMode="auto">
          <a:xfrm>
            <a:off x="4787900" y="1477963"/>
            <a:ext cx="10795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18" idx="6"/>
            <a:endCxn id="6" idx="3"/>
          </p:cNvCxnSpPr>
          <p:nvPr/>
        </p:nvCxnSpPr>
        <p:spPr bwMode="auto">
          <a:xfrm flipV="1">
            <a:off x="6572250" y="2524125"/>
            <a:ext cx="1501775" cy="98425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11" idx="6"/>
            <a:endCxn id="6" idx="1"/>
          </p:cNvCxnSpPr>
          <p:nvPr/>
        </p:nvCxnSpPr>
        <p:spPr bwMode="auto">
          <a:xfrm>
            <a:off x="6580188" y="1477963"/>
            <a:ext cx="1493837" cy="84931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29"/>
          <p:cNvSpPr/>
          <p:nvPr/>
        </p:nvSpPr>
        <p:spPr>
          <a:xfrm>
            <a:off x="19081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31" name="Rettangolo 30"/>
          <p:cNvSpPr/>
          <p:nvPr/>
        </p:nvSpPr>
        <p:spPr>
          <a:xfrm>
            <a:off x="34194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507682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5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6659563" y="1916113"/>
            <a:ext cx="576262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6</a:t>
            </a:r>
          </a:p>
        </p:txBody>
      </p:sp>
      <p:sp>
        <p:nvSpPr>
          <p:cNvPr id="34" name="Rettangolo 33"/>
          <p:cNvSpPr/>
          <p:nvPr/>
        </p:nvSpPr>
        <p:spPr>
          <a:xfrm>
            <a:off x="23399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sp>
        <p:nvSpPr>
          <p:cNvPr id="35" name="Rettangolo 34"/>
          <p:cNvSpPr/>
          <p:nvPr/>
        </p:nvSpPr>
        <p:spPr>
          <a:xfrm>
            <a:off x="40671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7</a:t>
            </a:r>
          </a:p>
        </p:txBody>
      </p:sp>
      <p:sp>
        <p:nvSpPr>
          <p:cNvPr id="36" name="Rettangolo 35"/>
          <p:cNvSpPr/>
          <p:nvPr/>
        </p:nvSpPr>
        <p:spPr>
          <a:xfrm>
            <a:off x="594042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cxnSp>
        <p:nvCxnSpPr>
          <p:cNvPr id="37" name="Connettore 2 36"/>
          <p:cNvCxnSpPr>
            <a:stCxn id="9" idx="5"/>
            <a:endCxn id="13" idx="1"/>
          </p:cNvCxnSpPr>
          <p:nvPr/>
        </p:nvCxnSpPr>
        <p:spPr bwMode="auto">
          <a:xfrm>
            <a:off x="2955925" y="1625600"/>
            <a:ext cx="504825" cy="655638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13" idx="3"/>
            <a:endCxn id="16" idx="7"/>
          </p:cNvCxnSpPr>
          <p:nvPr/>
        </p:nvCxnSpPr>
        <p:spPr bwMode="auto">
          <a:xfrm flipH="1">
            <a:off x="2946400" y="2576513"/>
            <a:ext cx="514350" cy="784225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12" idx="7"/>
            <a:endCxn id="10" idx="3"/>
          </p:cNvCxnSpPr>
          <p:nvPr/>
        </p:nvCxnSpPr>
        <p:spPr bwMode="auto">
          <a:xfrm flipV="1">
            <a:off x="2451100" y="1625600"/>
            <a:ext cx="1728788" cy="655638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10" idx="4"/>
          </p:cNvCxnSpPr>
          <p:nvPr/>
        </p:nvCxnSpPr>
        <p:spPr bwMode="auto">
          <a:xfrm flipH="1">
            <a:off x="4427538" y="1685925"/>
            <a:ext cx="4762" cy="1598613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/>
          <p:cNvSpPr/>
          <p:nvPr/>
        </p:nvSpPr>
        <p:spPr>
          <a:xfrm>
            <a:off x="23399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10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40671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43" name="Rettangolo 42"/>
          <p:cNvSpPr/>
          <p:nvPr/>
        </p:nvSpPr>
        <p:spPr>
          <a:xfrm>
            <a:off x="594042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cxnSp>
        <p:nvCxnSpPr>
          <p:cNvPr id="44" name="Connettore 2 43"/>
          <p:cNvCxnSpPr>
            <a:stCxn id="18" idx="1"/>
            <a:endCxn id="15" idx="4"/>
          </p:cNvCxnSpPr>
          <p:nvPr/>
        </p:nvCxnSpPr>
        <p:spPr bwMode="auto">
          <a:xfrm flipH="1" flipV="1">
            <a:off x="5432425" y="2636838"/>
            <a:ext cx="531813" cy="723900"/>
          </a:xfrm>
          <a:prstGeom prst="straightConnector1">
            <a:avLst/>
          </a:prstGeom>
          <a:ln w="25400">
            <a:solidFill>
              <a:srgbClr val="FFC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>
            <a:endCxn id="11" idx="4"/>
          </p:cNvCxnSpPr>
          <p:nvPr/>
        </p:nvCxnSpPr>
        <p:spPr bwMode="auto">
          <a:xfrm flipH="1" flipV="1">
            <a:off x="6224588" y="1685925"/>
            <a:ext cx="579437" cy="590550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tangolo 54"/>
          <p:cNvSpPr>
            <a:spLocks noChangeArrowheads="1"/>
          </p:cNvSpPr>
          <p:nvPr/>
        </p:nvSpPr>
        <p:spPr bwMode="auto">
          <a:xfrm>
            <a:off x="468313" y="4149725"/>
            <a:ext cx="8424862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b="1" i="1" dirty="0" err="1">
                <a:solidFill>
                  <a:schemeClr val="accent2"/>
                </a:solidFill>
                <a:cs typeface="+mn-cs"/>
              </a:rPr>
              <a:t>C</a:t>
            </a:r>
            <a:r>
              <a:rPr lang="it-IT" b="1" i="1" baseline="-25000" dirty="0" err="1">
                <a:solidFill>
                  <a:schemeClr val="accent2"/>
                </a:solidFill>
                <a:cs typeface="+mn-cs"/>
              </a:rPr>
              <a:t>max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({1, 2, 3, 4}) = 28 </a:t>
            </a:r>
            <a:r>
              <a:rPr lang="it-IT" i="1" dirty="0">
                <a:cs typeface="+mn-cs"/>
              </a:rPr>
              <a:t> </a:t>
            </a:r>
            <a:endParaRPr lang="it-IT" i="1" dirty="0">
              <a:latin typeface="+mj-lt"/>
              <a:cs typeface="+mn-cs"/>
            </a:endParaRPr>
          </a:p>
        </p:txBody>
      </p:sp>
      <p:sp>
        <p:nvSpPr>
          <p:cNvPr id="56" name="Rettangolo 55"/>
          <p:cNvSpPr>
            <a:spLocks noChangeArrowheads="1"/>
          </p:cNvSpPr>
          <p:nvPr/>
        </p:nvSpPr>
        <p:spPr bwMode="auto">
          <a:xfrm>
            <a:off x="468313" y="4721225"/>
            <a:ext cx="8424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b="1" i="1" dirty="0">
                <a:solidFill>
                  <a:schemeClr val="accent2"/>
                </a:solidFill>
                <a:latin typeface="+mj-lt"/>
                <a:cs typeface="+mn-cs"/>
              </a:rPr>
              <a:t>Soluzione:</a:t>
            </a:r>
          </a:p>
        </p:txBody>
      </p:sp>
      <p:sp>
        <p:nvSpPr>
          <p:cNvPr id="57" name="Rettangolo 56"/>
          <p:cNvSpPr>
            <a:spLocks noChangeArrowheads="1"/>
          </p:cNvSpPr>
          <p:nvPr/>
        </p:nvSpPr>
        <p:spPr bwMode="auto">
          <a:xfrm>
            <a:off x="620713" y="5081588"/>
            <a:ext cx="842486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l-GR" b="1" i="1" dirty="0">
                <a:solidFill>
                  <a:schemeClr val="accent2"/>
                </a:solidFill>
                <a:latin typeface="Arial"/>
                <a:cs typeface="Arial"/>
              </a:rPr>
              <a:t>σ</a:t>
            </a:r>
            <a:r>
              <a:rPr lang="it-IT" b="1" i="1" baseline="-25000" dirty="0">
                <a:solidFill>
                  <a:schemeClr val="accent2"/>
                </a:solidFill>
                <a:latin typeface="Arial"/>
                <a:cs typeface="Arial"/>
              </a:rPr>
              <a:t>1 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=1,2,3     </a:t>
            </a:r>
            <a:r>
              <a:rPr lang="el-GR" b="1" i="1" dirty="0">
                <a:solidFill>
                  <a:schemeClr val="accent2"/>
                </a:solidFill>
                <a:latin typeface="Arial"/>
                <a:cs typeface="Arial"/>
              </a:rPr>
              <a:t>σ</a:t>
            </a:r>
            <a:r>
              <a:rPr lang="it-IT" b="1" i="1" baseline="-25000" dirty="0">
                <a:solidFill>
                  <a:schemeClr val="accent2"/>
                </a:solidFill>
                <a:latin typeface="Arial"/>
                <a:cs typeface="Arial"/>
              </a:rPr>
              <a:t>2 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=2,1,3    </a:t>
            </a:r>
            <a:r>
              <a:rPr lang="el-GR" b="1" i="1" dirty="0">
                <a:solidFill>
                  <a:schemeClr val="accent2"/>
                </a:solidFill>
                <a:latin typeface="Arial"/>
                <a:cs typeface="Arial"/>
              </a:rPr>
              <a:t>σ</a:t>
            </a:r>
            <a:r>
              <a:rPr lang="it-IT" b="1" i="1" baseline="-25000" dirty="0">
                <a:solidFill>
                  <a:schemeClr val="accent2"/>
                </a:solidFill>
                <a:latin typeface="Arial"/>
                <a:cs typeface="Arial"/>
              </a:rPr>
              <a:t>3 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=3,2    </a:t>
            </a:r>
            <a:r>
              <a:rPr lang="el-GR" b="1" i="1" dirty="0">
                <a:solidFill>
                  <a:schemeClr val="accent2"/>
                </a:solidFill>
                <a:latin typeface="Arial"/>
                <a:cs typeface="Arial"/>
              </a:rPr>
              <a:t>σ</a:t>
            </a:r>
            <a:r>
              <a:rPr lang="it-IT" b="1" i="1" baseline="-25000" dirty="0">
                <a:solidFill>
                  <a:schemeClr val="accent2"/>
                </a:solidFill>
                <a:latin typeface="Arial"/>
                <a:cs typeface="Arial"/>
              </a:rPr>
              <a:t>4 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=2,3</a:t>
            </a:r>
            <a:endParaRPr lang="it-IT" i="1" dirty="0">
              <a:latin typeface="+mj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6"/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Notazione a tre campi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8196" name="Rettangolo 3"/>
          <p:cNvSpPr>
            <a:spLocks noChangeArrowheads="1"/>
          </p:cNvSpPr>
          <p:nvPr/>
        </p:nvSpPr>
        <p:spPr bwMode="auto">
          <a:xfrm>
            <a:off x="468313" y="1065213"/>
            <a:ext cx="84248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Per definire un problema di scheduling è necessario specificare una terna di inormazioni </a:t>
            </a:r>
            <a:r>
              <a:rPr lang="el-GR" altLang="it-IT" sz="1800" b="1" i="1">
                <a:solidFill>
                  <a:schemeClr val="accent2"/>
                </a:solidFill>
              </a:rPr>
              <a:t>α</a:t>
            </a:r>
            <a:r>
              <a:rPr lang="it-IT" altLang="it-IT" sz="1800" b="1" i="1">
                <a:solidFill>
                  <a:schemeClr val="accent2"/>
                </a:solidFill>
              </a:rPr>
              <a:t>|</a:t>
            </a:r>
            <a:r>
              <a:rPr lang="el-GR" altLang="it-IT" sz="1800" b="1" i="1">
                <a:solidFill>
                  <a:schemeClr val="accent2"/>
                </a:solidFill>
              </a:rPr>
              <a:t>β</a:t>
            </a:r>
            <a:r>
              <a:rPr lang="it-IT" altLang="it-IT" sz="1800" b="1" i="1">
                <a:solidFill>
                  <a:schemeClr val="accent2"/>
                </a:solidFill>
              </a:rPr>
              <a:t>|</a:t>
            </a:r>
            <a:r>
              <a:rPr lang="el-GR" altLang="it-IT" sz="1800" b="1" i="1">
                <a:solidFill>
                  <a:schemeClr val="accent2"/>
                </a:solidFill>
              </a:rPr>
              <a:t>γ</a:t>
            </a:r>
            <a:r>
              <a:rPr lang="it-IT" altLang="it-IT" sz="1800"/>
              <a:t>: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468313" y="1912938"/>
            <a:ext cx="835183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l-GR" altLang="it-IT" sz="1800" b="1" i="1">
                <a:solidFill>
                  <a:schemeClr val="accent2"/>
                </a:solidFill>
              </a:rPr>
              <a:t>α</a:t>
            </a:r>
            <a:r>
              <a:rPr lang="it-IT" altLang="it-IT" sz="1800"/>
              <a:t>	fornisce informazioni sul </a:t>
            </a:r>
            <a:r>
              <a:rPr lang="it-IT" altLang="it-IT" sz="1800" i="1">
                <a:solidFill>
                  <a:schemeClr val="accent2"/>
                </a:solidFill>
              </a:rPr>
              <a:t>processo</a:t>
            </a:r>
            <a:r>
              <a:rPr lang="it-IT" altLang="it-IT" sz="1800"/>
              <a:t> (numero e tipo di macchine)</a:t>
            </a:r>
            <a:endParaRPr lang="it-IT" altLang="it-IT" sz="1800" i="1">
              <a:solidFill>
                <a:schemeClr val="accent2"/>
              </a:solidFill>
            </a:endParaRP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468313" y="2397125"/>
            <a:ext cx="835183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l-GR" altLang="it-IT" sz="1800" b="1" i="1">
                <a:solidFill>
                  <a:schemeClr val="accent2"/>
                </a:solidFill>
              </a:rPr>
              <a:t>β</a:t>
            </a:r>
            <a:r>
              <a:rPr lang="it-IT" altLang="it-IT" sz="1800"/>
              <a:t>	fornisce informazioni relative </a:t>
            </a:r>
            <a:r>
              <a:rPr lang="it-IT" altLang="it-IT" sz="1800" i="1">
                <a:solidFill>
                  <a:schemeClr val="accent2"/>
                </a:solidFill>
              </a:rPr>
              <a:t>ai vincoli</a:t>
            </a: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468313" y="2900363"/>
            <a:ext cx="8351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l-GR" altLang="it-IT" sz="1800" b="1" i="1">
                <a:solidFill>
                  <a:schemeClr val="accent2"/>
                </a:solidFill>
              </a:rPr>
              <a:t>γ</a:t>
            </a:r>
            <a:r>
              <a:rPr lang="it-IT" altLang="it-IT" sz="1800"/>
              <a:t>	descrive la </a:t>
            </a:r>
            <a:r>
              <a:rPr lang="it-IT" altLang="it-IT" sz="1800" i="1">
                <a:solidFill>
                  <a:schemeClr val="accent2"/>
                </a:solidFill>
              </a:rPr>
              <a:t>funzione obiettivo</a:t>
            </a:r>
          </a:p>
        </p:txBody>
      </p:sp>
      <p:sp>
        <p:nvSpPr>
          <p:cNvPr id="8" name="Rettangolo 3"/>
          <p:cNvSpPr>
            <a:spLocks noChangeArrowheads="1"/>
          </p:cNvSpPr>
          <p:nvPr/>
        </p:nvSpPr>
        <p:spPr bwMode="auto">
          <a:xfrm>
            <a:off x="395288" y="3644900"/>
            <a:ext cx="856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Esempi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684213" y="4652963"/>
            <a:ext cx="83153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indica un problema di scheduling </a:t>
            </a:r>
            <a:r>
              <a:rPr lang="it-IT" altLang="it-IT" sz="1800" i="1">
                <a:solidFill>
                  <a:schemeClr val="accent2"/>
                </a:solidFill>
              </a:rPr>
              <a:t>dinamico</a:t>
            </a:r>
            <a:r>
              <a:rPr lang="it-IT" altLang="it-IT" sz="1800"/>
              <a:t> su </a:t>
            </a:r>
            <a:r>
              <a:rPr lang="it-IT" altLang="it-IT" sz="1800" i="1">
                <a:solidFill>
                  <a:schemeClr val="accent2"/>
                </a:solidFill>
              </a:rPr>
              <a:t>macchine parallele </a:t>
            </a:r>
            <a:r>
              <a:rPr lang="it-IT" altLang="it-IT" sz="1800"/>
              <a:t>con </a:t>
            </a:r>
            <a:r>
              <a:rPr lang="it-IT" altLang="it-IT" sz="1800" i="1">
                <a:solidFill>
                  <a:schemeClr val="accent2"/>
                </a:solidFill>
              </a:rPr>
              <a:t>possibilità di interruzioni</a:t>
            </a:r>
            <a:r>
              <a:rPr lang="it-IT" altLang="it-IT" sz="1800"/>
              <a:t> in cui si vuole minimizzare la </a:t>
            </a:r>
            <a:r>
              <a:rPr lang="it-IT" altLang="it-IT" sz="1800" i="1">
                <a:solidFill>
                  <a:schemeClr val="accent2"/>
                </a:solidFill>
              </a:rPr>
              <a:t>somma dei tempi di flusso </a:t>
            </a:r>
          </a:p>
        </p:txBody>
      </p:sp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882650" y="4151313"/>
          <a:ext cx="28257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7950" imgH="253890" progId="Equation.DSMT4">
                  <p:embed/>
                </p:oleObj>
              </mc:Choice>
              <mc:Fallback>
                <p:oleObj name="Equation" r:id="rId2" imgW="1497950" imgH="25389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4151313"/>
                        <a:ext cx="28257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ttangolo 10"/>
          <p:cNvSpPr>
            <a:spLocks noChangeArrowheads="1"/>
          </p:cNvSpPr>
          <p:nvPr/>
        </p:nvSpPr>
        <p:spPr bwMode="auto">
          <a:xfrm>
            <a:off x="684213" y="6007100"/>
            <a:ext cx="831532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Tx/>
              <a:buNone/>
            </a:pPr>
            <a:r>
              <a:rPr lang="it-IT" altLang="it-IT" sz="1800" dirty="0"/>
              <a:t>indica un </a:t>
            </a:r>
            <a:r>
              <a:rPr lang="it-IT" altLang="it-IT" sz="1800" i="1" dirty="0">
                <a:solidFill>
                  <a:schemeClr val="accent2"/>
                </a:solidFill>
              </a:rPr>
              <a:t>flow shop </a:t>
            </a:r>
            <a:r>
              <a:rPr lang="it-IT" altLang="it-IT" sz="1800" dirty="0"/>
              <a:t>a </a:t>
            </a:r>
            <a:r>
              <a:rPr lang="it-IT" altLang="it-IT" sz="1800" i="1" dirty="0">
                <a:solidFill>
                  <a:schemeClr val="accent2"/>
                </a:solidFill>
              </a:rPr>
              <a:t>due macchine </a:t>
            </a:r>
            <a:r>
              <a:rPr lang="it-IT" altLang="it-IT" sz="1800" dirty="0"/>
              <a:t>con l’obiettivo di </a:t>
            </a:r>
            <a:r>
              <a:rPr lang="it-IT" altLang="it-IT" sz="1800" i="1" dirty="0">
                <a:solidFill>
                  <a:schemeClr val="accent2"/>
                </a:solidFill>
              </a:rPr>
              <a:t>minimizzare il </a:t>
            </a:r>
            <a:r>
              <a:rPr lang="it-IT" altLang="it-IT" sz="1800" i="1" dirty="0" err="1">
                <a:solidFill>
                  <a:schemeClr val="accent2"/>
                </a:solidFill>
              </a:rPr>
              <a:t>makespan</a:t>
            </a:r>
            <a:endParaRPr lang="it-IT" altLang="it-IT" sz="1800" i="1" dirty="0">
              <a:solidFill>
                <a:schemeClr val="accent2"/>
              </a:solidFill>
            </a:endParaRPr>
          </a:p>
        </p:txBody>
      </p:sp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971550" y="5529263"/>
          <a:ext cx="11493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600" imgH="228600" progId="Equation.DSMT4">
                  <p:embed/>
                </p:oleObj>
              </mc:Choice>
              <mc:Fallback>
                <p:oleObj name="Equation" r:id="rId4" imgW="6096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529263"/>
                        <a:ext cx="11493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6"/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Notazione a tre campi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1524000" y="1492250"/>
          <a:ext cx="6096000" cy="22256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Codice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Problema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it-IT" sz="1800" i="1" dirty="0"/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it-IT" sz="1800" i="1" dirty="0"/>
                        <a:t>Macchina singola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it-IT" sz="1800" i="1" dirty="0"/>
                        <a:t>P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it-IT" sz="1800" i="1" dirty="0"/>
                        <a:t>Macchine parallele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it-IT" sz="1800" i="1" dirty="0"/>
                        <a:t>R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it-IT" sz="1800" i="1" dirty="0"/>
                        <a:t>Macchine </a:t>
                      </a:r>
                      <a:r>
                        <a:rPr lang="it-IT" sz="1800" i="1" dirty="0" err="1"/>
                        <a:t>incorrelate</a:t>
                      </a:r>
                      <a:endParaRPr lang="it-IT" sz="1800" i="1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it-IT" sz="1800" i="1" dirty="0" err="1"/>
                        <a:t>Fm</a:t>
                      </a:r>
                      <a:endParaRPr lang="it-IT" sz="1800" i="1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it-IT" sz="1800" i="1" dirty="0"/>
                        <a:t>Flow shop su m macchine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it-IT" sz="1800" i="1" dirty="0" err="1"/>
                        <a:t>Jm</a:t>
                      </a:r>
                      <a:endParaRPr lang="it-IT" sz="1800" i="1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it-IT" sz="1800" i="1" dirty="0"/>
                        <a:t>Job shop su m macchine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ttangolo 3"/>
          <p:cNvSpPr>
            <a:spLocks noChangeArrowheads="1"/>
          </p:cNvSpPr>
          <p:nvPr/>
        </p:nvSpPr>
        <p:spPr bwMode="auto">
          <a:xfrm>
            <a:off x="395288" y="1052513"/>
            <a:ext cx="856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Codici per la descrizione dei problemi </a:t>
            </a:r>
            <a:r>
              <a:rPr lang="el-GR" altLang="it-IT" sz="1800" b="1" i="1">
                <a:solidFill>
                  <a:srgbClr val="0066FF"/>
                </a:solidFill>
              </a:rPr>
              <a:t>α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1524000" y="4445000"/>
          <a:ext cx="650398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5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Codice</a:t>
                      </a:r>
                    </a:p>
                  </a:txBody>
                  <a:tcPr marL="91438" marR="91438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Vincoli</a:t>
                      </a:r>
                    </a:p>
                  </a:txBody>
                  <a:tcPr marL="91438" marR="9143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dirty="0" err="1"/>
                        <a:t>r</a:t>
                      </a:r>
                      <a:r>
                        <a:rPr lang="it-IT" i="1" baseline="-25000" dirty="0" err="1"/>
                        <a:t>j</a:t>
                      </a:r>
                      <a:endParaRPr lang="it-IT" i="1" dirty="0"/>
                    </a:p>
                  </a:txBody>
                  <a:tcPr marL="91438" marR="91438"/>
                </a:tc>
                <a:tc>
                  <a:txBody>
                    <a:bodyPr/>
                    <a:lstStyle/>
                    <a:p>
                      <a:r>
                        <a:rPr lang="it-IT" i="1" dirty="0" err="1"/>
                        <a:t>Scheduling</a:t>
                      </a:r>
                      <a:r>
                        <a:rPr lang="it-IT" i="1" dirty="0"/>
                        <a:t> dinamico</a:t>
                      </a:r>
                    </a:p>
                  </a:txBody>
                  <a:tcPr marL="91438" marR="9143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dirty="0" err="1"/>
                        <a:t>s</a:t>
                      </a:r>
                      <a:r>
                        <a:rPr lang="it-IT" i="1" baseline="-25000" dirty="0" err="1"/>
                        <a:t>j</a:t>
                      </a:r>
                      <a:endParaRPr lang="it-IT" i="1" baseline="-25000" dirty="0"/>
                    </a:p>
                  </a:txBody>
                  <a:tcPr marL="91438" marR="91438"/>
                </a:tc>
                <a:tc>
                  <a:txBody>
                    <a:bodyPr/>
                    <a:lstStyle/>
                    <a:p>
                      <a:r>
                        <a:rPr lang="it-IT" i="1" dirty="0"/>
                        <a:t>Presenza di tempi di </a:t>
                      </a:r>
                      <a:r>
                        <a:rPr lang="it-IT" i="1" dirty="0" err="1"/>
                        <a:t>setup</a:t>
                      </a:r>
                      <a:endParaRPr lang="it-IT" i="1" dirty="0"/>
                    </a:p>
                  </a:txBody>
                  <a:tcPr marL="91438" marR="914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dirty="0" err="1"/>
                        <a:t>Prec</a:t>
                      </a:r>
                      <a:endParaRPr lang="it-IT" i="1" dirty="0"/>
                    </a:p>
                  </a:txBody>
                  <a:tcPr marL="91438" marR="91438"/>
                </a:tc>
                <a:tc>
                  <a:txBody>
                    <a:bodyPr/>
                    <a:lstStyle/>
                    <a:p>
                      <a:r>
                        <a:rPr lang="it-IT" i="1" dirty="0"/>
                        <a:t>Vincoli di precedenza</a:t>
                      </a:r>
                    </a:p>
                  </a:txBody>
                  <a:tcPr marL="91438" marR="9143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dirty="0" err="1"/>
                        <a:t>Preemptive</a:t>
                      </a:r>
                      <a:endParaRPr lang="it-IT" i="1" dirty="0"/>
                    </a:p>
                  </a:txBody>
                  <a:tcPr marL="91438" marR="91438"/>
                </a:tc>
                <a:tc>
                  <a:txBody>
                    <a:bodyPr/>
                    <a:lstStyle/>
                    <a:p>
                      <a:r>
                        <a:rPr lang="it-IT" i="1" dirty="0"/>
                        <a:t>Possibilità</a:t>
                      </a:r>
                      <a:r>
                        <a:rPr lang="it-IT" i="1" baseline="0" dirty="0"/>
                        <a:t> di schedulazione con interruzione</a:t>
                      </a:r>
                      <a:endParaRPr lang="it-IT" i="1" dirty="0"/>
                    </a:p>
                  </a:txBody>
                  <a:tcPr marL="91438" marR="9143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ttangolo 3"/>
          <p:cNvSpPr>
            <a:spLocks noChangeArrowheads="1"/>
          </p:cNvSpPr>
          <p:nvPr/>
        </p:nvSpPr>
        <p:spPr bwMode="auto">
          <a:xfrm>
            <a:off x="395288" y="4005263"/>
            <a:ext cx="856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Codici per la descrizione dei vincoli β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6"/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Notazione a tre campi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1524000" y="1492250"/>
          <a:ext cx="6432550" cy="33385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6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5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Espressione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Obiettivo</a:t>
                      </a:r>
                    </a:p>
                  </a:txBody>
                  <a:tcPr marL="91442" marR="91442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it-IT" sz="1800" i="1" dirty="0" err="1"/>
                        <a:t>C</a:t>
                      </a:r>
                      <a:r>
                        <a:rPr lang="it-IT" sz="1800" i="1" baseline="-25000" dirty="0" err="1"/>
                        <a:t>max</a:t>
                      </a:r>
                      <a:endParaRPr lang="it-IT" sz="1800" i="1" baseline="-25000" dirty="0"/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r>
                        <a:rPr lang="it-IT" sz="1800" i="1" dirty="0"/>
                        <a:t>Tempo</a:t>
                      </a:r>
                      <a:r>
                        <a:rPr lang="it-IT" sz="1800" i="1" baseline="0" dirty="0"/>
                        <a:t> di completamento (</a:t>
                      </a:r>
                      <a:r>
                        <a:rPr lang="it-IT" sz="1800" i="1" baseline="0" dirty="0" err="1"/>
                        <a:t>makespan</a:t>
                      </a:r>
                      <a:r>
                        <a:rPr lang="it-IT" sz="1800" i="1" baseline="0" dirty="0"/>
                        <a:t>)</a:t>
                      </a:r>
                      <a:endParaRPr lang="it-IT" sz="1800" i="1" dirty="0"/>
                    </a:p>
                  </a:txBody>
                  <a:tcPr marL="91442" marR="91442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it-IT" sz="1800" i="1" dirty="0" err="1"/>
                        <a:t>Σw</a:t>
                      </a:r>
                      <a:r>
                        <a:rPr lang="it-IT" sz="1800" i="1" baseline="-25000" dirty="0" err="1"/>
                        <a:t>i</a:t>
                      </a:r>
                      <a:r>
                        <a:rPr lang="it-IT" sz="1800" i="1" dirty="0" err="1"/>
                        <a:t>C</a:t>
                      </a:r>
                      <a:r>
                        <a:rPr lang="it-IT" sz="1800" i="1" baseline="-25000" dirty="0" err="1"/>
                        <a:t>i</a:t>
                      </a:r>
                      <a:endParaRPr lang="it-IT" sz="1800" i="1" baseline="-25000" dirty="0"/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r>
                        <a:rPr lang="it-IT" sz="1800" i="1" dirty="0"/>
                        <a:t>Somma</a:t>
                      </a:r>
                      <a:r>
                        <a:rPr lang="it-IT" sz="1800" i="1" baseline="0" dirty="0"/>
                        <a:t> pesata dei tempi di completamento</a:t>
                      </a:r>
                      <a:endParaRPr lang="it-IT" sz="1800" i="1" dirty="0"/>
                    </a:p>
                  </a:txBody>
                  <a:tcPr marL="91442" marR="91442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it-IT" sz="1800" i="1" dirty="0" err="1"/>
                        <a:t>Σw</a:t>
                      </a:r>
                      <a:r>
                        <a:rPr lang="it-IT" sz="1800" i="1" baseline="-25000" dirty="0" err="1"/>
                        <a:t>i</a:t>
                      </a:r>
                      <a:r>
                        <a:rPr lang="it-IT" sz="1800" i="1" baseline="0" dirty="0" err="1"/>
                        <a:t>F</a:t>
                      </a:r>
                      <a:r>
                        <a:rPr lang="it-IT" sz="1800" i="1" baseline="-25000" dirty="0" err="1"/>
                        <a:t>i</a:t>
                      </a:r>
                      <a:endParaRPr lang="it-IT" sz="1800" i="1" baseline="-25000" dirty="0"/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r>
                        <a:rPr lang="it-IT" sz="1800" i="1" dirty="0"/>
                        <a:t>Somma</a:t>
                      </a:r>
                      <a:r>
                        <a:rPr lang="it-IT" sz="1800" i="1" baseline="0" dirty="0"/>
                        <a:t> pesata dei tempi di flusso</a:t>
                      </a:r>
                      <a:endParaRPr lang="it-IT" sz="1800" i="1" dirty="0"/>
                    </a:p>
                  </a:txBody>
                  <a:tcPr marL="91442" marR="91442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it-IT" sz="1800" i="1" dirty="0" err="1"/>
                        <a:t>Σw</a:t>
                      </a:r>
                      <a:r>
                        <a:rPr lang="it-IT" sz="1800" i="1" baseline="-25000" dirty="0" err="1"/>
                        <a:t>i</a:t>
                      </a:r>
                      <a:r>
                        <a:rPr lang="it-IT" sz="1800" i="1" baseline="0" dirty="0" err="1"/>
                        <a:t>L</a:t>
                      </a:r>
                      <a:r>
                        <a:rPr lang="it-IT" sz="1800" i="1" baseline="-25000" dirty="0" err="1"/>
                        <a:t>i</a:t>
                      </a:r>
                      <a:endParaRPr lang="it-IT" sz="1800" i="1" baseline="-25000" dirty="0"/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r>
                        <a:rPr lang="it-IT" sz="1800" i="1" dirty="0"/>
                        <a:t>Somma</a:t>
                      </a:r>
                      <a:r>
                        <a:rPr lang="it-IT" sz="1800" i="1" baseline="0" dirty="0"/>
                        <a:t> pesata dei ritardi</a:t>
                      </a:r>
                      <a:endParaRPr lang="it-IT" sz="1800" i="1" dirty="0"/>
                    </a:p>
                  </a:txBody>
                  <a:tcPr marL="91442" marR="91442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i="1" dirty="0" err="1"/>
                        <a:t>Σw</a:t>
                      </a:r>
                      <a:r>
                        <a:rPr lang="it-IT" sz="1800" i="1" baseline="-25000" dirty="0" err="1"/>
                        <a:t>i</a:t>
                      </a:r>
                      <a:r>
                        <a:rPr lang="it-IT" sz="1800" i="1" baseline="0" dirty="0" err="1"/>
                        <a:t>D</a:t>
                      </a:r>
                      <a:r>
                        <a:rPr lang="it-IT" sz="1800" i="1" baseline="-25000" dirty="0" err="1"/>
                        <a:t>i</a:t>
                      </a:r>
                      <a:endParaRPr lang="it-IT" sz="1800" i="1" baseline="-25000" dirty="0"/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i="1" dirty="0"/>
                        <a:t>Somma</a:t>
                      </a:r>
                      <a:r>
                        <a:rPr lang="it-IT" sz="1800" i="1" baseline="0" dirty="0"/>
                        <a:t> pesata delle </a:t>
                      </a:r>
                      <a:r>
                        <a:rPr lang="it-IT" sz="1800" i="1" baseline="0" dirty="0" err="1"/>
                        <a:t>tardiness</a:t>
                      </a:r>
                      <a:endParaRPr lang="it-IT" sz="1800" i="1" dirty="0"/>
                    </a:p>
                  </a:txBody>
                  <a:tcPr marL="91442" marR="91442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it-IT" sz="1800" i="1" dirty="0" err="1"/>
                        <a:t>L</a:t>
                      </a:r>
                      <a:r>
                        <a:rPr lang="it-IT" sz="1800" i="1" baseline="-25000" dirty="0" err="1"/>
                        <a:t>max</a:t>
                      </a:r>
                      <a:endParaRPr lang="it-IT" sz="1800" i="1" baseline="-25000" dirty="0"/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r>
                        <a:rPr lang="it-IT" sz="1800" i="1" dirty="0"/>
                        <a:t>Ritardo massimo</a:t>
                      </a:r>
                    </a:p>
                  </a:txBody>
                  <a:tcPr marL="91442" marR="91442" marT="45733" marB="4573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it-IT" sz="1800" i="1" kern="1200" baseline="-25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it-IT" sz="1800" i="1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r>
                        <a:rPr lang="it-IT" sz="1800" i="1" dirty="0"/>
                        <a:t>Massima </a:t>
                      </a:r>
                      <a:r>
                        <a:rPr lang="it-IT" sz="1800" i="1" dirty="0" err="1"/>
                        <a:t>tardiness</a:t>
                      </a:r>
                      <a:endParaRPr lang="it-IT" sz="1800" i="1" dirty="0"/>
                    </a:p>
                  </a:txBody>
                  <a:tcPr marL="91442" marR="91442" marT="45733" marB="4573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i="1" dirty="0" err="1"/>
                        <a:t>Σw</a:t>
                      </a:r>
                      <a:r>
                        <a:rPr lang="it-IT" sz="1800" i="1" baseline="-25000" dirty="0" err="1"/>
                        <a:t>i</a:t>
                      </a:r>
                      <a:r>
                        <a:rPr lang="it-IT" sz="1800" i="1" baseline="0" dirty="0" err="1"/>
                        <a:t>δ</a:t>
                      </a:r>
                      <a:r>
                        <a:rPr lang="it-IT" sz="1800" i="1" baseline="0" dirty="0"/>
                        <a:t>(L</a:t>
                      </a:r>
                      <a:r>
                        <a:rPr lang="it-IT" sz="1800" i="1" baseline="-25000" dirty="0"/>
                        <a:t>i</a:t>
                      </a:r>
                      <a:r>
                        <a:rPr lang="it-IT" sz="1800" i="1" baseline="0" dirty="0"/>
                        <a:t>)</a:t>
                      </a:r>
                      <a:endParaRPr lang="it-IT" sz="1800" i="1" baseline="-25000" dirty="0"/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r>
                        <a:rPr lang="it-IT" sz="1800" i="1" dirty="0"/>
                        <a:t>Numero pesato</a:t>
                      </a:r>
                      <a:r>
                        <a:rPr lang="it-IT" sz="1800" i="1" baseline="0" dirty="0"/>
                        <a:t> di operazioni in ritardo</a:t>
                      </a:r>
                      <a:endParaRPr lang="it-IT" sz="1800" i="1" dirty="0"/>
                    </a:p>
                  </a:txBody>
                  <a:tcPr marL="91442" marR="91442" marT="45733" marB="4573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ttangolo 3"/>
          <p:cNvSpPr>
            <a:spLocks noChangeArrowheads="1"/>
          </p:cNvSpPr>
          <p:nvPr/>
        </p:nvSpPr>
        <p:spPr bwMode="auto">
          <a:xfrm>
            <a:off x="395288" y="1052513"/>
            <a:ext cx="856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Codici per la descrizione dei problemi </a:t>
            </a:r>
            <a:r>
              <a:rPr lang="el-GR" altLang="it-IT" sz="1800" b="1" i="1">
                <a:solidFill>
                  <a:srgbClr val="0066FF"/>
                </a:solidFill>
              </a:rPr>
              <a:t>γ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58DA679D9A384DB46C4B32DB0BFFE6" ma:contentTypeVersion="10" ma:contentTypeDescription="Create a new document." ma:contentTypeScope="" ma:versionID="c1767fe3a0f331e81154e31ef66bf72b">
  <xsd:schema xmlns:xsd="http://www.w3.org/2001/XMLSchema" xmlns:xs="http://www.w3.org/2001/XMLSchema" xmlns:p="http://schemas.microsoft.com/office/2006/metadata/properties" xmlns:ns2="78d2541a-0243-4856-a1e8-b58075203417" xmlns:ns3="2db36bdd-87bf-402d-acad-8a948c6431f8" targetNamespace="http://schemas.microsoft.com/office/2006/metadata/properties" ma:root="true" ma:fieldsID="a5db45ce4f233a26fbcc3373ebd9105e" ns2:_="" ns3:_="">
    <xsd:import namespace="78d2541a-0243-4856-a1e8-b58075203417"/>
    <xsd:import namespace="2db36bdd-87bf-402d-acad-8a948c6431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2541a-0243-4856-a1e8-b580752034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36bdd-87bf-402d-acad-8a948c6431f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372673-E383-4053-8270-14965BE2B8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48D0D8-8991-4F44-AD1E-2DE6566F618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3883009-D8EF-4124-B979-AC28610E045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5440</Words>
  <Application>Microsoft Office PowerPoint</Application>
  <PresentationFormat>Presentazione su schermo (4:3)</PresentationFormat>
  <Paragraphs>1697</Paragraphs>
  <Slides>66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66</vt:i4>
      </vt:variant>
    </vt:vector>
  </HeadingPairs>
  <TitlesOfParts>
    <vt:vector size="67" baseType="lpstr">
      <vt:lpstr>Struttura predefinita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Cutting Plane Alghorithm for the Generalized Assignment Problem</dc:title>
  <dc:creator>Maurizio Boccia</dc:creator>
  <cp:lastModifiedBy>Maurizio Boccia</cp:lastModifiedBy>
  <cp:revision>1423</cp:revision>
  <dcterms:created xsi:type="dcterms:W3CDTF">2005-08-29T14:43:45Z</dcterms:created>
  <dcterms:modified xsi:type="dcterms:W3CDTF">2024-06-04T15:39:38Z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0x0101000258DA679D9A384DB46C4B32DB0BFFE6</vt:lpwstr>
  </property>
</Properties>
</file>