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43"/>
  </p:handoutMasterIdLst>
  <p:sldIdLst>
    <p:sldId id="530" r:id="rId5"/>
    <p:sldId id="531" r:id="rId6"/>
    <p:sldId id="532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33" r:id="rId15"/>
    <p:sldId id="534" r:id="rId16"/>
    <p:sldId id="535" r:id="rId17"/>
    <p:sldId id="536" r:id="rId18"/>
    <p:sldId id="537" r:id="rId19"/>
    <p:sldId id="538" r:id="rId20"/>
    <p:sldId id="540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60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B889DB"/>
    <a:srgbClr val="C9A6E4"/>
    <a:srgbClr val="A366D0"/>
    <a:srgbClr val="DEC8EE"/>
    <a:srgbClr val="E3EC90"/>
    <a:srgbClr val="E78996"/>
    <a:srgbClr val="DD5568"/>
    <a:srgbClr val="F5F8D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761DA-06B3-4E91-600A-0962194065FD}" v="8" dt="2024-04-15T07:27:04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MATARAZZO" userId="S::ale.matarazzo@studenti.unina.it::5e979095-be50-4342-b8e2-6623b24237df" providerId="AD" clId="Web-{D20761DA-06B3-4E91-600A-0962194065FD}"/>
    <pc:docChg chg="addSld">
      <pc:chgData name="ALESSIO MATARAZZO" userId="S::ale.matarazzo@studenti.unina.it::5e979095-be50-4342-b8e2-6623b24237df" providerId="AD" clId="Web-{D20761DA-06B3-4E91-600A-0962194065FD}" dt="2024-04-15T07:27:04.225" v="7"/>
      <pc:docMkLst>
        <pc:docMk/>
      </pc:docMkLst>
      <pc:sldChg chg="new">
        <pc:chgData name="ALESSIO MATARAZZO" userId="S::ale.matarazzo@studenti.unina.it::5e979095-be50-4342-b8e2-6623b24237df" providerId="AD" clId="Web-{D20761DA-06B3-4E91-600A-0962194065FD}" dt="2024-04-15T07:26:34.131" v="0"/>
        <pc:sldMkLst>
          <pc:docMk/>
          <pc:sldMk cId="1079633312" sldId="560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3.991" v="1"/>
        <pc:sldMkLst>
          <pc:docMk/>
          <pc:sldMk cId="2255953439" sldId="561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022" v="2"/>
        <pc:sldMkLst>
          <pc:docMk/>
          <pc:sldMk cId="1907532719" sldId="562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053" v="3"/>
        <pc:sldMkLst>
          <pc:docMk/>
          <pc:sldMk cId="1236070011" sldId="563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100" v="4"/>
        <pc:sldMkLst>
          <pc:docMk/>
          <pc:sldMk cId="2981109830" sldId="564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147" v="5"/>
        <pc:sldMkLst>
          <pc:docMk/>
          <pc:sldMk cId="2869123338" sldId="565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178" v="6"/>
        <pc:sldMkLst>
          <pc:docMk/>
          <pc:sldMk cId="1838017630" sldId="566"/>
        </pc:sldMkLst>
      </pc:sldChg>
      <pc:sldChg chg="new">
        <pc:chgData name="ALESSIO MATARAZZO" userId="S::ale.matarazzo@studenti.unina.it::5e979095-be50-4342-b8e2-6623b24237df" providerId="AD" clId="Web-{D20761DA-06B3-4E91-600A-0962194065FD}" dt="2024-04-15T07:27:04.225" v="7"/>
        <pc:sldMkLst>
          <pc:docMk/>
          <pc:sldMk cId="843130992" sldId="567"/>
        </pc:sldMkLst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50AAF71-A2CE-471D-B9F8-5819907D9A3E}">
          <dgm:prSet custT="1"/>
          <dgm:spPr>
            <a:solidFill>
              <a:schemeClr val="accent6">
                <a:lumMod val="40000"/>
                <a:lumOff val="60000"/>
              </a:schemeClr>
            </a:solidFill>
          </dgm:spPr>
          <dgm:t>
            <a:bodyPr/>
            <a:lstStyle/>
            <a:p>
              <a:pPr rtl="0"/>
              <a:r>
                <a:rPr lang="it-IT" sz="1400" i="1"/>
                <a:t>Risolvere il problema del </a:t>
              </a:r>
              <a:r>
                <a:rPr lang="it-IT" sz="1400" i="1">
                  <a:solidFill>
                    <a:srgbClr val="C00000"/>
                  </a:solidFill>
                </a:rPr>
                <a:t>massimo flusso</a:t>
              </a:r>
              <a:r>
                <a:rPr lang="it-IT" sz="1400" i="1"/>
                <a:t> da </a:t>
              </a:r>
              <a14:m>
                <m:oMath xmlns:m="http://schemas.openxmlformats.org/officeDocument/2006/math">
                  <m:sSup>
                    <m:sSupPr>
                      <m:ctrlPr>
                        <a:rPr lang="it-IT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e>
                    <m:sup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</m:sup>
                  </m:sSup>
                </m:oMath>
              </a14:m>
              <a:r>
                <a:rPr lang="it-IT" sz="1400" i="1">
                  <a:solidFill>
                    <a:srgbClr val="C00000"/>
                  </a:solidFill>
                </a:rPr>
                <a:t> </a:t>
              </a:r>
              <a:r>
                <a:rPr lang="it-IT" sz="1400" i="1"/>
                <a:t>a </a:t>
              </a:r>
              <a14:m>
                <m:oMath xmlns:m="http://schemas.openxmlformats.org/officeDocument/2006/math">
                  <m:sSup>
                    <m:sSupPr>
                      <m:ctrlPr>
                        <a:rPr lang="it-IT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e>
                    <m:sup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</m:sup>
                  </m:sSup>
                </m:oMath>
              </a14:m>
              <a:r>
                <a:rPr lang="it-IT" sz="1400" i="1"/>
                <a:t> </a:t>
              </a:r>
              <a:r>
                <a:rPr lang="it-IT" sz="1400" i="1">
                  <a:solidFill>
                    <a:srgbClr val="C00000"/>
                  </a:solidFill>
                </a:rPr>
                <a:t>equivale</a:t>
              </a:r>
              <a:r>
                <a:rPr lang="it-IT" sz="1400" i="1"/>
                <a:t> a risolvere il </a:t>
              </a:r>
              <a:r>
                <a:rPr lang="it-IT" sz="1400" i="1">
                  <a:solidFill>
                    <a:srgbClr val="C00000"/>
                  </a:solidFill>
                </a:rPr>
                <a:t>problema di partenza </a:t>
              </a:r>
              <a:r>
                <a:rPr lang="it-IT" sz="1400" i="1"/>
                <a:t>con più origini e più destinazioni.</a:t>
              </a:r>
              <a:endParaRPr lang="en-US" sz="1400"/>
            </a:p>
          </dgm:t>
        </dgm:pt>
      </mc:Choice>
      <mc:Fallback>
        <dgm:pt modelId="{450AAF71-A2CE-471D-B9F8-5819907D9A3E}">
          <dgm:prSet custT="1"/>
          <dgm:spPr>
            <a:solidFill>
              <a:schemeClr val="accent6">
                <a:lumMod val="40000"/>
                <a:lumOff val="60000"/>
              </a:schemeClr>
            </a:solidFill>
          </dgm:spPr>
          <dgm:t>
            <a:bodyPr/>
            <a:lstStyle/>
            <a:p>
              <a:pPr rtl="0"/>
              <a:r>
                <a:rPr lang="it-IT" sz="1400" i="1"/>
                <a:t>Risolvere il problema del </a:t>
              </a:r>
              <a:r>
                <a:rPr lang="it-IT" sz="1400" i="1">
                  <a:solidFill>
                    <a:srgbClr val="C00000"/>
                  </a:solidFill>
                </a:rPr>
                <a:t>massimo flusso</a:t>
              </a:r>
              <a:r>
                <a:rPr lang="it-IT" sz="1400" i="1"/>
                <a:t> da </a:t>
              </a:r>
              <a:r>
                <a:rPr lang="it-IT" sz="1400" b="0" i="0">
                  <a:solidFill>
                    <a:srgbClr val="C00000"/>
                  </a:solidFill>
                  <a:latin typeface="Cambria Math"/>
                </a:rPr>
                <a:t>𝑠</a:t>
              </a:r>
              <a:r>
                <a:rPr lang="it-IT" sz="14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^</a:t>
              </a:r>
              <a:r>
                <a:rPr lang="it-IT" sz="1400" b="0" i="0">
                  <a:solidFill>
                    <a:srgbClr val="C00000"/>
                  </a:solidFill>
                  <a:latin typeface="Cambria Math"/>
                </a:rPr>
                <a:t>∗</a:t>
              </a:r>
              <a:r>
                <a:rPr lang="it-IT" sz="1400" i="1">
                  <a:solidFill>
                    <a:srgbClr val="C00000"/>
                  </a:solidFill>
                </a:rPr>
                <a:t> </a:t>
              </a:r>
              <a:r>
                <a:rPr lang="it-IT" sz="1400" i="1"/>
                <a:t>a </a:t>
              </a:r>
              <a:r>
                <a:rPr lang="it-IT" sz="1400" b="0" i="0">
                  <a:solidFill>
                    <a:srgbClr val="C00000"/>
                  </a:solidFill>
                  <a:latin typeface="Cambria Math"/>
                </a:rPr>
                <a:t>𝑡</a:t>
              </a:r>
              <a:r>
                <a:rPr lang="it-IT" sz="14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^</a:t>
              </a:r>
              <a:r>
                <a:rPr lang="it-IT" sz="1400" i="0">
                  <a:solidFill>
                    <a:srgbClr val="C00000"/>
                  </a:solidFill>
                  <a:latin typeface="Cambria Math"/>
                </a:rPr>
                <a:t>∗</a:t>
              </a:r>
              <a:r>
                <a:rPr lang="it-IT" sz="1400" i="1"/>
                <a:t> </a:t>
              </a:r>
              <a:r>
                <a:rPr lang="it-IT" sz="1400" i="1">
                  <a:solidFill>
                    <a:srgbClr val="C00000"/>
                  </a:solidFill>
                </a:rPr>
                <a:t>equivale</a:t>
              </a:r>
              <a:r>
                <a:rPr lang="it-IT" sz="1400" i="1"/>
                <a:t> a risolvere il </a:t>
              </a:r>
              <a:r>
                <a:rPr lang="it-IT" sz="1400" i="1">
                  <a:solidFill>
                    <a:srgbClr val="C00000"/>
                  </a:solidFill>
                </a:rPr>
                <a:t>problema di partenza </a:t>
              </a:r>
              <a:r>
                <a:rPr lang="it-IT" sz="1400" i="1"/>
                <a:t>con più origini e più destinazioni.</a:t>
              </a:r>
              <a:endParaRPr lang="en-US" sz="1400"/>
            </a:p>
          </dgm:t>
        </dgm:pt>
      </mc:Fallback>
    </mc:AlternateConten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E2E9B945-FDF3-4500-8075-E10B5FADD68A}" type="presOf" srcId="{450AAF71-A2CE-471D-B9F8-5819907D9A3E}" destId="{E37CC2EE-452D-4252-9642-72E319B23102}" srcOrd="0" destOrd="0" presId="urn:microsoft.com/office/officeart/2005/8/layout/vList2"/>
    <dgm:cxn modelId="{880B69C9-CFFC-468D-ABEE-9208D0EC1641}" type="presOf" srcId="{7249732A-91FF-4A22-9946-57FFBDCDE131}" destId="{F8E8AA73-4041-4C56-82F6-1AC42700431B}" srcOrd="0" destOrd="0" presId="urn:microsoft.com/office/officeart/2005/8/layout/vList2"/>
    <dgm:cxn modelId="{ABA2F485-F2A3-4990-A1B1-ECD1B74E1F74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/>
            <a:t>Calcolo distribuito</a:t>
          </a:r>
          <a:endParaRPr lang="en-US" sz="160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47F8A292-E526-436B-B24D-4434184E15A1}" type="presOf" srcId="{356923AF-E9F9-4C6B-8481-AEE8E01EDC0B}" destId="{66F7F858-86AF-48DE-ADDE-942D08CB8225}" srcOrd="0" destOrd="0" presId="urn:microsoft.com/office/officeart/2005/8/layout/vList2"/>
    <dgm:cxn modelId="{555D3ACD-5EAE-4289-95BF-7F7CC405CA25}" type="presOf" srcId="{8E7C16D6-04DF-4C0C-9744-269A247B5791}" destId="{F9792456-B4FD-495F-8E03-5DAB9542BD30}" srcOrd="0" destOrd="0" presId="urn:microsoft.com/office/officeart/2005/8/layout/vList2"/>
    <dgm:cxn modelId="{75FE4196-01FC-4F52-BE75-4D2FE2CE9159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Tale problema può essere ricondotto a quello di determinare un </a:t>
          </a:r>
          <a:r>
            <a:rPr lang="it-IT" sz="16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taglio di capacità minima </a:t>
          </a:r>
          <a:r>
            <a:rPr 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su un particolare </a:t>
          </a:r>
          <a:r>
            <a:rPr lang="it-IT" sz="16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grafo orientato</a:t>
          </a:r>
          <a:r>
            <a:rPr lang="it-IT" sz="16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  <a:endParaRPr lang="en-US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1B3AD093-88DE-4218-850B-D85E1C5F9269}" type="presOf" srcId="{450AAF71-A2CE-471D-B9F8-5819907D9A3E}" destId="{E37CC2EE-452D-4252-9642-72E319B23102}" srcOrd="0" destOrd="0" presId="urn:microsoft.com/office/officeart/2005/8/layout/vList2"/>
    <dgm:cxn modelId="{596DF9C1-A079-4AF7-AAB1-F8F20EF275EE}" type="presOf" srcId="{7249732A-91FF-4A22-9946-57FFBDCDE131}" destId="{F8E8AA73-4041-4C56-82F6-1AC42700431B}" srcOrd="0" destOrd="0" presId="urn:microsoft.com/office/officeart/2005/8/layout/vList2"/>
    <dgm:cxn modelId="{EB280A18-EEBB-4260-95B9-3561EE7E3418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/>
            <a:t>Calcolo distribuito</a:t>
          </a:r>
          <a:endParaRPr lang="en-US" sz="160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F08B3249-4B52-42DB-BDCA-78C8B7CBBCF0}" type="presOf" srcId="{8E7C16D6-04DF-4C0C-9744-269A247B5791}" destId="{F9792456-B4FD-495F-8E03-5DAB9542BD30}" srcOrd="0" destOrd="0" presId="urn:microsoft.com/office/officeart/2005/8/layout/vList2"/>
    <dgm:cxn modelId="{BEFAEC90-BA8A-4B05-ADEC-430856CC0186}" type="presOf" srcId="{356923AF-E9F9-4C6B-8481-AEE8E01EDC0B}" destId="{66F7F858-86AF-48DE-ADDE-942D08CB8225}" srcOrd="0" destOrd="0" presId="urn:microsoft.com/office/officeart/2005/8/layout/vList2"/>
    <dgm:cxn modelId="{4A3F09C8-5D66-4D7B-9234-A42B4C0AA7D0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E31C19-000F-44A5-A3C7-1EE924F45E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A173D91-C87A-4D08-B0A2-64D73AEE6A7D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400" i="1"/>
                <a:t>In conclusione, </a:t>
              </a:r>
              <a:r>
                <a:rPr lang="it-IT" sz="1400" i="1">
                  <a:solidFill>
                    <a:srgbClr val="C00000"/>
                  </a:solidFill>
                </a:rPr>
                <a:t>per ogni taglio</a:t>
              </a:r>
              <a:r>
                <a:rPr lang="it-IT" sz="1400">
                  <a:solidFill>
                    <a:srgbClr val="C00000"/>
                  </a:solidFill>
                </a:rPr>
                <a:t> </a:t>
              </a:r>
              <a14:m>
                <m:oMath xmlns:m="http://schemas.openxmlformats.org/officeDocument/2006/math">
                  <m:d>
                    <m:dPr>
                      <m:ctrlPr>
                        <a:rPr lang="it-IT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it-IT" sz="1600" i="1">
                  <a:solidFill>
                    <a:srgbClr val="C00000"/>
                  </a:solidFill>
                </a:rPr>
                <a:t> </a:t>
              </a:r>
              <a:r>
                <a:rPr lang="it-IT" sz="1400" i="1"/>
                <a:t>abbiamo </a:t>
              </a:r>
              <a14:m>
                <m:oMath xmlns:m="http://schemas.openxmlformats.org/officeDocument/2006/math"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𝑓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(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)≤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𝑢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(</m:t>
                  </m:r>
                  <m:sSub>
                    <m:sSubPr>
                      <m:ctrlPr>
                        <a:rPr lang="it-IT" sz="16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b="0" i="1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  <m:r>
                    <a:rPr lang="it-IT" sz="1600" b="0" i="1">
                      <a:solidFill>
                        <a:srgbClr val="C00000"/>
                      </a:solidFill>
                      <a:latin typeface="Cambria Math"/>
                    </a:rPr>
                    <m:t>)</m:t>
                  </m:r>
                </m:oMath>
              </a14:m>
              <a:r>
                <a:rPr lang="it-IT" sz="1400" i="1"/>
                <a:t>  </a:t>
              </a:r>
              <a:endParaRPr lang="en-US" sz="1400"/>
            </a:p>
          </dgm:t>
        </dgm:pt>
      </mc:Choice>
      <mc:Fallback>
        <dgm:pt modelId="{FA173D91-C87A-4D08-B0A2-64D73AEE6A7D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400" i="1"/>
                <a:t>In conclusione, </a:t>
              </a:r>
              <a:r>
                <a:rPr lang="it-IT" sz="1400" i="1">
                  <a:solidFill>
                    <a:srgbClr val="C00000"/>
                  </a:solidFill>
                </a:rPr>
                <a:t>per ogni taglio</a:t>
              </a:r>
              <a:r>
                <a:rPr lang="it-IT" sz="1400">
                  <a:solidFill>
                    <a:srgbClr val="C00000"/>
                  </a:solidFill>
                </a:rPr>
                <a:t> </a:t>
              </a:r>
              <a:r>
                <a:rPr lang="it-IT" sz="1600" i="0">
                  <a:solidFill>
                    <a:srgbClr val="C00000"/>
                  </a:solidFill>
                  <a:latin typeface="Cambria Math" panose="02040503050406030204" pitchFamily="18" charset="0"/>
                </a:rPr>
                <a:t>(</a:t>
              </a:r>
              <a:r>
                <a:rPr lang="it-IT" sz="1600" i="0">
                  <a:solidFill>
                    <a:srgbClr val="C00000"/>
                  </a:solidFill>
                  <a:latin typeface="Cambria Math"/>
                </a:rPr>
                <a:t>𝑉</a:t>
              </a:r>
              <a:r>
                <a:rPr lang="it-IT" sz="1600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sz="1600" i="0">
                  <a:solidFill>
                    <a:srgbClr val="C00000"/>
                  </a:solidFill>
                  <a:latin typeface="Cambria Math"/>
                </a:rPr>
                <a:t>𝑠,𝑉</a:t>
              </a:r>
              <a:r>
                <a:rPr lang="it-IT" sz="1600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sz="1600" i="0">
                  <a:solidFill>
                    <a:srgbClr val="C00000"/>
                  </a:solidFill>
                  <a:latin typeface="Cambria Math"/>
                </a:rPr>
                <a:t>𝑡</a:t>
              </a:r>
              <a:r>
                <a:rPr lang="it-IT" sz="1600" i="0">
                  <a:solidFill>
                    <a:srgbClr val="C00000"/>
                  </a:solidFill>
                  <a:latin typeface="Cambria Math" panose="02040503050406030204" pitchFamily="18" charset="0"/>
                </a:rPr>
                <a:t> )</a:t>
              </a:r>
              <a:r>
                <a:rPr lang="it-IT" sz="1600" i="1">
                  <a:solidFill>
                    <a:srgbClr val="C00000"/>
                  </a:solidFill>
                </a:rPr>
                <a:t> </a:t>
              </a:r>
              <a:r>
                <a:rPr lang="it-IT" sz="1400" i="1"/>
                <a:t>abbiamo </a:t>
              </a:r>
              <a:r>
                <a:rPr lang="it-IT" sz="1600" b="0" i="0">
                  <a:solidFill>
                    <a:srgbClr val="C00000"/>
                  </a:solidFill>
                  <a:latin typeface="Cambria Math"/>
                </a:rPr>
                <a:t>𝑓(𝑠,𝑡)≤𝑢(𝑉</a:t>
              </a:r>
              <a:r>
                <a:rPr lang="it-IT" sz="16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sz="1600" b="0" i="0">
                  <a:solidFill>
                    <a:srgbClr val="C00000"/>
                  </a:solidFill>
                  <a:latin typeface="Cambria Math"/>
                </a:rPr>
                <a:t>𝑠,𝑉</a:t>
              </a:r>
              <a:r>
                <a:rPr lang="it-IT" sz="1600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sz="1600" b="0" i="0">
                  <a:solidFill>
                    <a:srgbClr val="C00000"/>
                  </a:solidFill>
                  <a:latin typeface="Cambria Math"/>
                </a:rPr>
                <a:t>𝑡)</a:t>
              </a:r>
              <a:r>
                <a:rPr lang="it-IT" sz="1400" i="1"/>
                <a:t>  </a:t>
              </a:r>
              <a:endParaRPr lang="en-US" sz="1400"/>
            </a:p>
          </dgm:t>
        </dgm:pt>
      </mc:Fallback>
    </mc:AlternateContent>
    <dgm:pt modelId="{F85F5AA6-A8BF-49BD-B8AB-D8FF8E3BBF21}" type="parTrans" cxnId="{DAC7ED76-3743-468A-9E5C-2418857B1B63}">
      <dgm:prSet/>
      <dgm:spPr/>
      <dgm:t>
        <a:bodyPr/>
        <a:lstStyle/>
        <a:p>
          <a:endParaRPr lang="en-US"/>
        </a:p>
      </dgm:t>
    </dgm:pt>
    <dgm:pt modelId="{112181AD-62AF-4F0E-A630-BDD674B43EF7}" type="sibTrans" cxnId="{DAC7ED76-3743-468A-9E5C-2418857B1B63}">
      <dgm:prSet/>
      <dgm:spPr/>
      <dgm:t>
        <a:bodyPr/>
        <a:lstStyle/>
        <a:p>
          <a:endParaRPr lang="en-US"/>
        </a:p>
      </dgm:t>
    </dgm:pt>
    <dgm:pt modelId="{CA0B29A5-D2BE-464B-A303-B9D2722386CF}" type="pres">
      <dgm:prSet presAssocID="{87E31C19-000F-44A5-A3C7-1EE924F45EDA}" presName="linear" presStyleCnt="0">
        <dgm:presLayoutVars>
          <dgm:animLvl val="lvl"/>
          <dgm:resizeHandles val="exact"/>
        </dgm:presLayoutVars>
      </dgm:prSet>
      <dgm:spPr/>
    </dgm:pt>
    <dgm:pt modelId="{A9503014-8C00-4091-8DD7-A4E906C4B9FD}" type="pres">
      <dgm:prSet presAssocID="{FA173D91-C87A-4D08-B0A2-64D73AEE6A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A4002C-6520-4D7C-A8AC-9E84283EB2E1}" type="presOf" srcId="{87E31C19-000F-44A5-A3C7-1EE924F45EDA}" destId="{CA0B29A5-D2BE-464B-A303-B9D2722386CF}" srcOrd="0" destOrd="0" presId="urn:microsoft.com/office/officeart/2005/8/layout/vList2"/>
    <dgm:cxn modelId="{DAC7ED76-3743-468A-9E5C-2418857B1B63}" srcId="{87E31C19-000F-44A5-A3C7-1EE924F45EDA}" destId="{FA173D91-C87A-4D08-B0A2-64D73AEE6A7D}" srcOrd="0" destOrd="0" parTransId="{F85F5AA6-A8BF-49BD-B8AB-D8FF8E3BBF21}" sibTransId="{112181AD-62AF-4F0E-A630-BDD674B43EF7}"/>
    <dgm:cxn modelId="{8C8B37E4-ECE2-4800-A054-3B83993A21DE}" type="presOf" srcId="{FA173D91-C87A-4D08-B0A2-64D73AEE6A7D}" destId="{A9503014-8C00-4091-8DD7-A4E906C4B9FD}" srcOrd="0" destOrd="0" presId="urn:microsoft.com/office/officeart/2005/8/layout/vList2"/>
    <dgm:cxn modelId="{68C85446-6B7D-4ADF-ACF3-D3F68155E37A}" type="presParOf" srcId="{CA0B29A5-D2BE-464B-A303-B9D2722386CF}" destId="{A9503014-8C00-4091-8DD7-A4E906C4B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E31C19-000F-44A5-A3C7-1EE924F45E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73D91-C87A-4D08-B0A2-64D73AEE6A7D}">
      <dgm:prSet custT="1"/>
      <dgm:spPr>
        <a:blipFill>
          <a:blip xmlns:r="http://schemas.openxmlformats.org/officeDocument/2006/relationships" r:embed="rId1"/>
          <a:stretch>
            <a:fillRect l="-258" b="-5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85F5AA6-A8BF-49BD-B8AB-D8FF8E3BBF21}" type="parTrans" cxnId="{DAC7ED76-3743-468A-9E5C-2418857B1B63}">
      <dgm:prSet/>
      <dgm:spPr/>
      <dgm:t>
        <a:bodyPr/>
        <a:lstStyle/>
        <a:p>
          <a:endParaRPr lang="en-US"/>
        </a:p>
      </dgm:t>
    </dgm:pt>
    <dgm:pt modelId="{112181AD-62AF-4F0E-A630-BDD674B43EF7}" type="sibTrans" cxnId="{DAC7ED76-3743-468A-9E5C-2418857B1B63}">
      <dgm:prSet/>
      <dgm:spPr/>
      <dgm:t>
        <a:bodyPr/>
        <a:lstStyle/>
        <a:p>
          <a:endParaRPr lang="en-US"/>
        </a:p>
      </dgm:t>
    </dgm:pt>
    <dgm:pt modelId="{CA0B29A5-D2BE-464B-A303-B9D2722386CF}" type="pres">
      <dgm:prSet presAssocID="{87E31C19-000F-44A5-A3C7-1EE924F45EDA}" presName="linear" presStyleCnt="0">
        <dgm:presLayoutVars>
          <dgm:animLvl val="lvl"/>
          <dgm:resizeHandles val="exact"/>
        </dgm:presLayoutVars>
      </dgm:prSet>
      <dgm:spPr/>
    </dgm:pt>
    <dgm:pt modelId="{A9503014-8C00-4091-8DD7-A4E906C4B9FD}" type="pres">
      <dgm:prSet presAssocID="{FA173D91-C87A-4D08-B0A2-64D73AEE6A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A4002C-6520-4D7C-A8AC-9E84283EB2E1}" type="presOf" srcId="{87E31C19-000F-44A5-A3C7-1EE924F45EDA}" destId="{CA0B29A5-D2BE-464B-A303-B9D2722386CF}" srcOrd="0" destOrd="0" presId="urn:microsoft.com/office/officeart/2005/8/layout/vList2"/>
    <dgm:cxn modelId="{DAC7ED76-3743-468A-9E5C-2418857B1B63}" srcId="{87E31C19-000F-44A5-A3C7-1EE924F45EDA}" destId="{FA173D91-C87A-4D08-B0A2-64D73AEE6A7D}" srcOrd="0" destOrd="0" parTransId="{F85F5AA6-A8BF-49BD-B8AB-D8FF8E3BBF21}" sibTransId="{112181AD-62AF-4F0E-A630-BDD674B43EF7}"/>
    <dgm:cxn modelId="{8C8B37E4-ECE2-4800-A054-3B83993A21DE}" type="presOf" srcId="{FA173D91-C87A-4D08-B0A2-64D73AEE6A7D}" destId="{A9503014-8C00-4091-8DD7-A4E906C4B9FD}" srcOrd="0" destOrd="0" presId="urn:microsoft.com/office/officeart/2005/8/layout/vList2"/>
    <dgm:cxn modelId="{68C85446-6B7D-4ADF-ACF3-D3F68155E37A}" type="presParOf" srcId="{CA0B29A5-D2BE-464B-A303-B9D2722386CF}" destId="{A9503014-8C00-4091-8DD7-A4E906C4B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64595C-65FE-4CF0-ADD2-ADA8945D7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037E8-CD28-4DE7-B775-151F6C694571}">
      <dgm:prSet custT="1"/>
      <dgm:spPr>
        <a:solidFill>
          <a:srgbClr val="A366D0"/>
        </a:solidFill>
      </dgm:spPr>
      <dgm:t>
        <a:bodyPr/>
        <a:lstStyle/>
        <a:p>
          <a:pPr rtl="0"/>
          <a:r>
            <a:rPr lang="it-IT" sz="1800" i="1"/>
            <a:t>Occorrono 2000 iterazioni!</a:t>
          </a:r>
          <a:endParaRPr lang="en-US" sz="1800"/>
        </a:p>
      </dgm:t>
    </dgm:pt>
    <dgm:pt modelId="{A8CD4FBD-9A77-4BC8-9020-30CA66E435A4}" type="parTrans" cxnId="{FF6A0B1E-287C-44CB-910D-36D657077C48}">
      <dgm:prSet/>
      <dgm:spPr/>
      <dgm:t>
        <a:bodyPr/>
        <a:lstStyle/>
        <a:p>
          <a:endParaRPr lang="en-US"/>
        </a:p>
      </dgm:t>
    </dgm:pt>
    <dgm:pt modelId="{38725E73-DF0D-4484-B19D-62FE219DD09F}" type="sibTrans" cxnId="{FF6A0B1E-287C-44CB-910D-36D657077C48}">
      <dgm:prSet/>
      <dgm:spPr/>
      <dgm:t>
        <a:bodyPr/>
        <a:lstStyle/>
        <a:p>
          <a:endParaRPr lang="en-US"/>
        </a:p>
      </dgm:t>
    </dgm:pt>
    <dgm:pt modelId="{DFA8FF1A-37C9-48E1-92FE-C83694503333}" type="pres">
      <dgm:prSet presAssocID="{4664595C-65FE-4CF0-ADD2-ADA8945D733A}" presName="linear" presStyleCnt="0">
        <dgm:presLayoutVars>
          <dgm:animLvl val="lvl"/>
          <dgm:resizeHandles val="exact"/>
        </dgm:presLayoutVars>
      </dgm:prSet>
      <dgm:spPr/>
    </dgm:pt>
    <dgm:pt modelId="{BBB10727-49C5-4B8B-BBB7-D785E1461649}" type="pres">
      <dgm:prSet presAssocID="{435037E8-CD28-4DE7-B775-151F6C6945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5F0D19-AE02-4376-95EA-91380BD722A4}" type="presOf" srcId="{435037E8-CD28-4DE7-B775-151F6C694571}" destId="{BBB10727-49C5-4B8B-BBB7-D785E1461649}" srcOrd="0" destOrd="0" presId="urn:microsoft.com/office/officeart/2005/8/layout/vList2"/>
    <dgm:cxn modelId="{FF6A0B1E-287C-44CB-910D-36D657077C48}" srcId="{4664595C-65FE-4CF0-ADD2-ADA8945D733A}" destId="{435037E8-CD28-4DE7-B775-151F6C694571}" srcOrd="0" destOrd="0" parTransId="{A8CD4FBD-9A77-4BC8-9020-30CA66E435A4}" sibTransId="{38725E73-DF0D-4484-B19D-62FE219DD09F}"/>
    <dgm:cxn modelId="{37FC856F-B82D-4317-9AB1-BB8B7174986E}" type="presOf" srcId="{4664595C-65FE-4CF0-ADD2-ADA8945D733A}" destId="{DFA8FF1A-37C9-48E1-92FE-C83694503333}" srcOrd="0" destOrd="0" presId="urn:microsoft.com/office/officeart/2005/8/layout/vList2"/>
    <dgm:cxn modelId="{E3525B67-F0A5-4889-BB1B-9EBB5906ADDD}" type="presParOf" srcId="{DFA8FF1A-37C9-48E1-92FE-C83694503333}" destId="{BBB10727-49C5-4B8B-BBB7-D785E14616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9A830D-9C9B-404F-8900-F6415B4963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2BAC9-618F-427B-8B03-904712F3AAC6}">
      <dgm:prSet/>
      <dgm:spPr>
        <a:solidFill>
          <a:srgbClr val="B889DB"/>
        </a:solidFill>
      </dgm:spPr>
      <dgm:t>
        <a:bodyPr/>
        <a:lstStyle/>
        <a:p>
          <a:pPr rtl="0"/>
          <a:r>
            <a:rPr lang="it-IT" i="1"/>
            <a:t>L’algoritmo di </a:t>
          </a:r>
          <a:r>
            <a:rPr lang="it-IT" i="1" err="1">
              <a:solidFill>
                <a:srgbClr val="C00000"/>
              </a:solidFill>
            </a:rPr>
            <a:t>Edmonds</a:t>
          </a:r>
          <a:r>
            <a:rPr lang="it-IT" i="1">
              <a:solidFill>
                <a:srgbClr val="C00000"/>
              </a:solidFill>
            </a:rPr>
            <a:t> – </a:t>
          </a:r>
          <a:r>
            <a:rPr lang="it-IT" i="1" err="1">
              <a:solidFill>
                <a:srgbClr val="C00000"/>
              </a:solidFill>
            </a:rPr>
            <a:t>Karp</a:t>
          </a:r>
          <a:r>
            <a:rPr lang="it-IT" i="1">
              <a:solidFill>
                <a:srgbClr val="C00000"/>
              </a:solidFill>
            </a:rPr>
            <a:t> </a:t>
          </a:r>
          <a:r>
            <a:rPr lang="it-IT" i="1"/>
            <a:t>calcola, tra tutti i possibili cammini aumentanti, quello con il </a:t>
          </a:r>
          <a:r>
            <a:rPr lang="it-IT" i="1">
              <a:solidFill>
                <a:srgbClr val="C00000"/>
              </a:solidFill>
            </a:rPr>
            <a:t>minor numero di archi</a:t>
          </a:r>
          <a:endParaRPr lang="en-US">
            <a:solidFill>
              <a:srgbClr val="C00000"/>
            </a:solidFill>
          </a:endParaRPr>
        </a:p>
      </dgm:t>
    </dgm:pt>
    <dgm:pt modelId="{A3E7D593-C9DF-4BFD-82F4-07CBF6C33A7F}" type="parTrans" cxnId="{44C059B4-2B61-4446-9A33-9E40B97F00A3}">
      <dgm:prSet/>
      <dgm:spPr/>
      <dgm:t>
        <a:bodyPr/>
        <a:lstStyle/>
        <a:p>
          <a:endParaRPr lang="en-US"/>
        </a:p>
      </dgm:t>
    </dgm:pt>
    <dgm:pt modelId="{8E74903F-9894-45E1-9673-2FEB401E8DF9}" type="sibTrans" cxnId="{44C059B4-2B61-4446-9A33-9E40B97F00A3}">
      <dgm:prSet/>
      <dgm:spPr/>
      <dgm:t>
        <a:bodyPr/>
        <a:lstStyle/>
        <a:p>
          <a:endParaRPr lang="en-US"/>
        </a:p>
      </dgm:t>
    </dgm:pt>
    <dgm:pt modelId="{8BCC70E4-8A76-400B-9684-278D8BBC2A22}" type="pres">
      <dgm:prSet presAssocID="{969A830D-9C9B-404F-8900-F6415B4963F6}" presName="linear" presStyleCnt="0">
        <dgm:presLayoutVars>
          <dgm:animLvl val="lvl"/>
          <dgm:resizeHandles val="exact"/>
        </dgm:presLayoutVars>
      </dgm:prSet>
      <dgm:spPr/>
    </dgm:pt>
    <dgm:pt modelId="{9718A4A4-5BBB-4B61-92FE-DCE4BE89DDAD}" type="pres">
      <dgm:prSet presAssocID="{07E2BAC9-618F-427B-8B03-904712F3AAC6}" presName="parentText" presStyleLbl="node1" presStyleIdx="0" presStyleCnt="1" custLinFactNeighborY="-13135">
        <dgm:presLayoutVars>
          <dgm:chMax val="0"/>
          <dgm:bulletEnabled val="1"/>
        </dgm:presLayoutVars>
      </dgm:prSet>
      <dgm:spPr/>
    </dgm:pt>
  </dgm:ptLst>
  <dgm:cxnLst>
    <dgm:cxn modelId="{CA2C9265-D990-4F7C-877B-B46E5DDB1960}" type="presOf" srcId="{07E2BAC9-618F-427B-8B03-904712F3AAC6}" destId="{9718A4A4-5BBB-4B61-92FE-DCE4BE89DDAD}" srcOrd="0" destOrd="0" presId="urn:microsoft.com/office/officeart/2005/8/layout/vList2"/>
    <dgm:cxn modelId="{44C059B4-2B61-4446-9A33-9E40B97F00A3}" srcId="{969A830D-9C9B-404F-8900-F6415B4963F6}" destId="{07E2BAC9-618F-427B-8B03-904712F3AAC6}" srcOrd="0" destOrd="0" parTransId="{A3E7D593-C9DF-4BFD-82F4-07CBF6C33A7F}" sibTransId="{8E74903F-9894-45E1-9673-2FEB401E8DF9}"/>
    <dgm:cxn modelId="{12323ABD-341E-4DA0-8243-03DA8B2E8807}" type="presOf" srcId="{969A830D-9C9B-404F-8900-F6415B4963F6}" destId="{8BCC70E4-8A76-400B-9684-278D8BBC2A22}" srcOrd="0" destOrd="0" presId="urn:microsoft.com/office/officeart/2005/8/layout/vList2"/>
    <dgm:cxn modelId="{3E062140-62D1-4D8F-B75F-DF29FE9B8A3D}" type="presParOf" srcId="{8BCC70E4-8A76-400B-9684-278D8BBC2A22}" destId="{9718A4A4-5BBB-4B61-92FE-DCE4BE89DD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blipFill>
          <a:blip xmlns:r="http://schemas.openxmlformats.org/officeDocument/2006/relationships" r:embed="rId1"/>
          <a:stretch>
            <a:fillRect r="-766" b="-13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E2E9B945-FDF3-4500-8075-E10B5FADD68A}" type="presOf" srcId="{450AAF71-A2CE-471D-B9F8-5819907D9A3E}" destId="{E37CC2EE-452D-4252-9642-72E319B23102}" srcOrd="0" destOrd="0" presId="urn:microsoft.com/office/officeart/2005/8/layout/vList2"/>
    <dgm:cxn modelId="{880B69C9-CFFC-468D-ABEE-9208D0EC1641}" type="presOf" srcId="{7249732A-91FF-4A22-9946-57FFBDCDE131}" destId="{F8E8AA73-4041-4C56-82F6-1AC42700431B}" srcOrd="0" destOrd="0" presId="urn:microsoft.com/office/officeart/2005/8/layout/vList2"/>
    <dgm:cxn modelId="{ABA2F485-F2A3-4990-A1B1-ECD1B74E1F74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1E7D1-0813-4852-AD06-013FAF26C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C7FA87D-DF58-469D-B8D0-260BDAFDA851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500"/>
                <a:t>Una generica soluzione ammissibile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e>
                  </m:acc>
                </m:oMath>
              </a14:m>
              <a:endParaRPr lang="it-IT" sz="1600"/>
            </a:p>
            <a:p>
              <a:pPr rtl="0"/>
              <a:r>
                <a:rPr lang="it-IT" sz="1500"/>
                <a:t>rappresenta un </a:t>
              </a:r>
              <a:r>
                <a:rPr lang="it-IT" sz="1500" i="1">
                  <a:solidFill>
                    <a:srgbClr val="C00000"/>
                  </a:solidFill>
                </a:rPr>
                <a:t>flusso ammissibile </a:t>
              </a:r>
              <a:r>
                <a:rPr lang="it-IT" sz="1500"/>
                <a:t>sul grafo</a:t>
              </a:r>
              <a:endParaRPr lang="en-US" sz="1500"/>
            </a:p>
          </dgm:t>
        </dgm:pt>
      </mc:Choice>
      <mc:Fallback>
        <dgm:pt modelId="{9C7FA87D-DF58-469D-B8D0-260BDAFDA851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500"/>
                <a:t>Una generica soluzione ammissibile </a:t>
              </a:r>
              <a:r>
                <a:rPr lang="it-IT" sz="1600" b="1" i="0">
                  <a:solidFill>
                    <a:srgbClr val="C00000"/>
                  </a:solidFill>
                  <a:latin typeface="Cambria Math"/>
                </a:rPr>
                <a:t>𝒙</a:t>
              </a:r>
              <a:r>
                <a:rPr lang="it-IT" sz="1600" b="1" i="0">
                  <a:solidFill>
                    <a:srgbClr val="C00000"/>
                  </a:solidFill>
                  <a:latin typeface="Cambria Math" panose="02040503050406030204" pitchFamily="18" charset="0"/>
                </a:rPr>
                <a:t> ̅</a:t>
              </a:r>
              <a:endParaRPr lang="it-IT" sz="1600"/>
            </a:p>
            <a:p>
              <a:pPr rtl="0"/>
              <a:r>
                <a:rPr lang="it-IT" sz="1500"/>
                <a:t>rappresenta un </a:t>
              </a:r>
              <a:r>
                <a:rPr lang="it-IT" sz="1500" i="1">
                  <a:solidFill>
                    <a:srgbClr val="C00000"/>
                  </a:solidFill>
                </a:rPr>
                <a:t>flusso ammissibile </a:t>
              </a:r>
              <a:r>
                <a:rPr lang="it-IT" sz="1500"/>
                <a:t>sul grafo</a:t>
              </a:r>
              <a:endParaRPr lang="en-US" sz="1500"/>
            </a:p>
          </dgm:t>
        </dgm:pt>
      </mc:Fallback>
    </mc:AlternateContent>
    <dgm:pt modelId="{F5E5AA4B-466B-4385-90AC-B3F7A14C2806}" type="parTrans" cxnId="{5FDF69F1-C6BD-4E5E-8835-D3DDC26C76A6}">
      <dgm:prSet/>
      <dgm:spPr/>
      <dgm:t>
        <a:bodyPr/>
        <a:lstStyle/>
        <a:p>
          <a:endParaRPr lang="en-US"/>
        </a:p>
      </dgm:t>
    </dgm:pt>
    <dgm:pt modelId="{91C0B6EE-3856-487A-9D36-814ABBDE9F49}" type="sibTrans" cxnId="{5FDF69F1-C6BD-4E5E-8835-D3DDC26C76A6}">
      <dgm:prSet/>
      <dgm:spPr/>
      <dgm:t>
        <a:bodyPr/>
        <a:lstStyle/>
        <a:p>
          <a:endParaRPr lang="en-US"/>
        </a:p>
      </dgm:t>
    </dgm:pt>
    <dgm:pt modelId="{BB40DF73-1BF7-4CAE-A0C4-9EE554F52A47}" type="pres">
      <dgm:prSet presAssocID="{3161E7D1-0813-4852-AD06-013FAF26C109}" presName="linear" presStyleCnt="0">
        <dgm:presLayoutVars>
          <dgm:animLvl val="lvl"/>
          <dgm:resizeHandles val="exact"/>
        </dgm:presLayoutVars>
      </dgm:prSet>
      <dgm:spPr/>
    </dgm:pt>
    <dgm:pt modelId="{CA0BEB40-D1B3-4ADB-8CF9-BFD76E36110A}" type="pres">
      <dgm:prSet presAssocID="{9C7FA87D-DF58-469D-B8D0-260BDAFDA8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A6FE63-49AB-48C4-A161-F3FB572B9866}" type="presOf" srcId="{3161E7D1-0813-4852-AD06-013FAF26C109}" destId="{BB40DF73-1BF7-4CAE-A0C4-9EE554F52A47}" srcOrd="0" destOrd="0" presId="urn:microsoft.com/office/officeart/2005/8/layout/vList2"/>
    <dgm:cxn modelId="{D65E4FD5-A219-4EB5-8818-AA1A1209FF15}" type="presOf" srcId="{9C7FA87D-DF58-469D-B8D0-260BDAFDA851}" destId="{CA0BEB40-D1B3-4ADB-8CF9-BFD76E36110A}" srcOrd="0" destOrd="0" presId="urn:microsoft.com/office/officeart/2005/8/layout/vList2"/>
    <dgm:cxn modelId="{5FDF69F1-C6BD-4E5E-8835-D3DDC26C76A6}" srcId="{3161E7D1-0813-4852-AD06-013FAF26C109}" destId="{9C7FA87D-DF58-469D-B8D0-260BDAFDA851}" srcOrd="0" destOrd="0" parTransId="{F5E5AA4B-466B-4385-90AC-B3F7A14C2806}" sibTransId="{91C0B6EE-3856-487A-9D36-814ABBDE9F49}"/>
    <dgm:cxn modelId="{C592DD7A-D7B8-4932-ABCF-731E0FBED3B2}" type="presParOf" srcId="{BB40DF73-1BF7-4CAE-A0C4-9EE554F52A47}" destId="{CA0BEB40-D1B3-4ADB-8CF9-BFD76E3611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1E7D1-0813-4852-AD06-013FAF26C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FA87D-DF58-469D-B8D0-260BDAFDA851}">
      <dgm:prSet custT="1"/>
      <dgm:spPr>
        <a:blipFill>
          <a:blip xmlns:r="http://schemas.openxmlformats.org/officeDocument/2006/relationships" r:embed="rId1"/>
          <a:stretch>
            <a:fillRect l="-295" b="-55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5E5AA4B-466B-4385-90AC-B3F7A14C2806}" type="parTrans" cxnId="{5FDF69F1-C6BD-4E5E-8835-D3DDC26C76A6}">
      <dgm:prSet/>
      <dgm:spPr/>
      <dgm:t>
        <a:bodyPr/>
        <a:lstStyle/>
        <a:p>
          <a:endParaRPr lang="en-US"/>
        </a:p>
      </dgm:t>
    </dgm:pt>
    <dgm:pt modelId="{91C0B6EE-3856-487A-9D36-814ABBDE9F49}" type="sibTrans" cxnId="{5FDF69F1-C6BD-4E5E-8835-D3DDC26C76A6}">
      <dgm:prSet/>
      <dgm:spPr/>
      <dgm:t>
        <a:bodyPr/>
        <a:lstStyle/>
        <a:p>
          <a:endParaRPr lang="en-US"/>
        </a:p>
      </dgm:t>
    </dgm:pt>
    <dgm:pt modelId="{BB40DF73-1BF7-4CAE-A0C4-9EE554F52A47}" type="pres">
      <dgm:prSet presAssocID="{3161E7D1-0813-4852-AD06-013FAF26C109}" presName="linear" presStyleCnt="0">
        <dgm:presLayoutVars>
          <dgm:animLvl val="lvl"/>
          <dgm:resizeHandles val="exact"/>
        </dgm:presLayoutVars>
      </dgm:prSet>
      <dgm:spPr/>
    </dgm:pt>
    <dgm:pt modelId="{CA0BEB40-D1B3-4ADB-8CF9-BFD76E36110A}" type="pres">
      <dgm:prSet presAssocID="{9C7FA87D-DF58-469D-B8D0-260BDAFDA8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A6FE63-49AB-48C4-A161-F3FB572B9866}" type="presOf" srcId="{3161E7D1-0813-4852-AD06-013FAF26C109}" destId="{BB40DF73-1BF7-4CAE-A0C4-9EE554F52A47}" srcOrd="0" destOrd="0" presId="urn:microsoft.com/office/officeart/2005/8/layout/vList2"/>
    <dgm:cxn modelId="{D65E4FD5-A219-4EB5-8818-AA1A1209FF15}" type="presOf" srcId="{9C7FA87D-DF58-469D-B8D0-260BDAFDA851}" destId="{CA0BEB40-D1B3-4ADB-8CF9-BFD76E36110A}" srcOrd="0" destOrd="0" presId="urn:microsoft.com/office/officeart/2005/8/layout/vList2"/>
    <dgm:cxn modelId="{5FDF69F1-C6BD-4E5E-8835-D3DDC26C76A6}" srcId="{3161E7D1-0813-4852-AD06-013FAF26C109}" destId="{9C7FA87D-DF58-469D-B8D0-260BDAFDA851}" srcOrd="0" destOrd="0" parTransId="{F5E5AA4B-466B-4385-90AC-B3F7A14C2806}" sibTransId="{91C0B6EE-3856-487A-9D36-814ABBDE9F49}"/>
    <dgm:cxn modelId="{C592DD7A-D7B8-4932-ABCF-731E0FBED3B2}" type="presParOf" srcId="{BB40DF73-1BF7-4CAE-A0C4-9EE554F52A47}" destId="{CA0BEB40-D1B3-4ADB-8CF9-BFD76E3611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/>
            <a:t>Assegnazione di lavori </a:t>
          </a:r>
          <a:endParaRPr lang="en-US" sz="160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093F3E3D-AA09-411D-8F13-4C905F11F8FE}" type="presOf" srcId="{356923AF-E9F9-4C6B-8481-AEE8E01EDC0B}" destId="{66F7F858-86AF-48DE-ADDE-942D08CB8225}" srcOrd="0" destOrd="0" presId="urn:microsoft.com/office/officeart/2005/8/layout/vList2"/>
    <dgm:cxn modelId="{AF4AACE4-55C9-4CD1-992C-6CD8A4BC8450}" type="presOf" srcId="{8E7C16D6-04DF-4C0C-9744-269A247B5791}" destId="{F9792456-B4FD-495F-8E03-5DAB9542BD30}" srcOrd="0" destOrd="0" presId="urn:microsoft.com/office/officeart/2005/8/layout/vList2"/>
    <dgm:cxn modelId="{95515B25-CD02-42D4-B3B3-E0A31D0897C6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t-IT" sz="13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Il </a:t>
          </a:r>
          <a:r>
            <a:rPr lang="it-IT" sz="13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problema di assegnazione </a:t>
          </a:r>
          <a:r>
            <a:rPr lang="it-IT" sz="13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consiste nel </a:t>
          </a:r>
          <a:r>
            <a:rPr lang="it-IT" sz="13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determinare</a:t>
          </a:r>
          <a:r>
            <a:rPr lang="it-IT" sz="13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un </a:t>
          </a:r>
          <a:r>
            <a:rPr lang="it-IT" sz="13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accoppiamento</a:t>
          </a:r>
          <a:r>
            <a:rPr lang="it-IT" sz="13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con un numero </a:t>
          </a:r>
          <a:r>
            <a:rPr lang="it-IT" sz="13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massimo</a:t>
          </a:r>
          <a:r>
            <a:rPr lang="it-IT" sz="13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di archi sul grafo bipartito</a:t>
          </a:r>
          <a:endParaRPr lang="en-US" sz="13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FD068E36-9E3E-458D-9CCC-A115A07DB98D}" type="presOf" srcId="{7249732A-91FF-4A22-9946-57FFBDCDE131}" destId="{F8E8AA73-4041-4C56-82F6-1AC42700431B}" srcOrd="0" destOrd="0" presId="urn:microsoft.com/office/officeart/2005/8/layout/vList2"/>
    <dgm:cxn modelId="{9FF636B8-DED2-471F-8947-97935A746F93}" type="presOf" srcId="{450AAF71-A2CE-471D-B9F8-5819907D9A3E}" destId="{E37CC2EE-452D-4252-9642-72E319B23102}" srcOrd="0" destOrd="0" presId="urn:microsoft.com/office/officeart/2005/8/layout/vList2"/>
    <dgm:cxn modelId="{9987BB19-135C-44EE-A111-49BB06FC6DE9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/>
            <a:t>Assegnazione di lavori  </a:t>
          </a:r>
          <a:endParaRPr lang="en-US" sz="160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C7044A76-3FE0-4460-850F-433477BEB557}" type="presOf" srcId="{8E7C16D6-04DF-4C0C-9744-269A247B5791}" destId="{F9792456-B4FD-495F-8E03-5DAB9542BD30}" srcOrd="0" destOrd="0" presId="urn:microsoft.com/office/officeart/2005/8/layout/vList2"/>
    <dgm:cxn modelId="{0D9E379E-EC64-4CB8-B487-69B538DE759A}" type="presOf" srcId="{356923AF-E9F9-4C6B-8481-AEE8E01EDC0B}" destId="{66F7F858-86AF-48DE-ADDE-942D08CB8225}" srcOrd="0" destOrd="0" presId="urn:microsoft.com/office/officeart/2005/8/layout/vList2"/>
    <dgm:cxn modelId="{5F3085CA-D072-4F65-A3AB-F424D19BAC59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D2A15-529C-4422-8707-DC58B10CF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E35238E-DAC1-438A-A50C-F95B15215D7E}">
          <dgm:prSet/>
          <dgm:spPr>
            <a:solidFill>
              <a:srgbClr val="C9A6E4"/>
            </a:solidFill>
          </dgm:spPr>
          <dgm:t>
            <a:bodyPr/>
            <a:lstStyle/>
            <a:p>
              <a:pPr rtl="0"/>
              <a:r>
                <a:rPr lang="it-IT"/>
                <a:t>Il </a:t>
              </a:r>
              <a:r>
                <a:rPr lang="it-IT" i="1">
                  <a:solidFill>
                    <a:srgbClr val="C00000"/>
                  </a:solidFill>
                </a:rPr>
                <a:t>flusso</a:t>
              </a:r>
              <a:r>
                <a:rPr lang="it-IT" i="1"/>
                <a:t> sul taglio </a:t>
              </a:r>
              <a14:m>
                <m:oMath xmlns:m="http://schemas.openxmlformats.org/officeDocument/2006/math">
                  <m:d>
                    <m:dPr>
                      <m:ctrlP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it-IT" i="1">
                  <a:solidFill>
                    <a:srgbClr val="C00000"/>
                  </a:solidFill>
                </a:rPr>
                <a:t> </a:t>
              </a:r>
              <a:r>
                <a:rPr lang="it-IT" i="1"/>
                <a:t>è </a:t>
              </a:r>
              <a:r>
                <a:rPr lang="it-IT" i="1">
                  <a:solidFill>
                    <a:srgbClr val="C00000"/>
                  </a:solidFill>
                </a:rPr>
                <a:t>minore o uguale </a:t>
              </a:r>
              <a:r>
                <a:rPr lang="it-IT" i="1"/>
                <a:t>alla </a:t>
              </a:r>
              <a:r>
                <a:rPr lang="it-IT" i="1">
                  <a:solidFill>
                    <a:srgbClr val="C00000"/>
                  </a:solidFill>
                </a:rPr>
                <a:t>capacità</a:t>
              </a:r>
              <a:r>
                <a:rPr lang="it-IT" i="1"/>
                <a:t> dello stesso taglio</a:t>
              </a:r>
              <a:endParaRPr lang="en-US"/>
            </a:p>
          </dgm:t>
        </dgm:pt>
      </mc:Choice>
      <mc:Fallback>
        <dgm:pt modelId="{EE35238E-DAC1-438A-A50C-F95B15215D7E}">
          <dgm:prSet/>
          <dgm:spPr>
            <a:solidFill>
              <a:srgbClr val="C9A6E4"/>
            </a:solidFill>
          </dgm:spPr>
          <dgm:t>
            <a:bodyPr/>
            <a:lstStyle/>
            <a:p>
              <a:pPr rtl="0"/>
              <a:r>
                <a:rPr lang="it-IT"/>
                <a:t>Il </a:t>
              </a:r>
              <a:r>
                <a:rPr lang="it-IT" i="1">
                  <a:solidFill>
                    <a:srgbClr val="C00000"/>
                  </a:solidFill>
                </a:rPr>
                <a:t>flusso</a:t>
              </a:r>
              <a:r>
                <a:rPr lang="it-IT" i="1"/>
                <a:t> sul taglio </a:t>
              </a:r>
              <a:r>
                <a:rPr lang="it-IT" i="0">
                  <a:solidFill>
                    <a:srgbClr val="C00000"/>
                  </a:solidFill>
                  <a:latin typeface="Cambria Math" panose="02040503050406030204" pitchFamily="18" charset="0"/>
                </a:rPr>
                <a:t>(</a:t>
              </a:r>
              <a:r>
                <a:rPr lang="it-IT" i="0">
                  <a:solidFill>
                    <a:srgbClr val="C00000"/>
                  </a:solidFill>
                  <a:latin typeface="Cambria Math"/>
                </a:rPr>
                <a:t>𝑉</a:t>
              </a:r>
              <a:r>
                <a:rPr lang="it-IT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i="0">
                  <a:solidFill>
                    <a:srgbClr val="C00000"/>
                  </a:solidFill>
                  <a:latin typeface="Cambria Math"/>
                </a:rPr>
                <a:t>𝑠,𝑉</a:t>
              </a:r>
              <a:r>
                <a:rPr lang="it-IT" i="0">
                  <a:solidFill>
                    <a:srgbClr val="C00000"/>
                  </a:solidFill>
                  <a:latin typeface="Cambria Math" panose="02040503050406030204" pitchFamily="18" charset="0"/>
                </a:rPr>
                <a:t>_</a:t>
              </a:r>
              <a:r>
                <a:rPr lang="it-IT" i="0">
                  <a:solidFill>
                    <a:srgbClr val="C00000"/>
                  </a:solidFill>
                  <a:latin typeface="Cambria Math"/>
                </a:rPr>
                <a:t>𝑡</a:t>
              </a:r>
              <a:r>
                <a:rPr lang="it-IT" i="0">
                  <a:solidFill>
                    <a:srgbClr val="C00000"/>
                  </a:solidFill>
                  <a:latin typeface="Cambria Math" panose="02040503050406030204" pitchFamily="18" charset="0"/>
                </a:rPr>
                <a:t> )</a:t>
              </a:r>
              <a:r>
                <a:rPr lang="it-IT" i="1">
                  <a:solidFill>
                    <a:srgbClr val="C00000"/>
                  </a:solidFill>
                </a:rPr>
                <a:t> </a:t>
              </a:r>
              <a:r>
                <a:rPr lang="it-IT" i="1"/>
                <a:t>è </a:t>
              </a:r>
              <a:r>
                <a:rPr lang="it-IT" i="1">
                  <a:solidFill>
                    <a:srgbClr val="C00000"/>
                  </a:solidFill>
                </a:rPr>
                <a:t>minore o uguale </a:t>
              </a:r>
              <a:r>
                <a:rPr lang="it-IT" i="1"/>
                <a:t>alla </a:t>
              </a:r>
              <a:r>
                <a:rPr lang="it-IT" i="1">
                  <a:solidFill>
                    <a:srgbClr val="C00000"/>
                  </a:solidFill>
                </a:rPr>
                <a:t>capacità</a:t>
              </a:r>
              <a:r>
                <a:rPr lang="it-IT" i="1"/>
                <a:t> dello stesso taglio</a:t>
              </a:r>
              <a:endParaRPr lang="en-US"/>
            </a:p>
          </dgm:t>
        </dgm:pt>
      </mc:Fallback>
    </mc:AlternateContent>
    <dgm:pt modelId="{F42E18FF-938D-42C3-BBB9-1BBC9F2417C9}" type="parTrans" cxnId="{DB1EB6E6-CAE9-4E0F-84C9-61A779234DFD}">
      <dgm:prSet/>
      <dgm:spPr/>
      <dgm:t>
        <a:bodyPr/>
        <a:lstStyle/>
        <a:p>
          <a:endParaRPr lang="en-US"/>
        </a:p>
      </dgm:t>
    </dgm:pt>
    <dgm:pt modelId="{D6162A38-6E89-43A7-9A78-602CCEB3ACB1}" type="sibTrans" cxnId="{DB1EB6E6-CAE9-4E0F-84C9-61A779234DFD}">
      <dgm:prSet/>
      <dgm:spPr/>
      <dgm:t>
        <a:bodyPr/>
        <a:lstStyle/>
        <a:p>
          <a:endParaRPr lang="en-US"/>
        </a:p>
      </dgm:t>
    </dgm:pt>
    <dgm:pt modelId="{DD7B3823-C692-4DAB-9530-BC23844FB033}" type="pres">
      <dgm:prSet presAssocID="{984D2A15-529C-4422-8707-DC58B10CF094}" presName="linear" presStyleCnt="0">
        <dgm:presLayoutVars>
          <dgm:animLvl val="lvl"/>
          <dgm:resizeHandles val="exact"/>
        </dgm:presLayoutVars>
      </dgm:prSet>
      <dgm:spPr/>
    </dgm:pt>
    <dgm:pt modelId="{48797AFD-354E-4780-982C-5A286F248271}" type="pres">
      <dgm:prSet presAssocID="{EE35238E-DAC1-438A-A50C-F95B15215D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E41047-1DC1-4833-9B42-6E99BCE3DD76}" type="presOf" srcId="{EE35238E-DAC1-438A-A50C-F95B15215D7E}" destId="{48797AFD-354E-4780-982C-5A286F248271}" srcOrd="0" destOrd="0" presId="urn:microsoft.com/office/officeart/2005/8/layout/vList2"/>
    <dgm:cxn modelId="{42EFF2AC-D243-438C-92AA-38058D6CDC95}" type="presOf" srcId="{984D2A15-529C-4422-8707-DC58B10CF094}" destId="{DD7B3823-C692-4DAB-9530-BC23844FB033}" srcOrd="0" destOrd="0" presId="urn:microsoft.com/office/officeart/2005/8/layout/vList2"/>
    <dgm:cxn modelId="{DB1EB6E6-CAE9-4E0F-84C9-61A779234DFD}" srcId="{984D2A15-529C-4422-8707-DC58B10CF094}" destId="{EE35238E-DAC1-438A-A50C-F95B15215D7E}" srcOrd="0" destOrd="0" parTransId="{F42E18FF-938D-42C3-BBB9-1BBC9F2417C9}" sibTransId="{D6162A38-6E89-43A7-9A78-602CCEB3ACB1}"/>
    <dgm:cxn modelId="{9F889B38-F484-4411-9DD3-7AB3F5F58764}" type="presParOf" srcId="{DD7B3823-C692-4DAB-9530-BC23844FB033}" destId="{48797AFD-354E-4780-982C-5A286F2482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4D2A15-529C-4422-8707-DC58B10CF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5238E-DAC1-438A-A50C-F95B15215D7E}">
      <dgm:prSet/>
      <dgm:spPr>
        <a:blipFill>
          <a:blip xmlns:r="http://schemas.openxmlformats.org/officeDocument/2006/relationships" r:embed="rId1"/>
          <a:stretch>
            <a:fillRect l="-292" b="-60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2E18FF-938D-42C3-BBB9-1BBC9F2417C9}" type="parTrans" cxnId="{DB1EB6E6-CAE9-4E0F-84C9-61A779234DFD}">
      <dgm:prSet/>
      <dgm:spPr/>
      <dgm:t>
        <a:bodyPr/>
        <a:lstStyle/>
        <a:p>
          <a:endParaRPr lang="en-US"/>
        </a:p>
      </dgm:t>
    </dgm:pt>
    <dgm:pt modelId="{D6162A38-6E89-43A7-9A78-602CCEB3ACB1}" type="sibTrans" cxnId="{DB1EB6E6-CAE9-4E0F-84C9-61A779234DFD}">
      <dgm:prSet/>
      <dgm:spPr/>
      <dgm:t>
        <a:bodyPr/>
        <a:lstStyle/>
        <a:p>
          <a:endParaRPr lang="en-US"/>
        </a:p>
      </dgm:t>
    </dgm:pt>
    <dgm:pt modelId="{DD7B3823-C692-4DAB-9530-BC23844FB033}" type="pres">
      <dgm:prSet presAssocID="{984D2A15-529C-4422-8707-DC58B10CF094}" presName="linear" presStyleCnt="0">
        <dgm:presLayoutVars>
          <dgm:animLvl val="lvl"/>
          <dgm:resizeHandles val="exact"/>
        </dgm:presLayoutVars>
      </dgm:prSet>
      <dgm:spPr/>
    </dgm:pt>
    <dgm:pt modelId="{48797AFD-354E-4780-982C-5A286F248271}" type="pres">
      <dgm:prSet presAssocID="{EE35238E-DAC1-438A-A50C-F95B15215D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E41047-1DC1-4833-9B42-6E99BCE3DD76}" type="presOf" srcId="{EE35238E-DAC1-438A-A50C-F95B15215D7E}" destId="{48797AFD-354E-4780-982C-5A286F248271}" srcOrd="0" destOrd="0" presId="urn:microsoft.com/office/officeart/2005/8/layout/vList2"/>
    <dgm:cxn modelId="{42EFF2AC-D243-438C-92AA-38058D6CDC95}" type="presOf" srcId="{984D2A15-529C-4422-8707-DC58B10CF094}" destId="{DD7B3823-C692-4DAB-9530-BC23844FB033}" srcOrd="0" destOrd="0" presId="urn:microsoft.com/office/officeart/2005/8/layout/vList2"/>
    <dgm:cxn modelId="{DB1EB6E6-CAE9-4E0F-84C9-61A779234DFD}" srcId="{984D2A15-529C-4422-8707-DC58B10CF094}" destId="{EE35238E-DAC1-438A-A50C-F95B15215D7E}" srcOrd="0" destOrd="0" parTransId="{F42E18FF-938D-42C3-BBB9-1BBC9F2417C9}" sibTransId="{D6162A38-6E89-43A7-9A78-602CCEB3ACB1}"/>
    <dgm:cxn modelId="{9F889B38-F484-4411-9DD3-7AB3F5F58764}" type="presParOf" srcId="{DD7B3823-C692-4DAB-9530-BC23844FB033}" destId="{48797AFD-354E-4780-982C-5A286F2482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34"/>
          <a:ext cx="3159968" cy="8938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Risolvere il problema del </a:t>
          </a:r>
          <a:r>
            <a:rPr lang="it-IT" sz="1400" i="1" kern="1200">
              <a:solidFill>
                <a:srgbClr val="C00000"/>
              </a:solidFill>
            </a:rPr>
            <a:t>massimo flusso</a:t>
          </a:r>
          <a:r>
            <a:rPr lang="it-IT" sz="1400" i="1" kern="1200"/>
            <a:t> da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t-IT" sz="14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</m:e>
                <m:sup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∗</m:t>
                  </m:r>
                </m:sup>
              </m:sSup>
            </m:oMath>
          </a14:m>
          <a:r>
            <a:rPr lang="it-IT" sz="1400" i="1" kern="1200">
              <a:solidFill>
                <a:srgbClr val="C00000"/>
              </a:solidFill>
            </a:rPr>
            <a:t> </a:t>
          </a:r>
          <a:r>
            <a:rPr lang="it-IT" sz="1400" i="1" kern="1200"/>
            <a:t>a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t-IT" sz="14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</m:e>
                <m:sup>
                  <m:r>
                    <a:rPr lang="it-IT" sz="1400" i="1" kern="1200">
                      <a:solidFill>
                        <a:srgbClr val="C00000"/>
                      </a:solidFill>
                      <a:latin typeface="Cambria Math"/>
                    </a:rPr>
                    <m:t>∗</m:t>
                  </m:r>
                </m:sup>
              </m:sSup>
            </m:oMath>
          </a14:m>
          <a:r>
            <a:rPr lang="it-IT" sz="1400" i="1" kern="1200"/>
            <a:t> </a:t>
          </a:r>
          <a:r>
            <a:rPr lang="it-IT" sz="1400" i="1" kern="1200">
              <a:solidFill>
                <a:srgbClr val="C00000"/>
              </a:solidFill>
            </a:rPr>
            <a:t>equivale</a:t>
          </a:r>
          <a:r>
            <a:rPr lang="it-IT" sz="1400" i="1" kern="1200"/>
            <a:t> a risolvere il </a:t>
          </a:r>
          <a:r>
            <a:rPr lang="it-IT" sz="1400" i="1" kern="1200">
              <a:solidFill>
                <a:srgbClr val="C00000"/>
              </a:solidFill>
            </a:rPr>
            <a:t>problema di partenza </a:t>
          </a:r>
          <a:r>
            <a:rPr lang="it-IT" sz="1400" i="1" kern="1200"/>
            <a:t>con più origini e più destinazioni.</a:t>
          </a:r>
          <a:endParaRPr lang="en-US" sz="1400" kern="1200"/>
        </a:p>
      </dsp:txBody>
      <dsp:txXfrm>
        <a:off x="43633" y="43667"/>
        <a:ext cx="3072702" cy="806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3014-8C00-4091-8DD7-A4E906C4B9FD}">
      <dsp:nvSpPr>
        <dsp:cNvPr id="0" name=""/>
        <dsp:cNvSpPr/>
      </dsp:nvSpPr>
      <dsp:spPr>
        <a:xfrm>
          <a:off x="0" y="86"/>
          <a:ext cx="7056784" cy="3383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/>
            <a:t>In conclusione, </a:t>
          </a:r>
          <a:r>
            <a:rPr lang="it-IT" sz="1400" i="1" kern="1200">
              <a:solidFill>
                <a:srgbClr val="C00000"/>
              </a:solidFill>
            </a:rPr>
            <a:t>per ogni taglio</a:t>
          </a:r>
          <a:r>
            <a:rPr lang="it-IT" sz="1400" kern="1200">
              <a:solidFill>
                <a:srgbClr val="C00000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it-IT" sz="160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i="1" kern="120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it-IT" sz="1600" i="1" kern="1200">
              <a:solidFill>
                <a:srgbClr val="C00000"/>
              </a:solidFill>
            </a:rPr>
            <a:t> </a:t>
          </a:r>
          <a:r>
            <a:rPr lang="it-IT" sz="1400" i="1" kern="1200"/>
            <a:t>abbiamo </a:t>
          </a:r>
          <a14:m xmlns:a14="http://schemas.microsoft.com/office/drawing/2010/main">
            <m:oMath xmlns:m="http://schemas.openxmlformats.org/officeDocument/2006/math"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𝑓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(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𝑠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,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𝑡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)≤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𝑢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(</m:t>
              </m:r>
              <m:sSub>
                <m:sSubPr>
                  <m:ctrlPr>
                    <a:rPr lang="it-IT" sz="1600" b="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𝑉</m:t>
                  </m:r>
                </m:e>
                <m:sub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</m:sub>
              </m:sSub>
              <m:r>
                <a:rPr lang="it-IT" sz="1600" b="0" i="1" kern="1200">
                  <a:solidFill>
                    <a:srgbClr val="C00000"/>
                  </a:solidFill>
                  <a:latin typeface="Cambria Math"/>
                </a:rPr>
                <m:t>,</m:t>
              </m:r>
              <m:sSub>
                <m:sSubPr>
                  <m:ctrlPr>
                    <a:rPr lang="it-IT" sz="1600" b="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𝑉</m:t>
                  </m:r>
                </m:e>
                <m:sub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</m:sub>
              </m:sSub>
              <m:r>
                <a:rPr lang="it-IT" sz="1600" b="0" i="1" kern="1200">
                  <a:solidFill>
                    <a:srgbClr val="C00000"/>
                  </a:solidFill>
                  <a:latin typeface="Cambria Math"/>
                </a:rPr>
                <m:t>)</m:t>
              </m:r>
            </m:oMath>
          </a14:m>
          <a:r>
            <a:rPr lang="it-IT" sz="1400" i="1" kern="1200"/>
            <a:t>  </a:t>
          </a:r>
          <a:endParaRPr lang="en-US" sz="1400" kern="1200"/>
        </a:p>
      </dsp:txBody>
      <dsp:txXfrm>
        <a:off x="16518" y="16604"/>
        <a:ext cx="7023748" cy="3053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10727-49C5-4B8B-BBB7-D785E1461649}">
      <dsp:nvSpPr>
        <dsp:cNvPr id="0" name=""/>
        <dsp:cNvSpPr/>
      </dsp:nvSpPr>
      <dsp:spPr>
        <a:xfrm>
          <a:off x="0" y="74"/>
          <a:ext cx="2880320" cy="307627"/>
        </a:xfrm>
        <a:prstGeom prst="roundRect">
          <a:avLst/>
        </a:prstGeom>
        <a:solidFill>
          <a:srgbClr val="A366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i="1" kern="1200"/>
            <a:t>Occorrono 2000 iterazioni!</a:t>
          </a:r>
          <a:endParaRPr lang="en-US" sz="1800" kern="1200"/>
        </a:p>
      </dsp:txBody>
      <dsp:txXfrm>
        <a:off x="15017" y="15091"/>
        <a:ext cx="2850286" cy="2775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8A4A4-5BBB-4B61-92FE-DCE4BE89DDAD}">
      <dsp:nvSpPr>
        <dsp:cNvPr id="0" name=""/>
        <dsp:cNvSpPr/>
      </dsp:nvSpPr>
      <dsp:spPr>
        <a:xfrm>
          <a:off x="0" y="0"/>
          <a:ext cx="8352928" cy="700244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i="1" kern="1200"/>
            <a:t>L’algoritmo di </a:t>
          </a:r>
          <a:r>
            <a:rPr lang="it-IT" sz="1900" i="1" kern="1200" err="1">
              <a:solidFill>
                <a:srgbClr val="C00000"/>
              </a:solidFill>
            </a:rPr>
            <a:t>Edmonds</a:t>
          </a:r>
          <a:r>
            <a:rPr lang="it-IT" sz="1900" i="1" kern="1200">
              <a:solidFill>
                <a:srgbClr val="C00000"/>
              </a:solidFill>
            </a:rPr>
            <a:t> – </a:t>
          </a:r>
          <a:r>
            <a:rPr lang="it-IT" sz="1900" i="1" kern="1200" err="1">
              <a:solidFill>
                <a:srgbClr val="C00000"/>
              </a:solidFill>
            </a:rPr>
            <a:t>Karp</a:t>
          </a:r>
          <a:r>
            <a:rPr lang="it-IT" sz="1900" i="1" kern="1200">
              <a:solidFill>
                <a:srgbClr val="C00000"/>
              </a:solidFill>
            </a:rPr>
            <a:t> </a:t>
          </a:r>
          <a:r>
            <a:rPr lang="it-IT" sz="1900" i="1" kern="1200"/>
            <a:t>calcola, tra tutti i possibili cammini aumentanti, quello con il </a:t>
          </a:r>
          <a:r>
            <a:rPr lang="it-IT" sz="1900" i="1" kern="1200">
              <a:solidFill>
                <a:srgbClr val="C00000"/>
              </a:solidFill>
            </a:rPr>
            <a:t>minor numero di archi</a:t>
          </a:r>
          <a:endParaRPr lang="en-US" sz="1900" kern="1200">
            <a:solidFill>
              <a:srgbClr val="C00000"/>
            </a:solidFill>
          </a:endParaRPr>
        </a:p>
      </dsp:txBody>
      <dsp:txXfrm>
        <a:off x="34183" y="34183"/>
        <a:ext cx="8284562" cy="63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BEB40-D1B3-4ADB-8CF9-BFD76E36110A}">
      <dsp:nvSpPr>
        <dsp:cNvPr id="0" name=""/>
        <dsp:cNvSpPr/>
      </dsp:nvSpPr>
      <dsp:spPr>
        <a:xfrm>
          <a:off x="0" y="187"/>
          <a:ext cx="4104455" cy="63056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Una generica soluzione ammissibile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1600" b="1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1600" b="1" i="1" kern="1200" smtClean="0">
                      <a:solidFill>
                        <a:srgbClr val="C00000"/>
                      </a:solidFill>
                      <a:latin typeface="Cambria Math"/>
                    </a:rPr>
                    <m:t>𝒙</m:t>
                  </m:r>
                </m:e>
              </m:acc>
            </m:oMath>
          </a14:m>
          <a:endParaRPr lang="it-IT" sz="1600" kern="120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rappresenta un </a:t>
          </a:r>
          <a:r>
            <a:rPr lang="it-IT" sz="1500" i="1" kern="1200">
              <a:solidFill>
                <a:srgbClr val="C00000"/>
              </a:solidFill>
            </a:rPr>
            <a:t>flusso ammissibile </a:t>
          </a:r>
          <a:r>
            <a:rPr lang="it-IT" sz="1500" kern="1200"/>
            <a:t>sul grafo</a:t>
          </a:r>
          <a:endParaRPr lang="en-US" sz="1500" kern="1200"/>
        </a:p>
      </dsp:txBody>
      <dsp:txXfrm>
        <a:off x="30782" y="30969"/>
        <a:ext cx="4042891" cy="56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Assegnazione di lavori </a:t>
          </a:r>
          <a:endParaRPr lang="en-US" sz="1600" kern="1200"/>
        </a:p>
      </dsp:txBody>
      <dsp:txXfrm>
        <a:off x="17569" y="17632"/>
        <a:ext cx="8323049" cy="324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2798"/>
          <a:ext cx="3960440" cy="7862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Il </a:t>
          </a:r>
          <a:r>
            <a:rPr lang="it-IT" sz="13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problema di assegnazione </a:t>
          </a:r>
          <a:r>
            <a:rPr lang="it-IT" sz="13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consiste nel </a:t>
          </a:r>
          <a:r>
            <a:rPr lang="it-IT" sz="13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determinare</a:t>
          </a:r>
          <a:r>
            <a:rPr lang="it-IT" sz="13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un </a:t>
          </a:r>
          <a:r>
            <a:rPr lang="it-IT" sz="13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accoppiamento</a:t>
          </a:r>
          <a:r>
            <a:rPr lang="it-IT" sz="13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con un numero </a:t>
          </a:r>
          <a:r>
            <a:rPr lang="it-IT" sz="13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massimo</a:t>
          </a:r>
          <a:r>
            <a:rPr lang="it-IT" sz="13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di archi sul grafo bipartito</a:t>
          </a:r>
          <a:endParaRPr lang="en-US" sz="13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8381" y="41179"/>
        <a:ext cx="388367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Assegnazione di lavori  </a:t>
          </a:r>
          <a:endParaRPr lang="en-US" sz="1600" kern="1200"/>
        </a:p>
      </dsp:txBody>
      <dsp:txXfrm>
        <a:off x="17569" y="17632"/>
        <a:ext cx="8323049" cy="3247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97AFD-354E-4780-982C-5A286F248271}">
      <dsp:nvSpPr>
        <dsp:cNvPr id="0" name=""/>
        <dsp:cNvSpPr/>
      </dsp:nvSpPr>
      <dsp:spPr>
        <a:xfrm>
          <a:off x="0" y="4518"/>
          <a:ext cx="8326982" cy="374400"/>
        </a:xfrm>
        <a:prstGeom prst="roundRect">
          <a:avLst/>
        </a:prstGeom>
        <a:solidFill>
          <a:srgbClr val="C9A6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Il </a:t>
          </a:r>
          <a:r>
            <a:rPr lang="it-IT" sz="1600" i="1" kern="1200">
              <a:solidFill>
                <a:srgbClr val="C00000"/>
              </a:solidFill>
            </a:rPr>
            <a:t>flusso</a:t>
          </a:r>
          <a:r>
            <a:rPr lang="it-IT" sz="1600" i="1" kern="1200"/>
            <a:t> sul taglio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it-IT" sz="16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i="1" kern="120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it-IT" sz="1600" i="1" kern="1200">
              <a:solidFill>
                <a:srgbClr val="C00000"/>
              </a:solidFill>
            </a:rPr>
            <a:t> </a:t>
          </a:r>
          <a:r>
            <a:rPr lang="it-IT" sz="1600" i="1" kern="1200"/>
            <a:t>è </a:t>
          </a:r>
          <a:r>
            <a:rPr lang="it-IT" sz="1600" i="1" kern="1200">
              <a:solidFill>
                <a:srgbClr val="C00000"/>
              </a:solidFill>
            </a:rPr>
            <a:t>minore o uguale </a:t>
          </a:r>
          <a:r>
            <a:rPr lang="it-IT" sz="1600" i="1" kern="1200"/>
            <a:t>alla </a:t>
          </a:r>
          <a:r>
            <a:rPr lang="it-IT" sz="1600" i="1" kern="1200">
              <a:solidFill>
                <a:srgbClr val="C00000"/>
              </a:solidFill>
            </a:rPr>
            <a:t>capacità</a:t>
          </a:r>
          <a:r>
            <a:rPr lang="it-IT" sz="1600" i="1" kern="1200"/>
            <a:t> dello stesso taglio</a:t>
          </a:r>
          <a:endParaRPr lang="en-US" sz="1600" kern="1200"/>
        </a:p>
      </dsp:txBody>
      <dsp:txXfrm>
        <a:off x="18277" y="22795"/>
        <a:ext cx="8290428" cy="337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86"/>
          <a:ext cx="8358187" cy="359866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Calcolo distribuito</a:t>
          </a:r>
          <a:endParaRPr lang="en-US" sz="1600" kern="1200"/>
        </a:p>
      </dsp:txBody>
      <dsp:txXfrm>
        <a:off x="17567" y="17653"/>
        <a:ext cx="8323053" cy="3247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2798"/>
          <a:ext cx="8444805" cy="7862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Tale problema può essere ricondotto a quello di determinare un </a:t>
          </a:r>
          <a:r>
            <a:rPr lang="it-IT" sz="16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taglio di capacità minima </a:t>
          </a:r>
          <a:r>
            <a:rPr lang="it-IT" sz="16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su un particolare </a:t>
          </a:r>
          <a:r>
            <a:rPr lang="it-IT" sz="1600" i="1" kern="120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grafo orientato</a:t>
          </a:r>
          <a:r>
            <a:rPr lang="it-IT" sz="1600" i="1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  <a:endParaRPr lang="en-US" sz="1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8381" y="41179"/>
        <a:ext cx="8368043" cy="7094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86"/>
          <a:ext cx="8358187" cy="359866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Calcolo distribuito</a:t>
          </a:r>
          <a:endParaRPr lang="en-US" sz="1600" kern="1200"/>
        </a:p>
      </dsp:txBody>
      <dsp:txXfrm>
        <a:off x="17567" y="17653"/>
        <a:ext cx="8323053" cy="32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954DE0-20A5-4E65-A678-CDB62450E7A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53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847F-1B33-4CD2-AB5E-47A056183C7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A9FD-3285-4C11-9CEA-BF1E8AA3D8F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2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7FAD-77DB-47CB-8EA8-5203D8D8C8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EB35-6837-4D83-BCF7-9F49AD80360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44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6D72-3A8D-47B0-A029-65437FC6C23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9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71CF-638A-492A-A124-3083ACB132E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5B89-9F64-4454-8B4A-8B39FE9140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3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AFFC-FF2A-4F1C-AB7F-DE725CA38D4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8AC0-F31B-48D1-8BA6-D0F155D1A72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D51A-022A-4475-9FE2-B4D657CAA24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7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47C-C077-432B-9557-9451C14335F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D5F1C-5208-430C-9E5A-0305344FD20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9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AC8C-8EE9-4FFB-AB52-85F764A7A29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B8A829-C5C8-4124-A047-F95DE7C70DC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diagramData" Target="../diagrams/data4.xml"/><Relationship Id="rId3" Type="http://schemas.openxmlformats.org/officeDocument/2006/relationships/image" Target="../media/image32.png"/><Relationship Id="rId21" Type="http://schemas.openxmlformats.org/officeDocument/2006/relationships/diagramData" Target="../diagrams/data3.xm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microsoft.com/office/2007/relationships/diagramDrawing" Target="../diagrams/drawing2.xml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diagramColors" Target="../diagrams/colors2.xml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diagramQuickStyle" Target="../diagrams/quickStyle2.xml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Relationship Id="rId14" Type="http://schemas.openxmlformats.org/officeDocument/2006/relationships/image" Target="../media/image42.png"/><Relationship Id="rId22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57.png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microsoft.com/office/2007/relationships/diagramDrawing" Target="../diagrams/drawing6.xml"/><Relationship Id="rId5" Type="http://schemas.openxmlformats.org/officeDocument/2006/relationships/image" Target="../media/image59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58.png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70.png"/><Relationship Id="rId12" Type="http://schemas.openxmlformats.org/officeDocument/2006/relationships/diagramQuickStyle" Target="../diagrams/quickStyle8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7.xml"/><Relationship Id="rId10" Type="http://schemas.openxmlformats.org/officeDocument/2006/relationships/diagramData" Target="../diagrams/data11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2.png"/><Relationship Id="rId14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7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76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diagramColors" Target="../diagrams/colors10.xml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diagramQuickStyle" Target="../diagrams/quickStyle10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diagramLayout" Target="../diagrams/layout10.xml"/><Relationship Id="rId5" Type="http://schemas.openxmlformats.org/officeDocument/2006/relationships/image" Target="../media/image84.png"/><Relationship Id="rId15" Type="http://schemas.openxmlformats.org/officeDocument/2006/relationships/diagramData" Target="../diagrams/data14.xml"/><Relationship Id="rId10" Type="http://schemas.openxmlformats.org/officeDocument/2006/relationships/diagramData" Target="../diagrams/data13.xml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microsoft.com/office/2007/relationships/diagramDrawing" Target="../diagrams/drawing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8.png"/><Relationship Id="rId7" Type="http://schemas.openxmlformats.org/officeDocument/2006/relationships/image" Target="../media/image10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diagramLayout" Target="../diagrams/layou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diagramData" Target="../diagrams/data2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microsoft.com/office/2007/relationships/diagramDrawing" Target="../diagrams/drawing1.xml"/><Relationship Id="rId10" Type="http://schemas.openxmlformats.org/officeDocument/2006/relationships/image" Target="../media/image17.png"/><Relationship Id="rId19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54.png"/><Relationship Id="rId2" Type="http://schemas.openxmlformats.org/officeDocument/2006/relationships/image" Target="../media/image151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55.png"/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12" Type="http://schemas.openxmlformats.org/officeDocument/2006/relationships/image" Target="../media/image154.png"/><Relationship Id="rId2" Type="http://schemas.openxmlformats.org/officeDocument/2006/relationships/image" Target="../media/image151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5" Type="http://schemas.openxmlformats.org/officeDocument/2006/relationships/image" Target="../media/image161.png"/><Relationship Id="rId10" Type="http://schemas.openxmlformats.org/officeDocument/2006/relationships/image" Target="../media/image160.png"/><Relationship Id="rId4" Type="http://schemas.openxmlformats.org/officeDocument/2006/relationships/image" Target="../media/image140.png"/><Relationship Id="rId9" Type="http://schemas.openxmlformats.org/officeDocument/2006/relationships/image" Target="../media/image152.png"/><Relationship Id="rId1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8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6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66.png"/><Relationship Id="rId5" Type="http://schemas.openxmlformats.org/officeDocument/2006/relationships/image" Target="../media/image163.png"/><Relationship Id="rId15" Type="http://schemas.openxmlformats.org/officeDocument/2006/relationships/image" Target="../media/image170.png"/><Relationship Id="rId10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65.png"/><Relationship Id="rId14" Type="http://schemas.openxmlformats.org/officeDocument/2006/relationships/image" Target="../media/image1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40.png"/><Relationship Id="rId7" Type="http://schemas.openxmlformats.org/officeDocument/2006/relationships/image" Target="../media/image17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71.png"/><Relationship Id="rId10" Type="http://schemas.openxmlformats.org/officeDocument/2006/relationships/image" Target="../media/image175.png"/><Relationship Id="rId4" Type="http://schemas.openxmlformats.org/officeDocument/2006/relationships/image" Target="../media/image141.png"/><Relationship Id="rId9" Type="http://schemas.openxmlformats.org/officeDocument/2006/relationships/image" Target="../media/image1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51520" y="980728"/>
            <a:ext cx="8496944" cy="18002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endParaRPr lang="it-IT" altLang="en-US" i="1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467545" y="1136204"/>
            <a:ext cx="792087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ctr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Problema del Massimo Flusso 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è un classico problema di flusso su rete. </a:t>
            </a:r>
          </a:p>
        </p:txBody>
      </p:sp>
      <p:sp>
        <p:nvSpPr>
          <p:cNvPr id="2" name="Rettangolo 1"/>
          <p:cNvSpPr/>
          <p:nvPr/>
        </p:nvSpPr>
        <p:spPr>
          <a:xfrm>
            <a:off x="467544" y="1628800"/>
            <a:ext cx="792088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 tale problema si vuole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distribuire 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un certo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«prodotto» 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(ad esempio acqua, gas, dati, …) da uno (o più)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punti di produzione 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ad uno (o più)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punti di utilizzo</a:t>
            </a:r>
            <a:r>
              <a:rPr lang="it-IT" altLang="en-US" sz="16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.</a:t>
            </a: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467544" y="3284984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Numerose </a:t>
            </a:r>
            <a:r>
              <a:rPr lang="it-IT" altLang="en-US" sz="16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applicazioni </a:t>
            </a:r>
            <a:r>
              <a:rPr lang="it-IT" altLang="en-US" sz="16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 settori come:</a:t>
            </a: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820737" y="3789040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telecomunicazioni</a:t>
            </a:r>
          </a:p>
        </p:txBody>
      </p:sp>
      <p:sp>
        <p:nvSpPr>
          <p:cNvPr id="8" name="Shape 140"/>
          <p:cNvSpPr txBox="1">
            <a:spLocks noGrp="1"/>
          </p:cNvSpPr>
          <p:nvPr/>
        </p:nvSpPr>
        <p:spPr bwMode="auto">
          <a:xfrm>
            <a:off x="820737" y="4221088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informatica (multiprocessori, protocolli internet)</a:t>
            </a:r>
          </a:p>
        </p:txBody>
      </p:sp>
      <p:sp>
        <p:nvSpPr>
          <p:cNvPr id="9" name="Shape 140"/>
          <p:cNvSpPr txBox="1">
            <a:spLocks noGrp="1"/>
          </p:cNvSpPr>
          <p:nvPr/>
        </p:nvSpPr>
        <p:spPr bwMode="auto">
          <a:xfrm>
            <a:off x="820737" y="4653136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trasporti (aereo, ferroviario, merci)</a:t>
            </a:r>
          </a:p>
        </p:txBody>
      </p:sp>
    </p:spTree>
    <p:extLst>
      <p:ext uri="{BB962C8B-B14F-4D97-AF65-F5344CB8AC3E}">
        <p14:creationId xmlns:p14="http://schemas.microsoft.com/office/powerpoint/2010/main" val="17039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3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Formulazione del problema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Variabili decisionali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quantità di flusso che 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attraversa l’arco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800" b="0" i="1">
                  <a:solidFill>
                    <a:srgbClr val="C00000"/>
                  </a:solidFill>
                  <a:latin typeface="Verdana" panose="020B0604030504040204" pitchFamily="34" charset="0"/>
                  <a:ea typeface="Cambria Math"/>
                  <a:cs typeface="Verdana" panose="020B0604030504040204" pitchFamily="34" charset="0"/>
                </a:endParaRP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≥0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flusso totale inviato dalla sorgente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alla destinazione</a:t>
                </a:r>
              </a:p>
            </p:txBody>
          </p:sp>
        </mc:Choice>
        <mc:Fallback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52586" y="4018928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del problema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49796" y="3129462"/>
            <a:ext cx="8208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it-IT" altLang="it-IT" sz="160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Funzione obiettivo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4798938" y="1573373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5910561" y="79132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7607250" y="23755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910561" y="23468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7601793" y="8197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8681913" y="15834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cxnSp>
        <p:nvCxnSpPr>
          <p:cNvPr id="21" name="Connettore 2 20"/>
          <p:cNvCxnSpPr>
            <a:stCxn id="15" idx="7"/>
            <a:endCxn id="16" idx="3"/>
          </p:cNvCxnSpPr>
          <p:nvPr/>
        </p:nvCxnSpPr>
        <p:spPr bwMode="auto">
          <a:xfrm flipV="1">
            <a:off x="5040131" y="1037179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5153521" y="11225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cxnSp>
        <p:nvCxnSpPr>
          <p:cNvPr id="27" name="Connettore 2 26"/>
          <p:cNvCxnSpPr>
            <a:stCxn id="16" idx="4"/>
            <a:endCxn id="18" idx="0"/>
          </p:cNvCxnSpPr>
          <p:nvPr/>
        </p:nvCxnSpPr>
        <p:spPr bwMode="auto">
          <a:xfrm>
            <a:off x="6051849" y="1079360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5" idx="5"/>
            <a:endCxn id="18" idx="1"/>
          </p:cNvCxnSpPr>
          <p:nvPr/>
        </p:nvCxnSpPr>
        <p:spPr bwMode="auto">
          <a:xfrm>
            <a:off x="5040131" y="1819225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6" idx="6"/>
            <a:endCxn id="19" idx="2"/>
          </p:cNvCxnSpPr>
          <p:nvPr/>
        </p:nvCxnSpPr>
        <p:spPr bwMode="auto">
          <a:xfrm>
            <a:off x="6193136" y="935344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8" idx="7"/>
            <a:endCxn id="19" idx="3"/>
          </p:cNvCxnSpPr>
          <p:nvPr/>
        </p:nvCxnSpPr>
        <p:spPr bwMode="auto">
          <a:xfrm flipV="1">
            <a:off x="6151754" y="1065605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8" idx="6"/>
            <a:endCxn id="17" idx="2"/>
          </p:cNvCxnSpPr>
          <p:nvPr/>
        </p:nvCxnSpPr>
        <p:spPr bwMode="auto">
          <a:xfrm>
            <a:off x="6193136" y="2490838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16" idx="5"/>
            <a:endCxn id="17" idx="1"/>
          </p:cNvCxnSpPr>
          <p:nvPr/>
        </p:nvCxnSpPr>
        <p:spPr bwMode="auto">
          <a:xfrm>
            <a:off x="6151754" y="1037179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7" idx="0"/>
            <a:endCxn id="19" idx="4"/>
          </p:cNvCxnSpPr>
          <p:nvPr/>
        </p:nvCxnSpPr>
        <p:spPr bwMode="auto">
          <a:xfrm flipH="1" flipV="1">
            <a:off x="7743081" y="1107786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7" idx="7"/>
            <a:endCxn id="20" idx="3"/>
          </p:cNvCxnSpPr>
          <p:nvPr/>
        </p:nvCxnSpPr>
        <p:spPr bwMode="auto">
          <a:xfrm flipV="1">
            <a:off x="7848443" y="1829266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9" idx="5"/>
            <a:endCxn id="20" idx="1"/>
          </p:cNvCxnSpPr>
          <p:nvPr/>
        </p:nvCxnSpPr>
        <p:spPr bwMode="auto">
          <a:xfrm>
            <a:off x="7842986" y="1065605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5236723" y="2035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5812787" y="149166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6449665" y="115136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6475983" y="19695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6604875" y="24731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6613470" y="6729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7507195" y="154383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43" name="CasellaDiTesto 42"/>
          <p:cNvSpPr txBox="1">
            <a:spLocks noChangeArrowheads="1"/>
          </p:cNvSpPr>
          <p:nvPr/>
        </p:nvSpPr>
        <p:spPr bwMode="auto">
          <a:xfrm>
            <a:off x="8186322" y="10741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4" name="CasellaDiTesto 42"/>
          <p:cNvSpPr txBox="1">
            <a:spLocks noChangeArrowheads="1"/>
          </p:cNvSpPr>
          <p:nvPr/>
        </p:nvSpPr>
        <p:spPr bwMode="auto">
          <a:xfrm>
            <a:off x="8144073" y="20812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59"/>
              <p:cNvSpPr txBox="1"/>
              <p:nvPr/>
            </p:nvSpPr>
            <p:spPr>
              <a:xfrm>
                <a:off x="683568" y="3533530"/>
                <a:ext cx="104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33530"/>
                <a:ext cx="104259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sellaDiTesto 60"/>
              <p:cNvSpPr txBox="1"/>
              <p:nvPr/>
            </p:nvSpPr>
            <p:spPr>
              <a:xfrm>
                <a:off x="459873" y="4501739"/>
                <a:ext cx="5782031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  0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     </m:t>
                      </m:r>
                      <m:r>
                        <a:rPr lang="it-IT" b="0" i="1" smtClean="0">
                          <a:latin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it-IT" b="0"/>
              </a:p>
            </p:txBody>
          </p:sp>
        </mc:Choice>
        <mc:Fallback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" y="4501739"/>
                <a:ext cx="5782031" cy="976614"/>
              </a:xfrm>
              <a:prstGeom prst="rect">
                <a:avLst/>
              </a:prstGeom>
              <a:blipFill>
                <a:blip r:embed="rId4"/>
                <a:stretch>
                  <a:fillRect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sellaDiTesto 61"/>
              <p:cNvSpPr txBox="1"/>
              <p:nvPr/>
            </p:nvSpPr>
            <p:spPr>
              <a:xfrm>
                <a:off x="636673" y="5691236"/>
                <a:ext cx="297254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           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it-IT" b="0"/>
              </a:p>
            </p:txBody>
          </p:sp>
        </mc:Choice>
        <mc:Fallback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" y="5691236"/>
                <a:ext cx="2972545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tangolo 62"/>
          <p:cNvSpPr/>
          <p:nvPr/>
        </p:nvSpPr>
        <p:spPr>
          <a:xfrm>
            <a:off x="5435600" y="4110483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nodo origine deve uscire tutto il flusso inviato alla destinazione</a:t>
            </a:r>
          </a:p>
        </p:txBody>
      </p:sp>
      <p:cxnSp>
        <p:nvCxnSpPr>
          <p:cNvPr id="64" name="Connettore 2 63"/>
          <p:cNvCxnSpPr/>
          <p:nvPr/>
        </p:nvCxnSpPr>
        <p:spPr>
          <a:xfrm flipV="1">
            <a:off x="5004048" y="4412964"/>
            <a:ext cx="648072" cy="2522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6327775" y="4755132"/>
            <a:ext cx="220466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Continuità del flusso nei nodi intermedi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5867399" y="5331196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nodo destinazione deve arrivare tutto il flusso inviato dall’origine</a:t>
            </a:r>
          </a:p>
        </p:txBody>
      </p:sp>
      <p:cxnSp>
        <p:nvCxnSpPr>
          <p:cNvPr id="69" name="Connettore 2 68"/>
          <p:cNvCxnSpPr>
            <a:endCxn id="68" idx="1"/>
          </p:cNvCxnSpPr>
          <p:nvPr/>
        </p:nvCxnSpPr>
        <p:spPr>
          <a:xfrm>
            <a:off x="5040131" y="5331196"/>
            <a:ext cx="827268" cy="2143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4139952" y="5907260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capacità degli archi</a:t>
            </a:r>
          </a:p>
        </p:txBody>
      </p:sp>
      <p:cxnSp>
        <p:nvCxnSpPr>
          <p:cNvPr id="74" name="Connettore 2 73"/>
          <p:cNvCxnSpPr/>
          <p:nvPr/>
        </p:nvCxnSpPr>
        <p:spPr>
          <a:xfrm>
            <a:off x="3726984" y="5907260"/>
            <a:ext cx="827268" cy="2143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60" grpId="0"/>
      <p:bldP spid="61" grpId="0"/>
      <p:bldP spid="62" grpId="0"/>
      <p:bldP spid="63" grpId="0"/>
      <p:bldP spid="67" grpId="0"/>
      <p:bldP spid="68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Formulazione del problema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Ovale 3"/>
          <p:cNvSpPr/>
          <p:nvPr/>
        </p:nvSpPr>
        <p:spPr bwMode="auto">
          <a:xfrm>
            <a:off x="4798938" y="1573373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5910561" y="79132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7607250" y="23755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5910561" y="23468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7601793" y="8197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8681913" y="15834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cxnSp>
        <p:nvCxnSpPr>
          <p:cNvPr id="10" name="Connettore 2 9"/>
          <p:cNvCxnSpPr>
            <a:stCxn id="4" idx="7"/>
            <a:endCxn id="5" idx="3"/>
          </p:cNvCxnSpPr>
          <p:nvPr/>
        </p:nvCxnSpPr>
        <p:spPr bwMode="auto">
          <a:xfrm flipV="1">
            <a:off x="5040131" y="1037179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42"/>
          <p:cNvSpPr txBox="1">
            <a:spLocks noChangeArrowheads="1"/>
          </p:cNvSpPr>
          <p:nvPr/>
        </p:nvSpPr>
        <p:spPr bwMode="auto">
          <a:xfrm>
            <a:off x="5153521" y="11225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cxnSp>
        <p:nvCxnSpPr>
          <p:cNvPr id="12" name="Connettore 2 11"/>
          <p:cNvCxnSpPr>
            <a:stCxn id="5" idx="4"/>
            <a:endCxn id="7" idx="0"/>
          </p:cNvCxnSpPr>
          <p:nvPr/>
        </p:nvCxnSpPr>
        <p:spPr bwMode="auto">
          <a:xfrm>
            <a:off x="6051849" y="1079360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5"/>
            <a:endCxn id="7" idx="1"/>
          </p:cNvCxnSpPr>
          <p:nvPr/>
        </p:nvCxnSpPr>
        <p:spPr bwMode="auto">
          <a:xfrm>
            <a:off x="5040131" y="1819225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6193136" y="935344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7"/>
            <a:endCxn id="8" idx="3"/>
          </p:cNvCxnSpPr>
          <p:nvPr/>
        </p:nvCxnSpPr>
        <p:spPr bwMode="auto">
          <a:xfrm flipV="1">
            <a:off x="6151754" y="1065605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6"/>
            <a:endCxn id="6" idx="2"/>
          </p:cNvCxnSpPr>
          <p:nvPr/>
        </p:nvCxnSpPr>
        <p:spPr bwMode="auto">
          <a:xfrm>
            <a:off x="6193136" y="2490838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5" idx="5"/>
            <a:endCxn id="6" idx="1"/>
          </p:cNvCxnSpPr>
          <p:nvPr/>
        </p:nvCxnSpPr>
        <p:spPr bwMode="auto">
          <a:xfrm>
            <a:off x="6151754" y="1037179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0"/>
            <a:endCxn id="8" idx="4"/>
          </p:cNvCxnSpPr>
          <p:nvPr/>
        </p:nvCxnSpPr>
        <p:spPr bwMode="auto">
          <a:xfrm flipH="1" flipV="1">
            <a:off x="7743081" y="1107786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7"/>
            <a:endCxn id="9" idx="3"/>
          </p:cNvCxnSpPr>
          <p:nvPr/>
        </p:nvCxnSpPr>
        <p:spPr bwMode="auto">
          <a:xfrm flipV="1">
            <a:off x="7848443" y="1829266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5"/>
            <a:endCxn id="9" idx="1"/>
          </p:cNvCxnSpPr>
          <p:nvPr/>
        </p:nvCxnSpPr>
        <p:spPr bwMode="auto">
          <a:xfrm>
            <a:off x="7842986" y="1065605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5236723" y="2035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5812787" y="149166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6449665" y="115136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sp>
        <p:nvSpPr>
          <p:cNvPr id="24" name="CasellaDiTesto 42"/>
          <p:cNvSpPr txBox="1">
            <a:spLocks noChangeArrowheads="1"/>
          </p:cNvSpPr>
          <p:nvPr/>
        </p:nvSpPr>
        <p:spPr bwMode="auto">
          <a:xfrm>
            <a:off x="6475983" y="19695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25" name="CasellaDiTesto 42"/>
          <p:cNvSpPr txBox="1">
            <a:spLocks noChangeArrowheads="1"/>
          </p:cNvSpPr>
          <p:nvPr/>
        </p:nvSpPr>
        <p:spPr bwMode="auto">
          <a:xfrm>
            <a:off x="6604875" y="24731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6613470" y="6729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7507195" y="154383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8186322" y="10741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8144073" y="20812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/>
              <p:cNvSpPr txBox="1"/>
              <p:nvPr/>
            </p:nvSpPr>
            <p:spPr>
              <a:xfrm>
                <a:off x="395536" y="3152992"/>
                <a:ext cx="991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𝑓</m:t>
                          </m:r>
                        </m:e>
                      </m:func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52992"/>
                <a:ext cx="99110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/>
              <p:cNvSpPr txBox="1"/>
              <p:nvPr/>
            </p:nvSpPr>
            <p:spPr>
              <a:xfrm>
                <a:off x="395536" y="3513782"/>
                <a:ext cx="1441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13782"/>
                <a:ext cx="14414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/>
              <p:cNvSpPr txBox="1"/>
              <p:nvPr/>
            </p:nvSpPr>
            <p:spPr>
              <a:xfrm>
                <a:off x="395536" y="3903439"/>
                <a:ext cx="2509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03439"/>
                <a:ext cx="25092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/>
              <p:cNvSpPr txBox="1"/>
              <p:nvPr/>
            </p:nvSpPr>
            <p:spPr>
              <a:xfrm>
                <a:off x="395536" y="4305870"/>
                <a:ext cx="2509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5870"/>
                <a:ext cx="25092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/>
              <p:cNvSpPr txBox="1"/>
              <p:nvPr/>
            </p:nvSpPr>
            <p:spPr>
              <a:xfrm>
                <a:off x="395536" y="4695527"/>
                <a:ext cx="250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95527"/>
                <a:ext cx="25092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/>
              <p:cNvSpPr txBox="1"/>
              <p:nvPr/>
            </p:nvSpPr>
            <p:spPr>
              <a:xfrm>
                <a:off x="395536" y="5097958"/>
                <a:ext cx="250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097958"/>
                <a:ext cx="25092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/>
              <p:cNvSpPr txBox="1"/>
              <p:nvPr/>
            </p:nvSpPr>
            <p:spPr>
              <a:xfrm>
                <a:off x="395536" y="5487615"/>
                <a:ext cx="1758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=−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7615"/>
                <a:ext cx="17586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36"/>
              <p:cNvSpPr>
                <a:spLocks noChangeArrowheads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Variabili decisionali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quantità di flusso che 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attraversa l’arco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800" b="0" i="1">
                  <a:solidFill>
                    <a:srgbClr val="C00000"/>
                  </a:solidFill>
                  <a:latin typeface="Verdana" panose="020B0604030504040204" pitchFamily="34" charset="0"/>
                  <a:ea typeface="Cambria Math"/>
                  <a:cs typeface="Verdana" panose="020B0604030504040204" pitchFamily="34" charset="0"/>
                </a:endParaRP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≥0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flusso totale inviato dalla sorgente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alla destinazione</a:t>
                </a:r>
              </a:p>
            </p:txBody>
          </p:sp>
        </mc:Choice>
        <mc:Fallback>
          <p:sp>
            <p:nvSpPr>
              <p:cNvPr id="37" name="Rettango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blipFill>
                <a:blip r:embed="rId9"/>
                <a:stretch>
                  <a:fillRect l="-7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/>
              <p:cNvSpPr txBox="1"/>
              <p:nvPr/>
            </p:nvSpPr>
            <p:spPr>
              <a:xfrm>
                <a:off x="3275856" y="3501008"/>
                <a:ext cx="1403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501008"/>
                <a:ext cx="140352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/>
              <p:cNvSpPr txBox="1"/>
              <p:nvPr/>
            </p:nvSpPr>
            <p:spPr>
              <a:xfrm>
                <a:off x="3277116" y="3933056"/>
                <a:ext cx="1289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≤6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39" name="CasellaDiTes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3933056"/>
                <a:ext cx="12897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/>
              <p:cNvSpPr txBox="1"/>
              <p:nvPr/>
            </p:nvSpPr>
            <p:spPr>
              <a:xfrm>
                <a:off x="3277116" y="4335487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≤15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4335487"/>
                <a:ext cx="140827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40"/>
              <p:cNvSpPr txBox="1"/>
              <p:nvPr/>
            </p:nvSpPr>
            <p:spPr>
              <a:xfrm>
                <a:off x="3277116" y="4695527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≤5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4695527"/>
                <a:ext cx="129445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/>
              <p:cNvSpPr txBox="1"/>
              <p:nvPr/>
            </p:nvSpPr>
            <p:spPr>
              <a:xfrm>
                <a:off x="3277116" y="5085184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≤12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085184"/>
                <a:ext cx="140827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/>
              <p:cNvSpPr txBox="1"/>
              <p:nvPr/>
            </p:nvSpPr>
            <p:spPr>
              <a:xfrm>
                <a:off x="3277116" y="5487615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≤4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487615"/>
                <a:ext cx="129445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/>
              <p:cNvSpPr txBox="1"/>
              <p:nvPr/>
            </p:nvSpPr>
            <p:spPr>
              <a:xfrm>
                <a:off x="3277116" y="5919663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≤8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919663"/>
                <a:ext cx="12944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/>
              <p:cNvSpPr txBox="1"/>
              <p:nvPr/>
            </p:nvSpPr>
            <p:spPr>
              <a:xfrm>
                <a:off x="4933727" y="3501008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≤10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27" y="3501008"/>
                <a:ext cx="140827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/>
              <p:cNvSpPr txBox="1"/>
              <p:nvPr/>
            </p:nvSpPr>
            <p:spPr>
              <a:xfrm>
                <a:off x="4932040" y="3903439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≤6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903439"/>
                <a:ext cx="129445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/>
              <p:cNvSpPr txBox="1"/>
              <p:nvPr/>
            </p:nvSpPr>
            <p:spPr>
              <a:xfrm>
                <a:off x="4933727" y="4335487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≤15</m:t>
                      </m:r>
                    </m:oMath>
                  </m:oMathPara>
                </a14:m>
                <a:endParaRPr lang="it-IT" sz="1600" b="0"/>
              </a:p>
            </p:txBody>
          </p:sp>
        </mc:Choice>
        <mc:Fallback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27" y="4335487"/>
                <a:ext cx="140827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/>
              <p:cNvSpPr txBox="1"/>
              <p:nvPr/>
            </p:nvSpPr>
            <p:spPr>
              <a:xfrm>
                <a:off x="6660232" y="3140968"/>
                <a:ext cx="2232248" cy="233653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0">
                    <a:schemeClr val="accent1">
                      <a:shade val="67500"/>
                      <a:satMod val="115000"/>
                    </a:schemeClr>
                  </a:gs>
                  <a:gs pos="11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𝑂𝑝𝑡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𝑠𝑜𝑙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  </m:t>
                      </m:r>
                    </m:oMath>
                  </m:oMathPara>
                </a14:m>
                <a:endParaRPr lang="it-IT" sz="1600" b="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it-IT" sz="1600" b="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it-IT" sz="160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45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12</m:t>
                      </m:r>
                    </m:oMath>
                  </m:oMathPara>
                </a14:m>
                <a:endParaRPr lang="it-IT" sz="160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it-IT" sz="160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           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i="1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it-IT" sz="1600" i="1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140968"/>
                <a:ext cx="2232248" cy="23365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/>
          <p:cNvCxnSpPr>
            <a:endCxn id="5" idx="3"/>
          </p:cNvCxnSpPr>
          <p:nvPr/>
        </p:nvCxnSpPr>
        <p:spPr>
          <a:xfrm flipV="1">
            <a:off x="5034190" y="1037179"/>
            <a:ext cx="917753" cy="5879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6156772" y="935344"/>
            <a:ext cx="1444582" cy="1739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5" idx="5"/>
            <a:endCxn id="6" idx="1"/>
          </p:cNvCxnSpPr>
          <p:nvPr/>
        </p:nvCxnSpPr>
        <p:spPr>
          <a:xfrm>
            <a:off x="6151754" y="1037179"/>
            <a:ext cx="1496878" cy="13805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6" idx="7"/>
            <a:endCxn id="9" idx="3"/>
          </p:cNvCxnSpPr>
          <p:nvPr/>
        </p:nvCxnSpPr>
        <p:spPr>
          <a:xfrm flipV="1">
            <a:off x="7848443" y="1829266"/>
            <a:ext cx="874852" cy="5884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" idx="5"/>
            <a:endCxn id="7" idx="1"/>
          </p:cNvCxnSpPr>
          <p:nvPr/>
        </p:nvCxnSpPr>
        <p:spPr>
          <a:xfrm>
            <a:off x="5040131" y="1819225"/>
            <a:ext cx="911812" cy="5697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7" idx="6"/>
            <a:endCxn id="6" idx="2"/>
          </p:cNvCxnSpPr>
          <p:nvPr/>
        </p:nvCxnSpPr>
        <p:spPr>
          <a:xfrm>
            <a:off x="6193136" y="2490838"/>
            <a:ext cx="1414114" cy="286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8" idx="5"/>
            <a:endCxn id="9" idx="1"/>
          </p:cNvCxnSpPr>
          <p:nvPr/>
        </p:nvCxnSpPr>
        <p:spPr>
          <a:xfrm>
            <a:off x="7842986" y="1065605"/>
            <a:ext cx="880309" cy="5599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6646650" y="90872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8086810" y="132973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59" name="CasellaDiTesto 42"/>
          <p:cNvSpPr txBox="1">
            <a:spLocks noChangeArrowheads="1"/>
          </p:cNvSpPr>
          <p:nvPr/>
        </p:nvSpPr>
        <p:spPr bwMode="auto">
          <a:xfrm>
            <a:off x="6286610" y="132973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0" name="CasellaDiTesto 42"/>
          <p:cNvSpPr txBox="1">
            <a:spLocks noChangeArrowheads="1"/>
          </p:cNvSpPr>
          <p:nvPr/>
        </p:nvSpPr>
        <p:spPr bwMode="auto">
          <a:xfrm>
            <a:off x="5350506" y="177623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1" name="CasellaDiTesto 42"/>
          <p:cNvSpPr txBox="1">
            <a:spLocks noChangeArrowheads="1"/>
          </p:cNvSpPr>
          <p:nvPr/>
        </p:nvSpPr>
        <p:spPr bwMode="auto">
          <a:xfrm>
            <a:off x="6612514" y="2216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7956376" y="1847441"/>
            <a:ext cx="642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(12)</a:t>
            </a:r>
          </a:p>
        </p:txBody>
      </p:sp>
      <p:sp>
        <p:nvSpPr>
          <p:cNvPr id="63" name="CasellaDiTesto 42"/>
          <p:cNvSpPr txBox="1">
            <a:spLocks noChangeArrowheads="1"/>
          </p:cNvSpPr>
          <p:nvPr/>
        </p:nvSpPr>
        <p:spPr bwMode="auto">
          <a:xfrm>
            <a:off x="5350990" y="134076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Diagramma 64"/>
              <p:cNvGraphicFramePr/>
              <p:nvPr>
                <p:extLst>
                  <p:ext uri="{D42A27DB-BD31-4B8C-83A1-F6EECF244321}">
                    <p14:modId xmlns:p14="http://schemas.microsoft.com/office/powerpoint/2010/main" val="952083434"/>
                  </p:ext>
                </p:extLst>
              </p:nvPr>
            </p:nvGraphicFramePr>
            <p:xfrm>
              <a:off x="4871086" y="5633809"/>
              <a:ext cx="4104455" cy="630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>
          <p:graphicFrame>
            <p:nvGraphicFramePr>
              <p:cNvPr id="65" name="Diagramma 64"/>
              <p:cNvGraphicFramePr/>
              <p:nvPr>
                <p:extLst>
                  <p:ext uri="{D42A27DB-BD31-4B8C-83A1-F6EECF244321}">
                    <p14:modId xmlns:p14="http://schemas.microsoft.com/office/powerpoint/2010/main" val="952083434"/>
                  </p:ext>
                </p:extLst>
              </p:nvPr>
            </p:nvGraphicFramePr>
            <p:xfrm>
              <a:off x="4871086" y="5633809"/>
              <a:ext cx="4104455" cy="630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2" r:qs="rId23" r:cs="rId24"/>
              </a:graphicData>
            </a:graphic>
          </p:graphicFrame>
        </mc:Fallback>
      </mc:AlternateContent>
      <p:cxnSp>
        <p:nvCxnSpPr>
          <p:cNvPr id="69" name="Connettore 1 68"/>
          <p:cNvCxnSpPr/>
          <p:nvPr/>
        </p:nvCxnSpPr>
        <p:spPr>
          <a:xfrm flipV="1">
            <a:off x="251520" y="3163698"/>
            <a:ext cx="6192688" cy="4927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V="1">
            <a:off x="6444208" y="3163698"/>
            <a:ext cx="0" cy="206550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 flipH="1">
            <a:off x="4685388" y="5229200"/>
            <a:ext cx="17588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H="1" flipV="1">
            <a:off x="4679382" y="5229200"/>
            <a:ext cx="6007" cy="12241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flipH="1">
            <a:off x="251520" y="6453336"/>
            <a:ext cx="44338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 flipV="1">
            <a:off x="251520" y="3212978"/>
            <a:ext cx="0" cy="32403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Graphic spid="6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5148064" y="4149080"/>
            <a:ext cx="2465015" cy="69349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84196299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539552" y="1412776"/>
            <a:ext cx="8143751" cy="10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Supponiamo di disporre di </a:t>
            </a:r>
            <a:r>
              <a:rPr lang="it-IT" sz="1400" i="1" u="sng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ingegneri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svolgere </a:t>
            </a:r>
            <a:r>
              <a:rPr lang="it-IT" sz="1400" i="1" u="sng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lavori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 m &lt; n) e che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ciascun ingegnere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sia associata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lista di lavori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 è in grado di svolgere. Vogliamo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assegnare i lavori agli ingegneri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modo tale che:</a:t>
            </a:r>
            <a:endParaRPr lang="en-US" sz="14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539552" y="2420888"/>
            <a:ext cx="8143751" cy="504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ogni i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ngegnere 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svolga al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 un lavoro</a:t>
            </a: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539552" y="2780432"/>
            <a:ext cx="8143751" cy="5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ogni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lavoro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sia assegnato a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non più di un ingegnere</a:t>
            </a:r>
          </a:p>
        </p:txBody>
      </p:sp>
      <p:sp>
        <p:nvSpPr>
          <p:cNvPr id="8" name="Shape 140"/>
          <p:cNvSpPr txBox="1">
            <a:spLocks noGrp="1"/>
          </p:cNvSpPr>
          <p:nvPr/>
        </p:nvSpPr>
        <p:spPr bwMode="auto">
          <a:xfrm>
            <a:off x="539552" y="3140472"/>
            <a:ext cx="8143751" cy="5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numero di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ingegneri occupati 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(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lavori eseguiti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) sia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</a:t>
            </a:r>
          </a:p>
        </p:txBody>
      </p:sp>
      <p:sp>
        <p:nvSpPr>
          <p:cNvPr id="9" name="Rettangolo 8"/>
          <p:cNvSpPr/>
          <p:nvPr/>
        </p:nvSpPr>
        <p:spPr>
          <a:xfrm>
            <a:off x="395536" y="3707740"/>
            <a:ext cx="395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Rappresentazione del problema su grafo</a:t>
            </a:r>
            <a:endParaRPr lang="en-US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39552" y="4869160"/>
            <a:ext cx="152087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Grafo bipartito delle qualifiche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5213225" y="4149080"/>
            <a:ext cx="267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it-IT" altLang="it-IT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accoppiamento (</a:t>
            </a:r>
            <a:r>
              <a:rPr lang="it-IT" altLang="it-IT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matching</a:t>
            </a:r>
            <a:r>
              <a:rPr lang="it-IT" altLang="it-IT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148064" y="4519301"/>
            <a:ext cx="2527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insieme di archi non adiacenti</a:t>
            </a:r>
          </a:p>
        </p:txBody>
      </p:sp>
      <p:sp>
        <p:nvSpPr>
          <p:cNvPr id="13" name="Uguale 12"/>
          <p:cNvSpPr/>
          <p:nvPr/>
        </p:nvSpPr>
        <p:spPr>
          <a:xfrm rot="5400000">
            <a:off x="6228314" y="4407995"/>
            <a:ext cx="226204" cy="140423"/>
          </a:xfrm>
          <a:prstGeom prst="mathEqual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406665139"/>
              </p:ext>
            </p:extLst>
          </p:nvPr>
        </p:nvGraphicFramePr>
        <p:xfrm>
          <a:off x="4932040" y="5373216"/>
          <a:ext cx="39604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Ovale 13"/>
          <p:cNvSpPr/>
          <p:nvPr/>
        </p:nvSpPr>
        <p:spPr>
          <a:xfrm>
            <a:off x="2428614" y="449808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2428614" y="485812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/>
          <p:cNvSpPr/>
          <p:nvPr/>
        </p:nvSpPr>
        <p:spPr>
          <a:xfrm>
            <a:off x="2428614" y="5229200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/>
          <p:cNvSpPr/>
          <p:nvPr/>
        </p:nvSpPr>
        <p:spPr>
          <a:xfrm>
            <a:off x="2428614" y="557820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/>
          <p:cNvSpPr/>
          <p:nvPr/>
        </p:nvSpPr>
        <p:spPr>
          <a:xfrm>
            <a:off x="1907704" y="5907260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ingegneri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3647502" y="5949280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lavori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4155911" y="435216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4171700" y="4693047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/>
          <p:cNvSpPr/>
          <p:nvPr/>
        </p:nvSpPr>
        <p:spPr>
          <a:xfrm>
            <a:off x="4172259" y="506339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4165768" y="5406053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4155911" y="573325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ttore 1 27"/>
          <p:cNvCxnSpPr/>
          <p:nvPr/>
        </p:nvCxnSpPr>
        <p:spPr>
          <a:xfrm flipV="1">
            <a:off x="2572630" y="4426932"/>
            <a:ext cx="1583281" cy="1486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18" idx="6"/>
            <a:endCxn id="26" idx="1"/>
          </p:cNvCxnSpPr>
          <p:nvPr/>
        </p:nvCxnSpPr>
        <p:spPr>
          <a:xfrm>
            <a:off x="2572630" y="4935652"/>
            <a:ext cx="1593138" cy="5451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endCxn id="24" idx="1"/>
          </p:cNvCxnSpPr>
          <p:nvPr/>
        </p:nvCxnSpPr>
        <p:spPr>
          <a:xfrm>
            <a:off x="2572630" y="4581129"/>
            <a:ext cx="1599070" cy="1866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19" idx="6"/>
            <a:endCxn id="17" idx="1"/>
          </p:cNvCxnSpPr>
          <p:nvPr/>
        </p:nvCxnSpPr>
        <p:spPr>
          <a:xfrm flipV="1">
            <a:off x="2572630" y="4426932"/>
            <a:ext cx="1583281" cy="8797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8" idx="6"/>
            <a:endCxn id="17" idx="1"/>
          </p:cNvCxnSpPr>
          <p:nvPr/>
        </p:nvCxnSpPr>
        <p:spPr>
          <a:xfrm flipV="1">
            <a:off x="2572630" y="4426932"/>
            <a:ext cx="1583281" cy="508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>
            <a:stCxn id="20" idx="6"/>
            <a:endCxn id="26" idx="1"/>
          </p:cNvCxnSpPr>
          <p:nvPr/>
        </p:nvCxnSpPr>
        <p:spPr>
          <a:xfrm flipV="1">
            <a:off x="2572630" y="5480819"/>
            <a:ext cx="1593138" cy="1749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20" idx="6"/>
            <a:endCxn id="27" idx="1"/>
          </p:cNvCxnSpPr>
          <p:nvPr/>
        </p:nvCxnSpPr>
        <p:spPr>
          <a:xfrm>
            <a:off x="2572630" y="5655732"/>
            <a:ext cx="1583281" cy="1522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20" idx="6"/>
            <a:endCxn id="25" idx="1"/>
          </p:cNvCxnSpPr>
          <p:nvPr/>
        </p:nvCxnSpPr>
        <p:spPr>
          <a:xfrm flipV="1">
            <a:off x="2572630" y="5138162"/>
            <a:ext cx="1599629" cy="517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>
            <a:stCxn id="14" idx="6"/>
            <a:endCxn id="24" idx="1"/>
          </p:cNvCxnSpPr>
          <p:nvPr/>
        </p:nvCxnSpPr>
        <p:spPr>
          <a:xfrm>
            <a:off x="2572630" y="4575612"/>
            <a:ext cx="1599070" cy="19220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18" idx="6"/>
            <a:endCxn id="17" idx="1"/>
          </p:cNvCxnSpPr>
          <p:nvPr/>
        </p:nvCxnSpPr>
        <p:spPr>
          <a:xfrm flipV="1">
            <a:off x="2572630" y="4426932"/>
            <a:ext cx="1583281" cy="5087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20" idx="6"/>
            <a:endCxn id="25" idx="1"/>
          </p:cNvCxnSpPr>
          <p:nvPr/>
        </p:nvCxnSpPr>
        <p:spPr>
          <a:xfrm flipV="1">
            <a:off x="2572630" y="5138162"/>
            <a:ext cx="1599629" cy="5175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  <p:bldP spid="10" grpId="0"/>
      <p:bldP spid="13" grpId="0" animBg="1"/>
      <p:bldGraphic spid="15" grpId="0">
        <p:bldAsOne/>
      </p:bldGraphic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1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33108205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tangolo 4"/>
          <p:cNvSpPr/>
          <p:nvPr/>
        </p:nvSpPr>
        <p:spPr>
          <a:xfrm>
            <a:off x="395536" y="1556792"/>
            <a:ext cx="738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Il problema di </a:t>
            </a:r>
            <a:r>
              <a:rPr lang="it-IT" altLang="en-US" i="1" err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matching</a:t>
            </a:r>
            <a:r>
              <a:rPr lang="it-IT" altLang="en-US" i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 si può ricondurre ad un problema di massimo flusso</a:t>
            </a:r>
            <a:endParaRPr lang="en-US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2428614" y="264274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428614" y="300278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/>
          <p:cNvSpPr/>
          <p:nvPr/>
        </p:nvSpPr>
        <p:spPr>
          <a:xfrm>
            <a:off x="2428614" y="3373855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2428614" y="372286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/>
          <p:cNvSpPr/>
          <p:nvPr/>
        </p:nvSpPr>
        <p:spPr>
          <a:xfrm>
            <a:off x="1907704" y="4051915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ingegneri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647502" y="4093935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lavori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155911" y="249682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/>
          <p:cNvSpPr/>
          <p:nvPr/>
        </p:nvSpPr>
        <p:spPr>
          <a:xfrm>
            <a:off x="4171700" y="2837702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>
            <a:off x="4172259" y="320805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4165768" y="3550708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4155911" y="387791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 flipV="1">
            <a:off x="2572630" y="2571587"/>
            <a:ext cx="1583281" cy="1486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7" idx="6"/>
            <a:endCxn id="15" idx="1"/>
          </p:cNvCxnSpPr>
          <p:nvPr/>
        </p:nvCxnSpPr>
        <p:spPr>
          <a:xfrm>
            <a:off x="2572630" y="3080307"/>
            <a:ext cx="1593138" cy="5451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13" idx="1"/>
          </p:cNvCxnSpPr>
          <p:nvPr/>
        </p:nvCxnSpPr>
        <p:spPr>
          <a:xfrm>
            <a:off x="2572630" y="2725784"/>
            <a:ext cx="1599070" cy="1866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8" idx="6"/>
            <a:endCxn id="12" idx="1"/>
          </p:cNvCxnSpPr>
          <p:nvPr/>
        </p:nvCxnSpPr>
        <p:spPr>
          <a:xfrm flipV="1">
            <a:off x="2572630" y="2571587"/>
            <a:ext cx="1583281" cy="8797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7" idx="6"/>
            <a:endCxn id="12" idx="1"/>
          </p:cNvCxnSpPr>
          <p:nvPr/>
        </p:nvCxnSpPr>
        <p:spPr>
          <a:xfrm flipV="1">
            <a:off x="2572630" y="2571587"/>
            <a:ext cx="1583281" cy="508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9" idx="6"/>
            <a:endCxn id="15" idx="1"/>
          </p:cNvCxnSpPr>
          <p:nvPr/>
        </p:nvCxnSpPr>
        <p:spPr>
          <a:xfrm flipV="1">
            <a:off x="2572630" y="3625474"/>
            <a:ext cx="1593138" cy="1749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6"/>
            <a:endCxn id="16" idx="1"/>
          </p:cNvCxnSpPr>
          <p:nvPr/>
        </p:nvCxnSpPr>
        <p:spPr>
          <a:xfrm>
            <a:off x="2572630" y="3800387"/>
            <a:ext cx="1583281" cy="1522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9" idx="6"/>
            <a:endCxn id="14" idx="1"/>
          </p:cNvCxnSpPr>
          <p:nvPr/>
        </p:nvCxnSpPr>
        <p:spPr>
          <a:xfrm flipV="1">
            <a:off x="2572630" y="3282817"/>
            <a:ext cx="1599629" cy="517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1475656" y="3155182"/>
            <a:ext cx="144016" cy="155049"/>
          </a:xfrm>
          <a:prstGeom prst="ellipse">
            <a:avLst/>
          </a:prstGeom>
          <a:solidFill>
            <a:srgbClr val="E78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ttore 1 28"/>
          <p:cNvCxnSpPr>
            <a:stCxn id="28" idx="7"/>
            <a:endCxn id="6" idx="2"/>
          </p:cNvCxnSpPr>
          <p:nvPr/>
        </p:nvCxnSpPr>
        <p:spPr>
          <a:xfrm flipV="1">
            <a:off x="1598581" y="2720267"/>
            <a:ext cx="830033" cy="457621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28" idx="6"/>
            <a:endCxn id="7" idx="2"/>
          </p:cNvCxnSpPr>
          <p:nvPr/>
        </p:nvCxnSpPr>
        <p:spPr>
          <a:xfrm flipV="1">
            <a:off x="1619672" y="3080307"/>
            <a:ext cx="808942" cy="152400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endCxn id="8" idx="2"/>
          </p:cNvCxnSpPr>
          <p:nvPr/>
        </p:nvCxnSpPr>
        <p:spPr>
          <a:xfrm>
            <a:off x="1619672" y="3232707"/>
            <a:ext cx="808942" cy="218673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28" idx="5"/>
            <a:endCxn id="9" idx="2"/>
          </p:cNvCxnSpPr>
          <p:nvPr/>
        </p:nvCxnSpPr>
        <p:spPr>
          <a:xfrm>
            <a:off x="1598581" y="3287525"/>
            <a:ext cx="830033" cy="512862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1115616" y="3730472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</a:t>
            </a:r>
          </a:p>
        </p:txBody>
      </p: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1979712" y="2692163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/>
              <a:t>1</a:t>
            </a:r>
          </a:p>
        </p:txBody>
      </p: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1979712" y="2938384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/>
              <a:t>1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1966395" y="3154408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/>
              <a:t>1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1966395" y="3370432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/>
              <a:t>1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2038471" y="1910121"/>
            <a:ext cx="115212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= 1</a:t>
            </a:r>
          </a:p>
        </p:txBody>
      </p:sp>
      <p:cxnSp>
        <p:nvCxnSpPr>
          <p:cNvPr id="60" name="Connettore 2 59"/>
          <p:cNvCxnSpPr/>
          <p:nvPr/>
        </p:nvCxnSpPr>
        <p:spPr>
          <a:xfrm flipV="1">
            <a:off x="1624025" y="3616653"/>
            <a:ext cx="211671" cy="183734"/>
          </a:xfrm>
          <a:prstGeom prst="straightConnector1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756596" y="2276872"/>
            <a:ext cx="615848" cy="21994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/>
          <p:cNvSpPr/>
          <p:nvPr/>
        </p:nvSpPr>
        <p:spPr>
          <a:xfrm>
            <a:off x="5292080" y="3212976"/>
            <a:ext cx="144016" cy="155049"/>
          </a:xfrm>
          <a:prstGeom prst="ellipse">
            <a:avLst/>
          </a:prstGeom>
          <a:solidFill>
            <a:srgbClr val="E78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ttore 1 65"/>
          <p:cNvCxnSpPr>
            <a:endCxn id="65" idx="0"/>
          </p:cNvCxnSpPr>
          <p:nvPr/>
        </p:nvCxnSpPr>
        <p:spPr>
          <a:xfrm>
            <a:off x="4308311" y="2571587"/>
            <a:ext cx="1055777" cy="641389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stCxn id="13" idx="3"/>
            <a:endCxn id="65" idx="1"/>
          </p:cNvCxnSpPr>
          <p:nvPr/>
        </p:nvCxnSpPr>
        <p:spPr>
          <a:xfrm>
            <a:off x="4307752" y="2912468"/>
            <a:ext cx="1005419" cy="323214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>
            <a:stCxn id="14" idx="3"/>
            <a:endCxn id="65" idx="2"/>
          </p:cNvCxnSpPr>
          <p:nvPr/>
        </p:nvCxnSpPr>
        <p:spPr>
          <a:xfrm>
            <a:off x="4308311" y="3282817"/>
            <a:ext cx="983769" cy="7684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>
            <a:stCxn id="15" idx="3"/>
            <a:endCxn id="65" idx="3"/>
          </p:cNvCxnSpPr>
          <p:nvPr/>
        </p:nvCxnSpPr>
        <p:spPr>
          <a:xfrm flipV="1">
            <a:off x="4301820" y="3345319"/>
            <a:ext cx="1011351" cy="280155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>
            <a:stCxn id="16" idx="3"/>
            <a:endCxn id="65" idx="4"/>
          </p:cNvCxnSpPr>
          <p:nvPr/>
        </p:nvCxnSpPr>
        <p:spPr>
          <a:xfrm flipV="1">
            <a:off x="4291963" y="3368025"/>
            <a:ext cx="1072125" cy="584652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187624" y="3002782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84" name="Rettangolo 83"/>
          <p:cNvSpPr/>
          <p:nvPr/>
        </p:nvSpPr>
        <p:spPr>
          <a:xfrm>
            <a:off x="5436096" y="3056771"/>
            <a:ext cx="28803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</p:txBody>
      </p:sp>
      <p:sp>
        <p:nvSpPr>
          <p:cNvPr id="85" name="Rettangolo arrotondato 84"/>
          <p:cNvSpPr/>
          <p:nvPr/>
        </p:nvSpPr>
        <p:spPr>
          <a:xfrm>
            <a:off x="785121" y="4869160"/>
            <a:ext cx="7531295" cy="79208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Shape 140"/>
          <p:cNvSpPr txBox="1">
            <a:spLocks noGrp="1"/>
          </p:cNvSpPr>
          <p:nvPr/>
        </p:nvSpPr>
        <p:spPr bwMode="auto">
          <a:xfrm>
            <a:off x="857130" y="4869160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valore del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 flusso 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da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a 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corrisponde al valore dell’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accoppiamento massimo </a:t>
            </a:r>
            <a:r>
              <a:rPr lang="it-IT" altLang="en-US" sz="1400" i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sul grafo bipartito delle qualifiche</a:t>
            </a:r>
          </a:p>
        </p:txBody>
      </p:sp>
      <p:cxnSp>
        <p:nvCxnSpPr>
          <p:cNvPr id="87" name="Connettore 1 86"/>
          <p:cNvCxnSpPr>
            <a:stCxn id="6" idx="6"/>
            <a:endCxn id="13" idx="1"/>
          </p:cNvCxnSpPr>
          <p:nvPr/>
        </p:nvCxnSpPr>
        <p:spPr>
          <a:xfrm>
            <a:off x="2572630" y="2720267"/>
            <a:ext cx="1599070" cy="19220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1 89"/>
          <p:cNvCxnSpPr>
            <a:cxnSpLocks/>
            <a:stCxn id="7" idx="6"/>
            <a:endCxn id="15" idx="1"/>
          </p:cNvCxnSpPr>
          <p:nvPr/>
        </p:nvCxnSpPr>
        <p:spPr>
          <a:xfrm>
            <a:off x="2572630" y="3080307"/>
            <a:ext cx="1593138" cy="545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>
            <a:stCxn id="9" idx="6"/>
            <a:endCxn id="14" idx="1"/>
          </p:cNvCxnSpPr>
          <p:nvPr/>
        </p:nvCxnSpPr>
        <p:spPr>
          <a:xfrm flipV="1">
            <a:off x="2572630" y="3282817"/>
            <a:ext cx="1599629" cy="5175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1 95"/>
          <p:cNvCxnSpPr>
            <a:stCxn id="28" idx="7"/>
            <a:endCxn id="6" idx="2"/>
          </p:cNvCxnSpPr>
          <p:nvPr/>
        </p:nvCxnSpPr>
        <p:spPr>
          <a:xfrm flipV="1">
            <a:off x="1598581" y="2720267"/>
            <a:ext cx="830033" cy="4576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/>
          <p:cNvCxnSpPr>
            <a:endCxn id="7" idx="2"/>
          </p:cNvCxnSpPr>
          <p:nvPr/>
        </p:nvCxnSpPr>
        <p:spPr>
          <a:xfrm flipV="1">
            <a:off x="1624025" y="3080307"/>
            <a:ext cx="804589" cy="1367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1 103"/>
          <p:cNvCxnSpPr>
            <a:stCxn id="28" idx="5"/>
            <a:endCxn id="9" idx="2"/>
          </p:cNvCxnSpPr>
          <p:nvPr/>
        </p:nvCxnSpPr>
        <p:spPr>
          <a:xfrm>
            <a:off x="1598581" y="3287525"/>
            <a:ext cx="830033" cy="5128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cxnSpLocks/>
            <a:stCxn id="28" idx="6"/>
            <a:endCxn id="8" idx="2"/>
          </p:cNvCxnSpPr>
          <p:nvPr/>
        </p:nvCxnSpPr>
        <p:spPr>
          <a:xfrm>
            <a:off x="1619672" y="3232707"/>
            <a:ext cx="808942" cy="21867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13" idx="3"/>
            <a:endCxn id="65" idx="1"/>
          </p:cNvCxnSpPr>
          <p:nvPr/>
        </p:nvCxnSpPr>
        <p:spPr>
          <a:xfrm>
            <a:off x="4307752" y="2912468"/>
            <a:ext cx="1005419" cy="3232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1 114"/>
          <p:cNvCxnSpPr>
            <a:stCxn id="14" idx="3"/>
            <a:endCxn id="65" idx="2"/>
          </p:cNvCxnSpPr>
          <p:nvPr/>
        </p:nvCxnSpPr>
        <p:spPr>
          <a:xfrm>
            <a:off x="4308311" y="3282817"/>
            <a:ext cx="983769" cy="76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89">
            <a:extLst>
              <a:ext uri="{FF2B5EF4-FFF2-40B4-BE49-F238E27FC236}">
                <a16:creationId xmlns:a16="http://schemas.microsoft.com/office/drawing/2014/main" id="{F6C43347-5483-4A0C-8D19-52CF064FD735}"/>
              </a:ext>
            </a:extLst>
          </p:cNvPr>
          <p:cNvCxnSpPr>
            <a:cxnSpLocks/>
            <a:stCxn id="15" idx="1"/>
            <a:endCxn id="65" idx="3"/>
          </p:cNvCxnSpPr>
          <p:nvPr/>
        </p:nvCxnSpPr>
        <p:spPr>
          <a:xfrm flipV="1">
            <a:off x="4165768" y="3345319"/>
            <a:ext cx="1147403" cy="2801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89">
            <a:extLst>
              <a:ext uri="{FF2B5EF4-FFF2-40B4-BE49-F238E27FC236}">
                <a16:creationId xmlns:a16="http://schemas.microsoft.com/office/drawing/2014/main" id="{4A897D7E-16F2-48D9-9CA1-F5A059878517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2572630" y="2571587"/>
            <a:ext cx="1583281" cy="8797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89">
            <a:extLst>
              <a:ext uri="{FF2B5EF4-FFF2-40B4-BE49-F238E27FC236}">
                <a16:creationId xmlns:a16="http://schemas.microsoft.com/office/drawing/2014/main" id="{E2573D26-6E79-4F03-B3AB-D4992738EB14}"/>
              </a:ext>
            </a:extLst>
          </p:cNvPr>
          <p:cNvCxnSpPr>
            <a:cxnSpLocks/>
            <a:stCxn id="12" idx="3"/>
            <a:endCxn id="65" idx="0"/>
          </p:cNvCxnSpPr>
          <p:nvPr/>
        </p:nvCxnSpPr>
        <p:spPr>
          <a:xfrm>
            <a:off x="4291963" y="2571587"/>
            <a:ext cx="1072125" cy="64138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44" grpId="0"/>
      <p:bldP spid="45" grpId="0"/>
      <p:bldP spid="46" grpId="0"/>
      <p:bldP spid="47" grpId="0"/>
      <p:bldP spid="48" grpId="0"/>
      <p:bldP spid="57" grpId="0"/>
      <p:bldP spid="65" grpId="0" animBg="1"/>
      <p:bldP spid="83" grpId="0"/>
      <p:bldP spid="84" grpId="0"/>
      <p:bldP spid="85" grpId="0" animBg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arrotondato 11"/>
          <p:cNvSpPr/>
          <p:nvPr/>
        </p:nvSpPr>
        <p:spPr>
          <a:xfrm>
            <a:off x="395536" y="764704"/>
            <a:ext cx="8352928" cy="200456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60697" y="83696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Definizione di taglio s-t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468313" y="1209526"/>
                <a:ext cx="8135937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partizione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dell’insieme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nodi gel grafo orientato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 due sottoinsiemi, il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primo contenente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</a:t>
                </a:r>
                <a:r>
                  <a:rPr lang="it-IT" altLang="it-IT" sz="18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secondo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209526"/>
                <a:ext cx="8135937" cy="923330"/>
              </a:xfrm>
              <a:prstGeom prst="rect">
                <a:avLst/>
              </a:prstGeom>
              <a:blipFill>
                <a:blip r:embed="rId2"/>
                <a:stretch>
                  <a:fillRect l="-450" r="-375" b="-32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835696" y="2164794"/>
                <a:ext cx="51560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64794"/>
                <a:ext cx="5156027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06412" y="3070969"/>
            <a:ext cx="813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Gli archi che attraversano il taglio vengono divisi in: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140"/>
              <p:cNvSpPr txBox="1">
                <a:spLocks noGrp="1"/>
              </p:cNvSpPr>
              <p:nvPr/>
            </p:nvSpPr>
            <p:spPr bwMode="auto">
              <a:xfrm>
                <a:off x="539552" y="3500512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 diretti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it-IT" altLang="en-US" sz="1600" i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1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500512"/>
                <a:ext cx="8143751" cy="504552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hape 140"/>
              <p:cNvSpPr txBox="1">
                <a:spLocks noGrp="1"/>
              </p:cNvSpPr>
              <p:nvPr/>
            </p:nvSpPr>
            <p:spPr bwMode="auto">
              <a:xfrm>
                <a:off x="539552" y="4004568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 inversi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it-IT" altLang="en-US" sz="1600" i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1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004568"/>
                <a:ext cx="8143751" cy="504552"/>
              </a:xfrm>
              <a:prstGeom prst="rect">
                <a:avLst/>
              </a:prstGeom>
              <a:blipFill>
                <a:blip r:embed="rId5"/>
                <a:stretch>
                  <a:fillRect l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e 13"/>
          <p:cNvSpPr/>
          <p:nvPr/>
        </p:nvSpPr>
        <p:spPr>
          <a:xfrm>
            <a:off x="2195736" y="5229200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/>
          <p:cNvSpPr/>
          <p:nvPr/>
        </p:nvSpPr>
        <p:spPr>
          <a:xfrm>
            <a:off x="2915816" y="5013176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/>
          <p:cNvSpPr/>
          <p:nvPr/>
        </p:nvSpPr>
        <p:spPr>
          <a:xfrm>
            <a:off x="4427984" y="5013176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/>
          <p:cNvSpPr/>
          <p:nvPr/>
        </p:nvSpPr>
        <p:spPr>
          <a:xfrm>
            <a:off x="2915816" y="593824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4427984" y="593824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/>
          <p:cNvSpPr/>
          <p:nvPr/>
        </p:nvSpPr>
        <p:spPr>
          <a:xfrm>
            <a:off x="5436096" y="587727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/>
          <p:cNvSpPr/>
          <p:nvPr/>
        </p:nvSpPr>
        <p:spPr>
          <a:xfrm>
            <a:off x="1945904" y="5013176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5474296" y="5736679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</p:txBody>
      </p:sp>
      <p:cxnSp>
        <p:nvCxnSpPr>
          <p:cNvPr id="22" name="Connettore 2 21"/>
          <p:cNvCxnSpPr>
            <a:stCxn id="14" idx="6"/>
            <a:endCxn id="15" idx="2"/>
          </p:cNvCxnSpPr>
          <p:nvPr/>
        </p:nvCxnSpPr>
        <p:spPr>
          <a:xfrm flipV="1">
            <a:off x="2339752" y="5090701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6" idx="2"/>
          </p:cNvCxnSpPr>
          <p:nvPr/>
        </p:nvCxnSpPr>
        <p:spPr>
          <a:xfrm>
            <a:off x="3059832" y="509070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5"/>
            <a:endCxn id="17" idx="1"/>
          </p:cNvCxnSpPr>
          <p:nvPr/>
        </p:nvCxnSpPr>
        <p:spPr>
          <a:xfrm>
            <a:off x="2318661" y="5361543"/>
            <a:ext cx="618246" cy="59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5" idx="4"/>
            <a:endCxn id="17" idx="0"/>
          </p:cNvCxnSpPr>
          <p:nvPr/>
        </p:nvCxnSpPr>
        <p:spPr>
          <a:xfrm>
            <a:off x="2987824" y="5168225"/>
            <a:ext cx="0" cy="77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7" idx="6"/>
            <a:endCxn id="18" idx="2"/>
          </p:cNvCxnSpPr>
          <p:nvPr/>
        </p:nvCxnSpPr>
        <p:spPr>
          <a:xfrm>
            <a:off x="3059832" y="601577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8" idx="6"/>
            <a:endCxn id="19" idx="2"/>
          </p:cNvCxnSpPr>
          <p:nvPr/>
        </p:nvCxnSpPr>
        <p:spPr>
          <a:xfrm flipV="1">
            <a:off x="4572000" y="5954797"/>
            <a:ext cx="864096" cy="60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9" idx="1"/>
          </p:cNvCxnSpPr>
          <p:nvPr/>
        </p:nvCxnSpPr>
        <p:spPr>
          <a:xfrm flipH="1" flipV="1">
            <a:off x="4538192" y="5125359"/>
            <a:ext cx="918995" cy="77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5" idx="5"/>
            <a:endCxn id="18" idx="1"/>
          </p:cNvCxnSpPr>
          <p:nvPr/>
        </p:nvCxnSpPr>
        <p:spPr>
          <a:xfrm>
            <a:off x="3038741" y="5145519"/>
            <a:ext cx="1410334" cy="81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6" idx="4"/>
            <a:endCxn id="18" idx="0"/>
          </p:cNvCxnSpPr>
          <p:nvPr/>
        </p:nvCxnSpPr>
        <p:spPr>
          <a:xfrm>
            <a:off x="4499992" y="5168225"/>
            <a:ext cx="0" cy="77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17" idx="7"/>
            <a:endCxn id="16" idx="3"/>
          </p:cNvCxnSpPr>
          <p:nvPr/>
        </p:nvCxnSpPr>
        <p:spPr>
          <a:xfrm flipV="1">
            <a:off x="3038741" y="5145519"/>
            <a:ext cx="1410334" cy="81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1835696" y="4831444"/>
            <a:ext cx="3168352" cy="721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ttangolo 55"/>
              <p:cNvSpPr/>
              <p:nvPr/>
            </p:nvSpPr>
            <p:spPr>
              <a:xfrm>
                <a:off x="1401988" y="5013176"/>
                <a:ext cx="433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Rettangol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8" y="5013176"/>
                <a:ext cx="4337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e 56"/>
          <p:cNvSpPr/>
          <p:nvPr/>
        </p:nvSpPr>
        <p:spPr>
          <a:xfrm>
            <a:off x="2411760" y="5736679"/>
            <a:ext cx="3456384" cy="5726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tangolo 57"/>
              <p:cNvSpPr/>
              <p:nvPr/>
            </p:nvSpPr>
            <p:spPr>
              <a:xfrm>
                <a:off x="5850005" y="5795972"/>
                <a:ext cx="450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8" name="Rettango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05" y="5795972"/>
                <a:ext cx="4501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/>
          <p:cNvCxnSpPr>
            <a:stCxn id="14" idx="5"/>
            <a:endCxn id="17" idx="1"/>
          </p:cNvCxnSpPr>
          <p:nvPr/>
        </p:nvCxnSpPr>
        <p:spPr>
          <a:xfrm>
            <a:off x="2318661" y="5361543"/>
            <a:ext cx="618246" cy="5994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5" idx="4"/>
            <a:endCxn id="17" idx="0"/>
          </p:cNvCxnSpPr>
          <p:nvPr/>
        </p:nvCxnSpPr>
        <p:spPr>
          <a:xfrm>
            <a:off x="2987824" y="5168225"/>
            <a:ext cx="0" cy="7700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5" idx="5"/>
            <a:endCxn id="18" idx="1"/>
          </p:cNvCxnSpPr>
          <p:nvPr/>
        </p:nvCxnSpPr>
        <p:spPr>
          <a:xfrm>
            <a:off x="3038741" y="5145519"/>
            <a:ext cx="1410334" cy="8154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16" idx="4"/>
            <a:endCxn id="18" idx="0"/>
          </p:cNvCxnSpPr>
          <p:nvPr/>
        </p:nvCxnSpPr>
        <p:spPr>
          <a:xfrm>
            <a:off x="4499992" y="5168225"/>
            <a:ext cx="0" cy="7700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7" idx="7"/>
            <a:endCxn id="16" idx="3"/>
          </p:cNvCxnSpPr>
          <p:nvPr/>
        </p:nvCxnSpPr>
        <p:spPr>
          <a:xfrm flipV="1">
            <a:off x="3038741" y="5145519"/>
            <a:ext cx="1410334" cy="81543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>
            <a:stCxn id="19" idx="1"/>
            <a:endCxn id="16" idx="5"/>
          </p:cNvCxnSpPr>
          <p:nvPr/>
        </p:nvCxnSpPr>
        <p:spPr>
          <a:xfrm flipH="1" flipV="1">
            <a:off x="4550909" y="5145519"/>
            <a:ext cx="906278" cy="75445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77"/>
          <p:cNvSpPr/>
          <p:nvPr/>
        </p:nvSpPr>
        <p:spPr>
          <a:xfrm>
            <a:off x="1115243" y="573667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diretti</a:t>
            </a:r>
          </a:p>
        </p:txBody>
      </p:sp>
      <p:cxnSp>
        <p:nvCxnSpPr>
          <p:cNvPr id="79" name="Connettore 2 78"/>
          <p:cNvCxnSpPr/>
          <p:nvPr/>
        </p:nvCxnSpPr>
        <p:spPr>
          <a:xfrm flipV="1">
            <a:off x="1945904" y="5589240"/>
            <a:ext cx="537864" cy="206732"/>
          </a:xfrm>
          <a:prstGeom prst="straightConnector1">
            <a:avLst/>
          </a:prstGeom>
          <a:ln w="3175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/>
          <p:cNvSpPr/>
          <p:nvPr/>
        </p:nvSpPr>
        <p:spPr>
          <a:xfrm>
            <a:off x="5723755" y="5160615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inversi</a:t>
            </a:r>
          </a:p>
        </p:txBody>
      </p:sp>
      <p:cxnSp>
        <p:nvCxnSpPr>
          <p:cNvPr id="83" name="Connettore 2 82"/>
          <p:cNvCxnSpPr/>
          <p:nvPr/>
        </p:nvCxnSpPr>
        <p:spPr>
          <a:xfrm flipH="1">
            <a:off x="5220072" y="5384249"/>
            <a:ext cx="415144" cy="128419"/>
          </a:xfrm>
          <a:prstGeom prst="straightConnector1">
            <a:avLst/>
          </a:prstGeom>
          <a:ln w="3175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Taglio di un grafo </a:t>
            </a:r>
            <a:endParaRPr lang="it-IT" altLang="it-IT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/>
      <p:bldP spid="7" grpId="0"/>
      <p:bldP spid="8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55" grpId="0" animBg="1"/>
      <p:bldP spid="56" grpId="0"/>
      <p:bldP spid="57" grpId="0" animBg="1"/>
      <p:bldP spid="58" grpId="0"/>
      <p:bldP spid="78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94060" y="2886334"/>
            <a:ext cx="8352928" cy="227085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ttangolo arrotondato 10"/>
          <p:cNvSpPr/>
          <p:nvPr/>
        </p:nvSpPr>
        <p:spPr>
          <a:xfrm>
            <a:off x="251520" y="720986"/>
            <a:ext cx="8395468" cy="1843918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7013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Taglio di un grafo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49474" y="793341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Capacità di un taglio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95289" y="2886334"/>
            <a:ext cx="662498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Flusso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su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un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taglio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22499" y="1081025"/>
                <a:ext cx="8135937" cy="827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capacità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definita come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delle capacità degli archi diretti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taglio:</a:t>
                </a:r>
              </a:p>
            </p:txBody>
          </p:sp>
        </mc:Choice>
        <mc:Fallback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99" y="1081025"/>
                <a:ext cx="8135937" cy="827406"/>
              </a:xfrm>
              <a:prstGeom prst="rect">
                <a:avLst/>
              </a:prstGeom>
              <a:blipFill>
                <a:blip r:embed="rId2"/>
                <a:stretch>
                  <a:fillRect l="-375" r="-375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468313" y="3169257"/>
                <a:ext cx="7920111" cy="1237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valore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definito come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differenza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dei flussi sugli archi diretti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dei flussi sugli archi inversi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169257"/>
                <a:ext cx="7920111" cy="1237005"/>
              </a:xfrm>
              <a:prstGeom prst="rect">
                <a:avLst/>
              </a:prstGeom>
              <a:blipFill>
                <a:blip r:embed="rId3"/>
                <a:stretch>
                  <a:fillRect l="-462" r="-385" b="-24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/>
              <p:nvPr/>
            </p:nvSpPr>
            <p:spPr>
              <a:xfrm>
                <a:off x="3086026" y="1729098"/>
                <a:ext cx="2361992" cy="835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26" y="1729098"/>
                <a:ext cx="2361992" cy="835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/>
              <p:nvPr/>
            </p:nvSpPr>
            <p:spPr>
              <a:xfrm>
                <a:off x="2326149" y="4321385"/>
                <a:ext cx="3614003" cy="835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49" y="4321385"/>
                <a:ext cx="3614003" cy="835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/>
              <p:cNvSpPr/>
              <p:nvPr/>
            </p:nvSpPr>
            <p:spPr>
              <a:xfrm>
                <a:off x="395536" y="5844197"/>
                <a:ext cx="8352928" cy="7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b="0" i="1" smtClean="0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it-IT" altLang="it-IT" sz="1600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44197"/>
                <a:ext cx="8352928" cy="7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Diagramma 17"/>
              <p:cNvGraphicFramePr/>
              <p:nvPr>
                <p:extLst>
                  <p:ext uri="{D42A27DB-BD31-4B8C-83A1-F6EECF244321}">
                    <p14:modId xmlns:p14="http://schemas.microsoft.com/office/powerpoint/2010/main" val="3633834666"/>
                  </p:ext>
                </p:extLst>
              </p:nvPr>
            </p:nvGraphicFramePr>
            <p:xfrm>
              <a:off x="349475" y="5421826"/>
              <a:ext cx="8326982" cy="3834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>
          <p:graphicFrame>
            <p:nvGraphicFramePr>
              <p:cNvPr id="18" name="Diagramma 17"/>
              <p:cNvGraphicFramePr/>
              <p:nvPr>
                <p:extLst>
                  <p:ext uri="{D42A27DB-BD31-4B8C-83A1-F6EECF244321}">
                    <p14:modId xmlns:p14="http://schemas.microsoft.com/office/powerpoint/2010/main" val="3633834666"/>
                  </p:ext>
                </p:extLst>
              </p:nvPr>
            </p:nvGraphicFramePr>
            <p:xfrm>
              <a:off x="349475" y="5421826"/>
              <a:ext cx="8326982" cy="3834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30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/>
      <p:bldP spid="4" grpId="0"/>
      <p:bldP spid="5" grpId="0"/>
      <p:bldP spid="7" grpId="0"/>
      <p:bldP spid="12" grpId="0"/>
      <p:bldP spid="13" grpId="0"/>
      <p:bldP spid="15" grpId="0"/>
      <p:bldGraphic spid="1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Taglio di un grafo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1" name="Rettangolo 30"/>
          <p:cNvSpPr>
            <a:spLocks noChangeArrowheads="1"/>
          </p:cNvSpPr>
          <p:nvPr/>
        </p:nvSpPr>
        <p:spPr bwMode="auto">
          <a:xfrm>
            <a:off x="468313" y="1053108"/>
            <a:ext cx="8135937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Sugli 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del grafo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seguente sono riportati rispettivamente 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valori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flusso ammissibile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 attraversa l’arco e la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dello stesso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tangolo 31"/>
              <p:cNvSpPr>
                <a:spLocks noChangeArrowheads="1"/>
              </p:cNvSpPr>
              <p:nvPr/>
            </p:nvSpPr>
            <p:spPr bwMode="auto">
              <a:xfrm>
                <a:off x="468313" y="399577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taglio ammissibile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da: </a:t>
                </a:r>
              </a:p>
            </p:txBody>
          </p:sp>
        </mc:Choice>
        <mc:Fallback>
          <p:sp>
            <p:nvSpPr>
              <p:cNvPr id="32" name="Rettango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995772"/>
                <a:ext cx="8135937" cy="369332"/>
              </a:xfrm>
              <a:prstGeom prst="rect">
                <a:avLst/>
              </a:prstGeom>
              <a:blipFill>
                <a:blip r:embed="rId2"/>
                <a:stretch>
                  <a:fillRect l="-30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tangolo 33"/>
              <p:cNvSpPr>
                <a:spLocks noChangeArrowheads="1"/>
              </p:cNvSpPr>
              <p:nvPr/>
            </p:nvSpPr>
            <p:spPr bwMode="auto">
              <a:xfrm>
                <a:off x="468313" y="4866216"/>
                <a:ext cx="8135937" cy="3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capacità del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è: </a:t>
                </a:r>
              </a:p>
            </p:txBody>
          </p:sp>
        </mc:Choice>
        <mc:Fallback>
          <p:sp>
            <p:nvSpPr>
              <p:cNvPr id="34" name="Rettango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4866216"/>
                <a:ext cx="8135937" cy="362984"/>
              </a:xfrm>
              <a:prstGeom prst="rect">
                <a:avLst/>
              </a:prstGeom>
              <a:blipFill>
                <a:blip r:embed="rId3"/>
                <a:stretch>
                  <a:fillRect l="-300"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tangolo 35"/>
              <p:cNvSpPr>
                <a:spLocks noChangeArrowheads="1"/>
              </p:cNvSpPr>
              <p:nvPr/>
            </p:nvSpPr>
            <p:spPr bwMode="auto">
              <a:xfrm>
                <a:off x="468313" y="5733157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è: </a:t>
                </a:r>
              </a:p>
            </p:txBody>
          </p:sp>
        </mc:Choice>
        <mc:Fallback>
          <p:sp>
            <p:nvSpPr>
              <p:cNvPr id="36" name="Rettango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733157"/>
                <a:ext cx="8135937" cy="369332"/>
              </a:xfrm>
              <a:prstGeom prst="rect">
                <a:avLst/>
              </a:prstGeom>
              <a:blipFill>
                <a:blip r:embed="rId4"/>
                <a:stretch>
                  <a:fillRect l="-30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23528" y="6209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Ovale 38"/>
          <p:cNvSpPr/>
          <p:nvPr/>
        </p:nvSpPr>
        <p:spPr bwMode="auto">
          <a:xfrm>
            <a:off x="1993106" y="261716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3224164" y="194003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41" name="Ovale 40"/>
          <p:cNvSpPr/>
          <p:nvPr/>
        </p:nvSpPr>
        <p:spPr bwMode="auto">
          <a:xfrm>
            <a:off x="5046663" y="332565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42" name="Ovale 41"/>
          <p:cNvSpPr/>
          <p:nvPr/>
        </p:nvSpPr>
        <p:spPr bwMode="auto">
          <a:xfrm>
            <a:off x="3180609" y="333908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43" name="Ovale 42"/>
          <p:cNvSpPr/>
          <p:nvPr/>
        </p:nvSpPr>
        <p:spPr bwMode="auto">
          <a:xfrm>
            <a:off x="5029993" y="193121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44" name="Ovale 43"/>
          <p:cNvSpPr/>
          <p:nvPr/>
        </p:nvSpPr>
        <p:spPr bwMode="auto">
          <a:xfrm>
            <a:off x="6284118" y="262703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cxnSp>
        <p:nvCxnSpPr>
          <p:cNvPr id="45" name="Connettore 2 44"/>
          <p:cNvCxnSpPr>
            <a:stCxn id="39" idx="7"/>
            <a:endCxn id="40" idx="3"/>
          </p:cNvCxnSpPr>
          <p:nvPr/>
        </p:nvCxnSpPr>
        <p:spPr bwMode="auto">
          <a:xfrm flipV="1">
            <a:off x="2234299" y="2161597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2411760" y="218707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47" name="Connettore 2 46"/>
          <p:cNvCxnSpPr>
            <a:stCxn id="40" idx="4"/>
            <a:endCxn id="42" idx="0"/>
          </p:cNvCxnSpPr>
          <p:nvPr/>
        </p:nvCxnSpPr>
        <p:spPr bwMode="auto">
          <a:xfrm flipH="1">
            <a:off x="3321897" y="219961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9" idx="5"/>
            <a:endCxn id="42" idx="1"/>
          </p:cNvCxnSpPr>
          <p:nvPr/>
        </p:nvCxnSpPr>
        <p:spPr bwMode="auto">
          <a:xfrm>
            <a:off x="2234299" y="2863019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2483768" y="307793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3275856" y="261716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(0)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2597551" y="285293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77" name="CasellaDiTesto 42"/>
          <p:cNvSpPr txBox="1">
            <a:spLocks noChangeArrowheads="1"/>
          </p:cNvSpPr>
          <p:nvPr/>
        </p:nvSpPr>
        <p:spPr bwMode="auto">
          <a:xfrm>
            <a:off x="2622327" y="235991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(8)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3007370" y="26852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95" name="Connettore 2 94"/>
          <p:cNvCxnSpPr>
            <a:stCxn id="40" idx="6"/>
            <a:endCxn id="43" idx="2"/>
          </p:cNvCxnSpPr>
          <p:nvPr/>
        </p:nvCxnSpPr>
        <p:spPr bwMode="auto">
          <a:xfrm>
            <a:off x="3451225" y="206982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43" idx="3"/>
            <a:endCxn id="42" idx="7"/>
          </p:cNvCxnSpPr>
          <p:nvPr/>
        </p:nvCxnSpPr>
        <p:spPr bwMode="auto">
          <a:xfrm flipH="1">
            <a:off x="3421802" y="217707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/>
          <p:cNvCxnSpPr>
            <a:stCxn id="42" idx="6"/>
            <a:endCxn id="41" idx="2"/>
          </p:cNvCxnSpPr>
          <p:nvPr/>
        </p:nvCxnSpPr>
        <p:spPr bwMode="auto">
          <a:xfrm flipV="1">
            <a:off x="3463184" y="346967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/>
          <p:cNvCxnSpPr>
            <a:stCxn id="41" idx="0"/>
            <a:endCxn id="43" idx="4"/>
          </p:cNvCxnSpPr>
          <p:nvPr/>
        </p:nvCxnSpPr>
        <p:spPr bwMode="auto">
          <a:xfrm flipH="1" flipV="1">
            <a:off x="5171281" y="221925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/>
          <p:cNvCxnSpPr>
            <a:stCxn id="41" idx="6"/>
            <a:endCxn id="44" idx="3"/>
          </p:cNvCxnSpPr>
          <p:nvPr/>
        </p:nvCxnSpPr>
        <p:spPr bwMode="auto">
          <a:xfrm flipV="1">
            <a:off x="5329238" y="2872890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/>
          <p:cNvCxnSpPr>
            <a:stCxn id="43" idx="6"/>
            <a:endCxn id="44" idx="1"/>
          </p:cNvCxnSpPr>
          <p:nvPr/>
        </p:nvCxnSpPr>
        <p:spPr bwMode="auto">
          <a:xfrm>
            <a:off x="5312568" y="2075236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42"/>
          <p:cNvSpPr txBox="1">
            <a:spLocks noChangeArrowheads="1"/>
          </p:cNvSpPr>
          <p:nvPr/>
        </p:nvSpPr>
        <p:spPr bwMode="auto">
          <a:xfrm>
            <a:off x="3791106" y="181360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3771808" y="203857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(8)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4295162" y="23488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4295162" y="263691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3707904" y="342900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5148064" y="263691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(0)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5519298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(7)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5735322" y="314096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3779912" y="321297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23" name="CasellaDiTesto 42"/>
          <p:cNvSpPr txBox="1">
            <a:spLocks noChangeArrowheads="1"/>
          </p:cNvSpPr>
          <p:nvPr/>
        </p:nvSpPr>
        <p:spPr bwMode="auto">
          <a:xfrm>
            <a:off x="4932040" y="263691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124" name="CasellaDiTesto 42"/>
          <p:cNvSpPr txBox="1">
            <a:spLocks noChangeArrowheads="1"/>
          </p:cNvSpPr>
          <p:nvPr/>
        </p:nvSpPr>
        <p:spPr bwMode="auto">
          <a:xfrm>
            <a:off x="5716304" y="21213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125" name="CasellaDiTesto 42"/>
          <p:cNvSpPr txBox="1">
            <a:spLocks noChangeArrowheads="1"/>
          </p:cNvSpPr>
          <p:nvPr/>
        </p:nvSpPr>
        <p:spPr bwMode="auto">
          <a:xfrm>
            <a:off x="5519298" y="292494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cxnSp>
        <p:nvCxnSpPr>
          <p:cNvPr id="127" name="Connettore 1 126"/>
          <p:cNvCxnSpPr/>
          <p:nvPr/>
        </p:nvCxnSpPr>
        <p:spPr>
          <a:xfrm>
            <a:off x="4240609" y="1844824"/>
            <a:ext cx="27276" cy="187220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sellaDiTesto 132"/>
              <p:cNvSpPr txBox="1"/>
              <p:nvPr/>
            </p:nvSpPr>
            <p:spPr>
              <a:xfrm>
                <a:off x="2641523" y="4361656"/>
                <a:ext cx="2877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4,5,6</m:t>
                        </m:r>
                      </m:e>
                    </m:d>
                  </m:oMath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3" y="4361656"/>
                <a:ext cx="2877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CasellaDiTesto 133"/>
              <p:cNvSpPr txBox="1"/>
              <p:nvPr/>
            </p:nvSpPr>
            <p:spPr>
              <a:xfrm>
                <a:off x="2594636" y="5229200"/>
                <a:ext cx="286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4" name="CasellaDiTes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36" y="5229200"/>
                <a:ext cx="286341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CasellaDiTesto 134"/>
              <p:cNvSpPr txBox="1"/>
              <p:nvPr/>
            </p:nvSpPr>
            <p:spPr>
              <a:xfrm>
                <a:off x="2477305" y="6156012"/>
                <a:ext cx="32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=9</m:t>
                    </m:r>
                  </m:oMath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5" name="CasellaDiTes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05" y="6156012"/>
                <a:ext cx="3225883" cy="369332"/>
              </a:xfrm>
              <a:prstGeom prst="rect">
                <a:avLst/>
              </a:prstGeom>
              <a:blipFill>
                <a:blip r:embed="rId7"/>
                <a:stretch>
                  <a:fillRect l="-1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56" grpId="0"/>
      <p:bldP spid="57" grpId="0"/>
      <p:bldP spid="74" grpId="0"/>
      <p:bldP spid="77" grpId="0"/>
      <p:bldP spid="84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33" grpId="0"/>
      <p:bldP spid="134" grpId="0"/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51520" y="836713"/>
            <a:ext cx="8395468" cy="1296143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Taglio di un grafo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49474" y="90906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Problema del minimo taglio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22499" y="1261494"/>
            <a:ext cx="8135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minimo taglio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richiede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determinare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tra tutti i possibili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tagli s-t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grafo, quello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minima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528" y="24211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>
            <a:off x="1870621" y="385233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101679" y="317520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4924178" y="456082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3058124" y="457425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4907508" y="316638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6161633" y="386220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cxnSp>
        <p:nvCxnSpPr>
          <p:cNvPr id="13" name="Connettore 2 12"/>
          <p:cNvCxnSpPr>
            <a:stCxn id="7" idx="7"/>
            <a:endCxn id="8" idx="3"/>
          </p:cNvCxnSpPr>
          <p:nvPr/>
        </p:nvCxnSpPr>
        <p:spPr bwMode="auto">
          <a:xfrm flipV="1">
            <a:off x="2111814" y="3396766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42"/>
          <p:cNvSpPr txBox="1">
            <a:spLocks noChangeArrowheads="1"/>
          </p:cNvSpPr>
          <p:nvPr/>
        </p:nvSpPr>
        <p:spPr bwMode="auto">
          <a:xfrm>
            <a:off x="2289275" y="342224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15" name="Connettore 2 14"/>
          <p:cNvCxnSpPr>
            <a:stCxn id="8" idx="4"/>
            <a:endCxn id="10" idx="0"/>
          </p:cNvCxnSpPr>
          <p:nvPr/>
        </p:nvCxnSpPr>
        <p:spPr bwMode="auto">
          <a:xfrm flipH="1">
            <a:off x="3199412" y="343478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0" idx="1"/>
          </p:cNvCxnSpPr>
          <p:nvPr/>
        </p:nvCxnSpPr>
        <p:spPr bwMode="auto">
          <a:xfrm>
            <a:off x="2111814" y="4098188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2361283" y="431310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2937347" y="38610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22" name="Connettore 2 21"/>
          <p:cNvCxnSpPr>
            <a:stCxn id="8" idx="6"/>
            <a:endCxn id="11" idx="2"/>
          </p:cNvCxnSpPr>
          <p:nvPr/>
        </p:nvCxnSpPr>
        <p:spPr bwMode="auto">
          <a:xfrm>
            <a:off x="3328740" y="330499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1" idx="3"/>
            <a:endCxn id="10" idx="7"/>
          </p:cNvCxnSpPr>
          <p:nvPr/>
        </p:nvCxnSpPr>
        <p:spPr bwMode="auto">
          <a:xfrm flipH="1">
            <a:off x="3299317" y="341224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9" idx="2"/>
          </p:cNvCxnSpPr>
          <p:nvPr/>
        </p:nvCxnSpPr>
        <p:spPr bwMode="auto">
          <a:xfrm flipV="1">
            <a:off x="3340699" y="470484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9" idx="0"/>
            <a:endCxn id="11" idx="4"/>
          </p:cNvCxnSpPr>
          <p:nvPr/>
        </p:nvCxnSpPr>
        <p:spPr bwMode="auto">
          <a:xfrm flipH="1" flipV="1">
            <a:off x="5048796" y="345442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  <a:endCxn id="12" idx="3"/>
          </p:cNvCxnSpPr>
          <p:nvPr/>
        </p:nvCxnSpPr>
        <p:spPr bwMode="auto">
          <a:xfrm flipV="1">
            <a:off x="5206753" y="4108059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1" idx="6"/>
            <a:endCxn id="12" idx="1"/>
          </p:cNvCxnSpPr>
          <p:nvPr/>
        </p:nvCxnSpPr>
        <p:spPr bwMode="auto">
          <a:xfrm>
            <a:off x="5190083" y="3310405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3673780" y="30492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4172677" y="358404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3657427" y="44481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4809555" y="38610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5593819" y="33565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5396813" y="416011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cxnSp>
        <p:nvCxnSpPr>
          <p:cNvPr id="40" name="Connettore 1 39"/>
          <p:cNvCxnSpPr/>
          <p:nvPr/>
        </p:nvCxnSpPr>
        <p:spPr>
          <a:xfrm>
            <a:off x="4240609" y="2852936"/>
            <a:ext cx="27276" cy="223224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1870621" y="3454421"/>
            <a:ext cx="4573587" cy="1013469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2153196" y="3005336"/>
            <a:ext cx="2656359" cy="207984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igura a mano libera 48"/>
          <p:cNvSpPr/>
          <p:nvPr/>
        </p:nvSpPr>
        <p:spPr>
          <a:xfrm>
            <a:off x="1745282" y="2871811"/>
            <a:ext cx="3945740" cy="2363632"/>
          </a:xfrm>
          <a:custGeom>
            <a:avLst/>
            <a:gdLst>
              <a:gd name="connsiteX0" fmla="*/ 223218 w 3945740"/>
              <a:gd name="connsiteY0" fmla="*/ 544489 h 2363632"/>
              <a:gd name="connsiteX1" fmla="*/ 1766268 w 3945740"/>
              <a:gd name="connsiteY1" fmla="*/ 893739 h 2363632"/>
              <a:gd name="connsiteX2" fmla="*/ 3544268 w 3945740"/>
              <a:gd name="connsiteY2" fmla="*/ 36489 h 2363632"/>
              <a:gd name="connsiteX3" fmla="*/ 3804618 w 3945740"/>
              <a:gd name="connsiteY3" fmla="*/ 2328839 h 2363632"/>
              <a:gd name="connsiteX4" fmla="*/ 1747218 w 3945740"/>
              <a:gd name="connsiteY4" fmla="*/ 1452539 h 2363632"/>
              <a:gd name="connsiteX5" fmla="*/ 153368 w 3945740"/>
              <a:gd name="connsiteY5" fmla="*/ 1890689 h 2363632"/>
              <a:gd name="connsiteX6" fmla="*/ 153368 w 3945740"/>
              <a:gd name="connsiteY6" fmla="*/ 1922439 h 23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740" h="2363632">
                <a:moveTo>
                  <a:pt x="223218" y="544489"/>
                </a:moveTo>
                <a:cubicBezTo>
                  <a:pt x="717989" y="761447"/>
                  <a:pt x="1212760" y="978406"/>
                  <a:pt x="1766268" y="893739"/>
                </a:cubicBezTo>
                <a:cubicBezTo>
                  <a:pt x="2319776" y="809072"/>
                  <a:pt x="3204543" y="-202694"/>
                  <a:pt x="3544268" y="36489"/>
                </a:cubicBezTo>
                <a:cubicBezTo>
                  <a:pt x="3883993" y="275672"/>
                  <a:pt x="4104126" y="2092831"/>
                  <a:pt x="3804618" y="2328839"/>
                </a:cubicBezTo>
                <a:cubicBezTo>
                  <a:pt x="3505110" y="2564847"/>
                  <a:pt x="2355760" y="1525564"/>
                  <a:pt x="1747218" y="1452539"/>
                </a:cubicBezTo>
                <a:cubicBezTo>
                  <a:pt x="1138676" y="1379514"/>
                  <a:pt x="419010" y="1812372"/>
                  <a:pt x="153368" y="1890689"/>
                </a:cubicBezTo>
                <a:cubicBezTo>
                  <a:pt x="-112274" y="1969006"/>
                  <a:pt x="20547" y="1945722"/>
                  <a:pt x="153368" y="1922439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ttangolo 49"/>
              <p:cNvSpPr>
                <a:spLocks noChangeArrowheads="1"/>
              </p:cNvSpPr>
              <p:nvPr/>
            </p:nvSpPr>
            <p:spPr bwMode="auto">
              <a:xfrm>
                <a:off x="468313" y="543593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minimo taglio è: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4,5,6</m:t>
                        </m:r>
                      </m:e>
                    </m:d>
                  </m:oMath>
                </a14:m>
                <a:r>
                  <a:rPr lang="it-IT" altLang="it-IT" sz="18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0" name="Rettangolo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435932"/>
                <a:ext cx="8135937" cy="369332"/>
              </a:xfrm>
              <a:prstGeom prst="rect">
                <a:avLst/>
              </a:prstGeom>
              <a:blipFill>
                <a:blip r:embed="rId2"/>
                <a:stretch>
                  <a:fillRect l="-45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ttangolo 51"/>
              <p:cNvSpPr>
                <a:spLocks noChangeArrowheads="1"/>
              </p:cNvSpPr>
              <p:nvPr/>
            </p:nvSpPr>
            <p:spPr bwMode="auto">
              <a:xfrm>
                <a:off x="467544" y="5939988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minimo taglio è:</a:t>
                </a:r>
                <a:r>
                  <a:rPr lang="it-IT" altLang="it-IT" sz="18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=13</m:t>
                    </m:r>
                  </m:oMath>
                </a14:m>
                <a:endParaRPr lang="en-US" sz="18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2" name="Rettango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939988"/>
                <a:ext cx="8135937" cy="369332"/>
              </a:xfrm>
              <a:prstGeom prst="rect">
                <a:avLst/>
              </a:prstGeom>
              <a:blipFill>
                <a:blip r:embed="rId3"/>
                <a:stretch>
                  <a:fillRect l="-45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7" grpId="0"/>
      <p:bldP spid="21" grpId="0"/>
      <p:bldP spid="28" grpId="0"/>
      <p:bldP spid="30" grpId="0"/>
      <p:bldP spid="36" grpId="0"/>
      <p:bldP spid="37" grpId="0"/>
      <p:bldP spid="38" grpId="0"/>
      <p:bldP spid="39" grpId="0"/>
      <p:bldP spid="49" grpId="0" animBg="1"/>
      <p:bldP spid="50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778454551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539552" y="1420540"/>
            <a:ext cx="814375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devono assegnare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</a:t>
            </a:r>
            <a:r>
              <a:rPr lang="it-IT" sz="1400" i="1" u="sng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moduli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un programma a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it-IT" sz="1400" i="1" u="sng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processori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modo tale da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minimizzare il costo totale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ovvero il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calcolo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</a:t>
            </a:r>
            <a:r>
              <a:rPr 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comunicazione.</a:t>
            </a:r>
            <a:endParaRPr lang="en-US" sz="1400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539552" y="2132360"/>
            <a:ext cx="8143751" cy="504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400" i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Si suppone di conoscere:</a:t>
            </a:r>
            <a:r>
              <a:rPr lang="it-IT" altLang="en-US" sz="1400" i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140"/>
              <p:cNvSpPr txBox="1">
                <a:spLocks noGrp="1"/>
              </p:cNvSpPr>
              <p:nvPr/>
            </p:nvSpPr>
            <p:spPr bwMode="auto">
              <a:xfrm>
                <a:off x="539552" y="249289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Verdana" pitchFamily="34" charset="0"/>
                            <a:sym typeface="Calibri" pitchFamily="34" charset="0"/>
                          </a:rPr>
                          <m:t>𝛼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esecuzione del modulo i sul </a:t>
                </a:r>
                <a:r>
                  <a:rPr lang="it-IT" altLang="en-US" sz="14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primo</a:t>
                </a:r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processore per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=1,…,4</m:t>
                    </m:r>
                  </m:oMath>
                </a14:m>
                <a:endParaRPr lang="it-IT" altLang="en-US" sz="1600" i="1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8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492896"/>
                <a:ext cx="8143751" cy="504552"/>
              </a:xfrm>
              <a:prstGeom prst="rect">
                <a:avLst/>
              </a:prstGeom>
              <a:blipFill>
                <a:blip r:embed="rId7"/>
                <a:stretch>
                  <a:fillRect l="-674" t="-4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140"/>
              <p:cNvSpPr txBox="1">
                <a:spLocks noGrp="1"/>
              </p:cNvSpPr>
              <p:nvPr/>
            </p:nvSpPr>
            <p:spPr bwMode="auto">
              <a:xfrm>
                <a:off x="539552" y="2852440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Verdana" pitchFamily="34" charset="0"/>
                            <a:sym typeface="Calibri" pitchFamily="34" charset="0"/>
                          </a:rPr>
                          <m:t>𝛽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esecuzione del modulo i sul </a:t>
                </a:r>
                <a:r>
                  <a:rPr lang="it-IT" altLang="en-US" sz="14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secondo</a:t>
                </a:r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processore per</a:t>
                </a:r>
                <a:r>
                  <a:rPr lang="it-IT" altLang="en-US" sz="14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=1,…,4</m:t>
                    </m:r>
                  </m:oMath>
                </a14:m>
                <a:endParaRPr lang="it-IT" altLang="en-US" sz="1600" i="1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1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852440"/>
                <a:ext cx="8143751" cy="504552"/>
              </a:xfrm>
              <a:prstGeom prst="rect">
                <a:avLst/>
              </a:prstGeom>
              <a:blipFill>
                <a:blip r:embed="rId8"/>
                <a:stretch>
                  <a:fillRect l="-674" t="-4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hape 140"/>
              <p:cNvSpPr txBox="1">
                <a:spLocks noGrp="1"/>
              </p:cNvSpPr>
              <p:nvPr/>
            </p:nvSpPr>
            <p:spPr bwMode="auto">
              <a:xfrm>
                <a:off x="539552" y="321297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𝑐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comunicazione se i moduli </a:t>
                </a: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</m:oMath>
                </a14:m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</m:oMath>
                </a14:m>
                <a:r>
                  <a:rPr lang="it-IT" altLang="en-US" sz="14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sono assegnati a processori diversi</a:t>
                </a:r>
                <a:endParaRPr lang="it-IT" altLang="en-US" sz="1600" i="1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1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12976"/>
                <a:ext cx="8143751" cy="504552"/>
              </a:xfrm>
              <a:prstGeom prst="rect">
                <a:avLst/>
              </a:prstGeom>
              <a:blipFill>
                <a:blip r:embed="rId9"/>
                <a:stretch>
                  <a:fillRect l="-674" t="-3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4058967823"/>
              </p:ext>
            </p:extLst>
          </p:nvPr>
        </p:nvGraphicFramePr>
        <p:xfrm>
          <a:off x="389024" y="3933056"/>
          <a:ext cx="8444805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00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7" grpId="0"/>
      <p:bldP spid="8" grpId="0"/>
      <p:bldP spid="10" grpId="0"/>
      <p:bldP spid="11" grpId="0"/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ttangolo arrotondato 172"/>
          <p:cNvSpPr/>
          <p:nvPr/>
        </p:nvSpPr>
        <p:spPr>
          <a:xfrm>
            <a:off x="251520" y="2564904"/>
            <a:ext cx="8496944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endParaRPr lang="it-IT" altLang="en-US" i="1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Definizione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problema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hape 140"/>
              <p:cNvSpPr txBox="1">
                <a:spLocks noGrp="1"/>
              </p:cNvSpPr>
              <p:nvPr/>
            </p:nvSpPr>
            <p:spPr bwMode="auto">
              <a:xfrm>
                <a:off x="539552" y="1052736"/>
                <a:ext cx="8143751" cy="720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Dato un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grafo orientato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𝐺</m:t>
                    </m:r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𝑉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in cui a ciascun arco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)∈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𝐴</m:t>
                    </m:r>
                  </m:oMath>
                </a14:m>
                <a:r>
                  <a:rPr lang="it-IT" altLang="en-US" sz="18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associata una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massima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52736"/>
                <a:ext cx="8143751" cy="720576"/>
              </a:xfrm>
              <a:prstGeom prst="rect">
                <a:avLst/>
              </a:prstGeom>
              <a:blipFill>
                <a:blip r:embed="rId2"/>
                <a:stretch>
                  <a:fillRect l="-300" r="-449" b="-59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40"/>
              <p:cNvSpPr txBox="1">
                <a:spLocks noGrp="1"/>
              </p:cNvSpPr>
              <p:nvPr/>
            </p:nvSpPr>
            <p:spPr bwMode="auto">
              <a:xfrm>
                <a:off x="539552" y="2636912"/>
                <a:ext cx="8143751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Il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problema del massimo flusso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consiste nel determinare 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massima quantità di flusso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 è possibile inviare dalla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sorgente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destinazione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attraverso il grafo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𝐺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𝐴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</m:t>
                    </m:r>
                  </m:oMath>
                </a14:m>
                <a:r>
                  <a:rPr lang="en-US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912"/>
                <a:ext cx="8143751" cy="1080120"/>
              </a:xfrm>
              <a:prstGeom prst="rect">
                <a:avLst/>
              </a:prstGeom>
              <a:blipFill>
                <a:blip r:embed="rId3"/>
                <a:stretch>
                  <a:fillRect l="-449" r="-449" b="-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9552" y="1772816"/>
                <a:ext cx="8143751" cy="792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Dati due nodi distinti,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𝑠</m:t>
                    </m:r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𝑡</m:t>
                    </m:r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dell’insieme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, detti rispettivamente 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sorgente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(o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origine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e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pozzo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(o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destinazion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e). </a:t>
                </a:r>
              </a:p>
            </p:txBody>
          </p:sp>
        </mc:Choice>
        <mc:Fallback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772816"/>
                <a:ext cx="8143751" cy="792584"/>
              </a:xfrm>
              <a:prstGeom prst="rect">
                <a:avLst/>
              </a:prstGeom>
              <a:blipFill>
                <a:blip r:embed="rId4"/>
                <a:stretch>
                  <a:fillRect l="-300" r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/>
          <p:cNvSpPr/>
          <p:nvPr/>
        </p:nvSpPr>
        <p:spPr bwMode="auto">
          <a:xfrm>
            <a:off x="1115223" y="5101765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2226846" y="431971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923535" y="590389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2226846" y="587521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3918078" y="4348145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4998198" y="511180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cxnSp>
        <p:nvCxnSpPr>
          <p:cNvPr id="47" name="Connettore 2 46"/>
          <p:cNvCxnSpPr>
            <a:stCxn id="8" idx="7"/>
            <a:endCxn id="11" idx="3"/>
          </p:cNvCxnSpPr>
          <p:nvPr/>
        </p:nvCxnSpPr>
        <p:spPr bwMode="auto">
          <a:xfrm flipV="1">
            <a:off x="1356416" y="4565571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1469806" y="465093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401386" y="4396396"/>
            <a:ext cx="100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>
                <a:solidFill>
                  <a:srgbClr val="0070C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sorgente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4860032" y="4387104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>
                <a:solidFill>
                  <a:srgbClr val="0070C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destinazione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Connettore 2 50"/>
          <p:cNvCxnSpPr/>
          <p:nvPr/>
        </p:nvCxnSpPr>
        <p:spPr>
          <a:xfrm>
            <a:off x="965750" y="4743624"/>
            <a:ext cx="216024" cy="358141"/>
          </a:xfrm>
          <a:prstGeom prst="straightConnector1">
            <a:avLst/>
          </a:prstGeom>
          <a:ln w="38100">
            <a:solidFill>
              <a:srgbClr val="B889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>
            <a:off x="5214223" y="4743624"/>
            <a:ext cx="214658" cy="358141"/>
          </a:xfrm>
          <a:prstGeom prst="straightConnector1">
            <a:avLst/>
          </a:prstGeom>
          <a:ln w="38100">
            <a:solidFill>
              <a:srgbClr val="B889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7"/>
            <a:endCxn id="11" idx="3"/>
          </p:cNvCxnSpPr>
          <p:nvPr/>
        </p:nvCxnSpPr>
        <p:spPr>
          <a:xfrm flipV="1">
            <a:off x="1356416" y="4565571"/>
            <a:ext cx="911812" cy="57837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1" idx="4"/>
            <a:endCxn id="14" idx="0"/>
          </p:cNvCxnSpPr>
          <p:nvPr/>
        </p:nvCxnSpPr>
        <p:spPr bwMode="auto">
          <a:xfrm>
            <a:off x="2368134" y="4607752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8" idx="5"/>
            <a:endCxn id="14" idx="1"/>
          </p:cNvCxnSpPr>
          <p:nvPr/>
        </p:nvCxnSpPr>
        <p:spPr bwMode="auto">
          <a:xfrm>
            <a:off x="1356416" y="5347617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11" idx="6"/>
            <a:endCxn id="15" idx="2"/>
          </p:cNvCxnSpPr>
          <p:nvPr/>
        </p:nvCxnSpPr>
        <p:spPr bwMode="auto">
          <a:xfrm>
            <a:off x="2509421" y="4463736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4" idx="7"/>
            <a:endCxn id="15" idx="3"/>
          </p:cNvCxnSpPr>
          <p:nvPr/>
        </p:nvCxnSpPr>
        <p:spPr bwMode="auto">
          <a:xfrm flipV="1">
            <a:off x="2468039" y="4593997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14" idx="6"/>
            <a:endCxn id="13" idx="2"/>
          </p:cNvCxnSpPr>
          <p:nvPr/>
        </p:nvCxnSpPr>
        <p:spPr bwMode="auto">
          <a:xfrm>
            <a:off x="2509421" y="6019230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11" idx="5"/>
            <a:endCxn id="13" idx="1"/>
          </p:cNvCxnSpPr>
          <p:nvPr/>
        </p:nvCxnSpPr>
        <p:spPr bwMode="auto">
          <a:xfrm>
            <a:off x="2468039" y="4565571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>
            <a:stCxn id="13" idx="0"/>
            <a:endCxn id="15" idx="4"/>
          </p:cNvCxnSpPr>
          <p:nvPr/>
        </p:nvCxnSpPr>
        <p:spPr bwMode="auto">
          <a:xfrm flipH="1" flipV="1">
            <a:off x="4059366" y="4636178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13" idx="7"/>
            <a:endCxn id="16" idx="3"/>
          </p:cNvCxnSpPr>
          <p:nvPr/>
        </p:nvCxnSpPr>
        <p:spPr bwMode="auto">
          <a:xfrm flipV="1">
            <a:off x="4164728" y="5357658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15" idx="5"/>
            <a:endCxn id="16" idx="1"/>
          </p:cNvCxnSpPr>
          <p:nvPr/>
        </p:nvCxnSpPr>
        <p:spPr bwMode="auto">
          <a:xfrm>
            <a:off x="4159271" y="4593997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ttangolo 100"/>
              <p:cNvSpPr/>
              <p:nvPr/>
            </p:nvSpPr>
            <p:spPr>
              <a:xfrm>
                <a:off x="2568926" y="3775593"/>
                <a:ext cx="1284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𝐺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=(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𝑉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,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𝐴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1" name="Rettangolo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26" y="3775593"/>
                <a:ext cx="128477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1553008" y="556386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2129072" y="50200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2765950" y="46797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2792268" y="549797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107" name="CasellaDiTesto 42"/>
          <p:cNvSpPr txBox="1">
            <a:spLocks noChangeArrowheads="1"/>
          </p:cNvSpPr>
          <p:nvPr/>
        </p:nvSpPr>
        <p:spPr bwMode="auto">
          <a:xfrm>
            <a:off x="2921160" y="6001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929755" y="42013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823480" y="5072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6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502607" y="460249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11" name="CasellaDiTesto 42"/>
          <p:cNvSpPr txBox="1">
            <a:spLocks noChangeArrowheads="1"/>
          </p:cNvSpPr>
          <p:nvPr/>
        </p:nvSpPr>
        <p:spPr bwMode="auto">
          <a:xfrm>
            <a:off x="4460358" y="560961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cxnSp>
        <p:nvCxnSpPr>
          <p:cNvPr id="114" name="Connettore 2 113"/>
          <p:cNvCxnSpPr>
            <a:stCxn id="11" idx="6"/>
            <a:endCxn id="15" idx="2"/>
          </p:cNvCxnSpPr>
          <p:nvPr/>
        </p:nvCxnSpPr>
        <p:spPr>
          <a:xfrm>
            <a:off x="2509421" y="4463736"/>
            <a:ext cx="1408657" cy="284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13" idx="1"/>
          </p:cNvCxnSpPr>
          <p:nvPr/>
        </p:nvCxnSpPr>
        <p:spPr>
          <a:xfrm>
            <a:off x="2451946" y="4542093"/>
            <a:ext cx="1512971" cy="140398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stCxn id="13" idx="7"/>
            <a:endCxn id="16" idx="3"/>
          </p:cNvCxnSpPr>
          <p:nvPr/>
        </p:nvCxnSpPr>
        <p:spPr>
          <a:xfrm flipV="1">
            <a:off x="4164728" y="5357658"/>
            <a:ext cx="874852" cy="5884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" idx="5"/>
            <a:endCxn id="14" idx="1"/>
          </p:cNvCxnSpPr>
          <p:nvPr/>
        </p:nvCxnSpPr>
        <p:spPr>
          <a:xfrm>
            <a:off x="1356416" y="5347617"/>
            <a:ext cx="911812" cy="5697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14" idx="6"/>
            <a:endCxn id="13" idx="2"/>
          </p:cNvCxnSpPr>
          <p:nvPr/>
        </p:nvCxnSpPr>
        <p:spPr>
          <a:xfrm>
            <a:off x="2509421" y="6019230"/>
            <a:ext cx="1414114" cy="286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>
            <a:stCxn id="15" idx="5"/>
            <a:endCxn id="16" idx="1"/>
          </p:cNvCxnSpPr>
          <p:nvPr/>
        </p:nvCxnSpPr>
        <p:spPr>
          <a:xfrm>
            <a:off x="4159271" y="4593997"/>
            <a:ext cx="880309" cy="5599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42"/>
          <p:cNvSpPr txBox="1">
            <a:spLocks noChangeArrowheads="1"/>
          </p:cNvSpPr>
          <p:nvPr/>
        </p:nvSpPr>
        <p:spPr bwMode="auto">
          <a:xfrm>
            <a:off x="1630866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(10)</a:t>
            </a:r>
          </a:p>
        </p:txBody>
      </p:sp>
      <p:sp>
        <p:nvSpPr>
          <p:cNvPr id="141" name="CasellaDiTesto 42"/>
          <p:cNvSpPr txBox="1">
            <a:spLocks noChangeArrowheads="1"/>
          </p:cNvSpPr>
          <p:nvPr/>
        </p:nvSpPr>
        <p:spPr bwMode="auto">
          <a:xfrm>
            <a:off x="2927010" y="4448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4367170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2566970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4" name="CasellaDiTesto 42"/>
          <p:cNvSpPr txBox="1">
            <a:spLocks noChangeArrowheads="1"/>
          </p:cNvSpPr>
          <p:nvPr/>
        </p:nvSpPr>
        <p:spPr bwMode="auto">
          <a:xfrm>
            <a:off x="1630866" y="53156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2892874" y="57560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4283968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(12)</a:t>
            </a:r>
          </a:p>
        </p:txBody>
      </p:sp>
      <p:sp>
        <p:nvSpPr>
          <p:cNvPr id="147" name="Rettangolo 146"/>
          <p:cNvSpPr/>
          <p:nvPr/>
        </p:nvSpPr>
        <p:spPr>
          <a:xfrm>
            <a:off x="6660232" y="3779748"/>
            <a:ext cx="19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Possibile soluzione</a:t>
            </a:r>
            <a:endParaRPr lang="en-US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Shape 140"/>
              <p:cNvSpPr txBox="1">
                <a:spLocks noGrp="1"/>
              </p:cNvSpPr>
              <p:nvPr/>
            </p:nvSpPr>
            <p:spPr bwMode="auto">
              <a:xfrm>
                <a:off x="6438808" y="414908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6</m:t>
                    </m:r>
                  </m:oMath>
                </a14:m>
                <a:r>
                  <a:rPr lang="it-IT" altLang="en-US" sz="12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1-&gt;4-&gt;5-&gt;6</a:t>
                </a:r>
              </a:p>
            </p:txBody>
          </p:sp>
        </mc:Choice>
        <mc:Fallback>
          <p:sp>
            <p:nvSpPr>
              <p:cNvPr id="15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8808" y="4149080"/>
                <a:ext cx="2597688" cy="432048"/>
              </a:xfrm>
              <a:prstGeom prst="rect">
                <a:avLst/>
              </a:prstGeom>
              <a:blipFill>
                <a:blip r:embed="rId6"/>
                <a:stretch>
                  <a:fillRect b="-7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140"/>
              <p:cNvSpPr txBox="1">
                <a:spLocks noGrp="1"/>
              </p:cNvSpPr>
              <p:nvPr/>
            </p:nvSpPr>
            <p:spPr bwMode="auto">
              <a:xfrm>
                <a:off x="6444208" y="486916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4</m:t>
                    </m:r>
                  </m:oMath>
                </a14:m>
                <a:r>
                  <a:rPr lang="it-IT" altLang="en-US" sz="12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1-&gt;2-&gt;3-&gt;6</a:t>
                </a:r>
              </a:p>
            </p:txBody>
          </p:sp>
        </mc:Choice>
        <mc:Fallback>
          <p:sp>
            <p:nvSpPr>
              <p:cNvPr id="152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4869160"/>
                <a:ext cx="2597688" cy="432048"/>
              </a:xfrm>
              <a:prstGeom prst="rect">
                <a:avLst/>
              </a:prstGeom>
              <a:blipFill>
                <a:blip r:embed="rId7"/>
                <a:stretch>
                  <a:fillRect b="-71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140"/>
              <p:cNvSpPr txBox="1">
                <a:spLocks noGrp="1"/>
              </p:cNvSpPr>
              <p:nvPr/>
            </p:nvSpPr>
            <p:spPr bwMode="auto">
              <a:xfrm>
                <a:off x="6444208" y="558924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6</m:t>
                    </m:r>
                  </m:oMath>
                </a14:m>
                <a:r>
                  <a:rPr lang="it-IT" altLang="en-US" sz="14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1-&gt;2-&gt;5-&gt;6</a:t>
                </a:r>
              </a:p>
            </p:txBody>
          </p:sp>
        </mc:Choice>
        <mc:Fallback>
          <p:sp>
            <p:nvSpPr>
              <p:cNvPr id="153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5589240"/>
                <a:ext cx="2597688" cy="432048"/>
              </a:xfrm>
              <a:prstGeom prst="rect">
                <a:avLst/>
              </a:prstGeom>
              <a:blipFill>
                <a:blip r:embed="rId8"/>
                <a:stretch>
                  <a:fillRect b="-71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CasellaDiTesto 42"/>
          <p:cNvSpPr txBox="1">
            <a:spLocks noChangeArrowheads="1"/>
          </p:cNvSpPr>
          <p:nvPr/>
        </p:nvSpPr>
        <p:spPr bwMode="auto">
          <a:xfrm>
            <a:off x="4361320" y="538686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65" name="CasellaDiTesto 42"/>
          <p:cNvSpPr txBox="1">
            <a:spLocks noChangeArrowheads="1"/>
          </p:cNvSpPr>
          <p:nvPr/>
        </p:nvSpPr>
        <p:spPr bwMode="auto">
          <a:xfrm>
            <a:off x="1631350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8025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" grpId="0"/>
      <p:bldP spid="3" grpId="0"/>
      <p:bldP spid="6" grpId="0"/>
      <p:bldP spid="7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48" grpId="0"/>
      <p:bldP spid="49" grpId="0"/>
      <p:bldP spid="5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39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1" grpId="0"/>
      <p:bldP spid="152" grpId="0"/>
      <p:bldP spid="153" grpId="0"/>
      <p:bldP spid="161" grpId="0"/>
      <p:bldP spid="161" grpId="1"/>
      <p:bldP spid="165" grpId="0"/>
      <p:bldP spid="16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523479416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/>
          <p:cNvSpPr/>
          <p:nvPr/>
        </p:nvSpPr>
        <p:spPr>
          <a:xfrm>
            <a:off x="4355976" y="2492896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355976" y="3227759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2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4355976" y="400506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3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364422" y="472514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699792" y="364502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012160" y="364502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</a:rPr>
              <a:t>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23528" y="1484784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600" i="1">
                <a:solidFill>
                  <a:schemeClr val="accent2"/>
                </a:solidFill>
                <a:cs typeface="Arial" charset="0"/>
              </a:rPr>
              <a:t>Rappresentazione del problema su grafo</a:t>
            </a:r>
            <a:endParaRPr lang="en-US" altLang="it-IT" sz="16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915816" y="1917824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moduli</a:t>
            </a:r>
          </a:p>
        </p:txBody>
      </p:sp>
      <p:cxnSp>
        <p:nvCxnSpPr>
          <p:cNvPr id="15" name="Connettore 7 14"/>
          <p:cNvCxnSpPr/>
          <p:nvPr/>
        </p:nvCxnSpPr>
        <p:spPr>
          <a:xfrm>
            <a:off x="3635896" y="2204864"/>
            <a:ext cx="504429" cy="432048"/>
          </a:xfrm>
          <a:prstGeom prst="curved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547664" y="357643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processore 1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6372200" y="357643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processore 2</a:t>
            </a:r>
          </a:p>
        </p:txBody>
      </p:sp>
      <p:cxnSp>
        <p:nvCxnSpPr>
          <p:cNvPr id="21" name="Connettore 2 20"/>
          <p:cNvCxnSpPr>
            <a:stCxn id="10" idx="0"/>
            <a:endCxn id="6" idx="2"/>
          </p:cNvCxnSpPr>
          <p:nvPr/>
        </p:nvCxnSpPr>
        <p:spPr>
          <a:xfrm flipV="1">
            <a:off x="2807804" y="2636912"/>
            <a:ext cx="1548172" cy="10081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0" idx="7"/>
            <a:endCxn id="7" idx="2"/>
          </p:cNvCxnSpPr>
          <p:nvPr/>
        </p:nvCxnSpPr>
        <p:spPr>
          <a:xfrm flipV="1">
            <a:off x="2884180" y="3371775"/>
            <a:ext cx="1471796" cy="31543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5"/>
          </p:cNvCxnSpPr>
          <p:nvPr/>
        </p:nvCxnSpPr>
        <p:spPr>
          <a:xfrm>
            <a:off x="2884180" y="3890875"/>
            <a:ext cx="1480242" cy="2582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0" idx="4"/>
          </p:cNvCxnSpPr>
          <p:nvPr/>
        </p:nvCxnSpPr>
        <p:spPr>
          <a:xfrm>
            <a:off x="2807804" y="3933056"/>
            <a:ext cx="1556618" cy="93610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275856" y="298153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14</a:t>
            </a:r>
            <a:endParaRPr lang="en-US" sz="1000"/>
          </a:p>
        </p:txBody>
      </p:sp>
      <p:sp>
        <p:nvSpPr>
          <p:cNvPr id="40" name="CasellaDiTesto 39"/>
          <p:cNvSpPr txBox="1"/>
          <p:nvPr/>
        </p:nvSpPr>
        <p:spPr>
          <a:xfrm>
            <a:off x="3275856" y="333021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10</a:t>
            </a:r>
            <a:endParaRPr lang="en-US" sz="1000"/>
          </a:p>
        </p:txBody>
      </p:sp>
      <p:sp>
        <p:nvSpPr>
          <p:cNvPr id="41" name="CasellaDiTesto 40"/>
          <p:cNvSpPr txBox="1"/>
          <p:nvPr/>
        </p:nvSpPr>
        <p:spPr>
          <a:xfrm>
            <a:off x="3348050" y="375666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3</a:t>
            </a:r>
            <a:endParaRPr lang="en-US" sz="1000"/>
          </a:p>
        </p:txBody>
      </p:sp>
      <p:sp>
        <p:nvSpPr>
          <p:cNvPr id="42" name="CasellaDiTesto 41"/>
          <p:cNvSpPr txBox="1"/>
          <p:nvPr/>
        </p:nvSpPr>
        <p:spPr>
          <a:xfrm>
            <a:off x="3419872" y="416998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8</a:t>
            </a:r>
            <a:endParaRPr 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/>
              <p:cNvSpPr/>
              <p:nvPr/>
            </p:nvSpPr>
            <p:spPr>
              <a:xfrm>
                <a:off x="1907704" y="5016599"/>
                <a:ext cx="1224509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016599"/>
                <a:ext cx="1224509" cy="428625"/>
              </a:xfrm>
              <a:prstGeom prst="rect">
                <a:avLst/>
              </a:prstGeom>
              <a:blipFill>
                <a:blip r:embed="rId7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7 43"/>
          <p:cNvCxnSpPr/>
          <p:nvPr/>
        </p:nvCxnSpPr>
        <p:spPr>
          <a:xfrm rot="5400000" flipH="1" flipV="1">
            <a:off x="2670481" y="4445518"/>
            <a:ext cx="814707" cy="756084"/>
          </a:xfrm>
          <a:prstGeom prst="curvedConnector3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1" idx="0"/>
            <a:endCxn id="6" idx="6"/>
          </p:cNvCxnSpPr>
          <p:nvPr/>
        </p:nvCxnSpPr>
        <p:spPr>
          <a:xfrm flipH="1" flipV="1">
            <a:off x="4572000" y="2636912"/>
            <a:ext cx="1548172" cy="100811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11" idx="1"/>
            <a:endCxn id="7" idx="6"/>
          </p:cNvCxnSpPr>
          <p:nvPr/>
        </p:nvCxnSpPr>
        <p:spPr>
          <a:xfrm flipH="1" flipV="1">
            <a:off x="4572000" y="3371775"/>
            <a:ext cx="1471796" cy="31543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11" idx="3"/>
            <a:endCxn id="8" idx="6"/>
          </p:cNvCxnSpPr>
          <p:nvPr/>
        </p:nvCxnSpPr>
        <p:spPr>
          <a:xfrm flipH="1">
            <a:off x="4572000" y="3890875"/>
            <a:ext cx="1471796" cy="258205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1" idx="4"/>
            <a:endCxn id="9" idx="6"/>
          </p:cNvCxnSpPr>
          <p:nvPr/>
        </p:nvCxnSpPr>
        <p:spPr>
          <a:xfrm flipH="1">
            <a:off x="4580446" y="3933056"/>
            <a:ext cx="1539726" cy="93610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5364088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6</a:t>
            </a:r>
            <a:endParaRPr lang="en-US" sz="1000"/>
          </a:p>
        </p:txBody>
      </p:sp>
      <p:sp>
        <p:nvSpPr>
          <p:cNvPr id="60" name="CasellaDiTesto 59"/>
          <p:cNvSpPr txBox="1"/>
          <p:nvPr/>
        </p:nvSpPr>
        <p:spPr>
          <a:xfrm>
            <a:off x="5364088" y="33456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5</a:t>
            </a:r>
            <a:endParaRPr lang="en-US" sz="1000"/>
          </a:p>
        </p:txBody>
      </p:sp>
      <p:sp>
        <p:nvSpPr>
          <p:cNvPr id="61" name="CasellaDiTesto 60"/>
          <p:cNvSpPr txBox="1"/>
          <p:nvPr/>
        </p:nvSpPr>
        <p:spPr>
          <a:xfrm>
            <a:off x="5436282" y="37720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10</a:t>
            </a:r>
            <a:endParaRPr lang="en-US" sz="1000"/>
          </a:p>
        </p:txBody>
      </p:sp>
      <p:sp>
        <p:nvSpPr>
          <p:cNvPr id="62" name="CasellaDiTesto 61"/>
          <p:cNvSpPr txBox="1"/>
          <p:nvPr/>
        </p:nvSpPr>
        <p:spPr>
          <a:xfrm>
            <a:off x="5508104" y="41853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14</a:t>
            </a:r>
            <a:endParaRPr 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ttangolo 62"/>
              <p:cNvSpPr/>
              <p:nvPr/>
            </p:nvSpPr>
            <p:spPr>
              <a:xfrm>
                <a:off x="6588224" y="4823560"/>
                <a:ext cx="467866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3" name="Rettango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823560"/>
                <a:ext cx="467866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7 63"/>
          <p:cNvCxnSpPr>
            <a:endCxn id="62" idx="3"/>
          </p:cNvCxnSpPr>
          <p:nvPr/>
        </p:nvCxnSpPr>
        <p:spPr>
          <a:xfrm rot="10800000">
            <a:off x="5868144" y="4308510"/>
            <a:ext cx="792092" cy="704668"/>
          </a:xfrm>
          <a:prstGeom prst="curvedConnector3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7" idx="0"/>
            <a:endCxn id="6" idx="4"/>
          </p:cNvCxnSpPr>
          <p:nvPr/>
        </p:nvCxnSpPr>
        <p:spPr>
          <a:xfrm flipV="1">
            <a:off x="4463988" y="2780928"/>
            <a:ext cx="0" cy="446831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8" idx="0"/>
            <a:endCxn id="7" idx="4"/>
          </p:cNvCxnSpPr>
          <p:nvPr/>
        </p:nvCxnSpPr>
        <p:spPr>
          <a:xfrm flipV="1">
            <a:off x="4463988" y="3515791"/>
            <a:ext cx="0" cy="48927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>
            <a:stCxn id="9" idx="0"/>
            <a:endCxn id="8" idx="4"/>
          </p:cNvCxnSpPr>
          <p:nvPr/>
        </p:nvCxnSpPr>
        <p:spPr>
          <a:xfrm flipH="1" flipV="1">
            <a:off x="4463988" y="4293096"/>
            <a:ext cx="8446" cy="43204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4211960" y="2737212"/>
            <a:ext cx="683599" cy="2059940"/>
          </a:xfrm>
          <a:prstGeom prst="arc">
            <a:avLst>
              <a:gd name="adj1" fmla="val 16333602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o 76"/>
          <p:cNvSpPr/>
          <p:nvPr/>
        </p:nvSpPr>
        <p:spPr>
          <a:xfrm flipH="1">
            <a:off x="4067944" y="273721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o 77"/>
          <p:cNvSpPr/>
          <p:nvPr/>
        </p:nvSpPr>
        <p:spPr>
          <a:xfrm flipH="1">
            <a:off x="4067944" y="345729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sellaDiTesto 78"/>
          <p:cNvSpPr txBox="1"/>
          <p:nvPr/>
        </p:nvSpPr>
        <p:spPr>
          <a:xfrm>
            <a:off x="4860032" y="3598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4</a:t>
            </a:r>
            <a:endParaRPr lang="en-US" sz="1000"/>
          </a:p>
        </p:txBody>
      </p:sp>
      <p:sp>
        <p:nvSpPr>
          <p:cNvPr id="80" name="CasellaDiTesto 79"/>
          <p:cNvSpPr txBox="1"/>
          <p:nvPr/>
        </p:nvSpPr>
        <p:spPr>
          <a:xfrm>
            <a:off x="3895668" y="301785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4</a:t>
            </a:r>
            <a:endParaRPr lang="en-US" sz="1000"/>
          </a:p>
        </p:txBody>
      </p:sp>
      <p:sp>
        <p:nvSpPr>
          <p:cNvPr id="81" name="CasellaDiTesto 80"/>
          <p:cNvSpPr txBox="1"/>
          <p:nvPr/>
        </p:nvSpPr>
        <p:spPr>
          <a:xfrm>
            <a:off x="3888110" y="41853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3</a:t>
            </a:r>
            <a:endParaRPr lang="en-US" sz="1000"/>
          </a:p>
        </p:txBody>
      </p:sp>
      <p:sp>
        <p:nvSpPr>
          <p:cNvPr id="82" name="CasellaDiTesto 81"/>
          <p:cNvSpPr txBox="1"/>
          <p:nvPr/>
        </p:nvSpPr>
        <p:spPr>
          <a:xfrm>
            <a:off x="4251330" y="29018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5</a:t>
            </a:r>
            <a:endParaRPr lang="en-US" sz="1000"/>
          </a:p>
        </p:txBody>
      </p:sp>
      <p:sp>
        <p:nvSpPr>
          <p:cNvPr id="83" name="CasellaDiTesto 82"/>
          <p:cNvSpPr txBox="1"/>
          <p:nvPr/>
        </p:nvSpPr>
        <p:spPr>
          <a:xfrm>
            <a:off x="4244980" y="363355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6</a:t>
            </a:r>
            <a:endParaRPr lang="en-US" sz="1000"/>
          </a:p>
        </p:txBody>
      </p:sp>
      <p:sp>
        <p:nvSpPr>
          <p:cNvPr id="84" name="CasellaDiTesto 83"/>
          <p:cNvSpPr txBox="1"/>
          <p:nvPr/>
        </p:nvSpPr>
        <p:spPr>
          <a:xfrm>
            <a:off x="4244980" y="4414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/>
              <a:t>1</a:t>
            </a:r>
            <a:endParaRPr 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tangolo 84"/>
              <p:cNvSpPr/>
              <p:nvPr/>
            </p:nvSpPr>
            <p:spPr>
              <a:xfrm>
                <a:off x="5374140" y="1990550"/>
                <a:ext cx="467866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5" name="Rettango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40" y="1990550"/>
                <a:ext cx="467866" cy="4286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ttore 7 85"/>
          <p:cNvCxnSpPr>
            <a:endCxn id="82" idx="3"/>
          </p:cNvCxnSpPr>
          <p:nvPr/>
        </p:nvCxnSpPr>
        <p:spPr>
          <a:xfrm rot="10800000" flipV="1">
            <a:off x="4611370" y="2204863"/>
            <a:ext cx="824912" cy="820087"/>
          </a:xfrm>
          <a:prstGeom prst="curvedConnector3">
            <a:avLst>
              <a:gd name="adj1" fmla="val 50000"/>
            </a:avLst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88"/>
          <p:cNvSpPr/>
          <p:nvPr/>
        </p:nvSpPr>
        <p:spPr>
          <a:xfrm rot="19713143">
            <a:off x="2526437" y="2413838"/>
            <a:ext cx="3103947" cy="2080986"/>
          </a:xfrm>
          <a:prstGeom prst="ellipse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tangolo 89"/>
              <p:cNvSpPr/>
              <p:nvPr/>
            </p:nvSpPr>
            <p:spPr>
              <a:xfrm>
                <a:off x="2915816" y="2492896"/>
                <a:ext cx="3787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0" name="Rettango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92896"/>
                <a:ext cx="37875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ttore 2 90"/>
          <p:cNvCxnSpPr>
            <a:stCxn id="10" idx="4"/>
            <a:endCxn id="9" idx="2"/>
          </p:cNvCxnSpPr>
          <p:nvPr/>
        </p:nvCxnSpPr>
        <p:spPr>
          <a:xfrm>
            <a:off x="2807804" y="3933056"/>
            <a:ext cx="1556618" cy="93610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o 93"/>
          <p:cNvSpPr/>
          <p:nvPr/>
        </p:nvSpPr>
        <p:spPr>
          <a:xfrm flipH="1">
            <a:off x="4067944" y="345729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ttore 2 94"/>
          <p:cNvCxnSpPr/>
          <p:nvPr/>
        </p:nvCxnSpPr>
        <p:spPr>
          <a:xfrm flipH="1" flipV="1">
            <a:off x="4459765" y="4293096"/>
            <a:ext cx="8446" cy="43204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o 95"/>
          <p:cNvSpPr/>
          <p:nvPr/>
        </p:nvSpPr>
        <p:spPr>
          <a:xfrm>
            <a:off x="4211960" y="2737212"/>
            <a:ext cx="683599" cy="2059940"/>
          </a:xfrm>
          <a:prstGeom prst="arc">
            <a:avLst>
              <a:gd name="adj1" fmla="val 16333602"/>
              <a:gd name="adj2" fmla="val 5252944"/>
            </a:avLst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ttore 2 96"/>
          <p:cNvCxnSpPr/>
          <p:nvPr/>
        </p:nvCxnSpPr>
        <p:spPr>
          <a:xfrm flipH="1" flipV="1">
            <a:off x="4580446" y="2636912"/>
            <a:ext cx="1548172" cy="1008112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/>
          <p:nvPr/>
        </p:nvCxnSpPr>
        <p:spPr>
          <a:xfrm flipH="1" flipV="1">
            <a:off x="4580446" y="3386580"/>
            <a:ext cx="1471796" cy="315430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H="1">
            <a:off x="4568304" y="3902278"/>
            <a:ext cx="1471796" cy="258205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6264189" y="2082700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esecuzione dei moduli 1, 2 e 3 sul primo processore = 21</a:t>
            </a:r>
          </a:p>
        </p:txBody>
      </p:sp>
      <p:sp>
        <p:nvSpPr>
          <p:cNvPr id="101" name="Rettangolo 100"/>
          <p:cNvSpPr/>
          <p:nvPr/>
        </p:nvSpPr>
        <p:spPr>
          <a:xfrm>
            <a:off x="225383" y="4289820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esecuzione del modulo 4 sul secondo processore = 8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3689958" y="5085184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Costi di comunicazione = 8</a:t>
            </a:r>
          </a:p>
        </p:txBody>
      </p:sp>
      <p:grpSp>
        <p:nvGrpSpPr>
          <p:cNvPr id="103" name="Gruppo 102"/>
          <p:cNvGrpSpPr/>
          <p:nvPr/>
        </p:nvGrpSpPr>
        <p:grpSpPr>
          <a:xfrm>
            <a:off x="781645" y="5877272"/>
            <a:ext cx="7606779" cy="648072"/>
            <a:chOff x="0" y="2798"/>
            <a:chExt cx="8444805" cy="786240"/>
          </a:xfrm>
        </p:grpSpPr>
        <p:sp>
          <p:nvSpPr>
            <p:cNvPr id="104" name="Rettangolo arrotondato 103"/>
            <p:cNvSpPr/>
            <p:nvPr/>
          </p:nvSpPr>
          <p:spPr>
            <a:xfrm>
              <a:off x="0" y="2798"/>
              <a:ext cx="8444805" cy="7862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ttangolo 104"/>
            <p:cNvSpPr/>
            <p:nvPr/>
          </p:nvSpPr>
          <p:spPr>
            <a:xfrm>
              <a:off x="38381" y="41179"/>
              <a:ext cx="8368043" cy="709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taglio di costo minimo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corrisponde a un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assegnamento dei moduli </a:t>
              </a:r>
              <a:r>
                <a:rPr lang="it-IT" sz="1600" i="1" kern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ai due processori </a:t>
              </a:r>
              <a:r>
                <a:rPr lang="it-IT" sz="1600" i="1" kern="120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 costo totale minimo</a:t>
              </a:r>
              <a:endParaRPr lang="en-US" sz="1600" kern="12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8" grpId="0"/>
      <p:bldP spid="19" grpId="0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9" grpId="0" animBg="1"/>
      <p:bldP spid="90" grpId="0"/>
      <p:bldP spid="94" grpId="0" animBg="1"/>
      <p:bldP spid="96" grpId="0" animBg="1"/>
      <p:bldP spid="100" grpId="0"/>
      <p:bldP spid="101" grpId="0"/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395536" y="980728"/>
            <a:ext cx="8352928" cy="9361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90277" y="98119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Teorema debole del massimo flusso – minimo taglio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superiore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blipFill>
                <a:blip r:embed="rId2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3528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Dimostrazione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506412" y="263691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minimo taglio</a:t>
                </a:r>
              </a:p>
            </p:txBody>
          </p:sp>
        </mc:Choice>
        <mc:Fallback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" y="2636912"/>
                <a:ext cx="8135937" cy="369332"/>
              </a:xfrm>
              <a:prstGeom prst="rect">
                <a:avLst/>
              </a:prstGeom>
              <a:blipFill>
                <a:blip r:embed="rId3"/>
                <a:stretch>
                  <a:fillRect l="-375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>
                <a:spLocks noChangeArrowheads="1"/>
              </p:cNvSpPr>
              <p:nvPr/>
            </p:nvSpPr>
            <p:spPr bwMode="auto">
              <a:xfrm>
                <a:off x="468313" y="3068960"/>
                <a:ext cx="8135937" cy="609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Sommando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vincoli di bilancio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dei nodi appartenenti all’insieme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otteniamo che il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pari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valore del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sul taglio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068960"/>
                <a:ext cx="8135937" cy="609206"/>
              </a:xfrm>
              <a:prstGeom prst="rect">
                <a:avLst/>
              </a:prstGeom>
              <a:blipFill>
                <a:blip r:embed="rId4"/>
                <a:stretch>
                  <a:fillRect l="-450" r="-75" b="-1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/>
              <p:nvPr/>
            </p:nvSpPr>
            <p:spPr>
              <a:xfrm>
                <a:off x="1930065" y="3717032"/>
                <a:ext cx="3073983" cy="7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1600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65" y="3717032"/>
                <a:ext cx="3073983" cy="753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7544" y="4619994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momento che il 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 del flusso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 superiore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alla 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del taglio </a:t>
            </a:r>
            <a:r>
              <a:rPr lang="it-IT" altLang="it-IT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abbiamo: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/>
              <p:cNvSpPr/>
              <p:nvPr/>
            </p:nvSpPr>
            <p:spPr>
              <a:xfrm>
                <a:off x="1763688" y="5206639"/>
                <a:ext cx="4179157" cy="7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1600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06639"/>
                <a:ext cx="4179157" cy="7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95536" y="980728"/>
            <a:ext cx="8352928" cy="9361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0277" y="98119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Teorema debole del massimo flusso – minimo taglio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140"/>
              <p:cNvSpPr txBox="1">
                <a:spLocks noGrp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superiore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blipFill>
                <a:blip r:embed="rId2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528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506412" y="2636912"/>
                <a:ext cx="370554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Consideriamo il problema del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definito sul grafo in figura e il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</a:t>
                </a:r>
                <a:r>
                  <a:rPr lang="it-IT" altLang="it-IT" sz="12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,2,3}</m:t>
                    </m:r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" y="2636912"/>
                <a:ext cx="3705548" cy="769441"/>
              </a:xfrm>
              <a:prstGeom prst="rect">
                <a:avLst/>
              </a:prstGeom>
              <a:blipFill>
                <a:blip r:embed="rId3"/>
                <a:stretch>
                  <a:fillRect l="-493" t="-1587" r="-493" b="-63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/>
          <p:cNvSpPr/>
          <p:nvPr/>
        </p:nvSpPr>
        <p:spPr bwMode="auto">
          <a:xfrm>
            <a:off x="4211960" y="3440471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s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5443018" y="2763341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7265517" y="4148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5399463" y="4162386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7248847" y="275452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8502972" y="3450342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t</a:t>
            </a:r>
          </a:p>
        </p:txBody>
      </p:sp>
      <p:cxnSp>
        <p:nvCxnSpPr>
          <p:cNvPr id="15" name="Connettore 2 14"/>
          <p:cNvCxnSpPr>
            <a:stCxn id="9" idx="7"/>
            <a:endCxn id="10" idx="3"/>
          </p:cNvCxnSpPr>
          <p:nvPr/>
        </p:nvCxnSpPr>
        <p:spPr bwMode="auto">
          <a:xfrm flipV="1">
            <a:off x="4453153" y="2984901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2"/>
          <p:cNvSpPr txBox="1">
            <a:spLocks noChangeArrowheads="1"/>
          </p:cNvSpPr>
          <p:nvPr/>
        </p:nvSpPr>
        <p:spPr bwMode="auto">
          <a:xfrm>
            <a:off x="4630614" y="30103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17" name="Connettore 2 16"/>
          <p:cNvCxnSpPr>
            <a:stCxn id="10" idx="4"/>
            <a:endCxn id="12" idx="0"/>
          </p:cNvCxnSpPr>
          <p:nvPr/>
        </p:nvCxnSpPr>
        <p:spPr bwMode="auto">
          <a:xfrm flipH="1">
            <a:off x="5540751" y="3022915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5"/>
            <a:endCxn id="12" idx="1"/>
          </p:cNvCxnSpPr>
          <p:nvPr/>
        </p:nvCxnSpPr>
        <p:spPr bwMode="auto">
          <a:xfrm>
            <a:off x="4453153" y="3686323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42"/>
          <p:cNvSpPr txBox="1">
            <a:spLocks noChangeArrowheads="1"/>
          </p:cNvSpPr>
          <p:nvPr/>
        </p:nvSpPr>
        <p:spPr bwMode="auto">
          <a:xfrm>
            <a:off x="4702622" y="390123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5278686" y="3440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24" name="Connettore 2 23"/>
          <p:cNvCxnSpPr>
            <a:stCxn id="10" idx="6"/>
            <a:endCxn id="13" idx="2"/>
          </p:cNvCxnSpPr>
          <p:nvPr/>
        </p:nvCxnSpPr>
        <p:spPr bwMode="auto">
          <a:xfrm>
            <a:off x="5670079" y="2893128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3" idx="3"/>
            <a:endCxn id="12" idx="7"/>
          </p:cNvCxnSpPr>
          <p:nvPr/>
        </p:nvCxnSpPr>
        <p:spPr bwMode="auto">
          <a:xfrm flipH="1">
            <a:off x="5640656" y="3000375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2" idx="6"/>
            <a:endCxn id="11" idx="2"/>
          </p:cNvCxnSpPr>
          <p:nvPr/>
        </p:nvCxnSpPr>
        <p:spPr bwMode="auto">
          <a:xfrm flipV="1">
            <a:off x="5682038" y="4292975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1" idx="0"/>
            <a:endCxn id="13" idx="4"/>
          </p:cNvCxnSpPr>
          <p:nvPr/>
        </p:nvCxnSpPr>
        <p:spPr bwMode="auto">
          <a:xfrm flipH="1" flipV="1">
            <a:off x="7390135" y="3042556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1" idx="6"/>
            <a:endCxn id="14" idx="3"/>
          </p:cNvCxnSpPr>
          <p:nvPr/>
        </p:nvCxnSpPr>
        <p:spPr bwMode="auto">
          <a:xfrm flipV="1">
            <a:off x="7548092" y="3696194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3" idx="6"/>
            <a:endCxn id="14" idx="1"/>
          </p:cNvCxnSpPr>
          <p:nvPr/>
        </p:nvCxnSpPr>
        <p:spPr bwMode="auto">
          <a:xfrm>
            <a:off x="7531422" y="2898540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6009960" y="263691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6514016" y="317218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5998766" y="40362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7150894" y="346021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7935158" y="294468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7738152" y="3748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cxnSp>
        <p:nvCxnSpPr>
          <p:cNvPr id="42" name="Connettore 1 41"/>
          <p:cNvCxnSpPr/>
          <p:nvPr/>
        </p:nvCxnSpPr>
        <p:spPr>
          <a:xfrm>
            <a:off x="6459463" y="2668128"/>
            <a:ext cx="27276" cy="187220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506412" y="3429000"/>
            <a:ext cx="37775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Qualsiasi </a:t>
            </a:r>
            <a:r>
              <a:rPr lang="it-IT" alt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soluzione ammissibile        </a:t>
            </a: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quindi anche la </a:t>
            </a:r>
            <a:r>
              <a:rPr lang="it-IT" alt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soluzione ottima</a:t>
            </a: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deve rispettare i </a:t>
            </a:r>
            <a:r>
              <a:rPr lang="it-IT" alt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bilancio</a:t>
            </a: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it-IT" altLang="it-IT" sz="16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/>
              <p:cNvSpPr txBox="1"/>
              <p:nvPr/>
            </p:nvSpPr>
            <p:spPr>
              <a:xfrm>
                <a:off x="665995" y="4149080"/>
                <a:ext cx="3906005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sz="1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0 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/>
                        </a:rPr>
                        <m:t>      </m:t>
                      </m:r>
                      <m:r>
                        <a:rPr lang="it-IT" sz="1200" b="0" i="1" smtClean="0">
                          <a:latin typeface="Cambria Math"/>
                        </a:rPr>
                        <m:t>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it-IT" sz="1200" b="0"/>
              </a:p>
            </p:txBody>
          </p:sp>
        </mc:Choice>
        <mc:Fallback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5" y="4149080"/>
                <a:ext cx="3906005" cy="681918"/>
              </a:xfrm>
              <a:prstGeom prst="rect">
                <a:avLst/>
              </a:prstGeom>
              <a:blipFill>
                <a:blip r:embed="rId4"/>
                <a:stretch>
                  <a:fillRect b="-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tangolo 44"/>
              <p:cNvSpPr>
                <a:spLocks noChangeArrowheads="1"/>
              </p:cNvSpPr>
              <p:nvPr/>
            </p:nvSpPr>
            <p:spPr bwMode="auto">
              <a:xfrm>
                <a:off x="506411" y="4824280"/>
                <a:ext cx="8176891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Riscriviamo i vincoli relativi ai nodi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sommiamoli </a:t>
                </a:r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5" name="Rettango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1" y="4824280"/>
                <a:ext cx="8176891" cy="332912"/>
              </a:xfrm>
              <a:prstGeom prst="rect">
                <a:avLst/>
              </a:prstGeom>
              <a:blipFill>
                <a:blip r:embed="rId5"/>
                <a:stretch>
                  <a:fillRect l="-75" b="-1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/>
              <p:cNvSpPr txBox="1"/>
              <p:nvPr/>
            </p:nvSpPr>
            <p:spPr>
              <a:xfrm>
                <a:off x="898161" y="5158933"/>
                <a:ext cx="2881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𝑓</m:t>
                      </m:r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0=−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         +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it-IT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0=           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         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it-IT" sz="1200" b="0"/>
              </a:p>
            </p:txBody>
          </p:sp>
        </mc:Choice>
        <mc:Fallback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1" y="5158933"/>
                <a:ext cx="288175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1 46"/>
          <p:cNvCxnSpPr/>
          <p:nvPr/>
        </p:nvCxnSpPr>
        <p:spPr>
          <a:xfrm>
            <a:off x="665995" y="5805264"/>
            <a:ext cx="3257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/>
              <p:cNvSpPr txBox="1"/>
              <p:nvPr/>
            </p:nvSpPr>
            <p:spPr>
              <a:xfrm>
                <a:off x="827584" y="5877272"/>
                <a:ext cx="2885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𝑓</m:t>
                      </m:r>
                      <m:r>
                        <a:rPr lang="it-IT" sz="1200" b="0" i="1" smtClean="0">
                          <a:latin typeface="Cambria Math"/>
                        </a:rPr>
                        <m:t>=                        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           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7272"/>
                <a:ext cx="2885790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sellaDiTesto 51"/>
              <p:cNvSpPr txBox="1"/>
              <p:nvPr/>
            </p:nvSpPr>
            <p:spPr>
              <a:xfrm>
                <a:off x="3558418" y="5877272"/>
                <a:ext cx="1006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18" y="5877272"/>
                <a:ext cx="10061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/>
              <p:cNvSpPr txBox="1"/>
              <p:nvPr/>
            </p:nvSpPr>
            <p:spPr>
              <a:xfrm>
                <a:off x="4429923" y="5877272"/>
                <a:ext cx="1812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r>
                        <a:rPr lang="it-IT" sz="1200" b="0" i="1" smtClean="0">
                          <a:latin typeface="Cambria Math"/>
                        </a:rPr>
                        <m:t>𝑢</m:t>
                      </m:r>
                      <m:r>
                        <a:rPr lang="it-IT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23" y="5877272"/>
                <a:ext cx="1812035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iagramma 48"/>
              <p:cNvGraphicFramePr/>
              <p:nvPr>
                <p:extLst>
                  <p:ext uri="{D42A27DB-BD31-4B8C-83A1-F6EECF244321}">
                    <p14:modId xmlns:p14="http://schemas.microsoft.com/office/powerpoint/2010/main" val="309190135"/>
                  </p:ext>
                </p:extLst>
              </p:nvPr>
            </p:nvGraphicFramePr>
            <p:xfrm>
              <a:off x="611560" y="6309320"/>
              <a:ext cx="7056784" cy="3385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Choice>
        <mc:Fallback>
          <p:graphicFrame>
            <p:nvGraphicFramePr>
              <p:cNvPr id="49" name="Diagramma 48"/>
              <p:cNvGraphicFramePr/>
              <p:nvPr>
                <p:extLst>
                  <p:ext uri="{D42A27DB-BD31-4B8C-83A1-F6EECF244321}">
                    <p14:modId xmlns:p14="http://schemas.microsoft.com/office/powerpoint/2010/main" val="309190135"/>
                  </p:ext>
                </p:extLst>
              </p:nvPr>
            </p:nvGraphicFramePr>
            <p:xfrm>
              <a:off x="611560" y="6309320"/>
              <a:ext cx="7056784" cy="3385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1" r:qs="rId12" r:cs="rId13"/>
              </a:graphicData>
            </a:graphic>
          </p:graphicFrame>
        </mc:Fallback>
      </mc:AlternateContent>
      <p:sp>
        <p:nvSpPr>
          <p:cNvPr id="59" name="Rettangolo 58"/>
          <p:cNvSpPr/>
          <p:nvPr/>
        </p:nvSpPr>
        <p:spPr>
          <a:xfrm>
            <a:off x="4427984" y="5445224"/>
            <a:ext cx="16353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9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 vincoli di capacità</a:t>
            </a:r>
          </a:p>
        </p:txBody>
      </p:sp>
      <p:cxnSp>
        <p:nvCxnSpPr>
          <p:cNvPr id="60" name="Connettore 2 59"/>
          <p:cNvCxnSpPr/>
          <p:nvPr/>
        </p:nvCxnSpPr>
        <p:spPr>
          <a:xfrm flipH="1">
            <a:off x="4630614" y="5661248"/>
            <a:ext cx="229418" cy="28803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9" grpId="0"/>
      <p:bldP spid="23" grpId="0"/>
      <p:bldP spid="30" grpId="0"/>
      <p:bldP spid="32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8" grpId="0"/>
      <p:bldP spid="52" grpId="0"/>
      <p:bldP spid="53" grpId="0"/>
      <p:bldGraphic spid="49" grpId="0">
        <p:bldAsOne/>
      </p:bldGraphic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tangolo arrotondato 71"/>
          <p:cNvSpPr/>
          <p:nvPr/>
        </p:nvSpPr>
        <p:spPr>
          <a:xfrm>
            <a:off x="467544" y="965974"/>
            <a:ext cx="8352928" cy="282306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467544" y="1052636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Grafo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residuo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>
                <a:spLocks noChangeArrowheads="1"/>
              </p:cNvSpPr>
              <p:nvPr/>
            </p:nvSpPr>
            <p:spPr bwMode="auto">
              <a:xfrm>
                <a:off x="673101" y="1366691"/>
                <a:ext cx="7672988" cy="1336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flusso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ammissibile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grafo con gli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stessi nodi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grafo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mentre gli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le loro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sono così definiti:</a:t>
                </a:r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1" y="1366691"/>
                <a:ext cx="7672988" cy="1336648"/>
              </a:xfrm>
              <a:prstGeom prst="rect">
                <a:avLst/>
              </a:prstGeom>
              <a:blipFill>
                <a:blip r:embed="rId2"/>
                <a:stretch>
                  <a:fillRect l="-397" r="-477" b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ttangolo 29"/>
              <p:cNvSpPr>
                <a:spLocks noChangeArrowheads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800"/>
              </a:p>
            </p:txBody>
          </p:sp>
        </mc:Choice>
        <mc:Fallback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/>
              <p:cNvSpPr>
                <a:spLocks noChangeArrowheads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/>
              </a:p>
            </p:txBody>
          </p:sp>
        </mc:Choice>
        <mc:Fallback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e 32"/>
          <p:cNvSpPr/>
          <p:nvPr/>
        </p:nvSpPr>
        <p:spPr bwMode="auto">
          <a:xfrm>
            <a:off x="5003800" y="5364311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34" name="Ovale 33"/>
          <p:cNvSpPr/>
          <p:nvPr/>
        </p:nvSpPr>
        <p:spPr bwMode="auto">
          <a:xfrm>
            <a:off x="5981700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35" name="Ovale 34"/>
          <p:cNvSpPr/>
          <p:nvPr/>
        </p:nvSpPr>
        <p:spPr bwMode="auto">
          <a:xfrm>
            <a:off x="5981700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36" name="Ovale 35"/>
          <p:cNvSpPr/>
          <p:nvPr/>
        </p:nvSpPr>
        <p:spPr bwMode="auto">
          <a:xfrm>
            <a:off x="7496175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37" name="Ovale 36"/>
          <p:cNvSpPr/>
          <p:nvPr/>
        </p:nvSpPr>
        <p:spPr bwMode="auto">
          <a:xfrm>
            <a:off x="7496175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38" name="Ovale 37"/>
          <p:cNvSpPr/>
          <p:nvPr/>
        </p:nvSpPr>
        <p:spPr bwMode="auto">
          <a:xfrm>
            <a:off x="8524875" y="5380186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/>
              <a:t>t</a:t>
            </a:r>
          </a:p>
        </p:txBody>
      </p:sp>
      <p:cxnSp>
        <p:nvCxnSpPr>
          <p:cNvPr id="39" name="Connettore 2 38"/>
          <p:cNvCxnSpPr>
            <a:stCxn id="35" idx="4"/>
            <a:endCxn id="34" idx="0"/>
          </p:cNvCxnSpPr>
          <p:nvPr/>
        </p:nvCxnSpPr>
        <p:spPr bwMode="auto">
          <a:xfrm>
            <a:off x="6083300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5179830" y="4830268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5075817" y="59312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5868003" y="534612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3" name="CasellaDiTesto 42"/>
          <p:cNvSpPr txBox="1">
            <a:spLocks noChangeArrowheads="1"/>
          </p:cNvSpPr>
          <p:nvPr/>
        </p:nvSpPr>
        <p:spPr bwMode="auto">
          <a:xfrm>
            <a:off x="6363571" y="492198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cxnSp>
        <p:nvCxnSpPr>
          <p:cNvPr id="44" name="Connettore 2 43"/>
          <p:cNvCxnSpPr>
            <a:stCxn id="37" idx="0"/>
            <a:endCxn id="36" idx="4"/>
          </p:cNvCxnSpPr>
          <p:nvPr/>
        </p:nvCxnSpPr>
        <p:spPr bwMode="auto">
          <a:xfrm flipV="1">
            <a:off x="7599363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6773505" y="542585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7552795" y="536394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8109312" y="5785765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7884476" y="5118194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9" name="Figura a mano libera 48"/>
          <p:cNvSpPr/>
          <p:nvPr/>
        </p:nvSpPr>
        <p:spPr bwMode="auto">
          <a:xfrm>
            <a:off x="5149850" y="485313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0" name="Figura a mano libera 49"/>
          <p:cNvSpPr/>
          <p:nvPr/>
        </p:nvSpPr>
        <p:spPr bwMode="auto">
          <a:xfrm>
            <a:off x="5203825" y="491981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1" name="CasellaDiTesto 42"/>
          <p:cNvSpPr txBox="1">
            <a:spLocks noChangeArrowheads="1"/>
          </p:cNvSpPr>
          <p:nvPr/>
        </p:nvSpPr>
        <p:spPr bwMode="auto">
          <a:xfrm>
            <a:off x="5507918" y="5065950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52" name="Figura a mano libera 51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3" name="Figura a mano libera 52"/>
          <p:cNvSpPr/>
          <p:nvPr/>
        </p:nvSpPr>
        <p:spPr bwMode="auto">
          <a:xfrm>
            <a:off x="5191125" y="5551636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4" name="CasellaDiTesto 42"/>
          <p:cNvSpPr txBox="1">
            <a:spLocks noChangeArrowheads="1"/>
          </p:cNvSpPr>
          <p:nvPr/>
        </p:nvSpPr>
        <p:spPr bwMode="auto">
          <a:xfrm>
            <a:off x="5333167" y="564180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55" name="Figura a mano libera 54"/>
          <p:cNvSpPr/>
          <p:nvPr/>
        </p:nvSpPr>
        <p:spPr bwMode="auto">
          <a:xfrm>
            <a:off x="6184900" y="4641999"/>
            <a:ext cx="1292225" cy="157162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6" name="Figura a mano libera 55"/>
          <p:cNvSpPr/>
          <p:nvPr/>
        </p:nvSpPr>
        <p:spPr bwMode="auto">
          <a:xfrm>
            <a:off x="6199188" y="4853136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6629471" y="4634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58" name="Figura a mano libera 57"/>
          <p:cNvSpPr/>
          <p:nvPr/>
        </p:nvSpPr>
        <p:spPr bwMode="auto">
          <a:xfrm>
            <a:off x="6145213" y="4932511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9" name="Figura a mano libera 58"/>
          <p:cNvSpPr/>
          <p:nvPr/>
        </p:nvSpPr>
        <p:spPr bwMode="auto">
          <a:xfrm>
            <a:off x="6184900" y="4973786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0" name="CasellaDiTesto 42"/>
          <p:cNvSpPr txBox="1">
            <a:spLocks noChangeArrowheads="1"/>
          </p:cNvSpPr>
          <p:nvPr/>
        </p:nvSpPr>
        <p:spPr bwMode="auto">
          <a:xfrm>
            <a:off x="6493822" y="5137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61" name="Figura a mano libera 60"/>
          <p:cNvSpPr/>
          <p:nvPr/>
        </p:nvSpPr>
        <p:spPr bwMode="auto">
          <a:xfrm>
            <a:off x="6156325" y="6065986"/>
            <a:ext cx="1290638" cy="157163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2" name="Figura a mano libera 61"/>
          <p:cNvSpPr/>
          <p:nvPr/>
        </p:nvSpPr>
        <p:spPr bwMode="auto">
          <a:xfrm>
            <a:off x="6169025" y="6277124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3" name="CasellaDiTesto 42"/>
          <p:cNvSpPr txBox="1">
            <a:spLocks noChangeArrowheads="1"/>
          </p:cNvSpPr>
          <p:nvPr/>
        </p:nvSpPr>
        <p:spPr bwMode="auto">
          <a:xfrm>
            <a:off x="6845522" y="583800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64" name="CasellaDiTesto 42"/>
          <p:cNvSpPr txBox="1">
            <a:spLocks noChangeArrowheads="1"/>
          </p:cNvSpPr>
          <p:nvPr/>
        </p:nvSpPr>
        <p:spPr bwMode="auto">
          <a:xfrm>
            <a:off x="6588172" y="614567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65" name="Figura a mano libera 64"/>
          <p:cNvSpPr/>
          <p:nvPr/>
        </p:nvSpPr>
        <p:spPr bwMode="auto">
          <a:xfrm>
            <a:off x="7669213" y="4919811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6" name="Figura a mano libera 65"/>
          <p:cNvSpPr/>
          <p:nvPr/>
        </p:nvSpPr>
        <p:spPr bwMode="auto">
          <a:xfrm>
            <a:off x="7735888" y="4826149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7728644" y="560388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68" name="Figura a mano libera 67"/>
          <p:cNvSpPr/>
          <p:nvPr/>
        </p:nvSpPr>
        <p:spPr bwMode="auto">
          <a:xfrm>
            <a:off x="7699375" y="5642124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9" name="Figura a mano libera 68"/>
          <p:cNvSpPr/>
          <p:nvPr/>
        </p:nvSpPr>
        <p:spPr bwMode="auto">
          <a:xfrm>
            <a:off x="7753350" y="5692924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0" name="CasellaDiTesto 42"/>
          <p:cNvSpPr txBox="1">
            <a:spLocks noChangeArrowheads="1"/>
          </p:cNvSpPr>
          <p:nvPr/>
        </p:nvSpPr>
        <p:spPr bwMode="auto">
          <a:xfrm>
            <a:off x="8036895" y="4706042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sellaDiTesto 72"/>
              <p:cNvSpPr txBox="1"/>
              <p:nvPr/>
            </p:nvSpPr>
            <p:spPr>
              <a:xfrm>
                <a:off x="1652284" y="2708920"/>
                <a:ext cx="27922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it-IT" b="0" i="1" smtClean="0">
                          <a:latin typeface="Cambria Math"/>
                          <a:ea typeface="Cambria Math"/>
                          <a:sym typeface="Symbol"/>
                        </a:rPr>
                        <m:t>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CasellaDiTes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84" y="2708920"/>
                <a:ext cx="2792239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sellaDiTesto 74"/>
              <p:cNvSpPr txBox="1"/>
              <p:nvPr/>
            </p:nvSpPr>
            <p:spPr>
              <a:xfrm>
                <a:off x="4355976" y="2708920"/>
                <a:ext cx="32583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CasellaDiTes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708920"/>
                <a:ext cx="3258328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sellaDiTesto 75"/>
              <p:cNvSpPr txBox="1"/>
              <p:nvPr/>
            </p:nvSpPr>
            <p:spPr>
              <a:xfrm>
                <a:off x="1639848" y="3181370"/>
                <a:ext cx="278813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&gt;0      </m:t>
                      </m:r>
                      <m:r>
                        <a:rPr lang="it-IT" b="0" i="1" smtClean="0">
                          <a:latin typeface="Cambria Math"/>
                          <a:ea typeface="Cambria Math"/>
                          <a:sym typeface="Symbol"/>
                        </a:rPr>
                        <m:t>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48" y="3181370"/>
                <a:ext cx="2788136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sellaDiTesto 76"/>
              <p:cNvSpPr txBox="1"/>
              <p:nvPr/>
            </p:nvSpPr>
            <p:spPr>
              <a:xfrm>
                <a:off x="4338008" y="3181370"/>
                <a:ext cx="265790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𝑗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   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7" name="CasellaDiTes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08" y="3181370"/>
                <a:ext cx="2657907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e 77"/>
          <p:cNvSpPr/>
          <p:nvPr/>
        </p:nvSpPr>
        <p:spPr bwMode="auto">
          <a:xfrm>
            <a:off x="473001" y="538468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s</a:t>
            </a:r>
          </a:p>
        </p:txBody>
      </p:sp>
      <p:sp>
        <p:nvSpPr>
          <p:cNvPr id="79" name="Ovale 78"/>
          <p:cNvSpPr/>
          <p:nvPr/>
        </p:nvSpPr>
        <p:spPr bwMode="auto">
          <a:xfrm>
            <a:off x="1410570" y="470755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80" name="Ovale 79"/>
          <p:cNvSpPr/>
          <p:nvPr/>
        </p:nvSpPr>
        <p:spPr bwMode="auto">
          <a:xfrm>
            <a:off x="3233069" y="60931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81" name="Ovale 80"/>
          <p:cNvSpPr/>
          <p:nvPr/>
        </p:nvSpPr>
        <p:spPr bwMode="auto">
          <a:xfrm>
            <a:off x="1367015" y="61066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82" name="Ovale 81"/>
          <p:cNvSpPr/>
          <p:nvPr/>
        </p:nvSpPr>
        <p:spPr bwMode="auto">
          <a:xfrm>
            <a:off x="3216399" y="469873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83" name="Ovale 82"/>
          <p:cNvSpPr/>
          <p:nvPr/>
        </p:nvSpPr>
        <p:spPr bwMode="auto">
          <a:xfrm>
            <a:off x="4211960" y="539455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t</a:t>
            </a:r>
          </a:p>
        </p:txBody>
      </p:sp>
      <p:cxnSp>
        <p:nvCxnSpPr>
          <p:cNvPr id="84" name="Connettore 2 83"/>
          <p:cNvCxnSpPr>
            <a:stCxn id="78" idx="7"/>
            <a:endCxn id="79" idx="3"/>
          </p:cNvCxnSpPr>
          <p:nvPr/>
        </p:nvCxnSpPr>
        <p:spPr bwMode="auto">
          <a:xfrm flipV="1">
            <a:off x="714194" y="4929117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42"/>
          <p:cNvSpPr txBox="1">
            <a:spLocks noChangeArrowheads="1"/>
          </p:cNvSpPr>
          <p:nvPr/>
        </p:nvSpPr>
        <p:spPr bwMode="auto">
          <a:xfrm>
            <a:off x="766770" y="495459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86" name="Connettore 2 85"/>
          <p:cNvCxnSpPr>
            <a:stCxn id="79" idx="4"/>
            <a:endCxn id="81" idx="0"/>
          </p:cNvCxnSpPr>
          <p:nvPr/>
        </p:nvCxnSpPr>
        <p:spPr bwMode="auto">
          <a:xfrm flipH="1">
            <a:off x="1508303" y="496713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78" idx="5"/>
            <a:endCxn id="81" idx="1"/>
          </p:cNvCxnSpPr>
          <p:nvPr/>
        </p:nvCxnSpPr>
        <p:spPr bwMode="auto">
          <a:xfrm>
            <a:off x="714194" y="5630539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42"/>
          <p:cNvSpPr txBox="1">
            <a:spLocks noChangeArrowheads="1"/>
          </p:cNvSpPr>
          <p:nvPr/>
        </p:nvSpPr>
        <p:spPr bwMode="auto">
          <a:xfrm>
            <a:off x="766770" y="573325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89" name="CasellaDiTesto 42"/>
          <p:cNvSpPr txBox="1">
            <a:spLocks noChangeArrowheads="1"/>
          </p:cNvSpPr>
          <p:nvPr/>
        </p:nvSpPr>
        <p:spPr bwMode="auto">
          <a:xfrm>
            <a:off x="1289769" y="53846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90" name="Connettore 2 89"/>
          <p:cNvCxnSpPr>
            <a:stCxn id="79" idx="6"/>
            <a:endCxn id="82" idx="2"/>
          </p:cNvCxnSpPr>
          <p:nvPr/>
        </p:nvCxnSpPr>
        <p:spPr bwMode="auto">
          <a:xfrm>
            <a:off x="1637631" y="483734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82" idx="3"/>
            <a:endCxn id="81" idx="7"/>
          </p:cNvCxnSpPr>
          <p:nvPr/>
        </p:nvCxnSpPr>
        <p:spPr bwMode="auto">
          <a:xfrm flipH="1">
            <a:off x="1608208" y="494459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81" idx="6"/>
            <a:endCxn id="80" idx="2"/>
          </p:cNvCxnSpPr>
          <p:nvPr/>
        </p:nvCxnSpPr>
        <p:spPr bwMode="auto">
          <a:xfrm flipV="1">
            <a:off x="1649590" y="623719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80" idx="0"/>
            <a:endCxn id="82" idx="4"/>
          </p:cNvCxnSpPr>
          <p:nvPr/>
        </p:nvCxnSpPr>
        <p:spPr bwMode="auto">
          <a:xfrm flipH="1" flipV="1">
            <a:off x="3357687" y="498677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80" idx="6"/>
            <a:endCxn id="83" idx="3"/>
          </p:cNvCxnSpPr>
          <p:nvPr/>
        </p:nvCxnSpPr>
        <p:spPr bwMode="auto">
          <a:xfrm flipV="1">
            <a:off x="3515644" y="5640410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6"/>
            <a:endCxn id="83" idx="1"/>
          </p:cNvCxnSpPr>
          <p:nvPr/>
        </p:nvCxnSpPr>
        <p:spPr bwMode="auto">
          <a:xfrm>
            <a:off x="3498974" y="4842756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42"/>
          <p:cNvSpPr txBox="1">
            <a:spLocks noChangeArrowheads="1"/>
          </p:cNvSpPr>
          <p:nvPr/>
        </p:nvSpPr>
        <p:spPr bwMode="auto">
          <a:xfrm>
            <a:off x="1977512" y="458112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97" name="CasellaDiTesto 42"/>
          <p:cNvSpPr txBox="1">
            <a:spLocks noChangeArrowheads="1"/>
          </p:cNvSpPr>
          <p:nvPr/>
        </p:nvSpPr>
        <p:spPr bwMode="auto">
          <a:xfrm>
            <a:off x="2481568" y="511640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98" name="CasellaDiTesto 42"/>
          <p:cNvSpPr txBox="1">
            <a:spLocks noChangeArrowheads="1"/>
          </p:cNvSpPr>
          <p:nvPr/>
        </p:nvSpPr>
        <p:spPr bwMode="auto">
          <a:xfrm>
            <a:off x="1966318" y="59804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99" name="CasellaDiTesto 42"/>
          <p:cNvSpPr txBox="1">
            <a:spLocks noChangeArrowheads="1"/>
          </p:cNvSpPr>
          <p:nvPr/>
        </p:nvSpPr>
        <p:spPr bwMode="auto">
          <a:xfrm>
            <a:off x="3143034" y="54254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100" name="CasellaDiTesto 42"/>
          <p:cNvSpPr txBox="1">
            <a:spLocks noChangeArrowheads="1"/>
          </p:cNvSpPr>
          <p:nvPr/>
        </p:nvSpPr>
        <p:spPr bwMode="auto">
          <a:xfrm>
            <a:off x="3779912" y="48889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3635896" y="5661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910786" y="51571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1443822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191889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7" name="CasellaDiTesto 42"/>
          <p:cNvSpPr txBox="1">
            <a:spLocks noChangeArrowheads="1"/>
          </p:cNvSpPr>
          <p:nvPr/>
        </p:nvSpPr>
        <p:spPr bwMode="auto">
          <a:xfrm>
            <a:off x="364709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66970" y="5309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1918898" y="622569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3287050" y="5445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11" name="CasellaDiTesto 42"/>
          <p:cNvSpPr txBox="1">
            <a:spLocks noChangeArrowheads="1"/>
          </p:cNvSpPr>
          <p:nvPr/>
        </p:nvSpPr>
        <p:spPr bwMode="auto">
          <a:xfrm>
            <a:off x="3863114" y="58162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504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" grpId="0"/>
      <p:bldP spid="3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8" grpId="1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3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/>
      <p:bldP spid="88" grpId="0"/>
      <p:bldP spid="89" grpId="0"/>
      <p:bldP spid="96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67544" y="620688"/>
            <a:ext cx="8352928" cy="125298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9552" y="721443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/>
              <p:cNvSpPr/>
              <p:nvPr/>
            </p:nvSpPr>
            <p:spPr>
              <a:xfrm>
                <a:off x="827584" y="1009575"/>
                <a:ext cx="7776864" cy="828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il grafo residuo</a:t>
                </a:r>
                <a:r>
                  <a:rPr lang="it-IT" altLang="it-IT" sz="16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aumentante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orientato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</a:t>
                </a:r>
                <a:endParaRPr lang="it-IT" altLang="it-IT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09575"/>
                <a:ext cx="7776864" cy="828881"/>
              </a:xfrm>
              <a:prstGeom prst="rect">
                <a:avLst/>
              </a:prstGeom>
              <a:blipFill>
                <a:blip r:embed="rId2"/>
                <a:stretch>
                  <a:fillRect l="-471" r="-47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80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/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/>
          <p:cNvSpPr/>
          <p:nvPr/>
        </p:nvSpPr>
        <p:spPr bwMode="auto">
          <a:xfrm>
            <a:off x="5003800" y="5364311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5981700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5981700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7496175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7496175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8524875" y="5380186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/>
              <a:t>t</a:t>
            </a:r>
          </a:p>
        </p:txBody>
      </p:sp>
      <p:cxnSp>
        <p:nvCxnSpPr>
          <p:cNvPr id="14" name="Connettore 2 13"/>
          <p:cNvCxnSpPr>
            <a:stCxn id="10" idx="4"/>
            <a:endCxn id="9" idx="0"/>
          </p:cNvCxnSpPr>
          <p:nvPr/>
        </p:nvCxnSpPr>
        <p:spPr bwMode="auto">
          <a:xfrm>
            <a:off x="6083300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42"/>
          <p:cNvSpPr txBox="1">
            <a:spLocks noChangeArrowheads="1"/>
          </p:cNvSpPr>
          <p:nvPr/>
        </p:nvSpPr>
        <p:spPr bwMode="auto">
          <a:xfrm>
            <a:off x="5179830" y="4830268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6" name="CasellaDiTesto 42"/>
          <p:cNvSpPr txBox="1">
            <a:spLocks noChangeArrowheads="1"/>
          </p:cNvSpPr>
          <p:nvPr/>
        </p:nvSpPr>
        <p:spPr bwMode="auto">
          <a:xfrm>
            <a:off x="5075817" y="59312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5868003" y="534612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6363571" y="492198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cxnSp>
        <p:nvCxnSpPr>
          <p:cNvPr id="19" name="Connettore 2 18"/>
          <p:cNvCxnSpPr>
            <a:stCxn id="12" idx="0"/>
            <a:endCxn id="11" idx="4"/>
          </p:cNvCxnSpPr>
          <p:nvPr/>
        </p:nvCxnSpPr>
        <p:spPr bwMode="auto">
          <a:xfrm flipV="1">
            <a:off x="7599363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2"/>
          <p:cNvSpPr txBox="1">
            <a:spLocks noChangeArrowheads="1"/>
          </p:cNvSpPr>
          <p:nvPr/>
        </p:nvSpPr>
        <p:spPr bwMode="auto">
          <a:xfrm>
            <a:off x="6773505" y="542585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7552795" y="536394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8109312" y="5785765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7884476" y="5118194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4" name="Figura a mano libera 23"/>
          <p:cNvSpPr/>
          <p:nvPr/>
        </p:nvSpPr>
        <p:spPr bwMode="auto">
          <a:xfrm>
            <a:off x="5149850" y="485313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5" name="Figura a mano libera 24"/>
          <p:cNvSpPr/>
          <p:nvPr/>
        </p:nvSpPr>
        <p:spPr bwMode="auto">
          <a:xfrm>
            <a:off x="5203825" y="491981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5507918" y="5065950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27" name="Figura a mano libera 26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8" name="Figura a mano libera 27"/>
          <p:cNvSpPr/>
          <p:nvPr/>
        </p:nvSpPr>
        <p:spPr bwMode="auto">
          <a:xfrm>
            <a:off x="5191125" y="5551636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5333167" y="564180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30" name="Figura a mano libera 29"/>
          <p:cNvSpPr/>
          <p:nvPr/>
        </p:nvSpPr>
        <p:spPr bwMode="auto">
          <a:xfrm>
            <a:off x="6184900" y="4641999"/>
            <a:ext cx="1292225" cy="157162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1" name="Figura a mano libera 30"/>
          <p:cNvSpPr/>
          <p:nvPr/>
        </p:nvSpPr>
        <p:spPr bwMode="auto">
          <a:xfrm>
            <a:off x="6199188" y="4853136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6629471" y="4634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33" name="Figura a mano libera 32"/>
          <p:cNvSpPr/>
          <p:nvPr/>
        </p:nvSpPr>
        <p:spPr bwMode="auto">
          <a:xfrm>
            <a:off x="6145213" y="4932511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4" name="Figura a mano libera 33"/>
          <p:cNvSpPr/>
          <p:nvPr/>
        </p:nvSpPr>
        <p:spPr bwMode="auto">
          <a:xfrm>
            <a:off x="6184900" y="4973786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6493822" y="5137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36" name="Figura a mano libera 35"/>
          <p:cNvSpPr/>
          <p:nvPr/>
        </p:nvSpPr>
        <p:spPr bwMode="auto">
          <a:xfrm>
            <a:off x="6156325" y="6065986"/>
            <a:ext cx="1290638" cy="157163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7" name="Figura a mano libera 36"/>
          <p:cNvSpPr/>
          <p:nvPr/>
        </p:nvSpPr>
        <p:spPr bwMode="auto">
          <a:xfrm>
            <a:off x="6169025" y="6277124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6845522" y="583800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6588172" y="614567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0" name="Figura a mano libera 39"/>
          <p:cNvSpPr/>
          <p:nvPr/>
        </p:nvSpPr>
        <p:spPr bwMode="auto">
          <a:xfrm>
            <a:off x="7669213" y="4919811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1" name="Figura a mano libera 40"/>
          <p:cNvSpPr/>
          <p:nvPr/>
        </p:nvSpPr>
        <p:spPr bwMode="auto">
          <a:xfrm>
            <a:off x="7735888" y="4826149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7728644" y="560388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43" name="Figura a mano libera 42"/>
          <p:cNvSpPr/>
          <p:nvPr/>
        </p:nvSpPr>
        <p:spPr bwMode="auto">
          <a:xfrm>
            <a:off x="7699375" y="5642124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4" name="Figura a mano libera 43"/>
          <p:cNvSpPr/>
          <p:nvPr/>
        </p:nvSpPr>
        <p:spPr bwMode="auto">
          <a:xfrm>
            <a:off x="7753350" y="5692924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8036895" y="4706042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473001" y="538468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s</a:t>
            </a:r>
          </a:p>
        </p:txBody>
      </p:sp>
      <p:sp>
        <p:nvSpPr>
          <p:cNvPr id="47" name="Ovale 46"/>
          <p:cNvSpPr/>
          <p:nvPr/>
        </p:nvSpPr>
        <p:spPr bwMode="auto">
          <a:xfrm>
            <a:off x="1410570" y="470755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3233069" y="60931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1367015" y="61066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50" name="Ovale 49"/>
          <p:cNvSpPr/>
          <p:nvPr/>
        </p:nvSpPr>
        <p:spPr bwMode="auto">
          <a:xfrm>
            <a:off x="3216399" y="469873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51" name="Ovale 50"/>
          <p:cNvSpPr/>
          <p:nvPr/>
        </p:nvSpPr>
        <p:spPr bwMode="auto">
          <a:xfrm>
            <a:off x="4211960" y="539455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t</a:t>
            </a:r>
          </a:p>
        </p:txBody>
      </p:sp>
      <p:cxnSp>
        <p:nvCxnSpPr>
          <p:cNvPr id="52" name="Connettore 2 51"/>
          <p:cNvCxnSpPr>
            <a:stCxn id="46" idx="7"/>
            <a:endCxn id="47" idx="3"/>
          </p:cNvCxnSpPr>
          <p:nvPr/>
        </p:nvCxnSpPr>
        <p:spPr bwMode="auto">
          <a:xfrm flipV="1">
            <a:off x="714194" y="4929117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766770" y="495459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54" name="Connettore 2 53"/>
          <p:cNvCxnSpPr>
            <a:stCxn id="47" idx="4"/>
            <a:endCxn id="49" idx="0"/>
          </p:cNvCxnSpPr>
          <p:nvPr/>
        </p:nvCxnSpPr>
        <p:spPr bwMode="auto">
          <a:xfrm flipH="1">
            <a:off x="1508303" y="496713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46" idx="5"/>
            <a:endCxn id="49" idx="1"/>
          </p:cNvCxnSpPr>
          <p:nvPr/>
        </p:nvCxnSpPr>
        <p:spPr bwMode="auto">
          <a:xfrm>
            <a:off x="714194" y="5630539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766770" y="573325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1289769" y="53846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58" name="Connettore 2 57"/>
          <p:cNvCxnSpPr>
            <a:stCxn id="47" idx="6"/>
            <a:endCxn id="50" idx="2"/>
          </p:cNvCxnSpPr>
          <p:nvPr/>
        </p:nvCxnSpPr>
        <p:spPr bwMode="auto">
          <a:xfrm>
            <a:off x="1637631" y="483734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50" idx="3"/>
            <a:endCxn id="49" idx="7"/>
          </p:cNvCxnSpPr>
          <p:nvPr/>
        </p:nvCxnSpPr>
        <p:spPr bwMode="auto">
          <a:xfrm flipH="1">
            <a:off x="1608208" y="494459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49" idx="6"/>
            <a:endCxn id="48" idx="2"/>
          </p:cNvCxnSpPr>
          <p:nvPr/>
        </p:nvCxnSpPr>
        <p:spPr bwMode="auto">
          <a:xfrm flipV="1">
            <a:off x="1649590" y="623719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48" idx="0"/>
            <a:endCxn id="50" idx="4"/>
          </p:cNvCxnSpPr>
          <p:nvPr/>
        </p:nvCxnSpPr>
        <p:spPr bwMode="auto">
          <a:xfrm flipH="1" flipV="1">
            <a:off x="3357687" y="498677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48" idx="6"/>
            <a:endCxn id="51" idx="3"/>
          </p:cNvCxnSpPr>
          <p:nvPr/>
        </p:nvCxnSpPr>
        <p:spPr bwMode="auto">
          <a:xfrm flipV="1">
            <a:off x="3515644" y="5640410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6"/>
            <a:endCxn id="51" idx="1"/>
          </p:cNvCxnSpPr>
          <p:nvPr/>
        </p:nvCxnSpPr>
        <p:spPr bwMode="auto">
          <a:xfrm>
            <a:off x="3498974" y="4842756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42"/>
          <p:cNvSpPr txBox="1">
            <a:spLocks noChangeArrowheads="1"/>
          </p:cNvSpPr>
          <p:nvPr/>
        </p:nvSpPr>
        <p:spPr bwMode="auto">
          <a:xfrm>
            <a:off x="1977512" y="458112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2481568" y="511640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1966318" y="59804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3143034" y="54254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3779912" y="48889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69" name="CasellaDiTesto 42"/>
          <p:cNvSpPr txBox="1">
            <a:spLocks noChangeArrowheads="1"/>
          </p:cNvSpPr>
          <p:nvPr/>
        </p:nvSpPr>
        <p:spPr bwMode="auto">
          <a:xfrm>
            <a:off x="3635896" y="5661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70" name="CasellaDiTesto 42"/>
          <p:cNvSpPr txBox="1">
            <a:spLocks noChangeArrowheads="1"/>
          </p:cNvSpPr>
          <p:nvPr/>
        </p:nvSpPr>
        <p:spPr bwMode="auto">
          <a:xfrm>
            <a:off x="910786" y="51571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71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1443822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191889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364709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2566970" y="5309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1918898" y="622569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77" name="CasellaDiTesto 42"/>
          <p:cNvSpPr txBox="1">
            <a:spLocks noChangeArrowheads="1"/>
          </p:cNvSpPr>
          <p:nvPr/>
        </p:nvSpPr>
        <p:spPr bwMode="auto">
          <a:xfrm>
            <a:off x="3287050" y="5445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3863114" y="58162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6145213" y="4935205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Figura a mano libera 80"/>
          <p:cNvSpPr/>
          <p:nvPr/>
        </p:nvSpPr>
        <p:spPr bwMode="auto">
          <a:xfrm>
            <a:off x="7669213" y="4919166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2" name="Rectangle 16"/>
          <p:cNvSpPr>
            <a:spLocks noChangeArrowheads="1"/>
          </p:cNvSpPr>
          <p:nvPr/>
        </p:nvSpPr>
        <p:spPr bwMode="auto">
          <a:xfrm>
            <a:off x="323528" y="206109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Proprietà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ttangolo 82"/>
              <p:cNvSpPr>
                <a:spLocks noChangeArrowheads="1"/>
              </p:cNvSpPr>
              <p:nvPr/>
            </p:nvSpPr>
            <p:spPr bwMode="auto">
              <a:xfrm>
                <a:off x="395536" y="2350552"/>
                <a:ext cx="8568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minimo delle capacità degli archi di un cammino aumentate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.</m:t>
                    </m:r>
                  </m:oMath>
                </a14:m>
                <a:endParaRPr lang="it-IT" altLang="it-IT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3" name="Rettango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50552"/>
                <a:ext cx="8568952" cy="369332"/>
              </a:xfrm>
              <a:prstGeom prst="rect">
                <a:avLst/>
              </a:prstGeom>
              <a:blipFill>
                <a:blip r:embed="rId5"/>
                <a:stretch>
                  <a:fillRect l="-427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tangolo 83"/>
          <p:cNvSpPr>
            <a:spLocks noChangeArrowheads="1"/>
          </p:cNvSpPr>
          <p:nvPr/>
        </p:nvSpPr>
        <p:spPr bwMode="auto">
          <a:xfrm>
            <a:off x="395536" y="2710840"/>
            <a:ext cx="8207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valore del flusso ammissibile può essere aumentato ponendo: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sellaDiTesto 84"/>
              <p:cNvSpPr txBox="1"/>
              <p:nvPr/>
            </p:nvSpPr>
            <p:spPr>
              <a:xfrm>
                <a:off x="611560" y="3070632"/>
                <a:ext cx="6280694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/>
                  <a:t>	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6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14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en-US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concordi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70632"/>
                <a:ext cx="6280694" cy="358368"/>
              </a:xfrm>
              <a:prstGeom prst="rect">
                <a:avLst/>
              </a:prstGeom>
              <a:blipFill>
                <a:blip r:embed="rId6"/>
                <a:stretch>
                  <a:fillRect l="-485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sellaDiTesto 86"/>
              <p:cNvSpPr txBox="1"/>
              <p:nvPr/>
            </p:nvSpPr>
            <p:spPr>
              <a:xfrm>
                <a:off x="605053" y="3360336"/>
                <a:ext cx="6343211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se</m:t>
                    </m:r>
                    <m:r>
                      <a:rPr lang="it-IT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60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14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en-US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disconcordi</a:t>
                </a:r>
                <a:r>
                  <a: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7" name="CasellaDiTes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3" y="3360336"/>
                <a:ext cx="6343211" cy="358368"/>
              </a:xfrm>
              <a:prstGeom prst="rect">
                <a:avLst/>
              </a:prstGeom>
              <a:blipFill>
                <a:blip r:embed="rId7"/>
                <a:stretch>
                  <a:fillRect l="-480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sellaDiTesto 88"/>
              <p:cNvSpPr txBox="1"/>
              <p:nvPr/>
            </p:nvSpPr>
            <p:spPr>
              <a:xfrm>
                <a:off x="611560" y="3646696"/>
                <a:ext cx="3512372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se</m:t>
                    </m:r>
                    <m:r>
                      <a:rPr lang="it-IT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)∉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9" name="CasellaDiTes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6696"/>
                <a:ext cx="3512372" cy="358368"/>
              </a:xfrm>
              <a:prstGeom prst="rect">
                <a:avLst/>
              </a:prstGeom>
              <a:blipFill>
                <a:blip r:embed="rId8"/>
                <a:stretch>
                  <a:fillRect l="-868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tangolo 89"/>
              <p:cNvSpPr/>
              <p:nvPr/>
            </p:nvSpPr>
            <p:spPr>
              <a:xfrm>
                <a:off x="4948136" y="6299504"/>
                <a:ext cx="919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altLang="it-IT">
                    <a:solidFill>
                      <a:srgbClr val="C00000"/>
                    </a:solidFill>
                    <a:ea typeface="Cambria Math"/>
                    <a:cs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0" name="Rettango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36" y="6299504"/>
                <a:ext cx="919867" cy="369332"/>
              </a:xfrm>
              <a:prstGeom prst="rect">
                <a:avLst/>
              </a:prstGeom>
              <a:blipFill>
                <a:blip r:embed="rId9"/>
                <a:stretch>
                  <a:fillRect l="-5960" t="-8197" r="-13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(1+1)</a:t>
            </a:r>
          </a:p>
        </p:txBody>
      </p:sp>
      <p:sp>
        <p:nvSpPr>
          <p:cNvPr id="92" name="CasellaDiTesto 42"/>
          <p:cNvSpPr txBox="1">
            <a:spLocks noChangeArrowheads="1"/>
          </p:cNvSpPr>
          <p:nvPr/>
        </p:nvSpPr>
        <p:spPr bwMode="auto">
          <a:xfrm>
            <a:off x="2566970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(1-1)</a:t>
            </a:r>
          </a:p>
        </p:txBody>
      </p:sp>
      <p:sp>
        <p:nvSpPr>
          <p:cNvPr id="93" name="CasellaDiTesto 42"/>
          <p:cNvSpPr txBox="1">
            <a:spLocks noChangeArrowheads="1"/>
          </p:cNvSpPr>
          <p:nvPr/>
        </p:nvSpPr>
        <p:spPr bwMode="auto">
          <a:xfrm>
            <a:off x="349188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(7+1)</a:t>
            </a:r>
          </a:p>
        </p:txBody>
      </p:sp>
    </p:spTree>
    <p:extLst>
      <p:ext uri="{BB962C8B-B14F-4D97-AF65-F5344CB8AC3E}">
        <p14:creationId xmlns:p14="http://schemas.microsoft.com/office/powerpoint/2010/main" val="24855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1" grpId="0"/>
      <p:bldP spid="74" grpId="0"/>
      <p:bldP spid="75" grpId="0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7" grpId="0"/>
      <p:bldP spid="89" grpId="0"/>
      <p:bldP spid="90" grpId="0"/>
      <p:bldP spid="91" grpId="0"/>
      <p:bldP spid="92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41946" y="728027"/>
            <a:ext cx="8352928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539552" y="684766"/>
            <a:ext cx="56886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/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flusso ammissibile </a:t>
                </a:r>
                <a14:m>
                  <m:oMath xmlns:m="http://schemas.openxmlformats.org/officeDocument/2006/math">
                    <m:r>
                      <a:rPr lang="it-IT" altLang="it-IT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ottimo (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 solo se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p>
                      <m:sSup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  <m:sup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alcun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  <a:blipFill>
                <a:blip r:embed="rId2"/>
                <a:stretch>
                  <a:fillRect l="-43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ottimo </a:t>
                </a:r>
                <a:endParaRPr lang="it-IT" altLang="it-IT" sz="1800"/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blipFill>
                <a:blip r:embed="rId3"/>
                <a:stretch>
                  <a:fillRect r="-192" b="-163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e 6"/>
          <p:cNvSpPr/>
          <p:nvPr/>
        </p:nvSpPr>
        <p:spPr bwMode="auto">
          <a:xfrm>
            <a:off x="473001" y="565494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s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1410570" y="497781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3233069" y="636343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1367015" y="637686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3216399" y="496899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4211960" y="566481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t</a:t>
            </a:r>
          </a:p>
        </p:txBody>
      </p:sp>
      <p:cxnSp>
        <p:nvCxnSpPr>
          <p:cNvPr id="13" name="Connettore 2 12"/>
          <p:cNvCxnSpPr>
            <a:stCxn id="7" idx="7"/>
            <a:endCxn id="8" idx="3"/>
          </p:cNvCxnSpPr>
          <p:nvPr/>
        </p:nvCxnSpPr>
        <p:spPr bwMode="auto">
          <a:xfrm flipV="1">
            <a:off x="714194" y="5199376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42"/>
          <p:cNvSpPr txBox="1">
            <a:spLocks noChangeArrowheads="1"/>
          </p:cNvSpPr>
          <p:nvPr/>
        </p:nvSpPr>
        <p:spPr bwMode="auto">
          <a:xfrm>
            <a:off x="766770" y="52248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15" name="Connettore 2 14"/>
          <p:cNvCxnSpPr>
            <a:stCxn id="8" idx="4"/>
            <a:endCxn id="10" idx="0"/>
          </p:cNvCxnSpPr>
          <p:nvPr/>
        </p:nvCxnSpPr>
        <p:spPr bwMode="auto">
          <a:xfrm flipH="1">
            <a:off x="1508303" y="523739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0" idx="1"/>
          </p:cNvCxnSpPr>
          <p:nvPr/>
        </p:nvCxnSpPr>
        <p:spPr bwMode="auto">
          <a:xfrm>
            <a:off x="714194" y="5900798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766770" y="60035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18" name="CasellaDiTesto 42"/>
          <p:cNvSpPr txBox="1">
            <a:spLocks noChangeArrowheads="1"/>
          </p:cNvSpPr>
          <p:nvPr/>
        </p:nvSpPr>
        <p:spPr bwMode="auto">
          <a:xfrm>
            <a:off x="1289769" y="565494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19" name="Connettore 2 18"/>
          <p:cNvCxnSpPr>
            <a:stCxn id="8" idx="6"/>
            <a:endCxn id="11" idx="2"/>
          </p:cNvCxnSpPr>
          <p:nvPr/>
        </p:nvCxnSpPr>
        <p:spPr bwMode="auto">
          <a:xfrm>
            <a:off x="1637631" y="510760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1" idx="3"/>
            <a:endCxn id="10" idx="7"/>
          </p:cNvCxnSpPr>
          <p:nvPr/>
        </p:nvCxnSpPr>
        <p:spPr bwMode="auto">
          <a:xfrm flipH="1">
            <a:off x="1608208" y="521485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0" idx="6"/>
            <a:endCxn id="9" idx="2"/>
          </p:cNvCxnSpPr>
          <p:nvPr/>
        </p:nvCxnSpPr>
        <p:spPr bwMode="auto">
          <a:xfrm flipV="1">
            <a:off x="1649590" y="650745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0"/>
            <a:endCxn id="11" idx="4"/>
          </p:cNvCxnSpPr>
          <p:nvPr/>
        </p:nvCxnSpPr>
        <p:spPr bwMode="auto">
          <a:xfrm flipH="1" flipV="1">
            <a:off x="3357687" y="525703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9" idx="6"/>
            <a:endCxn id="12" idx="3"/>
          </p:cNvCxnSpPr>
          <p:nvPr/>
        </p:nvCxnSpPr>
        <p:spPr bwMode="auto">
          <a:xfrm flipV="1">
            <a:off x="3515644" y="5910669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6"/>
            <a:endCxn id="12" idx="1"/>
          </p:cNvCxnSpPr>
          <p:nvPr/>
        </p:nvCxnSpPr>
        <p:spPr bwMode="auto">
          <a:xfrm>
            <a:off x="3498974" y="5113015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42"/>
          <p:cNvSpPr txBox="1">
            <a:spLocks noChangeArrowheads="1"/>
          </p:cNvSpPr>
          <p:nvPr/>
        </p:nvSpPr>
        <p:spPr bwMode="auto">
          <a:xfrm>
            <a:off x="1977512" y="48513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2481568" y="53866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1966318" y="625075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3143034" y="569573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3779912" y="515916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3635896" y="59315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31" name="CasellaDiTesto 42"/>
          <p:cNvSpPr txBox="1">
            <a:spLocks noChangeArrowheads="1"/>
          </p:cNvSpPr>
          <p:nvPr/>
        </p:nvSpPr>
        <p:spPr bwMode="auto">
          <a:xfrm>
            <a:off x="910786" y="54274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899592" y="58705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33" name="CasellaDiTesto 42"/>
          <p:cNvSpPr txBox="1">
            <a:spLocks noChangeArrowheads="1"/>
          </p:cNvSpPr>
          <p:nvPr/>
        </p:nvSpPr>
        <p:spPr bwMode="auto">
          <a:xfrm>
            <a:off x="1443822" y="56545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4" name="CasellaDiTesto 42"/>
          <p:cNvSpPr txBox="1">
            <a:spLocks noChangeArrowheads="1"/>
          </p:cNvSpPr>
          <p:nvPr/>
        </p:nvSpPr>
        <p:spPr bwMode="auto">
          <a:xfrm>
            <a:off x="1918898" y="50784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3647090" y="53664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2566970" y="55798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1918898" y="649595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3287050" y="57154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3863114" y="60865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/>
              <p:cNvSpPr>
                <a:spLocks noChangeArrowheads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/>
              </a:p>
            </p:txBody>
          </p:sp>
        </mc:Choice>
        <mc:Fallback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 bwMode="auto">
          <a:xfrm>
            <a:off x="5003800" y="5634570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5981700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981700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47" name="Ovale 46"/>
          <p:cNvSpPr/>
          <p:nvPr/>
        </p:nvSpPr>
        <p:spPr bwMode="auto">
          <a:xfrm>
            <a:off x="7496175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7496175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8524875" y="5650445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/>
              <a:t>t</a:t>
            </a:r>
          </a:p>
        </p:txBody>
      </p:sp>
      <p:cxnSp>
        <p:nvCxnSpPr>
          <p:cNvPr id="50" name="Connettore 2 49"/>
          <p:cNvCxnSpPr>
            <a:stCxn id="46" idx="4"/>
            <a:endCxn id="45" idx="0"/>
          </p:cNvCxnSpPr>
          <p:nvPr/>
        </p:nvCxnSpPr>
        <p:spPr bwMode="auto">
          <a:xfrm>
            <a:off x="6083300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42"/>
          <p:cNvSpPr txBox="1">
            <a:spLocks noChangeArrowheads="1"/>
          </p:cNvSpPr>
          <p:nvPr/>
        </p:nvSpPr>
        <p:spPr bwMode="auto">
          <a:xfrm>
            <a:off x="5179830" y="510052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52" name="CasellaDiTesto 42"/>
          <p:cNvSpPr txBox="1">
            <a:spLocks noChangeArrowheads="1"/>
          </p:cNvSpPr>
          <p:nvPr/>
        </p:nvSpPr>
        <p:spPr bwMode="auto">
          <a:xfrm>
            <a:off x="5075817" y="620149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5868003" y="561637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54" name="CasellaDiTesto 53"/>
          <p:cNvSpPr txBox="1">
            <a:spLocks noChangeArrowheads="1"/>
          </p:cNvSpPr>
          <p:nvPr/>
        </p:nvSpPr>
        <p:spPr bwMode="auto">
          <a:xfrm>
            <a:off x="6363571" y="519224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cxnSp>
        <p:nvCxnSpPr>
          <p:cNvPr id="55" name="Connettore 2 54"/>
          <p:cNvCxnSpPr>
            <a:stCxn id="48" idx="0"/>
            <a:endCxn id="47" idx="4"/>
          </p:cNvCxnSpPr>
          <p:nvPr/>
        </p:nvCxnSpPr>
        <p:spPr bwMode="auto">
          <a:xfrm flipV="1">
            <a:off x="7599363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6773505" y="569611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7552795" y="563420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8109312" y="6056024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59" name="CasellaDiTesto 42"/>
          <p:cNvSpPr txBox="1">
            <a:spLocks noChangeArrowheads="1"/>
          </p:cNvSpPr>
          <p:nvPr/>
        </p:nvSpPr>
        <p:spPr bwMode="auto">
          <a:xfrm>
            <a:off x="7884476" y="5388453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60" name="Figura a mano libera 59"/>
          <p:cNvSpPr/>
          <p:nvPr/>
        </p:nvSpPr>
        <p:spPr bwMode="auto">
          <a:xfrm>
            <a:off x="5149850" y="5123395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1" name="Figura a mano libera 60"/>
          <p:cNvSpPr/>
          <p:nvPr/>
        </p:nvSpPr>
        <p:spPr bwMode="auto">
          <a:xfrm>
            <a:off x="5203825" y="5190070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5507918" y="533620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3" name="Figura a mano libera 62"/>
          <p:cNvSpPr/>
          <p:nvPr/>
        </p:nvSpPr>
        <p:spPr bwMode="auto">
          <a:xfrm>
            <a:off x="5122863" y="5915558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" name="Figura a mano libera 63"/>
          <p:cNvSpPr/>
          <p:nvPr/>
        </p:nvSpPr>
        <p:spPr bwMode="auto">
          <a:xfrm>
            <a:off x="5191125" y="5821895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333167" y="5912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67" name="Figura a mano libera 66"/>
          <p:cNvSpPr/>
          <p:nvPr/>
        </p:nvSpPr>
        <p:spPr bwMode="auto">
          <a:xfrm>
            <a:off x="6199188" y="5123395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0" name="Figura a mano libera 69"/>
          <p:cNvSpPr/>
          <p:nvPr/>
        </p:nvSpPr>
        <p:spPr bwMode="auto">
          <a:xfrm>
            <a:off x="6184900" y="5244045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3" name="Figura a mano libera 72"/>
          <p:cNvSpPr/>
          <p:nvPr/>
        </p:nvSpPr>
        <p:spPr bwMode="auto">
          <a:xfrm>
            <a:off x="6169025" y="6547383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6588172" y="6415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76" name="Figura a mano libera 75"/>
          <p:cNvSpPr/>
          <p:nvPr/>
        </p:nvSpPr>
        <p:spPr bwMode="auto">
          <a:xfrm>
            <a:off x="7669213" y="5211427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7" name="Figura a mano libera 76"/>
          <p:cNvSpPr/>
          <p:nvPr/>
        </p:nvSpPr>
        <p:spPr bwMode="auto">
          <a:xfrm>
            <a:off x="7735888" y="5096408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7728644" y="585949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7699375" y="59123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7753350" y="5963183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CasellaDiTesto 42"/>
          <p:cNvSpPr txBox="1">
            <a:spLocks noChangeArrowheads="1"/>
          </p:cNvSpPr>
          <p:nvPr/>
        </p:nvSpPr>
        <p:spPr bwMode="auto">
          <a:xfrm>
            <a:off x="8036895" y="4976301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323528" y="206084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Dimostrazione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7" name="Freccia a destra 86"/>
          <p:cNvSpPr/>
          <p:nvPr/>
        </p:nvSpPr>
        <p:spPr>
          <a:xfrm>
            <a:off x="2080700" y="2132732"/>
            <a:ext cx="3710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87"/>
              <p:cNvSpPr>
                <a:spLocks noChangeArrowheads="1"/>
              </p:cNvSpPr>
              <p:nvPr/>
            </p:nvSpPr>
            <p:spPr bwMode="auto">
              <a:xfrm>
                <a:off x="441946" y="2492648"/>
                <a:ext cx="8492405" cy="81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esistesse in percorso aumentante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 con il valore minimo delle capacità degli archi </a:t>
                </a:r>
                <a14:m>
                  <m:oMath xmlns:m="http://schemas.openxmlformats.org/officeDocument/2006/math"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allora </a:t>
                </a:r>
                <a14:m>
                  <m:oMath xmlns:m="http://schemas.openxmlformats.org/officeDocument/2006/math">
                    <m:r>
                      <a:rPr lang="it-IT" altLang="it-IT" sz="16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si potrebbe incrementare del valore </a:t>
                </a:r>
                <a14:m>
                  <m:oMath xmlns:m="http://schemas.openxmlformats.org/officeDocument/2006/math">
                    <m:r>
                      <a:rPr lang="it-IT" altLang="it-IT" sz="16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contrariamente all’ipotesi che </a:t>
                </a:r>
                <a14:m>
                  <m:oMath xmlns:m="http://schemas.openxmlformats.org/officeDocument/2006/math">
                    <m:r>
                      <a:rPr lang="it-IT" altLang="it-IT" sz="16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una soluzione ottima.</a:t>
                </a:r>
              </a:p>
            </p:txBody>
          </p:sp>
        </mc:Choice>
        <mc:Fallback>
          <p:sp>
            <p:nvSpPr>
              <p:cNvPr id="88" name="Rettango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46" y="2492648"/>
                <a:ext cx="8492405" cy="814069"/>
              </a:xfrm>
              <a:prstGeom prst="rect">
                <a:avLst/>
              </a:prstGeom>
              <a:blipFill>
                <a:blip r:embed="rId5"/>
                <a:stretch>
                  <a:fillRect l="-215" r="-143" b="-6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7" grpId="0" animBg="1"/>
      <p:bldP spid="70" grpId="0" animBg="1"/>
      <p:bldP spid="73" grpId="0" animBg="1"/>
      <p:bldP spid="75" grpId="0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6" grpId="0"/>
      <p:bldP spid="87" grpId="0" animBg="1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87" name="Freccia a destra 86"/>
          <p:cNvSpPr/>
          <p:nvPr/>
        </p:nvSpPr>
        <p:spPr>
          <a:xfrm rot="10800000">
            <a:off x="2080700" y="2132856"/>
            <a:ext cx="3710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87"/>
              <p:cNvSpPr>
                <a:spLocks noChangeArrowheads="1"/>
              </p:cNvSpPr>
              <p:nvPr/>
            </p:nvSpPr>
            <p:spPr bwMode="auto">
              <a:xfrm>
                <a:off x="303040" y="2420888"/>
                <a:ext cx="85174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l’insieme dei nodi raggiungibili da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nel grafo residuo,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l’insieme dei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restanti nodi.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endParaRPr lang="it-IT" alt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8" name="Rettango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2420888"/>
                <a:ext cx="8517432" cy="338554"/>
              </a:xfrm>
              <a:prstGeom prst="rect">
                <a:avLst/>
              </a:prstGeom>
              <a:blipFill>
                <a:blip r:embed="rId2"/>
                <a:stretch>
                  <a:fillRect l="-215" b="-16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ttangolo 81"/>
              <p:cNvSpPr>
                <a:spLocks noChangeArrowheads="1"/>
              </p:cNvSpPr>
              <p:nvPr/>
            </p:nvSpPr>
            <p:spPr bwMode="auto">
              <a:xfrm>
                <a:off x="323528" y="2780928"/>
                <a:ext cx="8185323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definizione non ci può essere sul grafo residuo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nessun arco da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 </a:t>
                </a:r>
                <a:endParaRPr lang="it-IT" altLang="it-IT" sz="14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2" name="Rettangolo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780928"/>
                <a:ext cx="8185323" cy="332912"/>
              </a:xfrm>
              <a:prstGeom prst="rect">
                <a:avLst/>
              </a:prstGeom>
              <a:blipFill>
                <a:blip r:embed="rId3"/>
                <a:stretch>
                  <a:fillRect l="-74" b="-1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ttangolo 82"/>
          <p:cNvSpPr>
            <a:spLocks noChangeArrowheads="1"/>
          </p:cNvSpPr>
          <p:nvPr/>
        </p:nvSpPr>
        <p:spPr bwMode="auto">
          <a:xfrm>
            <a:off x="323528" y="3121223"/>
            <a:ext cx="81853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Sul </a:t>
            </a:r>
            <a:r>
              <a:rPr lang="it-IT" altLang="it-IT" sz="14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grafo originario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ttangolo 83"/>
              <p:cNvSpPr>
                <a:spLocks noChangeArrowheads="1"/>
              </p:cNvSpPr>
              <p:nvPr/>
            </p:nvSpPr>
            <p:spPr bwMode="auto">
              <a:xfrm>
                <a:off x="635149" y="3356992"/>
                <a:ext cx="8185323" cy="35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it-IT" altLang="it-IT" sz="16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6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4" name="Rettango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49" y="3356992"/>
                <a:ext cx="8185323" cy="358368"/>
              </a:xfrm>
              <a:prstGeom prst="rect">
                <a:avLst/>
              </a:prstGeom>
              <a:blipFill>
                <a:blip r:embed="rId4"/>
                <a:stretch>
                  <a:fillRect l="-223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tangolo 84"/>
              <p:cNvSpPr>
                <a:spLocks noChangeArrowheads="1"/>
              </p:cNvSpPr>
              <p:nvPr/>
            </p:nvSpPr>
            <p:spPr bwMode="auto">
              <a:xfrm>
                <a:off x="635149" y="3670740"/>
                <a:ext cx="8185323" cy="35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 arco </a:t>
                </a:r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it-IT" altLang="it-IT" sz="1600" i="1" err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i,j</a:t>
                </a:r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it-IT" altLang="it-IT" sz="12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ha</a:t>
                </a:r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</m:oMath>
                </a14:m>
                <a:endParaRPr lang="it-IT" altLang="it-IT" sz="14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5" name="Rettango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49" y="3670740"/>
                <a:ext cx="8185323" cy="358368"/>
              </a:xfrm>
              <a:prstGeom prst="rect">
                <a:avLst/>
              </a:prstGeom>
              <a:blipFill>
                <a:blip r:embed="rId5"/>
                <a:stretch>
                  <a:fillRect l="-223" t="-6780" b="-13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ttangolo 155"/>
              <p:cNvSpPr>
                <a:spLocks noChangeArrowheads="1"/>
              </p:cNvSpPr>
              <p:nvPr/>
            </p:nvSpPr>
            <p:spPr bwMode="auto">
              <a:xfrm>
                <a:off x="303040" y="3980258"/>
                <a:ext cx="8517432" cy="630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1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coincide con la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quindi,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il teorema del massimo flusso minimo taglio in forma debole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coincide con la </a:t>
                </a:r>
                <a:r>
                  <a:rPr lang="it-IT" altLang="it-IT" sz="14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soluzione ottima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it-IT" altLang="it-IT" sz="16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6" name="Rettango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3980258"/>
                <a:ext cx="8517432" cy="630942"/>
              </a:xfrm>
              <a:prstGeom prst="rect">
                <a:avLst/>
              </a:prstGeom>
              <a:blipFill>
                <a:blip r:embed="rId6"/>
                <a:stretch>
                  <a:fillRect l="-215" r="-215" b="-48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tangolo arrotondato 156"/>
          <p:cNvSpPr/>
          <p:nvPr/>
        </p:nvSpPr>
        <p:spPr>
          <a:xfrm>
            <a:off x="441946" y="728027"/>
            <a:ext cx="8352928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Rectangle 16"/>
          <p:cNvSpPr>
            <a:spLocks noChangeArrowheads="1"/>
          </p:cNvSpPr>
          <p:nvPr/>
        </p:nvSpPr>
        <p:spPr bwMode="auto">
          <a:xfrm>
            <a:off x="539552" y="684766"/>
            <a:ext cx="56886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ttangolo 158"/>
              <p:cNvSpPr/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flusso ammissibile </a:t>
                </a:r>
                <a14:m>
                  <m:oMath xmlns:m="http://schemas.openxmlformats.org/officeDocument/2006/math">
                    <m:r>
                      <a:rPr lang="it-IT" altLang="it-IT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ottimo (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e solo se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p>
                      <m:sSup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  <m:sup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alcun </a:t>
                </a:r>
                <a:r>
                  <a:rPr lang="it-IT" altLang="it-IT" sz="160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aumentate </a:t>
                </a:r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9" name="Rettango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2482"/>
                <a:ext cx="8352928" cy="904350"/>
              </a:xfrm>
              <a:prstGeom prst="rect">
                <a:avLst/>
              </a:prstGeom>
              <a:blipFill>
                <a:blip r:embed="rId7"/>
                <a:stretch>
                  <a:fillRect l="-43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ttangolo 159"/>
              <p:cNvSpPr>
                <a:spLocks noChangeArrowheads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ottimo </a:t>
                </a:r>
                <a:endParaRPr lang="it-IT" altLang="it-IT" sz="1800"/>
              </a:p>
            </p:txBody>
          </p:sp>
        </mc:Choice>
        <mc:Fallback>
          <p:sp>
            <p:nvSpPr>
              <p:cNvPr id="160" name="Rettango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435" y="4571836"/>
                <a:ext cx="3171509" cy="369332"/>
              </a:xfrm>
              <a:prstGeom prst="rect">
                <a:avLst/>
              </a:prstGeom>
              <a:blipFill>
                <a:blip r:embed="rId8"/>
                <a:stretch>
                  <a:fillRect r="-192" b="-163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e 160"/>
          <p:cNvSpPr/>
          <p:nvPr/>
        </p:nvSpPr>
        <p:spPr bwMode="auto">
          <a:xfrm>
            <a:off x="473001" y="565494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s</a:t>
            </a:r>
          </a:p>
        </p:txBody>
      </p:sp>
      <p:sp>
        <p:nvSpPr>
          <p:cNvPr id="162" name="Ovale 161"/>
          <p:cNvSpPr/>
          <p:nvPr/>
        </p:nvSpPr>
        <p:spPr bwMode="auto">
          <a:xfrm>
            <a:off x="1410570" y="497781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63" name="Ovale 162"/>
          <p:cNvSpPr/>
          <p:nvPr/>
        </p:nvSpPr>
        <p:spPr bwMode="auto">
          <a:xfrm>
            <a:off x="3233069" y="636343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64" name="Ovale 163"/>
          <p:cNvSpPr/>
          <p:nvPr/>
        </p:nvSpPr>
        <p:spPr bwMode="auto">
          <a:xfrm>
            <a:off x="1367015" y="637686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65" name="Ovale 164"/>
          <p:cNvSpPr/>
          <p:nvPr/>
        </p:nvSpPr>
        <p:spPr bwMode="auto">
          <a:xfrm>
            <a:off x="3216399" y="496899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66" name="Ovale 165"/>
          <p:cNvSpPr/>
          <p:nvPr/>
        </p:nvSpPr>
        <p:spPr bwMode="auto">
          <a:xfrm>
            <a:off x="4211960" y="566481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t</a:t>
            </a:r>
          </a:p>
        </p:txBody>
      </p:sp>
      <p:cxnSp>
        <p:nvCxnSpPr>
          <p:cNvPr id="167" name="Connettore 2 166"/>
          <p:cNvCxnSpPr>
            <a:stCxn id="161" idx="7"/>
            <a:endCxn id="162" idx="3"/>
          </p:cNvCxnSpPr>
          <p:nvPr/>
        </p:nvCxnSpPr>
        <p:spPr bwMode="auto">
          <a:xfrm flipV="1">
            <a:off x="714194" y="5199376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766770" y="52248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12</a:t>
            </a:r>
          </a:p>
        </p:txBody>
      </p:sp>
      <p:cxnSp>
        <p:nvCxnSpPr>
          <p:cNvPr id="169" name="Connettore 2 168"/>
          <p:cNvCxnSpPr>
            <a:stCxn id="162" idx="4"/>
            <a:endCxn id="164" idx="0"/>
          </p:cNvCxnSpPr>
          <p:nvPr/>
        </p:nvCxnSpPr>
        <p:spPr bwMode="auto">
          <a:xfrm flipH="1">
            <a:off x="1508303" y="523739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>
            <a:stCxn id="161" idx="5"/>
            <a:endCxn id="164" idx="1"/>
          </p:cNvCxnSpPr>
          <p:nvPr/>
        </p:nvCxnSpPr>
        <p:spPr bwMode="auto">
          <a:xfrm>
            <a:off x="714194" y="5900798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asellaDiTesto 42"/>
          <p:cNvSpPr txBox="1">
            <a:spLocks noChangeArrowheads="1"/>
          </p:cNvSpPr>
          <p:nvPr/>
        </p:nvSpPr>
        <p:spPr bwMode="auto">
          <a:xfrm>
            <a:off x="766770" y="60035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172" name="CasellaDiTesto 42"/>
          <p:cNvSpPr txBox="1">
            <a:spLocks noChangeArrowheads="1"/>
          </p:cNvSpPr>
          <p:nvPr/>
        </p:nvSpPr>
        <p:spPr bwMode="auto">
          <a:xfrm>
            <a:off x="1289769" y="565494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cxnSp>
        <p:nvCxnSpPr>
          <p:cNvPr id="173" name="Connettore 2 172"/>
          <p:cNvCxnSpPr>
            <a:stCxn id="162" idx="6"/>
            <a:endCxn id="165" idx="2"/>
          </p:cNvCxnSpPr>
          <p:nvPr/>
        </p:nvCxnSpPr>
        <p:spPr bwMode="auto">
          <a:xfrm>
            <a:off x="1637631" y="510760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2 173"/>
          <p:cNvCxnSpPr>
            <a:stCxn id="165" idx="3"/>
            <a:endCxn id="164" idx="7"/>
          </p:cNvCxnSpPr>
          <p:nvPr/>
        </p:nvCxnSpPr>
        <p:spPr bwMode="auto">
          <a:xfrm flipH="1">
            <a:off x="1608208" y="521485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2 174"/>
          <p:cNvCxnSpPr>
            <a:stCxn id="164" idx="6"/>
            <a:endCxn id="163" idx="2"/>
          </p:cNvCxnSpPr>
          <p:nvPr/>
        </p:nvCxnSpPr>
        <p:spPr bwMode="auto">
          <a:xfrm flipV="1">
            <a:off x="1649590" y="650745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>
            <a:stCxn id="163" idx="0"/>
            <a:endCxn id="165" idx="4"/>
          </p:cNvCxnSpPr>
          <p:nvPr/>
        </p:nvCxnSpPr>
        <p:spPr bwMode="auto">
          <a:xfrm flipH="1" flipV="1">
            <a:off x="3357687" y="525703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/>
          <p:cNvCxnSpPr>
            <a:stCxn id="163" idx="6"/>
            <a:endCxn id="166" idx="3"/>
          </p:cNvCxnSpPr>
          <p:nvPr/>
        </p:nvCxnSpPr>
        <p:spPr bwMode="auto">
          <a:xfrm flipV="1">
            <a:off x="3515644" y="5910669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/>
          <p:cNvCxnSpPr>
            <a:stCxn id="165" idx="6"/>
            <a:endCxn id="166" idx="1"/>
          </p:cNvCxnSpPr>
          <p:nvPr/>
        </p:nvCxnSpPr>
        <p:spPr bwMode="auto">
          <a:xfrm>
            <a:off x="3498974" y="5113015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sellaDiTesto 42"/>
          <p:cNvSpPr txBox="1">
            <a:spLocks noChangeArrowheads="1"/>
          </p:cNvSpPr>
          <p:nvPr/>
        </p:nvSpPr>
        <p:spPr bwMode="auto">
          <a:xfrm>
            <a:off x="1977512" y="48513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180" name="CasellaDiTesto 42"/>
          <p:cNvSpPr txBox="1">
            <a:spLocks noChangeArrowheads="1"/>
          </p:cNvSpPr>
          <p:nvPr/>
        </p:nvSpPr>
        <p:spPr bwMode="auto">
          <a:xfrm>
            <a:off x="2481568" y="53866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181" name="CasellaDiTesto 42"/>
          <p:cNvSpPr txBox="1">
            <a:spLocks noChangeArrowheads="1"/>
          </p:cNvSpPr>
          <p:nvPr/>
        </p:nvSpPr>
        <p:spPr bwMode="auto">
          <a:xfrm>
            <a:off x="1966318" y="625075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82" name="CasellaDiTesto 42"/>
          <p:cNvSpPr txBox="1">
            <a:spLocks noChangeArrowheads="1"/>
          </p:cNvSpPr>
          <p:nvPr/>
        </p:nvSpPr>
        <p:spPr bwMode="auto">
          <a:xfrm>
            <a:off x="3143034" y="569573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183" name="CasellaDiTesto 42"/>
          <p:cNvSpPr txBox="1">
            <a:spLocks noChangeArrowheads="1"/>
          </p:cNvSpPr>
          <p:nvPr/>
        </p:nvSpPr>
        <p:spPr bwMode="auto">
          <a:xfrm>
            <a:off x="3779912" y="515916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184" name="CasellaDiTesto 42"/>
          <p:cNvSpPr txBox="1">
            <a:spLocks noChangeArrowheads="1"/>
          </p:cNvSpPr>
          <p:nvPr/>
        </p:nvSpPr>
        <p:spPr bwMode="auto">
          <a:xfrm>
            <a:off x="3635896" y="59315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185" name="CasellaDiTesto 42"/>
          <p:cNvSpPr txBox="1">
            <a:spLocks noChangeArrowheads="1"/>
          </p:cNvSpPr>
          <p:nvPr/>
        </p:nvSpPr>
        <p:spPr bwMode="auto">
          <a:xfrm>
            <a:off x="910786" y="54274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6" name="CasellaDiTesto 42"/>
          <p:cNvSpPr txBox="1">
            <a:spLocks noChangeArrowheads="1"/>
          </p:cNvSpPr>
          <p:nvPr/>
        </p:nvSpPr>
        <p:spPr bwMode="auto">
          <a:xfrm>
            <a:off x="899592" y="58705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87" name="CasellaDiTesto 42"/>
          <p:cNvSpPr txBox="1">
            <a:spLocks noChangeArrowheads="1"/>
          </p:cNvSpPr>
          <p:nvPr/>
        </p:nvSpPr>
        <p:spPr bwMode="auto">
          <a:xfrm>
            <a:off x="1443822" y="56545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88" name="CasellaDiTesto 42"/>
          <p:cNvSpPr txBox="1">
            <a:spLocks noChangeArrowheads="1"/>
          </p:cNvSpPr>
          <p:nvPr/>
        </p:nvSpPr>
        <p:spPr bwMode="auto">
          <a:xfrm>
            <a:off x="1918898" y="50784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9" name="CasellaDiTesto 42"/>
          <p:cNvSpPr txBox="1">
            <a:spLocks noChangeArrowheads="1"/>
          </p:cNvSpPr>
          <p:nvPr/>
        </p:nvSpPr>
        <p:spPr bwMode="auto">
          <a:xfrm>
            <a:off x="3647090" y="53664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90" name="CasellaDiTesto 42"/>
          <p:cNvSpPr txBox="1">
            <a:spLocks noChangeArrowheads="1"/>
          </p:cNvSpPr>
          <p:nvPr/>
        </p:nvSpPr>
        <p:spPr bwMode="auto">
          <a:xfrm>
            <a:off x="2566970" y="557985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91" name="CasellaDiTesto 42"/>
          <p:cNvSpPr txBox="1">
            <a:spLocks noChangeArrowheads="1"/>
          </p:cNvSpPr>
          <p:nvPr/>
        </p:nvSpPr>
        <p:spPr bwMode="auto">
          <a:xfrm>
            <a:off x="1918898" y="649595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92" name="CasellaDiTesto 42"/>
          <p:cNvSpPr txBox="1">
            <a:spLocks noChangeArrowheads="1"/>
          </p:cNvSpPr>
          <p:nvPr/>
        </p:nvSpPr>
        <p:spPr bwMode="auto">
          <a:xfrm>
            <a:off x="3287050" y="57154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93" name="CasellaDiTesto 42"/>
          <p:cNvSpPr txBox="1">
            <a:spLocks noChangeArrowheads="1"/>
          </p:cNvSpPr>
          <p:nvPr/>
        </p:nvSpPr>
        <p:spPr bwMode="auto">
          <a:xfrm>
            <a:off x="3863114" y="60865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ttangolo 193"/>
              <p:cNvSpPr>
                <a:spLocks noChangeArrowheads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/>
              </a:p>
            </p:txBody>
          </p:sp>
        </mc:Choice>
        <mc:Fallback>
          <p:sp>
            <p:nvSpPr>
              <p:cNvPr id="194" name="Rettangolo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526893"/>
                <a:ext cx="1467261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e 194"/>
          <p:cNvSpPr/>
          <p:nvPr/>
        </p:nvSpPr>
        <p:spPr bwMode="auto">
          <a:xfrm>
            <a:off x="5003800" y="5634570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196" name="Ovale 195"/>
          <p:cNvSpPr/>
          <p:nvPr/>
        </p:nvSpPr>
        <p:spPr bwMode="auto">
          <a:xfrm>
            <a:off x="5981700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97" name="Ovale 196"/>
          <p:cNvSpPr/>
          <p:nvPr/>
        </p:nvSpPr>
        <p:spPr bwMode="auto">
          <a:xfrm>
            <a:off x="5981700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98" name="Ovale 197"/>
          <p:cNvSpPr/>
          <p:nvPr/>
        </p:nvSpPr>
        <p:spPr bwMode="auto">
          <a:xfrm>
            <a:off x="7496175" y="4975758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99" name="Ovale 198"/>
          <p:cNvSpPr/>
          <p:nvPr/>
        </p:nvSpPr>
        <p:spPr bwMode="auto">
          <a:xfrm>
            <a:off x="7496175" y="6352120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200" name="Ovale 199"/>
          <p:cNvSpPr/>
          <p:nvPr/>
        </p:nvSpPr>
        <p:spPr bwMode="auto">
          <a:xfrm>
            <a:off x="8524875" y="5650445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/>
              <a:t>t</a:t>
            </a:r>
          </a:p>
        </p:txBody>
      </p:sp>
      <p:cxnSp>
        <p:nvCxnSpPr>
          <p:cNvPr id="201" name="Connettore 2 200"/>
          <p:cNvCxnSpPr>
            <a:stCxn id="197" idx="4"/>
            <a:endCxn id="196" idx="0"/>
          </p:cNvCxnSpPr>
          <p:nvPr/>
        </p:nvCxnSpPr>
        <p:spPr bwMode="auto">
          <a:xfrm>
            <a:off x="6083300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sellaDiTesto 42"/>
          <p:cNvSpPr txBox="1">
            <a:spLocks noChangeArrowheads="1"/>
          </p:cNvSpPr>
          <p:nvPr/>
        </p:nvSpPr>
        <p:spPr bwMode="auto">
          <a:xfrm>
            <a:off x="5179830" y="510052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203" name="CasellaDiTesto 42"/>
          <p:cNvSpPr txBox="1">
            <a:spLocks noChangeArrowheads="1"/>
          </p:cNvSpPr>
          <p:nvPr/>
        </p:nvSpPr>
        <p:spPr bwMode="auto">
          <a:xfrm>
            <a:off x="5075817" y="620149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204" name="CasellaDiTesto 42"/>
          <p:cNvSpPr txBox="1">
            <a:spLocks noChangeArrowheads="1"/>
          </p:cNvSpPr>
          <p:nvPr/>
        </p:nvSpPr>
        <p:spPr bwMode="auto">
          <a:xfrm>
            <a:off x="5868003" y="561637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05" name="CasellaDiTesto 204"/>
          <p:cNvSpPr txBox="1">
            <a:spLocks noChangeArrowheads="1"/>
          </p:cNvSpPr>
          <p:nvPr/>
        </p:nvSpPr>
        <p:spPr bwMode="auto">
          <a:xfrm>
            <a:off x="6363571" y="519224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cxnSp>
        <p:nvCxnSpPr>
          <p:cNvPr id="206" name="Connettore 2 205"/>
          <p:cNvCxnSpPr>
            <a:stCxn id="199" idx="0"/>
            <a:endCxn id="198" idx="4"/>
          </p:cNvCxnSpPr>
          <p:nvPr/>
        </p:nvCxnSpPr>
        <p:spPr bwMode="auto">
          <a:xfrm flipV="1">
            <a:off x="7599363" y="5266270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42"/>
          <p:cNvSpPr txBox="1">
            <a:spLocks noChangeArrowheads="1"/>
          </p:cNvSpPr>
          <p:nvPr/>
        </p:nvSpPr>
        <p:spPr bwMode="auto">
          <a:xfrm>
            <a:off x="6773505" y="569611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3</a:t>
            </a:r>
          </a:p>
        </p:txBody>
      </p:sp>
      <p:sp>
        <p:nvSpPr>
          <p:cNvPr id="208" name="CasellaDiTesto 42"/>
          <p:cNvSpPr txBox="1">
            <a:spLocks noChangeArrowheads="1"/>
          </p:cNvSpPr>
          <p:nvPr/>
        </p:nvSpPr>
        <p:spPr bwMode="auto">
          <a:xfrm>
            <a:off x="7552795" y="5634206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09" name="CasellaDiTesto 42"/>
          <p:cNvSpPr txBox="1">
            <a:spLocks noChangeArrowheads="1"/>
          </p:cNvSpPr>
          <p:nvPr/>
        </p:nvSpPr>
        <p:spPr bwMode="auto">
          <a:xfrm>
            <a:off x="8109312" y="6056024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10" name="CasellaDiTesto 42"/>
          <p:cNvSpPr txBox="1">
            <a:spLocks noChangeArrowheads="1"/>
          </p:cNvSpPr>
          <p:nvPr/>
        </p:nvSpPr>
        <p:spPr bwMode="auto">
          <a:xfrm>
            <a:off x="7884476" y="5388453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11" name="Figura a mano libera 210"/>
          <p:cNvSpPr/>
          <p:nvPr/>
        </p:nvSpPr>
        <p:spPr bwMode="auto">
          <a:xfrm>
            <a:off x="5149850" y="5123395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2" name="Figura a mano libera 211"/>
          <p:cNvSpPr/>
          <p:nvPr/>
        </p:nvSpPr>
        <p:spPr bwMode="auto">
          <a:xfrm>
            <a:off x="5203825" y="5190070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3" name="CasellaDiTesto 42"/>
          <p:cNvSpPr txBox="1">
            <a:spLocks noChangeArrowheads="1"/>
          </p:cNvSpPr>
          <p:nvPr/>
        </p:nvSpPr>
        <p:spPr bwMode="auto">
          <a:xfrm>
            <a:off x="5507918" y="533620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214" name="Figura a mano libera 213"/>
          <p:cNvSpPr/>
          <p:nvPr/>
        </p:nvSpPr>
        <p:spPr bwMode="auto">
          <a:xfrm>
            <a:off x="5122863" y="5915558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5" name="Figura a mano libera 214"/>
          <p:cNvSpPr/>
          <p:nvPr/>
        </p:nvSpPr>
        <p:spPr bwMode="auto">
          <a:xfrm>
            <a:off x="5191125" y="5821895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6" name="CasellaDiTesto 42"/>
          <p:cNvSpPr txBox="1">
            <a:spLocks noChangeArrowheads="1"/>
          </p:cNvSpPr>
          <p:nvPr/>
        </p:nvSpPr>
        <p:spPr bwMode="auto">
          <a:xfrm>
            <a:off x="5333167" y="5912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17" name="Figura a mano libera 216"/>
          <p:cNvSpPr/>
          <p:nvPr/>
        </p:nvSpPr>
        <p:spPr bwMode="auto">
          <a:xfrm>
            <a:off x="6199188" y="5123395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8" name="Figura a mano libera 217"/>
          <p:cNvSpPr/>
          <p:nvPr/>
        </p:nvSpPr>
        <p:spPr bwMode="auto">
          <a:xfrm>
            <a:off x="6184900" y="5244045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19" name="Figura a mano libera 218"/>
          <p:cNvSpPr/>
          <p:nvPr/>
        </p:nvSpPr>
        <p:spPr bwMode="auto">
          <a:xfrm>
            <a:off x="6169025" y="6547383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0" name="CasellaDiTesto 42"/>
          <p:cNvSpPr txBox="1">
            <a:spLocks noChangeArrowheads="1"/>
          </p:cNvSpPr>
          <p:nvPr/>
        </p:nvSpPr>
        <p:spPr bwMode="auto">
          <a:xfrm>
            <a:off x="6588172" y="6415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21" name="Figura a mano libera 220"/>
          <p:cNvSpPr/>
          <p:nvPr/>
        </p:nvSpPr>
        <p:spPr bwMode="auto">
          <a:xfrm>
            <a:off x="7669213" y="5211427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2" name="Figura a mano libera 221"/>
          <p:cNvSpPr/>
          <p:nvPr/>
        </p:nvSpPr>
        <p:spPr bwMode="auto">
          <a:xfrm>
            <a:off x="7735888" y="5096408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3" name="CasellaDiTesto 42"/>
          <p:cNvSpPr txBox="1">
            <a:spLocks noChangeArrowheads="1"/>
          </p:cNvSpPr>
          <p:nvPr/>
        </p:nvSpPr>
        <p:spPr bwMode="auto">
          <a:xfrm>
            <a:off x="7728644" y="5859499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24" name="Figura a mano libera 223"/>
          <p:cNvSpPr/>
          <p:nvPr/>
        </p:nvSpPr>
        <p:spPr bwMode="auto">
          <a:xfrm>
            <a:off x="7699375" y="59123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5" name="Figura a mano libera 224"/>
          <p:cNvSpPr/>
          <p:nvPr/>
        </p:nvSpPr>
        <p:spPr bwMode="auto">
          <a:xfrm>
            <a:off x="7753350" y="5963183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6" name="CasellaDiTesto 42"/>
          <p:cNvSpPr txBox="1">
            <a:spLocks noChangeArrowheads="1"/>
          </p:cNvSpPr>
          <p:nvPr/>
        </p:nvSpPr>
        <p:spPr bwMode="auto">
          <a:xfrm>
            <a:off x="8036895" y="4976301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227" name="Rectangle 16"/>
          <p:cNvSpPr>
            <a:spLocks noChangeArrowheads="1"/>
          </p:cNvSpPr>
          <p:nvPr/>
        </p:nvSpPr>
        <p:spPr bwMode="auto">
          <a:xfrm>
            <a:off x="323528" y="206084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Dimostrazione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2" grpId="0"/>
      <p:bldP spid="83" grpId="0"/>
      <p:bldP spid="84" grpId="0"/>
      <p:bldP spid="85" grpId="0"/>
      <p:bldP spid="1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323528" y="944050"/>
            <a:ext cx="8471346" cy="154884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Massimo Flusso e Minimo Taglio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5288" y="105273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err="1">
                <a:solidFill>
                  <a:schemeClr val="accent2"/>
                </a:solidFill>
                <a:cs typeface="Arial" charset="0"/>
              </a:rPr>
              <a:t>Teorema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>
                <a:solidFill>
                  <a:schemeClr val="accent2"/>
                </a:solidFill>
                <a:cs typeface="Arial" charset="0"/>
              </a:rPr>
              <a:t>forte 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del </a:t>
            </a:r>
            <a:r>
              <a:rPr lang="en-US" altLang="it-IT" sz="2000" err="1">
                <a:solidFill>
                  <a:schemeClr val="accent2"/>
                </a:solidFill>
                <a:cs typeface="Arial" charset="0"/>
              </a:rPr>
              <a:t>massimo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err="1">
                <a:solidFill>
                  <a:schemeClr val="accent2"/>
                </a:solidFill>
                <a:cs typeface="Arial" charset="0"/>
              </a:rPr>
              <a:t>flusso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en-US" altLang="it-IT" sz="2000" err="1">
                <a:solidFill>
                  <a:schemeClr val="accent2"/>
                </a:solidFill>
                <a:cs typeface="Arial" charset="0"/>
              </a:rPr>
              <a:t>minimo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err="1">
                <a:solidFill>
                  <a:schemeClr val="accent2"/>
                </a:solidFill>
                <a:cs typeface="Arial" charset="0"/>
              </a:rPr>
              <a:t>taglio</a:t>
            </a: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539552" y="1448022"/>
                <a:ext cx="8209161" cy="412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b="1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uguale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448022"/>
                <a:ext cx="8209161" cy="412934"/>
              </a:xfrm>
              <a:prstGeom prst="rect">
                <a:avLst/>
              </a:prstGeom>
              <a:blipFill>
                <a:blip r:embed="rId2"/>
                <a:stretch>
                  <a:fillRect l="-446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3203848" y="1948769"/>
                <a:ext cx="3365024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948769"/>
                <a:ext cx="3365024" cy="450188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3528" y="28529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Dimostrazione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468511" y="3284984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minimo taglio</a:t>
                </a:r>
              </a:p>
            </p:txBody>
          </p:sp>
        </mc:Choice>
        <mc:Fallback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11" y="3284984"/>
                <a:ext cx="8135937" cy="369332"/>
              </a:xfrm>
              <a:prstGeom prst="rect">
                <a:avLst/>
              </a:prstGeom>
              <a:blipFill>
                <a:blip r:embed="rId4"/>
                <a:stretch>
                  <a:fillRect l="-45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3717032"/>
            <a:ext cx="813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teorema del massimo flusso – minimo taglio in forma debole si ha: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/>
              <p:nvPr/>
            </p:nvSpPr>
            <p:spPr>
              <a:xfrm>
                <a:off x="1953965" y="4037002"/>
                <a:ext cx="19699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u</m:t>
                      </m:r>
                      <m:d>
                        <m:dPr>
                          <m:ctrlP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5" y="4037002"/>
                <a:ext cx="1969963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>
                <a:spLocks noChangeArrowheads="1"/>
              </p:cNvSpPr>
              <p:nvPr/>
            </p:nvSpPr>
            <p:spPr bwMode="auto">
              <a:xfrm>
                <a:off x="467544" y="4509120"/>
                <a:ext cx="8135937" cy="87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il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teorema del cammino aumentante,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 definisce il massimo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deve essere associato un grafo residuo in cui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alcun percorso aumentante</a:t>
                </a:r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509120"/>
                <a:ext cx="8135937" cy="879856"/>
              </a:xfrm>
              <a:prstGeom prst="rect">
                <a:avLst/>
              </a:prstGeom>
              <a:blipFill>
                <a:blip r:embed="rId6"/>
                <a:stretch>
                  <a:fillRect l="-450" r="-375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/>
              <p:cNvSpPr>
                <a:spLocks noChangeArrowheads="1"/>
              </p:cNvSpPr>
              <p:nvPr/>
            </p:nvSpPr>
            <p:spPr bwMode="auto">
              <a:xfrm>
                <a:off x="467544" y="5436513"/>
                <a:ext cx="8135937" cy="609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flusso ammissibile </a:t>
                </a:r>
                <a14:m>
                  <m:oMath xmlns:m="http://schemas.openxmlformats.org/officeDocument/2006/math">
                    <m:r>
                      <a:rPr lang="it-IT" alt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deve dunque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saturare gli archi di un taglio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dunque</a:t>
                </a:r>
              </a:p>
            </p:txBody>
          </p:sp>
        </mc:Choice>
        <mc:Fallback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436513"/>
                <a:ext cx="8135937" cy="609206"/>
              </a:xfrm>
              <a:prstGeom prst="rect">
                <a:avLst/>
              </a:prstGeom>
              <a:blipFill>
                <a:blip r:embed="rId7"/>
                <a:stretch>
                  <a:fillRect l="-450" r="-375" b="-1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/>
              <p:cNvSpPr/>
              <p:nvPr/>
            </p:nvSpPr>
            <p:spPr>
              <a:xfrm>
                <a:off x="2051720" y="5981218"/>
                <a:ext cx="19699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altLang="it-IT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u</m:t>
                      </m:r>
                      <m:d>
                        <m:dPr>
                          <m:ctrlP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981218"/>
                <a:ext cx="1969963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Algoritmo di Ford - </a:t>
            </a:r>
            <a:r>
              <a:rPr lang="it-IT" altLang="it-IT" sz="2000" i="1" err="1">
                <a:solidFill>
                  <a:schemeClr val="accent2"/>
                </a:solidFill>
                <a:cs typeface="Arial" charset="0"/>
              </a:rPr>
              <a:t>Fulkerson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350590" y="1142561"/>
            <a:ext cx="8395468" cy="2862503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539552" y="1142561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Pone 	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=0</m:t>
                    </m:r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42561"/>
                <a:ext cx="8064896" cy="404983"/>
              </a:xfrm>
              <a:prstGeom prst="rect">
                <a:avLst/>
              </a:prstGeom>
              <a:blipFill>
                <a:blip r:embed="rId2"/>
                <a:stretch>
                  <a:fillRect l="-454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539552" y="1583901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while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esiste un cammino aumentante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b="1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</a:t>
                </a: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583901"/>
                <a:ext cx="8064896" cy="404983"/>
              </a:xfrm>
              <a:prstGeom prst="rect">
                <a:avLst/>
              </a:prstGeom>
              <a:blipFill>
                <a:blip r:embed="rId3"/>
                <a:stretch>
                  <a:fillRect l="-454" b="-121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1140273" y="1988884"/>
                <a:ext cx="6816103" cy="396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altLang="it-IT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𝑚𝑖𝑛</m:t>
                        </m:r>
                      </m:e>
                      <m:sub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𝑖</m:t>
                            </m:r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,</m:t>
                            </m:r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Verdana" panose="020B060403050404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∈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𝐶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273" y="1988884"/>
                <a:ext cx="6816103" cy="396006"/>
              </a:xfrm>
              <a:prstGeom prst="rect">
                <a:avLst/>
              </a:prstGeom>
              <a:blipFill>
                <a:blip r:embed="rId4"/>
                <a:stretch>
                  <a:fillRect l="-447" b="-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/>
              <p:cNvSpPr>
                <a:spLocks noChangeArrowheads="1"/>
              </p:cNvSpPr>
              <p:nvPr/>
            </p:nvSpPr>
            <p:spPr bwMode="auto">
              <a:xfrm>
                <a:off x="1691680" y="2772071"/>
                <a:ext cx="4824536" cy="391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b="1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+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600" b="1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72071"/>
                <a:ext cx="4824536" cy="391646"/>
              </a:xfrm>
              <a:prstGeom prst="rect">
                <a:avLst/>
              </a:prstGeom>
              <a:blipFill>
                <a:blip r:embed="rId5"/>
                <a:stretch>
                  <a:fillRect l="-759" b="-10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1115616" y="2340023"/>
                <a:ext cx="68161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340023"/>
                <a:ext cx="6816103" cy="369332"/>
              </a:xfrm>
              <a:prstGeom prst="rect">
                <a:avLst/>
              </a:prstGeom>
              <a:blipFill>
                <a:blip r:embed="rId6"/>
                <a:stretch>
                  <a:fillRect l="-447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>
                <a:spLocks noChangeArrowheads="1"/>
              </p:cNvSpPr>
              <p:nvPr/>
            </p:nvSpPr>
            <p:spPr bwMode="auto">
              <a:xfrm>
                <a:off x="1691680" y="3168077"/>
                <a:ext cx="4824536" cy="391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b="1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𝐶</m:t>
                    </m:r>
                  </m:oMath>
                </a14:m>
                <a:r>
                  <a:rPr lang="it-IT" altLang="it-IT" sz="16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b="1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−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4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600" b="1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168077"/>
                <a:ext cx="4824536" cy="391646"/>
              </a:xfrm>
              <a:prstGeom prst="rect">
                <a:avLst/>
              </a:prstGeom>
              <a:blipFill>
                <a:blip r:embed="rId7"/>
                <a:stretch>
                  <a:fillRect l="-759" b="-10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/>
              <p:cNvSpPr>
                <a:spLocks noChangeArrowheads="1"/>
              </p:cNvSpPr>
              <p:nvPr/>
            </p:nvSpPr>
            <p:spPr bwMode="auto">
              <a:xfrm>
                <a:off x="1115616" y="3555182"/>
                <a:ext cx="8064896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Aggiorna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555182"/>
                <a:ext cx="8064896" cy="404983"/>
              </a:xfrm>
              <a:prstGeom prst="rect">
                <a:avLst/>
              </a:prstGeom>
              <a:blipFill>
                <a:blip r:embed="rId8"/>
                <a:stretch>
                  <a:fillRect l="-378" b="-10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>
                <a:spLocks noChangeArrowheads="1"/>
              </p:cNvSpPr>
              <p:nvPr/>
            </p:nvSpPr>
            <p:spPr bwMode="auto">
              <a:xfrm>
                <a:off x="303040" y="4293096"/>
                <a:ext cx="8517432" cy="68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di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Ford – </a:t>
                </a:r>
                <a:r>
                  <a:rPr lang="it-IT" alt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Fulkerson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termina quando sul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non esistono più percorsi 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40" y="4293096"/>
                <a:ext cx="8517432" cy="681982"/>
              </a:xfrm>
              <a:prstGeom prst="rect">
                <a:avLst/>
              </a:prstGeom>
              <a:blipFill>
                <a:blip r:embed="rId9"/>
                <a:stretch>
                  <a:fillRect l="-286" b="-9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/>
              <p:cNvSpPr>
                <a:spLocks noChangeArrowheads="1"/>
              </p:cNvSpPr>
              <p:nvPr/>
            </p:nvSpPr>
            <p:spPr bwMode="auto">
              <a:xfrm>
                <a:off x="323528" y="5029788"/>
                <a:ext cx="8517432" cy="63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indichiamo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nodi raggiungibili 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\</m:t>
                    </m:r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restanti nodi allora il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il taglio di capacità minima 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29788"/>
                <a:ext cx="8517432" cy="633635"/>
              </a:xfrm>
              <a:prstGeom prst="rect">
                <a:avLst/>
              </a:prstGeom>
              <a:blipFill>
                <a:blip r:embed="rId10"/>
                <a:stretch>
                  <a:fillRect l="-286" r="-429" b="-10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/>
              <p:cNvSpPr>
                <a:spLocks noChangeArrowheads="1"/>
              </p:cNvSpPr>
              <p:nvPr/>
            </p:nvSpPr>
            <p:spPr bwMode="auto">
              <a:xfrm>
                <a:off x="323528" y="5675685"/>
                <a:ext cx="8517432" cy="637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può dimostrare che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800" b="0" i="1" smtClean="0"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 smtClean="0"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altLang="it-IT" sz="1800" i="1" smtClean="0">
                            <a:latin typeface="Cambria Math" panose="02040503050406030204" pitchFamily="18" charset="0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𝑍</m:t>
                        </m:r>
                      </m:e>
                      <m:sup>
                        <m:r>
                          <a:rPr lang="it-IT" altLang="it-IT" sz="1800" b="0" i="1" smtClean="0"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altLang="it-IT" sz="18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ogni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allora l’algoritmo di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Ford – </a:t>
                </a:r>
                <a:r>
                  <a:rPr lang="it-IT" alt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Fulkerson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termina in un numero finito di iterazioni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675685"/>
                <a:ext cx="8517432" cy="637867"/>
              </a:xfrm>
              <a:prstGeom prst="rect">
                <a:avLst/>
              </a:prstGeom>
              <a:blipFill>
                <a:blip r:embed="rId11"/>
                <a:stretch>
                  <a:fillRect l="-286" r="-429" b="-1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Algoritmo di Ford - </a:t>
            </a:r>
            <a:r>
              <a:rPr lang="it-IT" altLang="it-IT" sz="2000" i="1" err="1">
                <a:solidFill>
                  <a:schemeClr val="accent2"/>
                </a:solidFill>
                <a:cs typeface="Arial" charset="0"/>
              </a:rPr>
              <a:t>Fulkerson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303040" y="1052736"/>
            <a:ext cx="851743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Se, per cercare un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cammino aumentante sul grafo residuo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si utilizza un generico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visita del grafo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convergenza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dell’algoritmo può essere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molto lenta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15914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899592" y="3314042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1837161" y="2636912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1793606" y="4035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2746698" y="3309355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18" name="Connettore 2 17"/>
          <p:cNvCxnSpPr>
            <a:stCxn id="14" idx="7"/>
            <a:endCxn id="15" idx="2"/>
          </p:cNvCxnSpPr>
          <p:nvPr/>
        </p:nvCxnSpPr>
        <p:spPr bwMode="auto">
          <a:xfrm flipV="1">
            <a:off x="1140785" y="2766699"/>
            <a:ext cx="696376" cy="589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42"/>
          <p:cNvSpPr txBox="1">
            <a:spLocks noChangeArrowheads="1"/>
          </p:cNvSpPr>
          <p:nvPr/>
        </p:nvSpPr>
        <p:spPr bwMode="auto">
          <a:xfrm>
            <a:off x="952235" y="279783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2469641" y="27976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cxnSp>
        <p:nvCxnSpPr>
          <p:cNvPr id="24" name="Connettore 2 23"/>
          <p:cNvCxnSpPr>
            <a:stCxn id="15" idx="4"/>
            <a:endCxn id="16" idx="0"/>
          </p:cNvCxnSpPr>
          <p:nvPr/>
        </p:nvCxnSpPr>
        <p:spPr bwMode="auto">
          <a:xfrm flipH="1">
            <a:off x="1934894" y="2896486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1877145" y="32023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cxnSp>
        <p:nvCxnSpPr>
          <p:cNvPr id="28" name="Connettore 2 27"/>
          <p:cNvCxnSpPr>
            <a:stCxn id="15" idx="6"/>
            <a:endCxn id="17" idx="1"/>
          </p:cNvCxnSpPr>
          <p:nvPr/>
        </p:nvCxnSpPr>
        <p:spPr bwMode="auto">
          <a:xfrm>
            <a:off x="2064222" y="2766699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4" idx="5"/>
            <a:endCxn id="16" idx="2"/>
          </p:cNvCxnSpPr>
          <p:nvPr/>
        </p:nvCxnSpPr>
        <p:spPr bwMode="auto">
          <a:xfrm>
            <a:off x="1140785" y="3559894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952235" y="378047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cxnSp>
        <p:nvCxnSpPr>
          <p:cNvPr id="36" name="Connettore 2 35"/>
          <p:cNvCxnSpPr>
            <a:stCxn id="16" idx="6"/>
            <a:endCxn id="17" idx="3"/>
          </p:cNvCxnSpPr>
          <p:nvPr/>
        </p:nvCxnSpPr>
        <p:spPr bwMode="auto">
          <a:xfrm flipV="1">
            <a:off x="2076181" y="3555207"/>
            <a:ext cx="711899" cy="62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2453209" y="38327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tangolo 39"/>
              <p:cNvSpPr>
                <a:spLocks noChangeArrowheads="1"/>
              </p:cNvSpPr>
              <p:nvPr/>
            </p:nvSpPr>
            <p:spPr bwMode="auto">
              <a:xfrm>
                <a:off x="3563888" y="2697678"/>
                <a:ext cx="511941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prima iterazione troviamo il cammino aumentante </a:t>
                </a:r>
                <a:r>
                  <a:rPr lang="it-IT" altLang="it-IT" sz="14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1-&gt;2-&gt;3-&gt;4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altLang="it-IT" sz="1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it-IT" alt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0" name="Rettango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2697678"/>
                <a:ext cx="5119415" cy="553998"/>
              </a:xfrm>
              <a:prstGeom prst="rect">
                <a:avLst/>
              </a:prstGeom>
              <a:blipFill>
                <a:blip r:embed="rId2"/>
                <a:stretch>
                  <a:fillRect l="-358" t="-2222" r="-47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563888" y="3278248"/>
            <a:ext cx="4392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grafo residuo diventa</a:t>
            </a:r>
            <a:endParaRPr lang="it-IT" altLang="it-IT" sz="1600" i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Ovale 41"/>
          <p:cNvSpPr/>
          <p:nvPr/>
        </p:nvSpPr>
        <p:spPr bwMode="auto">
          <a:xfrm>
            <a:off x="6075914" y="417813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43" name="Ovale 42"/>
          <p:cNvSpPr/>
          <p:nvPr/>
        </p:nvSpPr>
        <p:spPr bwMode="auto">
          <a:xfrm>
            <a:off x="7013483" y="3501008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44" name="Ovale 43"/>
          <p:cNvSpPr/>
          <p:nvPr/>
        </p:nvSpPr>
        <p:spPr bwMode="auto">
          <a:xfrm>
            <a:off x="6969928" y="49000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7923020" y="4173451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6133795" y="35860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999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7645963" y="366174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cxnSp>
        <p:nvCxnSpPr>
          <p:cNvPr id="49" name="Connettore 2 48"/>
          <p:cNvCxnSpPr>
            <a:stCxn id="44" idx="0"/>
            <a:endCxn id="43" idx="4"/>
          </p:cNvCxnSpPr>
          <p:nvPr/>
        </p:nvCxnSpPr>
        <p:spPr bwMode="auto">
          <a:xfrm flipV="1">
            <a:off x="7111216" y="3760582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2"/>
          <p:cNvSpPr txBox="1">
            <a:spLocks noChangeArrowheads="1"/>
          </p:cNvSpPr>
          <p:nvPr/>
        </p:nvSpPr>
        <p:spPr bwMode="auto">
          <a:xfrm>
            <a:off x="7053467" y="406643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cxnSp>
        <p:nvCxnSpPr>
          <p:cNvPr id="51" name="Connettore 2 50"/>
          <p:cNvCxnSpPr>
            <a:stCxn id="43" idx="6"/>
            <a:endCxn id="45" idx="1"/>
          </p:cNvCxnSpPr>
          <p:nvPr/>
        </p:nvCxnSpPr>
        <p:spPr bwMode="auto">
          <a:xfrm>
            <a:off x="7240544" y="3630795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42" idx="5"/>
            <a:endCxn id="44" idx="2"/>
          </p:cNvCxnSpPr>
          <p:nvPr/>
        </p:nvCxnSpPr>
        <p:spPr bwMode="auto">
          <a:xfrm>
            <a:off x="6317107" y="4423990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6128557" y="464456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sp>
        <p:nvSpPr>
          <p:cNvPr id="56" name="Figura a mano libera 55"/>
          <p:cNvSpPr/>
          <p:nvPr/>
        </p:nvSpPr>
        <p:spPr bwMode="auto">
          <a:xfrm>
            <a:off x="6266617" y="3675918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7" name="Figura a mano libera 56"/>
          <p:cNvSpPr/>
          <p:nvPr/>
        </p:nvSpPr>
        <p:spPr bwMode="auto">
          <a:xfrm>
            <a:off x="6320592" y="3742593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6626657" y="38199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7429939" y="444826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999</a:t>
            </a:r>
          </a:p>
        </p:txBody>
      </p:sp>
      <p:sp>
        <p:nvSpPr>
          <p:cNvPr id="63" name="Figura a mano libera 62"/>
          <p:cNvSpPr/>
          <p:nvPr/>
        </p:nvSpPr>
        <p:spPr bwMode="auto">
          <a:xfrm>
            <a:off x="7191527" y="4413883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" name="Figura a mano libera 63"/>
          <p:cNvSpPr/>
          <p:nvPr/>
        </p:nvSpPr>
        <p:spPr bwMode="auto">
          <a:xfrm>
            <a:off x="7245502" y="4480558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7679538" y="473629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tangolo 65"/>
              <p:cNvSpPr>
                <a:spLocks noChangeArrowheads="1"/>
              </p:cNvSpPr>
              <p:nvPr/>
            </p:nvSpPr>
            <p:spPr bwMode="auto">
              <a:xfrm>
                <a:off x="756817" y="4480558"/>
                <a:ext cx="511941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Alla seconda iterazione troviamo il cammino aumentante </a:t>
                </a:r>
                <a:r>
                  <a:rPr lang="it-IT" altLang="it-IT" sz="14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1-&gt;3-&gt;2-&gt;4 </a:t>
                </a:r>
                <a:r>
                  <a:rPr lang="it-IT" altLang="it-IT" sz="14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it-IT" altLang="it-IT" sz="1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</m:t>
                    </m:r>
                  </m:oMath>
                </a14:m>
                <a:endParaRPr lang="it-IT" altLang="it-IT" sz="1600" i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6" name="Rettango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17" y="4480558"/>
                <a:ext cx="5119415" cy="553998"/>
              </a:xfrm>
              <a:prstGeom prst="rect">
                <a:avLst/>
              </a:prstGeom>
              <a:blipFill>
                <a:blip r:embed="rId3"/>
                <a:stretch>
                  <a:fillRect l="-357" t="-2198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tangolo 66"/>
          <p:cNvSpPr>
            <a:spLocks noChangeArrowheads="1"/>
          </p:cNvSpPr>
          <p:nvPr/>
        </p:nvSpPr>
        <p:spPr bwMode="auto">
          <a:xfrm>
            <a:off x="755576" y="5065439"/>
            <a:ext cx="4392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grafo residuo diventa</a:t>
            </a:r>
            <a:endParaRPr lang="it-IT" altLang="it-IT" sz="1600" i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Ovale 67"/>
          <p:cNvSpPr/>
          <p:nvPr/>
        </p:nvSpPr>
        <p:spPr bwMode="auto">
          <a:xfrm>
            <a:off x="3419872" y="569030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9" name="Ovale 68"/>
          <p:cNvSpPr/>
          <p:nvPr/>
        </p:nvSpPr>
        <p:spPr bwMode="auto">
          <a:xfrm>
            <a:off x="4357441" y="501317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0" name="Ovale 69"/>
          <p:cNvSpPr/>
          <p:nvPr/>
        </p:nvSpPr>
        <p:spPr bwMode="auto">
          <a:xfrm>
            <a:off x="4313886" y="64122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71" name="Ovale 70"/>
          <p:cNvSpPr/>
          <p:nvPr/>
        </p:nvSpPr>
        <p:spPr bwMode="auto">
          <a:xfrm>
            <a:off x="5266978" y="5685619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3477753" y="509819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998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4989921" y="51739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cxnSp>
        <p:nvCxnSpPr>
          <p:cNvPr id="74" name="Connettore 2 73"/>
          <p:cNvCxnSpPr>
            <a:stCxn id="69" idx="4"/>
            <a:endCxn id="70" idx="0"/>
          </p:cNvCxnSpPr>
          <p:nvPr/>
        </p:nvCxnSpPr>
        <p:spPr bwMode="auto">
          <a:xfrm flipH="1">
            <a:off x="4455174" y="527275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4397425" y="557859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cxnSp>
        <p:nvCxnSpPr>
          <p:cNvPr id="76" name="Connettore 2 75"/>
          <p:cNvCxnSpPr>
            <a:stCxn id="69" idx="6"/>
            <a:endCxn id="71" idx="1"/>
          </p:cNvCxnSpPr>
          <p:nvPr/>
        </p:nvCxnSpPr>
        <p:spPr bwMode="auto">
          <a:xfrm>
            <a:off x="4584502" y="5142963"/>
            <a:ext cx="723858" cy="58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68" idx="5"/>
            <a:endCxn id="70" idx="2"/>
          </p:cNvCxnSpPr>
          <p:nvPr/>
        </p:nvCxnSpPr>
        <p:spPr bwMode="auto">
          <a:xfrm>
            <a:off x="3661065" y="5936158"/>
            <a:ext cx="652821" cy="6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3472515" y="615673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1000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3610575" y="518808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3664550" y="525476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CasellaDiTesto 42"/>
          <p:cNvSpPr txBox="1">
            <a:spLocks noChangeArrowheads="1"/>
          </p:cNvSpPr>
          <p:nvPr/>
        </p:nvSpPr>
        <p:spPr bwMode="auto">
          <a:xfrm>
            <a:off x="3970615" y="533210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82" name="CasellaDiTesto 42"/>
          <p:cNvSpPr txBox="1">
            <a:spLocks noChangeArrowheads="1"/>
          </p:cNvSpPr>
          <p:nvPr/>
        </p:nvSpPr>
        <p:spPr bwMode="auto">
          <a:xfrm>
            <a:off x="4773897" y="596042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998</a:t>
            </a:r>
          </a:p>
        </p:txBody>
      </p:sp>
      <p:sp>
        <p:nvSpPr>
          <p:cNvPr id="83" name="Figura a mano libera 82"/>
          <p:cNvSpPr/>
          <p:nvPr/>
        </p:nvSpPr>
        <p:spPr bwMode="auto">
          <a:xfrm>
            <a:off x="4535485" y="5926051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4" name="Figura a mano libera 83"/>
          <p:cNvSpPr/>
          <p:nvPr/>
        </p:nvSpPr>
        <p:spPr bwMode="auto">
          <a:xfrm>
            <a:off x="4589460" y="5992726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5" name="CasellaDiTesto 42"/>
          <p:cNvSpPr txBox="1">
            <a:spLocks noChangeArrowheads="1"/>
          </p:cNvSpPr>
          <p:nvPr/>
        </p:nvSpPr>
        <p:spPr bwMode="auto">
          <a:xfrm>
            <a:off x="5023496" y="624846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graphicFrame>
        <p:nvGraphicFramePr>
          <p:cNvPr id="90" name="Diagramma 89"/>
          <p:cNvGraphicFramePr/>
          <p:nvPr>
            <p:extLst>
              <p:ext uri="{D42A27DB-BD31-4B8C-83A1-F6EECF244321}">
                <p14:modId xmlns:p14="http://schemas.microsoft.com/office/powerpoint/2010/main" val="3191597973"/>
              </p:ext>
            </p:extLst>
          </p:nvPr>
        </p:nvGraphicFramePr>
        <p:xfrm>
          <a:off x="6084168" y="5785519"/>
          <a:ext cx="288032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0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/>
      <p:bldP spid="23" grpId="0"/>
      <p:bldP spid="27" grpId="0"/>
      <p:bldP spid="35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0" grpId="0"/>
      <p:bldP spid="53" grpId="0"/>
      <p:bldP spid="56" grpId="0" animBg="1"/>
      <p:bldP spid="57" grpId="0" animBg="1"/>
      <p:bldP spid="58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5" grpId="0"/>
      <p:bldP spid="78" grpId="0"/>
      <p:bldP spid="79" grpId="0" animBg="1"/>
      <p:bldP spid="80" grpId="0" animBg="1"/>
      <p:bldP spid="81" grpId="0"/>
      <p:bldP spid="82" grpId="0"/>
      <p:bldP spid="83" grpId="0" animBg="1"/>
      <p:bldP spid="84" grpId="0" animBg="1"/>
      <p:bldP spid="85" grpId="0"/>
      <p:bldGraphic spid="9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Più sorgenti e/o più destinazione (unico prodotto)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140"/>
              <p:cNvSpPr txBox="1">
                <a:spLocks noGrp="1"/>
              </p:cNvSpPr>
              <p:nvPr/>
            </p:nvSpPr>
            <p:spPr bwMode="auto">
              <a:xfrm>
                <a:off x="539552" y="1052736"/>
                <a:ext cx="8143751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Il caso in cui il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problema del massimo flusso 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prevede più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sorgenti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più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destinazioni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{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…,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𝑚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}</m:t>
                    </m:r>
                  </m:oMath>
                </a14:m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può essere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ricondotto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caso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unica sorgente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ed 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unica destinazione</a:t>
                </a:r>
                <a:r>
                  <a:rPr 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aggiungendo al grafo di partenza:</a:t>
                </a:r>
                <a:r>
                  <a:rPr 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endParaRPr lang="en-US" sz="16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52736"/>
                <a:ext cx="8143751" cy="1080120"/>
              </a:xfrm>
              <a:prstGeom prst="rect">
                <a:avLst/>
              </a:prstGeom>
              <a:blipFill>
                <a:blip r:embed="rId2"/>
                <a:stretch>
                  <a:fillRect l="-449" r="-449" b="-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140"/>
              <p:cNvSpPr txBox="1">
                <a:spLocks noGrp="1"/>
              </p:cNvSpPr>
              <p:nvPr/>
            </p:nvSpPr>
            <p:spPr bwMode="auto">
              <a:xfrm>
                <a:off x="539552" y="2204368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nodo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sorgente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fittizio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altLang="en-US" sz="1600" i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5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204368"/>
                <a:ext cx="8143751" cy="504552"/>
              </a:xfrm>
              <a:prstGeom prst="rect">
                <a:avLst/>
              </a:prstGeom>
              <a:blipFill>
                <a:blip r:embed="rId3"/>
                <a:stretch>
                  <a:fillRect l="-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40"/>
              <p:cNvSpPr txBox="1">
                <a:spLocks noGrp="1"/>
              </p:cNvSpPr>
              <p:nvPr/>
            </p:nvSpPr>
            <p:spPr bwMode="auto">
              <a:xfrm>
                <a:off x="539552" y="263641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insieme di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p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b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=1…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𝑛</m:t>
                    </m:r>
                  </m:oMath>
                </a14:m>
                <a:r>
                  <a:rPr lang="it-IT" altLang="en-US" sz="18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con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illimitata</a:t>
                </a:r>
              </a:p>
            </p:txBody>
          </p:sp>
        </mc:Choice>
        <mc:Fallback>
          <p:sp>
            <p:nvSpPr>
              <p:cNvPr id="6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416"/>
                <a:ext cx="8143751" cy="504552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2705" y="3068464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nodo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destinazione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fittizio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𝑡</m:t>
                        </m:r>
                      </m:e>
                      <m: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altLang="en-US" sz="1600" i="1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05" y="3068464"/>
                <a:ext cx="8143751" cy="504552"/>
              </a:xfrm>
              <a:prstGeom prst="rect">
                <a:avLst/>
              </a:prstGeom>
              <a:blipFill>
                <a:blip r:embed="rId5"/>
                <a:stretch>
                  <a:fillRect l="-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140"/>
              <p:cNvSpPr txBox="1">
                <a:spLocks noGrp="1"/>
              </p:cNvSpPr>
              <p:nvPr/>
            </p:nvSpPr>
            <p:spPr bwMode="auto">
              <a:xfrm>
                <a:off x="532705" y="3500512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insieme di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b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p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=1…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𝑚</m:t>
                    </m:r>
                  </m:oMath>
                </a14:m>
                <a:r>
                  <a:rPr lang="it-IT" altLang="en-US" sz="1800" i="1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con </a:t>
                </a:r>
                <a:r>
                  <a:rPr lang="it-IT" altLang="en-US" sz="1600" i="1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illimitata</a:t>
                </a:r>
              </a:p>
            </p:txBody>
          </p:sp>
        </mc:Choice>
        <mc:Fallback>
          <p:sp>
            <p:nvSpPr>
              <p:cNvPr id="8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05" y="3500512"/>
                <a:ext cx="8143751" cy="504552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e 8"/>
              <p:cNvSpPr/>
              <p:nvPr/>
            </p:nvSpPr>
            <p:spPr bwMode="auto">
              <a:xfrm>
                <a:off x="1043608" y="4941168"/>
                <a:ext cx="282575" cy="288033"/>
              </a:xfrm>
              <a:prstGeom prst="ellipse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9" name="Ova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941168"/>
                <a:ext cx="282575" cy="28803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e 9"/>
              <p:cNvSpPr/>
              <p:nvPr/>
            </p:nvSpPr>
            <p:spPr bwMode="auto">
              <a:xfrm>
                <a:off x="2190279" y="4293096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0" name="Ova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279" y="4293096"/>
                <a:ext cx="282575" cy="28803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e 10"/>
              <p:cNvSpPr/>
              <p:nvPr/>
            </p:nvSpPr>
            <p:spPr bwMode="auto">
              <a:xfrm>
                <a:off x="2195736" y="4941167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1" name="Ova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4941167"/>
                <a:ext cx="282575" cy="28803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e 11"/>
              <p:cNvSpPr/>
              <p:nvPr/>
            </p:nvSpPr>
            <p:spPr bwMode="auto">
              <a:xfrm>
                <a:off x="2190279" y="5877271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2" name="Ova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279" y="5877271"/>
                <a:ext cx="282575" cy="288033"/>
              </a:xfrm>
              <a:prstGeom prst="ellipse">
                <a:avLst/>
              </a:prstGeom>
              <a:blipFill>
                <a:blip r:embed="rId10"/>
                <a:stretch>
                  <a:fillRect l="-2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/>
              <p:cNvSpPr txBox="1"/>
              <p:nvPr/>
            </p:nvSpPr>
            <p:spPr>
              <a:xfrm>
                <a:off x="2118271" y="5373216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71" y="5373216"/>
                <a:ext cx="42659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e 13"/>
              <p:cNvSpPr/>
              <p:nvPr/>
            </p:nvSpPr>
            <p:spPr bwMode="auto">
              <a:xfrm>
                <a:off x="3486423" y="4293096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4" name="Ova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423" y="4293096"/>
                <a:ext cx="282575" cy="28803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e 14"/>
              <p:cNvSpPr/>
              <p:nvPr/>
            </p:nvSpPr>
            <p:spPr bwMode="auto">
              <a:xfrm>
                <a:off x="3491880" y="4941167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5" name="Ova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4941167"/>
                <a:ext cx="282575" cy="28803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e 15"/>
              <p:cNvSpPr/>
              <p:nvPr/>
            </p:nvSpPr>
            <p:spPr bwMode="auto">
              <a:xfrm>
                <a:off x="3486423" y="5877271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16" name="Ova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423" y="5877271"/>
                <a:ext cx="282575" cy="288033"/>
              </a:xfrm>
              <a:prstGeom prst="ellipse">
                <a:avLst/>
              </a:prstGeom>
              <a:blipFill>
                <a:blip r:embed="rId14"/>
                <a:stretch>
                  <a:fillRect l="-816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3414415" y="5373216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15" y="5373216"/>
                <a:ext cx="4265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/>
              <p:cNvSpPr txBox="1"/>
              <p:nvPr/>
            </p:nvSpPr>
            <p:spPr>
              <a:xfrm>
                <a:off x="2694335" y="4581128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5" y="4581128"/>
                <a:ext cx="4265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/>
              <p:cNvSpPr txBox="1"/>
              <p:nvPr/>
            </p:nvSpPr>
            <p:spPr>
              <a:xfrm>
                <a:off x="2694335" y="5147900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5" y="5147900"/>
                <a:ext cx="4265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e 25"/>
              <p:cNvSpPr/>
              <p:nvPr/>
            </p:nvSpPr>
            <p:spPr bwMode="auto">
              <a:xfrm>
                <a:off x="4566543" y="4941168"/>
                <a:ext cx="282575" cy="288033"/>
              </a:xfrm>
              <a:prstGeom prst="ellipse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400"/>
              </a:p>
            </p:txBody>
          </p:sp>
        </mc:Choice>
        <mc:Fallback>
          <p:sp>
            <p:nvSpPr>
              <p:cNvPr id="26" name="Ova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543" y="4941168"/>
                <a:ext cx="282575" cy="28803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/>
          <p:cNvCxnSpPr>
            <a:stCxn id="9" idx="7"/>
            <a:endCxn id="10" idx="2"/>
          </p:cNvCxnSpPr>
          <p:nvPr/>
        </p:nvCxnSpPr>
        <p:spPr>
          <a:xfrm flipV="1">
            <a:off x="1284801" y="4437113"/>
            <a:ext cx="905478" cy="546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6"/>
            <a:endCxn id="11" idx="2"/>
          </p:cNvCxnSpPr>
          <p:nvPr/>
        </p:nvCxnSpPr>
        <p:spPr>
          <a:xfrm flipV="1">
            <a:off x="1326183" y="5085184"/>
            <a:ext cx="869553" cy="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4"/>
            <a:endCxn id="12" idx="2"/>
          </p:cNvCxnSpPr>
          <p:nvPr/>
        </p:nvCxnSpPr>
        <p:spPr>
          <a:xfrm>
            <a:off x="1184896" y="5229201"/>
            <a:ext cx="1005383" cy="7920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4" idx="6"/>
            <a:endCxn id="26" idx="1"/>
          </p:cNvCxnSpPr>
          <p:nvPr/>
        </p:nvCxnSpPr>
        <p:spPr>
          <a:xfrm>
            <a:off x="3768998" y="4437113"/>
            <a:ext cx="838927" cy="546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5" idx="6"/>
            <a:endCxn id="26" idx="2"/>
          </p:cNvCxnSpPr>
          <p:nvPr/>
        </p:nvCxnSpPr>
        <p:spPr>
          <a:xfrm>
            <a:off x="3774455" y="5085184"/>
            <a:ext cx="792088" cy="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6" idx="6"/>
            <a:endCxn id="26" idx="4"/>
          </p:cNvCxnSpPr>
          <p:nvPr/>
        </p:nvCxnSpPr>
        <p:spPr>
          <a:xfrm flipV="1">
            <a:off x="3768998" y="5229201"/>
            <a:ext cx="938833" cy="7920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/>
              <p:cNvSpPr txBox="1"/>
              <p:nvPr/>
            </p:nvSpPr>
            <p:spPr>
              <a:xfrm>
                <a:off x="1326183" y="45091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83" y="4509120"/>
                <a:ext cx="57606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/>
              <p:cNvSpPr txBox="1"/>
              <p:nvPr/>
            </p:nvSpPr>
            <p:spPr>
              <a:xfrm>
                <a:off x="1542207" y="4862135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07" y="4862135"/>
                <a:ext cx="57606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/>
              <p:cNvSpPr txBox="1"/>
              <p:nvPr/>
            </p:nvSpPr>
            <p:spPr>
              <a:xfrm>
                <a:off x="1449508" y="5373216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08" y="5373216"/>
                <a:ext cx="57606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/>
              <p:cNvSpPr txBox="1"/>
              <p:nvPr/>
            </p:nvSpPr>
            <p:spPr>
              <a:xfrm>
                <a:off x="3990479" y="45091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79" y="4509120"/>
                <a:ext cx="57606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/>
              <p:cNvSpPr txBox="1"/>
              <p:nvPr/>
            </p:nvSpPr>
            <p:spPr>
              <a:xfrm>
                <a:off x="3849886" y="487189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86" y="4871892"/>
                <a:ext cx="57606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/>
              <p:cNvSpPr txBox="1"/>
              <p:nvPr/>
            </p:nvSpPr>
            <p:spPr>
              <a:xfrm>
                <a:off x="3918471" y="5384259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71" y="5384259"/>
                <a:ext cx="57606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Diagramma 50"/>
              <p:cNvGraphicFramePr/>
              <p:nvPr>
                <p:extLst>
                  <p:ext uri="{D42A27DB-BD31-4B8C-83A1-F6EECF244321}">
                    <p14:modId xmlns:p14="http://schemas.microsoft.com/office/powerpoint/2010/main" val="9240056"/>
                  </p:ext>
                </p:extLst>
              </p:nvPr>
            </p:nvGraphicFramePr>
            <p:xfrm>
              <a:off x="5364088" y="4653136"/>
              <a:ext cx="3159968" cy="8941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mc:Choice>
        <mc:Fallback>
          <p:graphicFrame>
            <p:nvGraphicFramePr>
              <p:cNvPr id="51" name="Diagramma 50"/>
              <p:cNvGraphicFramePr/>
              <p:nvPr>
                <p:extLst>
                  <p:ext uri="{D42A27DB-BD31-4B8C-83A1-F6EECF244321}">
                    <p14:modId xmlns:p14="http://schemas.microsoft.com/office/powerpoint/2010/main" val="9240056"/>
                  </p:ext>
                </p:extLst>
              </p:nvPr>
            </p:nvGraphicFramePr>
            <p:xfrm>
              <a:off x="5364088" y="4653136"/>
              <a:ext cx="3159968" cy="8941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4" r:lo="rId20" r:qs="rId21" r:cs="rId2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22" grpId="0"/>
      <p:bldP spid="25" grpId="0"/>
      <p:bldP spid="26" grpId="0" animBg="1"/>
      <p:bldP spid="44" grpId="0"/>
      <p:bldP spid="45" grpId="0"/>
      <p:bldP spid="46" grpId="0"/>
      <p:bldP spid="47" grpId="0"/>
      <p:bldP spid="48" grpId="0"/>
      <p:bldP spid="49" grpId="0"/>
      <p:bldGraphic spid="5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3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8367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Algoritmo di Ford – </a:t>
            </a:r>
            <a:r>
              <a:rPr lang="it-IT" altLang="it-IT" sz="2000" i="1" err="1">
                <a:solidFill>
                  <a:schemeClr val="accent2"/>
                </a:solidFill>
                <a:cs typeface="Arial" charset="0"/>
              </a:rPr>
              <a:t>Fulkerson</a:t>
            </a: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 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55440" y="1484784"/>
            <a:ext cx="836503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migliorare la convergenza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dell’algoritmo è possibile utilizzare un algoritmo diverso per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ad ogni iterazione, del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cammino aumentante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sul grafo residuo. 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111652322"/>
              </p:ext>
            </p:extLst>
          </p:nvPr>
        </p:nvGraphicFramePr>
        <p:xfrm>
          <a:off x="467544" y="2983498"/>
          <a:ext cx="8352928" cy="73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1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Algoritmo di </a:t>
            </a:r>
            <a:r>
              <a:rPr lang="it-IT" altLang="it-IT" sz="1800" i="1" err="1">
                <a:solidFill>
                  <a:schemeClr val="accent2"/>
                </a:solidFill>
                <a:cs typeface="Arial" charset="0"/>
              </a:rPr>
              <a:t>Edmonds</a:t>
            </a: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it-IT" altLang="it-IT" sz="1800" i="1" err="1">
                <a:solidFill>
                  <a:schemeClr val="accent2"/>
                </a:solidFill>
                <a:cs typeface="Arial" charset="0"/>
              </a:rPr>
              <a:t>Karp</a:t>
            </a: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 per il calcolo di un cammino aumentante sul grafo ridotto 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455440" y="1196752"/>
                <a:ext cx="8221016" cy="73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di </a:t>
                </a:r>
                <a:r>
                  <a:rPr lang="it-IT" alt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Edmonds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it-IT" altLang="it-IT" sz="1600" i="1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karp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effettua una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visita a ventaglio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grafo residuo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dal nodo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440" y="1196752"/>
                <a:ext cx="8221016" cy="733534"/>
              </a:xfrm>
              <a:prstGeom prst="rect">
                <a:avLst/>
              </a:prstGeom>
              <a:blipFill>
                <a:blip r:embed="rId2"/>
                <a:stretch>
                  <a:fillRect l="-297" r="-371" b="-4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55440" y="1988840"/>
                <a:ext cx="8221016" cy="1054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Fa uso di una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lista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nodi raggiunti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nell’esplorazione del grafo e di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vettore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1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𝒑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 nodi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predecessori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nodi raggiunti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b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=−1</m:t>
                    </m:r>
                    <m:r>
                      <a:rPr lang="it-IT" altLang="it-IT" sz="1800" i="1" dirty="0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non è stato raggiunto)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440" y="1988840"/>
                <a:ext cx="8221016" cy="1054135"/>
              </a:xfrm>
              <a:prstGeom prst="rect">
                <a:avLst/>
              </a:prstGeom>
              <a:blipFill>
                <a:blip r:embed="rId3"/>
                <a:stretch>
                  <a:fillRect l="-297" r="-371" b="-2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447056" y="3094945"/>
                <a:ext cx="8229400" cy="1054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Ad ogni passo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estrae il primo nodo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(diciamo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e si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aggiungono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fondo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tutti i nodi appartenenti alla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stella uscente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ancora raggiunti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(non presenti in </a:t>
                </a:r>
                <a14:m>
                  <m:oMath xmlns:m="http://schemas.openxmlformats.org/officeDocument/2006/math">
                    <m:r>
                      <a:rPr lang="it-IT" altLang="it-IT" sz="16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56" y="3094945"/>
                <a:ext cx="8229400" cy="1054135"/>
              </a:xfrm>
              <a:prstGeom prst="rect">
                <a:avLst/>
              </a:prstGeom>
              <a:blipFill>
                <a:blip r:embed="rId4"/>
                <a:stretch>
                  <a:fillRect l="-296" r="-444" b="-2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447056" y="4221088"/>
                <a:ext cx="8517432" cy="412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L’algoritmo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termina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 quando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entra in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 quando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svuota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56" y="4221088"/>
                <a:ext cx="8517432" cy="412934"/>
              </a:xfrm>
              <a:prstGeom prst="rect">
                <a:avLst/>
              </a:prstGeom>
              <a:blipFill>
                <a:blip r:embed="rId5"/>
                <a:stretch>
                  <a:fillRect l="-286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735088" y="4653136"/>
                <a:ext cx="7941368" cy="695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primo caso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vettore </a:t>
                </a:r>
                <a14:m>
                  <m:oMath xmlns:m="http://schemas.openxmlformats.org/officeDocument/2006/math">
                    <m:r>
                      <a:rPr lang="it-IT" altLang="it-IT" sz="1800" b="1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𝒑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predecessori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individua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aumentante</a:t>
                </a:r>
                <a:endParaRPr lang="it-IT" altLang="it-IT" sz="1800" i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88" y="4653136"/>
                <a:ext cx="7941368" cy="695960"/>
              </a:xfrm>
              <a:prstGeom prst="rect">
                <a:avLst/>
              </a:prstGeom>
              <a:blipFill>
                <a:blip r:embed="rId6"/>
                <a:stretch>
                  <a:fillRect l="-461" r="-461"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/>
              <p:cNvSpPr>
                <a:spLocks noChangeArrowheads="1"/>
              </p:cNvSpPr>
              <p:nvPr/>
            </p:nvSpPr>
            <p:spPr bwMode="auto">
              <a:xfrm>
                <a:off x="735088" y="5333146"/>
                <a:ext cx="7941368" cy="73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secondo caso 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esiste un cammino aumentante e l’algoritmo fornisce un </a:t>
                </a:r>
                <a:r>
                  <a:rPr lang="it-IT" altLang="it-IT" sz="16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 di capacità minima</a:t>
                </a:r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altLang="it-IT" sz="1800" i="1" dirty="0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altLang="it-IT" sz="16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da:</a:t>
                </a:r>
                <a:endParaRPr lang="it-IT" altLang="it-IT" sz="18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88" y="5333146"/>
                <a:ext cx="7941368" cy="733534"/>
              </a:xfrm>
              <a:prstGeom prst="rect">
                <a:avLst/>
              </a:prstGeom>
              <a:blipFill>
                <a:blip r:embed="rId7"/>
                <a:stretch>
                  <a:fillRect l="-461" r="-461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1907704" y="6053226"/>
                <a:ext cx="53626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={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≠−1}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</a:rPr>
                      <m:t>={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053226"/>
                <a:ext cx="5362622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350590" y="1340768"/>
            <a:ext cx="8395468" cy="4374671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 </a:t>
            </a:r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7393"/>
              </p:ext>
            </p:extLst>
          </p:nvPr>
        </p:nvGraphicFramePr>
        <p:xfrm>
          <a:off x="739775" y="1593595"/>
          <a:ext cx="7648575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2082800" progId="Equation.DSMT4">
                  <p:embed/>
                </p:oleObj>
              </mc:Choice>
              <mc:Fallback>
                <p:oleObj name="Equation" r:id="rId2" imgW="4152900" imgH="208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593595"/>
                        <a:ext cx="7648575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Algoritmo di </a:t>
            </a:r>
            <a:r>
              <a:rPr lang="it-IT" altLang="it-IT" sz="1800" i="1" err="1">
                <a:solidFill>
                  <a:schemeClr val="accent2"/>
                </a:solidFill>
                <a:cs typeface="Arial" charset="0"/>
              </a:rPr>
              <a:t>Edmonds</a:t>
            </a: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 – </a:t>
            </a:r>
            <a:r>
              <a:rPr lang="it-IT" altLang="it-IT" sz="1800" i="1" err="1">
                <a:solidFill>
                  <a:schemeClr val="accent2"/>
                </a:solidFill>
                <a:cs typeface="Arial" charset="0"/>
              </a:rPr>
              <a:t>Karp</a:t>
            </a: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 per il calcolo di un cammino aumentante sul grafo ridotto 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Iterazione 1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coincide con il grafo di partenza</a:t>
                </a:r>
                <a:endParaRPr lang="it-IT" altLang="it-IT" sz="160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>
                <a:blip r:embed="rId2"/>
                <a:stretch>
                  <a:fillRect l="-279" t="-1818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1060259" y="502420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16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3292507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>
            <a:off x="1974081" y="5018693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ttangolo 125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ttangolo 126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27" name="Rettangolo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sellaDiTesto 127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8" name="CasellaDiTes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ttangolo 128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29" name="Rettangolo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sellaDiTesto 129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0" name="CasellaDiTes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sellaDiTesto 130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1" name="CasellaDiTes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asellaDiTesto 131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2" name="CasellaDiTes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ttangolo 132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4, 5}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3" name="Rettangolo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CasellaDiTesto 133"/>
              <p:cNvSpPr txBox="1"/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4" name="CasellaDiTes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ttangolo 135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5, 7}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ttangolo 136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=8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7" name="Rettangolo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ttangolo 137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=1→3→7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8" name="Rettangolo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CasellaDiTesto 138"/>
              <p:cNvSpPr txBox="1"/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igura a mano libera 139"/>
          <p:cNvSpPr/>
          <p:nvPr/>
        </p:nvSpPr>
        <p:spPr>
          <a:xfrm>
            <a:off x="931472" y="5207430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igura a mano libera 140"/>
          <p:cNvSpPr/>
          <p:nvPr/>
        </p:nvSpPr>
        <p:spPr>
          <a:xfrm>
            <a:off x="1986781" y="5002151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9093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27" grpId="0"/>
      <p:bldP spid="28" grpId="0"/>
      <p:bldP spid="40" grpId="0" animBg="1"/>
      <p:bldP spid="65" grpId="0"/>
      <p:bldP spid="66" grpId="0"/>
      <p:bldP spid="67" grpId="0"/>
      <p:bldP spid="68" grpId="0"/>
      <p:bldP spid="72" grpId="0"/>
      <p:bldP spid="73" grpId="0"/>
      <p:bldP spid="74" grpId="0"/>
      <p:bldP spid="76" grpId="0"/>
      <p:bldP spid="34" grpId="0"/>
      <p:bldP spid="35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/>
      <p:bldP spid="105" grpId="0"/>
      <p:bldP spid="106" grpId="0"/>
      <p:bldP spid="107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3" grpId="0" animBg="1"/>
      <p:bldP spid="16" grpId="0" animBg="1"/>
      <p:bldP spid="124" grpId="0" animBg="1"/>
      <p:bldP spid="12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126" grpId="0"/>
      <p:bldP spid="127" grpId="0"/>
      <p:bldP spid="128" grpId="0"/>
      <p:bldP spid="129" grpId="0"/>
      <p:bldP spid="130" grpId="0"/>
      <p:bldP spid="131" grpId="1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0" grpId="0" animBg="1"/>
      <p:bldP spid="141" grpId="0" animBg="1"/>
      <p:bldP spid="142" grpId="0"/>
      <p:bldP spid="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Iterazione 2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>
                <a:blip r:embed="rId2"/>
                <a:stretch>
                  <a:fillRect l="-279" t="-1818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1060259" y="502420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16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3292507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>
            <a:off x="1974081" y="5018693"/>
            <a:ext cx="2679700" cy="410558"/>
          </a:xfrm>
          <a:custGeom>
            <a:avLst/>
            <a:gdLst>
              <a:gd name="connsiteX0" fmla="*/ 0 w 2679700"/>
              <a:gd name="connsiteY0" fmla="*/ 292201 h 292201"/>
              <a:gd name="connsiteX1" fmla="*/ 1327150 w 2679700"/>
              <a:gd name="connsiteY1" fmla="*/ 6451 h 292201"/>
              <a:gd name="connsiteX2" fmla="*/ 2679700 w 2679700"/>
              <a:gd name="connsiteY2" fmla="*/ 120751 h 29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700" h="292201">
                <a:moveTo>
                  <a:pt x="0" y="292201"/>
                </a:moveTo>
                <a:cubicBezTo>
                  <a:pt x="440266" y="163613"/>
                  <a:pt x="880533" y="35026"/>
                  <a:pt x="1327150" y="6451"/>
                </a:cubicBezTo>
                <a:cubicBezTo>
                  <a:pt x="1773767" y="-22124"/>
                  <a:pt x="2226733" y="49313"/>
                  <a:pt x="2679700" y="12075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88" name="Rettangolo 87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tangolo 88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9" name="Rettango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sellaDiTesto 89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0" name="CasellaDiTes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ttangolo 90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1" name="Rettango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sellaDiTesto 91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2" name="CasellaDiTes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sellaDiTesto 92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3" name="CasellaDiTes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sellaDiTesto 99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0" name="CasellaDiTes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ttangolo 101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4, 5}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2" name="Rettangolo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sellaDiTesto 102"/>
              <p:cNvSpPr txBox="1"/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3" name="CasellaDiTes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21910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ttangolo 103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4" name="Rettango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ttangolo 107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={5, 6}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8" name="Rettango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sellaDiTesto 108"/>
              <p:cNvSpPr txBox="1"/>
              <p:nvPr/>
            </p:nvSpPr>
            <p:spPr>
              <a:xfrm>
                <a:off x="3347864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9" name="CasellaDiTes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816297"/>
                <a:ext cx="421910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ttangolo 109"/>
              <p:cNvSpPr/>
              <p:nvPr/>
            </p:nvSpPr>
            <p:spPr>
              <a:xfrm>
                <a:off x="5671015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 7}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0" name="Rettango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6240735"/>
                <a:ext cx="3005441" cy="4286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asellaDiTesto 110"/>
              <p:cNvSpPr txBox="1"/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[5]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1" name="CasellaDiTes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ttangolo 111"/>
              <p:cNvSpPr/>
              <p:nvPr/>
            </p:nvSpPr>
            <p:spPr>
              <a:xfrm>
                <a:off x="5671015" y="4872583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=7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2" name="Rettango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72583"/>
                <a:ext cx="3005441" cy="4286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ttangolo 112"/>
              <p:cNvSpPr/>
              <p:nvPr/>
            </p:nvSpPr>
            <p:spPr>
              <a:xfrm>
                <a:off x="5671015" y="4512543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=1→2→5→7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3" name="Rettangolo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12543"/>
                <a:ext cx="3005441" cy="4286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igura a mano libera 113"/>
          <p:cNvSpPr/>
          <p:nvPr/>
        </p:nvSpPr>
        <p:spPr bwMode="auto">
          <a:xfrm>
            <a:off x="827584" y="4615930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5" name="Figura a mano libera 134"/>
          <p:cNvSpPr/>
          <p:nvPr/>
        </p:nvSpPr>
        <p:spPr>
          <a:xfrm>
            <a:off x="1961778" y="4366938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igura a mano libera 143"/>
          <p:cNvSpPr/>
          <p:nvPr/>
        </p:nvSpPr>
        <p:spPr>
          <a:xfrm>
            <a:off x="3662717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7" name="CasellaDiTesto 42"/>
          <p:cNvSpPr txBox="1">
            <a:spLocks noChangeArrowheads="1"/>
          </p:cNvSpPr>
          <p:nvPr/>
        </p:nvSpPr>
        <p:spPr bwMode="auto">
          <a:xfrm>
            <a:off x="7812360" y="17008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2035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5" grpId="0"/>
      <p:bldP spid="120" grpId="0"/>
      <p:bldP spid="18" grpId="0" animBg="1"/>
      <p:bldP spid="15" grpId="0" animBg="1"/>
      <p:bldP spid="83" grpId="0"/>
      <p:bldP spid="84" grpId="0"/>
      <p:bldP spid="26" grpId="0" animBg="1"/>
      <p:bldP spid="87" grpId="0"/>
      <p:bldP spid="88" grpId="0"/>
      <p:bldP spid="89" grpId="0"/>
      <p:bldP spid="89" grpId="1"/>
      <p:bldP spid="90" grpId="0"/>
      <p:bldP spid="91" grpId="0"/>
      <p:bldP spid="91" grpId="1"/>
      <p:bldP spid="92" grpId="0"/>
      <p:bldP spid="93" grpId="0"/>
      <p:bldP spid="100" grpId="0"/>
      <p:bldP spid="102" grpId="0"/>
      <p:bldP spid="102" grpId="1"/>
      <p:bldP spid="103" grpId="0"/>
      <p:bldP spid="104" grpId="0"/>
      <p:bldP spid="104" grpId="1"/>
      <p:bldP spid="108" grpId="0"/>
      <p:bldP spid="108" grpId="1"/>
      <p:bldP spid="109" grpId="0"/>
      <p:bldP spid="110" grpId="0"/>
      <p:bldP spid="110" grpId="1"/>
      <p:bldP spid="111" grpId="0"/>
      <p:bldP spid="112" grpId="0"/>
      <p:bldP spid="113" grpId="0"/>
      <p:bldP spid="114" grpId="0" animBg="1"/>
      <p:bldP spid="135" grpId="0" animBg="1"/>
      <p:bldP spid="144" grpId="0" animBg="1"/>
      <p:bldP spid="145" grpId="0"/>
      <p:bldP spid="146" grpId="0"/>
      <p:bldP spid="1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Iterazione 3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>
                <a:blip r:embed="rId2"/>
                <a:stretch>
                  <a:fillRect l="-279" t="-1818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772227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4073401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11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5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500419" y="414908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>
            <a:off x="1967731" y="4379236"/>
            <a:ext cx="1397000" cy="173714"/>
          </a:xfrm>
          <a:custGeom>
            <a:avLst/>
            <a:gdLst>
              <a:gd name="connsiteX0" fmla="*/ 0 w 1397000"/>
              <a:gd name="connsiteY0" fmla="*/ 173714 h 173714"/>
              <a:gd name="connsiteX1" fmla="*/ 711200 w 1397000"/>
              <a:gd name="connsiteY1" fmla="*/ 2264 h 173714"/>
              <a:gd name="connsiteX2" fmla="*/ 1397000 w 1397000"/>
              <a:gd name="connsiteY2" fmla="*/ 91164 h 17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73714">
                <a:moveTo>
                  <a:pt x="0" y="173714"/>
                </a:moveTo>
                <a:cubicBezTo>
                  <a:pt x="239183" y="94868"/>
                  <a:pt x="478367" y="16022"/>
                  <a:pt x="711200" y="2264"/>
                </a:cubicBezTo>
                <a:cubicBezTo>
                  <a:pt x="944033" y="-11494"/>
                  <a:pt x="1170516" y="39835"/>
                  <a:pt x="1397000" y="911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5087250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7" name="CasellaDiTesto 42"/>
          <p:cNvSpPr txBox="1">
            <a:spLocks noChangeArrowheads="1"/>
          </p:cNvSpPr>
          <p:nvPr/>
        </p:nvSpPr>
        <p:spPr bwMode="auto">
          <a:xfrm>
            <a:off x="7812360" y="17008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6641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51146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ttangolo 130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sellaDiTesto 132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ttangolo 133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4" name="Rettangolo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ttangolo 135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3, 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CasellaDiTesto 136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7" name="CasellaDiTes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CasellaDiTesto 137"/>
              <p:cNvSpPr txBox="1"/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8" name="CasellaDiTes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10" y="5024209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CasellaDiTesto 138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ttangolo 139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 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0" name="Rettangolo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ttangolo 140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={4, 5}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1" name="Rettangolo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CasellaDiTesto 147"/>
              <p:cNvSpPr txBox="1"/>
              <p:nvPr/>
            </p:nvSpPr>
            <p:spPr>
              <a:xfrm>
                <a:off x="3275856" y="416011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8" name="CasellaDiTes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60113"/>
                <a:ext cx="421910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ttangolo 148"/>
              <p:cNvSpPr/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={5, 6}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9" name="Rettangolo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80695"/>
                <a:ext cx="3005441" cy="428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CasellaDiTesto 149"/>
              <p:cNvSpPr txBox="1"/>
              <p:nvPr/>
            </p:nvSpPr>
            <p:spPr>
              <a:xfrm>
                <a:off x="3358002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0" name="CasellaDiTes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02" y="5816297"/>
                <a:ext cx="421910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150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5: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 7}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1" name="Rettangolo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CasellaDiTesto 151"/>
              <p:cNvSpPr txBox="1"/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[5]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2" name="CasellaDiTesto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80193"/>
                <a:ext cx="421910" cy="276999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Figura a mano libera 152"/>
          <p:cNvSpPr/>
          <p:nvPr/>
        </p:nvSpPr>
        <p:spPr>
          <a:xfrm>
            <a:off x="945380" y="5207430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igura a mano libera 153"/>
          <p:cNvSpPr/>
          <p:nvPr/>
        </p:nvSpPr>
        <p:spPr>
          <a:xfrm>
            <a:off x="1950864" y="4581128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igura a mano libera 154"/>
          <p:cNvSpPr/>
          <p:nvPr/>
        </p:nvSpPr>
        <p:spPr>
          <a:xfrm>
            <a:off x="3680378" y="4585692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ttangolo 155"/>
              <p:cNvSpPr/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6" name="Rettangolo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ttangolo 156"/>
              <p:cNvSpPr/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=1→3→5→7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57" name="Rettangol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1894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1" grpId="0"/>
      <p:bldP spid="105" grpId="0"/>
      <p:bldP spid="122" grpId="0"/>
      <p:bldP spid="20" grpId="0" animBg="1"/>
      <p:bldP spid="142" grpId="0"/>
      <p:bldP spid="147" grpId="0"/>
      <p:bldP spid="25" grpId="0" animBg="1"/>
      <p:bldP spid="126" grpId="0"/>
      <p:bldP spid="127" grpId="0"/>
      <p:bldP spid="128" grpId="0"/>
      <p:bldP spid="129" grpId="0"/>
      <p:bldP spid="30" grpId="0" animBg="1"/>
      <p:bldP spid="130" grpId="0"/>
      <p:bldP spid="31" grpId="0" animBg="1"/>
      <p:bldP spid="131" grpId="0"/>
      <p:bldP spid="133" grpId="0"/>
      <p:bldP spid="134" grpId="0"/>
      <p:bldP spid="134" grpId="1"/>
      <p:bldP spid="136" grpId="0"/>
      <p:bldP spid="136" grpId="1"/>
      <p:bldP spid="137" grpId="0"/>
      <p:bldP spid="138" grpId="0"/>
      <p:bldP spid="139" grpId="0"/>
      <p:bldP spid="140" grpId="0"/>
      <p:bldP spid="140" grpId="1"/>
      <p:bldP spid="141" grpId="0"/>
      <p:bldP spid="141" grpId="1"/>
      <p:bldP spid="148" grpId="0"/>
      <p:bldP spid="149" grpId="0"/>
      <p:bldP spid="149" grpId="1"/>
      <p:bldP spid="150" grpId="0"/>
      <p:bldP spid="151" grpId="0"/>
      <p:bldP spid="151" grpId="1"/>
      <p:bldP spid="152" grpId="0"/>
      <p:bldP spid="153" grpId="0" animBg="1"/>
      <p:bldP spid="154" grpId="0" animBg="1"/>
      <p:bldP spid="155" grpId="0" animBg="1"/>
      <p:bldP spid="156" grpId="0"/>
      <p:bldP spid="157" grpId="0"/>
      <p:bldP spid="158" grpId="0"/>
      <p:bldP spid="159" grpId="0"/>
      <p:bldP spid="1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Iterazione 4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>
                <a:blip r:embed="rId2"/>
                <a:stretch>
                  <a:fillRect l="-279" t="-1818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5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>
            <a:off x="945381" y="5218182"/>
            <a:ext cx="793750" cy="147568"/>
          </a:xfrm>
          <a:custGeom>
            <a:avLst/>
            <a:gdLst>
              <a:gd name="connsiteX0" fmla="*/ 0 w 793750"/>
              <a:gd name="connsiteY0" fmla="*/ 147568 h 147568"/>
              <a:gd name="connsiteX1" fmla="*/ 374650 w 793750"/>
              <a:gd name="connsiteY1" fmla="*/ 1518 h 147568"/>
              <a:gd name="connsiteX2" fmla="*/ 793750 w 793750"/>
              <a:gd name="connsiteY2" fmla="*/ 84068 h 1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47568">
                <a:moveTo>
                  <a:pt x="0" y="147568"/>
                </a:moveTo>
                <a:cubicBezTo>
                  <a:pt x="121179" y="79834"/>
                  <a:pt x="242358" y="12101"/>
                  <a:pt x="374650" y="1518"/>
                </a:cubicBezTo>
                <a:cubicBezTo>
                  <a:pt x="506942" y="-9065"/>
                  <a:pt x="650346" y="37501"/>
                  <a:pt x="793750" y="8406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sellaDiTesto 42"/>
          <p:cNvSpPr txBox="1">
            <a:spLocks noChangeArrowheads="1"/>
          </p:cNvSpPr>
          <p:nvPr/>
        </p:nvSpPr>
        <p:spPr bwMode="auto">
          <a:xfrm>
            <a:off x="1043608" y="501317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7251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2" name="CasellaDiTesto 42"/>
          <p:cNvSpPr txBox="1">
            <a:spLocks noChangeArrowheads="1"/>
          </p:cNvSpPr>
          <p:nvPr/>
        </p:nvSpPr>
        <p:spPr bwMode="auto">
          <a:xfrm>
            <a:off x="1259632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2123728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4</a:t>
            </a:r>
          </a:p>
        </p:txBody>
      </p:sp>
      <p:sp>
        <p:nvSpPr>
          <p:cNvPr id="29" name="Figura a mano libera 28"/>
          <p:cNvSpPr/>
          <p:nvPr/>
        </p:nvSpPr>
        <p:spPr>
          <a:xfrm>
            <a:off x="1993900" y="4667250"/>
            <a:ext cx="1403350" cy="679450"/>
          </a:xfrm>
          <a:custGeom>
            <a:avLst/>
            <a:gdLst>
              <a:gd name="connsiteX0" fmla="*/ 1403350 w 1403350"/>
              <a:gd name="connsiteY0" fmla="*/ 0 h 679450"/>
              <a:gd name="connsiteX1" fmla="*/ 781050 w 1403350"/>
              <a:gd name="connsiteY1" fmla="*/ 342900 h 679450"/>
              <a:gd name="connsiteX2" fmla="*/ 0 w 1403350"/>
              <a:gd name="connsiteY2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350" h="679450">
                <a:moveTo>
                  <a:pt x="1403350" y="0"/>
                </a:moveTo>
                <a:cubicBezTo>
                  <a:pt x="1209146" y="114829"/>
                  <a:pt x="1014942" y="229658"/>
                  <a:pt x="781050" y="342900"/>
                </a:cubicBezTo>
                <a:cubicBezTo>
                  <a:pt x="547158" y="456142"/>
                  <a:pt x="273579" y="567796"/>
                  <a:pt x="0" y="6794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03098" y="482007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908005" y="479715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3</a:t>
            </a:r>
          </a:p>
        </p:txBody>
      </p:sp>
      <p:sp>
        <p:nvSpPr>
          <p:cNvPr id="111" name="Rettangolo 110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ttangolo 111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2" name="Rettango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sellaDiTesto 112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ttangolo 113"/>
              <p:cNvSpPr/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={2,  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4" name="Rettango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00575"/>
                <a:ext cx="3005441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sellaDiTesto 114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5" name="CasellaDiTes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CasellaDiTesto 119"/>
              <p:cNvSpPr txBox="1"/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0" name="CasellaDiTesto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816297"/>
                <a:ext cx="421910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ttangolo 131"/>
              <p:cNvSpPr/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={4}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2" name="Rettangolo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60615"/>
                <a:ext cx="3005441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ttangolo 134"/>
              <p:cNvSpPr/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={6,3}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5" name="Rettangolo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20655"/>
                <a:ext cx="3005441" cy="4286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CasellaDiTesto 143"/>
              <p:cNvSpPr txBox="1"/>
              <p:nvPr/>
            </p:nvSpPr>
            <p:spPr>
              <a:xfrm>
                <a:off x="3358002" y="580526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4" name="CasellaDiTes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02" y="5805264"/>
                <a:ext cx="421910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ttangolo 160"/>
              <p:cNvSpPr/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4: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={3,7}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1" name="Rettango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CasellaDiTesto 161"/>
              <p:cNvSpPr txBox="1"/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[6]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54" y="4869160"/>
                <a:ext cx="421910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igura a mano libera 162"/>
          <p:cNvSpPr/>
          <p:nvPr/>
        </p:nvSpPr>
        <p:spPr bwMode="auto">
          <a:xfrm rot="4477098">
            <a:off x="945528" y="5500517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4" name="Figura a mano libera 163"/>
          <p:cNvSpPr/>
          <p:nvPr/>
        </p:nvSpPr>
        <p:spPr>
          <a:xfrm>
            <a:off x="1979712" y="5949280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igura a mano libera 164"/>
          <p:cNvSpPr/>
          <p:nvPr/>
        </p:nvSpPr>
        <p:spPr>
          <a:xfrm>
            <a:off x="3635896" y="5337646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ttangolo 165"/>
              <p:cNvSpPr/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=9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6" name="Rettangolo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869160"/>
                <a:ext cx="3005441" cy="4286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ttangolo 166"/>
              <p:cNvSpPr/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=1→4→6→7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7" name="Rettangolo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4509120"/>
                <a:ext cx="3005441" cy="4286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5169886" y="249289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69" name="CasellaDiTesto 42"/>
          <p:cNvSpPr txBox="1">
            <a:spLocks noChangeArrowheads="1"/>
          </p:cNvSpPr>
          <p:nvPr/>
        </p:nvSpPr>
        <p:spPr bwMode="auto">
          <a:xfrm>
            <a:off x="6383394" y="28639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70" name="CasellaDiTesto 42"/>
          <p:cNvSpPr txBox="1">
            <a:spLocks noChangeArrowheads="1"/>
          </p:cNvSpPr>
          <p:nvPr/>
        </p:nvSpPr>
        <p:spPr bwMode="auto">
          <a:xfrm>
            <a:off x="8111586" y="26479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66DE24EB-D826-46A6-BAD3-B271738D9F9B}"/>
                  </a:ext>
                </a:extLst>
              </p:cNvPr>
              <p:cNvSpPr txBox="1"/>
              <p:nvPr/>
            </p:nvSpPr>
            <p:spPr>
              <a:xfrm>
                <a:off x="1651617" y="5021930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[4]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66DE24EB-D826-46A6-BAD3-B271738D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17" y="5021930"/>
                <a:ext cx="421910" cy="27699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1" grpId="0"/>
      <p:bldP spid="16" grpId="0" animBg="1"/>
      <p:bldP spid="83" grpId="0"/>
      <p:bldP spid="84" grpId="0"/>
      <p:bldP spid="129" grpId="0"/>
      <p:bldP spid="130" grpId="0"/>
      <p:bldP spid="102" grpId="0"/>
      <p:bldP spid="103" grpId="0"/>
      <p:bldP spid="29" grpId="0" animBg="1"/>
      <p:bldP spid="108" grpId="0"/>
      <p:bldP spid="109" grpId="0"/>
      <p:bldP spid="110" grpId="0"/>
      <p:bldP spid="111" grpId="0"/>
      <p:bldP spid="112" grpId="0"/>
      <p:bldP spid="112" grpId="1"/>
      <p:bldP spid="113" grpId="0"/>
      <p:bldP spid="114" grpId="0"/>
      <p:bldP spid="114" grpId="1"/>
      <p:bldP spid="115" grpId="0"/>
      <p:bldP spid="120" grpId="0"/>
      <p:bldP spid="132" grpId="0"/>
      <p:bldP spid="132" grpId="1"/>
      <p:bldP spid="135" grpId="0"/>
      <p:bldP spid="135" grpId="1"/>
      <p:bldP spid="144" grpId="0"/>
      <p:bldP spid="161" grpId="0"/>
      <p:bldP spid="161" grpId="1"/>
      <p:bldP spid="162" grpId="0"/>
      <p:bldP spid="163" grpId="0" animBg="1"/>
      <p:bldP spid="164" grpId="0" animBg="1"/>
      <p:bldP spid="165" grpId="0" animBg="1"/>
      <p:bldP spid="166" grpId="0"/>
      <p:bldP spid="167" grpId="0"/>
      <p:bldP spid="168" grpId="0"/>
      <p:bldP spid="169" grpId="0"/>
      <p:bldP spid="170" grpId="0"/>
      <p:bldP spid="1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9512" y="692944"/>
            <a:ext cx="9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>
                <a:solidFill>
                  <a:schemeClr val="accent2"/>
                </a:solidFill>
              </a:rPr>
              <a:t>Problema del Massimo Flusso 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23527" y="1111290"/>
            <a:ext cx="4179887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vuole risolvere il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massimo flusso 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1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 </a:t>
            </a:r>
            <a:r>
              <a:rPr lang="it-IT" altLang="it-IT" sz="1600" i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nodo 7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sul grafo in figura con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Ford-</a:t>
            </a:r>
            <a:r>
              <a:rPr lang="it-IT" altLang="it-IT" sz="1600" i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Fulkerson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utilizzando l’algoritmo di </a:t>
            </a:r>
            <a:r>
              <a:rPr lang="it-IT" altLang="it-IT" sz="1600" i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Edmonds-Karp</a:t>
            </a:r>
            <a:r>
              <a:rPr lang="it-IT" alt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la ricerca dei cammini aumentanti.</a:t>
            </a:r>
            <a:endParaRPr lang="it-IT" altLang="it-IT" sz="1800" i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e 4"/>
          <p:cNvSpPr/>
          <p:nvPr/>
        </p:nvSpPr>
        <p:spPr bwMode="auto">
          <a:xfrm>
            <a:off x="4649465" y="218487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5701132" y="1375195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7385769" y="297695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5657577" y="218487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7319218" y="13207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8609905" y="206219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cxnSp>
        <p:nvCxnSpPr>
          <p:cNvPr id="11" name="Connettore 2 10"/>
          <p:cNvCxnSpPr>
            <a:stCxn id="5" idx="7"/>
            <a:endCxn id="6" idx="3"/>
          </p:cNvCxnSpPr>
          <p:nvPr/>
        </p:nvCxnSpPr>
        <p:spPr bwMode="auto">
          <a:xfrm flipV="1">
            <a:off x="4890658" y="1596755"/>
            <a:ext cx="843726" cy="630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42"/>
          <p:cNvSpPr txBox="1">
            <a:spLocks noChangeArrowheads="1"/>
          </p:cNvSpPr>
          <p:nvPr/>
        </p:nvSpPr>
        <p:spPr bwMode="auto">
          <a:xfrm>
            <a:off x="5015242" y="162223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4932040" y="2328887"/>
            <a:ext cx="7255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7" idx="6"/>
            <a:endCxn id="10" idx="3"/>
          </p:cNvCxnSpPr>
          <p:nvPr/>
        </p:nvCxnSpPr>
        <p:spPr bwMode="auto">
          <a:xfrm flipV="1">
            <a:off x="7668344" y="2308048"/>
            <a:ext cx="982943" cy="81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1"/>
          </p:cNvCxnSpPr>
          <p:nvPr/>
        </p:nvCxnSpPr>
        <p:spPr bwMode="auto">
          <a:xfrm>
            <a:off x="7601793" y="1464791"/>
            <a:ext cx="1049494" cy="639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8177857" y="1556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11</a:t>
            </a:r>
          </a:p>
        </p:txBody>
      </p: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8033841" y="232888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15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5657576" y="2976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cxnSp>
        <p:nvCxnSpPr>
          <p:cNvPr id="41" name="Connettore 2 40"/>
          <p:cNvCxnSpPr>
            <a:stCxn id="5" idx="5"/>
            <a:endCxn id="40" idx="2"/>
          </p:cNvCxnSpPr>
          <p:nvPr/>
        </p:nvCxnSpPr>
        <p:spPr bwMode="auto">
          <a:xfrm>
            <a:off x="4890658" y="2430722"/>
            <a:ext cx="766918" cy="6902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8" idx="0"/>
            <a:endCxn id="6" idx="4"/>
          </p:cNvCxnSpPr>
          <p:nvPr/>
        </p:nvCxnSpPr>
        <p:spPr bwMode="auto">
          <a:xfrm flipV="1">
            <a:off x="5798865" y="1634769"/>
            <a:ext cx="15798" cy="550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0" idx="0"/>
            <a:endCxn id="8" idx="4"/>
          </p:cNvCxnSpPr>
          <p:nvPr/>
        </p:nvCxnSpPr>
        <p:spPr bwMode="auto">
          <a:xfrm flipV="1">
            <a:off x="5798864" y="247290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8" idx="7"/>
            <a:endCxn id="9" idx="3"/>
          </p:cNvCxnSpPr>
          <p:nvPr/>
        </p:nvCxnSpPr>
        <p:spPr bwMode="auto">
          <a:xfrm flipV="1">
            <a:off x="5898770" y="1566626"/>
            <a:ext cx="1461830" cy="66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6"/>
            <a:endCxn id="10" idx="2"/>
          </p:cNvCxnSpPr>
          <p:nvPr/>
        </p:nvCxnSpPr>
        <p:spPr bwMode="auto">
          <a:xfrm flipV="1">
            <a:off x="5940152" y="2206213"/>
            <a:ext cx="2669753" cy="122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0" idx="6"/>
            <a:endCxn id="7" idx="2"/>
          </p:cNvCxnSpPr>
          <p:nvPr/>
        </p:nvCxnSpPr>
        <p:spPr bwMode="auto">
          <a:xfrm flipV="1">
            <a:off x="5940151" y="3120974"/>
            <a:ext cx="144561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" idx="6"/>
            <a:endCxn id="9" idx="2"/>
          </p:cNvCxnSpPr>
          <p:nvPr/>
        </p:nvCxnSpPr>
        <p:spPr bwMode="auto">
          <a:xfrm flipV="1">
            <a:off x="5928193" y="1464791"/>
            <a:ext cx="1391025" cy="4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5107460" y="20621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5020698" y="26691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9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5745751" y="175441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10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5735322" y="259717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6311246" y="3121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16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7031466" y="199855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6531118" y="160880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5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6344521" y="121180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3528" y="335699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>
                <a:solidFill>
                  <a:schemeClr val="accent2"/>
                </a:solidFill>
                <a:cs typeface="Arial" charset="0"/>
              </a:rPr>
              <a:t>Iterazione 5</a:t>
            </a:r>
            <a:endParaRPr lang="en-US" altLang="it-IT" sz="18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>
                <a:spLocks noChangeArrowheads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Aggiorniamo il 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it-IT" altLang="it-IT" sz="160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741596"/>
                <a:ext cx="6556171" cy="335476"/>
              </a:xfrm>
              <a:prstGeom prst="rect">
                <a:avLst/>
              </a:prstGeom>
              <a:blipFill>
                <a:blip r:embed="rId2"/>
                <a:stretch>
                  <a:fillRect l="-279" t="-1818"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e 93"/>
          <p:cNvSpPr/>
          <p:nvPr/>
        </p:nvSpPr>
        <p:spPr bwMode="auto">
          <a:xfrm>
            <a:off x="689025" y="52812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1</a:t>
            </a:r>
          </a:p>
        </p:txBody>
      </p:sp>
      <p:sp>
        <p:nvSpPr>
          <p:cNvPr id="95" name="Ovale 94"/>
          <p:cNvSpPr/>
          <p:nvPr/>
        </p:nvSpPr>
        <p:spPr bwMode="auto">
          <a:xfrm>
            <a:off x="1740692" y="4471539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2</a:t>
            </a:r>
          </a:p>
        </p:txBody>
      </p:sp>
      <p:sp>
        <p:nvSpPr>
          <p:cNvPr id="96" name="Ovale 95"/>
          <p:cNvSpPr/>
          <p:nvPr/>
        </p:nvSpPr>
        <p:spPr bwMode="auto">
          <a:xfrm>
            <a:off x="3425329" y="607330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6</a:t>
            </a:r>
          </a:p>
        </p:txBody>
      </p:sp>
      <p:sp>
        <p:nvSpPr>
          <p:cNvPr id="97" name="Ovale 96"/>
          <p:cNvSpPr/>
          <p:nvPr/>
        </p:nvSpPr>
        <p:spPr bwMode="auto">
          <a:xfrm>
            <a:off x="1697137" y="528121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3</a:t>
            </a:r>
          </a:p>
        </p:txBody>
      </p:sp>
      <p:sp>
        <p:nvSpPr>
          <p:cNvPr id="98" name="Ovale 97"/>
          <p:cNvSpPr/>
          <p:nvPr/>
        </p:nvSpPr>
        <p:spPr bwMode="auto">
          <a:xfrm>
            <a:off x="3358778" y="441711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5</a:t>
            </a:r>
          </a:p>
        </p:txBody>
      </p:sp>
      <p:sp>
        <p:nvSpPr>
          <p:cNvPr id="99" name="Ovale 98"/>
          <p:cNvSpPr/>
          <p:nvPr/>
        </p:nvSpPr>
        <p:spPr bwMode="auto">
          <a:xfrm>
            <a:off x="4649465" y="5158540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7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3508531" y="552826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15</a:t>
            </a:r>
          </a:p>
        </p:txBody>
      </p:sp>
      <p:sp>
        <p:nvSpPr>
          <p:cNvPr id="107" name="Ovale 106"/>
          <p:cNvSpPr/>
          <p:nvPr/>
        </p:nvSpPr>
        <p:spPr bwMode="auto">
          <a:xfrm>
            <a:off x="1697136" y="60733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/>
              <a:t>4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1201895" y="558553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1348291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10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1636323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13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2572427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16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2129185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5</a:t>
            </a:r>
          </a:p>
        </p:txBody>
      </p:sp>
      <p:sp>
        <p:nvSpPr>
          <p:cNvPr id="123" name="Figura a mano libera 122"/>
          <p:cNvSpPr/>
          <p:nvPr/>
        </p:nvSpPr>
        <p:spPr bwMode="auto">
          <a:xfrm>
            <a:off x="818678" y="4615931"/>
            <a:ext cx="922013" cy="685278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Figura a mano libera 12"/>
          <p:cNvSpPr/>
          <p:nvPr/>
        </p:nvSpPr>
        <p:spPr>
          <a:xfrm>
            <a:off x="1643678" y="4718050"/>
            <a:ext cx="146253" cy="571500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igura a mano libera 123"/>
          <p:cNvSpPr/>
          <p:nvPr/>
        </p:nvSpPr>
        <p:spPr bwMode="auto">
          <a:xfrm rot="4477098">
            <a:off x="954187" y="5486701"/>
            <a:ext cx="776137" cy="609721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5" name="Figura a mano libera 124"/>
          <p:cNvSpPr/>
          <p:nvPr/>
        </p:nvSpPr>
        <p:spPr>
          <a:xfrm>
            <a:off x="1697138" y="5563728"/>
            <a:ext cx="141285" cy="504469"/>
          </a:xfrm>
          <a:custGeom>
            <a:avLst/>
            <a:gdLst>
              <a:gd name="connsiteX0" fmla="*/ 146253 w 146253"/>
              <a:gd name="connsiteY0" fmla="*/ 571500 h 571500"/>
              <a:gd name="connsiteX1" fmla="*/ 203 w 146253"/>
              <a:gd name="connsiteY1" fmla="*/ 311150 h 571500"/>
              <a:gd name="connsiteX2" fmla="*/ 120853 w 146253"/>
              <a:gd name="connsiteY2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53" h="571500">
                <a:moveTo>
                  <a:pt x="146253" y="571500"/>
                </a:moveTo>
                <a:cubicBezTo>
                  <a:pt x="75344" y="488950"/>
                  <a:pt x="4436" y="406400"/>
                  <a:pt x="203" y="311150"/>
                </a:cubicBezTo>
                <a:cubicBezTo>
                  <a:pt x="-4030" y="215900"/>
                  <a:pt x="58411" y="107950"/>
                  <a:pt x="120853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>
            <a:off x="1986781" y="5955001"/>
            <a:ext cx="1473200" cy="229899"/>
          </a:xfrm>
          <a:custGeom>
            <a:avLst/>
            <a:gdLst>
              <a:gd name="connsiteX0" fmla="*/ 0 w 1473200"/>
              <a:gd name="connsiteY0" fmla="*/ 229899 h 229899"/>
              <a:gd name="connsiteX1" fmla="*/ 730250 w 1473200"/>
              <a:gd name="connsiteY1" fmla="*/ 1299 h 229899"/>
              <a:gd name="connsiteX2" fmla="*/ 1473200 w 1473200"/>
              <a:gd name="connsiteY2" fmla="*/ 153699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29899">
                <a:moveTo>
                  <a:pt x="0" y="229899"/>
                </a:moveTo>
                <a:cubicBezTo>
                  <a:pt x="242358" y="121949"/>
                  <a:pt x="484717" y="13999"/>
                  <a:pt x="730250" y="1299"/>
                </a:cubicBezTo>
                <a:cubicBezTo>
                  <a:pt x="975783" y="-11401"/>
                  <a:pt x="1224491" y="71149"/>
                  <a:pt x="1473200" y="1536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>
            <a:off x="3644131" y="5334000"/>
            <a:ext cx="1016000" cy="755650"/>
          </a:xfrm>
          <a:custGeom>
            <a:avLst/>
            <a:gdLst>
              <a:gd name="connsiteX0" fmla="*/ 0 w 1016000"/>
              <a:gd name="connsiteY0" fmla="*/ 755650 h 755650"/>
              <a:gd name="connsiteX1" fmla="*/ 323850 w 1016000"/>
              <a:gd name="connsiteY1" fmla="*/ 228600 h 755650"/>
              <a:gd name="connsiteX2" fmla="*/ 1016000 w 1016000"/>
              <a:gd name="connsiteY2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55650">
                <a:moveTo>
                  <a:pt x="0" y="755650"/>
                </a:moveTo>
                <a:cubicBezTo>
                  <a:pt x="77258" y="555096"/>
                  <a:pt x="154517" y="354542"/>
                  <a:pt x="323850" y="228600"/>
                </a:cubicBezTo>
                <a:cubicBezTo>
                  <a:pt x="493183" y="102658"/>
                  <a:pt x="754591" y="51329"/>
                  <a:pt x="101600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igura a mano libera 22"/>
          <p:cNvSpPr/>
          <p:nvPr/>
        </p:nvSpPr>
        <p:spPr>
          <a:xfrm>
            <a:off x="1948681" y="4590684"/>
            <a:ext cx="1397000" cy="705216"/>
          </a:xfrm>
          <a:custGeom>
            <a:avLst/>
            <a:gdLst>
              <a:gd name="connsiteX0" fmla="*/ 0 w 1397000"/>
              <a:gd name="connsiteY0" fmla="*/ 705216 h 705216"/>
              <a:gd name="connsiteX1" fmla="*/ 666750 w 1397000"/>
              <a:gd name="connsiteY1" fmla="*/ 114666 h 705216"/>
              <a:gd name="connsiteX2" fmla="*/ 1397000 w 1397000"/>
              <a:gd name="connsiteY2" fmla="*/ 366 h 7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705216">
                <a:moveTo>
                  <a:pt x="0" y="705216"/>
                </a:moveTo>
                <a:cubicBezTo>
                  <a:pt x="216958" y="468678"/>
                  <a:pt x="433917" y="232141"/>
                  <a:pt x="666750" y="114666"/>
                </a:cubicBezTo>
                <a:cubicBezTo>
                  <a:pt x="899583" y="-2809"/>
                  <a:pt x="1148291" y="-1222"/>
                  <a:pt x="1397000" y="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igura a mano libera 23"/>
          <p:cNvSpPr/>
          <p:nvPr/>
        </p:nvSpPr>
        <p:spPr>
          <a:xfrm>
            <a:off x="3669531" y="4572000"/>
            <a:ext cx="1085850" cy="571500"/>
          </a:xfrm>
          <a:custGeom>
            <a:avLst/>
            <a:gdLst>
              <a:gd name="connsiteX0" fmla="*/ 0 w 1085850"/>
              <a:gd name="connsiteY0" fmla="*/ 0 h 571500"/>
              <a:gd name="connsiteX1" fmla="*/ 781050 w 1085850"/>
              <a:gd name="connsiteY1" fmla="*/ 107950 h 571500"/>
              <a:gd name="connsiteX2" fmla="*/ 1085850 w 108585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71500">
                <a:moveTo>
                  <a:pt x="0" y="0"/>
                </a:moveTo>
                <a:cubicBezTo>
                  <a:pt x="300037" y="6350"/>
                  <a:pt x="600075" y="12700"/>
                  <a:pt x="781050" y="107950"/>
                </a:cubicBezTo>
                <a:cubicBezTo>
                  <a:pt x="962025" y="203200"/>
                  <a:pt x="1023937" y="387350"/>
                  <a:pt x="1085850" y="5715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7031466" y="22158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5" name="Figura a mano libera 14"/>
          <p:cNvSpPr/>
          <p:nvPr/>
        </p:nvSpPr>
        <p:spPr>
          <a:xfrm>
            <a:off x="1003300" y="5410200"/>
            <a:ext cx="704850" cy="107990"/>
          </a:xfrm>
          <a:custGeom>
            <a:avLst/>
            <a:gdLst>
              <a:gd name="connsiteX0" fmla="*/ 704850 w 704850"/>
              <a:gd name="connsiteY0" fmla="*/ 0 h 107990"/>
              <a:gd name="connsiteX1" fmla="*/ 412750 w 704850"/>
              <a:gd name="connsiteY1" fmla="*/ 107950 h 107990"/>
              <a:gd name="connsiteX2" fmla="*/ 0 w 704850"/>
              <a:gd name="connsiteY2" fmla="*/ 12700 h 10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107990">
                <a:moveTo>
                  <a:pt x="704850" y="0"/>
                </a:moveTo>
                <a:cubicBezTo>
                  <a:pt x="617537" y="52916"/>
                  <a:pt x="530225" y="105833"/>
                  <a:pt x="412750" y="107950"/>
                </a:cubicBezTo>
                <a:cubicBezTo>
                  <a:pt x="295275" y="110067"/>
                  <a:pt x="68792" y="28575"/>
                  <a:pt x="0" y="127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igura a mano libera 25"/>
          <p:cNvSpPr/>
          <p:nvPr/>
        </p:nvSpPr>
        <p:spPr>
          <a:xfrm>
            <a:off x="2012950" y="5232400"/>
            <a:ext cx="2667000" cy="247650"/>
          </a:xfrm>
          <a:custGeom>
            <a:avLst/>
            <a:gdLst>
              <a:gd name="connsiteX0" fmla="*/ 2667000 w 2667000"/>
              <a:gd name="connsiteY0" fmla="*/ 0 h 247650"/>
              <a:gd name="connsiteX1" fmla="*/ 1250950 w 2667000"/>
              <a:gd name="connsiteY1" fmla="*/ 171450 h 247650"/>
              <a:gd name="connsiteX2" fmla="*/ 0 w 2667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247650">
                <a:moveTo>
                  <a:pt x="2667000" y="0"/>
                </a:moveTo>
                <a:cubicBezTo>
                  <a:pt x="2181225" y="65087"/>
                  <a:pt x="1695450" y="130175"/>
                  <a:pt x="1250950" y="171450"/>
                </a:cubicBezTo>
                <a:cubicBezTo>
                  <a:pt x="806450" y="212725"/>
                  <a:pt x="403225" y="230187"/>
                  <a:pt x="0" y="2476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sellaDiTesto 42"/>
          <p:cNvSpPr txBox="1">
            <a:spLocks noChangeArrowheads="1"/>
          </p:cNvSpPr>
          <p:nvPr/>
        </p:nvSpPr>
        <p:spPr bwMode="auto">
          <a:xfrm>
            <a:off x="3131840" y="516822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5239650" y="18448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6305266" y="145825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25" name="Figura a mano libera 24"/>
          <p:cNvSpPr/>
          <p:nvPr/>
        </p:nvSpPr>
        <p:spPr>
          <a:xfrm>
            <a:off x="920750" y="4660900"/>
            <a:ext cx="844550" cy="615950"/>
          </a:xfrm>
          <a:custGeom>
            <a:avLst/>
            <a:gdLst>
              <a:gd name="connsiteX0" fmla="*/ 844550 w 844550"/>
              <a:gd name="connsiteY0" fmla="*/ 0 h 615950"/>
              <a:gd name="connsiteX1" fmla="*/ 419100 w 844550"/>
              <a:gd name="connsiteY1" fmla="*/ 311150 h 615950"/>
              <a:gd name="connsiteX2" fmla="*/ 0 w 84455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615950">
                <a:moveTo>
                  <a:pt x="844550" y="0"/>
                </a:moveTo>
                <a:lnTo>
                  <a:pt x="419100" y="311150"/>
                </a:lnTo>
                <a:lnTo>
                  <a:pt x="0" y="6159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42"/>
          <p:cNvSpPr txBox="1">
            <a:spLocks noChangeArrowheads="1"/>
          </p:cNvSpPr>
          <p:nvPr/>
        </p:nvSpPr>
        <p:spPr bwMode="auto">
          <a:xfrm>
            <a:off x="1153053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7" name="CasellaDiTesto 42"/>
          <p:cNvSpPr txBox="1">
            <a:spLocks noChangeArrowheads="1"/>
          </p:cNvSpPr>
          <p:nvPr/>
        </p:nvSpPr>
        <p:spPr bwMode="auto">
          <a:xfrm>
            <a:off x="827584" y="472514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6</a:t>
            </a:r>
          </a:p>
        </p:txBody>
      </p:sp>
      <p:sp>
        <p:nvSpPr>
          <p:cNvPr id="128" name="CasellaDiTesto 42"/>
          <p:cNvSpPr txBox="1">
            <a:spLocks noChangeArrowheads="1"/>
          </p:cNvSpPr>
          <p:nvPr/>
        </p:nvSpPr>
        <p:spPr bwMode="auto">
          <a:xfrm>
            <a:off x="2494962" y="43518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29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4</a:t>
            </a:r>
          </a:p>
        </p:txBody>
      </p:sp>
      <p:sp>
        <p:nvSpPr>
          <p:cNvPr id="30" name="Figura a mano libera 29"/>
          <p:cNvSpPr/>
          <p:nvPr/>
        </p:nvSpPr>
        <p:spPr>
          <a:xfrm>
            <a:off x="3613150" y="4699000"/>
            <a:ext cx="1085850" cy="501650"/>
          </a:xfrm>
          <a:custGeom>
            <a:avLst/>
            <a:gdLst>
              <a:gd name="connsiteX0" fmla="*/ 1085850 w 1085850"/>
              <a:gd name="connsiteY0" fmla="*/ 501650 h 501650"/>
              <a:gd name="connsiteX1" fmla="*/ 323850 w 1085850"/>
              <a:gd name="connsiteY1" fmla="*/ 330200 h 501650"/>
              <a:gd name="connsiteX2" fmla="*/ 0 w 1085850"/>
              <a:gd name="connsiteY2" fmla="*/ 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01650">
                <a:moveTo>
                  <a:pt x="1085850" y="501650"/>
                </a:moveTo>
                <a:cubicBezTo>
                  <a:pt x="795337" y="457729"/>
                  <a:pt x="504825" y="413808"/>
                  <a:pt x="323850" y="330200"/>
                </a:cubicBezTo>
                <a:cubicBezTo>
                  <a:pt x="142875" y="246592"/>
                  <a:pt x="71437" y="12329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asellaDiTesto 42"/>
          <p:cNvSpPr txBox="1">
            <a:spLocks noChangeArrowheads="1"/>
          </p:cNvSpPr>
          <p:nvPr/>
        </p:nvSpPr>
        <p:spPr bwMode="auto">
          <a:xfrm>
            <a:off x="392392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31" name="Figura a mano libera 30"/>
          <p:cNvSpPr/>
          <p:nvPr/>
        </p:nvSpPr>
        <p:spPr>
          <a:xfrm>
            <a:off x="2012950" y="4374557"/>
            <a:ext cx="1333500" cy="210143"/>
          </a:xfrm>
          <a:custGeom>
            <a:avLst/>
            <a:gdLst>
              <a:gd name="connsiteX0" fmla="*/ 1333500 w 1333500"/>
              <a:gd name="connsiteY0" fmla="*/ 159343 h 210143"/>
              <a:gd name="connsiteX1" fmla="*/ 628650 w 1333500"/>
              <a:gd name="connsiteY1" fmla="*/ 593 h 210143"/>
              <a:gd name="connsiteX2" fmla="*/ 0 w 1333500"/>
              <a:gd name="connsiteY2" fmla="*/ 210143 h 210143"/>
              <a:gd name="connsiteX3" fmla="*/ 0 w 1333500"/>
              <a:gd name="connsiteY3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10143">
                <a:moveTo>
                  <a:pt x="1333500" y="159343"/>
                </a:moveTo>
                <a:cubicBezTo>
                  <a:pt x="1092200" y="75734"/>
                  <a:pt x="850900" y="-7874"/>
                  <a:pt x="628650" y="593"/>
                </a:cubicBezTo>
                <a:cubicBezTo>
                  <a:pt x="406400" y="9060"/>
                  <a:pt x="0" y="210143"/>
                  <a:pt x="0" y="210143"/>
                </a:cubicBezTo>
                <a:lnTo>
                  <a:pt x="0" y="210143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sellaDiTesto 42"/>
          <p:cNvSpPr txBox="1">
            <a:spLocks noChangeArrowheads="1"/>
          </p:cNvSpPr>
          <p:nvPr/>
        </p:nvSpPr>
        <p:spPr bwMode="auto">
          <a:xfrm>
            <a:off x="5087250" y="227687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59" name="CasellaDiTesto 42"/>
          <p:cNvSpPr txBox="1">
            <a:spLocks noChangeArrowheads="1"/>
          </p:cNvSpPr>
          <p:nvPr/>
        </p:nvSpPr>
        <p:spPr bwMode="auto">
          <a:xfrm>
            <a:off x="6615023" y="17838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60" name="CasellaDiTesto 42"/>
          <p:cNvSpPr txBox="1">
            <a:spLocks noChangeArrowheads="1"/>
          </p:cNvSpPr>
          <p:nvPr/>
        </p:nvSpPr>
        <p:spPr bwMode="auto">
          <a:xfrm>
            <a:off x="7823554" y="171184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2" name="CasellaDiTesto 42"/>
          <p:cNvSpPr txBox="1">
            <a:spLocks noChangeArrowheads="1"/>
          </p:cNvSpPr>
          <p:nvPr/>
        </p:nvSpPr>
        <p:spPr bwMode="auto">
          <a:xfrm>
            <a:off x="1259632" y="524023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2123728" y="473617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4</a:t>
            </a:r>
          </a:p>
        </p:txBody>
      </p:sp>
      <p:sp>
        <p:nvSpPr>
          <p:cNvPr id="29" name="Figura a mano libera 28"/>
          <p:cNvSpPr/>
          <p:nvPr/>
        </p:nvSpPr>
        <p:spPr>
          <a:xfrm>
            <a:off x="1993900" y="4667250"/>
            <a:ext cx="1403350" cy="679450"/>
          </a:xfrm>
          <a:custGeom>
            <a:avLst/>
            <a:gdLst>
              <a:gd name="connsiteX0" fmla="*/ 1403350 w 1403350"/>
              <a:gd name="connsiteY0" fmla="*/ 0 h 679450"/>
              <a:gd name="connsiteX1" fmla="*/ 781050 w 1403350"/>
              <a:gd name="connsiteY1" fmla="*/ 342900 h 679450"/>
              <a:gd name="connsiteX2" fmla="*/ 0 w 1403350"/>
              <a:gd name="connsiteY2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350" h="679450">
                <a:moveTo>
                  <a:pt x="1403350" y="0"/>
                </a:moveTo>
                <a:cubicBezTo>
                  <a:pt x="1209146" y="114829"/>
                  <a:pt x="1014942" y="229658"/>
                  <a:pt x="781050" y="342900"/>
                </a:cubicBezTo>
                <a:cubicBezTo>
                  <a:pt x="547158" y="456142"/>
                  <a:pt x="273579" y="567796"/>
                  <a:pt x="0" y="6794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03098" y="482007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1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908005" y="479715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8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139952" y="436510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3</a:t>
            </a:r>
          </a:p>
        </p:txBody>
      </p:sp>
      <p:sp>
        <p:nvSpPr>
          <p:cNvPr id="168" name="CasellaDiTesto 42"/>
          <p:cNvSpPr txBox="1">
            <a:spLocks noChangeArrowheads="1"/>
          </p:cNvSpPr>
          <p:nvPr/>
        </p:nvSpPr>
        <p:spPr bwMode="auto">
          <a:xfrm>
            <a:off x="5169886" y="249289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69" name="CasellaDiTesto 42"/>
          <p:cNvSpPr txBox="1">
            <a:spLocks noChangeArrowheads="1"/>
          </p:cNvSpPr>
          <p:nvPr/>
        </p:nvSpPr>
        <p:spPr bwMode="auto">
          <a:xfrm>
            <a:off x="6383394" y="28639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70" name="CasellaDiTesto 42"/>
          <p:cNvSpPr txBox="1">
            <a:spLocks noChangeArrowheads="1"/>
          </p:cNvSpPr>
          <p:nvPr/>
        </p:nvSpPr>
        <p:spPr bwMode="auto">
          <a:xfrm>
            <a:off x="8111586" y="26479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>
                <a:solidFill>
                  <a:srgbClr val="C00000"/>
                </a:solidFill>
              </a:rPr>
              <a:t>(9)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876300" y="5581650"/>
            <a:ext cx="806450" cy="641350"/>
          </a:xfrm>
          <a:custGeom>
            <a:avLst/>
            <a:gdLst>
              <a:gd name="connsiteX0" fmla="*/ 806450 w 806450"/>
              <a:gd name="connsiteY0" fmla="*/ 641350 h 641350"/>
              <a:gd name="connsiteX1" fmla="*/ 241300 w 806450"/>
              <a:gd name="connsiteY1" fmla="*/ 469900 h 641350"/>
              <a:gd name="connsiteX2" fmla="*/ 0 w 806450"/>
              <a:gd name="connsiteY2" fmla="*/ 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641350">
                <a:moveTo>
                  <a:pt x="806450" y="641350"/>
                </a:moveTo>
                <a:cubicBezTo>
                  <a:pt x="591079" y="609071"/>
                  <a:pt x="375708" y="576792"/>
                  <a:pt x="241300" y="469900"/>
                </a:cubicBezTo>
                <a:cubicBezTo>
                  <a:pt x="106892" y="363008"/>
                  <a:pt x="53446" y="18150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1043608" y="580526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20" name="Figura a mano libera 19"/>
          <p:cNvSpPr/>
          <p:nvPr/>
        </p:nvSpPr>
        <p:spPr>
          <a:xfrm>
            <a:off x="2006600" y="6235700"/>
            <a:ext cx="1409700" cy="178597"/>
          </a:xfrm>
          <a:custGeom>
            <a:avLst/>
            <a:gdLst>
              <a:gd name="connsiteX0" fmla="*/ 1409700 w 1409700"/>
              <a:gd name="connsiteY0" fmla="*/ 0 h 178597"/>
              <a:gd name="connsiteX1" fmla="*/ 755650 w 1409700"/>
              <a:gd name="connsiteY1" fmla="*/ 177800 h 178597"/>
              <a:gd name="connsiteX2" fmla="*/ 0 w 1409700"/>
              <a:gd name="connsiteY2" fmla="*/ 69850 h 178597"/>
              <a:gd name="connsiteX3" fmla="*/ 0 w 1409700"/>
              <a:gd name="connsiteY3" fmla="*/ 69850 h 17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178597">
                <a:moveTo>
                  <a:pt x="1409700" y="0"/>
                </a:moveTo>
                <a:cubicBezTo>
                  <a:pt x="1200150" y="83079"/>
                  <a:pt x="990600" y="166158"/>
                  <a:pt x="755650" y="177800"/>
                </a:cubicBezTo>
                <a:cubicBezTo>
                  <a:pt x="520700" y="189442"/>
                  <a:pt x="0" y="69850"/>
                  <a:pt x="0" y="69850"/>
                </a:cubicBezTo>
                <a:lnTo>
                  <a:pt x="0" y="6985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2566970" y="617633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2627784" y="58883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7</a:t>
            </a:r>
          </a:p>
        </p:txBody>
      </p:sp>
      <p:sp>
        <p:nvSpPr>
          <p:cNvPr id="131" name="CasellaDiTesto 42"/>
          <p:cNvSpPr txBox="1">
            <a:spLocks noChangeArrowheads="1"/>
          </p:cNvSpPr>
          <p:nvPr/>
        </p:nvSpPr>
        <p:spPr bwMode="auto">
          <a:xfrm>
            <a:off x="3563888" y="551723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6</a:t>
            </a:r>
          </a:p>
        </p:txBody>
      </p:sp>
      <p:sp>
        <p:nvSpPr>
          <p:cNvPr id="32" name="Figura a mano libera 31"/>
          <p:cNvSpPr/>
          <p:nvPr/>
        </p:nvSpPr>
        <p:spPr>
          <a:xfrm>
            <a:off x="3708400" y="5448300"/>
            <a:ext cx="1060450" cy="717550"/>
          </a:xfrm>
          <a:custGeom>
            <a:avLst/>
            <a:gdLst>
              <a:gd name="connsiteX0" fmla="*/ 1060450 w 1060450"/>
              <a:gd name="connsiteY0" fmla="*/ 0 h 717550"/>
              <a:gd name="connsiteX1" fmla="*/ 723900 w 1060450"/>
              <a:gd name="connsiteY1" fmla="*/ 488950 h 717550"/>
              <a:gd name="connsiteX2" fmla="*/ 0 w 1060450"/>
              <a:gd name="connsiteY2" fmla="*/ 71755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717550">
                <a:moveTo>
                  <a:pt x="1060450" y="0"/>
                </a:moveTo>
                <a:cubicBezTo>
                  <a:pt x="980546" y="184679"/>
                  <a:pt x="900642" y="369358"/>
                  <a:pt x="723900" y="488950"/>
                </a:cubicBezTo>
                <a:cubicBezTo>
                  <a:pt x="547158" y="608542"/>
                  <a:pt x="120650" y="679450"/>
                  <a:pt x="0" y="7175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sellaDiTesto 42"/>
          <p:cNvSpPr txBox="1">
            <a:spLocks noChangeArrowheads="1"/>
          </p:cNvSpPr>
          <p:nvPr/>
        </p:nvSpPr>
        <p:spPr bwMode="auto">
          <a:xfrm>
            <a:off x="4295162" y="56722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/>
              <a:t>9</a:t>
            </a:r>
          </a:p>
        </p:txBody>
      </p:sp>
      <p:sp>
        <p:nvSpPr>
          <p:cNvPr id="134" name="Rettangolo 133"/>
          <p:cNvSpPr>
            <a:spLocks noChangeArrowheads="1"/>
          </p:cNvSpPr>
          <p:nvPr/>
        </p:nvSpPr>
        <p:spPr bwMode="auto">
          <a:xfrm>
            <a:off x="5657577" y="4173644"/>
            <a:ext cx="3306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di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Edmonds</a:t>
            </a:r>
            <a:r>
              <a:rPr lang="it-IT" altLang="it-IT" sz="16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it-IT" altLang="it-IT" sz="160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Karp</a:t>
            </a:r>
            <a:endParaRPr lang="it-IT" altLang="it-IT" sz="16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ttangolo 135"/>
              <p:cNvSpPr/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1: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={1}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6" name="Rettangolo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83630"/>
                <a:ext cx="3005441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CasellaDiTesto 137"/>
              <p:cNvSpPr txBox="1"/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8" name="CasellaDiTes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2" y="5025557"/>
                <a:ext cx="42191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ttangolo 138"/>
              <p:cNvSpPr/>
              <p:nvPr/>
            </p:nvSpPr>
            <p:spPr>
              <a:xfrm>
                <a:off x="5652120" y="479715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2: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={2}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9" name="Rettangolo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797152"/>
                <a:ext cx="3005441" cy="42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CasellaDiTesto 139"/>
              <p:cNvSpPr txBox="1"/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12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0" name="CasellaDiTes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9" y="4226604"/>
                <a:ext cx="421910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ttangolo 140"/>
              <p:cNvSpPr/>
              <p:nvPr/>
            </p:nvSpPr>
            <p:spPr>
              <a:xfrm>
                <a:off x="5671015" y="516061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200" i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Iterazione 3:</a:t>
                </a:r>
                <a:r>
                  <a:rPr lang="it-IT" sz="1200" i="1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𝑄</m:t>
                    </m:r>
                    <m:r>
                      <a:rPr lang="it-IT" sz="14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=∅</m:t>
                    </m:r>
                  </m:oMath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1" name="Rettangolo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5160615"/>
                <a:ext cx="3005441" cy="4286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ttangolo 141"/>
              <p:cNvSpPr/>
              <p:nvPr/>
            </p:nvSpPr>
            <p:spPr>
              <a:xfrm>
                <a:off x="5671015" y="551723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𝑆𝑇𝑂𝑃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2" name="Rettangolo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15" y="5517232"/>
                <a:ext cx="3005441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ttangolo 146"/>
              <p:cNvSpPr/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𝑀𝑎𝑥𝐹𝑙𝑜𝑤</m:t>
                      </m:r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=25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7" name="Rettango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3005441" cy="4286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ttangolo 147"/>
              <p:cNvSpPr/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={1,2}</m:t>
                      </m:r>
                    </m:oMath>
                  </m:oMathPara>
                </a14:m>
                <a:endParaRPr lang="it-IT" sz="1400" i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48" name="Rettango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240735"/>
                <a:ext cx="3005441" cy="428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1 35"/>
          <p:cNvCxnSpPr/>
          <p:nvPr/>
        </p:nvCxnSpPr>
        <p:spPr>
          <a:xfrm flipH="1">
            <a:off x="4560806" y="908844"/>
            <a:ext cx="2594034" cy="2232124"/>
          </a:xfrm>
          <a:prstGeom prst="line">
            <a:avLst/>
          </a:prstGeom>
          <a:ln w="31750">
            <a:solidFill>
              <a:srgbClr val="934B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6" grpId="0"/>
      <p:bldP spid="116" grpId="0"/>
      <p:bldP spid="119" grpId="0"/>
      <p:bldP spid="124" grpId="0" animBg="1"/>
      <p:bldP spid="18" grpId="0" animBg="1"/>
      <p:bldP spid="104" grpId="0"/>
      <p:bldP spid="20" grpId="0" animBg="1"/>
      <p:bldP spid="105" grpId="0"/>
      <p:bldP spid="122" grpId="0"/>
      <p:bldP spid="131" grpId="0"/>
      <p:bldP spid="32" grpId="0" animBg="1"/>
      <p:bldP spid="133" grpId="0"/>
      <p:bldP spid="134" grpId="0"/>
      <p:bldP spid="136" grpId="0"/>
      <p:bldP spid="138" grpId="0"/>
      <p:bldP spid="139" grpId="0"/>
      <p:bldP spid="140" grpId="0"/>
      <p:bldP spid="141" grpId="0"/>
      <p:bldP spid="142" grpId="0"/>
      <p:bldP spid="147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5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5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0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12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1763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CB8BAA-17B6-42A2-94DB-068F036A9CB0}">
  <ds:schemaRefs>
    <ds:schemaRef ds:uri="2db36bdd-87bf-402d-acad-8a948c6431f8"/>
    <ds:schemaRef ds:uri="78d2541a-0243-4856-a1e8-b580752034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0D0B69-DA55-40DF-875A-60A1033D7F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207926-1C56-4761-BBB2-BFF98DEE29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revision>1</cp:revision>
  <dcterms:created xsi:type="dcterms:W3CDTF">2005-08-29T14:43:45Z</dcterms:created>
  <dcterms:modified xsi:type="dcterms:W3CDTF">2024-04-15T07:27:51Z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