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BOCCIA" initials="MB" lastIdx="1" clrIdx="0">
    <p:extLst>
      <p:ext uri="{19B8F6BF-5375-455C-9EA6-DF929625EA0E}">
        <p15:presenceInfo xmlns:p15="http://schemas.microsoft.com/office/powerpoint/2012/main" userId="MAURIZIO BOC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ECF181"/>
    <a:srgbClr val="F5F4B9"/>
    <a:srgbClr val="C745B4"/>
    <a:srgbClr val="E7EB9F"/>
    <a:srgbClr val="FFC5C5"/>
    <a:srgbClr val="D494C6"/>
    <a:srgbClr val="ABB525"/>
    <a:srgbClr val="CC8276"/>
    <a:srgbClr val="AB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2" autoAdjust="0"/>
    <p:restoredTop sz="71080" autoAdjust="0"/>
  </p:normalViewPr>
  <p:slideViewPr>
    <p:cSldViewPr>
      <p:cViewPr varScale="1">
        <p:scale>
          <a:sx n="63" d="100"/>
          <a:sy n="63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20C9-FA7D-4DCC-9535-A002C7054E3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C75ED-44E3-4D5A-B8E0-DE1F06192D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BA3E-E485-495D-AFB8-DB6FD01CEA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FC9BE8-D706-44CD-945B-9008B82B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621343"/>
            <a:ext cx="8178799" cy="161531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66389C8-AB7C-46BB-A7CD-5796802D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D775A29-0E48-4CF4-B78A-8C9157DD69FA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F6E3F6A-4096-47F5-BC74-5F8E7AC515BD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E330D8F0-A9B1-4C87-AF56-9BC3184DDAE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FC6F3D24-D854-415B-9260-B6869BDB3726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80AD10-6328-4606-9D51-B6B08901865B}"/>
                  </a:ext>
                </a:extLst>
              </p:cNvPr>
              <p:cNvSpPr txBox="1"/>
              <p:nvPr/>
            </p:nvSpPr>
            <p:spPr>
              <a:xfrm>
                <a:off x="436435" y="1124744"/>
                <a:ext cx="8358188" cy="4206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l'insieme delle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domande di traffico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 instradare sulla rete. Ciascuna domanda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 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𝐾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può essere considerata una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commodity di flusso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definita da una etichetta del tipo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cui: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sorgente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della commodity.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destinazione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della commodity.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quantità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intesa come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banda utilizzata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espressa nella stessa unità di misura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742950" lvl="1" indent="-285750">
                  <a:lnSpc>
                    <a:spcPts val="3000"/>
                  </a:lnSpc>
                  <a:buSzPct val="8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indica 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livello di priorità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della commodity: commodity a priorità elevata devono essere instradate su percorsi quanto più corti possibili, commodity a bassa priorità possono essere instradate su percorsi anche significativamente più lunghi del percorso di lunghezza minima (la lunghezza di un percorso è data dal numero di archi di cui è costituito).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80AD10-6328-4606-9D51-B6B089018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5" y="1124744"/>
                <a:ext cx="8358188" cy="4206536"/>
              </a:xfrm>
              <a:prstGeom prst="rect">
                <a:avLst/>
              </a:prstGeom>
              <a:blipFill>
                <a:blip r:embed="rId2"/>
                <a:stretch>
                  <a:fillRect l="-73" r="-948" b="-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A352733-A365-4087-B4F4-8953408C1736}"/>
                  </a:ext>
                </a:extLst>
              </p:cNvPr>
              <p:cNvSpPr txBox="1"/>
              <p:nvPr/>
            </p:nvSpPr>
            <p:spPr>
              <a:xfrm>
                <a:off x="395536" y="1196752"/>
                <a:ext cx="8358188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percorso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associato a ciascuna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commodity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non può superare un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dipendente sia dalla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classe di priorità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della commodity, sia dalla</a:t>
                </a:r>
                <a:b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distanza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(espressa dal numero di archi attraversati)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tra origine e destinazione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della </a:t>
                </a:r>
                <a:r>
                  <a:rPr lang="it-IT" sz="1600" i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comodity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A352733-A365-4087-B4F4-8953408C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358188" cy="1337161"/>
              </a:xfrm>
              <a:prstGeom prst="rect">
                <a:avLst/>
              </a:prstGeom>
              <a:blipFill>
                <a:blip r:embed="rId2"/>
                <a:stretch>
                  <a:fillRect l="-73" r="-365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05FB8080-4EDE-48C0-B187-4F6B46F5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3E54096-D580-490C-B62C-C89424DD975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18CD9BF4-04A3-4699-9B11-F6F9958AF0B5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B1187A6C-D36B-4264-955E-116C3959148E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291A306-60F6-46E5-9135-0A44B7F35026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F2D18410-6314-43D9-A2D7-F5744946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1" y="2852936"/>
            <a:ext cx="7811021" cy="23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B8815B-6A88-49B0-BF6B-D5C55B1E3DF2}"/>
              </a:ext>
            </a:extLst>
          </p:cNvPr>
          <p:cNvSpPr txBox="1"/>
          <p:nvPr/>
        </p:nvSpPr>
        <p:spPr>
          <a:xfrm>
            <a:off x="395535" y="1340768"/>
            <a:ext cx="8358187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risolvere il problema occorre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individuare un cammino per ogni commodity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B32BC3-55BF-4E47-A305-DEC7A0E20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D18AA5-DEC4-404F-930A-8E7B50BBEC8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CCB842A-530E-49C9-B20B-38A860C942E9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2A342EA3-7C1E-47E0-9FA2-87EEC200821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4F7E591-FCD1-4B55-B869-98E2BBB68C48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8DD7252-2EBC-4757-B385-F9A0E1754790}"/>
                  </a:ext>
                </a:extLst>
              </p:cNvPr>
              <p:cNvSpPr txBox="1"/>
              <p:nvPr/>
            </p:nvSpPr>
            <p:spPr>
              <a:xfrm>
                <a:off x="390277" y="1988840"/>
                <a:ext cx="8574211" cy="294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Il cammino relativo alla generica commodity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deve avere lunghezza inferiore o uguale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b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endParaRPr lang="it-IT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somma della banda utilizzata dai cammini che attraversano il generico arco </a:t>
                </a:r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(i,j)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non deve eccedere una data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dell'arco stesso, eventuali sforamenti sono possibili solo se necessari.</a:t>
                </a:r>
              </a:p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endParaRPr lang="it-IT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 caso in cui sono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necessari sforamenti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si vuole garantire il più possibile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un utilizzo omogeneo della rete.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8DD7252-2EBC-4757-B385-F9A0E1754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7" y="1988840"/>
                <a:ext cx="8574211" cy="2940164"/>
              </a:xfrm>
              <a:prstGeom prst="rect">
                <a:avLst/>
              </a:prstGeom>
              <a:blipFill>
                <a:blip r:embed="rId2"/>
                <a:stretch>
                  <a:fillRect r="-355" b="-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0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C20CEEA0-E3F8-409C-BE1B-D84C05C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0" y="908720"/>
            <a:ext cx="7581900" cy="38957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9BFF374-DD89-4C67-81C7-37173EC1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4797152"/>
            <a:ext cx="6804248" cy="5282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AFA4D02-5D8B-45CB-9725-9DA9F102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397440"/>
            <a:ext cx="6511454" cy="50923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7A5BA52-B651-4534-ADEB-E40CA0D3A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9" y="6010573"/>
            <a:ext cx="6270496" cy="39529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1D55219-194D-41E4-9F2C-385A1EED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7DF695-9CA2-4560-9D99-DED543AF54F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F69020E-CF93-46EE-BCC9-6629EDD96D10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235D23FD-9F5A-48C8-A9DA-7926FE1483FD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9682543-C2A7-456C-8E61-B441E932823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99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C78E7DC0-B6CE-44E4-AA23-E0F4260F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0" y="908720"/>
            <a:ext cx="7581900" cy="389572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6EB7EFD-2600-4F38-8D1A-98B1AFB0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6B1345E-5C8B-4E65-9B55-71CC8BB1943B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9179714-C8CF-4DEE-8B0A-10B50AF09B2F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B884AF64-7632-40FE-A27B-7EE0FE2C6E1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CBC4114-11AB-455C-9804-7BC10BD6CE2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0243EAB2-5633-41BE-BF3E-F46ABC87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4839688"/>
            <a:ext cx="7020272" cy="8547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16D14AA-8321-4794-AE6D-FB7C94F2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2" y="5828436"/>
            <a:ext cx="7020272" cy="5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4782A951-2A2D-48C0-8FE4-A2A01427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0" y="908720"/>
            <a:ext cx="7581900" cy="3895725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E1EB5EFB-201A-4E98-AC6E-48F7D0C1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41919C-CCD8-4BFE-BB4A-A9AEEA650E0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587B56BC-C98E-4B26-9BD7-F98CB80EB9CE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7837C5EF-C642-4C7E-8C80-CEC63C0AFAB5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A12BB5D9-E1B6-4981-8609-6C0D37092C99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9D4B2554-B0B7-4AE3-941E-513FCAF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5068310"/>
            <a:ext cx="7667575" cy="4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91290AE-F15B-4FB1-A4D2-2130FC2C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9B10BAF-5FE1-46F8-8046-9B2C8D5E410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075A075-2340-4E0A-87B1-50514423EFA5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785BE4DC-AF4B-45B0-B95C-9BB8B56F5779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A37FE2E-086C-49F2-B38C-C8C5AED7608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1A1CC5-9BEB-40C9-BC3B-ADF2EE670676}"/>
              </a:ext>
            </a:extLst>
          </p:cNvPr>
          <p:cNvSpPr txBox="1"/>
          <p:nvPr/>
        </p:nvSpPr>
        <p:spPr>
          <a:xfrm>
            <a:off x="419667" y="1248944"/>
            <a:ext cx="8337113" cy="69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minimizzare la media degli sforamenti si potrebbe utilizzare una funzione obiettivo del tipo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DBDDA6F-4109-478B-ABD3-83C1D765F222}"/>
                  </a:ext>
                </a:extLst>
              </p:cNvPr>
              <p:cNvSpPr txBox="1"/>
              <p:nvPr/>
            </p:nvSpPr>
            <p:spPr>
              <a:xfrm>
                <a:off x="1691680" y="1972595"/>
                <a:ext cx="912686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DBDDA6F-4109-478B-ABD3-83C1D765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72595"/>
                <a:ext cx="91268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95B67B-5775-4064-8FB7-8619C5E6AA40}"/>
              </a:ext>
            </a:extLst>
          </p:cNvPr>
          <p:cNvSpPr txBox="1"/>
          <p:nvPr/>
        </p:nvSpPr>
        <p:spPr>
          <a:xfrm>
            <a:off x="416611" y="2996952"/>
            <a:ext cx="835818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L'utilizzo di tale funzione obiettivo può portare alla situazione rappresentata in gura, ovvero alla eccessiva saturazione di un unico arco. In tale figura, per ogni arco, è indicato rispettivamente il valore della capacità e il valore del flusso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FB1E45C-6533-42B6-8412-806EAEA7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4214590"/>
            <a:ext cx="3729211" cy="2367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DB1EB23-408B-43CC-8952-C1E4A4D4D36D}"/>
                  </a:ext>
                </a:extLst>
              </p:cNvPr>
              <p:cNvSpPr txBox="1"/>
              <p:nvPr/>
            </p:nvSpPr>
            <p:spPr>
              <a:xfrm>
                <a:off x="3283763" y="1921288"/>
                <a:ext cx="4528597" cy="695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una variabile che misura lo sforamento rispetto alla capacità dell’arco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DB1EB23-408B-43CC-8952-C1E4A4D4D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63" y="1921288"/>
                <a:ext cx="4528597" cy="695960"/>
              </a:xfrm>
              <a:prstGeom prst="rect">
                <a:avLst/>
              </a:prstGeom>
              <a:blipFill>
                <a:blip r:embed="rId4"/>
                <a:stretch>
                  <a:fillRect l="-404" r="-404" b="-7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4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0686A76-56FA-46E3-83F7-32FF5873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BFF1489-42E1-4753-A321-774F91FB7B8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27B1577-42C0-4571-A2DA-4D46615F74F2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C4C85DF-1602-4E65-9E73-2D16B30C526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219E25C4-B55B-48FB-886A-6D8F338AD18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B7FF6B-6044-4594-839E-00329C31604F}"/>
              </a:ext>
            </a:extLst>
          </p:cNvPr>
          <p:cNvSpPr txBox="1"/>
          <p:nvPr/>
        </p:nvSpPr>
        <p:spPr>
          <a:xfrm>
            <a:off x="419667" y="1248944"/>
            <a:ext cx="8337113" cy="165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</a:t>
            </a:r>
            <a:r>
              <a:rPr 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evitare di saturare troppo un unico arco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possiamo utilizzare una </a:t>
            </a:r>
            <a:r>
              <a:rPr 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funzione obiettivo non lineare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in cui </a:t>
            </a:r>
            <a:r>
              <a:rPr 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costo cresce al crescere dello sforamento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 In questo modo si tenderanno a favorire piccoli sforamenti su più archi e non grossi sforamenti su pochi archi e saranno preferite soluzioni come quella rappresentate in gura.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6FC6985-25C0-4AB9-BFD6-32AFAD49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8" y="3284984"/>
            <a:ext cx="3702348" cy="264230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9FF27C8-BCBE-4E1B-AE11-5204B935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6065"/>
            <a:ext cx="4168513" cy="26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BC0669-A04F-4986-BFAB-6C28558F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4FFC808-8529-436C-9CE4-F8A153B88D2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E0E5902-C58A-4C47-90F9-E913847D886B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BAB9F03C-E2B8-4F56-96C5-DC841DE96827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BAC818F-2AB4-4A75-B2C1-360368969AEC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7638C4C-8A14-4231-AA80-60DEED88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9" y="2060848"/>
            <a:ext cx="4000212" cy="28083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7B679C0-5C51-4292-AB63-EE25D632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" y="2060848"/>
            <a:ext cx="3702348" cy="264230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0BE0E6-A874-4591-ABC3-8A8819CC1558}"/>
              </a:ext>
            </a:extLst>
          </p:cNvPr>
          <p:cNvSpPr txBox="1"/>
          <p:nvPr/>
        </p:nvSpPr>
        <p:spPr>
          <a:xfrm>
            <a:off x="419667" y="1248944"/>
            <a:ext cx="8337113" cy="69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funzione obiettivo non lineare può essere approssimata utilizzando una funzione lineare a tratti come quella rappresentata nella figura seguente: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EB69B95-857E-431C-8B50-C7AAA77FC022}"/>
                  </a:ext>
                </a:extLst>
              </p:cNvPr>
              <p:cNvSpPr txBox="1"/>
              <p:nvPr/>
            </p:nvSpPr>
            <p:spPr>
              <a:xfrm>
                <a:off x="683568" y="5217634"/>
                <a:ext cx="2922017" cy="78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EB69B95-857E-431C-8B50-C7AAA77FC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217634"/>
                <a:ext cx="2922017" cy="782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D348614-037D-43B2-8F01-7AE975D1F658}"/>
                  </a:ext>
                </a:extLst>
              </p:cNvPr>
              <p:cNvSpPr txBox="1"/>
              <p:nvPr/>
            </p:nvSpPr>
            <p:spPr>
              <a:xfrm>
                <a:off x="4147859" y="4896161"/>
                <a:ext cx="4744621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misura lo sforamento rispetto al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sz="14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D348614-037D-43B2-8F01-7AE975D1F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59" y="4896161"/>
                <a:ext cx="4744621" cy="410112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9471A8-1B47-4AAB-9D4C-FB508D110A64}"/>
                  </a:ext>
                </a:extLst>
              </p:cNvPr>
              <p:cNvSpPr txBox="1"/>
              <p:nvPr/>
            </p:nvSpPr>
            <p:spPr>
              <a:xfrm>
                <a:off x="4139952" y="5301208"/>
                <a:ext cx="4744621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misura lo sforamento rispetto al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sz="14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9471A8-1B47-4AAB-9D4C-FB508D110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01208"/>
                <a:ext cx="4744621" cy="410112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4A63B91-9682-4AC3-B798-F2BBD02A598B}"/>
                  </a:ext>
                </a:extLst>
              </p:cNvPr>
              <p:cNvSpPr txBox="1"/>
              <p:nvPr/>
            </p:nvSpPr>
            <p:spPr>
              <a:xfrm>
                <a:off x="4139952" y="5661248"/>
                <a:ext cx="4744621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misura lo sforamento rispetto al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sz="14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4A63B91-9682-4AC3-B798-F2BBD02A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661248"/>
                <a:ext cx="4744621" cy="410112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29D0983-AC32-4A52-8DF3-C91F9CC01BE6}"/>
                  </a:ext>
                </a:extLst>
              </p:cNvPr>
              <p:cNvSpPr txBox="1"/>
              <p:nvPr/>
            </p:nvSpPr>
            <p:spPr>
              <a:xfrm>
                <a:off x="4267202" y="6216170"/>
                <a:ext cx="1421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29D0983-AC32-4A52-8DF3-C91F9CC0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2" y="6216170"/>
                <a:ext cx="1421158" cy="276999"/>
              </a:xfrm>
              <a:prstGeom prst="rect">
                <a:avLst/>
              </a:prstGeom>
              <a:blipFill>
                <a:blip r:embed="rId8"/>
                <a:stretch>
                  <a:fillRect l="-3863" r="-85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00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4C7D85-0DFA-4553-9DA4-8FC91D4F2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7717B45-A573-4517-94E4-D7DBA3A9ED60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FDAC87B-46D6-4F55-80F0-AF4B6413E8D2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EC51769F-6484-4A5A-BFE9-AEE1A9C0D89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F261EE5-5DFA-497C-A24A-C148BE38543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Definizione della funzione obiettivo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ADE7A58-4D3C-4F4E-963C-9DEFE06ACEA4}"/>
                  </a:ext>
                </a:extLst>
              </p:cNvPr>
              <p:cNvSpPr txBox="1"/>
              <p:nvPr/>
            </p:nvSpPr>
            <p:spPr>
              <a:xfrm>
                <a:off x="419667" y="1248944"/>
                <a:ext cx="8337113" cy="41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500"/>
                  </a:lnSpc>
                  <a:buSzPct val="80000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Come colleghiamo le nuove variabili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alla variabile di flusso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? 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ADE7A58-4D3C-4F4E-963C-9DEFE06A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67" y="1248944"/>
                <a:ext cx="8337113" cy="418063"/>
              </a:xfrm>
              <a:prstGeom prst="rect">
                <a:avLst/>
              </a:prstGeom>
              <a:blipFill>
                <a:blip r:embed="rId2"/>
                <a:stretch>
                  <a:fillRect l="-439" b="-7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04775D2-0139-48DA-9006-FFDFF0510FAE}"/>
                  </a:ext>
                </a:extLst>
              </p:cNvPr>
              <p:cNvSpPr txBox="1"/>
              <p:nvPr/>
            </p:nvSpPr>
            <p:spPr>
              <a:xfrm>
                <a:off x="1043608" y="1876124"/>
                <a:ext cx="4320480" cy="684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it-IT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04775D2-0139-48DA-9006-FFDFF051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76124"/>
                <a:ext cx="4320480" cy="684931"/>
              </a:xfrm>
              <a:prstGeom prst="rect">
                <a:avLst/>
              </a:prstGeom>
              <a:blipFill>
                <a:blip r:embed="rId3"/>
                <a:stretch>
                  <a:fillRect l="-3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A1376A-040B-4FEC-A036-805C4B8B6D97}"/>
              </a:ext>
            </a:extLst>
          </p:cNvPr>
          <p:cNvSpPr txBox="1"/>
          <p:nvPr/>
        </p:nvSpPr>
        <p:spPr>
          <a:xfrm>
            <a:off x="1077928" y="2584823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… 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8683D5-140A-4C08-96F7-E35AAC76459D}"/>
                  </a:ext>
                </a:extLst>
              </p:cNvPr>
              <p:cNvSpPr txBox="1"/>
              <p:nvPr/>
            </p:nvSpPr>
            <p:spPr>
              <a:xfrm>
                <a:off x="1115616" y="3079993"/>
                <a:ext cx="495513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8683D5-140A-4C08-96F7-E35AAC76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79993"/>
                <a:ext cx="4955138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43D719-93AC-4D66-90CF-C935102CD184}"/>
              </a:ext>
            </a:extLst>
          </p:cNvPr>
          <p:cNvSpPr txBox="1"/>
          <p:nvPr/>
        </p:nvSpPr>
        <p:spPr>
          <a:xfrm>
            <a:off x="4572000" y="4085031"/>
            <a:ext cx="4320481" cy="1011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SzPct val="80000"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Il flusso su un arco è pari alla somma del flusso «ammissibile» più la somma delle eventuali «eccedenze»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E9A245A-F6BD-431B-B6D4-5F9DA41FD1EB}"/>
                  </a:ext>
                </a:extLst>
              </p:cNvPr>
              <p:cNvSpPr txBox="1"/>
              <p:nvPr/>
            </p:nvSpPr>
            <p:spPr>
              <a:xfrm>
                <a:off x="1115616" y="4051133"/>
                <a:ext cx="115134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E9A245A-F6BD-431B-B6D4-5F9DA41F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51133"/>
                <a:ext cx="1151341" cy="299313"/>
              </a:xfrm>
              <a:prstGeom prst="rect">
                <a:avLst/>
              </a:prstGeom>
              <a:blipFill>
                <a:blip r:embed="rId5"/>
                <a:stretch>
                  <a:fillRect l="-2646" r="-3175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EDB63CF-B311-4466-B7E7-1DBC3F5E5757}"/>
                  </a:ext>
                </a:extLst>
              </p:cNvPr>
              <p:cNvSpPr txBox="1"/>
              <p:nvPr/>
            </p:nvSpPr>
            <p:spPr>
              <a:xfrm>
                <a:off x="1115616" y="4428139"/>
                <a:ext cx="3068853" cy="325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EDB63CF-B311-4466-B7E7-1DBC3F5E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28139"/>
                <a:ext cx="3068853" cy="325025"/>
              </a:xfrm>
              <a:prstGeom prst="rect">
                <a:avLst/>
              </a:prstGeom>
              <a:blipFill>
                <a:blip r:embed="rId6"/>
                <a:stretch>
                  <a:fillRect l="-596" r="-1590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8E94490-805D-4113-8324-43BC716E0972}"/>
                  </a:ext>
                </a:extLst>
              </p:cNvPr>
              <p:cNvSpPr txBox="1"/>
              <p:nvPr/>
            </p:nvSpPr>
            <p:spPr>
              <a:xfrm>
                <a:off x="1157665" y="4834475"/>
                <a:ext cx="1944443" cy="322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8E94490-805D-4113-8324-43BC716E0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65" y="4834475"/>
                <a:ext cx="1944443" cy="322717"/>
              </a:xfrm>
              <a:prstGeom prst="rect">
                <a:avLst/>
              </a:prstGeom>
              <a:blipFill>
                <a:blip r:embed="rId7"/>
                <a:stretch>
                  <a:fillRect l="-1254" r="-1881" b="-24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31714E-8FE7-44ED-B666-78046C08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742780"/>
            <a:ext cx="8995739" cy="4925166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332A2D6-6C81-4DB7-851D-DC2EA0F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A303CCC-D2A5-4601-A81C-4CCC9E993E4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1684F2-E9BD-4271-A264-F1BCBF69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86A0BB3-89CF-4E79-9A7E-8B1C62AAC1B0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CFB5916-6760-4C7F-84C4-ACFC3AC9EC91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754D720-1D53-42C2-9710-F2FAE17B6E1E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13D208F-FC9C-4863-A6A1-39729EB2A515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91F255F7-560F-4DF2-839E-6F3B9E50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17" y="1177255"/>
            <a:ext cx="7658491" cy="4267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9C71A9-8174-4C78-B27A-1D7B2A7BE8B6}"/>
                  </a:ext>
                </a:extLst>
              </p:cNvPr>
              <p:cNvSpPr txBox="1"/>
              <p:nvPr/>
            </p:nvSpPr>
            <p:spPr>
              <a:xfrm>
                <a:off x="2123728" y="4509120"/>
                <a:ext cx="8215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9C71A9-8174-4C78-B27A-1D7B2A7BE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09120"/>
                <a:ext cx="821572" cy="299313"/>
              </a:xfrm>
              <a:prstGeom prst="rect">
                <a:avLst/>
              </a:prstGeom>
              <a:blipFill>
                <a:blip r:embed="rId4"/>
                <a:stretch>
                  <a:fillRect l="-741" r="-2963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6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631049-6BEC-42FB-A56C-36C3BE329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1832A02-C517-41F5-9915-C5E7DCF022D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A00115-9651-4ED5-A3F9-62592D5D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11060"/>
            <a:ext cx="7469460" cy="6897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B501B9-5B92-43BB-ACC7-F8F7E110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0" y="1963963"/>
            <a:ext cx="7856391" cy="9000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D527FB6-C37B-40EB-A78F-A8028304F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07" y="3182921"/>
            <a:ext cx="7763864" cy="13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A400DE-6D03-4C67-9F5E-861DF2B5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B607E21-D3F6-4FC4-BA2F-A13B69EF686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91AB35-FD59-4810-96F2-8D3D1EE3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1" y="981915"/>
            <a:ext cx="8244408" cy="32391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CDFF5C-3F30-4AB7-A7FF-4ADAB9DF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9" y="4653136"/>
            <a:ext cx="7471742" cy="171453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D0145202-0C8C-4721-98EC-DD764939D032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04BC8907-7CA6-498E-8D47-B8474FD1AE99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236203D6-93AB-4384-83EC-ADDF7DA74BF8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 err="1">
                  <a:solidFill>
                    <a:schemeClr val="bg1"/>
                  </a:solidFill>
                </a:rPr>
                <a:t>Instances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B123665-17BB-4EB8-9C94-8C2D7BB7FF04}"/>
              </a:ext>
            </a:extLst>
          </p:cNvPr>
          <p:cNvGrpSpPr/>
          <p:nvPr/>
        </p:nvGrpSpPr>
        <p:grpSpPr>
          <a:xfrm>
            <a:off x="395536" y="4365422"/>
            <a:ext cx="8358188" cy="431730"/>
            <a:chOff x="0" y="34"/>
            <a:chExt cx="8358188" cy="431730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9B59537A-A43F-48F8-8C5E-8751CF6C488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AE85307-F309-48FC-AE06-301D05C284CC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Results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87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B6C7E25-E9E8-4F12-B2A7-B53EC577C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78" y="1124744"/>
            <a:ext cx="6647458" cy="558857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9DCD53E-72DF-47B4-B62B-EC8DCF7B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7662552-B5B8-4D8E-B221-998DDF332C6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97770EFC-4985-42C4-B0B7-86FE5974E823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4A19BC4-2259-42D3-9F57-4EF895139A6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4471FE5-A0B4-42C7-BA93-0656922AC9E9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The </a:t>
              </a:r>
              <a:r>
                <a:rPr lang="it-IT" i="1" dirty="0">
                  <a:solidFill>
                    <a:schemeClr val="bg1"/>
                  </a:solidFill>
                </a:rPr>
                <a:t>EOLO network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39FB8F-F53F-4B2E-ACEA-30E9C120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4" y="1196752"/>
            <a:ext cx="8774145" cy="512478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997B6A3-553B-46DD-9A3F-D6B42CFB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9A26D0B-D669-4D38-A05F-2B748B67E65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9ADD5D8-D376-4AE7-82AC-692768FEC3B6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0D88F1F-A9E0-4BF0-997D-C2C578492D15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DCD3E2D-CC9B-40D7-B6A8-1FA18791DB8D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Traffic </a:t>
              </a:r>
              <a:r>
                <a:rPr lang="it-IT" sz="1800" i="1" kern="1200" dirty="0" err="1">
                  <a:solidFill>
                    <a:schemeClr val="bg1"/>
                  </a:solidFill>
                </a:rPr>
                <a:t>characteristic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47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EE5F10C-EA3F-4200-8C83-82F839E6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C6BF312-E9DE-42E9-A4AC-206A5EDA62D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407D3B5-8530-4CE0-9737-ABDBCBD78090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C148534-B00B-4B76-B30C-FDDE552C9107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6CA76B7-52D7-4E78-BC08-773FB83131ED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Routing policies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5C26DC-5B55-45A3-AA79-07072ABA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6" y="1052736"/>
            <a:ext cx="8305800" cy="166293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8933448-E683-4AA0-A4D8-018C967C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617159"/>
            <a:ext cx="8015238" cy="39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FFF1107-6A5E-4059-BFD0-B37E94FD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E23A422-9FDF-44C6-820B-BD433BB10D8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B283D6B-E8B1-4124-8489-78BAEE8F2BCA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39A12B7-5EFC-46F4-8137-046341EB63F4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B6D8A0-5E2E-4184-9ADC-656F511474A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Shortest</a:t>
              </a:r>
              <a:r>
                <a:rPr lang="it-IT" i="1" dirty="0">
                  <a:solidFill>
                    <a:schemeClr val="bg1"/>
                  </a:solidFill>
                </a:rPr>
                <a:t> </a:t>
              </a:r>
              <a:r>
                <a:rPr lang="it-IT" i="1" dirty="0" err="1">
                  <a:solidFill>
                    <a:schemeClr val="bg1"/>
                  </a:solidFill>
                </a:rPr>
                <a:t>route</a:t>
              </a:r>
              <a:r>
                <a:rPr lang="it-IT" i="1" dirty="0">
                  <a:solidFill>
                    <a:schemeClr val="bg1"/>
                  </a:solidFill>
                </a:rPr>
                <a:t> policy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A47B3789-AA91-4158-B501-88499049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2" y="1196752"/>
            <a:ext cx="8095630" cy="31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E0A45D5-AB5B-4B3E-8023-E0238679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FEA1E43-9434-4F14-8A07-23D81C5103E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599D70D-4CBF-4B5C-A5E9-918B22FB04BB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9AA3814-0B43-406C-9C2A-7F7AE0484F0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9989C5B-58BC-4A96-A65E-7DF738715FA9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The </a:t>
              </a:r>
              <a:r>
                <a:rPr lang="it-IT" sz="1800" i="1" kern="1200" dirty="0" err="1">
                  <a:solidFill>
                    <a:schemeClr val="bg1"/>
                  </a:solidFill>
                </a:rPr>
                <a:t>nee</a:t>
              </a:r>
              <a:r>
                <a:rPr lang="it-IT" i="1" dirty="0" err="1">
                  <a:solidFill>
                    <a:schemeClr val="bg1"/>
                  </a:solidFill>
                </a:rPr>
                <a:t>d</a:t>
              </a:r>
              <a:r>
                <a:rPr lang="it-IT" i="1" dirty="0">
                  <a:solidFill>
                    <a:schemeClr val="bg1"/>
                  </a:solidFill>
                </a:rPr>
                <a:t> for a global </a:t>
              </a:r>
              <a:r>
                <a:rPr lang="it-IT" i="1" dirty="0" err="1">
                  <a:solidFill>
                    <a:schemeClr val="bg1"/>
                  </a:solidFill>
                </a:rPr>
                <a:t>view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208D0DC6-474E-4B90-AE19-90F2AC46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8" y="908720"/>
            <a:ext cx="8144730" cy="36267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3FEE52-95D6-4245-ADCF-4D394FE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61" y="4399141"/>
            <a:ext cx="6807367" cy="64355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654AA89-49A5-4BEF-A4B6-481F307F6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9" y="5104701"/>
            <a:ext cx="6840760" cy="77257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EA94EBB-23F0-46DF-99AA-687BCDA47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87" y="5949280"/>
            <a:ext cx="6583517" cy="7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A44850D-BDE1-423E-9DBE-7C815FE0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CE9D50F-121E-496E-A29A-6154E1C4122B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A4FAC3D-1726-4490-877E-BE824EA2B37C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7C334C3-D2D5-4EAB-953E-5424DC725338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B81CC06-30C3-4F94-84D8-E3D8E48640E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" i="1" kern="1200" dirty="0">
                  <a:solidFill>
                    <a:schemeClr val="bg1"/>
                  </a:solidFill>
                </a:rPr>
                <a:t>The </a:t>
              </a:r>
              <a:r>
                <a:rPr lang="it-IT" sz="1800" i="1" kern="1200" dirty="0" err="1">
                  <a:solidFill>
                    <a:schemeClr val="bg1"/>
                  </a:solidFill>
                </a:rPr>
                <a:t>nee</a:t>
              </a:r>
              <a:r>
                <a:rPr lang="it-IT" i="1" dirty="0" err="1">
                  <a:solidFill>
                    <a:schemeClr val="bg1"/>
                  </a:solidFill>
                </a:rPr>
                <a:t>d</a:t>
              </a:r>
              <a:r>
                <a:rPr lang="it-IT" i="1" dirty="0">
                  <a:solidFill>
                    <a:schemeClr val="bg1"/>
                  </a:solidFill>
                </a:rPr>
                <a:t> for a global </a:t>
              </a:r>
              <a:r>
                <a:rPr lang="it-IT" i="1" dirty="0" err="1">
                  <a:solidFill>
                    <a:schemeClr val="bg1"/>
                  </a:solidFill>
                </a:rPr>
                <a:t>view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6318A74-BCCF-4766-ABBE-1F7C907B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8" y="1170409"/>
            <a:ext cx="8144730" cy="36267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967C05A-465F-4EF5-B19C-8D3FB023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69160"/>
            <a:ext cx="7654693" cy="9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497924E2-0C6F-4F5D-A340-12CC4C7C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An </a:t>
            </a:r>
            <a:r>
              <a:rPr lang="it-IT" sz="2000" dirty="0" err="1">
                <a:solidFill>
                  <a:srgbClr val="002060"/>
                </a:solidFill>
              </a:rPr>
              <a:t>optimization</a:t>
            </a:r>
            <a:r>
              <a:rPr lang="it-IT" sz="2000" dirty="0">
                <a:solidFill>
                  <a:srgbClr val="002060"/>
                </a:solidFill>
              </a:rPr>
              <a:t> </a:t>
            </a:r>
            <a:r>
              <a:rPr lang="it-IT" sz="2000" dirty="0" err="1">
                <a:solidFill>
                  <a:srgbClr val="002060"/>
                </a:solidFill>
              </a:rPr>
              <a:t>approach</a:t>
            </a:r>
            <a:r>
              <a:rPr lang="it-IT" sz="2000" dirty="0">
                <a:solidFill>
                  <a:srgbClr val="002060"/>
                </a:solidFill>
              </a:rPr>
              <a:t> for congestion control in network </a:t>
            </a:r>
            <a:r>
              <a:rPr lang="it-IT" sz="2000" dirty="0" err="1">
                <a:solidFill>
                  <a:srgbClr val="002060"/>
                </a:solidFill>
              </a:rPr>
              <a:t>routing</a:t>
            </a:r>
            <a:r>
              <a:rPr lang="it-IT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0C484B-99CD-4DDE-8CBF-A57CC16FF14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3B82ACD-3554-4EAA-86D1-C52AEBD25B29}"/>
              </a:ext>
            </a:extLst>
          </p:cNvPr>
          <p:cNvGrpSpPr/>
          <p:nvPr/>
        </p:nvGrpSpPr>
        <p:grpSpPr>
          <a:xfrm>
            <a:off x="395536" y="594345"/>
            <a:ext cx="8358188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9FADFB01-923A-4476-A5D0-781624C6B1C3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04B4871-D87D-40AC-BC38-07EB649884DE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499441-FA99-407C-AFCB-891D9CFF27B2}"/>
              </a:ext>
            </a:extLst>
          </p:cNvPr>
          <p:cNvSpPr txBox="1"/>
          <p:nvPr/>
        </p:nvSpPr>
        <p:spPr>
          <a:xfrm>
            <a:off x="416611" y="1196752"/>
            <a:ext cx="8316038" cy="71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SzPct val="80000"/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problema di </a:t>
            </a:r>
            <a:r>
              <a:rPr 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routing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richiede l'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instradamento di un insieme di domande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di traffico (commodity) su una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rete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3FED4E9-8701-4AA0-A59E-A956F3DFCE1B}"/>
                  </a:ext>
                </a:extLst>
              </p:cNvPr>
              <p:cNvSpPr txBox="1"/>
              <p:nvPr/>
            </p:nvSpPr>
            <p:spPr>
              <a:xfrm>
                <a:off x="416611" y="2224038"/>
                <a:ext cx="8337113" cy="1695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La rete su cui effettuare l'instradamento è costituita da un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grafo orientato e connesso </a:t>
                </a:r>
                <a:r>
                  <a:rPr 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G(V,A)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cui: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 nodi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𝑣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𝑉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sono 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trasmettitori/ricevitori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gli archi </a:t>
                </a:r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(i,j)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rappresentano 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link tra i trasmettitori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742950" lvl="1" indent="-285750">
                  <a:lnSpc>
                    <a:spcPts val="2500"/>
                  </a:lnSpc>
                  <a:buSzPct val="80000"/>
                  <a:buFont typeface="Wingdings" panose="05000000000000000000" pitchFamily="2" charset="2"/>
                  <a:buChar char="ü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ciascun arco </a:t>
                </a:r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(i,j)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∈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associata una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di traffico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3FED4E9-8701-4AA0-A59E-A956F3DFC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11" y="2224038"/>
                <a:ext cx="8337113" cy="1695336"/>
              </a:xfrm>
              <a:prstGeom prst="rect">
                <a:avLst/>
              </a:prstGeom>
              <a:blipFill>
                <a:blip r:embed="rId2"/>
                <a:stretch>
                  <a:fillRect r="-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0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7AEFD7-269F-4325-A7A5-444D7E34CE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1BB6C6-AA5A-49E1-BAAF-B362104050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35114-8D88-42BC-AAEE-F7CE48825BC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Presentazione su schermo (4:3)</PresentationFormat>
  <Paragraphs>77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Maurizio Boccia</cp:lastModifiedBy>
  <cp:revision>404</cp:revision>
  <dcterms:created xsi:type="dcterms:W3CDTF">2017-05-24T09:01:13Z</dcterms:created>
  <dcterms:modified xsi:type="dcterms:W3CDTF">2024-06-04T15:18:28Z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