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4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9" r:id="rId28"/>
    <p:sldId id="478" r:id="rId29"/>
    <p:sldId id="480" r:id="rId30"/>
    <p:sldId id="4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2" autoAdjust="0"/>
    <p:restoredTop sz="71080" autoAdjust="0"/>
  </p:normalViewPr>
  <p:slideViewPr>
    <p:cSldViewPr>
      <p:cViewPr varScale="1">
        <p:scale>
          <a:sx n="61" d="100"/>
          <a:sy n="61" d="100"/>
        </p:scale>
        <p:origin x="1332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59E57-5F83-4139-928A-05033D09DC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7049944-17F6-4D8A-AF82-A14B9BF1A912}">
      <dgm:prSet custT="1"/>
      <dgm:spPr/>
      <dgm:t>
        <a:bodyPr/>
        <a:lstStyle/>
        <a:p>
          <a:pPr algn="l">
            <a:lnSpc>
              <a:spcPts val="2800"/>
            </a:lnSpc>
            <a:spcAft>
              <a:spcPts val="0"/>
            </a:spcAft>
          </a:pPr>
          <a:r>
            <a:rPr lang="it-IT" sz="2000" i="1" dirty="0"/>
            <a:t>In generale, in un problema multi-obiettivo non esiste una soluzione che ottimizza tutti gli obiettivi!</a:t>
          </a:r>
          <a:endParaRPr lang="it-IT" sz="2000" dirty="0"/>
        </a:p>
      </dgm:t>
    </dgm:pt>
    <dgm:pt modelId="{58A0393F-0C73-4031-8A8F-93A5AFA67B39}" type="parTrans" cxnId="{4EB0B282-51AC-4513-9B0D-03A022AB7950}">
      <dgm:prSet/>
      <dgm:spPr/>
      <dgm:t>
        <a:bodyPr/>
        <a:lstStyle/>
        <a:p>
          <a:endParaRPr lang="it-IT"/>
        </a:p>
      </dgm:t>
    </dgm:pt>
    <dgm:pt modelId="{BB507478-9CE5-40B0-8FC3-843284888363}" type="sibTrans" cxnId="{4EB0B282-51AC-4513-9B0D-03A022AB7950}">
      <dgm:prSet/>
      <dgm:spPr/>
      <dgm:t>
        <a:bodyPr/>
        <a:lstStyle/>
        <a:p>
          <a:endParaRPr lang="it-IT"/>
        </a:p>
      </dgm:t>
    </dgm:pt>
    <dgm:pt modelId="{2A684361-DBF5-4ECF-8C6D-81E175B0F941}" type="pres">
      <dgm:prSet presAssocID="{C5959E57-5F83-4139-928A-05033D09DC7B}" presName="linear" presStyleCnt="0">
        <dgm:presLayoutVars>
          <dgm:animLvl val="lvl"/>
          <dgm:resizeHandles val="exact"/>
        </dgm:presLayoutVars>
      </dgm:prSet>
      <dgm:spPr/>
    </dgm:pt>
    <dgm:pt modelId="{232442C0-BEC9-42D3-B2C5-6A8EBCE140F5}" type="pres">
      <dgm:prSet presAssocID="{87049944-17F6-4D8A-AF82-A14B9BF1A9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D35325-C0D8-48C2-95FF-707989167C64}" type="presOf" srcId="{87049944-17F6-4D8A-AF82-A14B9BF1A912}" destId="{232442C0-BEC9-42D3-B2C5-6A8EBCE140F5}" srcOrd="0" destOrd="0" presId="urn:microsoft.com/office/officeart/2005/8/layout/vList2"/>
    <dgm:cxn modelId="{D6352F7B-3D3F-4045-92D1-04F63E484AF6}" type="presOf" srcId="{C5959E57-5F83-4139-928A-05033D09DC7B}" destId="{2A684361-DBF5-4ECF-8C6D-81E175B0F941}" srcOrd="0" destOrd="0" presId="urn:microsoft.com/office/officeart/2005/8/layout/vList2"/>
    <dgm:cxn modelId="{4EB0B282-51AC-4513-9B0D-03A022AB7950}" srcId="{C5959E57-5F83-4139-928A-05033D09DC7B}" destId="{87049944-17F6-4D8A-AF82-A14B9BF1A912}" srcOrd="0" destOrd="0" parTransId="{58A0393F-0C73-4031-8A8F-93A5AFA67B39}" sibTransId="{BB507478-9CE5-40B0-8FC3-843284888363}"/>
    <dgm:cxn modelId="{FF50B676-663F-498D-AC0E-BADDD23E903C}" type="presParOf" srcId="{2A684361-DBF5-4ECF-8C6D-81E175B0F941}" destId="{232442C0-BEC9-42D3-B2C5-6A8EBCE140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442C0-BEC9-42D3-B2C5-6A8EBCE140F5}">
      <dsp:nvSpPr>
        <dsp:cNvPr id="0" name=""/>
        <dsp:cNvSpPr/>
      </dsp:nvSpPr>
      <dsp:spPr>
        <a:xfrm>
          <a:off x="0" y="179"/>
          <a:ext cx="8208912" cy="69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000" i="1" kern="1200" dirty="0"/>
            <a:t>In generale, in un problema multi-obiettivo non esiste una soluzione che ottimizza tutti gli obiettivi!</a:t>
          </a:r>
          <a:endParaRPr lang="it-IT" sz="2000" kern="1200" dirty="0"/>
        </a:p>
      </dsp:txBody>
      <dsp:txXfrm>
        <a:off x="33956" y="34135"/>
        <a:ext cx="8141000" cy="62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E11CF1-5705-4E51-A7B7-9AB0B040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892C667-02FC-48AA-A49A-001B92C731B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0823AE-D595-4615-8C82-1997E923E8AC}"/>
              </a:ext>
            </a:extLst>
          </p:cNvPr>
          <p:cNvSpPr/>
          <p:nvPr/>
        </p:nvSpPr>
        <p:spPr>
          <a:xfrm>
            <a:off x="357952" y="764704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rigidità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nella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formulazione matematica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di un problema di ottimizzazione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mono-obiettivo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è spesso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lontana da quella di un problema reale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69C6648-8F93-4B9B-9EFC-82DB2BB18FBD}"/>
              </a:ext>
            </a:extLst>
          </p:cNvPr>
          <p:cNvSpPr/>
          <p:nvPr/>
        </p:nvSpPr>
        <p:spPr>
          <a:xfrm>
            <a:off x="357952" y="1628800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Spesso un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unico obiettivo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con diversi vincoli,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è in grado di rappresentare adeguatamente il problema pratico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che deve essere affrontato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414A32A-60A7-421E-99DA-9E92C666246C}"/>
                  </a:ext>
                </a:extLst>
              </p:cNvPr>
              <p:cNvSpPr/>
              <p:nvPr/>
            </p:nvSpPr>
            <p:spPr>
              <a:xfrm>
                <a:off x="357952" y="2492896"/>
                <a:ext cx="8208912" cy="1054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molti casi si ha a che fare con </a:t>
                </a: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un insieme di obiettivi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rappresentati da un array di funzioni che </a:t>
                </a: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devono essere bilanciate in qualche modo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</a:p>
              <a:p>
                <a:pPr algn="just">
                  <a:lnSpc>
                    <a:spcPts val="2500"/>
                  </a:lnSpc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𝐹</m:t>
                    </m:r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={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sub>
                    </m:sSub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)}</m:t>
                    </m:r>
                  </m:oMath>
                </a14:m>
                <a:endParaRPr lang="it-IT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414A32A-60A7-421E-99DA-9E92C6662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2492896"/>
                <a:ext cx="8208912" cy="1054135"/>
              </a:xfrm>
              <a:prstGeom prst="rect">
                <a:avLst/>
              </a:prstGeom>
              <a:blipFill>
                <a:blip r:embed="rId2"/>
                <a:stretch>
                  <a:fillRect l="-297" r="-371" b="-28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D1FC08F5-84D8-46F5-B47C-B9DB24475662}"/>
              </a:ext>
            </a:extLst>
          </p:cNvPr>
          <p:cNvSpPr/>
          <p:nvPr/>
        </p:nvSpPr>
        <p:spPr>
          <a:xfrm>
            <a:off x="348288" y="3715167"/>
            <a:ext cx="8208912" cy="101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L’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importanza degli obiettivi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è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generalmente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nota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fino a che il sistema sia completamente tracciato: solo a posteriori si è in grado di attribuire correttamente pesi relativi all’importanza delle diverse funzioni.</a:t>
            </a:r>
          </a:p>
        </p:txBody>
      </p:sp>
    </p:spTree>
    <p:extLst>
      <p:ext uri="{BB962C8B-B14F-4D97-AF65-F5344CB8AC3E}">
        <p14:creationId xmlns:p14="http://schemas.microsoft.com/office/powerpoint/2010/main" val="10634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D626BD-C39B-45BD-B359-58C5F533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77AD768-A2D5-4227-B1BF-41C3557EDCF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6593DEC-6894-4349-B14C-F226820CA823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2FA76142-E60A-486F-9B1B-B4EA9D386AD3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B4D5825-52AC-40D0-940A-0A5FAC6900B0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 caso bi-criterio: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80EA0626-C625-4F74-858D-A23972E1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59" y="1052736"/>
            <a:ext cx="5921005" cy="284449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C27A08B-1BDE-4816-BACA-96F33768BAFB}"/>
              </a:ext>
            </a:extLst>
          </p:cNvPr>
          <p:cNvSpPr/>
          <p:nvPr/>
        </p:nvSpPr>
        <p:spPr>
          <a:xfrm>
            <a:off x="357952" y="4143957"/>
            <a:ext cx="820891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Verdana" panose="020B0604030504040204" pitchFamily="34" charset="0"/>
              <a:buChar char="−"/>
            </a:pPr>
            <a:r>
              <a:rPr lang="it-IT" sz="1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 punti nello spazio dei criteri; ogni punto domina il quadrante a sinistra in basso</a:t>
            </a:r>
            <a:endParaRPr 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8FE3A9B-87C9-44C7-A70A-6AD1D8EB43E4}"/>
              </a:ext>
            </a:extLst>
          </p:cNvPr>
          <p:cNvSpPr/>
          <p:nvPr/>
        </p:nvSpPr>
        <p:spPr>
          <a:xfrm>
            <a:off x="357952" y="4595048"/>
            <a:ext cx="820891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Verdana" panose="020B0604030504040204" pitchFamily="34" charset="0"/>
              <a:buChar char="−"/>
            </a:pPr>
            <a:r>
              <a:rPr lang="it-IT" sz="1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frontiera di Pareto è composta da 4 punti non dominati</a:t>
            </a:r>
            <a:endParaRPr 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E5316E-C97C-424C-BF6D-5B39753BF28D}"/>
              </a:ext>
            </a:extLst>
          </p:cNvPr>
          <p:cNvSpPr/>
          <p:nvPr/>
        </p:nvSpPr>
        <p:spPr>
          <a:xfrm>
            <a:off x="357952" y="5046139"/>
            <a:ext cx="820891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Verdana" panose="020B0604030504040204" pitchFamily="34" charset="0"/>
              <a:buChar char="−"/>
            </a:pPr>
            <a:r>
              <a:rPr lang="it-IT" sz="1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L’insieme efficiente contiene almeno 4 soluzioni efficienti</a:t>
            </a:r>
            <a:endParaRPr 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ECAE5D1-CB4D-4452-829E-23E4D7721610}"/>
                  </a:ext>
                </a:extLst>
              </p:cNvPr>
              <p:cNvSpPr/>
              <p:nvPr/>
            </p:nvSpPr>
            <p:spPr>
              <a:xfrm>
                <a:off x="357952" y="5675168"/>
                <a:ext cx="8462520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 caso 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bi-criterio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 punti della frontiera di Pareto sono ordinati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equivalentemente da sinistra a destra (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cioè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crescente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oppure dal basso verso l’alto (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cioè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crescente</a:t>
                </a: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). Un’analoga proprietà </a:t>
                </a:r>
                <a:r>
                  <a:rPr lang="it-IT" sz="14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non vale per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  <m:r>
                      <a:rPr lang="it-IT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&gt;2</m:t>
                    </m:r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ECAE5D1-CB4D-4452-829E-23E4D7721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5675168"/>
                <a:ext cx="8462520" cy="861774"/>
              </a:xfrm>
              <a:prstGeom prst="rect">
                <a:avLst/>
              </a:prstGeom>
              <a:blipFill>
                <a:blip r:embed="rId3"/>
                <a:stretch>
                  <a:fillRect l="-216" r="-216" b="-3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5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FA4819-E328-4292-A4F8-C8531F56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66E3B60-BB8B-4663-B0BB-1D051F8706D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60E12A9-08A3-4416-BA53-65F04301C78B}"/>
              </a:ext>
            </a:extLst>
          </p:cNvPr>
          <p:cNvGrpSpPr/>
          <p:nvPr/>
        </p:nvGrpSpPr>
        <p:grpSpPr>
          <a:xfrm>
            <a:off x="395536" y="306927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10CC079-C0E3-4DA6-9214-CBA70960033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A8013AC-2ED6-4803-935C-6D1E3B82E898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 caso bi-criterio: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06ED702C-C82F-4DA1-B08C-219D7B7299B9}"/>
              </a:ext>
            </a:extLst>
          </p:cNvPr>
          <p:cNvSpPr/>
          <p:nvPr/>
        </p:nvSpPr>
        <p:spPr>
          <a:xfrm>
            <a:off x="357952" y="620688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inviluppo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involucro convesso 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un insieme di punti è il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minimo poliedro che contiene tali punti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nel caso bi-criterio è un poligono convesso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8D0B7FF-102D-4B2F-A805-47C96A1F6653}"/>
              </a:ext>
            </a:extLst>
          </p:cNvPr>
          <p:cNvSpPr/>
          <p:nvPr/>
        </p:nvSpPr>
        <p:spPr>
          <a:xfrm>
            <a:off x="357952" y="1333082"/>
            <a:ext cx="8208912" cy="150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indichiamo con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l’involucro convesso dei punti dello spazio dei criteri corrispondenti a soluzioni ammissibili allora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punti della frontiera di Pareto 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possono essere partizionati in:</a:t>
            </a:r>
          </a:p>
          <a:p>
            <a:pPr marL="742950" lvl="1" indent="-285750" algn="just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supportati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: giacciono sulla superficie esterna di S</a:t>
            </a:r>
          </a:p>
          <a:p>
            <a:pPr marL="742950" lvl="1" indent="-285750" algn="just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supportati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ia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cc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iono all’interno di 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0D9F699-1AA9-4C78-9C92-9B3DEC50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3713384"/>
            <a:ext cx="6516216" cy="25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586F67-F0D3-4F93-9C48-6F292AE0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5DA7513-3907-46F0-8194-50BE8A03BAB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7BF4453-9107-4AFA-98AF-CB35CE85BF5F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E63752D-6F86-4BBD-A9ED-613849B44A5D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A79B1D5-BA5B-4C4E-86FB-B1A3DBE25ECF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Metodi risolutivi: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D72AD9E5-5EE1-4BFD-A2AC-237649FF8D41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 scopo è individuare uno specifico ottimo di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00144C6-3EAB-4E74-AEC7-132EB079E142}"/>
              </a:ext>
            </a:extLst>
          </p:cNvPr>
          <p:cNvSpPr/>
          <p:nvPr/>
        </p:nvSpPr>
        <p:spPr>
          <a:xfrm>
            <a:off x="357952" y="1724514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Questo può richiedere la generazione di tutta la frontiera di Pareto o di un suo sottoinsieme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3E322CA-EF7E-407B-B6D0-F6A097578805}"/>
              </a:ext>
            </a:extLst>
          </p:cNvPr>
          <p:cNvSpPr/>
          <p:nvPr/>
        </p:nvSpPr>
        <p:spPr>
          <a:xfrm>
            <a:off x="357952" y="2444435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base al ruolo svolto dal decisore nella strategia di soluzione del problema, i metodi risolutivi vengono classificati in tre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457882-A3EF-4279-BB8A-5BACC911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284984"/>
            <a:ext cx="8358187" cy="58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b="1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a posteriori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nei quali si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 tutto l’insieme efficiente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al cui interno il decisore sceglie la soluzione per lui migliore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6869AD5-B5E3-4A0F-852F-366D3038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88" y="4077072"/>
            <a:ext cx="8358187" cy="10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b="1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a priori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nei quali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decisore specifica le sue preferenze prima che abbia inizio il processo risolutivo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; in base alle informazioni avute dal decisore la ricerca si indirizza verso la soluzione migliore senza dover necessariamente generare tutti gli ottimo di Pareto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5CF16-363C-4225-8C0E-E34D29B4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88" y="5382120"/>
            <a:ext cx="8358187" cy="10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b="1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interattivi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nei quali </a:t>
            </a:r>
            <a:r>
              <a:rPr lang="it-IT" alt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decisore specifica le sue preferenze mano a mano che il processo risolutivo procede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, eventualmente scartando alcune soluzioni efficienti trovate, e guidando in tal modo il processo verso la soluzione per lui più soddisfacente</a:t>
            </a:r>
          </a:p>
        </p:txBody>
      </p:sp>
    </p:spTree>
    <p:extLst>
      <p:ext uri="{BB962C8B-B14F-4D97-AF65-F5344CB8AC3E}">
        <p14:creationId xmlns:p14="http://schemas.microsoft.com/office/powerpoint/2010/main" val="267406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46441D-1A5A-41BE-A49C-4DC3B018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BFB3F70-1944-44E7-8E67-8763C4924CF0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1DFF412-DF55-41D6-8D74-516363122CC4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02BE143-0B6F-45F1-BE98-10B141250467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122097A-D49D-4B9B-B2BB-A869B93D7F7F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BF32FFEB-316C-4EEE-92BC-F7C228A407ED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tratta di un metodo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posteriori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C9D1109-624C-4719-8ABC-70FDB621DAD1}"/>
                  </a:ext>
                </a:extLst>
              </p:cNvPr>
              <p:cNvSpPr/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seleziona una funzione obiettivo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e la 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ottimizza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mentre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le altre funzioni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=1,…,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   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trasformate in vincoli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limitando opportunamente i loro valori</a:t>
                </a: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C9D1109-624C-4719-8ABC-70FDB621D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  <a:blipFill>
                <a:blip r:embed="rId2"/>
                <a:stretch>
                  <a:fillRect l="-297" t="-2174" r="-37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35E34BFE-84EB-4636-A3D7-DBD26492064D}"/>
              </a:ext>
            </a:extLst>
          </p:cNvPr>
          <p:cNvSpPr/>
          <p:nvPr/>
        </p:nvSpPr>
        <p:spPr>
          <a:xfrm>
            <a:off x="357952" y="2780928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Supponiamo di avere un problema di minimo:</a:t>
            </a:r>
          </a:p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endParaRPr 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15721E7-333B-4C4F-B2B0-D1E646BD3015}"/>
                  </a:ext>
                </a:extLst>
              </p:cNvPr>
              <p:cNvSpPr txBox="1"/>
              <p:nvPr/>
            </p:nvSpPr>
            <p:spPr>
              <a:xfrm>
                <a:off x="467544" y="3140968"/>
                <a:ext cx="4464496" cy="11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15721E7-333B-4C4F-B2B0-D1E646BD3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4464496" cy="1118191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522A0DF-FBA8-4025-BD53-2096036229FD}"/>
                  </a:ext>
                </a:extLst>
              </p:cNvPr>
              <p:cNvSpPr/>
              <p:nvPr/>
            </p:nvSpPr>
            <p:spPr>
              <a:xfrm>
                <a:off x="357952" y="4365104"/>
                <a:ext cx="8208912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Scelto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definiamo per ogni altra funzione obiettivo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un </a:t>
                </a:r>
                <a:r>
                  <a:rPr lang="it-IT" sz="1600" i="1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upper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bound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. Il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problema mono-obiettivo risultante 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è: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522A0DF-FBA8-4025-BD53-209603622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4365104"/>
                <a:ext cx="8208912" cy="605294"/>
              </a:xfrm>
              <a:prstGeom prst="rect">
                <a:avLst/>
              </a:prstGeom>
              <a:blipFill>
                <a:blip r:embed="rId4"/>
                <a:stretch>
                  <a:fillRect l="-446" t="-3030" r="-371" b="-10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E0A201F-D321-41F4-B91D-163E6C72B53E}"/>
                  </a:ext>
                </a:extLst>
              </p:cNvPr>
              <p:cNvSpPr txBox="1"/>
              <p:nvPr/>
            </p:nvSpPr>
            <p:spPr>
              <a:xfrm>
                <a:off x="467544" y="5013176"/>
                <a:ext cx="4464496" cy="15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E0A201F-D321-41F4-B91D-163E6C72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013176"/>
                <a:ext cx="4464496" cy="1502912"/>
              </a:xfrm>
              <a:prstGeom prst="rect">
                <a:avLst/>
              </a:prstGeom>
              <a:blipFill>
                <a:blip r:embed="rId5"/>
                <a:stretch>
                  <a:fillRect b="-1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2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F19ECF-A7C8-4253-AA93-3A34C16B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FDAF5F2-9176-4805-91F6-662693611B9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C4F7F69-0ACE-44E1-A7B0-07F8176410A9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BDC43AC6-D7C2-4198-89FC-6FF0A639E024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5AFA409-8226-44CE-9B43-F42E6E1ABFA2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F9C30940-CE52-4D04-963F-641745A3089E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tratta di un metodo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posteriori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76FFC08-D05B-41D6-A946-A00D4D0900FB}"/>
                  </a:ext>
                </a:extLst>
              </p:cNvPr>
              <p:cNvSpPr/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seleziona una funzione obiettivo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e la si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ottimizza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mentre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le altre funzioni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=1,…,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   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trasformate in vincoli</a:t>
                </a: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limitando opportunamente i loro valori</a:t>
                </a: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76FFC08-D05B-41D6-A946-A00D4D090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724674"/>
                <a:ext cx="8208912" cy="840230"/>
              </a:xfrm>
              <a:prstGeom prst="rect">
                <a:avLst/>
              </a:prstGeom>
              <a:blipFill>
                <a:blip r:embed="rId2"/>
                <a:stretch>
                  <a:fillRect l="-297" t="-2174" r="-37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EFBD9913-3D7B-47C3-880E-619E762B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2" y="3137125"/>
            <a:ext cx="8358187" cy="58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soluzione ottima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del problema mono-obiettivo 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appartiene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necessariamente </a:t>
            </a: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alla frontiera di Pareto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del problema multi-obiettivo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BF2A618-EB3C-480C-BDDF-FC52C1E5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51" y="3960764"/>
                <a:ext cx="8358187" cy="583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Risolvendo i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terativamente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con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opportunamente aggiornati, </a:t>
                </a:r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è possibile generare tutta la frontiera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BF2A618-EB3C-480C-BDDF-FC52C1E5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51" y="3960764"/>
                <a:ext cx="8358187" cy="583750"/>
              </a:xfrm>
              <a:prstGeom prst="rect">
                <a:avLst/>
              </a:prstGeom>
              <a:blipFill>
                <a:blip r:embed="rId3"/>
                <a:stretch>
                  <a:fillRect l="-292" t="-3158" r="-365" b="-13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771A2DD-9286-40AC-9C63-C61BEB015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51" y="4789466"/>
                <a:ext cx="8358187" cy="60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Il metodo risulta particolarmente 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semplice e intuitivo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 caso 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bi-criterio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; per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&gt;2</m:t>
                    </m:r>
                  </m:oMath>
                </a14:m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la scelta dei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risulta più complicata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771A2DD-9286-40AC-9C63-C61BEB015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51" y="4789466"/>
                <a:ext cx="8358187" cy="605294"/>
              </a:xfrm>
              <a:prstGeom prst="rect">
                <a:avLst/>
              </a:prstGeom>
              <a:blipFill>
                <a:blip r:embed="rId4"/>
                <a:stretch>
                  <a:fillRect l="-292" t="-5051" r="-365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5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08AFA7-E3A2-4C98-BAA3-D1C81DBD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42532B9-05A3-435E-A79E-849816E74C4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C56A2ED-104B-4D41-895F-15FCF838F814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E913057D-2BA3-448F-AE83-04D890EA6D6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CA9FCAF-5237-4C72-86C1-33DBCDEAF64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F966449-2352-411D-8DD6-8B9849BC4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76" y="1268760"/>
                <a:ext cx="8429625" cy="1183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Sia dato un insieme di </a:t>
                </a:r>
                <a:r>
                  <a:rPr lang="it-IT" sz="1600" i="1" dirty="0">
                    <a:solidFill>
                      <a:srgbClr val="C00000"/>
                    </a:solidFill>
                    <a:latin typeface="Comic Sans MS" pitchFamily="66" charset="0"/>
                  </a:rPr>
                  <a:t>n</a:t>
                </a:r>
                <a:r>
                  <a:rPr lang="it-IT" sz="1600" dirty="0">
                    <a:latin typeface="Comic Sans MS" pitchFamily="66" charset="0"/>
                  </a:rPr>
                  <a:t> possibili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investimenti</a:t>
                </a:r>
                <a:r>
                  <a:rPr lang="it-IT" sz="1600" dirty="0">
                    <a:latin typeface="Comic Sans MS" pitchFamily="66" charset="0"/>
                  </a:rPr>
                  <a:t> </a:t>
                </a:r>
                <a:r>
                  <a:rPr lang="it-IT" sz="1600" i="1" dirty="0">
                    <a:solidFill>
                      <a:srgbClr val="C00000"/>
                    </a:solidFill>
                    <a:latin typeface="Comic Sans MS" pitchFamily="66" charset="0"/>
                  </a:rPr>
                  <a:t>j</a:t>
                </a:r>
                <a:r>
                  <a:rPr lang="it-IT" sz="1600" dirty="0">
                    <a:latin typeface="Comic Sans MS" pitchFamily="66" charset="0"/>
                  </a:rPr>
                  <a:t>, ognuno richiedente un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esborso</a:t>
                </a:r>
                <a:r>
                  <a:rPr lang="it-IT" sz="1600" dirty="0">
                    <a:latin typeface="Comic Sans MS" pitchFamily="66" charset="0"/>
                  </a:rPr>
                  <a:t> in denaro 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>
                    <a:latin typeface="Comic Sans MS" pitchFamily="66" charset="0"/>
                  </a:rPr>
                  <a:t>. Ad ogni investimento è inoltre associato un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profitto atteso </a:t>
                </a:r>
                <a:r>
                  <a:rPr lang="it-IT" sz="1600" dirty="0">
                    <a:latin typeface="Comic Sans MS" pitchFamily="66" charset="0"/>
                  </a:rPr>
                  <a:t>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>
                    <a:latin typeface="Comic Sans MS" pitchFamily="66" charset="0"/>
                  </a:rPr>
                  <a:t> e un </a:t>
                </a:r>
                <a:r>
                  <a:rPr lang="it-IT" sz="1600" dirty="0">
                    <a:solidFill>
                      <a:schemeClr val="tx2"/>
                    </a:solidFill>
                    <a:latin typeface="Comic Sans MS" pitchFamily="66" charset="0"/>
                  </a:rPr>
                  <a:t>indice di sicurezza o affidabilità </a:t>
                </a:r>
                <a:r>
                  <a:rPr lang="it-IT" sz="1600" dirty="0">
                    <a:latin typeface="Comic Sans MS" pitchFamily="66" charset="0"/>
                  </a:rPr>
                  <a:t>(inversamente proporzionale al rischio) pari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1600" dirty="0">
                    <a:latin typeface="Comic Sans MS" pitchFamily="66" charset="0"/>
                  </a:rPr>
                  <a:t>. Sia dato infine un limite massimo di budget </a:t>
                </a:r>
                <a:r>
                  <a:rPr lang="it-IT" sz="1600" i="1" dirty="0">
                    <a:solidFill>
                      <a:srgbClr val="C00000"/>
                    </a:solidFill>
                    <a:latin typeface="Comic Sans MS" pitchFamily="66" charset="0"/>
                  </a:rPr>
                  <a:t>W</a:t>
                </a:r>
                <a:r>
                  <a:rPr lang="it-IT" sz="1600" dirty="0">
                    <a:latin typeface="Comic Sans MS" pitchFamily="66" charset="0"/>
                  </a:rPr>
                  <a:t> per l’esborso iniziale.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F966449-2352-411D-8DD6-8B9849BC4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276" y="1268760"/>
                <a:ext cx="8429625" cy="1183401"/>
              </a:xfrm>
              <a:prstGeom prst="rect">
                <a:avLst/>
              </a:prstGeom>
              <a:blipFill>
                <a:blip r:embed="rId2"/>
                <a:stretch>
                  <a:fillRect l="-362" t="-1031" r="-868" b="-6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>
            <a:extLst>
              <a:ext uri="{FF2B5EF4-FFF2-40B4-BE49-F238E27FC236}">
                <a16:creationId xmlns:a16="http://schemas.microsoft.com/office/drawing/2014/main" id="{ED985860-593D-4FCB-A769-0664083B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75" y="2564904"/>
            <a:ext cx="8429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L’obiettivo è quello di selezionare l’insieme degli investimenti il cui </a:t>
            </a:r>
            <a:r>
              <a:rPr lang="it-IT" sz="1600" dirty="0">
                <a:solidFill>
                  <a:schemeClr val="tx2"/>
                </a:solidFill>
                <a:latin typeface="Comic Sans MS" pitchFamily="66" charset="0"/>
              </a:rPr>
              <a:t>esborso totale non ecceda</a:t>
            </a:r>
            <a:r>
              <a:rPr lang="it-IT" sz="1600" dirty="0">
                <a:latin typeface="Comic Sans MS" pitchFamily="66" charset="0"/>
              </a:rPr>
              <a:t> </a:t>
            </a:r>
            <a:r>
              <a:rPr lang="it-IT" sz="1600" i="1" dirty="0">
                <a:solidFill>
                  <a:srgbClr val="C00000"/>
                </a:solidFill>
                <a:latin typeface="Comic Sans MS" pitchFamily="66" charset="0"/>
              </a:rPr>
              <a:t>W</a:t>
            </a:r>
            <a:r>
              <a:rPr lang="it-IT" sz="1600" dirty="0">
                <a:latin typeface="Comic Sans MS" pitchFamily="66" charset="0"/>
              </a:rPr>
              <a:t> e per cui siano </a:t>
            </a:r>
            <a:r>
              <a:rPr lang="it-IT" sz="1600" dirty="0">
                <a:solidFill>
                  <a:schemeClr val="tx2"/>
                </a:solidFill>
                <a:latin typeface="Comic Sans MS" pitchFamily="66" charset="0"/>
              </a:rPr>
              <a:t>massimi il profitto totale e la sicurezza totale</a:t>
            </a:r>
            <a:r>
              <a:rPr lang="it-IT" sz="1600" dirty="0">
                <a:latin typeface="Comic Sans MS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8D4F5DB0-DE86-4C80-B3D3-8AF54DC4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326242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8D4F5DB0-DE86-4C80-B3D3-8AF54DC48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3262422"/>
                <a:ext cx="8429625" cy="369332"/>
              </a:xfrm>
              <a:prstGeom prst="rect">
                <a:avLst/>
              </a:prstGeom>
              <a:blipFill>
                <a:blip r:embed="rId3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6C0D0476-CCEA-4C85-8B94-23F8F1825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772379"/>
            <a:ext cx="5040560" cy="10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0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7542A7-6ECD-4D1A-B9E8-92B45DD3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C6D2A32-6250-408C-B6B6-7AB5682ACA2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E090C298-C886-42E7-BBC2-FF79EF94D179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F364D1C6-7D42-4352-9442-B776573FE20C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E144A6B-F243-4582-9F34-AFC3B18819F3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E502FA48-4BF6-42DB-B7FE-52FB33A1C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9" name="Text Box 3">
                <a:extLst>
                  <a:ext uri="{FF2B5EF4-FFF2-40B4-BE49-F238E27FC236}">
                    <a16:creationId xmlns:a16="http://schemas.microsoft.com/office/drawing/2014/main" id="{E502FA48-4BF6-42DB-B7FE-52FB33A1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A10992A7-440E-407F-A1EB-6FB0A6CC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6104CDD-C3F1-4D00-B068-B93D2187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2" y="3619637"/>
            <a:ext cx="8358187" cy="5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latin typeface="Comic Sans MS" pitchFamily="66" charset="0"/>
              </a:rPr>
              <a:t>Risolviamo il problema di </a:t>
            </a:r>
            <a:r>
              <a:rPr lang="it-IT" altLang="it-IT" sz="1600" dirty="0" err="1">
                <a:latin typeface="Comic Sans MS" pitchFamily="66" charset="0"/>
              </a:rPr>
              <a:t>knapsack</a:t>
            </a:r>
            <a:r>
              <a:rPr lang="it-IT" altLang="it-IT" sz="1600" dirty="0">
                <a:latin typeface="Comic Sans MS" pitchFamily="66" charset="0"/>
              </a:rPr>
              <a:t> massimizzando il profitto; siano P ed S il profitto e la sicurezza ottenuti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0F13B8-E74A-4774-AEBB-E9CD7AAE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1" y="4443276"/>
            <a:ext cx="8358187" cy="5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latin typeface="Comic Sans MS" pitchFamily="66" charset="0"/>
              </a:rPr>
              <a:t>Massimizziamo nuovamente il profitto, ma imponendo come vincolo che la sicurezza totale sia maggiore o uguale a S+1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C9FD5B-4E79-404B-AB6F-C7804E99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1" y="5271978"/>
            <a:ext cx="8358187" cy="5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latin typeface="Comic Sans MS" pitchFamily="66" charset="0"/>
              </a:rPr>
              <a:t>Iteriamo il procedimento aggiornando il vincolo sulla sicurezza con l’ultimo valore S ottenuto, fino a quando il problema non risulta inammissibile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BD298173-4D59-439D-8920-430542BAE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131676"/>
            <a:ext cx="8429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Per determinare la frontiera di Pareto:</a:t>
            </a:r>
          </a:p>
        </p:txBody>
      </p:sp>
    </p:spTree>
    <p:extLst>
      <p:ext uri="{BB962C8B-B14F-4D97-AF65-F5344CB8AC3E}">
        <p14:creationId xmlns:p14="http://schemas.microsoft.com/office/powerpoint/2010/main" val="2042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29A935-FE4D-4F21-B56A-3C6D25EA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C572D09-5127-49DE-B6EC-C72008942D36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0B9B0E9-A592-4EED-8BAA-F37DA422269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34BC21-A60F-4560-A78C-A71593674ADD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62844B4-146B-4300-A879-7BB9D1CE1976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1D1372C-46CF-4C4E-AAF0-BBD727FAF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91D1372C-46CF-4C4E-AAF0-BBD727FAF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F2518FA-1700-4F60-AC50-61871C9D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BAB8C79-7173-48FC-8910-B844144C1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1: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2B516052-2807-4F8B-856F-CE29D9B3F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di zaino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E89D71-A7CA-4561-A15F-3247053D45C7}"/>
                  </a:ext>
                </a:extLst>
              </p:cNvPr>
              <p:cNvSpPr txBox="1"/>
              <p:nvPr/>
            </p:nvSpPr>
            <p:spPr>
              <a:xfrm>
                <a:off x="1809932" y="3814192"/>
                <a:ext cx="1150379" cy="71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E89D71-A7CA-4561-A15F-3247053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32" y="3814192"/>
                <a:ext cx="1150379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886813A-6A78-4B5B-A73C-B014A198A326}"/>
                  </a:ext>
                </a:extLst>
              </p:cNvPr>
              <p:cNvSpPr txBox="1"/>
              <p:nvPr/>
            </p:nvSpPr>
            <p:spPr>
              <a:xfrm>
                <a:off x="1836048" y="4628988"/>
                <a:ext cx="3888432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886813A-6A78-4B5B-A73C-B014A19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4628988"/>
                <a:ext cx="3888432" cy="625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2883B13-B8A7-4C66-8CBD-BA2A59E188CD}"/>
                  </a:ext>
                </a:extLst>
              </p:cNvPr>
              <p:cNvSpPr txBox="1"/>
              <p:nvPr/>
            </p:nvSpPr>
            <p:spPr>
              <a:xfrm>
                <a:off x="1836048" y="5398368"/>
                <a:ext cx="515846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=1,…,14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2883B13-B8A7-4C66-8CBD-BA2A59E18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5398368"/>
                <a:ext cx="5158460" cy="266035"/>
              </a:xfrm>
              <a:prstGeom prst="rect">
                <a:avLst/>
              </a:prstGeom>
              <a:blipFill>
                <a:blip r:embed="rId6"/>
                <a:stretch>
                  <a:fillRect l="-946" b="-279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>
            <a:extLst>
              <a:ext uri="{FF2B5EF4-FFF2-40B4-BE49-F238E27FC236}">
                <a16:creationId xmlns:a16="http://schemas.microsoft.com/office/drawing/2014/main" id="{F7E5649E-0E33-45B2-BC24-7E443DDE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5826750"/>
            <a:ext cx="8095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P=159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S=40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3,7,8 e 14</a:t>
            </a:r>
          </a:p>
        </p:txBody>
      </p:sp>
    </p:spTree>
    <p:extLst>
      <p:ext uri="{BB962C8B-B14F-4D97-AF65-F5344CB8AC3E}">
        <p14:creationId xmlns:p14="http://schemas.microsoft.com/office/powerpoint/2010/main" val="6420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7B3A4C-8AFE-4616-8CD9-30CF1738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1E1111-B066-4449-8A03-A28A7E04EF1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19A23C3-0B69-41FF-A12D-F37DCE1B3BAA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0FCE468-91B7-4CC0-AB16-BF694ACBC8DC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34D4285-C0CD-4864-B0A6-68F9AB14974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3FEED02A-DD70-4B32-90C9-77CD1F5D1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3FEED02A-DD70-4B32-90C9-77CD1F5D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E27E0ED2-FFBE-4BDA-8920-AB83B978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589CE6F1-47B5-4425-ABD3-FC4B9C0A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2: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AFE2B7C-B2EF-469E-B1B7-68567DA0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01B7491-18BF-43E1-AAB6-36CD6177ECB7}"/>
                  </a:ext>
                </a:extLst>
              </p:cNvPr>
              <p:cNvSpPr txBox="1"/>
              <p:nvPr/>
            </p:nvSpPr>
            <p:spPr>
              <a:xfrm>
                <a:off x="1117365" y="3789040"/>
                <a:ext cx="1150379" cy="71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01B7491-18BF-43E1-AAB6-36CD6177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65" y="3789040"/>
                <a:ext cx="1150379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030D77E-C609-4696-8B63-97EA785FF4C7}"/>
                  </a:ext>
                </a:extLst>
              </p:cNvPr>
              <p:cNvSpPr txBox="1"/>
              <p:nvPr/>
            </p:nvSpPr>
            <p:spPr>
              <a:xfrm>
                <a:off x="1115616" y="5179900"/>
                <a:ext cx="3888432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030D77E-C609-4696-8B63-97EA785F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179900"/>
                <a:ext cx="3888432" cy="625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1434E2E-8B63-4AC1-9F33-42F4DA4006C5}"/>
                  </a:ext>
                </a:extLst>
              </p:cNvPr>
              <p:cNvSpPr txBox="1"/>
              <p:nvPr/>
            </p:nvSpPr>
            <p:spPr>
              <a:xfrm>
                <a:off x="1141732" y="5827261"/>
                <a:ext cx="515846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=1,…,14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1434E2E-8B63-4AC1-9F33-42F4DA400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32" y="5827261"/>
                <a:ext cx="5158460" cy="266035"/>
              </a:xfrm>
              <a:prstGeom prst="rect">
                <a:avLst/>
              </a:prstGeom>
              <a:blipFill>
                <a:blip r:embed="rId6"/>
                <a:stretch>
                  <a:fillRect l="-946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>
            <a:extLst>
              <a:ext uri="{FF2B5EF4-FFF2-40B4-BE49-F238E27FC236}">
                <a16:creationId xmlns:a16="http://schemas.microsoft.com/office/drawing/2014/main" id="{1718695B-698D-4708-B5D0-8BF1B031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192" y="4869160"/>
            <a:ext cx="388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S=105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1,3,5,7,9 e 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D19C96-09D7-4268-A940-301D0FD4C90D}"/>
                  </a:ext>
                </a:extLst>
              </p:cNvPr>
              <p:cNvSpPr txBox="1"/>
              <p:nvPr/>
            </p:nvSpPr>
            <p:spPr>
              <a:xfrm>
                <a:off x="1115616" y="4459820"/>
                <a:ext cx="3888432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AD19C96-09D7-4268-A940-301D0FD4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59820"/>
                <a:ext cx="3888432" cy="625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3">
            <a:extLst>
              <a:ext uri="{FF2B5EF4-FFF2-40B4-BE49-F238E27FC236}">
                <a16:creationId xmlns:a16="http://schemas.microsoft.com/office/drawing/2014/main" id="{E49FA4AB-5F09-43A7-BE6B-8234139D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65104"/>
            <a:ext cx="38884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Dove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=S+1=41</a:t>
            </a:r>
          </a:p>
        </p:txBody>
      </p:sp>
    </p:spTree>
    <p:extLst>
      <p:ext uri="{BB962C8B-B14F-4D97-AF65-F5344CB8AC3E}">
        <p14:creationId xmlns:p14="http://schemas.microsoft.com/office/powerpoint/2010/main" val="728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6324BDD1-D0B4-4734-8E31-9AF49013B032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50AD3138-FDE1-499E-8A11-77A198EBDD3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963719E-9060-48FF-B305-3BB95CACD8B0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0971E5F-24E9-4CF6-825D-BFF9E0B4C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0971E5F-24E9-4CF6-825D-BFF9E0B4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A3033EC-853A-4B4A-8AB2-8C7FF51C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AA78548-F8DE-458D-BAF0-8F60C990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3: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DF77B45-0A55-48A6-8F23-C1574176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=106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AF166D2-9FD3-4D30-8B53-533B8222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852337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S=122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1,2,3,5,7 e 14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78D0CF5-4475-4845-8F66-9584A3AC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4: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7B69C8F-F0B2-4405-9081-FE5F7177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101044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=123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97B7C9D-0937-489B-930A-1D12C02A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580529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S=133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1,2,3,4,7 e 14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9E264E3-DD1F-410C-B430-708D49D0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5D91BC4-E619-42DA-936D-8422FA090EE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E846572-7C85-4FEB-A762-8F498E18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63A0EBC-AA1A-4499-A4E6-B6EB47269314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ACFD407-366C-4614-A3FA-9324F73ADD5C}"/>
              </a:ext>
            </a:extLst>
          </p:cNvPr>
          <p:cNvSpPr/>
          <p:nvPr/>
        </p:nvSpPr>
        <p:spPr>
          <a:xfrm>
            <a:off x="357952" y="692696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La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programmazione matematica classica (PL e PLI)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tratta problemi caratterizzati da un’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unica funzione obiettivo</a:t>
            </a:r>
            <a:endParaRPr lang="it-IT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11B7D4B-E24C-421D-BD76-35321CF5F252}"/>
              </a:ext>
            </a:extLst>
          </p:cNvPr>
          <p:cNvSpPr/>
          <p:nvPr/>
        </p:nvSpPr>
        <p:spPr>
          <a:xfrm>
            <a:off x="357952" y="1490077"/>
            <a:ext cx="8208912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problemi di ottimizzazione reali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invece possono presentare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 obiettivi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1AF1F88-CD3D-4BDA-9F83-CEF04A6530B8}"/>
              </a:ext>
            </a:extLst>
          </p:cNvPr>
          <p:cNvSpPr/>
          <p:nvPr/>
        </p:nvSpPr>
        <p:spPr>
          <a:xfrm>
            <a:off x="357952" y="1922125"/>
            <a:ext cx="8208912" cy="229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Calcolo di percorsi 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Tempo di percorrenza totale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Costi totali (pedaggio, carburante, inquinamento,…)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Qualità delle strade (accesso ai veicoli pesanti)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Rischiosità (incidenti, esposizione al rischio per i residenti,…)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Rilevanza paesaggistica 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……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49C1795-81A2-4FC4-818D-5865A23B6C2F}"/>
              </a:ext>
            </a:extLst>
          </p:cNvPr>
          <p:cNvSpPr/>
          <p:nvPr/>
        </p:nvSpPr>
        <p:spPr>
          <a:xfrm>
            <a:off x="357952" y="4298389"/>
            <a:ext cx="8208912" cy="165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«Portfolio»: </a:t>
            </a: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scelta di investimenti o progetti 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Profitto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Durata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Rischio (misurato secondo diversi parametri)</a:t>
            </a:r>
          </a:p>
          <a:p>
            <a:pPr marL="742950" lvl="1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810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5: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3BFEF-4BC2-495D-BA7F-D1F65408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=134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CEE1882-935C-4D7D-9627-46EF1784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852337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P=145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S=143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1,2,3,7,9 e 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450848-033D-40B7-B6A6-8D069C33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6: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B0E57551-4350-4ADA-80F8-DEEC60CC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101044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=144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ED401D5-8203-49B1-AE37-E01E9D70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580529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P=137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S=150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1,2,3,4,7 e 9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7: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3BFEF-4BC2-495D-BA7F-D1F65408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=151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CEE1882-935C-4D7D-9627-46EF1784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852337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P=116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S=167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1,2,3,4,5,,9 e 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450848-033D-40B7-B6A6-8D069C33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581128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8: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B0E57551-4350-4ADA-80F8-DEEC60CC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101044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=168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ED401D5-8203-49B1-AE37-E01E9D70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6" y="5580529"/>
            <a:ext cx="7879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Otteniamo un profitto massimo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P=69 </a:t>
            </a:r>
            <a:r>
              <a:rPr lang="it-IT" sz="1600" dirty="0">
                <a:latin typeface="Comic Sans MS" pitchFamily="66" charset="0"/>
              </a:rPr>
              <a:t>e un valore di sicurezza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S=170 </a:t>
            </a:r>
            <a:r>
              <a:rPr lang="it-IT" sz="1600" dirty="0">
                <a:latin typeface="Comic Sans MS" pitchFamily="66" charset="0"/>
              </a:rPr>
              <a:t>con gli investimenti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1,2,3,4,6,9 e 11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Iterazione 9: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3BFEF-4BC2-495D-BA7F-D1F65408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372852"/>
            <a:ext cx="8095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Risolviamo il problema della seconda iterazione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LB</a:t>
            </a:r>
            <a:r>
              <a:rPr lang="it-IT" sz="1600" b="1" i="1" baseline="-25000" dirty="0">
                <a:solidFill>
                  <a:srgbClr val="C00000"/>
                </a:solidFill>
                <a:latin typeface="Comic Sans MS" pitchFamily="66" charset="0"/>
              </a:rPr>
              <a:t>S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=171</a:t>
            </a:r>
            <a:r>
              <a:rPr lang="it-IT" sz="1600" dirty="0">
                <a:latin typeface="Comic Sans MS" pitchFamily="66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CEE1882-935C-4D7D-9627-46EF1784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1" y="3717032"/>
            <a:ext cx="78793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Non otteniamo alcuna soluzione ammissibile e il metodo termina</a:t>
            </a:r>
            <a:endParaRPr lang="it-IT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7CCE243D-A655-4C17-B1FB-ED484B2A7623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5D6F53-3D26-42BE-8DD2-C2F0D8DF4D96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1DCD1B1-3388-4F0A-80E9-528C03B73F4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Algoritmo </a:t>
              </a:r>
              <a:r>
                <a:rPr lang="el-GR" i="1" dirty="0">
                  <a:solidFill>
                    <a:schemeClr val="bg1"/>
                  </a:solidFill>
                </a:rPr>
                <a:t>ε</a:t>
              </a:r>
              <a:r>
                <a:rPr lang="it-IT" i="1" dirty="0">
                  <a:solidFill>
                    <a:schemeClr val="bg1"/>
                  </a:solidFill>
                </a:rPr>
                <a:t>-</a:t>
              </a:r>
              <a:r>
                <a:rPr lang="it-IT" i="1" dirty="0" err="1">
                  <a:solidFill>
                    <a:schemeClr val="bg1"/>
                  </a:solidFill>
                </a:rPr>
                <a:t>constraints</a:t>
              </a:r>
              <a:r>
                <a:rPr lang="it-IT" i="1" dirty="0">
                  <a:solidFill>
                    <a:schemeClr val="bg1"/>
                  </a:solidFill>
                </a:rPr>
                <a:t>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Si consideri il caso in cui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e i dati siano quelli della tabella seguente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DF333914-D95D-422F-832F-7C8C7720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611" y="1196752"/>
                <a:ext cx="8429625" cy="369332"/>
              </a:xfrm>
              <a:prstGeom prst="rect">
                <a:avLst/>
              </a:prstGeom>
              <a:blipFill>
                <a:blip r:embed="rId2"/>
                <a:stretch>
                  <a:fillRect l="-362" b="-196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DA1FE4EC-75E9-45E1-92A8-5FD30046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6709"/>
            <a:ext cx="5040560" cy="1069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17D6828-2C7C-48D5-A763-AD3BB9B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69" y="2852936"/>
            <a:ext cx="7143750" cy="4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chemeClr val="tx2"/>
                </a:solidFill>
                <a:latin typeface="Comic Sans MS" pitchFamily="66" charset="0"/>
              </a:rPr>
              <a:t>Le coppie generate sono:</a:t>
            </a:r>
            <a:r>
              <a:rPr lang="it-IT" altLang="it-IT" sz="1600" dirty="0">
                <a:latin typeface="Comic Sans MS" pitchFamily="66" charset="0"/>
              </a:rPr>
              <a:t>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74C9EF-9F5C-4065-98B9-C0326BC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370E88-D0AF-4E46-88E7-6444208BD50C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E64677-A238-4781-8023-F24C2B6D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733" y="3330262"/>
            <a:ext cx="5381991" cy="3483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C5CB77D-9549-4FA6-BF38-C15F09A16C4F}"/>
                  </a:ext>
                </a:extLst>
              </p:cNvPr>
              <p:cNvSpPr txBox="1"/>
              <p:nvPr/>
            </p:nvSpPr>
            <p:spPr>
              <a:xfrm>
                <a:off x="1403648" y="3516676"/>
                <a:ext cx="1062021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159,40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154,105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154,122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154,133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145,143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137,150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116,167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69,170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C5CB77D-9549-4FA6-BF38-C15F09A1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16676"/>
                <a:ext cx="1062021" cy="2215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1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795FFC-88B7-4DE4-AB70-F3DDDBE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1CAA1C3-1462-45F4-83EF-6D15FBBE468A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706F6D-2EDD-4DBF-A137-AEAB0A4B0B81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D28B035-B1DF-4870-9700-6608B045E5B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48287F4-4328-4DC3-AA78-D5B1E0C9AE7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Scalarizzazione</a:t>
              </a:r>
              <a:r>
                <a:rPr lang="it-IT" i="1" dirty="0">
                  <a:solidFill>
                    <a:schemeClr val="bg1"/>
                  </a:solidFill>
                </a:rPr>
                <a:t> (metodo dei pesi):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E8AA8C97-54D8-4031-A3C3-AE649CC27005}"/>
              </a:ext>
            </a:extLst>
          </p:cNvPr>
          <p:cNvSpPr/>
          <p:nvPr/>
        </p:nvSpPr>
        <p:spPr>
          <a:xfrm>
            <a:off x="357952" y="1261074"/>
            <a:ext cx="8208912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tratta di un metodo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priori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36CF171-952C-4448-9816-FD24D3848AA0}"/>
              </a:ext>
            </a:extLst>
          </p:cNvPr>
          <p:cNvSpPr/>
          <p:nvPr/>
        </p:nvSpPr>
        <p:spPr>
          <a:xfrm>
            <a:off x="357952" y="1724674"/>
            <a:ext cx="8208912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decisore assegna a ciascun obiettivo un peso positivo che ne riflette la rilevanza sulla scelta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7E8F17A-E8F1-4CCA-9C70-6410F518EEFD}"/>
                  </a:ext>
                </a:extLst>
              </p:cNvPr>
              <p:cNvSpPr/>
              <p:nvPr/>
            </p:nvSpPr>
            <p:spPr>
              <a:xfrm>
                <a:off x="357456" y="2413202"/>
                <a:ext cx="8208912" cy="58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Dunque, ad ogni funzione obiettivo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si associa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λ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&gt;0</m:t>
                    </m:r>
                  </m:oMath>
                </a14:m>
                <a:r>
                  <a:rPr 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ottenendo la funzione obiettivo data dalla somma pesata delle p funzioni originarie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7E8F17A-E8F1-4CCA-9C70-6410F518E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6" y="2413202"/>
                <a:ext cx="8208912" cy="583750"/>
              </a:xfrm>
              <a:prstGeom prst="rect">
                <a:avLst/>
              </a:prstGeom>
              <a:blipFill>
                <a:blip r:embed="rId2"/>
                <a:stretch>
                  <a:fillRect l="-297" t="-5208" r="-371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453EA2-C4CD-49FE-9CC0-53AF4AB2B89D}"/>
                  </a:ext>
                </a:extLst>
              </p:cNvPr>
              <p:cNvSpPr txBox="1"/>
              <p:nvPr/>
            </p:nvSpPr>
            <p:spPr>
              <a:xfrm>
                <a:off x="1403648" y="2996952"/>
                <a:ext cx="600412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C453EA2-C4CD-49FE-9CC0-53AF4AB2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00412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D60AB013-4103-459E-B8C8-3834619D8122}"/>
              </a:ext>
            </a:extLst>
          </p:cNvPr>
          <p:cNvSpPr/>
          <p:nvPr/>
        </p:nvSpPr>
        <p:spPr>
          <a:xfrm>
            <a:off x="395536" y="4069386"/>
            <a:ext cx="4032448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 il problema multi-obiettivo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EE221C9-4F01-4BCF-BD54-C14BD4AD4C0F}"/>
                  </a:ext>
                </a:extLst>
              </p:cNvPr>
              <p:cNvSpPr txBox="1"/>
              <p:nvPr/>
            </p:nvSpPr>
            <p:spPr>
              <a:xfrm>
                <a:off x="251520" y="4653136"/>
                <a:ext cx="4464496" cy="11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EE221C9-4F01-4BCF-BD54-C14BD4AD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653136"/>
                <a:ext cx="4464496" cy="1118191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98E75856-B2DB-4373-B75B-EA110073B0C1}"/>
              </a:ext>
            </a:extLst>
          </p:cNvPr>
          <p:cNvSpPr/>
          <p:nvPr/>
        </p:nvSpPr>
        <p:spPr>
          <a:xfrm>
            <a:off x="5111552" y="4069386"/>
            <a:ext cx="4032448" cy="32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ottiene il problema mono-obiettivo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94BB3D9-751B-4E29-B51A-8A535FEF0C50}"/>
                  </a:ext>
                </a:extLst>
              </p:cNvPr>
              <p:cNvSpPr txBox="1"/>
              <p:nvPr/>
            </p:nvSpPr>
            <p:spPr>
              <a:xfrm>
                <a:off x="5364089" y="4581128"/>
                <a:ext cx="2736304" cy="1195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it-IT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000"/>
                  </a:lnSpc>
                  <a:spcBef>
                    <a:spcPts val="600"/>
                  </a:spcBef>
                </a:pPr>
                <a:r>
                  <a:rPr lang="it-IT" sz="1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it-IT" b="0" dirty="0">
                    <a:solidFill>
                      <a:srgbClr val="C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   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94BB3D9-751B-4E29-B51A-8A535FEF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4581128"/>
                <a:ext cx="2736304" cy="1195135"/>
              </a:xfrm>
              <a:prstGeom prst="rect">
                <a:avLst/>
              </a:prstGeom>
              <a:blipFill>
                <a:blip r:embed="rId5"/>
                <a:stretch>
                  <a:fillRect l="-16927" t="-100000" b="-563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C379DBC-61E1-4151-8B38-B4CF060BB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4420609-093F-4543-BFCF-4A7ADBE9E04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B6632C4-44F1-46B2-B592-160C7C96ED46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E78E0B2-E1BA-4A59-876B-1E7814D2912F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63A4AC4-5B1D-4870-9985-EC75C9601201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Scalarizzazione</a:t>
              </a:r>
              <a:r>
                <a:rPr lang="it-IT" i="1" dirty="0">
                  <a:solidFill>
                    <a:schemeClr val="bg1"/>
                  </a:solidFill>
                </a:rPr>
                <a:t> (metodo dei pesi),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 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6D019ED6-1E10-45BA-8697-FECC4D0EC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11" y="1196752"/>
            <a:ext cx="8429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Si consideri il problema di </a:t>
            </a:r>
            <a:r>
              <a:rPr lang="it-IT" sz="1600" dirty="0" err="1">
                <a:latin typeface="Comic Sans MS" pitchFamily="66" charset="0"/>
              </a:rPr>
              <a:t>knapsack</a:t>
            </a:r>
            <a:r>
              <a:rPr lang="it-IT" sz="1600" dirty="0">
                <a:latin typeface="Comic Sans MS" pitchFamily="66" charset="0"/>
              </a:rPr>
              <a:t> </a:t>
            </a:r>
            <a:r>
              <a:rPr lang="it-IT" sz="1600" dirty="0" err="1">
                <a:latin typeface="Comic Sans MS" pitchFamily="66" charset="0"/>
              </a:rPr>
              <a:t>biobiettivo</a:t>
            </a:r>
            <a:r>
              <a:rPr lang="it-IT" sz="1600" dirty="0">
                <a:latin typeface="Comic Sans MS" pitchFamily="66" charset="0"/>
              </a:rPr>
              <a:t> definito in precedenza.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>
                <a:extLst>
                  <a:ext uri="{FF2B5EF4-FFF2-40B4-BE49-F238E27FC236}">
                    <a16:creationId xmlns:a16="http://schemas.microsoft.com/office/drawing/2014/main" id="{3D120F21-E31E-43EF-BEA3-7D4A1D2F8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76" y="1709376"/>
                <a:ext cx="842962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Un decisore propenso al rischio potrebbe assegnare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all’obiettivo «</a:t>
                </a:r>
                <a:r>
                  <a:rPr lang="it-IT" sz="1600" i="1" dirty="0">
                    <a:solidFill>
                      <a:srgbClr val="0070C0"/>
                    </a:solidFill>
                    <a:latin typeface="Comic Sans MS" pitchFamily="66" charset="0"/>
                  </a:rPr>
                  <a:t>profitto</a:t>
                </a:r>
                <a:r>
                  <a:rPr lang="it-IT" sz="1600" dirty="0">
                    <a:latin typeface="Comic Sans MS" pitchFamily="66" charset="0"/>
                  </a:rPr>
                  <a:t>» e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800" dirty="0">
                    <a:solidFill>
                      <a:srgbClr val="C00000"/>
                    </a:solidFill>
                    <a:latin typeface="Comic Sans MS" pitchFamily="66" charset="0"/>
                  </a:rPr>
                  <a:t> </a:t>
                </a:r>
                <a:r>
                  <a:rPr lang="it-IT" sz="1600" dirty="0">
                    <a:latin typeface="Comic Sans MS" pitchFamily="66" charset="0"/>
                  </a:rPr>
                  <a:t>all’obiettivo «</a:t>
                </a:r>
                <a:r>
                  <a:rPr lang="it-IT" sz="1600" i="1" dirty="0">
                    <a:solidFill>
                      <a:srgbClr val="0070C0"/>
                    </a:solidFill>
                    <a:latin typeface="Comic Sans MS" pitchFamily="66" charset="0"/>
                  </a:rPr>
                  <a:t>sicurezza</a:t>
                </a:r>
                <a:r>
                  <a:rPr lang="it-IT" sz="1600" dirty="0">
                    <a:latin typeface="Comic Sans MS" pitchFamily="66" charset="0"/>
                  </a:rPr>
                  <a:t>» </a:t>
                </a:r>
              </a:p>
            </p:txBody>
          </p:sp>
        </mc:Choice>
        <mc:Fallback xmlns="">
          <p:sp>
            <p:nvSpPr>
              <p:cNvPr id="12" name="Text Box 3">
                <a:extLst>
                  <a:ext uri="{FF2B5EF4-FFF2-40B4-BE49-F238E27FC236}">
                    <a16:creationId xmlns:a16="http://schemas.microsoft.com/office/drawing/2014/main" id="{3D120F21-E31E-43EF-BEA3-7D4A1D2F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976" y="1709376"/>
                <a:ext cx="8429625" cy="646331"/>
              </a:xfrm>
              <a:prstGeom prst="rect">
                <a:avLst/>
              </a:prstGeom>
              <a:blipFill>
                <a:blip r:embed="rId2"/>
                <a:stretch>
                  <a:fillRect l="-362" b="-113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">
            <a:extLst>
              <a:ext uri="{FF2B5EF4-FFF2-40B4-BE49-F238E27FC236}">
                <a16:creationId xmlns:a16="http://schemas.microsoft.com/office/drawing/2014/main" id="{1A3943BC-8E03-48B9-B213-2D40B901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8429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Il problema mono-obiettivo risultante è il seguente: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020C3DC-99C3-4478-9092-483C627D19E6}"/>
                  </a:ext>
                </a:extLst>
              </p:cNvPr>
              <p:cNvSpPr txBox="1"/>
              <p:nvPr/>
            </p:nvSpPr>
            <p:spPr>
              <a:xfrm>
                <a:off x="1331640" y="2852936"/>
                <a:ext cx="3912994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(2∗</m:t>
                                  </m:r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020C3DC-99C3-4478-9092-483C627D1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52936"/>
                <a:ext cx="3912994" cy="809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8BC807C-89B9-4FAC-B250-505D2903FB75}"/>
                  </a:ext>
                </a:extLst>
              </p:cNvPr>
              <p:cNvSpPr txBox="1"/>
              <p:nvPr/>
            </p:nvSpPr>
            <p:spPr>
              <a:xfrm>
                <a:off x="1836048" y="3728459"/>
                <a:ext cx="3888432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8BC807C-89B9-4FAC-B250-505D2903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3728459"/>
                <a:ext cx="3888432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E4A866A-E8C1-4C1C-907B-AA5CD301939F}"/>
                  </a:ext>
                </a:extLst>
              </p:cNvPr>
              <p:cNvSpPr txBox="1"/>
              <p:nvPr/>
            </p:nvSpPr>
            <p:spPr>
              <a:xfrm>
                <a:off x="1836048" y="4497839"/>
                <a:ext cx="5158460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=1,…,14</m:t>
                      </m:r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E4A866A-E8C1-4C1C-907B-AA5CD3019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4497839"/>
                <a:ext cx="5158460" cy="299313"/>
              </a:xfrm>
              <a:prstGeom prst="rect">
                <a:avLst/>
              </a:prstGeom>
              <a:blipFill>
                <a:blip r:embed="rId5"/>
                <a:stretch>
                  <a:fillRect l="-118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3">
            <a:extLst>
              <a:ext uri="{FF2B5EF4-FFF2-40B4-BE49-F238E27FC236}">
                <a16:creationId xmlns:a16="http://schemas.microsoft.com/office/drawing/2014/main" id="{6997A501-5328-4EFE-85E2-0BB11EF8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178678"/>
            <a:ext cx="8429625" cy="10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it-IT" sz="1600" dirty="0">
                <a:latin typeface="Comic Sans MS" pitchFamily="66" charset="0"/>
              </a:rPr>
              <a:t>La </a:t>
            </a:r>
            <a:r>
              <a:rPr lang="it-IT" sz="1600" dirty="0">
                <a:solidFill>
                  <a:srgbClr val="0070C0"/>
                </a:solidFill>
                <a:latin typeface="Comic Sans MS" pitchFamily="66" charset="0"/>
              </a:rPr>
              <a:t>soluzione ottima </a:t>
            </a:r>
            <a:r>
              <a:rPr lang="it-IT" sz="1600" dirty="0">
                <a:latin typeface="Comic Sans MS" pitchFamily="66" charset="0"/>
              </a:rPr>
              <a:t>vale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441</a:t>
            </a:r>
            <a:r>
              <a:rPr lang="it-IT" sz="1600" dirty="0">
                <a:latin typeface="Comic Sans MS" pitchFamily="66" charset="0"/>
              </a:rPr>
              <a:t> ottenuta con gli investimenti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1,2,3,4,7 e 14 </a:t>
            </a:r>
            <a:r>
              <a:rPr lang="it-IT" sz="1600" dirty="0">
                <a:latin typeface="Comic Sans MS" pitchFamily="66" charset="0"/>
              </a:rPr>
              <a:t>e corrisponde alla </a:t>
            </a:r>
            <a:r>
              <a:rPr lang="it-IT" sz="1600" dirty="0">
                <a:solidFill>
                  <a:srgbClr val="0070C0"/>
                </a:solidFill>
                <a:latin typeface="Comic Sans MS" pitchFamily="66" charset="0"/>
              </a:rPr>
              <a:t>soluzione efficiente</a:t>
            </a:r>
            <a:r>
              <a:rPr lang="it-IT" sz="1600" dirty="0">
                <a:latin typeface="Comic Sans MS" pitchFamily="66" charset="0"/>
              </a:rPr>
              <a:t>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P=154 </a:t>
            </a:r>
            <a:r>
              <a:rPr lang="it-IT" sz="1600" dirty="0">
                <a:latin typeface="Comic Sans MS" pitchFamily="66" charset="0"/>
              </a:rPr>
              <a:t>e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S=133 </a:t>
            </a:r>
            <a:r>
              <a:rPr lang="it-IT" sz="1600" dirty="0">
                <a:latin typeface="Comic Sans MS" pitchFamily="66" charset="0"/>
              </a:rPr>
              <a:t>trovata all’</a:t>
            </a:r>
            <a:r>
              <a:rPr lang="it-IT" sz="1600" b="1" dirty="0">
                <a:solidFill>
                  <a:srgbClr val="0070C0"/>
                </a:solidFill>
                <a:latin typeface="Comic Sans MS" pitchFamily="66" charset="0"/>
              </a:rPr>
              <a:t>iterazione 4 del metodo </a:t>
            </a:r>
            <a:r>
              <a:rPr lang="el-GR" sz="1600" b="1" dirty="0">
                <a:solidFill>
                  <a:srgbClr val="0070C0"/>
                </a:solidFill>
                <a:latin typeface="Comic Sans MS" pitchFamily="66" charset="0"/>
              </a:rPr>
              <a:t>ε</a:t>
            </a:r>
            <a:r>
              <a:rPr lang="it-IT" sz="1600" b="1" dirty="0">
                <a:solidFill>
                  <a:srgbClr val="0070C0"/>
                </a:solidFill>
                <a:latin typeface="Comic Sans MS" pitchFamily="66" charset="0"/>
              </a:rPr>
              <a:t>-</a:t>
            </a:r>
            <a:r>
              <a:rPr lang="it-IT" sz="1600" b="1" dirty="0" err="1">
                <a:solidFill>
                  <a:srgbClr val="0070C0"/>
                </a:solidFill>
                <a:latin typeface="Comic Sans MS" pitchFamily="66" charset="0"/>
              </a:rPr>
              <a:t>constraints</a:t>
            </a:r>
            <a:endParaRPr lang="it-IT" sz="16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B97B0A7-6FD2-4838-B8BD-025D64B1FDC1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86CEE84-1A4F-44CC-8A06-22B542F63B08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8C49CD5-14D7-4B22-84EC-0691E8F25B27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Scalarizzazione</a:t>
              </a:r>
              <a:r>
                <a:rPr lang="it-IT" i="1" dirty="0">
                  <a:solidFill>
                    <a:schemeClr val="bg1"/>
                  </a:solidFill>
                </a:rPr>
                <a:t> (metodo dei pesi), </a:t>
              </a:r>
              <a:r>
                <a:rPr lang="it-IT" i="1" dirty="0" err="1">
                  <a:solidFill>
                    <a:schemeClr val="bg1"/>
                  </a:solidFill>
                </a:rPr>
                <a:t>knapsack</a:t>
              </a:r>
              <a:r>
                <a:rPr lang="it-IT" i="1" dirty="0">
                  <a:solidFill>
                    <a:schemeClr val="bg1"/>
                  </a:solidFill>
                </a:rPr>
                <a:t> bi-obiettivo 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1B11CF38-288F-409E-8D56-C50FB2EB9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976" y="1484784"/>
                <a:ext cx="8429625" cy="63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it-IT" sz="1600" dirty="0">
                    <a:latin typeface="Comic Sans MS" pitchFamily="66" charset="0"/>
                  </a:rPr>
                  <a:t>Un decisore decisamente avverso al rischio potrebbe assegnare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 all’obiettivo «</a:t>
                </a:r>
                <a:r>
                  <a:rPr lang="it-IT" sz="1600" i="1" dirty="0">
                    <a:solidFill>
                      <a:srgbClr val="0070C0"/>
                    </a:solidFill>
                    <a:latin typeface="Comic Sans MS" pitchFamily="66" charset="0"/>
                  </a:rPr>
                  <a:t>profitto</a:t>
                </a:r>
                <a:r>
                  <a:rPr lang="it-IT" sz="1600" dirty="0">
                    <a:latin typeface="Comic Sans MS" pitchFamily="66" charset="0"/>
                  </a:rPr>
                  <a:t>» e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600" dirty="0">
                    <a:latin typeface="Comic Sans MS" pitchFamily="66" charset="0"/>
                  </a:rPr>
                  <a:t> all’obiettivo «</a:t>
                </a:r>
                <a:r>
                  <a:rPr lang="it-IT" sz="1600" i="1" dirty="0">
                    <a:solidFill>
                      <a:srgbClr val="0070C0"/>
                    </a:solidFill>
                    <a:latin typeface="Comic Sans MS" pitchFamily="66" charset="0"/>
                  </a:rPr>
                  <a:t>sicurezza</a:t>
                </a:r>
                <a:r>
                  <a:rPr lang="it-IT" sz="1600" dirty="0">
                    <a:latin typeface="Comic Sans MS" pitchFamily="66" charset="0"/>
                  </a:rPr>
                  <a:t>» </a:t>
                </a: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1B11CF38-288F-409E-8D56-C50FB2EB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976" y="1484784"/>
                <a:ext cx="8429625" cy="633635"/>
              </a:xfrm>
              <a:prstGeom prst="rect">
                <a:avLst/>
              </a:prstGeom>
              <a:blipFill>
                <a:blip r:embed="rId2"/>
                <a:stretch>
                  <a:fillRect l="-362"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>
            <a:extLst>
              <a:ext uri="{FF2B5EF4-FFF2-40B4-BE49-F238E27FC236}">
                <a16:creationId xmlns:a16="http://schemas.microsoft.com/office/drawing/2014/main" id="{23AD6949-93C5-4FDD-8DDD-D24206F9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68304"/>
            <a:ext cx="8429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600" dirty="0">
                <a:latin typeface="Comic Sans MS" pitchFamily="66" charset="0"/>
              </a:rPr>
              <a:t>Il problema mono-obiettivo risultante è il seguente: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FC0EEFF-3E40-40F0-A432-3BD26A0FB7C8}"/>
                  </a:ext>
                </a:extLst>
              </p:cNvPr>
              <p:cNvSpPr txBox="1"/>
              <p:nvPr/>
            </p:nvSpPr>
            <p:spPr>
              <a:xfrm>
                <a:off x="1331640" y="2628344"/>
                <a:ext cx="3912994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+3∗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FC0EEFF-3E40-40F0-A432-3BD26A0FB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28344"/>
                <a:ext cx="3912994" cy="809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08E3E0-B8D4-4092-8AF4-BAE10E6E2EC8}"/>
                  </a:ext>
                </a:extLst>
              </p:cNvPr>
              <p:cNvSpPr txBox="1"/>
              <p:nvPr/>
            </p:nvSpPr>
            <p:spPr>
              <a:xfrm>
                <a:off x="1836048" y="3503867"/>
                <a:ext cx="3888432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08E3E0-B8D4-4092-8AF4-BAE10E6E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3503867"/>
                <a:ext cx="3888432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CF770E2-D30C-4AB5-991A-9763C1C89D06}"/>
                  </a:ext>
                </a:extLst>
              </p:cNvPr>
              <p:cNvSpPr txBox="1"/>
              <p:nvPr/>
            </p:nvSpPr>
            <p:spPr>
              <a:xfrm>
                <a:off x="1836048" y="4273247"/>
                <a:ext cx="5158460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=1,…,14</m:t>
                      </m:r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CF770E2-D30C-4AB5-991A-9763C1C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48" y="4273247"/>
                <a:ext cx="5158460" cy="299313"/>
              </a:xfrm>
              <a:prstGeom prst="rect">
                <a:avLst/>
              </a:prstGeom>
              <a:blipFill>
                <a:blip r:embed="rId5"/>
                <a:stretch>
                  <a:fillRect l="-118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">
            <a:extLst>
              <a:ext uri="{FF2B5EF4-FFF2-40B4-BE49-F238E27FC236}">
                <a16:creationId xmlns:a16="http://schemas.microsoft.com/office/drawing/2014/main" id="{B4135DE6-58BE-4567-99F1-477F32EB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954086"/>
            <a:ext cx="8429625" cy="10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it-IT" sz="1600" dirty="0">
                <a:latin typeface="Comic Sans MS" pitchFamily="66" charset="0"/>
              </a:rPr>
              <a:t>La </a:t>
            </a:r>
            <a:r>
              <a:rPr lang="it-IT" sz="1600" dirty="0">
                <a:solidFill>
                  <a:srgbClr val="0070C0"/>
                </a:solidFill>
                <a:latin typeface="Comic Sans MS" pitchFamily="66" charset="0"/>
              </a:rPr>
              <a:t>soluzione ottima </a:t>
            </a:r>
            <a:r>
              <a:rPr lang="it-IT" sz="1600" dirty="0">
                <a:latin typeface="Comic Sans MS" pitchFamily="66" charset="0"/>
              </a:rPr>
              <a:t>vale </a:t>
            </a:r>
            <a:r>
              <a:rPr lang="it-IT" sz="1600" dirty="0">
                <a:solidFill>
                  <a:srgbClr val="C00000"/>
                </a:solidFill>
                <a:latin typeface="Comic Sans MS" pitchFamily="66" charset="0"/>
              </a:rPr>
              <a:t>617</a:t>
            </a:r>
            <a:r>
              <a:rPr lang="it-IT" sz="1600" dirty="0">
                <a:latin typeface="Comic Sans MS" pitchFamily="66" charset="0"/>
              </a:rPr>
              <a:t> ottenuta con gli investimenti </a:t>
            </a:r>
            <a:r>
              <a:rPr lang="it-IT" sz="1600" b="1" dirty="0">
                <a:solidFill>
                  <a:srgbClr val="C00000"/>
                </a:solidFill>
                <a:latin typeface="Comic Sans MS" pitchFamily="66" charset="0"/>
              </a:rPr>
              <a:t>1,2,3,4,5,9 e 11 </a:t>
            </a:r>
            <a:r>
              <a:rPr lang="it-IT" sz="1600" dirty="0">
                <a:latin typeface="Comic Sans MS" pitchFamily="66" charset="0"/>
              </a:rPr>
              <a:t>e corrisponde alla </a:t>
            </a:r>
            <a:r>
              <a:rPr lang="it-IT" sz="1600" dirty="0">
                <a:solidFill>
                  <a:srgbClr val="0070C0"/>
                </a:solidFill>
                <a:latin typeface="Comic Sans MS" pitchFamily="66" charset="0"/>
              </a:rPr>
              <a:t>soluzione efficiente</a:t>
            </a:r>
            <a:r>
              <a:rPr lang="it-IT" sz="1600" dirty="0">
                <a:latin typeface="Comic Sans MS" pitchFamily="66" charset="0"/>
              </a:rPr>
              <a:t> con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P=116 </a:t>
            </a:r>
            <a:r>
              <a:rPr lang="it-IT" sz="1600" dirty="0">
                <a:latin typeface="Comic Sans MS" pitchFamily="66" charset="0"/>
              </a:rPr>
              <a:t>e </a:t>
            </a:r>
            <a:r>
              <a:rPr lang="it-IT" sz="1600" b="1" i="1" dirty="0">
                <a:solidFill>
                  <a:srgbClr val="C00000"/>
                </a:solidFill>
                <a:latin typeface="Comic Sans MS" pitchFamily="66" charset="0"/>
              </a:rPr>
              <a:t>S=167 </a:t>
            </a:r>
            <a:r>
              <a:rPr lang="it-IT" sz="1600" dirty="0">
                <a:latin typeface="Comic Sans MS" pitchFamily="66" charset="0"/>
              </a:rPr>
              <a:t>trovata all’</a:t>
            </a:r>
            <a:r>
              <a:rPr lang="it-IT" sz="1600" b="1" dirty="0">
                <a:solidFill>
                  <a:srgbClr val="0070C0"/>
                </a:solidFill>
                <a:latin typeface="Comic Sans MS" pitchFamily="66" charset="0"/>
              </a:rPr>
              <a:t>iterazione 7 del metodo </a:t>
            </a:r>
            <a:r>
              <a:rPr lang="el-GR" sz="1600" b="1" dirty="0">
                <a:solidFill>
                  <a:srgbClr val="0070C0"/>
                </a:solidFill>
                <a:latin typeface="Comic Sans MS" pitchFamily="66" charset="0"/>
              </a:rPr>
              <a:t>ε</a:t>
            </a:r>
            <a:r>
              <a:rPr lang="it-IT" sz="1600" b="1" dirty="0">
                <a:solidFill>
                  <a:srgbClr val="0070C0"/>
                </a:solidFill>
                <a:latin typeface="Comic Sans MS" pitchFamily="66" charset="0"/>
              </a:rPr>
              <a:t>-</a:t>
            </a:r>
            <a:r>
              <a:rPr lang="it-IT" sz="1600" b="1" dirty="0" err="1">
                <a:solidFill>
                  <a:srgbClr val="0070C0"/>
                </a:solidFill>
                <a:latin typeface="Comic Sans MS" pitchFamily="66" charset="0"/>
              </a:rPr>
              <a:t>constraints</a:t>
            </a:r>
            <a:endParaRPr lang="it-IT" sz="16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98A3EA6-572A-48E7-9656-33EC864A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82C7497-87C8-49F3-BCA1-25F41AE2A62D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B1299D-5752-4D23-B45A-0672BD96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C54537D-01E2-4D31-8698-C0815745105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B703EC7-146B-4500-A5E5-E1686A004A0A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E5B05700-DF2A-46DA-B434-DB458C66A8D9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785F5C5-6FF3-4C7C-936D-D735EBE653EA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Lexicographic</a:t>
              </a:r>
              <a:r>
                <a:rPr lang="it-IT" i="1" dirty="0">
                  <a:solidFill>
                    <a:schemeClr val="bg1"/>
                  </a:solidFill>
                </a:rPr>
                <a:t> Method: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ttangolo 7">
            <a:extLst>
              <a:ext uri="{FF2B5EF4-FFF2-40B4-BE49-F238E27FC236}">
                <a16:creationId xmlns:a16="http://schemas.microsoft.com/office/drawing/2014/main" id="{ABF526A5-CE4D-4B46-B1C7-7E7A5B288F14}"/>
              </a:ext>
            </a:extLst>
          </p:cNvPr>
          <p:cNvSpPr/>
          <p:nvPr/>
        </p:nvSpPr>
        <p:spPr>
          <a:xfrm>
            <a:off x="357952" y="1180161"/>
            <a:ext cx="8208912" cy="3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Arial" panose="020B0604020202020204" pitchFamily="34" charset="0"/>
              </a:rPr>
              <a:t>Si tratta di un metodo </a:t>
            </a:r>
            <a:r>
              <a:rPr lang="it-IT" sz="16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 priori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3948FFA-02FD-4FD4-BB5C-E7D0AEB4316B}"/>
              </a:ext>
            </a:extLst>
          </p:cNvPr>
          <p:cNvSpPr/>
          <p:nvPr/>
        </p:nvSpPr>
        <p:spPr>
          <a:xfrm>
            <a:off x="357952" y="1643761"/>
            <a:ext cx="8208912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dirty="0"/>
              <a:t>Il decisore </a:t>
            </a:r>
            <a:r>
              <a:rPr lang="it-IT" dirty="0">
                <a:solidFill>
                  <a:srgbClr val="0070C0"/>
                </a:solidFill>
              </a:rPr>
              <a:t>ordina le funzioni obiettivo </a:t>
            </a:r>
            <a:r>
              <a:rPr lang="it-IT" dirty="0"/>
              <a:t>in base alla loro importanza relativa</a:t>
            </a:r>
            <a:endParaRPr 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33BC2C8-6E9B-4D47-8CA2-2B6583566109}"/>
              </a:ext>
            </a:extLst>
          </p:cNvPr>
          <p:cNvSpPr/>
          <p:nvPr/>
        </p:nvSpPr>
        <p:spPr>
          <a:xfrm>
            <a:off x="357511" y="2130140"/>
            <a:ext cx="820891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dirty="0"/>
              <a:t>Il processo risolutivo inizia con la </a:t>
            </a:r>
            <a:r>
              <a:rPr lang="it-IT" dirty="0">
                <a:solidFill>
                  <a:srgbClr val="0070C0"/>
                </a:solidFill>
              </a:rPr>
              <a:t>minimizzazione della prima funzione obiettivo </a:t>
            </a:r>
            <a:r>
              <a:rPr lang="it-IT" dirty="0"/>
              <a:t>sul </a:t>
            </a:r>
            <a:r>
              <a:rPr lang="it-IT" dirty="0">
                <a:solidFill>
                  <a:srgbClr val="0070C0"/>
                </a:solidFill>
              </a:rPr>
              <a:t>dominio di ammissibilità originario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82DFF76-1D8D-4490-AB5F-E688DE93A649}"/>
              </a:ext>
            </a:extLst>
          </p:cNvPr>
          <p:cNvSpPr/>
          <p:nvPr/>
        </p:nvSpPr>
        <p:spPr>
          <a:xfrm>
            <a:off x="357511" y="2873000"/>
            <a:ext cx="820891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70C0"/>
                </a:solidFill>
              </a:rPr>
              <a:t>Se il problema ha una unica soluzione ottima il procedimento termina </a:t>
            </a:r>
            <a:r>
              <a:rPr lang="it-IT" dirty="0"/>
              <a:t>restituendo quella come soluzione del problema multi-obiettivo</a:t>
            </a:r>
            <a:endParaRPr 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4CAF546-F0D0-42C9-9CAD-1FD795C6BFFA}"/>
              </a:ext>
            </a:extLst>
          </p:cNvPr>
          <p:cNvSpPr/>
          <p:nvPr/>
        </p:nvSpPr>
        <p:spPr>
          <a:xfrm>
            <a:off x="357511" y="3615860"/>
            <a:ext cx="8208912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dirty="0"/>
              <a:t>Se il problema ha più soluzioni ottime, si </a:t>
            </a:r>
            <a:r>
              <a:rPr lang="it-IT" dirty="0">
                <a:solidFill>
                  <a:srgbClr val="0070C0"/>
                </a:solidFill>
              </a:rPr>
              <a:t>minimizza la seconda funzione obiettivo aggiungendo</a:t>
            </a:r>
            <a:r>
              <a:rPr lang="it-IT" dirty="0"/>
              <a:t> ai vincoli originari </a:t>
            </a:r>
            <a:r>
              <a:rPr lang="it-IT" dirty="0">
                <a:solidFill>
                  <a:srgbClr val="0070C0"/>
                </a:solidFill>
              </a:rPr>
              <a:t>un vincolo</a:t>
            </a:r>
            <a:r>
              <a:rPr lang="it-IT" dirty="0"/>
              <a:t> il cui scopo è quello di </a:t>
            </a:r>
            <a:r>
              <a:rPr lang="it-IT" dirty="0">
                <a:solidFill>
                  <a:srgbClr val="0070C0"/>
                </a:solidFill>
              </a:rPr>
              <a:t>garantire che la nuova soluzione non peggiorerà il valore del primo obiettivo nella soluzione precedente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2BCF1AD-2AC1-431B-80FB-9DB23005EB74}"/>
                  </a:ext>
                </a:extLst>
              </p:cNvPr>
              <p:cNvSpPr/>
              <p:nvPr/>
            </p:nvSpPr>
            <p:spPr>
              <a:xfrm>
                <a:off x="357511" y="4865427"/>
                <a:ext cx="820891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2000"/>
                  </a:lnSpc>
                  <a:buFont typeface="Wingdings" panose="05000000000000000000" pitchFamily="2" charset="2"/>
                  <a:buChar char="Ø"/>
                </a:pPr>
                <a:r>
                  <a:rPr lang="it-IT" dirty="0">
                    <a:solidFill>
                      <a:srgbClr val="0070C0"/>
                    </a:solidFill>
                  </a:rPr>
                  <a:t>Si procede in maniera iterativa </a:t>
                </a:r>
                <a:r>
                  <a:rPr lang="it-IT" dirty="0"/>
                  <a:t>fino ad arrivare all’ultimo obiettivo nell’ordinamento definito oppure si termina prima se un problema al livello         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ha un’unica soluzione ottima</a:t>
                </a:r>
                <a:endParaRPr lang="it-IT" sz="16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2BCF1AD-2AC1-431B-80FB-9DB23005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11" y="4865427"/>
                <a:ext cx="8208912" cy="861774"/>
              </a:xfrm>
              <a:prstGeom prst="rect">
                <a:avLst/>
              </a:prstGeom>
              <a:blipFill>
                <a:blip r:embed="rId2"/>
                <a:stretch>
                  <a:fillRect l="-520" t="-5634" r="-594" b="-10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7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B285BD-CBBA-44FE-8E00-55BBBEB0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A71A47D-7BC9-4CD3-8A1A-ED1FEB3435E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4C64E72-F898-40F9-9D36-6CF1FEF74C4A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3FF08982-C960-4AB1-A097-0654FEC5DC2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2289DCD-9241-4032-86B8-A5BBDB82D5E2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Lexicographic</a:t>
              </a:r>
              <a:r>
                <a:rPr lang="it-IT" i="1" dirty="0">
                  <a:solidFill>
                    <a:schemeClr val="bg1"/>
                  </a:solidFill>
                </a:rPr>
                <a:t> Method: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E26D4D7-FD31-4E2C-9056-F1493A6D0A90}"/>
              </a:ext>
            </a:extLst>
          </p:cNvPr>
          <p:cNvSpPr/>
          <p:nvPr/>
        </p:nvSpPr>
        <p:spPr>
          <a:xfrm>
            <a:off x="357952" y="1180161"/>
            <a:ext cx="8208912" cy="3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Arial" panose="020B0604020202020204" pitchFamily="34" charset="0"/>
              </a:rPr>
              <a:t>La programmazione a più livelli è un altro approccio all’ottimizzazione multi-obiettivo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629FE54-00DA-4D9F-9B6D-03C97E3A5A5B}"/>
              </a:ext>
            </a:extLst>
          </p:cNvPr>
          <p:cNvSpPr/>
          <p:nvPr/>
        </p:nvSpPr>
        <p:spPr>
          <a:xfrm>
            <a:off x="357952" y="1643761"/>
            <a:ext cx="8208912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it-IT" dirty="0"/>
              <a:t>La programmazione a più livelli ordina gli 𝑛</a:t>
            </a:r>
            <a:r>
              <a:rPr lang="it-IT" sz="1600" dirty="0"/>
              <a:t> </a:t>
            </a:r>
            <a:r>
              <a:rPr lang="it-IT" dirty="0"/>
              <a:t>obiettivi secondo una gerarchia </a:t>
            </a:r>
            <a:endParaRPr lang="it-IT" sz="16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5FD3E2A-05FB-4047-9DAA-547F584BBC53}"/>
              </a:ext>
            </a:extLst>
          </p:cNvPr>
          <p:cNvSpPr/>
          <p:nvPr/>
        </p:nvSpPr>
        <p:spPr>
          <a:xfrm>
            <a:off x="350743" y="2051943"/>
            <a:ext cx="8208912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it-IT" dirty="0"/>
              <a:t>In primo luogo, si trovano i minimi della prima funzione obiettivo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97C3039-490B-40FD-BF1D-8F9F7BF719C7}"/>
              </a:ext>
            </a:extLst>
          </p:cNvPr>
          <p:cNvSpPr/>
          <p:nvPr/>
        </p:nvSpPr>
        <p:spPr>
          <a:xfrm>
            <a:off x="350743" y="2495218"/>
            <a:ext cx="82089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it-IT" dirty="0"/>
              <a:t>In secondo luogo, i minimi del secondo obiettivo più importante vengono cercati e così via fino a quando tutta la funzione obiettivo è stata ottimizzata su insiemi sempre più piccoli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6DB01E7-8B03-4E00-8F14-F3604D3CA08F}"/>
                  </a:ext>
                </a:extLst>
              </p:cNvPr>
              <p:cNvSpPr txBox="1"/>
              <p:nvPr/>
            </p:nvSpPr>
            <p:spPr>
              <a:xfrm>
                <a:off x="251520" y="3501008"/>
                <a:ext cx="5040560" cy="1763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2000" b="0" dirty="0">
                    <a:solidFill>
                      <a:srgbClr val="C00000"/>
                    </a:solidFill>
                  </a:rPr>
                  <a:t>   </a:t>
                </a:r>
                <a:r>
                  <a:rPr lang="it-IT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1,…,i-1,  i&gt;1</a:t>
                </a: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20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6DB01E7-8B03-4E00-8F14-F3604D3C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5040560" cy="1763431"/>
              </a:xfrm>
              <a:prstGeom prst="rect">
                <a:avLst/>
              </a:prstGeom>
              <a:blipFill>
                <a:blip r:embed="rId2"/>
                <a:stretch>
                  <a:fillRect b="-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Parentesi graffa chiusa 27">
            <a:extLst>
              <a:ext uri="{FF2B5EF4-FFF2-40B4-BE49-F238E27FC236}">
                <a16:creationId xmlns:a16="http://schemas.microsoft.com/office/drawing/2014/main" id="{306C8B58-D23A-4B6B-92AE-E499E69B22FF}"/>
              </a:ext>
            </a:extLst>
          </p:cNvPr>
          <p:cNvSpPr/>
          <p:nvPr/>
        </p:nvSpPr>
        <p:spPr>
          <a:xfrm>
            <a:off x="4355976" y="3501008"/>
            <a:ext cx="216024" cy="18722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50FE904-C0E6-4759-98A1-523A79A91CD1}"/>
                  </a:ext>
                </a:extLst>
              </p:cNvPr>
              <p:cNvSpPr txBox="1"/>
              <p:nvPr/>
            </p:nvSpPr>
            <p:spPr>
              <a:xfrm>
                <a:off x="4788024" y="4334616"/>
                <a:ext cx="1392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50FE904-C0E6-4759-98A1-523A79A9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334616"/>
                <a:ext cx="1392945" cy="307777"/>
              </a:xfrm>
              <a:prstGeom prst="rect">
                <a:avLst/>
              </a:prstGeom>
              <a:blipFill>
                <a:blip r:embed="rId3"/>
                <a:stretch>
                  <a:fillRect l="-3493" r="-3493" b="-23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67280AB-AFD6-41DC-A0AF-38B672FA84C5}"/>
                  </a:ext>
                </a:extLst>
              </p:cNvPr>
              <p:cNvSpPr/>
              <p:nvPr/>
            </p:nvSpPr>
            <p:spPr>
              <a:xfrm>
                <a:off x="581575" y="5373216"/>
                <a:ext cx="8598937" cy="1054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it-IT" sz="1600" dirty="0">
                    <a:effectLst/>
                    <a:latin typeface="Arial" panose="020B0604020202020204" pitchFamily="34" charset="0"/>
                  </a:rPr>
                  <a:t>Dove </a:t>
                </a:r>
              </a:p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600" dirty="0">
                    <a:effectLst/>
                    <a:latin typeface="Arial" panose="020B0604020202020204" pitchFamily="34" charset="0"/>
                  </a:rPr>
                  <a:t> rappresenta il livello di ottimizzazione  </a:t>
                </a:r>
              </a:p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1600" dirty="0">
                    <a:effectLst/>
                    <a:latin typeface="Arial" panose="020B0604020202020204" pitchFamily="34" charset="0"/>
                  </a:rPr>
                  <a:t> è la soluzione ottima del problema risolto al livello j </a:t>
                </a:r>
                <a:endParaRPr lang="it-IT" sz="1600" i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67280AB-AFD6-41DC-A0AF-38B672FA8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75" y="5373216"/>
                <a:ext cx="8598937" cy="1054135"/>
              </a:xfrm>
              <a:prstGeom prst="rect">
                <a:avLst/>
              </a:prstGeom>
              <a:blipFill>
                <a:blip r:embed="rId4"/>
                <a:stretch>
                  <a:fillRect l="-425" b="-34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23" grpId="0"/>
      <p:bldP spid="28" grpId="0" animBg="1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B285BD-CBBA-44FE-8E00-55BBBEB0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A71A47D-7BC9-4CD3-8A1A-ED1FEB3435E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4C64E72-F898-40F9-9D36-6CF1FEF74C4A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3FF08982-C960-4AB1-A097-0654FEC5DC20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2289DCD-9241-4032-86B8-A5BBDB82D5E2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 err="1">
                  <a:solidFill>
                    <a:schemeClr val="bg1"/>
                  </a:solidFill>
                </a:rPr>
                <a:t>Lexicographic</a:t>
              </a:r>
              <a:r>
                <a:rPr lang="it-IT" i="1" dirty="0">
                  <a:solidFill>
                    <a:schemeClr val="bg1"/>
                  </a:solidFill>
                </a:rPr>
                <a:t> Method: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2E26D4D7-FD31-4E2C-9056-F1493A6D0A90}"/>
                  </a:ext>
                </a:extLst>
              </p:cNvPr>
              <p:cNvSpPr/>
              <p:nvPr/>
            </p:nvSpPr>
            <p:spPr>
              <a:xfrm>
                <a:off x="357952" y="1180161"/>
                <a:ext cx="8208912" cy="725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sz="1600" dirty="0">
                    <a:effectLst/>
                    <a:latin typeface="Arial" panose="020B0604020202020204" pitchFamily="34" charset="0"/>
                  </a:rPr>
                  <a:t>Gli </a:t>
                </a:r>
                <a:r>
                  <a:rPr lang="it-IT" sz="1600" dirty="0" err="1">
                    <a:effectLst/>
                    <a:latin typeface="Arial" panose="020B0604020202020204" pitchFamily="34" charset="0"/>
                  </a:rPr>
                  <a:t>upper</a:t>
                </a:r>
                <a:r>
                  <a:rPr lang="it-IT" sz="16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it-IT" sz="1600" dirty="0" err="1">
                    <a:effectLst/>
                    <a:latin typeface="Arial" panose="020B0604020202020204" pitchFamily="34" charset="0"/>
                  </a:rPr>
                  <a:t>bound</a:t>
                </a:r>
                <a:r>
                  <a:rPr lang="it-IT" sz="1600" dirty="0">
                    <a:effectLst/>
                    <a:latin typeface="Arial" panose="020B0604020202020204" pitchFamily="34" charset="0"/>
                  </a:rPr>
                  <a:t> dei vincoli aggiuntivi possono anche essere una frazione dei valori ottimi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dirty="0">
                    <a:latin typeface="Arial" panose="020B0604020202020204" pitchFamily="34" charset="0"/>
                  </a:rPr>
                  <a:t>via via trovati, cioè: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2E26D4D7-FD31-4E2C-9056-F1493A6D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180161"/>
                <a:ext cx="8208912" cy="725327"/>
              </a:xfrm>
              <a:prstGeom prst="rect">
                <a:avLst/>
              </a:prstGeom>
              <a:blipFill>
                <a:blip r:embed="rId2"/>
                <a:stretch>
                  <a:fillRect l="-297" b="-5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6DB01E7-8B03-4E00-8F14-F3604D3CA08F}"/>
                  </a:ext>
                </a:extLst>
              </p:cNvPr>
              <p:cNvSpPr txBox="1"/>
              <p:nvPr/>
            </p:nvSpPr>
            <p:spPr>
              <a:xfrm>
                <a:off x="298734" y="1988840"/>
                <a:ext cx="5425393" cy="1750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it-IT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2000" b="0" dirty="0">
                    <a:solidFill>
                      <a:srgbClr val="C00000"/>
                    </a:solidFill>
                  </a:rPr>
                  <a:t>   </a:t>
                </a:r>
                <a:r>
                  <a:rPr lang="it-IT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1,…,i-1,  i&gt;1</a:t>
                </a: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20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6DB01E7-8B03-4E00-8F14-F3604D3C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4" y="1988840"/>
                <a:ext cx="5425393" cy="1750094"/>
              </a:xfrm>
              <a:prstGeom prst="rect">
                <a:avLst/>
              </a:prstGeom>
              <a:blipFill>
                <a:blip r:embed="rId3"/>
                <a:stretch>
                  <a:fillRect b="-5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Parentesi graffa chiusa 27">
            <a:extLst>
              <a:ext uri="{FF2B5EF4-FFF2-40B4-BE49-F238E27FC236}">
                <a16:creationId xmlns:a16="http://schemas.microsoft.com/office/drawing/2014/main" id="{306C8B58-D23A-4B6B-92AE-E499E69B22FF}"/>
              </a:ext>
            </a:extLst>
          </p:cNvPr>
          <p:cNvSpPr/>
          <p:nvPr/>
        </p:nvSpPr>
        <p:spPr>
          <a:xfrm>
            <a:off x="5508104" y="1988840"/>
            <a:ext cx="216024" cy="18722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50FE904-C0E6-4759-98A1-523A79A91CD1}"/>
                  </a:ext>
                </a:extLst>
              </p:cNvPr>
              <p:cNvSpPr txBox="1"/>
              <p:nvPr/>
            </p:nvSpPr>
            <p:spPr>
              <a:xfrm>
                <a:off x="5940152" y="2822448"/>
                <a:ext cx="13929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50FE904-C0E6-4759-98A1-523A79A9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822448"/>
                <a:ext cx="1392945" cy="307777"/>
              </a:xfrm>
              <a:prstGeom prst="rect">
                <a:avLst/>
              </a:prstGeom>
              <a:blipFill>
                <a:blip r:embed="rId4"/>
                <a:stretch>
                  <a:fillRect l="-3493" r="-3493" b="-2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67280AB-AFD6-41DC-A0AF-38B672FA84C5}"/>
                  </a:ext>
                </a:extLst>
              </p:cNvPr>
              <p:cNvSpPr/>
              <p:nvPr/>
            </p:nvSpPr>
            <p:spPr>
              <a:xfrm>
                <a:off x="581575" y="4005064"/>
                <a:ext cx="8598937" cy="1661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it-IT" sz="1600" dirty="0">
                    <a:effectLst/>
                    <a:latin typeface="Arial" panose="020B0604020202020204" pitchFamily="34" charset="0"/>
                  </a:rPr>
                  <a:t>Dove </a:t>
                </a:r>
              </a:p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600" dirty="0">
                    <a:effectLst/>
                    <a:latin typeface="Arial" panose="020B0604020202020204" pitchFamily="34" charset="0"/>
                  </a:rPr>
                  <a:t> rappresenta il livello di ottimizzazione  </a:t>
                </a:r>
              </a:p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1600" dirty="0">
                    <a:effectLst/>
                    <a:latin typeface="Arial" panose="020B0604020202020204" pitchFamily="34" charset="0"/>
                  </a:rPr>
                  <a:t> è la soluzione ottima del problema risolto al livello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600" dirty="0"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Arial" panose="020B0604020202020204" pitchFamily="34" charset="0"/>
                  </a:rPr>
                  <a:t>indica la massima distanza in percentuale ammessa rispetto al valore ottimo trovato</a:t>
                </a: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67280AB-AFD6-41DC-A0AF-38B672FA8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75" y="4005064"/>
                <a:ext cx="8598937" cy="1661865"/>
              </a:xfrm>
              <a:prstGeom prst="rect">
                <a:avLst/>
              </a:prstGeom>
              <a:blipFill>
                <a:blip r:embed="rId5"/>
                <a:stretch>
                  <a:fillRect l="-425" b="-36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5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C4745F-618C-472D-BBFF-519B7A2B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7D895EB-521D-40E5-822E-FD9A6B79858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6404E3B-80C3-4A41-BD4C-3B8631212AE9}"/>
              </a:ext>
            </a:extLst>
          </p:cNvPr>
          <p:cNvSpPr/>
          <p:nvPr/>
        </p:nvSpPr>
        <p:spPr>
          <a:xfrm>
            <a:off x="357952" y="692696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metodi per la soluzione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di problemi di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trovano una o più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soluzioni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che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massimizzano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 (o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minimizzano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) una data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funzione obiettivo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84047F1-06AA-4F5A-B129-CB3C74CC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5243"/>
              </p:ext>
            </p:extLst>
          </p:nvPr>
        </p:nvGraphicFramePr>
        <p:xfrm>
          <a:off x="357952" y="1490077"/>
          <a:ext cx="8208912" cy="69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F80BAD90-2E21-4342-9B00-CFD2AB9E8496}"/>
              </a:ext>
            </a:extLst>
          </p:cNvPr>
          <p:cNvSpPr/>
          <p:nvPr/>
        </p:nvSpPr>
        <p:spPr>
          <a:xfrm>
            <a:off x="357952" y="2524141"/>
            <a:ext cx="8208912" cy="1192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 affrontare un problema multi-obiettivo occorre dunque: 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Definire l’insieme delle soluzioni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a cui siamo interessati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Sviluppare metodi ad hoc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per determinare tali soluzioni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73D184-4EF5-42B8-8190-1675CCB12AF0}"/>
              </a:ext>
            </a:extLst>
          </p:cNvPr>
          <p:cNvSpPr/>
          <p:nvPr/>
        </p:nvSpPr>
        <p:spPr>
          <a:xfrm>
            <a:off x="357952" y="4005064"/>
            <a:ext cx="8208912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metodi multi-obiettivo si basano generalmente sui metodi mono-obiettivo o su loro varianti, eventualmente iterate più volte.</a:t>
            </a:r>
          </a:p>
        </p:txBody>
      </p:sp>
    </p:spTree>
    <p:extLst>
      <p:ext uri="{BB962C8B-B14F-4D97-AF65-F5344CB8AC3E}">
        <p14:creationId xmlns:p14="http://schemas.microsoft.com/office/powerpoint/2010/main" val="37317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9" grpId="0">
        <p:bldAsOne/>
      </p:bldGraphic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D51E42-3190-434C-8AA0-C7037B28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CE12390-3563-490B-9F3B-1DC19095376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4157E4C-EC50-4E19-9FEA-658ECC95E8E2}"/>
              </a:ext>
            </a:extLst>
          </p:cNvPr>
          <p:cNvGrpSpPr/>
          <p:nvPr/>
        </p:nvGrpSpPr>
        <p:grpSpPr>
          <a:xfrm>
            <a:off x="395536" y="620688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DCC94A02-040C-4CF1-A93C-01A537FB6651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C4598F1-1381-49B6-8726-4EDC3168F725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dirty="0">
                  <a:effectLst/>
                  <a:latin typeface="Arial" panose="020B0604020202020204" pitchFamily="34" charset="0"/>
                </a:rPr>
                <a:t>Goal </a:t>
              </a:r>
              <a:r>
                <a:rPr lang="it-IT" dirty="0" err="1">
                  <a:effectLst/>
                  <a:latin typeface="Arial" panose="020B0604020202020204" pitchFamily="34" charset="0"/>
                </a:rPr>
                <a:t>Attainment</a:t>
              </a:r>
              <a:r>
                <a:rPr lang="it-IT" dirty="0">
                  <a:effectLst/>
                  <a:latin typeface="Arial" panose="020B0604020202020204" pitchFamily="34" charset="0"/>
                </a:rPr>
                <a:t> Method</a:t>
              </a:r>
              <a:r>
                <a:rPr lang="it-IT" i="1" dirty="0">
                  <a:solidFill>
                    <a:schemeClr val="bg1"/>
                  </a:solidFill>
                </a:rPr>
                <a:t>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2E3E1F8-3732-454B-A3D5-A32437175AB7}"/>
                  </a:ext>
                </a:extLst>
              </p:cNvPr>
              <p:cNvSpPr/>
              <p:nvPr/>
            </p:nvSpPr>
            <p:spPr>
              <a:xfrm>
                <a:off x="357952" y="1180161"/>
                <a:ext cx="8208912" cy="714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dirty="0"/>
                  <a:t>L’idea è quella di definire un insieme di valori target per ogni funzione obiettivo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{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𝐹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𝐹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,…,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𝐹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}</m:t>
                    </m:r>
                  </m:oMath>
                </a14:m>
                <a:endParaRPr lang="it-IT" sz="1600" i="1" dirty="0">
                  <a:solidFill>
                    <a:srgbClr val="C00000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2E3E1F8-3732-454B-A3D5-A32437175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180161"/>
                <a:ext cx="8208912" cy="714298"/>
              </a:xfrm>
              <a:prstGeom prst="rect">
                <a:avLst/>
              </a:prstGeom>
              <a:blipFill>
                <a:blip r:embed="rId2"/>
                <a:stretch>
                  <a:fillRect l="-520" t="-1709" b="-34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E922A1F-FBFC-44C0-B7F5-750123C12A51}"/>
                  </a:ext>
                </a:extLst>
              </p:cNvPr>
              <p:cNvSpPr/>
              <p:nvPr/>
            </p:nvSpPr>
            <p:spPr>
              <a:xfrm>
                <a:off x="357952" y="2002244"/>
                <a:ext cx="8208912" cy="740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dirty="0"/>
                  <a:t>Per esempio, ciascun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potrebbe essere il valore ottimo ottenuto risolvendo il problema con l’unica funzione obiettivo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sz="1600" i="1" dirty="0">
                  <a:solidFill>
                    <a:srgbClr val="C00000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E922A1F-FBFC-44C0-B7F5-750123C12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2002244"/>
                <a:ext cx="8208912" cy="740331"/>
              </a:xfrm>
              <a:prstGeom prst="rect">
                <a:avLst/>
              </a:prstGeom>
              <a:blipFill>
                <a:blip r:embed="rId3"/>
                <a:stretch>
                  <a:fillRect l="-520" t="-1639" r="-104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05D29510-B985-4F32-83D9-353F896BA32F}"/>
              </a:ext>
            </a:extLst>
          </p:cNvPr>
          <p:cNvSpPr/>
          <p:nvPr/>
        </p:nvSpPr>
        <p:spPr>
          <a:xfrm>
            <a:off x="357952" y="2850360"/>
            <a:ext cx="8208912" cy="71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dirty="0"/>
              <a:t>l relativo livello di raggiungimento degli obiettivi è controllato da un vettore di coefficienti di ponderazione, </a:t>
            </a:r>
            <a:r>
              <a:rPr lang="it-IT" dirty="0">
                <a:solidFill>
                  <a:srgbClr val="C00000"/>
                </a:solidFill>
              </a:rPr>
              <a:t>𝜔 = {𝜔</a:t>
            </a:r>
            <a:r>
              <a:rPr lang="it-IT" baseline="-25000" dirty="0">
                <a:solidFill>
                  <a:srgbClr val="C00000"/>
                </a:solidFill>
              </a:rPr>
              <a:t>1</a:t>
            </a:r>
            <a:r>
              <a:rPr lang="it-IT" dirty="0">
                <a:solidFill>
                  <a:srgbClr val="C00000"/>
                </a:solidFill>
              </a:rPr>
              <a:t>, 𝜔</a:t>
            </a:r>
            <a:r>
              <a:rPr lang="it-IT" baseline="-25000" dirty="0">
                <a:solidFill>
                  <a:srgbClr val="C00000"/>
                </a:solidFill>
              </a:rPr>
              <a:t>2</a:t>
            </a:r>
            <a:r>
              <a:rPr lang="it-IT" dirty="0">
                <a:solidFill>
                  <a:srgbClr val="C00000"/>
                </a:solidFill>
              </a:rPr>
              <a:t>, ... , 𝜔</a:t>
            </a:r>
            <a:r>
              <a:rPr lang="it-IT" baseline="-25000" dirty="0">
                <a:solidFill>
                  <a:srgbClr val="C00000"/>
                </a:solidFill>
              </a:rPr>
              <a:t>n</a:t>
            </a:r>
            <a:r>
              <a:rPr lang="it-IT" dirty="0">
                <a:solidFill>
                  <a:srgbClr val="C00000"/>
                </a:solidFill>
              </a:rPr>
              <a:t>} </a:t>
            </a:r>
            <a:endParaRPr lang="it-IT" sz="1600" i="1" dirty="0">
              <a:solidFill>
                <a:srgbClr val="C00000"/>
              </a:solidFill>
              <a:latin typeface="Cambria Math" panose="02040503050406030204" pitchFamily="18" charset="0"/>
              <a:ea typeface="Verdana" panose="020B060403050404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2874BBC-28FE-4F4A-B6B7-0C56FB20263B}"/>
              </a:ext>
            </a:extLst>
          </p:cNvPr>
          <p:cNvSpPr/>
          <p:nvPr/>
        </p:nvSpPr>
        <p:spPr>
          <a:xfrm>
            <a:off x="365840" y="3670648"/>
            <a:ext cx="8208912" cy="39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dirty="0"/>
              <a:t>Il problema di ottimizzazione da risolvere diventa:</a:t>
            </a:r>
            <a:endParaRPr lang="it-IT" sz="1600" i="1" dirty="0">
              <a:solidFill>
                <a:srgbClr val="C00000"/>
              </a:solidFill>
              <a:latin typeface="Cambria Math" panose="02040503050406030204" pitchFamily="18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3A35432-A1B0-4543-B36C-52A2A030311E}"/>
                  </a:ext>
                </a:extLst>
              </p:cNvPr>
              <p:cNvSpPr txBox="1"/>
              <p:nvPr/>
            </p:nvSpPr>
            <p:spPr>
              <a:xfrm>
                <a:off x="298734" y="4199186"/>
                <a:ext cx="5425393" cy="1750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it-IT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1,…,p</a:t>
                </a: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20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0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3A35432-A1B0-4543-B36C-52A2A030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4" y="4199186"/>
                <a:ext cx="5425393" cy="1750094"/>
              </a:xfrm>
              <a:prstGeom prst="rect">
                <a:avLst/>
              </a:prstGeom>
              <a:blipFill>
                <a:blip r:embed="rId4"/>
                <a:stretch>
                  <a:fillRect b="-52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2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CF5A68-4CCA-4D78-83EF-D2B672947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09D57C3-7EAB-453E-B164-D9A3E7BF8907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E415400-7EC8-4BBC-BF06-06F50BAA7791}"/>
              </a:ext>
            </a:extLst>
          </p:cNvPr>
          <p:cNvSpPr/>
          <p:nvPr/>
        </p:nvSpPr>
        <p:spPr>
          <a:xfrm>
            <a:off x="357952" y="764704"/>
            <a:ext cx="8208912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Un generico problema di PLI multi-obiettivo si presenta nella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6BDDFA5-454A-4074-8C5F-129EB4DE5188}"/>
                  </a:ext>
                </a:extLst>
              </p:cNvPr>
              <p:cNvSpPr txBox="1"/>
              <p:nvPr/>
            </p:nvSpPr>
            <p:spPr>
              <a:xfrm>
                <a:off x="827584" y="1322321"/>
                <a:ext cx="5531771" cy="1314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r>
                  <a:rPr lang="it-IT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6BDDFA5-454A-4074-8C5F-129EB4DE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22321"/>
                <a:ext cx="5531771" cy="1314591"/>
              </a:xfrm>
              <a:prstGeom prst="rect">
                <a:avLst/>
              </a:prstGeom>
              <a:blipFill>
                <a:blip r:embed="rId2"/>
                <a:stretch>
                  <a:fillRect b="-8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6C6EDAFB-384D-49CB-B199-30A44A6E3E56}"/>
                  </a:ext>
                </a:extLst>
              </p:cNvPr>
              <p:cNvSpPr/>
              <p:nvPr/>
            </p:nvSpPr>
            <p:spPr>
              <a:xfrm>
                <a:off x="357952" y="2740165"/>
                <a:ext cx="8208912" cy="1206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00"/>
                  </a:lnSpc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dove</a:t>
                </a:r>
              </a:p>
              <a:p>
                <a:pPr marL="742950" lvl="1" indent="-285750" algn="just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</m:oMath>
                </a14:m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il numero di obiettivi</a:t>
                </a:r>
              </a:p>
              <a:p>
                <a:pPr marL="742950" lvl="1" indent="-285750" algn="just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Sup>
                      <m:sSubSupPr>
                        <m:ctrlP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è la k-esima funzione obiettivo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6C6EDAFB-384D-49CB-B199-30A44A6E3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2740165"/>
                <a:ext cx="8208912" cy="1206997"/>
              </a:xfrm>
              <a:prstGeom prst="rect">
                <a:avLst/>
              </a:prstGeom>
              <a:blipFill>
                <a:blip r:embed="rId3"/>
                <a:stretch>
                  <a:fillRect l="-446" b="-7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04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1DD0C8-70E1-4CF9-B6D8-4F8C703A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4B70EA9-D4FB-4000-9A60-B75EB0FAAC2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AC90B84-A1F6-4234-A3E5-D2A5C652B399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64F6B4F9-B2B5-4BDF-A4CB-67F3D0FE5F3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ED2F0B5-32B7-4CC0-B36E-0AFDA64E6E9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459F9769-013D-4DC6-A653-3CB09B4F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25086"/>
            <a:ext cx="8358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Un’azienda produce 3 tipi di oggetti P1, P2, P3. Nella tabella seguente sono riportati, per ogni prodotto, il profitto unitario, le ore di lavoro necessarie, la quantità di materia prima utilizzata e il livello di inquinamento generato. 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C9DD16F-7EBA-43AE-87C8-C237FACA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422183"/>
            <a:ext cx="6588224" cy="1450817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ECAC76AF-3220-454F-B1F9-7B2CAD9AA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110171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L’azienda ha a disposizione mano d’opera per 1300 ore di lavoro e 1000 unità di materia prima. 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A5496AD-76AE-433E-9C00-FD2B81E606A1}"/>
              </a:ext>
            </a:extLst>
          </p:cNvPr>
          <p:cNvSpPr/>
          <p:nvPr/>
        </p:nvSpPr>
        <p:spPr>
          <a:xfrm>
            <a:off x="357952" y="4891492"/>
            <a:ext cx="8208912" cy="120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it-IT" dirty="0">
                <a:latin typeface="Comic Sans MS" pitchFamily="66" charset="0"/>
              </a:rPr>
              <a:t>L’azienda ha due obiettivi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Comic Sans MS" pitchFamily="66" charset="0"/>
              </a:rPr>
              <a:t>Massimizzare il profitto</a:t>
            </a:r>
          </a:p>
          <a:p>
            <a:pPr marL="742950" lvl="1" indent="-285750" algn="just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it-IT" dirty="0">
                <a:latin typeface="Comic Sans MS" pitchFamily="66" charset="0"/>
              </a:rPr>
              <a:t>Minimizzare il livello di inquinamento</a:t>
            </a:r>
          </a:p>
        </p:txBody>
      </p:sp>
    </p:spTree>
    <p:extLst>
      <p:ext uri="{BB962C8B-B14F-4D97-AF65-F5344CB8AC3E}">
        <p14:creationId xmlns:p14="http://schemas.microsoft.com/office/powerpoint/2010/main" val="384483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46FBAB-5895-4418-8CEC-7452F16B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Multi-Obiettivo, esempio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07554E0-4D1C-4382-B655-90D80D3760F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B376AC4-8798-4CE2-A70F-A99894DD16F3}"/>
              </a:ext>
            </a:extLst>
          </p:cNvPr>
          <p:cNvSpPr/>
          <p:nvPr/>
        </p:nvSpPr>
        <p:spPr>
          <a:xfrm>
            <a:off x="357952" y="1268760"/>
            <a:ext cx="820891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 = 2:  problema bi-obiettivo o bi-criterio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66A18A3-0E56-45DE-B871-3D9D5DE69505}"/>
                  </a:ext>
                </a:extLst>
              </p:cNvPr>
              <p:cNvSpPr/>
              <p:nvPr/>
            </p:nvSpPr>
            <p:spPr>
              <a:xfrm>
                <a:off x="357952" y="1796489"/>
                <a:ext cx="8208912" cy="840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Variabili decisionali:</a:t>
                </a:r>
              </a:p>
              <a:p>
                <a:pPr marL="742950" lvl="1" indent="-285750" algn="just">
                  <a:lnSpc>
                    <a:spcPts val="3000"/>
                  </a:lnSpc>
                  <a:buFont typeface="Cambria Math" panose="02040503050406030204" pitchFamily="18" charset="0"/>
                  <a:buChar char="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alt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i="1" dirty="0"/>
                  <a:t>, </a:t>
                </a:r>
                <a:r>
                  <a:rPr lang="it-IT" altLang="it-IT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j = 1,2,3</a:t>
                </a:r>
                <a:r>
                  <a:rPr lang="it-IT" altLang="it-IT" i="1" dirty="0"/>
                  <a:t>,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i="1" dirty="0"/>
                  <a:t> rappresenta le unità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altLang="it-IT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altLang="it-IT" i="1" dirty="0"/>
                  <a:t> prodotte</a:t>
                </a:r>
                <a:r>
                  <a:rPr lang="it-IT" altLang="it-IT" i="1" dirty="0">
                    <a:solidFill>
                      <a:srgbClr val="0066FF"/>
                    </a:solidFill>
                  </a:rPr>
                  <a:t>	</a:t>
                </a:r>
                <a:endParaRPr lang="it-IT" altLang="it-IT" sz="16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66A18A3-0E56-45DE-B871-3D9D5DE69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796489"/>
                <a:ext cx="8208912" cy="840423"/>
              </a:xfrm>
              <a:prstGeom prst="rect">
                <a:avLst/>
              </a:prstGeom>
              <a:blipFill>
                <a:blip r:embed="rId2"/>
                <a:stretch>
                  <a:fillRect l="-297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25646CC2-E7B5-4881-8597-C999FC99309E}"/>
              </a:ext>
            </a:extLst>
          </p:cNvPr>
          <p:cNvGrpSpPr/>
          <p:nvPr/>
        </p:nvGrpSpPr>
        <p:grpSpPr>
          <a:xfrm>
            <a:off x="395536" y="693014"/>
            <a:ext cx="8358188" cy="431730"/>
            <a:chOff x="0" y="34"/>
            <a:chExt cx="8358188" cy="431730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0D09D01B-38EF-4CE3-9AB9-3AAFD6A4D72A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C24E4B0-650B-4C79-A501-9A38958A63B4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Formulazione del problema: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A9D9C5-DD2F-4A39-9431-C1F57E57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02" y="2780928"/>
            <a:ext cx="8774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Funzioni obiettivo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it-IT" altLang="it-IT" sz="16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(trasformiamo la massimizzazione del profitto in minimizzazione dei costi):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86B1240-7FF0-4FC9-9A7E-0C1DA03F4F13}"/>
                  </a:ext>
                </a:extLst>
              </p:cNvPr>
              <p:cNvSpPr txBox="1"/>
              <p:nvPr/>
            </p:nvSpPr>
            <p:spPr>
              <a:xfrm>
                <a:off x="697880" y="3573016"/>
                <a:ext cx="8194600" cy="51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−9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−8 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86B1240-7FF0-4FC9-9A7E-0C1DA03F4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0" y="3573016"/>
                <a:ext cx="8194600" cy="515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tangolo 15">
            <a:extLst>
              <a:ext uri="{FF2B5EF4-FFF2-40B4-BE49-F238E27FC236}">
                <a16:creationId xmlns:a16="http://schemas.microsoft.com/office/drawing/2014/main" id="{A8A134FF-42D1-4211-801D-C0574615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52" y="4365104"/>
            <a:ext cx="8358187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1600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24421D6-C8CB-412C-8F74-EF6F2765686C}"/>
                  </a:ext>
                </a:extLst>
              </p:cNvPr>
              <p:cNvSpPr txBox="1"/>
              <p:nvPr/>
            </p:nvSpPr>
            <p:spPr>
              <a:xfrm>
                <a:off x="809065" y="4880193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24421D6-C8CB-412C-8F74-EF6F27656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65" y="4880193"/>
                <a:ext cx="3476808" cy="276999"/>
              </a:xfrm>
              <a:prstGeom prst="rect">
                <a:avLst/>
              </a:prstGeom>
              <a:blipFill>
                <a:blip r:embed="rId4"/>
                <a:stretch>
                  <a:fillRect l="-2456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FE31F4A-1619-4ACE-8B57-4C3FBE234075}"/>
                  </a:ext>
                </a:extLst>
              </p:cNvPr>
              <p:cNvSpPr txBox="1"/>
              <p:nvPr/>
            </p:nvSpPr>
            <p:spPr>
              <a:xfrm>
                <a:off x="807160" y="5312241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FE31F4A-1619-4ACE-8B57-4C3FBE234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5312241"/>
                <a:ext cx="3476808" cy="276999"/>
              </a:xfrm>
              <a:prstGeom prst="rect">
                <a:avLst/>
              </a:prstGeom>
              <a:blipFill>
                <a:blip r:embed="rId5"/>
                <a:stretch>
                  <a:fillRect l="-227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82F9240-7484-45FB-ABE2-D5C55F4F99F4}"/>
                  </a:ext>
                </a:extLst>
              </p:cNvPr>
              <p:cNvSpPr txBox="1"/>
              <p:nvPr/>
            </p:nvSpPr>
            <p:spPr>
              <a:xfrm>
                <a:off x="807160" y="5744289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intere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82F9240-7484-45FB-ABE2-D5C55F4F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5744289"/>
                <a:ext cx="3476808" cy="276999"/>
              </a:xfrm>
              <a:prstGeom prst="rect">
                <a:avLst/>
              </a:prstGeom>
              <a:blipFill>
                <a:blip r:embed="rId6"/>
                <a:stretch>
                  <a:fillRect l="-1751" t="-30435" b="-478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35C6B26-3D3B-453A-A8C4-441BF0A5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2F92723-B304-4097-BCB2-9B5C163171B8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52325E7-4308-432A-B54C-9AF7482899FD}"/>
              </a:ext>
            </a:extLst>
          </p:cNvPr>
          <p:cNvGrpSpPr/>
          <p:nvPr/>
        </p:nvGrpSpPr>
        <p:grpSpPr>
          <a:xfrm>
            <a:off x="395536" y="548680"/>
            <a:ext cx="8358188" cy="431730"/>
            <a:chOff x="0" y="34"/>
            <a:chExt cx="8358188" cy="43173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EA05901B-1091-4ACF-AAEE-CD0F5D6776B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8610A84-D337-4755-BA0F-C15F42CA2B4E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Esempio: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7FF3141-86BC-4936-A342-5A2ED1916D04}"/>
                  </a:ext>
                </a:extLst>
              </p:cNvPr>
              <p:cNvSpPr/>
              <p:nvPr/>
            </p:nvSpPr>
            <p:spPr>
              <a:xfrm>
                <a:off x="357952" y="1268760"/>
                <a:ext cx="8208912" cy="43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Soluzione ottenuta massimizzando il profitto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it-IT" sz="1600" i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7FF3141-86BC-4936-A342-5A2ED1916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" y="1268760"/>
                <a:ext cx="8208912" cy="437171"/>
              </a:xfrm>
              <a:prstGeom prst="rect">
                <a:avLst/>
              </a:prstGeom>
              <a:blipFill>
                <a:blip r:embed="rId2"/>
                <a:stretch>
                  <a:fillRect l="-297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C5F2FA-7F9A-43AB-A889-AD996B7CCD37}"/>
                  </a:ext>
                </a:extLst>
              </p:cNvPr>
              <p:cNvSpPr txBox="1"/>
              <p:nvPr/>
            </p:nvSpPr>
            <p:spPr>
              <a:xfrm>
                <a:off x="807160" y="1794882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=−4300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BC5F2FA-7F9A-43AB-A889-AD996B7C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1794882"/>
                <a:ext cx="3476808" cy="276999"/>
              </a:xfrm>
              <a:prstGeom prst="rect">
                <a:avLst/>
              </a:prstGeom>
              <a:blipFill>
                <a:blip r:embed="rId3"/>
                <a:stretch>
                  <a:fillRect l="-175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A0EB784-E6A3-4047-B510-DBC0052050D0}"/>
                  </a:ext>
                </a:extLst>
              </p:cNvPr>
              <p:cNvSpPr txBox="1"/>
              <p:nvPr/>
            </p:nvSpPr>
            <p:spPr>
              <a:xfrm>
                <a:off x="807160" y="2287905"/>
                <a:ext cx="4196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=300              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A0EB784-E6A3-4047-B510-DBC00520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60" y="2287905"/>
                <a:ext cx="4196888" cy="276999"/>
              </a:xfrm>
              <a:prstGeom prst="rect">
                <a:avLst/>
              </a:prstGeom>
              <a:blipFill>
                <a:blip r:embed="rId4"/>
                <a:stretch>
                  <a:fillRect l="-145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35DDAE91-B61F-4E4F-BA42-AFA1D1992FCD}"/>
                  </a:ext>
                </a:extLst>
              </p:cNvPr>
              <p:cNvSpPr/>
              <p:nvPr/>
            </p:nvSpPr>
            <p:spPr>
              <a:xfrm>
                <a:off x="368712" y="3068960"/>
                <a:ext cx="8208912" cy="43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Soluzione ottenuta minimizzando l’inquinamento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it-IT" sz="1600" i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35DDAE91-B61F-4E4F-BA42-AFA1D1992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2" y="3068960"/>
                <a:ext cx="8208912" cy="437171"/>
              </a:xfrm>
              <a:prstGeom prst="rect">
                <a:avLst/>
              </a:prstGeom>
              <a:blipFill>
                <a:blip r:embed="rId5"/>
                <a:stretch>
                  <a:fillRect l="-297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CE92E63-1120-4312-96C7-5C4301095DC7}"/>
                  </a:ext>
                </a:extLst>
              </p:cNvPr>
              <p:cNvSpPr txBox="1"/>
              <p:nvPr/>
            </p:nvSpPr>
            <p:spPr>
              <a:xfrm>
                <a:off x="817920" y="3595082"/>
                <a:ext cx="3476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5CE92E63-1120-4312-96C7-5C430109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0" y="3595082"/>
                <a:ext cx="3476808" cy="276999"/>
              </a:xfrm>
              <a:prstGeom prst="rect">
                <a:avLst/>
              </a:prstGeom>
              <a:blipFill>
                <a:blip r:embed="rId6"/>
                <a:stretch>
                  <a:fillRect l="-175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CDA8C1F-B67E-47A5-98FC-4960B6D8B9F6}"/>
                  </a:ext>
                </a:extLst>
              </p:cNvPr>
              <p:cNvSpPr txBox="1"/>
              <p:nvPr/>
            </p:nvSpPr>
            <p:spPr>
              <a:xfrm>
                <a:off x="817920" y="4088105"/>
                <a:ext cx="4196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              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CDA8C1F-B67E-47A5-98FC-4960B6D8B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0" y="4088105"/>
                <a:ext cx="4196888" cy="276999"/>
              </a:xfrm>
              <a:prstGeom prst="rect">
                <a:avLst/>
              </a:prstGeom>
              <a:blipFill>
                <a:blip r:embed="rId7"/>
                <a:stretch>
                  <a:fillRect l="-1451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3">
            <a:extLst>
              <a:ext uri="{FF2B5EF4-FFF2-40B4-BE49-F238E27FC236}">
                <a16:creationId xmlns:a16="http://schemas.microsoft.com/office/drawing/2014/main" id="{057AFC3B-9080-43D9-9BB4-9D373017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726885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Come spesso accade nei problemi multi-obiettivo, le due soluzioni sono in netto contrasto tra loro.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606773-9E71-4F9E-B407-A292E61D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FFCA9F-39DD-41D1-8AB8-2FFA091F82A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CED1D2-BE4E-42E6-8FCB-071A4FB0D974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04BF9CD-524F-43AE-9994-A325384A3E12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485AA08-204E-4B76-88C7-05FAD689B21B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Definizioni: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ED5AA9AF-B750-4D53-B8C2-0613F6730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" y="980728"/>
                <a:ext cx="6329112" cy="49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Dominanza: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date due soluzioni ammissibili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e</a:t>
                </a: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:endParaRPr lang="it-IT" altLang="it-IT" sz="1600" i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ED5AA9AF-B750-4D53-B8C2-0613F673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980728"/>
                <a:ext cx="6329112" cy="494879"/>
              </a:xfrm>
              <a:prstGeom prst="rect">
                <a:avLst/>
              </a:prstGeom>
              <a:blipFill>
                <a:blip r:embed="rId2"/>
                <a:stretch>
                  <a:fillRect l="-385" b="-123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BA4BBF71-AE54-419D-BCEB-5A6A9A70E04E}"/>
                  </a:ext>
                </a:extLst>
              </p:cNvPr>
              <p:cNvSpPr/>
              <p:nvPr/>
            </p:nvSpPr>
            <p:spPr>
              <a:xfrm>
                <a:off x="467544" y="1484784"/>
                <a:ext cx="7272808" cy="1388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388" lvl="1" indent="-377825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un problema di minimo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domina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se:</a:t>
                </a: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sz="20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      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=1,…,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</m:oMath>
                </a14:m>
                <a:endParaRPr lang="it-IT" sz="2000" b="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∃</m:t>
                    </m:r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1,…,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2000" i="1" dirty="0">
                    <a:latin typeface="Cambria Math" panose="02040503050406030204" pitchFamily="18" charset="0"/>
                    <a:ea typeface="Verdana" panose="020B0604030504040204" pitchFamily="34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&lt;</m:t>
                    </m:r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endParaRPr lang="it-IT" sz="2400" i="1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BA4BBF71-AE54-419D-BCEB-5A6A9A70E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7272808" cy="1388713"/>
              </a:xfrm>
              <a:prstGeom prst="rect">
                <a:avLst/>
              </a:prstGeom>
              <a:blipFill>
                <a:blip r:embed="rId3"/>
                <a:stretch>
                  <a:fillRect b="-6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FEAC52B-667C-491C-99F0-5C1256CDB1BB}"/>
                  </a:ext>
                </a:extLst>
              </p:cNvPr>
              <p:cNvSpPr/>
              <p:nvPr/>
            </p:nvSpPr>
            <p:spPr>
              <a:xfrm>
                <a:off x="467544" y="2952270"/>
                <a:ext cx="8208912" cy="1388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388" lvl="1" indent="-377825" algn="just">
                  <a:lnSpc>
                    <a:spcPts val="3500"/>
                  </a:lnSpc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un problema di massimo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domina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4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se:</a:t>
                </a: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=1,…,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𝑝</m:t>
                    </m:r>
                  </m:oMath>
                </a14:m>
                <a:endParaRPr lang="it-IT" b="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017588" lvl="2" indent="-377825" algn="just">
                  <a:lnSpc>
                    <a:spcPts val="35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∃</m:t>
                    </m:r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𝑘</m:t>
                    </m:r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1,…,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𝑝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  <a:ea typeface="Verdana" panose="020B0604030504040204" pitchFamily="34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&gt;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̿"/>
                        <m:ctrlP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endParaRPr lang="it-IT" i="1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FEAC52B-667C-491C-99F0-5C1256CDB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52270"/>
                <a:ext cx="8208912" cy="1388713"/>
              </a:xfrm>
              <a:prstGeom prst="rect">
                <a:avLst/>
              </a:prstGeom>
              <a:blipFill>
                <a:blip r:embed="rId4"/>
                <a:stretch>
                  <a:fillRect b="-48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FA8D230-F206-4651-B77C-8171799C8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3" y="4509120"/>
                <a:ext cx="7962081" cy="840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Ottimo di Pareto: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una soluzione ammissibile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it-IT" alt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è un ottimo di Pareto (o soluzione efficiente) se non esiste alcuna soluzione ammissibile </a:t>
                </a:r>
                <a14:m>
                  <m:oMath xmlns:m="http://schemas.openxmlformats.org/officeDocument/2006/math"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che la domina.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FA8D230-F206-4651-B77C-8171799C8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3" y="4509120"/>
                <a:ext cx="7962081" cy="840230"/>
              </a:xfrm>
              <a:prstGeom prst="rect">
                <a:avLst/>
              </a:prstGeom>
              <a:blipFill>
                <a:blip r:embed="rId5"/>
                <a:stretch>
                  <a:fillRect l="-306" t="-2174" r="-383" b="-86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479D7A03-9836-4216-9DF6-EE2E080D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541098"/>
            <a:ext cx="7962081" cy="3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Insieme efficiente: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è l’insieme delle soluzioni ottime di Pareto</a:t>
            </a:r>
          </a:p>
        </p:txBody>
      </p:sp>
    </p:spTree>
    <p:extLst>
      <p:ext uri="{BB962C8B-B14F-4D97-AF65-F5344CB8AC3E}">
        <p14:creationId xmlns:p14="http://schemas.microsoft.com/office/powerpoint/2010/main" val="27791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8C9CAA-1391-4CBE-A4B1-CC02206B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Ottimizzazione Multi-Obiettivo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370BC45-DED7-48D3-BA0B-1FC4D4EECCB2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FADF2C6-2DB0-48DD-9794-324BE8B09140}"/>
              </a:ext>
            </a:extLst>
          </p:cNvPr>
          <p:cNvGrpSpPr/>
          <p:nvPr/>
        </p:nvGrpSpPr>
        <p:grpSpPr>
          <a:xfrm>
            <a:off x="395536" y="476672"/>
            <a:ext cx="8358188" cy="431730"/>
            <a:chOff x="0" y="34"/>
            <a:chExt cx="8358188" cy="43173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A4726935-892C-437E-956B-519A0F014655}"/>
                </a:ext>
              </a:extLst>
            </p:cNvPr>
            <p:cNvSpPr/>
            <p:nvPr/>
          </p:nvSpPr>
          <p:spPr>
            <a:xfrm>
              <a:off x="0" y="34"/>
              <a:ext cx="8358188" cy="43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9269FE8-1015-49D4-81CA-5E83FFE64F23}"/>
                </a:ext>
              </a:extLst>
            </p:cNvPr>
            <p:cNvSpPr txBox="1"/>
            <p:nvPr/>
          </p:nvSpPr>
          <p:spPr>
            <a:xfrm>
              <a:off x="21075" y="21109"/>
              <a:ext cx="8316038" cy="3895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i="1" dirty="0">
                  <a:solidFill>
                    <a:schemeClr val="bg1"/>
                  </a:solidFill>
                </a:rPr>
                <a:t>Definizioni:</a:t>
              </a:r>
              <a:endParaRPr lang="en-US" sz="1800" kern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BCBEFA4-2EB7-4617-8FFF-60462B63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4" y="1926009"/>
                <a:ext cx="8358187" cy="1709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Spazio dei criteri: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ogni soluzione </a:t>
                </a:r>
                <a14:m>
                  <m:oMath xmlns:m="http://schemas.openxmlformats.org/officeDocument/2006/math">
                    <m:r>
                      <a:rPr lang="it-IT" alt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it-IT" altLang="it-IT" sz="16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altLang="it-IT" sz="1600" i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corrisponde un punto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                        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it-IT" altLang="it-IT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altLang="it-IT" sz="1400" i="1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                           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nello spazio dei criteri di dimensione p. In tale spazio un punto può corrispondere anche a diverse soluzioni.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BCBEFA4-2EB7-4617-8FFF-60462B63E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4" y="1926009"/>
                <a:ext cx="8358187" cy="1709507"/>
              </a:xfrm>
              <a:prstGeom prst="rect">
                <a:avLst/>
              </a:prstGeom>
              <a:blipFill>
                <a:blip r:embed="rId2"/>
                <a:stretch>
                  <a:fillRect l="-292" r="-438" b="-3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>
            <a:extLst>
              <a:ext uri="{FF2B5EF4-FFF2-40B4-BE49-F238E27FC236}">
                <a16:creationId xmlns:a16="http://schemas.microsoft.com/office/drawing/2014/main" id="{13284DEF-9670-4771-8341-FC249A22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88041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it-IT" sz="1800" dirty="0">
                <a:latin typeface="Comic Sans MS" pitchFamily="66" charset="0"/>
              </a:rPr>
              <a:t>A partire da una soluzione efficiente (ottimo di Pareto), l’unico modo per migliorare un obiettivo è peggiorarne un altro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8125C55-24BC-441D-B8B3-DE53218D8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3735717"/>
            <a:ext cx="8358187" cy="7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Punto Non-Dominato: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un punto nello spazio dei criteri si dice non dominato se corrisponde ad una soluzione efficiente.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B3F28BF-5E03-4EE3-B319-F7C1ACE1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" y="4725144"/>
            <a:ext cx="8358187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Frontiera di Pareto: </a:t>
            </a:r>
            <a:r>
              <a:rPr lang="it-IT" altLang="it-IT" sz="1600" i="1" dirty="0">
                <a:latin typeface="Verdana" panose="020B0604030504040204" pitchFamily="34" charset="0"/>
                <a:ea typeface="Verdana" panose="020B0604030504040204" pitchFamily="34" charset="0"/>
              </a:rPr>
              <a:t>è l’insieme dei punti non dominati</a:t>
            </a:r>
          </a:p>
        </p:txBody>
      </p:sp>
    </p:spTree>
    <p:extLst>
      <p:ext uri="{BB962C8B-B14F-4D97-AF65-F5344CB8AC3E}">
        <p14:creationId xmlns:p14="http://schemas.microsoft.com/office/powerpoint/2010/main" val="41012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818BF-AB7B-4D7A-A62F-1C8F8C48A5CD}"/>
</file>

<file path=customXml/itemProps2.xml><?xml version="1.0" encoding="utf-8"?>
<ds:datastoreItem xmlns:ds="http://schemas.openxmlformats.org/officeDocument/2006/customXml" ds:itemID="{BD0D5987-B0C8-4596-B542-45D32FD6FE7A}"/>
</file>

<file path=customXml/itemProps3.xml><?xml version="1.0" encoding="utf-8"?>
<ds:datastoreItem xmlns:ds="http://schemas.openxmlformats.org/officeDocument/2006/customXml" ds:itemID="{A656E84B-A533-4776-9D22-559D2DB35B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2779</Words>
  <Application>Microsoft Office PowerPoint</Application>
  <PresentationFormat>Presentazione su schermo (4:3)</PresentationFormat>
  <Paragraphs>273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Verdana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Maurizio Boccia</cp:lastModifiedBy>
  <cp:revision>429</cp:revision>
  <dcterms:created xsi:type="dcterms:W3CDTF">2017-05-24T09:01:13Z</dcterms:created>
  <dcterms:modified xsi:type="dcterms:W3CDTF">2024-06-02T17:30:08Z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