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9" r:id="rId6"/>
    <p:sldId id="268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0375E8E-BE27-4188-8E6C-5689AA94C268}" type="datetimeFigureOut">
              <a:rPr lang="it-IT" smtClean="0"/>
              <a:pPr/>
              <a:t>05/05/2015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9756ACC-267E-4DCC-85B4-FEE3B4A839A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5E8E-BE27-4188-8E6C-5689AA94C268}" type="datetimeFigureOut">
              <a:rPr lang="it-IT" smtClean="0"/>
              <a:pPr/>
              <a:t>05/05/2015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ACC-267E-4DCC-85B4-FEE3B4A839A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5E8E-BE27-4188-8E6C-5689AA94C268}" type="datetimeFigureOut">
              <a:rPr lang="it-IT" smtClean="0"/>
              <a:pPr/>
              <a:t>05/05/2015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ACC-267E-4DCC-85B4-FEE3B4A839A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0375E8E-BE27-4188-8E6C-5689AA94C268}" type="datetimeFigureOut">
              <a:rPr lang="it-IT" smtClean="0"/>
              <a:pPr/>
              <a:t>05/05/2015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756ACC-267E-4DCC-85B4-FEE3B4A839A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0375E8E-BE27-4188-8E6C-5689AA94C268}" type="datetimeFigureOut">
              <a:rPr lang="it-IT" smtClean="0"/>
              <a:pPr/>
              <a:t>05/05/2015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9756ACC-267E-4DCC-85B4-FEE3B4A839A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5E8E-BE27-4188-8E6C-5689AA94C268}" type="datetimeFigureOut">
              <a:rPr lang="it-IT" smtClean="0"/>
              <a:pPr/>
              <a:t>05/05/2015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ACC-267E-4DCC-85B4-FEE3B4A839A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5E8E-BE27-4188-8E6C-5689AA94C268}" type="datetimeFigureOut">
              <a:rPr lang="it-IT" smtClean="0"/>
              <a:pPr/>
              <a:t>05/05/2015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ACC-267E-4DCC-85B4-FEE3B4A839A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0375E8E-BE27-4188-8E6C-5689AA94C268}" type="datetimeFigureOut">
              <a:rPr lang="it-IT" smtClean="0"/>
              <a:pPr/>
              <a:t>05/05/2015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756ACC-267E-4DCC-85B4-FEE3B4A839A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5E8E-BE27-4188-8E6C-5689AA94C268}" type="datetimeFigureOut">
              <a:rPr lang="it-IT" smtClean="0"/>
              <a:pPr/>
              <a:t>05/05/2015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ACC-267E-4DCC-85B4-FEE3B4A839A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0375E8E-BE27-4188-8E6C-5689AA94C268}" type="datetimeFigureOut">
              <a:rPr lang="it-IT" smtClean="0"/>
              <a:pPr/>
              <a:t>05/05/2015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756ACC-267E-4DCC-85B4-FEE3B4A839A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0375E8E-BE27-4188-8E6C-5689AA94C268}" type="datetimeFigureOut">
              <a:rPr lang="it-IT" smtClean="0"/>
              <a:pPr/>
              <a:t>05/05/2015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756ACC-267E-4DCC-85B4-FEE3B4A839A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0375E8E-BE27-4188-8E6C-5689AA94C268}" type="datetimeFigureOut">
              <a:rPr lang="it-IT" smtClean="0"/>
              <a:pPr/>
              <a:t>05/05/2015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9756ACC-267E-4DCC-85B4-FEE3B4A839A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Dispositivo </a:t>
            </a:r>
            <a:r>
              <a:rPr lang="it-IT" dirty="0" err="1" smtClean="0"/>
              <a:t>Periferal</a:t>
            </a:r>
            <a:r>
              <a:rPr lang="it-IT" dirty="0" smtClean="0"/>
              <a:t> Interface </a:t>
            </a:r>
            <a:r>
              <a:rPr lang="it-IT" dirty="0" err="1" smtClean="0"/>
              <a:t>Adapter</a:t>
            </a:r>
            <a:r>
              <a:rPr lang="it-IT" dirty="0" smtClean="0"/>
              <a:t> (PIA)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Configurazione  “</a:t>
            </a:r>
            <a:r>
              <a:rPr lang="it-IT" dirty="0" err="1" smtClean="0"/>
              <a:t>Communic</a:t>
            </a:r>
            <a:r>
              <a:rPr lang="it-IT" dirty="0" smtClean="0"/>
              <a:t>” </a:t>
            </a:r>
          </a:p>
          <a:p>
            <a:r>
              <a:rPr lang="it-IT" dirty="0" smtClean="0"/>
              <a:t>Protocollo di </a:t>
            </a:r>
            <a:r>
              <a:rPr lang="it-IT" dirty="0" err="1" smtClean="0"/>
              <a:t>handshacking</a:t>
            </a:r>
            <a:r>
              <a:rPr lang="it-IT" dirty="0" smtClean="0"/>
              <a:t>  - Tempificazione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Configurazione «</a:t>
            </a:r>
            <a:r>
              <a:rPr lang="it-IT" dirty="0" err="1" smtClean="0"/>
              <a:t>Communic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2411760" y="3143248"/>
            <a:ext cx="1357322" cy="6429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Terminal 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683568" y="3140968"/>
            <a:ext cx="1357322" cy="6429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Memoria</a:t>
            </a:r>
            <a:endParaRPr lang="it-IT" dirty="0"/>
          </a:p>
        </p:txBody>
      </p:sp>
      <p:sp>
        <p:nvSpPr>
          <p:cNvPr id="5" name="Freccia bidirezionale orizzontale 4"/>
          <p:cNvSpPr/>
          <p:nvPr/>
        </p:nvSpPr>
        <p:spPr>
          <a:xfrm>
            <a:off x="142844" y="4500570"/>
            <a:ext cx="4071966" cy="484632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22390" y="5738386"/>
            <a:ext cx="1357322" cy="6429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Processore</a:t>
            </a:r>
            <a:endParaRPr lang="it-IT" dirty="0"/>
          </a:p>
        </p:txBody>
      </p:sp>
      <p:sp>
        <p:nvSpPr>
          <p:cNvPr id="8" name="Freccia bidirezionale orizzontale 7"/>
          <p:cNvSpPr/>
          <p:nvPr/>
        </p:nvSpPr>
        <p:spPr>
          <a:xfrm rot="5400000">
            <a:off x="2668063" y="3964785"/>
            <a:ext cx="651512" cy="420058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bidirezionale orizzontale 8"/>
          <p:cNvSpPr/>
          <p:nvPr/>
        </p:nvSpPr>
        <p:spPr>
          <a:xfrm rot="5400000">
            <a:off x="1027249" y="3973355"/>
            <a:ext cx="651512" cy="420058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bidirezionale orizzontale 9"/>
          <p:cNvSpPr/>
          <p:nvPr/>
        </p:nvSpPr>
        <p:spPr>
          <a:xfrm rot="5400000">
            <a:off x="2668063" y="5036355"/>
            <a:ext cx="651512" cy="420058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bidirezionale orizzontale 10"/>
          <p:cNvSpPr/>
          <p:nvPr/>
        </p:nvSpPr>
        <p:spPr>
          <a:xfrm rot="5400000">
            <a:off x="939871" y="5036355"/>
            <a:ext cx="651512" cy="420058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5000628" y="3143248"/>
            <a:ext cx="1357322" cy="6429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Terminal </a:t>
            </a:r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6786578" y="3143248"/>
            <a:ext cx="1357322" cy="6429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Memoria</a:t>
            </a:r>
            <a:endParaRPr lang="it-IT" dirty="0"/>
          </a:p>
        </p:txBody>
      </p:sp>
      <p:sp>
        <p:nvSpPr>
          <p:cNvPr id="14" name="Freccia bidirezionale orizzontale 13"/>
          <p:cNvSpPr/>
          <p:nvPr/>
        </p:nvSpPr>
        <p:spPr>
          <a:xfrm>
            <a:off x="4500562" y="4500570"/>
            <a:ext cx="4071966" cy="484632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4942870" y="5715016"/>
            <a:ext cx="1357322" cy="6429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PIA</a:t>
            </a:r>
            <a:endParaRPr lang="it-IT" dirty="0"/>
          </a:p>
        </p:txBody>
      </p:sp>
      <p:sp>
        <p:nvSpPr>
          <p:cNvPr id="16" name="Rettangolo 15"/>
          <p:cNvSpPr/>
          <p:nvPr/>
        </p:nvSpPr>
        <p:spPr>
          <a:xfrm>
            <a:off x="6732240" y="5715016"/>
            <a:ext cx="1357322" cy="6429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Processore</a:t>
            </a:r>
            <a:endParaRPr lang="it-IT" dirty="0"/>
          </a:p>
        </p:txBody>
      </p:sp>
      <p:sp>
        <p:nvSpPr>
          <p:cNvPr id="17" name="Freccia bidirezionale orizzontale 16"/>
          <p:cNvSpPr/>
          <p:nvPr/>
        </p:nvSpPr>
        <p:spPr>
          <a:xfrm rot="5400000">
            <a:off x="7250925" y="3964785"/>
            <a:ext cx="651512" cy="420058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bidirezionale orizzontale 17"/>
          <p:cNvSpPr/>
          <p:nvPr/>
        </p:nvSpPr>
        <p:spPr>
          <a:xfrm rot="5400000">
            <a:off x="5384967" y="3973355"/>
            <a:ext cx="651512" cy="420058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bidirezionale orizzontale 18"/>
          <p:cNvSpPr/>
          <p:nvPr/>
        </p:nvSpPr>
        <p:spPr>
          <a:xfrm rot="5400000">
            <a:off x="7060550" y="5036355"/>
            <a:ext cx="651512" cy="420058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bidirezionale orizzontale 19"/>
          <p:cNvSpPr/>
          <p:nvPr/>
        </p:nvSpPr>
        <p:spPr>
          <a:xfrm rot="5400000">
            <a:off x="5404367" y="5036355"/>
            <a:ext cx="651512" cy="420058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bidirezionale orizzontale 21"/>
          <p:cNvSpPr/>
          <p:nvPr/>
        </p:nvSpPr>
        <p:spPr>
          <a:xfrm rot="10800000">
            <a:off x="3858761" y="5817253"/>
            <a:ext cx="857255" cy="420058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395536" y="1556792"/>
            <a:ext cx="7929618" cy="1143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dirty="0" smtClean="0"/>
              <a:t>Consideriamo due sistemi identici che comunicano tramite due periferiche parallele</a:t>
            </a:r>
            <a:endParaRPr lang="it-IT" dirty="0"/>
          </a:p>
        </p:txBody>
      </p:sp>
      <p:sp>
        <p:nvSpPr>
          <p:cNvPr id="25" name="Rettangolo 24"/>
          <p:cNvSpPr/>
          <p:nvPr/>
        </p:nvSpPr>
        <p:spPr>
          <a:xfrm>
            <a:off x="179512" y="2852936"/>
            <a:ext cx="4104456" cy="367240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4427984" y="2852936"/>
            <a:ext cx="4104456" cy="367240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1835696" y="263691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/>
              <a:t>Sistema </a:t>
            </a:r>
            <a:r>
              <a:rPr lang="it-IT" sz="1200" b="1" dirty="0" smtClean="0"/>
              <a:t>1</a:t>
            </a:r>
            <a:endParaRPr lang="it-IT" sz="1200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84168" y="263691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/>
              <a:t>Sistema </a:t>
            </a:r>
            <a:r>
              <a:rPr lang="it-IT" sz="1200" b="1" dirty="0" smtClean="0"/>
              <a:t>2</a:t>
            </a:r>
            <a:endParaRPr lang="it-IT" sz="1200" b="1" dirty="0"/>
          </a:p>
        </p:txBody>
      </p:sp>
      <p:sp>
        <p:nvSpPr>
          <p:cNvPr id="29" name="Rettangolo 28"/>
          <p:cNvSpPr/>
          <p:nvPr/>
        </p:nvSpPr>
        <p:spPr>
          <a:xfrm>
            <a:off x="2339752" y="5738386"/>
            <a:ext cx="1357322" cy="642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PIA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Pia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16" y="3570679"/>
            <a:ext cx="4552266" cy="271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tangolo 4"/>
          <p:cNvSpPr/>
          <p:nvPr/>
        </p:nvSpPr>
        <p:spPr>
          <a:xfrm>
            <a:off x="500034" y="1571612"/>
            <a:ext cx="7500990" cy="17859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dirty="0" smtClean="0"/>
              <a:t>Ogni periferica parallela consta di due porti A e B, ciascuno dei quali ha 2 segnali CA1 e CA2 (CB1e CB2), e tre registri: uno per il modo (DRA/DRB), uno per il dato (PRA/PRB) ed uno per il controllo/stato (CRA/CRB) .</a:t>
            </a:r>
          </a:p>
          <a:p>
            <a:pPr algn="just"/>
            <a:endParaRPr lang="it-IT" dirty="0"/>
          </a:p>
          <a:p>
            <a:pPr algn="just"/>
            <a:r>
              <a:rPr lang="it-IT" u="sng" dirty="0" smtClean="0"/>
              <a:t>NOTA</a:t>
            </a:r>
            <a:r>
              <a:rPr lang="it-IT" dirty="0" smtClean="0"/>
              <a:t>:  modo e dato sono allo stesso indirizzo di memoria. Settando opportunamente lo stato, </a:t>
            </a:r>
            <a:r>
              <a:rPr lang="it-IT" dirty="0" smtClean="0"/>
              <a:t>è possibile accedere </a:t>
            </a:r>
            <a:r>
              <a:rPr lang="it-IT" dirty="0" smtClean="0"/>
              <a:t>o </a:t>
            </a:r>
            <a:r>
              <a:rPr lang="it-IT" dirty="0" smtClean="0"/>
              <a:t>al </a:t>
            </a:r>
            <a:r>
              <a:rPr lang="it-IT" dirty="0" smtClean="0"/>
              <a:t>modo o al dato.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Operazione di scrittura (</a:t>
            </a:r>
            <a:r>
              <a:rPr lang="it-IT" dirty="0" err="1" smtClean="0"/>
              <a:t>mod</a:t>
            </a:r>
            <a:r>
              <a:rPr lang="it-IT" dirty="0" smtClean="0"/>
              <a:t> 100) </a:t>
            </a:r>
            <a:endParaRPr lang="it-IT" dirty="0"/>
          </a:p>
        </p:txBody>
      </p:sp>
      <p:pic>
        <p:nvPicPr>
          <p:cNvPr id="1026" name="Picture 2" descr="http://t2.gstatic.com/images?q=tbn:ANd9GcT2hnbX3Hefc3my14HnGJrxC4rQZ7yWqsqpj4DdwzX6KGvt3Ts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442" y="1781366"/>
            <a:ext cx="937624" cy="1071570"/>
          </a:xfrm>
          <a:prstGeom prst="rect">
            <a:avLst/>
          </a:prstGeom>
          <a:noFill/>
        </p:spPr>
      </p:pic>
      <p:sp>
        <p:nvSpPr>
          <p:cNvPr id="4" name="Rettangolo 3"/>
          <p:cNvSpPr/>
          <p:nvPr/>
        </p:nvSpPr>
        <p:spPr>
          <a:xfrm>
            <a:off x="214852" y="2924944"/>
            <a:ext cx="1116788" cy="5715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Il </a:t>
            </a:r>
            <a:r>
              <a:rPr lang="it-IT" sz="1100" b="1" dirty="0" smtClean="0"/>
              <a:t>sistema 1 </a:t>
            </a:r>
            <a:r>
              <a:rPr lang="it-IT" sz="1100" dirty="0" smtClean="0"/>
              <a:t>scrive un dato sul porto B della PIA</a:t>
            </a:r>
            <a:endParaRPr lang="it-IT" sz="1100" dirty="0"/>
          </a:p>
        </p:txBody>
      </p:sp>
      <p:sp>
        <p:nvSpPr>
          <p:cNvPr id="5" name="Freccia a destra 4"/>
          <p:cNvSpPr/>
          <p:nvPr/>
        </p:nvSpPr>
        <p:spPr>
          <a:xfrm>
            <a:off x="1110298" y="2255376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4651418" y="2996952"/>
            <a:ext cx="1102350" cy="10001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Il </a:t>
            </a:r>
            <a:r>
              <a:rPr lang="it-IT" sz="1100" dirty="0" err="1" smtClean="0"/>
              <a:t>flag</a:t>
            </a:r>
            <a:r>
              <a:rPr lang="it-IT" sz="1100" dirty="0" smtClean="0"/>
              <a:t> CRA7 del </a:t>
            </a:r>
            <a:r>
              <a:rPr lang="it-IT" sz="1100" b="1" dirty="0" smtClean="0"/>
              <a:t>sistema 2 </a:t>
            </a:r>
            <a:r>
              <a:rPr lang="it-IT" sz="1100" dirty="0" smtClean="0"/>
              <a:t>si alza</a:t>
            </a:r>
            <a:endParaRPr lang="it-IT" sz="1100" dirty="0"/>
          </a:p>
        </p:txBody>
      </p:sp>
      <p:sp>
        <p:nvSpPr>
          <p:cNvPr id="9" name="Rettangolo 8"/>
          <p:cNvSpPr/>
          <p:nvPr/>
        </p:nvSpPr>
        <p:spPr>
          <a:xfrm>
            <a:off x="5659530" y="3933056"/>
            <a:ext cx="1428760" cy="5715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Interruzione IRQA=1 nel </a:t>
            </a:r>
            <a:r>
              <a:rPr lang="it-IT" sz="1100" b="1" dirty="0" smtClean="0"/>
              <a:t>sistema 2</a:t>
            </a:r>
            <a:endParaRPr lang="it-IT" sz="1100" b="1" dirty="0"/>
          </a:p>
        </p:txBody>
      </p:sp>
      <p:sp>
        <p:nvSpPr>
          <p:cNvPr id="10" name="Rettangolo 9"/>
          <p:cNvSpPr/>
          <p:nvPr/>
        </p:nvSpPr>
        <p:spPr>
          <a:xfrm>
            <a:off x="1771098" y="1969624"/>
            <a:ext cx="1152128" cy="10001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Il segnale CB2 del </a:t>
            </a:r>
            <a:r>
              <a:rPr lang="it-IT" sz="1100" b="1" dirty="0" smtClean="0"/>
              <a:t>sistema 1</a:t>
            </a:r>
            <a:r>
              <a:rPr lang="it-IT" sz="1100" dirty="0" smtClean="0"/>
              <a:t> si abbassa (1</a:t>
            </a:r>
            <a:r>
              <a:rPr lang="it-IT" sz="1100" dirty="0" smtClean="0">
                <a:sym typeface="Wingdings" pitchFamily="2" charset="2"/>
              </a:rPr>
              <a:t>0</a:t>
            </a:r>
            <a:r>
              <a:rPr lang="it-IT" sz="1100" dirty="0" smtClean="0"/>
              <a:t>)</a:t>
            </a:r>
            <a:endParaRPr lang="it-IT" sz="1100" dirty="0"/>
          </a:p>
        </p:txBody>
      </p:sp>
      <p:sp>
        <p:nvSpPr>
          <p:cNvPr id="12" name="Rettangolo 11"/>
          <p:cNvSpPr/>
          <p:nvPr/>
        </p:nvSpPr>
        <p:spPr>
          <a:xfrm>
            <a:off x="2851218" y="2996952"/>
            <a:ext cx="1143008" cy="7546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Il segnale CA1 del </a:t>
            </a:r>
            <a:r>
              <a:rPr lang="it-IT" sz="1100" b="1" dirty="0" smtClean="0"/>
              <a:t>sistema 2</a:t>
            </a:r>
            <a:r>
              <a:rPr lang="it-IT" sz="1100" dirty="0" smtClean="0"/>
              <a:t> si abbassa (1</a:t>
            </a:r>
            <a:r>
              <a:rPr lang="it-IT" sz="1100" dirty="0" smtClean="0">
                <a:sym typeface="Wingdings" pitchFamily="2" charset="2"/>
              </a:rPr>
              <a:t>0</a:t>
            </a:r>
            <a:r>
              <a:rPr lang="it-IT" sz="1100" dirty="0" smtClean="0"/>
              <a:t>)</a:t>
            </a:r>
            <a:endParaRPr lang="it-IT" sz="1100" dirty="0"/>
          </a:p>
        </p:txBody>
      </p:sp>
      <p:sp>
        <p:nvSpPr>
          <p:cNvPr id="13" name="Freccia curva 12"/>
          <p:cNvSpPr/>
          <p:nvPr/>
        </p:nvSpPr>
        <p:spPr>
          <a:xfrm rot="5400000">
            <a:off x="2922656" y="2349450"/>
            <a:ext cx="571504" cy="7143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solidFill>
                <a:schemeClr val="tx1"/>
              </a:solidFill>
            </a:endParaRPr>
          </a:p>
        </p:txBody>
      </p:sp>
      <p:sp>
        <p:nvSpPr>
          <p:cNvPr id="18" name="Freccia a destra 17"/>
          <p:cNvSpPr/>
          <p:nvPr/>
        </p:nvSpPr>
        <p:spPr>
          <a:xfrm>
            <a:off x="3931338" y="3284984"/>
            <a:ext cx="72008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sp>
        <p:nvSpPr>
          <p:cNvPr id="24" name="Rettangolo 23"/>
          <p:cNvSpPr/>
          <p:nvPr/>
        </p:nvSpPr>
        <p:spPr>
          <a:xfrm>
            <a:off x="683568" y="4581128"/>
            <a:ext cx="2952328" cy="8640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 Ipotesi di partenza: </a:t>
            </a:r>
            <a:r>
              <a:rPr lang="it-IT" sz="1100" dirty="0" smtClean="0">
                <a:solidFill>
                  <a:srgbClr val="FF0000"/>
                </a:solidFill>
              </a:rPr>
              <a:t>CRB7=0</a:t>
            </a:r>
          </a:p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Il </a:t>
            </a:r>
            <a:r>
              <a:rPr lang="it-IT" sz="1100" b="1" dirty="0" smtClean="0">
                <a:solidFill>
                  <a:schemeClr val="tx1"/>
                </a:solidFill>
              </a:rPr>
              <a:t>sistema 1</a:t>
            </a:r>
            <a:r>
              <a:rPr lang="it-IT" sz="1100" dirty="0" smtClean="0">
                <a:solidFill>
                  <a:schemeClr val="tx1"/>
                </a:solidFill>
              </a:rPr>
              <a:t> resta in attesa che CRB7 diventi 1 (ACK) per poter scrivere un ulteriore dato</a:t>
            </a:r>
          </a:p>
          <a:p>
            <a:pPr algn="ctr"/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27" name="Freccia a destra 26"/>
          <p:cNvSpPr/>
          <p:nvPr/>
        </p:nvSpPr>
        <p:spPr>
          <a:xfrm>
            <a:off x="7095700" y="4005064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pic>
        <p:nvPicPr>
          <p:cNvPr id="28" name="Picture 4" descr="http://t2.gstatic.com/images?q=tbn:ANd9GcTdW68P0S_n39kdD_f45z4Y6hw7_I6m_ZaEGNKWyr1dN6UHhatCH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1738" y="3726722"/>
            <a:ext cx="928694" cy="717461"/>
          </a:xfrm>
          <a:prstGeom prst="rect">
            <a:avLst/>
          </a:prstGeom>
          <a:noFill/>
        </p:spPr>
      </p:pic>
      <p:sp>
        <p:nvSpPr>
          <p:cNvPr id="30" name="Freccia curva 29"/>
          <p:cNvSpPr/>
          <p:nvPr/>
        </p:nvSpPr>
        <p:spPr>
          <a:xfrm rot="5400000">
            <a:off x="5802976" y="3213546"/>
            <a:ext cx="571504" cy="7143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solidFill>
                <a:schemeClr val="tx1"/>
              </a:solidFill>
            </a:endParaRPr>
          </a:p>
        </p:txBody>
      </p:sp>
      <p:cxnSp>
        <p:nvCxnSpPr>
          <p:cNvPr id="32" name="Connettore 2 31"/>
          <p:cNvCxnSpPr/>
          <p:nvPr/>
        </p:nvCxnSpPr>
        <p:spPr>
          <a:xfrm>
            <a:off x="899592" y="3645024"/>
            <a:ext cx="792088" cy="86409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7487660" y="4437112"/>
            <a:ext cx="1116788" cy="5715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Il </a:t>
            </a:r>
            <a:r>
              <a:rPr lang="it-IT" sz="1100" b="1" dirty="0" smtClean="0"/>
              <a:t>sistema 2 </a:t>
            </a:r>
            <a:r>
              <a:rPr lang="it-IT" sz="1100" dirty="0" smtClean="0"/>
              <a:t>legge il dato sul porto A della PIA</a:t>
            </a:r>
            <a:endParaRPr lang="it-IT" sz="11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79512" y="6002704"/>
            <a:ext cx="8136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Nota: in mod </a:t>
            </a:r>
            <a:r>
              <a:rPr lang="en-GB" sz="1400" b="1" dirty="0" smtClean="0"/>
              <a:t>100</a:t>
            </a:r>
            <a:r>
              <a:rPr lang="en-GB" sz="1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CB2 </a:t>
            </a:r>
            <a:r>
              <a:rPr lang="en-GB" sz="1400" dirty="0" err="1" smtClean="0"/>
              <a:t>si</a:t>
            </a:r>
            <a:r>
              <a:rPr lang="en-GB" sz="1400" dirty="0" smtClean="0"/>
              <a:t> </a:t>
            </a:r>
            <a:r>
              <a:rPr lang="en-GB" sz="1400" dirty="0" err="1" smtClean="0"/>
              <a:t>abbassa</a:t>
            </a:r>
            <a:r>
              <a:rPr lang="en-GB" sz="1400" dirty="0" smtClean="0"/>
              <a:t> </a:t>
            </a:r>
            <a:r>
              <a:rPr lang="en-GB" sz="1400" dirty="0" err="1" smtClean="0"/>
              <a:t>dopo</a:t>
            </a:r>
            <a:r>
              <a:rPr lang="en-GB" sz="1400" dirty="0" smtClean="0"/>
              <a:t> </a:t>
            </a:r>
            <a:r>
              <a:rPr lang="en-GB" sz="1400" dirty="0" err="1" smtClean="0"/>
              <a:t>una</a:t>
            </a:r>
            <a:r>
              <a:rPr lang="en-GB" sz="1400" dirty="0" smtClean="0"/>
              <a:t> </a:t>
            </a:r>
            <a:r>
              <a:rPr lang="en-GB" sz="1400" dirty="0" err="1" smtClean="0"/>
              <a:t>scrittura</a:t>
            </a:r>
            <a:r>
              <a:rPr lang="en-GB" sz="1400" dirty="0" smtClean="0"/>
              <a:t> e </a:t>
            </a:r>
            <a:r>
              <a:rPr lang="en-GB" sz="1400" dirty="0" err="1" smtClean="0"/>
              <a:t>ritorna</a:t>
            </a:r>
            <a:r>
              <a:rPr lang="en-GB" sz="1400" dirty="0" smtClean="0"/>
              <a:t> alto </a:t>
            </a:r>
            <a:r>
              <a:rPr lang="en-GB" sz="1400" dirty="0" err="1" smtClean="0"/>
              <a:t>dopo</a:t>
            </a:r>
            <a:r>
              <a:rPr lang="en-GB" sz="1400" dirty="0" smtClean="0"/>
              <a:t> la </a:t>
            </a:r>
            <a:r>
              <a:rPr lang="en-GB" sz="1400" dirty="0" err="1" smtClean="0"/>
              <a:t>successiva</a:t>
            </a:r>
            <a:r>
              <a:rPr lang="en-GB" sz="1400" dirty="0" smtClean="0"/>
              <a:t> </a:t>
            </a:r>
            <a:r>
              <a:rPr lang="en-GB" sz="1400" dirty="0" err="1" smtClean="0"/>
              <a:t>transizione</a:t>
            </a:r>
            <a:r>
              <a:rPr lang="en-GB" sz="1400" dirty="0" smtClean="0"/>
              <a:t> </a:t>
            </a:r>
            <a:r>
              <a:rPr lang="en-GB" sz="1400" dirty="0" err="1" smtClean="0"/>
              <a:t>attiva</a:t>
            </a:r>
            <a:r>
              <a:rPr lang="en-GB" sz="1400" dirty="0" smtClean="0"/>
              <a:t> di CB1. 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CA2 </a:t>
            </a:r>
            <a:r>
              <a:rPr lang="en-GB" sz="1400" dirty="0" err="1" smtClean="0"/>
              <a:t>si</a:t>
            </a:r>
            <a:r>
              <a:rPr lang="en-GB" sz="1400" dirty="0" smtClean="0"/>
              <a:t> </a:t>
            </a:r>
            <a:r>
              <a:rPr lang="en-GB" sz="1400" dirty="0" err="1" smtClean="0"/>
              <a:t>abbassa</a:t>
            </a:r>
            <a:r>
              <a:rPr lang="en-GB" sz="1400" dirty="0" smtClean="0"/>
              <a:t> </a:t>
            </a:r>
            <a:r>
              <a:rPr lang="en-GB" sz="1400" dirty="0" err="1" smtClean="0"/>
              <a:t>dopo</a:t>
            </a:r>
            <a:r>
              <a:rPr lang="en-GB" sz="1400" dirty="0" smtClean="0"/>
              <a:t> </a:t>
            </a:r>
            <a:r>
              <a:rPr lang="en-GB" sz="1400" dirty="0" err="1" smtClean="0"/>
              <a:t>una</a:t>
            </a:r>
            <a:r>
              <a:rPr lang="en-GB" sz="1400" dirty="0" smtClean="0"/>
              <a:t> </a:t>
            </a:r>
            <a:r>
              <a:rPr lang="en-GB" sz="1400" dirty="0" err="1" smtClean="0"/>
              <a:t>lettura</a:t>
            </a:r>
            <a:r>
              <a:rPr lang="en-GB" sz="1400" dirty="0" smtClean="0"/>
              <a:t> e </a:t>
            </a:r>
            <a:r>
              <a:rPr lang="en-GB" sz="1400" dirty="0" err="1" smtClean="0"/>
              <a:t>ritorna</a:t>
            </a:r>
            <a:r>
              <a:rPr lang="en-GB" sz="1400" dirty="0" smtClean="0"/>
              <a:t> alto </a:t>
            </a:r>
            <a:r>
              <a:rPr lang="en-GB" sz="1400" dirty="0" err="1" smtClean="0"/>
              <a:t>dopo</a:t>
            </a:r>
            <a:r>
              <a:rPr lang="en-GB" sz="1400" dirty="0" smtClean="0"/>
              <a:t> la </a:t>
            </a:r>
            <a:r>
              <a:rPr lang="en-GB" sz="1400" dirty="0" err="1" smtClean="0"/>
              <a:t>successiva</a:t>
            </a:r>
            <a:r>
              <a:rPr lang="en-GB" sz="1400" dirty="0" smtClean="0"/>
              <a:t> </a:t>
            </a:r>
            <a:r>
              <a:rPr lang="en-GB" sz="1400" dirty="0" err="1" smtClean="0"/>
              <a:t>transizione</a:t>
            </a:r>
            <a:r>
              <a:rPr lang="en-GB" sz="1400" dirty="0" smtClean="0"/>
              <a:t> </a:t>
            </a:r>
            <a:r>
              <a:rPr lang="en-GB" sz="1400" dirty="0" err="1" smtClean="0"/>
              <a:t>attiva</a:t>
            </a:r>
            <a:r>
              <a:rPr lang="en-GB" sz="1400" dirty="0" smtClean="0"/>
              <a:t> di CA1. 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2" grpId="0" animBg="1"/>
      <p:bldP spid="13" grpId="0" animBg="1"/>
      <p:bldP spid="18" grpId="0" animBg="1"/>
      <p:bldP spid="24" grpId="0" animBg="1"/>
      <p:bldP spid="27" grpId="0" animBg="1"/>
      <p:bldP spid="30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Operazione di lettura (</a:t>
            </a:r>
            <a:r>
              <a:rPr lang="it-IT" dirty="0" err="1" smtClean="0"/>
              <a:t>mod</a:t>
            </a:r>
            <a:r>
              <a:rPr lang="it-IT" dirty="0" smtClean="0"/>
              <a:t> 100)</a:t>
            </a:r>
            <a:endParaRPr lang="it-IT" dirty="0"/>
          </a:p>
        </p:txBody>
      </p:sp>
      <p:pic>
        <p:nvPicPr>
          <p:cNvPr id="3" name="Picture 4" descr="http://t2.gstatic.com/images?q=tbn:ANd9GcTdW68P0S_n39kdD_f45z4Y6hw7_I6m_ZaEGNKWyr1dN6UHhatCH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637614"/>
            <a:ext cx="1387057" cy="1071569"/>
          </a:xfrm>
          <a:prstGeom prst="rect">
            <a:avLst/>
          </a:prstGeom>
          <a:noFill/>
        </p:spPr>
      </p:pic>
      <p:sp>
        <p:nvSpPr>
          <p:cNvPr id="4" name="Rettangolo 3"/>
          <p:cNvSpPr/>
          <p:nvPr/>
        </p:nvSpPr>
        <p:spPr>
          <a:xfrm>
            <a:off x="500034" y="4637746"/>
            <a:ext cx="857256" cy="5715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sp>
        <p:nvSpPr>
          <p:cNvPr id="7" name="Freccia curva 6"/>
          <p:cNvSpPr/>
          <p:nvPr/>
        </p:nvSpPr>
        <p:spPr>
          <a:xfrm rot="16200000" flipV="1">
            <a:off x="1619102" y="3717602"/>
            <a:ext cx="571504" cy="7143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331640" y="2645462"/>
            <a:ext cx="1632813" cy="10715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Il </a:t>
            </a:r>
            <a:r>
              <a:rPr lang="it-IT" sz="1100" dirty="0" err="1" smtClean="0"/>
              <a:t>flag</a:t>
            </a:r>
            <a:r>
              <a:rPr lang="it-IT" sz="1100" dirty="0" smtClean="0"/>
              <a:t> CRA7 e il segnale CA2 del </a:t>
            </a:r>
            <a:r>
              <a:rPr lang="it-IT" sz="1100" b="1" dirty="0" smtClean="0"/>
              <a:t>sistema 2</a:t>
            </a:r>
            <a:r>
              <a:rPr lang="it-IT" sz="1100" dirty="0" smtClean="0"/>
              <a:t> si abbassano</a:t>
            </a:r>
            <a:endParaRPr lang="it-IT" sz="1100" dirty="0"/>
          </a:p>
        </p:txBody>
      </p:sp>
      <p:sp>
        <p:nvSpPr>
          <p:cNvPr id="11" name="Freccia a destra 10"/>
          <p:cNvSpPr/>
          <p:nvPr/>
        </p:nvSpPr>
        <p:spPr>
          <a:xfrm>
            <a:off x="2843809" y="2924944"/>
            <a:ext cx="79208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sp>
        <p:nvSpPr>
          <p:cNvPr id="12" name="Rettangolo 11"/>
          <p:cNvSpPr/>
          <p:nvPr/>
        </p:nvSpPr>
        <p:spPr>
          <a:xfrm>
            <a:off x="3779912" y="2564904"/>
            <a:ext cx="1285884" cy="10001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Il segnale CB1 del </a:t>
            </a:r>
            <a:r>
              <a:rPr lang="it-IT" sz="1100" b="1" dirty="0" smtClean="0"/>
              <a:t>sistema 1</a:t>
            </a:r>
            <a:r>
              <a:rPr lang="it-IT" sz="1100" dirty="0" smtClean="0"/>
              <a:t> si abbassa (1</a:t>
            </a:r>
            <a:r>
              <a:rPr lang="it-IT" sz="1100" dirty="0" smtClean="0">
                <a:sym typeface="Wingdings" pitchFamily="2" charset="2"/>
              </a:rPr>
              <a:t>0</a:t>
            </a:r>
            <a:r>
              <a:rPr lang="it-IT" sz="1100" dirty="0" smtClean="0"/>
              <a:t>)</a:t>
            </a:r>
            <a:endParaRPr lang="it-IT" sz="1100" dirty="0"/>
          </a:p>
        </p:txBody>
      </p:sp>
      <p:sp>
        <p:nvSpPr>
          <p:cNvPr id="13" name="Freccia a destra 12"/>
          <p:cNvSpPr/>
          <p:nvPr/>
        </p:nvSpPr>
        <p:spPr>
          <a:xfrm>
            <a:off x="5148064" y="2927794"/>
            <a:ext cx="78581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sp>
        <p:nvSpPr>
          <p:cNvPr id="14" name="Rettangolo 13"/>
          <p:cNvSpPr/>
          <p:nvPr/>
        </p:nvSpPr>
        <p:spPr>
          <a:xfrm>
            <a:off x="6022420" y="2644892"/>
            <a:ext cx="1285884" cy="10001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Il </a:t>
            </a:r>
            <a:r>
              <a:rPr lang="it-IT" sz="1100" dirty="0" err="1" smtClean="0"/>
              <a:t>flag</a:t>
            </a:r>
            <a:r>
              <a:rPr lang="it-IT" sz="1100" dirty="0" smtClean="0"/>
              <a:t> CRB7 del </a:t>
            </a:r>
            <a:r>
              <a:rPr lang="it-IT" sz="1100" b="1" dirty="0" smtClean="0"/>
              <a:t>sistema 1</a:t>
            </a:r>
            <a:r>
              <a:rPr lang="it-IT" sz="1100" dirty="0" smtClean="0"/>
              <a:t> si alza e si alza anche CB2 </a:t>
            </a:r>
            <a:endParaRPr lang="it-IT" sz="1100" dirty="0"/>
          </a:p>
        </p:txBody>
      </p:sp>
      <p:sp>
        <p:nvSpPr>
          <p:cNvPr id="15" name="Stella a 6 punte 14"/>
          <p:cNvSpPr/>
          <p:nvPr/>
        </p:nvSpPr>
        <p:spPr>
          <a:xfrm>
            <a:off x="7524328" y="2708920"/>
            <a:ext cx="857256" cy="642942"/>
          </a:xfrm>
          <a:prstGeom prst="star6">
            <a:avLst>
              <a:gd name="adj" fmla="val 38144"/>
              <a:gd name="hf" fmla="val 1154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i="1" dirty="0" smtClean="0"/>
              <a:t>ACK</a:t>
            </a:r>
            <a:endParaRPr lang="it-IT" sz="1200" i="1" dirty="0"/>
          </a:p>
        </p:txBody>
      </p:sp>
      <p:sp>
        <p:nvSpPr>
          <p:cNvPr id="16" name="Rettangolo 15"/>
          <p:cNvSpPr/>
          <p:nvPr/>
        </p:nvSpPr>
        <p:spPr>
          <a:xfrm>
            <a:off x="323528" y="4653136"/>
            <a:ext cx="1116788" cy="5715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Il </a:t>
            </a:r>
            <a:r>
              <a:rPr lang="it-IT" sz="1100" b="1" dirty="0" smtClean="0"/>
              <a:t>sistema 2</a:t>
            </a:r>
            <a:r>
              <a:rPr lang="it-IT" sz="1100" dirty="0" smtClean="0"/>
              <a:t> legge il dato sul porto A della PIA</a:t>
            </a:r>
            <a:endParaRPr lang="it-IT" sz="1100" dirty="0"/>
          </a:p>
        </p:txBody>
      </p:sp>
      <p:sp>
        <p:nvSpPr>
          <p:cNvPr id="17" name="Rettangolo 16"/>
          <p:cNvSpPr/>
          <p:nvPr/>
        </p:nvSpPr>
        <p:spPr>
          <a:xfrm>
            <a:off x="5076056" y="4651124"/>
            <a:ext cx="3168352" cy="13701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100" dirty="0" smtClean="0"/>
              <a:t> </a:t>
            </a:r>
            <a:r>
              <a:rPr lang="it-IT" sz="1100" dirty="0" smtClean="0"/>
              <a:t>Il </a:t>
            </a:r>
            <a:r>
              <a:rPr lang="it-IT" sz="1100" dirty="0" err="1" smtClean="0"/>
              <a:t>flag</a:t>
            </a:r>
            <a:r>
              <a:rPr lang="it-IT" sz="1100" dirty="0" smtClean="0"/>
              <a:t> CRB7 alto sblocca </a:t>
            </a:r>
            <a:r>
              <a:rPr lang="it-IT" sz="1100" dirty="0" smtClean="0"/>
              <a:t>il trasmittente che può scrivere il successivo carattere.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it-IT" sz="1100" dirty="0" smtClean="0">
                <a:solidFill>
                  <a:schemeClr val="tx1"/>
                </a:solidFill>
              </a:rPr>
              <a:t>Tale </a:t>
            </a:r>
            <a:r>
              <a:rPr lang="it-IT" sz="1100" dirty="0" err="1" smtClean="0">
                <a:solidFill>
                  <a:schemeClr val="tx1"/>
                </a:solidFill>
              </a:rPr>
              <a:t>flag</a:t>
            </a:r>
            <a:r>
              <a:rPr lang="it-IT" sz="1100" dirty="0" smtClean="0">
                <a:solidFill>
                  <a:schemeClr val="tx1"/>
                </a:solidFill>
              </a:rPr>
              <a:t> resta settato </a:t>
            </a:r>
            <a:r>
              <a:rPr lang="it-IT" sz="1100" dirty="0" smtClean="0">
                <a:solidFill>
                  <a:schemeClr val="tx1"/>
                </a:solidFill>
              </a:rPr>
              <a:t>e va posto a zero “manualmente” effettuando una lettura fittizia da PRB prima di scrivere il successivo carattere. </a:t>
            </a:r>
            <a:endParaRPr lang="it-IT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it-IT" sz="1100" dirty="0" smtClean="0">
                <a:solidFill>
                  <a:schemeClr val="tx1"/>
                </a:solidFill>
              </a:rPr>
              <a:t>A seguito della lettura: CB2-&gt;0 =&gt; CA1-&gt;0 =&gt; CRA7-&gt;1 e CA2-&gt;1 (ritorna alto grazie alla transizione attiva di CA1)</a:t>
            </a:r>
            <a:endParaRPr lang="it-IT" sz="1100" dirty="0" smtClean="0">
              <a:solidFill>
                <a:schemeClr val="tx1"/>
              </a:solidFill>
            </a:endParaRPr>
          </a:p>
          <a:p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18" name="Connettore 2 17"/>
          <p:cNvCxnSpPr/>
          <p:nvPr/>
        </p:nvCxnSpPr>
        <p:spPr>
          <a:xfrm flipH="1">
            <a:off x="6444208" y="3573016"/>
            <a:ext cx="221154" cy="9361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Tempificazione </a:t>
            </a:r>
            <a:r>
              <a:rPr lang="it-IT" sz="2400" dirty="0" smtClean="0"/>
              <a:t>(MOD 100)</a:t>
            </a:r>
            <a:endParaRPr lang="it-IT" sz="2400" dirty="0"/>
          </a:p>
        </p:txBody>
      </p:sp>
      <p:cxnSp>
        <p:nvCxnSpPr>
          <p:cNvPr id="4" name="Connettore 1 3"/>
          <p:cNvCxnSpPr/>
          <p:nvPr/>
        </p:nvCxnSpPr>
        <p:spPr>
          <a:xfrm rot="5400000">
            <a:off x="-821569" y="4250537"/>
            <a:ext cx="43577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395536" y="2071678"/>
            <a:ext cx="818878" cy="5000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PRB</a:t>
            </a:r>
            <a:r>
              <a:rPr lang="it-IT" b="1" baseline="-25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it-IT" b="1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357159" y="2643182"/>
            <a:ext cx="857255" cy="5000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CB2</a:t>
            </a:r>
            <a:r>
              <a:rPr lang="it-IT" b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57158" y="3071810"/>
            <a:ext cx="857256" cy="5000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00B050"/>
                </a:solidFill>
              </a:rPr>
              <a:t>CA1</a:t>
            </a:r>
            <a:r>
              <a:rPr lang="it-IT" b="1" baseline="-25000" dirty="0" smtClean="0">
                <a:solidFill>
                  <a:srgbClr val="00B050"/>
                </a:solidFill>
              </a:rPr>
              <a:t>2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14283" y="3571876"/>
            <a:ext cx="1000131" cy="5000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00B050"/>
                </a:solidFill>
              </a:rPr>
              <a:t>CRA7</a:t>
            </a:r>
            <a:r>
              <a:rPr lang="it-IT" b="1" baseline="-25000" dirty="0">
                <a:solidFill>
                  <a:srgbClr val="00B050"/>
                </a:solidFill>
              </a:rPr>
              <a:t>2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323528" y="4143380"/>
            <a:ext cx="890886" cy="5000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00B050"/>
                </a:solidFill>
              </a:rPr>
              <a:t>IRQA</a:t>
            </a:r>
            <a:r>
              <a:rPr lang="it-IT" b="1" baseline="-25000" dirty="0" smtClean="0">
                <a:solidFill>
                  <a:srgbClr val="00B050"/>
                </a:solidFill>
              </a:rPr>
              <a:t>2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395536" y="4643446"/>
            <a:ext cx="818878" cy="5000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00B050"/>
                </a:solidFill>
              </a:rPr>
              <a:t>CA2</a:t>
            </a:r>
            <a:r>
              <a:rPr lang="it-IT" b="1" baseline="-25000" dirty="0" smtClean="0">
                <a:solidFill>
                  <a:srgbClr val="00B050"/>
                </a:solidFill>
              </a:rPr>
              <a:t>2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500034" y="5214950"/>
            <a:ext cx="714380" cy="5000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CB1</a:t>
            </a:r>
            <a:r>
              <a:rPr lang="it-IT" b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23528" y="5786454"/>
            <a:ext cx="890886" cy="5000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CRB7</a:t>
            </a:r>
            <a:r>
              <a:rPr lang="it-IT" b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Connettore 1 17"/>
          <p:cNvCxnSpPr/>
          <p:nvPr/>
        </p:nvCxnSpPr>
        <p:spPr>
          <a:xfrm>
            <a:off x="1357290" y="2285992"/>
            <a:ext cx="57150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>
            <a:off x="1357290" y="2438392"/>
            <a:ext cx="57150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1928794" y="2285992"/>
            <a:ext cx="142876" cy="13335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 rot="5400000">
            <a:off x="1933556" y="2290754"/>
            <a:ext cx="142876" cy="13335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>
            <a:off x="2071670" y="2285992"/>
            <a:ext cx="19242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>
            <a:off x="2071670" y="2428868"/>
            <a:ext cx="19242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>
            <a:off x="1357290" y="2786058"/>
            <a:ext cx="9286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 rot="5400000" flipH="1" flipV="1">
            <a:off x="2178827" y="2893215"/>
            <a:ext cx="21431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 flipV="1">
            <a:off x="2285984" y="2995242"/>
            <a:ext cx="1709952" cy="51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http://t2.gstatic.com/images?q=tbn:ANd9GcT2hnbX3Hefc3my14HnGJrxC4rQZ7yWqsqpj4DdwzX6KGvt3Ts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643050"/>
            <a:ext cx="500066" cy="571504"/>
          </a:xfrm>
          <a:prstGeom prst="rect">
            <a:avLst/>
          </a:prstGeom>
          <a:noFill/>
        </p:spPr>
      </p:pic>
      <p:cxnSp>
        <p:nvCxnSpPr>
          <p:cNvPr id="45" name="Connettore 1 44"/>
          <p:cNvCxnSpPr/>
          <p:nvPr/>
        </p:nvCxnSpPr>
        <p:spPr>
          <a:xfrm>
            <a:off x="1357290" y="3286124"/>
            <a:ext cx="11430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46"/>
          <p:cNvCxnSpPr/>
          <p:nvPr/>
        </p:nvCxnSpPr>
        <p:spPr>
          <a:xfrm rot="5400000" flipH="1" flipV="1">
            <a:off x="2393141" y="3393281"/>
            <a:ext cx="21431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1 47"/>
          <p:cNvCxnSpPr/>
          <p:nvPr/>
        </p:nvCxnSpPr>
        <p:spPr>
          <a:xfrm>
            <a:off x="2500298" y="3500438"/>
            <a:ext cx="14956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/>
          <p:nvPr/>
        </p:nvCxnSpPr>
        <p:spPr>
          <a:xfrm>
            <a:off x="1357290" y="3929066"/>
            <a:ext cx="15001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 rot="5400000" flipH="1" flipV="1">
            <a:off x="2750331" y="3821909"/>
            <a:ext cx="21431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>
            <a:off x="2857488" y="3714752"/>
            <a:ext cx="113844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/>
          <p:nvPr/>
        </p:nvCxnSpPr>
        <p:spPr>
          <a:xfrm>
            <a:off x="1357290" y="4500570"/>
            <a:ext cx="17745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/>
          <p:cNvCxnSpPr/>
          <p:nvPr/>
        </p:nvCxnSpPr>
        <p:spPr>
          <a:xfrm rot="5400000" flipH="1" flipV="1">
            <a:off x="3024683" y="4400253"/>
            <a:ext cx="21431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/>
          <p:nvPr/>
        </p:nvCxnSpPr>
        <p:spPr>
          <a:xfrm>
            <a:off x="3131840" y="4286256"/>
            <a:ext cx="781258" cy="68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1 64"/>
          <p:cNvCxnSpPr/>
          <p:nvPr/>
        </p:nvCxnSpPr>
        <p:spPr>
          <a:xfrm rot="5400000" flipH="1" flipV="1">
            <a:off x="7196182" y="3393281"/>
            <a:ext cx="21431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69"/>
          <p:cNvCxnSpPr/>
          <p:nvPr/>
        </p:nvCxnSpPr>
        <p:spPr>
          <a:xfrm>
            <a:off x="1357290" y="4786322"/>
            <a:ext cx="253604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1 73"/>
          <p:cNvCxnSpPr/>
          <p:nvPr/>
        </p:nvCxnSpPr>
        <p:spPr>
          <a:xfrm>
            <a:off x="1357290" y="5286388"/>
            <a:ext cx="26386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1 77"/>
          <p:cNvCxnSpPr/>
          <p:nvPr/>
        </p:nvCxnSpPr>
        <p:spPr>
          <a:xfrm>
            <a:off x="1357290" y="6215082"/>
            <a:ext cx="271464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7 79"/>
          <p:cNvCxnSpPr/>
          <p:nvPr/>
        </p:nvCxnSpPr>
        <p:spPr>
          <a:xfrm rot="5400000">
            <a:off x="1785921" y="2000242"/>
            <a:ext cx="500063" cy="7143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arrotondato 83"/>
          <p:cNvSpPr/>
          <p:nvPr/>
        </p:nvSpPr>
        <p:spPr>
          <a:xfrm>
            <a:off x="1928794" y="1571612"/>
            <a:ext cx="857256" cy="28575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 smtClean="0"/>
              <a:t>B scrive</a:t>
            </a:r>
            <a:endParaRPr lang="it-IT" sz="1400" i="1" dirty="0"/>
          </a:p>
        </p:txBody>
      </p:sp>
      <p:cxnSp>
        <p:nvCxnSpPr>
          <p:cNvPr id="85" name="Connettore 7 84"/>
          <p:cNvCxnSpPr/>
          <p:nvPr/>
        </p:nvCxnSpPr>
        <p:spPr>
          <a:xfrm rot="16200000" flipH="1">
            <a:off x="1964514" y="2402675"/>
            <a:ext cx="347663" cy="27622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7 87"/>
          <p:cNvCxnSpPr/>
          <p:nvPr/>
        </p:nvCxnSpPr>
        <p:spPr>
          <a:xfrm rot="16200000" flipH="1">
            <a:off x="2237596" y="3058284"/>
            <a:ext cx="301763" cy="2049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7 93"/>
          <p:cNvCxnSpPr/>
          <p:nvPr/>
        </p:nvCxnSpPr>
        <p:spPr>
          <a:xfrm rot="16200000" flipH="1">
            <a:off x="2474103" y="3545681"/>
            <a:ext cx="347666" cy="27622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7 105"/>
          <p:cNvCxnSpPr/>
          <p:nvPr/>
        </p:nvCxnSpPr>
        <p:spPr>
          <a:xfrm rot="16200000" flipH="1">
            <a:off x="2750331" y="3893347"/>
            <a:ext cx="500066" cy="42862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1 115"/>
          <p:cNvCxnSpPr/>
          <p:nvPr/>
        </p:nvCxnSpPr>
        <p:spPr>
          <a:xfrm rot="5400000">
            <a:off x="1385029" y="4179100"/>
            <a:ext cx="43577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 rot="5400000">
            <a:off x="3538023" y="4179099"/>
            <a:ext cx="43577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1 129"/>
          <p:cNvCxnSpPr/>
          <p:nvPr/>
        </p:nvCxnSpPr>
        <p:spPr>
          <a:xfrm>
            <a:off x="5431131" y="2285992"/>
            <a:ext cx="21431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1 130"/>
          <p:cNvCxnSpPr/>
          <p:nvPr/>
        </p:nvCxnSpPr>
        <p:spPr>
          <a:xfrm>
            <a:off x="5431131" y="2428868"/>
            <a:ext cx="21431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1 131"/>
          <p:cNvCxnSpPr/>
          <p:nvPr/>
        </p:nvCxnSpPr>
        <p:spPr>
          <a:xfrm>
            <a:off x="7015307" y="2780928"/>
            <a:ext cx="53333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/>
          <p:nvPr/>
        </p:nvCxnSpPr>
        <p:spPr>
          <a:xfrm>
            <a:off x="7303339" y="3286124"/>
            <a:ext cx="27093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>
            <a:off x="5431131" y="3714752"/>
            <a:ext cx="57150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1 135"/>
          <p:cNvCxnSpPr/>
          <p:nvPr/>
        </p:nvCxnSpPr>
        <p:spPr>
          <a:xfrm rot="5400000" flipH="1" flipV="1">
            <a:off x="5910868" y="3821909"/>
            <a:ext cx="21431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1 136"/>
          <p:cNvCxnSpPr/>
          <p:nvPr/>
        </p:nvCxnSpPr>
        <p:spPr>
          <a:xfrm>
            <a:off x="6018025" y="3929066"/>
            <a:ext cx="15001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1 137"/>
          <p:cNvCxnSpPr/>
          <p:nvPr/>
        </p:nvCxnSpPr>
        <p:spPr>
          <a:xfrm>
            <a:off x="5502569" y="4286256"/>
            <a:ext cx="64294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1 139"/>
          <p:cNvCxnSpPr/>
          <p:nvPr/>
        </p:nvCxnSpPr>
        <p:spPr>
          <a:xfrm rot="5400000" flipH="1" flipV="1">
            <a:off x="6054884" y="4393413"/>
            <a:ext cx="21431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1 140"/>
          <p:cNvCxnSpPr/>
          <p:nvPr/>
        </p:nvCxnSpPr>
        <p:spPr>
          <a:xfrm>
            <a:off x="6162041" y="4500570"/>
            <a:ext cx="135732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1 141"/>
          <p:cNvCxnSpPr/>
          <p:nvPr/>
        </p:nvCxnSpPr>
        <p:spPr>
          <a:xfrm>
            <a:off x="5431131" y="4786322"/>
            <a:ext cx="78581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1 142"/>
          <p:cNvCxnSpPr/>
          <p:nvPr/>
        </p:nvCxnSpPr>
        <p:spPr>
          <a:xfrm rot="5400000" flipH="1" flipV="1">
            <a:off x="6116062" y="4893479"/>
            <a:ext cx="21431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1 143"/>
          <p:cNvCxnSpPr/>
          <p:nvPr/>
        </p:nvCxnSpPr>
        <p:spPr>
          <a:xfrm flipV="1">
            <a:off x="6223219" y="5000635"/>
            <a:ext cx="1295004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1 144"/>
          <p:cNvCxnSpPr/>
          <p:nvPr/>
        </p:nvCxnSpPr>
        <p:spPr>
          <a:xfrm>
            <a:off x="5431131" y="5286388"/>
            <a:ext cx="10909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1 145"/>
          <p:cNvCxnSpPr/>
          <p:nvPr/>
        </p:nvCxnSpPr>
        <p:spPr>
          <a:xfrm rot="5400000" flipH="1" flipV="1">
            <a:off x="6414924" y="5393545"/>
            <a:ext cx="21431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1 146"/>
          <p:cNvCxnSpPr/>
          <p:nvPr/>
        </p:nvCxnSpPr>
        <p:spPr>
          <a:xfrm>
            <a:off x="6522081" y="5500702"/>
            <a:ext cx="103771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1 147"/>
          <p:cNvCxnSpPr/>
          <p:nvPr/>
        </p:nvCxnSpPr>
        <p:spPr>
          <a:xfrm>
            <a:off x="5502569" y="6215082"/>
            <a:ext cx="136872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ttangolo 149"/>
          <p:cNvSpPr/>
          <p:nvPr/>
        </p:nvSpPr>
        <p:spPr>
          <a:xfrm>
            <a:off x="4123991" y="3655476"/>
            <a:ext cx="1000132" cy="642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 smtClean="0"/>
              <a:t>A legge</a:t>
            </a:r>
            <a:endParaRPr lang="it-IT" sz="1400" i="1" dirty="0"/>
          </a:p>
        </p:txBody>
      </p:sp>
      <p:cxnSp>
        <p:nvCxnSpPr>
          <p:cNvPr id="151" name="Connettore 7 150"/>
          <p:cNvCxnSpPr>
            <a:endCxn id="150" idx="1"/>
          </p:cNvCxnSpPr>
          <p:nvPr/>
        </p:nvCxnSpPr>
        <p:spPr>
          <a:xfrm flipV="1">
            <a:off x="3286116" y="3976947"/>
            <a:ext cx="837875" cy="309309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7 153"/>
          <p:cNvCxnSpPr/>
          <p:nvPr/>
        </p:nvCxnSpPr>
        <p:spPr>
          <a:xfrm flipV="1">
            <a:off x="4921375" y="3766333"/>
            <a:ext cx="1096649" cy="305609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7 158"/>
          <p:cNvCxnSpPr/>
          <p:nvPr/>
        </p:nvCxnSpPr>
        <p:spPr>
          <a:xfrm rot="16200000" flipH="1">
            <a:off x="5903173" y="4043918"/>
            <a:ext cx="357190" cy="1274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7 161"/>
          <p:cNvCxnSpPr/>
          <p:nvPr/>
        </p:nvCxnSpPr>
        <p:spPr>
          <a:xfrm rot="16200000" flipH="1">
            <a:off x="6200671" y="5038614"/>
            <a:ext cx="298214" cy="22225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1 166"/>
          <p:cNvCxnSpPr/>
          <p:nvPr/>
        </p:nvCxnSpPr>
        <p:spPr>
          <a:xfrm rot="5400000" flipH="1" flipV="1">
            <a:off x="6764134" y="6107925"/>
            <a:ext cx="21431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1 167"/>
          <p:cNvCxnSpPr/>
          <p:nvPr/>
        </p:nvCxnSpPr>
        <p:spPr>
          <a:xfrm flipV="1">
            <a:off x="6871291" y="5978793"/>
            <a:ext cx="87429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7 171"/>
          <p:cNvCxnSpPr/>
          <p:nvPr/>
        </p:nvCxnSpPr>
        <p:spPr>
          <a:xfrm rot="16200000" flipH="1">
            <a:off x="6437299" y="5633084"/>
            <a:ext cx="515926" cy="290879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4" descr="http://t2.gstatic.com/images?q=tbn:ANd9GcTdW68P0S_n39kdD_f45z4Y6hw7_I6m_ZaEGNKWyr1dN6UHhatCH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5076" y="3167573"/>
            <a:ext cx="924704" cy="714379"/>
          </a:xfrm>
          <a:prstGeom prst="rect">
            <a:avLst/>
          </a:prstGeom>
          <a:noFill/>
        </p:spPr>
      </p:pic>
      <p:sp>
        <p:nvSpPr>
          <p:cNvPr id="96" name="Rettangolo arrotondato 95"/>
          <p:cNvSpPr/>
          <p:nvPr/>
        </p:nvSpPr>
        <p:spPr>
          <a:xfrm>
            <a:off x="2969086" y="6428850"/>
            <a:ext cx="3286148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 smtClean="0"/>
              <a:t>Lettura fittizia di B prima di scrivere per assicurare che CRB7 sia 0</a:t>
            </a:r>
            <a:endParaRPr lang="it-IT" sz="1400" i="1" dirty="0"/>
          </a:p>
        </p:txBody>
      </p:sp>
      <p:cxnSp>
        <p:nvCxnSpPr>
          <p:cNvPr id="90" name="Connettore 7 89"/>
          <p:cNvCxnSpPr/>
          <p:nvPr/>
        </p:nvCxnSpPr>
        <p:spPr>
          <a:xfrm rot="5400000" flipH="1" flipV="1">
            <a:off x="5524565" y="3885702"/>
            <a:ext cx="2482923" cy="461328"/>
          </a:xfrm>
          <a:prstGeom prst="curvedConnector3">
            <a:avLst>
              <a:gd name="adj1" fmla="val 99512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7 94"/>
          <p:cNvCxnSpPr/>
          <p:nvPr/>
        </p:nvCxnSpPr>
        <p:spPr>
          <a:xfrm>
            <a:off x="4921375" y="4104194"/>
            <a:ext cx="1295574" cy="73370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1 111"/>
          <p:cNvCxnSpPr/>
          <p:nvPr/>
        </p:nvCxnSpPr>
        <p:spPr>
          <a:xfrm flipV="1">
            <a:off x="5374513" y="2988352"/>
            <a:ext cx="162825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1 114"/>
          <p:cNvCxnSpPr/>
          <p:nvPr/>
        </p:nvCxnSpPr>
        <p:spPr>
          <a:xfrm rot="5400000" flipH="1" flipV="1">
            <a:off x="6908150" y="2888085"/>
            <a:ext cx="21431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1 148"/>
          <p:cNvCxnSpPr/>
          <p:nvPr/>
        </p:nvCxnSpPr>
        <p:spPr>
          <a:xfrm flipV="1">
            <a:off x="5431131" y="3500438"/>
            <a:ext cx="1879048" cy="5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7 151"/>
          <p:cNvCxnSpPr/>
          <p:nvPr/>
        </p:nvCxnSpPr>
        <p:spPr>
          <a:xfrm rot="16200000" flipH="1">
            <a:off x="6992434" y="2967290"/>
            <a:ext cx="384980" cy="23683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sellaDiTesto 152"/>
          <p:cNvSpPr txBox="1"/>
          <p:nvPr/>
        </p:nvSpPr>
        <p:spPr>
          <a:xfrm>
            <a:off x="6935650" y="4480450"/>
            <a:ext cx="1090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Connessione</a:t>
            </a:r>
            <a:r>
              <a:rPr lang="en-GB" sz="1100" dirty="0" smtClean="0"/>
              <a:t> </a:t>
            </a:r>
            <a:r>
              <a:rPr lang="en-GB" sz="1100" dirty="0" err="1" smtClean="0"/>
              <a:t>diretta</a:t>
            </a:r>
            <a:endParaRPr lang="en-GB" sz="1100" dirty="0"/>
          </a:p>
        </p:txBody>
      </p:sp>
      <p:cxnSp>
        <p:nvCxnSpPr>
          <p:cNvPr id="157" name="Connettore 2 156"/>
          <p:cNvCxnSpPr>
            <a:stCxn id="153" idx="1"/>
          </p:cNvCxnSpPr>
          <p:nvPr/>
        </p:nvCxnSpPr>
        <p:spPr>
          <a:xfrm flipH="1">
            <a:off x="6365482" y="4695894"/>
            <a:ext cx="570168" cy="40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/>
          <p:cNvSpPr txBox="1"/>
          <p:nvPr/>
        </p:nvSpPr>
        <p:spPr>
          <a:xfrm>
            <a:off x="2598126" y="2507237"/>
            <a:ext cx="1090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Connessione</a:t>
            </a:r>
            <a:r>
              <a:rPr lang="en-GB" sz="1100" dirty="0" smtClean="0"/>
              <a:t> </a:t>
            </a:r>
            <a:r>
              <a:rPr lang="en-GB" sz="1100" dirty="0" err="1" smtClean="0"/>
              <a:t>diretta</a:t>
            </a:r>
            <a:endParaRPr lang="en-GB" sz="1100" dirty="0"/>
          </a:p>
        </p:txBody>
      </p:sp>
      <p:cxnSp>
        <p:nvCxnSpPr>
          <p:cNvPr id="169" name="Connettore 2 168"/>
          <p:cNvCxnSpPr>
            <a:stCxn id="166" idx="1"/>
          </p:cNvCxnSpPr>
          <p:nvPr/>
        </p:nvCxnSpPr>
        <p:spPr>
          <a:xfrm flipH="1">
            <a:off x="2395548" y="2722681"/>
            <a:ext cx="202578" cy="37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asellaDiTesto 169"/>
          <p:cNvSpPr txBox="1"/>
          <p:nvPr/>
        </p:nvSpPr>
        <p:spPr>
          <a:xfrm>
            <a:off x="5820458" y="1861648"/>
            <a:ext cx="1090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Modalità</a:t>
            </a:r>
            <a:r>
              <a:rPr lang="en-GB" sz="1100" dirty="0" smtClean="0"/>
              <a:t> 100</a:t>
            </a:r>
            <a:endParaRPr lang="en-GB" sz="1100" dirty="0"/>
          </a:p>
        </p:txBody>
      </p:sp>
      <p:cxnSp>
        <p:nvCxnSpPr>
          <p:cNvPr id="171" name="Connettore 2 170"/>
          <p:cNvCxnSpPr/>
          <p:nvPr/>
        </p:nvCxnSpPr>
        <p:spPr>
          <a:xfrm>
            <a:off x="6256526" y="2100088"/>
            <a:ext cx="341771" cy="118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/>
          <p:cNvSpPr txBox="1"/>
          <p:nvPr/>
        </p:nvSpPr>
        <p:spPr>
          <a:xfrm>
            <a:off x="7586407" y="2636912"/>
            <a:ext cx="1090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Connessione</a:t>
            </a:r>
            <a:r>
              <a:rPr lang="en-GB" sz="1100" dirty="0" smtClean="0"/>
              <a:t> </a:t>
            </a:r>
            <a:r>
              <a:rPr lang="en-GB" sz="1100" dirty="0" err="1" smtClean="0"/>
              <a:t>diretta</a:t>
            </a:r>
            <a:endParaRPr lang="en-GB" sz="1100" dirty="0"/>
          </a:p>
        </p:txBody>
      </p:sp>
      <p:cxnSp>
        <p:nvCxnSpPr>
          <p:cNvPr id="178" name="Connettore 2 177"/>
          <p:cNvCxnSpPr>
            <a:stCxn id="177" idx="1"/>
          </p:cNvCxnSpPr>
          <p:nvPr/>
        </p:nvCxnSpPr>
        <p:spPr>
          <a:xfrm flipH="1">
            <a:off x="7227341" y="2852356"/>
            <a:ext cx="359066" cy="20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Stella a 6 punte 179"/>
          <p:cNvSpPr/>
          <p:nvPr/>
        </p:nvSpPr>
        <p:spPr>
          <a:xfrm>
            <a:off x="7004864" y="6135413"/>
            <a:ext cx="857256" cy="642942"/>
          </a:xfrm>
          <a:prstGeom prst="star6">
            <a:avLst>
              <a:gd name="adj" fmla="val 38144"/>
              <a:gd name="hf" fmla="val 1154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i="1" dirty="0" smtClean="0"/>
              <a:t>ACK</a:t>
            </a:r>
            <a:endParaRPr lang="it-IT" sz="1200" i="1" dirty="0"/>
          </a:p>
        </p:txBody>
      </p:sp>
      <p:cxnSp>
        <p:nvCxnSpPr>
          <p:cNvPr id="26" name="Connettore 7 25"/>
          <p:cNvCxnSpPr>
            <a:stCxn id="96" idx="3"/>
          </p:cNvCxnSpPr>
          <p:nvPr/>
        </p:nvCxnSpPr>
        <p:spPr>
          <a:xfrm flipV="1">
            <a:off x="6255234" y="5978793"/>
            <a:ext cx="1331173" cy="628652"/>
          </a:xfrm>
          <a:prstGeom prst="curvedConnector3">
            <a:avLst/>
          </a:prstGeom>
          <a:ln w="28575">
            <a:solidFill>
              <a:srgbClr val="0070C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Loggi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C468BF943FC548A0F267CC8F562DFB" ma:contentTypeVersion="0" ma:contentTypeDescription="Creare un nuovo documento." ma:contentTypeScope="" ma:versionID="53ce144f1df244d821b4737132e4cf6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29c17d3d7a04f33a7b6b46b2af25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BA124E-8066-482A-BD8E-17CB535B9EC9}"/>
</file>

<file path=customXml/itemProps2.xml><?xml version="1.0" encoding="utf-8"?>
<ds:datastoreItem xmlns:ds="http://schemas.openxmlformats.org/officeDocument/2006/customXml" ds:itemID="{9A8DAFDD-3D41-4A50-8FCA-066961BD19F8}"/>
</file>

<file path=customXml/itemProps3.xml><?xml version="1.0" encoding="utf-8"?>
<ds:datastoreItem xmlns:ds="http://schemas.openxmlformats.org/officeDocument/2006/customXml" ds:itemID="{3A7B9D15-BBC7-451D-A2BD-0F5CA7E686F2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1927</TotalTime>
  <Words>420</Words>
  <Application>Microsoft Office PowerPoint</Application>
  <PresentationFormat>Presentazione su schermo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Century Schoolbook</vt:lpstr>
      <vt:lpstr>Wingdings</vt:lpstr>
      <vt:lpstr>Wingdings 2</vt:lpstr>
      <vt:lpstr>Loggia</vt:lpstr>
      <vt:lpstr>Dispositivo Periferal Interface Adapter (PIA)</vt:lpstr>
      <vt:lpstr>Configurazione «Communic»</vt:lpstr>
      <vt:lpstr>Pia</vt:lpstr>
      <vt:lpstr>Operazione di scrittura (mod 100) </vt:lpstr>
      <vt:lpstr>Operazione di lettura (mod 100)</vt:lpstr>
      <vt:lpstr>Tempificazione (MOD 100)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</dc:title>
  <dc:creator>Standard</dc:creator>
  <cp:lastModifiedBy>Alessandra De Benedictis</cp:lastModifiedBy>
  <cp:revision>101</cp:revision>
  <dcterms:created xsi:type="dcterms:W3CDTF">2012-05-31T10:06:59Z</dcterms:created>
  <dcterms:modified xsi:type="dcterms:W3CDTF">2015-05-05T18:53:59Z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0x0101003DC468BF943FC548A0F267CC8F562DFB</vt:lpwstr>
  </property>
</Properties>
</file>