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83" r:id="rId4"/>
    <p:sldId id="284" r:id="rId5"/>
    <p:sldId id="286" r:id="rId6"/>
    <p:sldId id="291" r:id="rId7"/>
    <p:sldId id="287" r:id="rId8"/>
    <p:sldId id="288" r:id="rId9"/>
    <p:sldId id="289" r:id="rId10"/>
    <p:sldId id="290" r:id="rId11"/>
  </p:sldIdLst>
  <p:sldSz cx="16257588" cy="9144000"/>
  <p:notesSz cx="6858000" cy="9144000"/>
  <p:defaultTextStyle>
    <a:defPPr>
      <a:defRPr lang="en-US"/>
    </a:defPPr>
    <a:lvl1pPr marL="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68079E-B633-2D4A-8F16-BFEF6194F9E0}">
          <p14:sldIdLst>
            <p14:sldId id="256"/>
            <p14:sldId id="269"/>
            <p14:sldId id="283"/>
            <p14:sldId id="284"/>
            <p14:sldId id="286"/>
            <p14:sldId id="291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621"/>
    <a:srgbClr val="004D8A"/>
    <a:srgbClr val="424242"/>
    <a:srgbClr val="A2A2A2"/>
    <a:srgbClr val="005228"/>
    <a:srgbClr val="BB5C21"/>
    <a:srgbClr val="EDEDED"/>
    <a:srgbClr val="171717"/>
    <a:srgbClr val="760A53"/>
    <a:srgbClr val="1A1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32" autoAdjust="0"/>
    <p:restoredTop sz="97085" autoAdjust="0"/>
  </p:normalViewPr>
  <p:slideViewPr>
    <p:cSldViewPr snapToGrid="0" snapToObjects="1">
      <p:cViewPr varScale="1">
        <p:scale>
          <a:sx n="74" d="100"/>
          <a:sy n="74" d="100"/>
        </p:scale>
        <p:origin x="60" y="318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C576A-ECE8-E34F-849A-C60DCB234A36}" type="datetime1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3E93-2A70-1042-8BD0-D4271791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5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8467-A406-6343-A369-B24EB9581F4A}" type="datetime1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69CD3-CD6D-5C47-9C5E-71BD6F39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9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8640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142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5"/>
            <a:ext cx="3657957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5"/>
            <a:ext cx="10702912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299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27" y="1206500"/>
            <a:ext cx="14631829" cy="1524000"/>
          </a:xfrm>
        </p:spPr>
        <p:txBody>
          <a:bodyPr lIns="0" tIns="0" r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3167529"/>
            <a:ext cx="14631829" cy="5000690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906" y="8633280"/>
            <a:ext cx="5148236" cy="510719"/>
          </a:xfrm>
        </p:spPr>
        <p:txBody>
          <a:bodyPr lIns="0" tIns="0" rIns="0" bIns="0"/>
          <a:lstStyle>
            <a:lvl1pPr algn="l">
              <a:defRPr sz="1400" cap="none" spc="270" normalizeH="1">
                <a:solidFill>
                  <a:srgbClr val="C7C7C7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19</a:t>
            </a:r>
          </a:p>
        </p:txBody>
      </p:sp>
      <p:pic>
        <p:nvPicPr>
          <p:cNvPr id="9" name="Picture 8" descr="BTN-left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55" y="8781850"/>
            <a:ext cx="203200" cy="203200"/>
          </a:xfrm>
          <a:prstGeom prst="rect">
            <a:avLst/>
          </a:prstGeom>
        </p:spPr>
      </p:pic>
      <p:pic>
        <p:nvPicPr>
          <p:cNvPr id="10" name="Picture 9" descr="BTN-righ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89" y="8781850"/>
            <a:ext cx="203200" cy="20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C26DB-6C39-AA80-F15F-3C0B39B3DF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0426" y="2202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95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8"/>
            <a:ext cx="13818950" cy="1816100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E8689-2466-7E65-E107-9CD75EA87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414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</p:spPr>
        <p:txBody>
          <a:bodyPr lIns="0" tIns="0" r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812927" y="3003175"/>
            <a:ext cx="7180434" cy="5165044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8264322" y="3003175"/>
            <a:ext cx="7180434" cy="5165044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endParaRPr lang="en-US" sz="1400" b="1" i="0" cap="all" spc="100" normalizeH="1" dirty="0">
              <a:solidFill>
                <a:srgbClr val="4B4B4B"/>
              </a:solidFill>
              <a:latin typeface="Arial Narrow Bold"/>
              <a:cs typeface="Arial Narrow Bold"/>
            </a:endParaRPr>
          </a:p>
        </p:txBody>
      </p:sp>
      <p:sp>
        <p:nvSpPr>
          <p:cNvPr id="13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1F55C-60D0-A2EB-53F4-34D65F3DDF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73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751665"/>
            <a:ext cx="7183258" cy="853017"/>
          </a:xfrm>
        </p:spPr>
        <p:txBody>
          <a:bodyPr anchor="b">
            <a:normAutofit/>
          </a:bodyPr>
          <a:lstStyle>
            <a:lvl1pPr marL="0" indent="0">
              <a:buNone/>
              <a:defRPr sz="3700" b="1">
                <a:latin typeface="Arial Narrow"/>
                <a:cs typeface="Arial Narrow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751665"/>
            <a:ext cx="7186080" cy="853017"/>
          </a:xfrm>
        </p:spPr>
        <p:txBody>
          <a:bodyPr anchor="b">
            <a:normAutofit/>
          </a:bodyPr>
          <a:lstStyle>
            <a:lvl1pPr marL="0" indent="0">
              <a:buNone/>
              <a:defRPr sz="3700" b="1">
                <a:latin typeface="Arial Narrow"/>
                <a:cs typeface="Arial Narrow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12927" y="3742267"/>
            <a:ext cx="7180434" cy="4425951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264322" y="3742267"/>
            <a:ext cx="7180434" cy="4425951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endParaRPr lang="en-US" sz="1400" b="1" i="0" cap="all" spc="100" normalizeH="1" dirty="0">
              <a:solidFill>
                <a:srgbClr val="4B4B4B"/>
              </a:solidFill>
              <a:latin typeface="Arial Narrow Bold"/>
              <a:cs typeface="Arial Narrow Bold"/>
            </a:endParaRPr>
          </a:p>
        </p:txBody>
      </p:sp>
      <p:sp>
        <p:nvSpPr>
          <p:cNvPr id="16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18505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</p:spPr>
        <p:txBody>
          <a:bodyPr t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endParaRPr lang="en-US" sz="1400" b="1" i="0" cap="all" spc="100" normalizeH="1" dirty="0">
              <a:solidFill>
                <a:srgbClr val="4B4B4B"/>
              </a:solidFill>
              <a:latin typeface="Arial Narrow Bold"/>
              <a:cs typeface="Arial Narrow Bold"/>
            </a:endParaRPr>
          </a:p>
        </p:txBody>
      </p:sp>
      <p:sp>
        <p:nvSpPr>
          <p:cNvPr id="10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1EC6D-DB14-5953-A89B-C7A7497FCB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720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endParaRPr lang="en-US" sz="1400" b="1" i="0" cap="all" spc="100" normalizeH="1" dirty="0">
              <a:solidFill>
                <a:srgbClr val="4B4B4B"/>
              </a:solidFill>
              <a:latin typeface="Arial Narrow Bold"/>
              <a:cs typeface="Arial Narrow Bold"/>
            </a:endParaRPr>
          </a:p>
        </p:txBody>
      </p:sp>
      <p:sp>
        <p:nvSpPr>
          <p:cNvPr id="7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255851453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364066"/>
            <a:ext cx="5348634" cy="154940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1913469"/>
            <a:ext cx="5348634" cy="6254750"/>
          </a:xfrm>
        </p:spPr>
        <p:txBody>
          <a:bodyPr/>
          <a:lstStyle>
            <a:lvl1pPr marL="0" indent="0">
              <a:buNone/>
              <a:defRPr sz="2500"/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62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/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77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  <a:prstGeom prst="rect">
            <a:avLst/>
          </a:prstGeom>
        </p:spPr>
        <p:txBody>
          <a:bodyPr vert="horz" lIns="162562" tIns="0" rIns="162562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3137647"/>
            <a:ext cx="14631829" cy="5030572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4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4"/>
            <a:ext cx="5148236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4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812810" rtl="0" eaLnBrk="1" latinLnBrk="0" hangingPunct="1">
        <a:spcBef>
          <a:spcPct val="0"/>
        </a:spcBef>
        <a:buNone/>
        <a:defRPr sz="5000" kern="1200" cap="all" spc="-100" normalizeH="1">
          <a:solidFill>
            <a:srgbClr val="424242"/>
          </a:solidFill>
          <a:latin typeface="Arial Narrow"/>
          <a:ea typeface="+mj-ea"/>
          <a:cs typeface="Arial Narrow"/>
        </a:defRPr>
      </a:lvl1pPr>
    </p:titleStyle>
    <p:bodyStyle>
      <a:lvl1pPr marL="609608" indent="-609608" algn="l" defTabSz="812810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ceteagroup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502572"/>
            <a:ext cx="16257588" cy="647586"/>
          </a:xfrm>
        </p:spPr>
        <p:txBody>
          <a:bodyPr wrap="square" rIns="0">
            <a:noAutofit/>
          </a:bodyPr>
          <a:lstStyle/>
          <a:p>
            <a:r>
              <a:rPr lang="en-US" sz="2800" kern="0" cap="all" spc="1200" dirty="0">
                <a:solidFill>
                  <a:srgbClr val="343434"/>
                </a:solidFill>
                <a:latin typeface="Arial Narrow"/>
                <a:cs typeface="Arial Narrow"/>
              </a:rPr>
              <a:t>BASTA 2024-WORKSHOP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77D11-6AFF-4F49-94B0-F95FED70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02" y="8353406"/>
            <a:ext cx="2305982" cy="485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6C2BC-F7F7-3DBB-6EFB-86ABEE76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06" y="340756"/>
            <a:ext cx="465837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2721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2DD-41EF-95D0-5AEF-067E4496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559-B769-2A81-3A21-E2F0D147B8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Background Tasks</a:t>
            </a:r>
          </a:p>
          <a:p>
            <a:r>
              <a:rPr lang="en-US" dirty="0"/>
              <a:t>Dynamic Controls</a:t>
            </a:r>
          </a:p>
          <a:p>
            <a:r>
              <a:rPr lang="en-US" dirty="0"/>
              <a:t>File System Integration</a:t>
            </a:r>
          </a:p>
          <a:p>
            <a:r>
              <a:rPr lang="en-US" dirty="0"/>
              <a:t>Reports PDF Generation</a:t>
            </a:r>
          </a:p>
          <a:p>
            <a:r>
              <a:rPr lang="en-US" dirty="0"/>
              <a:t>Third Party Controls</a:t>
            </a:r>
          </a:p>
          <a:p>
            <a:r>
              <a:rPr lang="en-US" dirty="0"/>
              <a:t>Theming</a:t>
            </a:r>
          </a:p>
        </p:txBody>
      </p:sp>
    </p:spTree>
    <p:extLst>
      <p:ext uri="{BB962C8B-B14F-4D97-AF65-F5344CB8AC3E}">
        <p14:creationId xmlns:p14="http://schemas.microsoft.com/office/powerpoint/2010/main" val="15473249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hlinkClick r:id="rId2"/>
          </p:cNvPr>
          <p:cNvSpPr txBox="1">
            <a:spLocks/>
          </p:cNvSpPr>
          <p:nvPr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94C4C-B21F-3BC6-4E28-C9AA76D5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6" y="15314"/>
            <a:ext cx="9850682" cy="8617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1125E-F901-AB62-2233-EE582BC91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729" y="219456"/>
            <a:ext cx="1219370" cy="121937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2E78F19-B795-EFD6-327D-FDDE68EAE668}"/>
              </a:ext>
            </a:extLst>
          </p:cNvPr>
          <p:cNvSpPr txBox="1">
            <a:spLocks/>
          </p:cNvSpPr>
          <p:nvPr/>
        </p:nvSpPr>
        <p:spPr>
          <a:xfrm>
            <a:off x="812880" y="2172412"/>
            <a:ext cx="4506095" cy="892756"/>
          </a:xfrm>
          <a:prstGeom prst="rect">
            <a:avLst/>
          </a:prstGeom>
        </p:spPr>
        <p:txBody>
          <a:bodyPr/>
          <a:lstStyle>
            <a:lvl1pPr algn="ctr" defTabSz="812810" rtl="0" eaLnBrk="1" latinLnBrk="0" hangingPunct="1">
              <a:spcBef>
                <a:spcPct val="0"/>
              </a:spcBef>
              <a:buNone/>
              <a:defRPr sz="5000" kern="1200" cap="all" spc="-100" normalizeH="1">
                <a:solidFill>
                  <a:srgbClr val="42424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Architecture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5FACA2C-0A19-EBBC-4195-E5755B4FB3EC}"/>
              </a:ext>
            </a:extLst>
          </p:cNvPr>
          <p:cNvSpPr txBox="1">
            <a:spLocks/>
          </p:cNvSpPr>
          <p:nvPr/>
        </p:nvSpPr>
        <p:spPr>
          <a:xfrm>
            <a:off x="812977" y="3556966"/>
            <a:ext cx="4196955" cy="3655202"/>
          </a:xfrm>
          <a:prstGeom prst="rect">
            <a:avLst/>
          </a:prstGeom>
        </p:spPr>
        <p:txBody>
          <a:bodyPr/>
          <a:lstStyle>
            <a:lvl1pPr marL="609608" indent="-609608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0817" indent="-508006" algn="l" defTabSz="812810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812810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812810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0495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7F5A8-144B-E1CD-783A-53A2A5BC46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893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945-D816-2208-E1A6-E9B97C63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61F3-77DE-6F4C-2396-8570F2CF72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the Toolbar</a:t>
            </a:r>
          </a:p>
          <a:p>
            <a:r>
              <a:rPr lang="en-US" dirty="0"/>
              <a:t>Tame the Toolbox</a:t>
            </a:r>
          </a:p>
          <a:p>
            <a:r>
              <a:rPr lang="en-US" dirty="0"/>
              <a:t>Snaplines, Anchors</a:t>
            </a:r>
          </a:p>
          <a:p>
            <a:r>
              <a:rPr lang="en-US" dirty="0"/>
              <a:t>Auto layouts</a:t>
            </a:r>
          </a:p>
          <a:p>
            <a:r>
              <a:rPr lang="en-US" dirty="0"/>
              <a:t>Document Outline</a:t>
            </a:r>
          </a:p>
          <a:p>
            <a:r>
              <a:rPr lang="en-US" dirty="0"/>
              <a:t>Design Mode trap</a:t>
            </a:r>
          </a:p>
        </p:txBody>
      </p:sp>
    </p:spTree>
    <p:extLst>
      <p:ext uri="{BB962C8B-B14F-4D97-AF65-F5344CB8AC3E}">
        <p14:creationId xmlns:p14="http://schemas.microsoft.com/office/powerpoint/2010/main" val="28519758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2655-65D1-3376-AAF5-7A65C0FA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A7A7-28A4-16A0-3A7E-B0CF121E8C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Pushing</a:t>
            </a:r>
          </a:p>
          <a:p>
            <a:r>
              <a:rPr lang="en-US" dirty="0"/>
              <a:t>Polling Fallback</a:t>
            </a:r>
          </a:p>
        </p:txBody>
      </p:sp>
    </p:spTree>
    <p:extLst>
      <p:ext uri="{BB962C8B-B14F-4D97-AF65-F5344CB8AC3E}">
        <p14:creationId xmlns:p14="http://schemas.microsoft.com/office/powerpoint/2010/main" val="17669262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18BD-FEAC-0A70-C9C3-B3FA1456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22AF-5F8D-C19B-B2B8-226B772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BINDING vs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194D-F66C-DB84-D425-CB959CDAB8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076E1-971B-4F59-E57E-BCCDDB0DD39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162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62B6-4B6C-52D9-023C-D66BD454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and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7E5-6FBA-547D-B663-08ADE9038F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8375-1906-9A5B-DC5C-120108CD80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08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DCE3-0062-816A-01AE-851ED8C4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WINFORMS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78FF-DAF2-F86D-FC40-B031A3B39E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WinForms UI</a:t>
            </a:r>
          </a:p>
          <a:p>
            <a:r>
              <a:rPr lang="en-US" dirty="0"/>
              <a:t>Reuse Data Sources</a:t>
            </a:r>
          </a:p>
          <a:p>
            <a:r>
              <a:rPr lang="en-US" dirty="0"/>
              <a:t>Reuse Code-Behind</a:t>
            </a:r>
          </a:p>
          <a:p>
            <a:r>
              <a:rPr lang="en-US" dirty="0"/>
              <a:t>Remove WinForms</a:t>
            </a:r>
          </a:p>
          <a:p>
            <a:r>
              <a:rPr lang="en-US" dirty="0"/>
              <a:t>Convert Statics to Session</a:t>
            </a:r>
          </a:p>
          <a:p>
            <a:r>
              <a:rPr lang="en-US" dirty="0"/>
              <a:t>Better UI, Same Binding</a:t>
            </a:r>
          </a:p>
        </p:txBody>
      </p:sp>
    </p:spTree>
    <p:extLst>
      <p:ext uri="{BB962C8B-B14F-4D97-AF65-F5344CB8AC3E}">
        <p14:creationId xmlns:p14="http://schemas.microsoft.com/office/powerpoint/2010/main" val="38522451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F065-46DC-C7FB-AC68-D955A82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A3DA-18ED-B1AE-2E55-2090404E2C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Replace XAML UI</a:t>
            </a:r>
          </a:p>
          <a:p>
            <a:r>
              <a:rPr lang="en-US" dirty="0"/>
              <a:t>Reuse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Reuse Commands</a:t>
            </a:r>
          </a:p>
          <a:p>
            <a:r>
              <a:rPr lang="en-US" dirty="0"/>
              <a:t>Remove </a:t>
            </a:r>
            <a:r>
              <a:rPr lang="en-US" dirty="0" err="1"/>
              <a:t>PresentationCore</a:t>
            </a:r>
            <a:endParaRPr lang="en-US" dirty="0"/>
          </a:p>
          <a:p>
            <a:r>
              <a:rPr lang="en-US" dirty="0"/>
              <a:t>Convert Statics to Session</a:t>
            </a:r>
          </a:p>
          <a:p>
            <a:r>
              <a:rPr lang="en-US" dirty="0"/>
              <a:t>Better UI, Simpler Binding</a:t>
            </a:r>
          </a:p>
        </p:txBody>
      </p:sp>
    </p:spTree>
    <p:extLst>
      <p:ext uri="{BB962C8B-B14F-4D97-AF65-F5344CB8AC3E}">
        <p14:creationId xmlns:p14="http://schemas.microsoft.com/office/powerpoint/2010/main" val="7533527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PPJ Presentation 1">
      <a:dk1>
        <a:srgbClr val="424242"/>
      </a:dk1>
      <a:lt1>
        <a:sysClr val="window" lastClr="FFFFFF"/>
      </a:lt1>
      <a:dk2>
        <a:srgbClr val="424242"/>
      </a:dk2>
      <a:lt2>
        <a:srgbClr val="FFFFFF"/>
      </a:lt2>
      <a:accent1>
        <a:srgbClr val="B10067"/>
      </a:accent1>
      <a:accent2>
        <a:srgbClr val="0091B8"/>
      </a:accent2>
      <a:accent3>
        <a:srgbClr val="E6AD1C"/>
      </a:accent3>
      <a:accent4>
        <a:srgbClr val="424242"/>
      </a:accent4>
      <a:accent5>
        <a:srgbClr val="F78119"/>
      </a:accent5>
      <a:accent6>
        <a:srgbClr val="008138"/>
      </a:accent6>
      <a:hlink>
        <a:srgbClr val="F78119"/>
      </a:hlink>
      <a:folHlink>
        <a:srgbClr val="CD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12133</TotalTime>
  <Words>106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Arial Narrow Bold</vt:lpstr>
      <vt:lpstr>Bebas Neue Light</vt:lpstr>
      <vt:lpstr>Calibri</vt:lpstr>
      <vt:lpstr>Lucida Grande</vt:lpstr>
      <vt:lpstr>Wingdings</vt:lpstr>
      <vt:lpstr>Office Theme</vt:lpstr>
      <vt:lpstr>PowerPoint Presentation</vt:lpstr>
      <vt:lpstr>PowerPoint Presentation</vt:lpstr>
      <vt:lpstr>control Set</vt:lpstr>
      <vt:lpstr>DESIGNER TOUR</vt:lpstr>
      <vt:lpstr>WEBSOCKET ANALYSIS</vt:lpstr>
      <vt:lpstr>SIMPLE DATA BINDING vs BLAZOR</vt:lpstr>
      <vt:lpstr>DEBUGGER and HOT RELOAD</vt:lpstr>
      <vt:lpstr>WINFORMS MIGRATION</vt:lpstr>
      <vt:lpstr>WPF MIGRATION</vt:lpstr>
      <vt:lpstr>ADVANCED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 P</dc:creator>
  <cp:keywords/>
  <dc:description/>
  <cp:lastModifiedBy>Gianluca Pivato</cp:lastModifiedBy>
  <cp:revision>479</cp:revision>
  <dcterms:created xsi:type="dcterms:W3CDTF">2015-05-18T15:46:36Z</dcterms:created>
  <dcterms:modified xsi:type="dcterms:W3CDTF">2024-02-09T16:53:56Z</dcterms:modified>
  <cp:category/>
</cp:coreProperties>
</file>