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58" r:id="rId5"/>
    <p:sldId id="275" r:id="rId6"/>
    <p:sldId id="268" r:id="rId7"/>
    <p:sldId id="267" r:id="rId8"/>
    <p:sldId id="260" r:id="rId9"/>
    <p:sldId id="259" r:id="rId10"/>
    <p:sldId id="272" r:id="rId11"/>
    <p:sldId id="263" r:id="rId12"/>
    <p:sldId id="276" r:id="rId13"/>
    <p:sldId id="264" r:id="rId14"/>
    <p:sldId id="266" r:id="rId15"/>
    <p:sldId id="270" r:id="rId16"/>
    <p:sldId id="274" r:id="rId17"/>
    <p:sldId id="271" r:id="rId18"/>
    <p:sldId id="277" r:id="rId19"/>
    <p:sldId id="278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FF2B"/>
    <a:srgbClr val="FF00FF"/>
    <a:srgbClr val="81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4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5213-0156-4A6F-A2E2-38AE300D3467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21D16-DF6B-456D-B5B3-3D7F2B9054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520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21D16-DF6B-456D-B5B3-3D7F2B90548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013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B6310-91FF-3B76-ADA4-526E73E60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9D753-338C-5155-E6C3-6DED0A715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C49D75-5B53-EE85-C21A-33B03AE8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507-86FD-4A7E-AF9E-534860CFAE17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39C1C1-551A-B51B-9490-D926EBE9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65876E-D62B-06DC-B0D1-B27BCEBF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6FF6-0AE5-4618-B794-8C88DA2D45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94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1502E-67ED-D0F0-1744-17FC36EC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0A1A5C-0578-9F6E-012B-50DD31889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565D8A-50BA-0BE1-3128-B599360C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507-86FD-4A7E-AF9E-534860CFAE17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B34A33-E914-B1EA-B58B-946E34E6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6FE3DC-0720-20D6-3CE4-A787BB42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6FF6-0AE5-4618-B794-8C88DA2D45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53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114071B-0A0A-966D-AADF-8CF4C14D4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A59CFF-A4FF-AC15-CBCB-78629CA3E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EB8DEF-1F77-C205-73C7-A58E5150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507-86FD-4A7E-AF9E-534860CFAE17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2643F2-D51E-2EE4-33FB-37740DFE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01AC9A-7C9B-E454-F91C-06C116AD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6FF6-0AE5-4618-B794-8C88DA2D45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197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06E96-22EF-35C3-53BF-B77F9443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CBB2DC-3DC7-500C-1803-D219B1393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F7526B-ABD1-B30F-F0EC-DB9611CC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507-86FD-4A7E-AF9E-534860CFAE17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8B01F7-606B-1F99-5F09-AC21E77E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CE230E-8DFF-3E44-396E-F499C0AE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6FF6-0AE5-4618-B794-8C88DA2D45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43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725C2-A6B0-1D2A-C3F6-2AF87EBC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402D3A-83EF-6670-B25D-D0DB14297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C76B45-4ADD-EBD5-1400-4AF467FF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507-86FD-4A7E-AF9E-534860CFAE17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99B605-83E9-4E06-83E9-C666AC14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F9FC43-FB5A-5F59-D65F-1637E2F7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6FF6-0AE5-4618-B794-8C88DA2D45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23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D4E2C-0F5B-2693-3CBD-9336CEA3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A58A41-8114-BD90-7AE7-8DFF3A01A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D2C1E4-2B96-CF32-252E-4C326943E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31C244-6F4F-C154-865D-769C9848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507-86FD-4A7E-AF9E-534860CFAE17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D3AAD2-F6BE-DCB9-48B5-5CB8BC64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B31036-5122-14C7-4CFA-0FDCCF69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6FF6-0AE5-4618-B794-8C88DA2D45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91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47ACA-5E0E-D396-DAE2-7B07662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2DE49B-EFB4-1456-3977-6F088281E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ABD005-AB37-0000-9D65-35F408F7D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AF1C882-5E95-1A3D-890F-A59AB0B4D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F99D784-7643-6EAE-7439-DCFB3AB86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74DB407-45D8-F387-D82A-14810A3A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507-86FD-4A7E-AF9E-534860CFAE17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68F451C-3740-3A14-F700-5CA81FCF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BE83499-B534-7C6D-D663-B039F94A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6FF6-0AE5-4618-B794-8C88DA2D45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008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A1126F-7407-4515-A56C-B6A3437A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ACE18A9-3598-35A9-2D61-EFB223AB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507-86FD-4A7E-AF9E-534860CFAE17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65697B-8B46-D156-0576-7C6A65D0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D04808-F39C-1AD1-148D-B5763A0F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6FF6-0AE5-4618-B794-8C88DA2D45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24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910623F-4563-0A38-D103-F3732CEB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507-86FD-4A7E-AF9E-534860CFAE17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3AC3FFE-0E8E-0AA8-475E-229B76AC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10B6639-59F8-D820-1616-47DA44E9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6FF6-0AE5-4618-B794-8C88DA2D45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576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8DA290-CF40-40C7-0443-FD839C23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A5ED8B-0AEF-84C8-DFC4-CA5E2144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4C0300-0822-8ED6-405B-CFF4BC52E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ACE541-7F60-3890-96B2-84B2A1FA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507-86FD-4A7E-AF9E-534860CFAE17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7C4B46-2022-60A7-0C37-66EACB9E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6B020F-2C84-4C3C-47F6-BEA0D1D8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6FF6-0AE5-4618-B794-8C88DA2D45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20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417DA-123F-D131-90A8-A7645842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4E6BB5E-BBC0-6BAF-3DA8-DA4FD2150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BE39A9-84BA-0842-2A7E-2B8D77F7E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6D51B6-5D7B-D617-FCB9-DBE321C3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507-86FD-4A7E-AF9E-534860CFAE17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3A04185-2897-FFD3-25FF-720BA756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6F60BC7-217F-C412-0A06-7B923C40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6FF6-0AE5-4618-B794-8C88DA2D45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35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0B346AE-1337-8D05-F5C7-0EC5995D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57F091-D931-65C8-6090-7F1A4C846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787FBD-628C-9546-8E78-728B8A327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BD8507-86FD-4A7E-AF9E-534860CFAE17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EC3FE9-50E6-B1D4-25EA-E4DC96BBD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66A856-477E-8FAE-562F-E47659C66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186FF6-0AE5-4618-B794-8C88DA2D45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27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41.jpe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4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4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1DCB4F-4019-D8F5-1CEE-C1A2A327F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rgbClr val="2BFF2B"/>
                </a:solidFill>
              </a:rPr>
              <a:t>First hitting time on circulant graphs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87CEF5-F6FF-3553-7BFD-B627027C0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noProof="0" dirty="0">
                <a:solidFill>
                  <a:srgbClr val="81FFFF"/>
                </a:solidFill>
              </a:rPr>
              <a:t>Luca Previdi</a:t>
            </a:r>
          </a:p>
        </p:txBody>
      </p:sp>
    </p:spTree>
    <p:extLst>
      <p:ext uri="{BB962C8B-B14F-4D97-AF65-F5344CB8AC3E}">
        <p14:creationId xmlns:p14="http://schemas.microsoft.com/office/powerpoint/2010/main" val="113880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2A3C2-2D26-151A-D9DD-6BA5B394B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FA1F5E17-EBC1-0C85-DD95-98EA205F0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5" r="7550"/>
          <a:stretch/>
        </p:blipFill>
        <p:spPr>
          <a:xfrm>
            <a:off x="5344493" y="1913976"/>
            <a:ext cx="6562252" cy="4035399"/>
          </a:xfrm>
          <a:prstGeom prst="rect">
            <a:avLst/>
          </a:prstGeom>
        </p:spPr>
      </p:pic>
      <p:pic>
        <p:nvPicPr>
          <p:cNvPr id="21" name="Immagine 20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86204078-304B-3093-5CDA-B5DA0F0A9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5" t="4952" r="7738"/>
          <a:stretch/>
        </p:blipFill>
        <p:spPr>
          <a:xfrm>
            <a:off x="5363347" y="2110070"/>
            <a:ext cx="6530667" cy="383480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6B4D2AC-9A01-748B-B823-5474B38D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rgbClr val="2BFF2B"/>
                </a:solidFill>
              </a:rPr>
              <a:t>Return Time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DDC9406-20F8-205C-2161-163FA90AAFBB}"/>
              </a:ext>
            </a:extLst>
          </p:cNvPr>
          <p:cNvGrpSpPr>
            <a:grpSpLocks noChangeAspect="1"/>
          </p:cNvGrpSpPr>
          <p:nvPr/>
        </p:nvGrpSpPr>
        <p:grpSpPr>
          <a:xfrm>
            <a:off x="359686" y="2030930"/>
            <a:ext cx="4774851" cy="3537077"/>
            <a:chOff x="1052446" y="2375170"/>
            <a:chExt cx="4203283" cy="3113675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8AC91FAD-3086-8A01-0C3C-41470AF58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2446" y="2375170"/>
              <a:ext cx="3808855" cy="3113675"/>
            </a:xfrm>
            <a:prstGeom prst="rect">
              <a:avLst/>
            </a:prstGeom>
          </p:spPr>
        </p:pic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9750AE47-16F7-9021-42F4-1AD8DCC48DB7}"/>
                </a:ext>
              </a:extLst>
            </p:cNvPr>
            <p:cNvSpPr/>
            <p:nvPr/>
          </p:nvSpPr>
          <p:spPr>
            <a:xfrm>
              <a:off x="4541006" y="3797085"/>
              <a:ext cx="237640" cy="273803"/>
            </a:xfrm>
            <a:prstGeom prst="ellipse">
              <a:avLst/>
            </a:prstGeom>
            <a:solidFill>
              <a:srgbClr val="81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FAAEFFFF-F3AD-9F24-16C3-E1700B5176A0}"/>
                </a:ext>
              </a:extLst>
            </p:cNvPr>
            <p:cNvSpPr txBox="1"/>
            <p:nvPr/>
          </p:nvSpPr>
          <p:spPr>
            <a:xfrm>
              <a:off x="4542816" y="3790243"/>
              <a:ext cx="237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/>
                <a:t>0</a:t>
              </a:r>
            </a:p>
          </p:txBody>
        </p:sp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CFF34F19-CE26-E226-65B2-6B4E46AD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2444" y="3797085"/>
              <a:ext cx="413285" cy="30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931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E6F1-C69F-AB9F-8EBC-1F05AD4D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rgbClr val="2BFF2B"/>
                </a:solidFill>
              </a:rPr>
              <a:t>Dark States</a:t>
            </a:r>
            <a:r>
              <a:rPr lang="en-GB" sz="2400" b="1" noProof="0" dirty="0"/>
              <a:t>[8]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49FE160-D1A6-46CE-0470-5F8ABFB482BC}"/>
              </a:ext>
            </a:extLst>
          </p:cNvPr>
          <p:cNvSpPr txBox="1"/>
          <p:nvPr/>
        </p:nvSpPr>
        <p:spPr>
          <a:xfrm>
            <a:off x="945315" y="1601464"/>
            <a:ext cx="227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FF"/>
                </a:solidFill>
              </a:rPr>
              <a:t>Dark State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88C5B9-FCB8-818C-08E4-FAB6F6E1F05A}"/>
              </a:ext>
            </a:extLst>
          </p:cNvPr>
          <p:cNvSpPr txBox="1"/>
          <p:nvPr/>
        </p:nvSpPr>
        <p:spPr>
          <a:xfrm>
            <a:off x="985810" y="3243546"/>
            <a:ext cx="3980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2BFF2B"/>
                </a:solidFill>
              </a:rPr>
              <a:t>Completely</a:t>
            </a:r>
            <a:r>
              <a:rPr lang="it-IT" sz="2000" b="1" dirty="0">
                <a:solidFill>
                  <a:srgbClr val="2BFF2B"/>
                </a:solidFill>
              </a:rPr>
              <a:t> dark energy </a:t>
            </a:r>
            <a:r>
              <a:rPr lang="it-IT" sz="2000" b="1" dirty="0" err="1">
                <a:solidFill>
                  <a:srgbClr val="2BFF2B"/>
                </a:solidFill>
              </a:rPr>
              <a:t>levels</a:t>
            </a:r>
            <a:endParaRPr lang="it-IT" sz="2000" b="1" dirty="0">
              <a:solidFill>
                <a:srgbClr val="2BFF2B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3682DB-F346-C82A-F4C5-4CC215151C17}"/>
              </a:ext>
            </a:extLst>
          </p:cNvPr>
          <p:cNvSpPr txBox="1"/>
          <p:nvPr/>
        </p:nvSpPr>
        <p:spPr>
          <a:xfrm>
            <a:off x="787472" y="1995703"/>
            <a:ext cx="2592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States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cannot</a:t>
            </a:r>
            <a:r>
              <a:rPr lang="it-IT" sz="2000" dirty="0"/>
              <a:t> be </a:t>
            </a:r>
            <a:r>
              <a:rPr lang="it-IT" sz="2000" dirty="0" err="1"/>
              <a:t>detected</a:t>
            </a:r>
            <a:endParaRPr lang="it-IT" sz="20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71A304-ADB8-F92D-196D-29849260539C}"/>
              </a:ext>
            </a:extLst>
          </p:cNvPr>
          <p:cNvSpPr txBox="1"/>
          <p:nvPr/>
        </p:nvSpPr>
        <p:spPr>
          <a:xfrm>
            <a:off x="7737114" y="1931568"/>
            <a:ext cx="3912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Invariant</a:t>
            </a:r>
            <a:r>
              <a:rPr lang="it-IT" sz="2000" dirty="0"/>
              <a:t> under </a:t>
            </a:r>
            <a:r>
              <a:rPr lang="it-IT" sz="2000" dirty="0" err="1"/>
              <a:t>both</a:t>
            </a:r>
            <a:r>
              <a:rPr lang="it-IT" sz="2000" dirty="0"/>
              <a:t> </a:t>
            </a:r>
            <a:r>
              <a:rPr lang="it-IT" sz="2000" dirty="0" err="1"/>
              <a:t>unitary</a:t>
            </a:r>
            <a:r>
              <a:rPr lang="it-IT" sz="2000" dirty="0"/>
              <a:t> </a:t>
            </a:r>
            <a:r>
              <a:rPr lang="it-IT" sz="2000" dirty="0" err="1"/>
              <a:t>evolution</a:t>
            </a:r>
            <a:r>
              <a:rPr lang="it-IT" sz="2000" dirty="0"/>
              <a:t> and </a:t>
            </a:r>
            <a:r>
              <a:rPr lang="it-IT" sz="2000" dirty="0" err="1"/>
              <a:t>detection</a:t>
            </a:r>
            <a:r>
              <a:rPr lang="it-IT" sz="2000" dirty="0"/>
              <a:t> </a:t>
            </a:r>
            <a:r>
              <a:rPr lang="it-IT" sz="2000" dirty="0" err="1"/>
              <a:t>protocol</a:t>
            </a:r>
            <a:endParaRPr lang="it-IT" sz="20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B830547-3673-1CA8-1F4F-2A0FF91D7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882" y="2059711"/>
            <a:ext cx="1299739" cy="4687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704799-86B4-5783-1564-F6CA5345C014}"/>
              </a:ext>
            </a:extLst>
          </p:cNvPr>
          <p:cNvSpPr txBox="1"/>
          <p:nvPr/>
        </p:nvSpPr>
        <p:spPr>
          <a:xfrm>
            <a:off x="985810" y="4115404"/>
            <a:ext cx="3348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2BFF2B"/>
                </a:solidFill>
              </a:rPr>
              <a:t>Degenerate energy </a:t>
            </a:r>
            <a:r>
              <a:rPr lang="it-IT" sz="2000" b="1" dirty="0" err="1">
                <a:solidFill>
                  <a:srgbClr val="2BFF2B"/>
                </a:solidFill>
              </a:rPr>
              <a:t>levels</a:t>
            </a:r>
            <a:endParaRPr lang="it-IT" sz="2000" b="1" dirty="0">
              <a:solidFill>
                <a:srgbClr val="2BFF2B"/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CD3D2C6-19CF-97AB-5169-ED47061572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768" t="6812" r="1607" b="8311"/>
          <a:stretch/>
        </p:blipFill>
        <p:spPr>
          <a:xfrm>
            <a:off x="5716751" y="3992194"/>
            <a:ext cx="1920240" cy="71538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11756F9-40B5-EBDA-5C39-3C00A04E1C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35" t="24859" r="63377" b="30611"/>
          <a:stretch/>
        </p:blipFill>
        <p:spPr>
          <a:xfrm>
            <a:off x="6136504" y="3250042"/>
            <a:ext cx="1306712" cy="42425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2F5A9E4-3E0E-9FA1-07FF-3F8A467E9E82}"/>
              </a:ext>
            </a:extLst>
          </p:cNvPr>
          <p:cNvSpPr txBox="1"/>
          <p:nvPr/>
        </p:nvSpPr>
        <p:spPr>
          <a:xfrm>
            <a:off x="7882128" y="3995945"/>
            <a:ext cx="3227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Each</a:t>
            </a:r>
            <a:r>
              <a:rPr lang="it-IT" sz="2000" dirty="0"/>
              <a:t> state </a:t>
            </a:r>
            <a:r>
              <a:rPr lang="it-IT" sz="2000" dirty="0" err="1"/>
              <a:t>orthogonal</a:t>
            </a:r>
            <a:r>
              <a:rPr lang="it-IT" sz="2000" dirty="0"/>
              <a:t> in the </a:t>
            </a:r>
            <a:r>
              <a:rPr lang="it-IT" sz="2000" dirty="0" err="1"/>
              <a:t>eigenspace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dark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B1474FF-E681-7C38-7CF3-5D379FD81026}"/>
              </a:ext>
            </a:extLst>
          </p:cNvPr>
          <p:cNvSpPr txBox="1"/>
          <p:nvPr/>
        </p:nvSpPr>
        <p:spPr>
          <a:xfrm>
            <a:off x="2515480" y="5188454"/>
            <a:ext cx="227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FF"/>
                </a:solidFill>
              </a:rPr>
              <a:t>Bright State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876D10A1-5110-6B1E-AF52-329D616CAA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316" t="27885" b="33591"/>
          <a:stretch/>
        </p:blipFill>
        <p:spPr>
          <a:xfrm>
            <a:off x="3069114" y="5647650"/>
            <a:ext cx="1169588" cy="46791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39D87BFB-44A7-44A5-C19D-C32547542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024" y="5390918"/>
            <a:ext cx="4276732" cy="531751"/>
          </a:xfrm>
          <a:prstGeom prst="rect">
            <a:avLst/>
          </a:prstGeom>
        </p:spPr>
      </p:pic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4A302DF5-B60A-87A6-ED2D-4C3CE5DEE8FD}"/>
              </a:ext>
            </a:extLst>
          </p:cNvPr>
          <p:cNvSpPr/>
          <p:nvPr/>
        </p:nvSpPr>
        <p:spPr>
          <a:xfrm>
            <a:off x="3755596" y="2063129"/>
            <a:ext cx="834692" cy="459091"/>
          </a:xfrm>
          <a:prstGeom prst="rightArrow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F2F6306B-E191-B55D-7BFC-1F1100559F17}"/>
              </a:ext>
            </a:extLst>
          </p:cNvPr>
          <p:cNvSpPr/>
          <p:nvPr/>
        </p:nvSpPr>
        <p:spPr>
          <a:xfrm>
            <a:off x="6759167" y="2060736"/>
            <a:ext cx="834692" cy="459091"/>
          </a:xfrm>
          <a:prstGeom prst="rightArrow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9F03E56-57CC-8804-E724-8EC4D434575A}"/>
              </a:ext>
            </a:extLst>
          </p:cNvPr>
          <p:cNvCxnSpPr>
            <a:stCxn id="4" idx="3"/>
          </p:cNvCxnSpPr>
          <p:nvPr/>
        </p:nvCxnSpPr>
        <p:spPr>
          <a:xfrm>
            <a:off x="4966072" y="3443601"/>
            <a:ext cx="950096" cy="0"/>
          </a:xfrm>
          <a:prstGeom prst="straightConnector1">
            <a:avLst/>
          </a:prstGeom>
          <a:ln w="38100">
            <a:solidFill>
              <a:srgbClr val="81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5944844-26F5-1C9C-A665-5614E21ADEF8}"/>
              </a:ext>
            </a:extLst>
          </p:cNvPr>
          <p:cNvCxnSpPr/>
          <p:nvPr/>
        </p:nvCxnSpPr>
        <p:spPr>
          <a:xfrm>
            <a:off x="4334256" y="4337680"/>
            <a:ext cx="950096" cy="0"/>
          </a:xfrm>
          <a:prstGeom prst="straightConnector1">
            <a:avLst/>
          </a:prstGeom>
          <a:ln w="38100">
            <a:solidFill>
              <a:srgbClr val="81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675C265D-6C8E-5A58-FE6C-218524886AC3}"/>
              </a:ext>
            </a:extLst>
          </p:cNvPr>
          <p:cNvSpPr/>
          <p:nvPr/>
        </p:nvSpPr>
        <p:spPr>
          <a:xfrm>
            <a:off x="4954306" y="5440802"/>
            <a:ext cx="834692" cy="459091"/>
          </a:xfrm>
          <a:prstGeom prst="rightArrow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A87305E2-7A59-53A6-3195-BDEBFF816521}"/>
              </a:ext>
            </a:extLst>
          </p:cNvPr>
          <p:cNvSpPr/>
          <p:nvPr/>
        </p:nvSpPr>
        <p:spPr>
          <a:xfrm>
            <a:off x="6214872" y="5256276"/>
            <a:ext cx="4556760" cy="851023"/>
          </a:xfrm>
          <a:prstGeom prst="roundRect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1687F00-155A-58F2-B29F-0869BFC3BC49}"/>
              </a:ext>
            </a:extLst>
          </p:cNvPr>
          <p:cNvSpPr txBox="1"/>
          <p:nvPr/>
        </p:nvSpPr>
        <p:spPr>
          <a:xfrm>
            <a:off x="233860" y="6352838"/>
            <a:ext cx="1275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[8] Thiel, Felix, et al. "Dark states of quantum search cause imperfect detection."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Research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2.4 (2020): 043107.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487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10" grpId="0"/>
      <p:bldP spid="15" grpId="0"/>
      <p:bldP spid="16" grpId="0"/>
      <p:bldP spid="21" grpId="0" animBg="1"/>
      <p:bldP spid="22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5B5C1-061D-7909-522E-130661DB3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B21F9-631B-FCE1-2BDB-B35BC1D0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2BFF2B"/>
                </a:solidFill>
              </a:rPr>
              <a:t>S</a:t>
            </a:r>
            <a:r>
              <a:rPr lang="en-GB" b="1" noProof="0" dirty="0" err="1">
                <a:solidFill>
                  <a:srgbClr val="2BFF2B"/>
                </a:solidFill>
              </a:rPr>
              <a:t>immetry</a:t>
            </a:r>
            <a:r>
              <a:rPr lang="en-GB" b="1" noProof="0" dirty="0">
                <a:solidFill>
                  <a:srgbClr val="2BFF2B"/>
                </a:solidFill>
              </a:rPr>
              <a:t> Bound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2FD89E9-1DFA-FD28-5727-B474DABFC6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567" t="64885" r="5915" b="3081"/>
          <a:stretch/>
        </p:blipFill>
        <p:spPr>
          <a:xfrm>
            <a:off x="7471077" y="1854308"/>
            <a:ext cx="283036" cy="283036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6F90B86-F90C-7317-C56D-DE3357416024}"/>
              </a:ext>
            </a:extLst>
          </p:cNvPr>
          <p:cNvSpPr txBox="1"/>
          <p:nvPr/>
        </p:nvSpPr>
        <p:spPr>
          <a:xfrm>
            <a:off x="7710316" y="1696378"/>
            <a:ext cx="3922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equivalent</a:t>
            </a:r>
            <a:r>
              <a:rPr lang="it-IT" dirty="0"/>
              <a:t> to the </a:t>
            </a:r>
            <a:r>
              <a:rPr lang="it-IT" dirty="0" err="1"/>
              <a:t>initial</a:t>
            </a:r>
            <a:r>
              <a:rPr lang="it-IT" dirty="0"/>
              <a:t> one (</a:t>
            </a:r>
            <a:r>
              <a:rPr lang="it-IT" dirty="0" err="1"/>
              <a:t>wrt</a:t>
            </a:r>
            <a:r>
              <a:rPr lang="it-IT" dirty="0"/>
              <a:t> the </a:t>
            </a:r>
            <a:r>
              <a:rPr lang="it-IT" dirty="0" err="1"/>
              <a:t>measurement</a:t>
            </a:r>
            <a:r>
              <a:rPr lang="it-IT" dirty="0"/>
              <a:t> site)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7C3F9F7A-5FFE-88EF-AA0A-639F8030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718" r="55803" b="67637"/>
          <a:stretch/>
        </p:blipFill>
        <p:spPr>
          <a:xfrm>
            <a:off x="430949" y="3161956"/>
            <a:ext cx="3690257" cy="534088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CC1EC60B-7A05-8F8E-08C6-39274D6986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303" t="4230" r="805" b="63527"/>
          <a:stretch/>
        </p:blipFill>
        <p:spPr>
          <a:xfrm>
            <a:off x="2188809" y="3796701"/>
            <a:ext cx="2755732" cy="812384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8198719A-6118-9DEF-FC55-63C1E15D9E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66" t="43902" r="77735" b="32706"/>
          <a:stretch/>
        </p:blipFill>
        <p:spPr>
          <a:xfrm>
            <a:off x="6481653" y="3937535"/>
            <a:ext cx="1765778" cy="583338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A5A17DB2-41A5-A3D1-D0D1-7DC4D26115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352" t="39475" r="45739" b="28755"/>
          <a:stretch/>
        </p:blipFill>
        <p:spPr>
          <a:xfrm>
            <a:off x="1180413" y="5022397"/>
            <a:ext cx="2328924" cy="698711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F3CF01DF-6063-AC83-49E4-FB976AA1DB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71" t="44376" r="810" b="32232"/>
          <a:stretch/>
        </p:blipFill>
        <p:spPr>
          <a:xfrm>
            <a:off x="4646709" y="5114405"/>
            <a:ext cx="3533480" cy="551642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4619F695-D889-7AB4-32BA-5E94CD8BD5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135" t="72452" r="41330" b="2404"/>
          <a:stretch/>
        </p:blipFill>
        <p:spPr>
          <a:xfrm>
            <a:off x="9306369" y="5047071"/>
            <a:ext cx="1394034" cy="637263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068A5945-E964-5C20-8CAC-F39B18ECC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454" y="2967692"/>
            <a:ext cx="1887168" cy="425061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78C3885-A776-32A1-344A-63D6CC199EBF}"/>
              </a:ext>
            </a:extLst>
          </p:cNvPr>
          <p:cNvSpPr txBox="1"/>
          <p:nvPr/>
        </p:nvSpPr>
        <p:spPr>
          <a:xfrm>
            <a:off x="608744" y="2791715"/>
            <a:ext cx="3334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First </a:t>
            </a:r>
            <a:r>
              <a:rPr lang="it-IT" sz="2000" dirty="0" err="1"/>
              <a:t>detection</a:t>
            </a:r>
            <a:r>
              <a:rPr lang="it-IT" sz="2000" dirty="0"/>
              <a:t> </a:t>
            </a:r>
            <a:r>
              <a:rPr lang="it-IT" sz="2000" dirty="0" err="1"/>
              <a:t>amplitude</a:t>
            </a:r>
            <a:endParaRPr lang="it-IT" sz="2000" dirty="0"/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2FC7B82D-27F7-5885-1BFC-2764A3B6D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448" y="2739973"/>
            <a:ext cx="2242458" cy="2211040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40E9CB17-BAE5-2419-8872-07781C6A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0935" y="2739973"/>
            <a:ext cx="469484" cy="349740"/>
          </a:xfrm>
          <a:prstGeom prst="rect">
            <a:avLst/>
          </a:prstGeom>
        </p:spPr>
      </p:pic>
      <p:sp>
        <p:nvSpPr>
          <p:cNvPr id="37" name="Ovale 36">
            <a:extLst>
              <a:ext uri="{FF2B5EF4-FFF2-40B4-BE49-F238E27FC236}">
                <a16:creationId xmlns:a16="http://schemas.microsoft.com/office/drawing/2014/main" id="{5988F36E-DFD7-3A2E-931F-6E1434E2A916}"/>
              </a:ext>
            </a:extLst>
          </p:cNvPr>
          <p:cNvSpPr/>
          <p:nvPr/>
        </p:nvSpPr>
        <p:spPr>
          <a:xfrm>
            <a:off x="9342793" y="3220890"/>
            <a:ext cx="208558" cy="207348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EA570C94-1C80-E91F-103D-4DB96CB57E2E}"/>
              </a:ext>
            </a:extLst>
          </p:cNvPr>
          <p:cNvSpPr/>
          <p:nvPr/>
        </p:nvSpPr>
        <p:spPr>
          <a:xfrm>
            <a:off x="10703058" y="3220890"/>
            <a:ext cx="208558" cy="207348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E9BBCB4C-4D42-F4D1-ADBB-CC93F95CDAF7}"/>
              </a:ext>
            </a:extLst>
          </p:cNvPr>
          <p:cNvCxnSpPr>
            <a:stCxn id="37" idx="2"/>
          </p:cNvCxnSpPr>
          <p:nvPr/>
        </p:nvCxnSpPr>
        <p:spPr>
          <a:xfrm flipH="1">
            <a:off x="6997934" y="3324564"/>
            <a:ext cx="2344859" cy="678818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1CBC23A-61C3-F521-F738-5AA50154D8C8}"/>
              </a:ext>
            </a:extLst>
          </p:cNvPr>
          <p:cNvCxnSpPr>
            <a:stCxn id="39" idx="2"/>
          </p:cNvCxnSpPr>
          <p:nvPr/>
        </p:nvCxnSpPr>
        <p:spPr>
          <a:xfrm flipH="1">
            <a:off x="7976027" y="3324564"/>
            <a:ext cx="2727031" cy="752362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79FE8E41-673E-5909-62F8-8A14BAEB5D5B}"/>
              </a:ext>
            </a:extLst>
          </p:cNvPr>
          <p:cNvGrpSpPr/>
          <p:nvPr/>
        </p:nvGrpSpPr>
        <p:grpSpPr>
          <a:xfrm>
            <a:off x="677962" y="1609068"/>
            <a:ext cx="2754086" cy="707886"/>
            <a:chOff x="1436914" y="1824220"/>
            <a:chExt cx="2754086" cy="707886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B1C19EAB-BB92-E0E7-A552-622631933648}"/>
                </a:ext>
              </a:extLst>
            </p:cNvPr>
            <p:cNvSpPr txBox="1"/>
            <p:nvPr/>
          </p:nvSpPr>
          <p:spPr>
            <a:xfrm>
              <a:off x="1436914" y="1824220"/>
              <a:ext cx="2754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 err="1"/>
                <a:t>Initial</a:t>
              </a:r>
              <a:r>
                <a:rPr lang="it-IT" sz="2000" dirty="0"/>
                <a:t> state </a:t>
              </a:r>
              <a:r>
                <a:rPr lang="it-IT" sz="2000" dirty="0" err="1"/>
                <a:t>localized</a:t>
              </a:r>
              <a:r>
                <a:rPr lang="it-IT" sz="2000" dirty="0"/>
                <a:t> on a </a:t>
              </a:r>
              <a:r>
                <a:rPr lang="it-IT" sz="2000" dirty="0" err="1"/>
                <a:t>node</a:t>
              </a:r>
              <a:r>
                <a:rPr lang="it-IT" sz="2000" dirty="0"/>
                <a:t> </a:t>
              </a:r>
            </a:p>
          </p:txBody>
        </p:sp>
        <p:pic>
          <p:nvPicPr>
            <p:cNvPr id="44" name="Immagine 43">
              <a:extLst>
                <a:ext uri="{FF2B5EF4-FFF2-40B4-BE49-F238E27FC236}">
                  <a16:creationId xmlns:a16="http://schemas.microsoft.com/office/drawing/2014/main" id="{662703B3-780D-6CA5-938E-CA744CC26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0316" t="14340" r="56281" b="71493"/>
            <a:stretch/>
          </p:blipFill>
          <p:spPr>
            <a:xfrm>
              <a:off x="3410289" y="2194470"/>
              <a:ext cx="284104" cy="334110"/>
            </a:xfrm>
            <a:prstGeom prst="rect">
              <a:avLst/>
            </a:prstGeom>
          </p:spPr>
        </p:pic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C833314A-3EAC-8BCF-8908-25061F418AED}"/>
              </a:ext>
            </a:extLst>
          </p:cNvPr>
          <p:cNvGrpSpPr/>
          <p:nvPr/>
        </p:nvGrpSpPr>
        <p:grpSpPr>
          <a:xfrm>
            <a:off x="4781935" y="5804806"/>
            <a:ext cx="2648272" cy="425061"/>
            <a:chOff x="4781935" y="5804806"/>
            <a:chExt cx="2648272" cy="425061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CA5F76FD-0C42-DC3A-4EE6-5026BD515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81935" y="5804806"/>
              <a:ext cx="830675" cy="425061"/>
            </a:xfrm>
            <a:prstGeom prst="rect">
              <a:avLst/>
            </a:pr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1A8975DC-0EDB-8990-36BC-FC171AABFD6A}"/>
                </a:ext>
              </a:extLst>
            </p:cNvPr>
            <p:cNvSpPr txBox="1"/>
            <p:nvPr/>
          </p:nvSpPr>
          <p:spPr>
            <a:xfrm>
              <a:off x="5575484" y="5823796"/>
              <a:ext cx="1854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 err="1"/>
                <a:t>is</a:t>
              </a:r>
              <a:r>
                <a:rPr lang="it-IT" sz="2000" dirty="0"/>
                <a:t> a dark state</a:t>
              </a:r>
            </a:p>
          </p:txBody>
        </p:sp>
      </p:grpSp>
      <p:sp>
        <p:nvSpPr>
          <p:cNvPr id="48" name="Freccia a destra 47">
            <a:extLst>
              <a:ext uri="{FF2B5EF4-FFF2-40B4-BE49-F238E27FC236}">
                <a16:creationId xmlns:a16="http://schemas.microsoft.com/office/drawing/2014/main" id="{1D96B883-1129-DDCD-DA4F-04DF562F0328}"/>
              </a:ext>
            </a:extLst>
          </p:cNvPr>
          <p:cNvSpPr/>
          <p:nvPr/>
        </p:nvSpPr>
        <p:spPr>
          <a:xfrm>
            <a:off x="3573345" y="1790300"/>
            <a:ext cx="788343" cy="433188"/>
          </a:xfrm>
          <a:prstGeom prst="rightArrow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Freccia a destra 48">
            <a:extLst>
              <a:ext uri="{FF2B5EF4-FFF2-40B4-BE49-F238E27FC236}">
                <a16:creationId xmlns:a16="http://schemas.microsoft.com/office/drawing/2014/main" id="{39C99F92-E630-2096-F984-5949E9CF511B}"/>
              </a:ext>
            </a:extLst>
          </p:cNvPr>
          <p:cNvSpPr/>
          <p:nvPr/>
        </p:nvSpPr>
        <p:spPr>
          <a:xfrm>
            <a:off x="6425614" y="1787227"/>
            <a:ext cx="788343" cy="433188"/>
          </a:xfrm>
          <a:prstGeom prst="rightArrow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0" name="Freccia a destra 49">
            <a:extLst>
              <a:ext uri="{FF2B5EF4-FFF2-40B4-BE49-F238E27FC236}">
                <a16:creationId xmlns:a16="http://schemas.microsoft.com/office/drawing/2014/main" id="{72FF1419-8744-A490-74CC-0D1BA3689B97}"/>
              </a:ext>
            </a:extLst>
          </p:cNvPr>
          <p:cNvSpPr/>
          <p:nvPr/>
        </p:nvSpPr>
        <p:spPr>
          <a:xfrm>
            <a:off x="3800734" y="5152826"/>
            <a:ext cx="560953" cy="433188"/>
          </a:xfrm>
          <a:prstGeom prst="rightArrow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Freccia a destra 51">
            <a:extLst>
              <a:ext uri="{FF2B5EF4-FFF2-40B4-BE49-F238E27FC236}">
                <a16:creationId xmlns:a16="http://schemas.microsoft.com/office/drawing/2014/main" id="{977E6A8D-82C9-9D2D-7B6A-F26FF17FFA55}"/>
              </a:ext>
            </a:extLst>
          </p:cNvPr>
          <p:cNvSpPr/>
          <p:nvPr/>
        </p:nvSpPr>
        <p:spPr>
          <a:xfrm>
            <a:off x="8500070" y="5148808"/>
            <a:ext cx="560953" cy="433188"/>
          </a:xfrm>
          <a:prstGeom prst="rightArrow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65C53DAF-C7B7-77DE-F511-1F128527C5D4}"/>
              </a:ext>
            </a:extLst>
          </p:cNvPr>
          <p:cNvCxnSpPr/>
          <p:nvPr/>
        </p:nvCxnSpPr>
        <p:spPr>
          <a:xfrm>
            <a:off x="5348519" y="4202893"/>
            <a:ext cx="768586" cy="0"/>
          </a:xfrm>
          <a:prstGeom prst="straightConnector1">
            <a:avLst/>
          </a:prstGeom>
          <a:ln w="38100">
            <a:solidFill>
              <a:srgbClr val="81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67FEA628-5021-ED81-BEC7-1EAAA2A7F92A}"/>
              </a:ext>
            </a:extLst>
          </p:cNvPr>
          <p:cNvCxnSpPr>
            <a:cxnSpLocks/>
          </p:cNvCxnSpPr>
          <p:nvPr/>
        </p:nvCxnSpPr>
        <p:spPr>
          <a:xfrm>
            <a:off x="4343399" y="3182971"/>
            <a:ext cx="582854" cy="0"/>
          </a:xfrm>
          <a:prstGeom prst="straightConnector1">
            <a:avLst/>
          </a:prstGeom>
          <a:ln w="38100">
            <a:solidFill>
              <a:srgbClr val="81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BB48F687-5D43-E4E4-93E2-3CCF95528A4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0903" t="7701" r="1672" b="3444"/>
          <a:stretch/>
        </p:blipFill>
        <p:spPr>
          <a:xfrm>
            <a:off x="4664997" y="1635513"/>
            <a:ext cx="1208190" cy="74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9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3" grpId="0"/>
      <p:bldP spid="37" grpId="0" animBg="1"/>
      <p:bldP spid="39" grpId="0" animBg="1"/>
      <p:bldP spid="48" grpId="0" animBg="1"/>
      <p:bldP spid="49" grpId="0" animBg="1"/>
      <p:bldP spid="50" grpId="0" animBg="1"/>
      <p:bldP spid="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5F298966-F7A3-F300-0A0C-6D8A5E36E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72" y="2591666"/>
            <a:ext cx="7428078" cy="3942297"/>
          </a:xfrm>
          <a:prstGeom prst="rect">
            <a:avLst/>
          </a:prstGeom>
        </p:spPr>
      </p:pic>
      <p:pic>
        <p:nvPicPr>
          <p:cNvPr id="13" name="Immagine 12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58F2C7B7-4753-A2B7-952C-C9AFB51DB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72" y="2592000"/>
            <a:ext cx="7428078" cy="394229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9A54564-9C13-3A84-EF29-BBF4B7E0A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283" y="1634593"/>
            <a:ext cx="3332736" cy="91871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7C46D74-FB99-F445-2F43-B2DF0B0A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rgbClr val="2BFF2B"/>
                </a:solidFill>
              </a:rPr>
              <a:t>Dark States with a Magnetic </a:t>
            </a:r>
            <a:r>
              <a:rPr lang="en-GB" b="1" dirty="0">
                <a:solidFill>
                  <a:srgbClr val="2BFF2B"/>
                </a:solidFill>
              </a:rPr>
              <a:t>F</a:t>
            </a:r>
            <a:r>
              <a:rPr lang="en-GB" b="1" noProof="0" dirty="0" err="1">
                <a:solidFill>
                  <a:srgbClr val="2BFF2B"/>
                </a:solidFill>
              </a:rPr>
              <a:t>ield</a:t>
            </a:r>
            <a:endParaRPr lang="en-GB" b="1" noProof="0" dirty="0">
              <a:solidFill>
                <a:srgbClr val="2BFF2B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87DA832-DF5F-73D9-B7D4-65BBEDEF6DF1}"/>
              </a:ext>
            </a:extLst>
          </p:cNvPr>
          <p:cNvSpPr txBox="1"/>
          <p:nvPr/>
        </p:nvSpPr>
        <p:spPr>
          <a:xfrm>
            <a:off x="6187047" y="1893893"/>
            <a:ext cx="4570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Chiral</a:t>
            </a:r>
            <a:r>
              <a:rPr lang="it-IT" sz="2000" dirty="0"/>
              <a:t> </a:t>
            </a:r>
            <a:r>
              <a:rPr lang="it-IT" sz="2000" dirty="0" err="1"/>
              <a:t>phase</a:t>
            </a:r>
            <a:r>
              <a:rPr lang="it-IT" sz="2000" dirty="0"/>
              <a:t> </a:t>
            </a:r>
            <a:r>
              <a:rPr lang="it-IT" sz="2000" dirty="0" err="1"/>
              <a:t>removes</a:t>
            </a:r>
            <a:r>
              <a:rPr lang="it-IT" sz="2000" dirty="0"/>
              <a:t> the </a:t>
            </a:r>
            <a:r>
              <a:rPr lang="it-IT" sz="2000" dirty="0" err="1"/>
              <a:t>degeneracy</a:t>
            </a:r>
            <a:endParaRPr lang="it-IT" sz="20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568AD6E3-F8BF-E3F5-95FD-09F794006D0D}"/>
              </a:ext>
            </a:extLst>
          </p:cNvPr>
          <p:cNvSpPr/>
          <p:nvPr/>
        </p:nvSpPr>
        <p:spPr>
          <a:xfrm>
            <a:off x="4306824" y="1924784"/>
            <a:ext cx="329184" cy="320040"/>
          </a:xfrm>
          <a:prstGeom prst="ellipse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8CCB683F-72CC-D155-AA4E-A1080F242B61}"/>
              </a:ext>
            </a:extLst>
          </p:cNvPr>
          <p:cNvGrpSpPr/>
          <p:nvPr/>
        </p:nvGrpSpPr>
        <p:grpSpPr>
          <a:xfrm>
            <a:off x="1050128" y="3153598"/>
            <a:ext cx="3147423" cy="3040003"/>
            <a:chOff x="2443499" y="-1520002"/>
            <a:chExt cx="3147423" cy="3040003"/>
          </a:xfrm>
        </p:grpSpPr>
        <p:pic>
          <p:nvPicPr>
            <p:cNvPr id="10" name="Immagine 9" descr="Immagine che contiene linea, triangolo, diagramma&#10;&#10;Il contenuto generato dall'IA potrebbe non essere corretto.">
              <a:extLst>
                <a:ext uri="{FF2B5EF4-FFF2-40B4-BE49-F238E27FC236}">
                  <a16:creationId xmlns:a16="http://schemas.microsoft.com/office/drawing/2014/main" id="{E38B8669-1858-4E65-5F5D-054F5AAC1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499" y="-1520002"/>
              <a:ext cx="3147423" cy="3040003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12C7B134-BB1D-C0C9-7141-EFA2E6C87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61837" y="1049004"/>
              <a:ext cx="469484" cy="349740"/>
            </a:xfrm>
            <a:prstGeom prst="rect">
              <a:avLst/>
            </a:prstGeom>
          </p:spPr>
        </p:pic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3461EF8-86B9-2863-0B39-505D02525FBA}"/>
              </a:ext>
            </a:extLst>
          </p:cNvPr>
          <p:cNvCxnSpPr/>
          <p:nvPr/>
        </p:nvCxnSpPr>
        <p:spPr>
          <a:xfrm>
            <a:off x="5129784" y="2093948"/>
            <a:ext cx="896112" cy="0"/>
          </a:xfrm>
          <a:prstGeom prst="straightConnector1">
            <a:avLst/>
          </a:prstGeom>
          <a:ln w="38100">
            <a:solidFill>
              <a:srgbClr val="81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94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2A96E2-C0E2-A56A-8383-C5A58E34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 err="1">
                <a:solidFill>
                  <a:srgbClr val="2BFF2B"/>
                </a:solidFill>
              </a:rPr>
              <a:t>Parrondo’s</a:t>
            </a:r>
            <a:r>
              <a:rPr lang="en-GB" b="1" noProof="0" dirty="0">
                <a:solidFill>
                  <a:srgbClr val="2BFF2B"/>
                </a:solidFill>
              </a:rPr>
              <a:t> paradox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F16681-DAC7-C800-49A9-49C77163A738}"/>
              </a:ext>
            </a:extLst>
          </p:cNvPr>
          <p:cNvSpPr txBox="1"/>
          <p:nvPr/>
        </p:nvSpPr>
        <p:spPr>
          <a:xfrm>
            <a:off x="941832" y="1895164"/>
            <a:ext cx="4692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F00FF"/>
                </a:solidFill>
              </a:rPr>
              <a:t>Game A</a:t>
            </a:r>
            <a:r>
              <a:rPr lang="it-IT" sz="2000" dirty="0"/>
              <a:t>: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lose</a:t>
            </a:r>
            <a:r>
              <a:rPr lang="it-IT" sz="2000" dirty="0"/>
              <a:t> 1€ </a:t>
            </a:r>
            <a:r>
              <a:rPr lang="it-IT" sz="2000" dirty="0" err="1"/>
              <a:t>every</a:t>
            </a:r>
            <a:r>
              <a:rPr lang="it-IT" sz="2000" dirty="0"/>
              <a:t> time </a:t>
            </a:r>
            <a:r>
              <a:rPr lang="it-IT" sz="2000" dirty="0" err="1"/>
              <a:t>you</a:t>
            </a:r>
            <a:r>
              <a:rPr lang="it-IT" sz="2000" dirty="0"/>
              <a:t> play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636F768-1AC7-378D-2031-F21B41B60D46}"/>
              </a:ext>
            </a:extLst>
          </p:cNvPr>
          <p:cNvSpPr txBox="1"/>
          <p:nvPr/>
        </p:nvSpPr>
        <p:spPr>
          <a:xfrm>
            <a:off x="941832" y="2521417"/>
            <a:ext cx="10305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F00FF"/>
                </a:solidFill>
              </a:rPr>
              <a:t>Game B</a:t>
            </a:r>
            <a:r>
              <a:rPr lang="it-IT" sz="2000" dirty="0"/>
              <a:t>:</a:t>
            </a:r>
            <a:r>
              <a:rPr lang="it-IT" sz="2000" b="1" dirty="0">
                <a:solidFill>
                  <a:srgbClr val="2BFF2B"/>
                </a:solidFill>
              </a:rPr>
              <a:t> </a:t>
            </a:r>
            <a:r>
              <a:rPr lang="it-IT" sz="2000" dirty="0" err="1"/>
              <a:t>depending</a:t>
            </a:r>
            <a:r>
              <a:rPr lang="it-IT" sz="2000" dirty="0"/>
              <a:t> on </a:t>
            </a:r>
            <a:r>
              <a:rPr lang="it-IT" sz="2000" dirty="0" err="1"/>
              <a:t>your</a:t>
            </a:r>
            <a:r>
              <a:rPr lang="it-IT" sz="2000" dirty="0"/>
              <a:t> capital: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an </a:t>
            </a:r>
            <a:r>
              <a:rPr lang="it-IT" sz="2000" dirty="0" err="1"/>
              <a:t>even</a:t>
            </a:r>
            <a:r>
              <a:rPr lang="it-IT" sz="2000" dirty="0"/>
              <a:t> </a:t>
            </a:r>
            <a:r>
              <a:rPr lang="it-IT" sz="2000" dirty="0" err="1"/>
              <a:t>number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win</a:t>
            </a:r>
            <a:r>
              <a:rPr lang="it-IT" sz="2000" dirty="0"/>
              <a:t> 3€, </a:t>
            </a:r>
            <a:r>
              <a:rPr lang="it-IT" sz="2000" dirty="0" err="1"/>
              <a:t>otherwise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lose</a:t>
            </a:r>
            <a:r>
              <a:rPr lang="it-IT" sz="2000" dirty="0"/>
              <a:t> 5€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9BB96A0-5FCC-8355-7C1A-FFE3DB973A14}"/>
              </a:ext>
            </a:extLst>
          </p:cNvPr>
          <p:cNvGrpSpPr/>
          <p:nvPr/>
        </p:nvGrpSpPr>
        <p:grpSpPr>
          <a:xfrm>
            <a:off x="2308860" y="5436950"/>
            <a:ext cx="2615184" cy="867687"/>
            <a:chOff x="2162556" y="5436950"/>
            <a:chExt cx="2615184" cy="867687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AC11479-6C8E-0693-E5C9-9DD9A12EBFD6}"/>
                </a:ext>
              </a:extLst>
            </p:cNvPr>
            <p:cNvSpPr txBox="1"/>
            <p:nvPr/>
          </p:nvSpPr>
          <p:spPr>
            <a:xfrm>
              <a:off x="2376869" y="5436950"/>
              <a:ext cx="21865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 dirty="0">
                  <a:solidFill>
                    <a:srgbClr val="FF00FF"/>
                  </a:solidFill>
                </a:rPr>
                <a:t>BABABABA...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7C265A68-E670-0342-7784-95F2D086964D}"/>
                </a:ext>
              </a:extLst>
            </p:cNvPr>
            <p:cNvSpPr txBox="1"/>
            <p:nvPr/>
          </p:nvSpPr>
          <p:spPr>
            <a:xfrm>
              <a:off x="2162556" y="5904527"/>
              <a:ext cx="2615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 dirty="0" err="1">
                  <a:solidFill>
                    <a:srgbClr val="2BFF2B"/>
                  </a:solidFill>
                </a:rPr>
                <a:t>Winning</a:t>
              </a:r>
              <a:r>
                <a:rPr lang="it-IT" sz="2000" b="1" dirty="0">
                  <a:solidFill>
                    <a:srgbClr val="2BFF2B"/>
                  </a:solidFill>
                </a:rPr>
                <a:t> Game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96926B3-29FA-D823-6EA6-DACA80F87F9E}"/>
              </a:ext>
            </a:extLst>
          </p:cNvPr>
          <p:cNvGrpSpPr/>
          <p:nvPr/>
        </p:nvGrpSpPr>
        <p:grpSpPr>
          <a:xfrm>
            <a:off x="7022592" y="5439296"/>
            <a:ext cx="2615184" cy="858694"/>
            <a:chOff x="7022592" y="5713616"/>
            <a:chExt cx="2615184" cy="858694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8E3E044D-FD25-BED3-95D7-593C79DE3548}"/>
                </a:ext>
              </a:extLst>
            </p:cNvPr>
            <p:cNvSpPr txBox="1"/>
            <p:nvPr/>
          </p:nvSpPr>
          <p:spPr>
            <a:xfrm>
              <a:off x="7488936" y="5713616"/>
              <a:ext cx="1682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 dirty="0">
                  <a:solidFill>
                    <a:srgbClr val="FF00FF"/>
                  </a:solidFill>
                </a:rPr>
                <a:t>ABABABAB...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F3597E9D-6065-D0A8-EDA3-233B5E77C19F}"/>
                </a:ext>
              </a:extLst>
            </p:cNvPr>
            <p:cNvSpPr txBox="1"/>
            <p:nvPr/>
          </p:nvSpPr>
          <p:spPr>
            <a:xfrm>
              <a:off x="7022592" y="6172200"/>
              <a:ext cx="2615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 dirty="0" err="1">
                  <a:solidFill>
                    <a:srgbClr val="81FFFF"/>
                  </a:solidFill>
                </a:rPr>
                <a:t>Losing</a:t>
              </a:r>
              <a:r>
                <a:rPr lang="it-IT" sz="2000" b="1" dirty="0">
                  <a:solidFill>
                    <a:srgbClr val="81FFFF"/>
                  </a:solidFill>
                </a:rPr>
                <a:t> Game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247007F-1654-7EA6-C0BD-A9BC2D540E99}"/>
              </a:ext>
            </a:extLst>
          </p:cNvPr>
          <p:cNvGrpSpPr/>
          <p:nvPr/>
        </p:nvGrpSpPr>
        <p:grpSpPr>
          <a:xfrm>
            <a:off x="2315195" y="3851850"/>
            <a:ext cx="2615184" cy="826934"/>
            <a:chOff x="1419083" y="4016442"/>
            <a:chExt cx="2615184" cy="826934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221889E-6625-0B54-92A9-0D0CF75DFAB8}"/>
                </a:ext>
              </a:extLst>
            </p:cNvPr>
            <p:cNvSpPr txBox="1"/>
            <p:nvPr/>
          </p:nvSpPr>
          <p:spPr>
            <a:xfrm>
              <a:off x="1419083" y="4443266"/>
              <a:ext cx="2615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 dirty="0" err="1">
                  <a:solidFill>
                    <a:srgbClr val="81FFFF"/>
                  </a:solidFill>
                </a:rPr>
                <a:t>Losing</a:t>
              </a:r>
              <a:r>
                <a:rPr lang="it-IT" sz="2000" b="1" dirty="0">
                  <a:solidFill>
                    <a:srgbClr val="81FFFF"/>
                  </a:solidFill>
                </a:rPr>
                <a:t> Game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B4C481D7-B37C-0611-2051-199917660FC1}"/>
                </a:ext>
              </a:extLst>
            </p:cNvPr>
            <p:cNvSpPr txBox="1"/>
            <p:nvPr/>
          </p:nvSpPr>
          <p:spPr>
            <a:xfrm>
              <a:off x="2160000" y="4016442"/>
              <a:ext cx="1133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 dirty="0">
                  <a:solidFill>
                    <a:srgbClr val="FF00FF"/>
                  </a:solidFill>
                </a:rPr>
                <a:t>Game A</a:t>
              </a:r>
            </a:p>
          </p:txBody>
        </p:sp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A06DD03-B4D6-8E2D-88FC-F600B719AE7A}"/>
              </a:ext>
            </a:extLst>
          </p:cNvPr>
          <p:cNvSpPr txBox="1"/>
          <p:nvPr/>
        </p:nvSpPr>
        <p:spPr>
          <a:xfrm>
            <a:off x="1484376" y="3217342"/>
            <a:ext cx="311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start with 100€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4ED9A73-536D-E324-B862-7DD07CA900B9}"/>
              </a:ext>
            </a:extLst>
          </p:cNvPr>
          <p:cNvSpPr txBox="1"/>
          <p:nvPr/>
        </p:nvSpPr>
        <p:spPr>
          <a:xfrm>
            <a:off x="1484376" y="4891545"/>
            <a:ext cx="505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But,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mix the 2 strategies: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B89410F0-774E-FB56-D278-D1873AEE8876}"/>
              </a:ext>
            </a:extLst>
          </p:cNvPr>
          <p:cNvGrpSpPr/>
          <p:nvPr/>
        </p:nvGrpSpPr>
        <p:grpSpPr>
          <a:xfrm>
            <a:off x="7036308" y="3851850"/>
            <a:ext cx="2615184" cy="826934"/>
            <a:chOff x="1419083" y="4016442"/>
            <a:chExt cx="2615184" cy="826934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D1FFA2AE-C3B5-E12F-A400-AC47AA327162}"/>
                </a:ext>
              </a:extLst>
            </p:cNvPr>
            <p:cNvSpPr txBox="1"/>
            <p:nvPr/>
          </p:nvSpPr>
          <p:spPr>
            <a:xfrm>
              <a:off x="1419083" y="4443266"/>
              <a:ext cx="2615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 dirty="0" err="1">
                  <a:solidFill>
                    <a:srgbClr val="81FFFF"/>
                  </a:solidFill>
                </a:rPr>
                <a:t>Losing</a:t>
              </a:r>
              <a:r>
                <a:rPr lang="it-IT" sz="2000" b="1" dirty="0">
                  <a:solidFill>
                    <a:srgbClr val="81FFFF"/>
                  </a:solidFill>
                </a:rPr>
                <a:t> Game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2EF92591-3255-F66A-1CFB-9B8E65CC997D}"/>
                </a:ext>
              </a:extLst>
            </p:cNvPr>
            <p:cNvSpPr txBox="1"/>
            <p:nvPr/>
          </p:nvSpPr>
          <p:spPr>
            <a:xfrm>
              <a:off x="2160000" y="4016442"/>
              <a:ext cx="1133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 dirty="0">
                  <a:solidFill>
                    <a:srgbClr val="FF00FF"/>
                  </a:solidFill>
                </a:rPr>
                <a:t>Game B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01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A4D500D0-5BBD-D06E-606E-683BADF2A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00" y="2362170"/>
            <a:ext cx="6689542" cy="3550335"/>
          </a:xfrm>
          <a:prstGeom prst="rect">
            <a:avLst/>
          </a:prstGeom>
        </p:spPr>
      </p:pic>
      <p:pic>
        <p:nvPicPr>
          <p:cNvPr id="9" name="Immagine 8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A1012B51-3AD8-989F-4011-199F1F6F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8" t="-65" b="50247"/>
          <a:stretch/>
        </p:blipFill>
        <p:spPr>
          <a:xfrm>
            <a:off x="5535386" y="2362170"/>
            <a:ext cx="6050156" cy="176867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ACCF71F-348A-502F-1FF6-EA0B6FDF5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rgbClr val="2BFF2B"/>
                </a:solidFill>
              </a:rPr>
              <a:t>Mixed Local </a:t>
            </a:r>
            <a:r>
              <a:rPr lang="en-GB" b="1" dirty="0">
                <a:solidFill>
                  <a:srgbClr val="2BFF2B"/>
                </a:solidFill>
              </a:rPr>
              <a:t>S</a:t>
            </a:r>
            <a:r>
              <a:rPr lang="en-GB" b="1" noProof="0" dirty="0" err="1">
                <a:solidFill>
                  <a:srgbClr val="2BFF2B"/>
                </a:solidFill>
              </a:rPr>
              <a:t>trategies</a:t>
            </a:r>
            <a:endParaRPr lang="en-GB" b="1" noProof="0" dirty="0">
              <a:solidFill>
                <a:srgbClr val="2BFF2B"/>
              </a:solidFill>
            </a:endParaRPr>
          </a:p>
        </p:txBody>
      </p:sp>
      <p:pic>
        <p:nvPicPr>
          <p:cNvPr id="5" name="Immagine 4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2D7B2AA0-C0AA-D7F3-9140-1988BB9F0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33" y="2504709"/>
            <a:ext cx="3139752" cy="306694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89905B7-938B-99F8-BB70-9EC36560D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974" y="4894321"/>
            <a:ext cx="458192" cy="34132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3EFB542-2D75-8217-D95B-2A8770615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067" y="4387651"/>
            <a:ext cx="458192" cy="34132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CC5D8B-FF6F-E282-EDB8-578C3FD98CC4}"/>
              </a:ext>
            </a:extLst>
          </p:cNvPr>
          <p:cNvSpPr txBox="1"/>
          <p:nvPr/>
        </p:nvSpPr>
        <p:spPr>
          <a:xfrm>
            <a:off x="2296777" y="1629573"/>
            <a:ext cx="6931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Alternate </a:t>
            </a:r>
            <a:r>
              <a:rPr lang="it-IT" sz="2000" dirty="0" err="1"/>
              <a:t>sequence</a:t>
            </a:r>
            <a:r>
              <a:rPr lang="it-IT" sz="2000" dirty="0"/>
              <a:t> of </a:t>
            </a:r>
            <a:r>
              <a:rPr lang="it-IT" sz="2000" dirty="0" err="1"/>
              <a:t>measurements</a:t>
            </a:r>
            <a:r>
              <a:rPr lang="it-IT" sz="2000" dirty="0"/>
              <a:t>:     </a:t>
            </a:r>
            <a:r>
              <a:rPr lang="it-IT" sz="2400" b="1" dirty="0">
                <a:solidFill>
                  <a:srgbClr val="FF00FF"/>
                </a:solidFill>
              </a:rPr>
              <a:t>01010101010…..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9C531D9-9424-8FFF-8B59-597542DFAC94}"/>
              </a:ext>
            </a:extLst>
          </p:cNvPr>
          <p:cNvSpPr txBox="1"/>
          <p:nvPr/>
        </p:nvSpPr>
        <p:spPr>
          <a:xfrm>
            <a:off x="3475348" y="6069721"/>
            <a:ext cx="524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FF"/>
                </a:solidFill>
              </a:rPr>
              <a:t>No more </a:t>
            </a:r>
            <a:r>
              <a:rPr lang="it-IT" sz="2400" b="1" dirty="0" err="1">
                <a:solidFill>
                  <a:srgbClr val="FF00FF"/>
                </a:solidFill>
              </a:rPr>
              <a:t>bounded</a:t>
            </a:r>
            <a:r>
              <a:rPr lang="it-IT" sz="2400" b="1" dirty="0">
                <a:solidFill>
                  <a:srgbClr val="FF00FF"/>
                </a:solidFill>
              </a:rPr>
              <a:t> by the </a:t>
            </a:r>
            <a:r>
              <a:rPr lang="it-IT" sz="2400" b="1" dirty="0" err="1">
                <a:solidFill>
                  <a:srgbClr val="FF00FF"/>
                </a:solidFill>
              </a:rPr>
              <a:t>symmetry</a:t>
            </a:r>
            <a:r>
              <a:rPr lang="it-IT" sz="2400" b="1" dirty="0">
                <a:solidFill>
                  <a:srgbClr val="FF00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1015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19A07-E93E-864B-A069-9A9377095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B939EA-BE85-E827-B8D5-260B9737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rgbClr val="2BFF2B"/>
                </a:solidFill>
              </a:rPr>
              <a:t>Mixed Local </a:t>
            </a:r>
            <a:r>
              <a:rPr lang="en-GB" b="1" dirty="0">
                <a:solidFill>
                  <a:srgbClr val="2BFF2B"/>
                </a:solidFill>
              </a:rPr>
              <a:t>S</a:t>
            </a:r>
            <a:r>
              <a:rPr lang="en-GB" b="1" noProof="0" dirty="0" err="1">
                <a:solidFill>
                  <a:srgbClr val="2BFF2B"/>
                </a:solidFill>
              </a:rPr>
              <a:t>trategies</a:t>
            </a:r>
            <a:endParaRPr lang="en-GB" b="1" noProof="0" dirty="0">
              <a:solidFill>
                <a:srgbClr val="2BFF2B"/>
              </a:solidFill>
            </a:endParaRPr>
          </a:p>
        </p:txBody>
      </p:sp>
      <p:pic>
        <p:nvPicPr>
          <p:cNvPr id="6" name="Immagine 5" descr="Immagine che contiene diagramma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2A64C0FB-0597-8309-7857-056FAB764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83472"/>
            <a:ext cx="5701393" cy="3025895"/>
          </a:xfrm>
          <a:prstGeom prst="rect">
            <a:avLst/>
          </a:prstGeom>
        </p:spPr>
      </p:pic>
      <p:pic>
        <p:nvPicPr>
          <p:cNvPr id="8" name="Immagine 7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ECBA3C29-81DE-B912-6755-EE4431A89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35" y="3725267"/>
            <a:ext cx="5479117" cy="2907927"/>
          </a:xfrm>
          <a:prstGeom prst="rect">
            <a:avLst/>
          </a:prstGeom>
          <a:solidFill>
            <a:srgbClr val="81FFFF"/>
          </a:solidFill>
        </p:spPr>
      </p:pic>
      <p:pic>
        <p:nvPicPr>
          <p:cNvPr id="4" name="Immagine 3" descr="Immagine che contiene diagramma, cerchio, linea, design&#10;&#10;Il contenuto generato dall'IA potrebbe non essere corretto.">
            <a:extLst>
              <a:ext uri="{FF2B5EF4-FFF2-40B4-BE49-F238E27FC236}">
                <a16:creationId xmlns:a16="http://schemas.microsoft.com/office/drawing/2014/main" id="{B6F28F41-7893-FCDD-FFBA-E5FB43CB5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92" y="1639969"/>
            <a:ext cx="2215244" cy="209986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F114B54-E8A5-9489-6526-637C12F6A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185" y="2579914"/>
            <a:ext cx="349509" cy="26036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C70207A-5887-026D-618B-9162C0BF4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008" y="1673468"/>
            <a:ext cx="349509" cy="26036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59DFB31-9E98-EE28-7875-E18383DC0F94}"/>
              </a:ext>
            </a:extLst>
          </p:cNvPr>
          <p:cNvSpPr txBox="1"/>
          <p:nvPr/>
        </p:nvSpPr>
        <p:spPr>
          <a:xfrm>
            <a:off x="5421086" y="1992086"/>
            <a:ext cx="496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Choose</a:t>
            </a:r>
            <a:r>
              <a:rPr lang="it-IT" sz="2000" dirty="0"/>
              <a:t> </a:t>
            </a:r>
            <a:r>
              <a:rPr lang="it-IT" sz="2000" dirty="0" err="1"/>
              <a:t>randomly</a:t>
            </a:r>
            <a:r>
              <a:rPr lang="it-IT" sz="2000" dirty="0"/>
              <a:t> the </a:t>
            </a:r>
            <a:r>
              <a:rPr lang="it-IT" sz="2000" dirty="0" err="1"/>
              <a:t>detection</a:t>
            </a:r>
            <a:r>
              <a:rPr lang="it-IT" sz="2000" dirty="0"/>
              <a:t> site </a:t>
            </a:r>
            <a:r>
              <a:rPr lang="it-IT" sz="2000" dirty="0" err="1"/>
              <a:t>between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FF00FF"/>
                </a:solidFill>
              </a:rPr>
              <a:t>0</a:t>
            </a:r>
            <a:r>
              <a:rPr lang="it-IT" sz="2000" dirty="0"/>
              <a:t> and </a:t>
            </a:r>
            <a:r>
              <a:rPr lang="it-IT" sz="2000" b="1" dirty="0">
                <a:solidFill>
                  <a:srgbClr val="FF00FF"/>
                </a:solidFill>
              </a:rPr>
              <a:t>1</a:t>
            </a:r>
            <a:r>
              <a:rPr lang="it-IT" sz="2000" dirty="0"/>
              <a:t> </a:t>
            </a:r>
            <a:r>
              <a:rPr lang="it-IT" sz="2000" dirty="0" err="1"/>
              <a:t>each</a:t>
            </a:r>
            <a:r>
              <a:rPr lang="it-IT" sz="2000" dirty="0"/>
              <a:t> with </a:t>
            </a:r>
            <a:r>
              <a:rPr lang="it-IT" sz="2000" dirty="0" err="1"/>
              <a:t>probability</a:t>
            </a:r>
            <a:r>
              <a:rPr lang="it-IT" sz="2000" dirty="0"/>
              <a:t> 1/2</a:t>
            </a:r>
          </a:p>
        </p:txBody>
      </p:sp>
    </p:spTree>
    <p:extLst>
      <p:ext uri="{BB962C8B-B14F-4D97-AF65-F5344CB8AC3E}">
        <p14:creationId xmlns:p14="http://schemas.microsoft.com/office/powerpoint/2010/main" val="289293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43199-61EB-D1E1-7435-D189BB061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D818A0-CDEE-8C18-F5A8-18368FD4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rgbClr val="2BFF2B"/>
                </a:solidFill>
              </a:rPr>
              <a:t>Local vs non-local</a:t>
            </a:r>
          </a:p>
        </p:txBody>
      </p:sp>
      <p:pic>
        <p:nvPicPr>
          <p:cNvPr id="4" name="Immagine 3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1F0D984A-1DA2-51AE-74B1-6FF2A29E0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" t="1777" r="7406" b="-1"/>
          <a:stretch/>
        </p:blipFill>
        <p:spPr>
          <a:xfrm>
            <a:off x="4473533" y="2968861"/>
            <a:ext cx="4682441" cy="2839844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491D8CCF-DC0F-7EF7-D117-24DEF8F7B70B}"/>
              </a:ext>
            </a:extLst>
          </p:cNvPr>
          <p:cNvGrpSpPr/>
          <p:nvPr/>
        </p:nvGrpSpPr>
        <p:grpSpPr>
          <a:xfrm>
            <a:off x="1310213" y="3378128"/>
            <a:ext cx="2225851" cy="2099867"/>
            <a:chOff x="1800868" y="2598974"/>
            <a:chExt cx="2225851" cy="2099867"/>
          </a:xfrm>
        </p:grpSpPr>
        <p:pic>
          <p:nvPicPr>
            <p:cNvPr id="3" name="Immagine 2" descr="Immagine che contiene diagramma, cerchio, linea, design&#10;&#10;Il contenuto generato dall'IA potrebbe non essere corretto.">
              <a:extLst>
                <a:ext uri="{FF2B5EF4-FFF2-40B4-BE49-F238E27FC236}">
                  <a16:creationId xmlns:a16="http://schemas.microsoft.com/office/drawing/2014/main" id="{04552780-7565-024B-D074-D264FD6D3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1475" y="2598974"/>
              <a:ext cx="2215244" cy="2099867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68E5FCB-9BC1-3BC2-6D63-FEAA9CC35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868" y="3538919"/>
              <a:ext cx="349509" cy="260365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208F56C8-9F90-F7FC-1E89-383B5382A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2691" y="2632473"/>
              <a:ext cx="349509" cy="260365"/>
            </a:xfrm>
            <a:prstGeom prst="rect">
              <a:avLst/>
            </a:prstGeom>
          </p:spPr>
        </p:pic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31956E-B46B-9DB4-F3CA-6748DA56B38D}"/>
              </a:ext>
            </a:extLst>
          </p:cNvPr>
          <p:cNvSpPr txBox="1"/>
          <p:nvPr/>
        </p:nvSpPr>
        <p:spPr>
          <a:xfrm>
            <a:off x="1196897" y="1599492"/>
            <a:ext cx="4829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Compare with a non-</a:t>
            </a:r>
            <a:r>
              <a:rPr lang="it-IT" sz="2000" dirty="0" err="1"/>
              <a:t>local</a:t>
            </a:r>
            <a:r>
              <a:rPr lang="it-IT" sz="2000" dirty="0"/>
              <a:t> strategy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measure</a:t>
            </a:r>
            <a:r>
              <a:rPr lang="it-IT" sz="2000" dirty="0"/>
              <a:t> on </a:t>
            </a:r>
            <a:r>
              <a:rPr lang="it-IT" sz="2000" b="1" dirty="0">
                <a:solidFill>
                  <a:srgbClr val="FF00FF"/>
                </a:solidFill>
              </a:rPr>
              <a:t>0</a:t>
            </a:r>
            <a:r>
              <a:rPr lang="it-IT" sz="2000" dirty="0"/>
              <a:t> and </a:t>
            </a:r>
            <a:r>
              <a:rPr lang="it-IT" sz="2000" b="1" dirty="0">
                <a:solidFill>
                  <a:srgbClr val="FF00FF"/>
                </a:solidFill>
              </a:rPr>
              <a:t>1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the </a:t>
            </a:r>
            <a:r>
              <a:rPr lang="it-IT" sz="2000" dirty="0" err="1"/>
              <a:t>same</a:t>
            </a:r>
            <a:r>
              <a:rPr lang="it-IT" sz="2000" dirty="0"/>
              <a:t> time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C44B9CD-4797-47C9-EF48-0B08EB0DC93A}"/>
              </a:ext>
            </a:extLst>
          </p:cNvPr>
          <p:cNvSpPr txBox="1"/>
          <p:nvPr/>
        </p:nvSpPr>
        <p:spPr>
          <a:xfrm>
            <a:off x="7470002" y="1555975"/>
            <a:ext cx="208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81FFFF"/>
                </a:solidFill>
              </a:rPr>
              <a:t>Figure of </a:t>
            </a:r>
            <a:r>
              <a:rPr lang="it-IT" sz="2000" b="1" dirty="0" err="1">
                <a:solidFill>
                  <a:srgbClr val="81FFFF"/>
                </a:solidFill>
              </a:rPr>
              <a:t>merit</a:t>
            </a:r>
            <a:endParaRPr lang="it-IT" sz="2000" b="1" dirty="0">
              <a:solidFill>
                <a:srgbClr val="81FFFF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B8678F-D01A-7A81-E87A-A48C057FC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356" y="1933020"/>
            <a:ext cx="1788354" cy="73494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0086B1F-7E27-8050-C85A-2741A73C9885}"/>
              </a:ext>
            </a:extLst>
          </p:cNvPr>
          <p:cNvSpPr txBox="1"/>
          <p:nvPr/>
        </p:nvSpPr>
        <p:spPr>
          <a:xfrm>
            <a:off x="9329855" y="3671992"/>
            <a:ext cx="2023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>
                <a:solidFill>
                  <a:srgbClr val="FF00FF"/>
                </a:solidFill>
              </a:rPr>
              <a:t>Local </a:t>
            </a:r>
            <a:r>
              <a:rPr lang="it-IT" sz="3000" b="1" dirty="0" err="1">
                <a:solidFill>
                  <a:srgbClr val="FF00FF"/>
                </a:solidFill>
              </a:rPr>
              <a:t>is</a:t>
            </a:r>
            <a:r>
              <a:rPr lang="it-IT" sz="3000" b="1" dirty="0">
                <a:solidFill>
                  <a:srgbClr val="FF00FF"/>
                </a:solidFill>
              </a:rPr>
              <a:t> </a:t>
            </a:r>
            <a:r>
              <a:rPr lang="it-IT" sz="3000" b="1" dirty="0" err="1">
                <a:solidFill>
                  <a:srgbClr val="FF00FF"/>
                </a:solidFill>
              </a:rPr>
              <a:t>better</a:t>
            </a:r>
            <a:r>
              <a:rPr lang="it-IT" sz="3000" b="1" dirty="0">
                <a:solidFill>
                  <a:srgbClr val="FF00FF"/>
                </a:solidFill>
              </a:rPr>
              <a:t>!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E1BDA88-F576-C042-32BB-118A1CB2E9A8}"/>
              </a:ext>
            </a:extLst>
          </p:cNvPr>
          <p:cNvSpPr txBox="1"/>
          <p:nvPr/>
        </p:nvSpPr>
        <p:spPr>
          <a:xfrm>
            <a:off x="1906790" y="5907779"/>
            <a:ext cx="8352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Indeed</a:t>
            </a:r>
            <a:r>
              <a:rPr lang="it-IT" sz="2000" dirty="0"/>
              <a:t> after a </a:t>
            </a:r>
            <a:r>
              <a:rPr lang="it-IT" sz="2000" dirty="0" err="1"/>
              <a:t>failed</a:t>
            </a:r>
            <a:r>
              <a:rPr lang="it-IT" sz="2000" dirty="0"/>
              <a:t> </a:t>
            </a:r>
            <a:r>
              <a:rPr lang="it-IT" sz="2000" dirty="0" err="1"/>
              <a:t>attempt</a:t>
            </a:r>
            <a:r>
              <a:rPr lang="it-IT" sz="2000" dirty="0"/>
              <a:t> in the non-</a:t>
            </a:r>
            <a:r>
              <a:rPr lang="it-IT" sz="2000" dirty="0" err="1"/>
              <a:t>local</a:t>
            </a:r>
            <a:r>
              <a:rPr lang="it-IT" sz="2000" dirty="0"/>
              <a:t> strategy the state </a:t>
            </a:r>
            <a:r>
              <a:rPr lang="it-IT" sz="2000" dirty="0" err="1"/>
              <a:t>collapses</a:t>
            </a:r>
            <a:r>
              <a:rPr lang="it-IT" sz="2000" dirty="0"/>
              <a:t> in the </a:t>
            </a:r>
            <a:r>
              <a:rPr lang="it-IT" sz="2000" dirty="0" err="1"/>
              <a:t>subspace</a:t>
            </a:r>
            <a:r>
              <a:rPr lang="it-IT" sz="2000" dirty="0"/>
              <a:t> </a:t>
            </a:r>
            <a:r>
              <a:rPr lang="it-IT" sz="2000" dirty="0" err="1"/>
              <a:t>orthogonal</a:t>
            </a:r>
            <a:r>
              <a:rPr lang="it-IT" sz="2000" dirty="0"/>
              <a:t> to the </a:t>
            </a:r>
            <a:r>
              <a:rPr lang="it-IT" sz="2000" dirty="0" err="1"/>
              <a:t>detection</a:t>
            </a:r>
            <a:r>
              <a:rPr lang="it-IT" sz="2000" dirty="0"/>
              <a:t> operator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E0557C0-F01F-4CC0-8988-0B89B3AC2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6180" y="2298436"/>
            <a:ext cx="2326197" cy="387232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60F999F-527A-3DFE-3342-8B3B266F7829}"/>
              </a:ext>
            </a:extLst>
          </p:cNvPr>
          <p:cNvCxnSpPr/>
          <p:nvPr/>
        </p:nvCxnSpPr>
        <p:spPr>
          <a:xfrm>
            <a:off x="6118167" y="2216140"/>
            <a:ext cx="1078161" cy="0"/>
          </a:xfrm>
          <a:prstGeom prst="straightConnector1">
            <a:avLst/>
          </a:prstGeom>
          <a:ln w="38100">
            <a:solidFill>
              <a:srgbClr val="81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F469-C289-110A-27F6-135AB6063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00B4EE-379F-A9E9-CA56-05A49CDA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rgbClr val="2BFF2B"/>
                </a:solidFill>
              </a:rPr>
              <a:t>Conclusions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894AD0-70FD-7018-1256-3822FC4FF2A7}"/>
              </a:ext>
            </a:extLst>
          </p:cNvPr>
          <p:cNvSpPr txBox="1"/>
          <p:nvPr/>
        </p:nvSpPr>
        <p:spPr>
          <a:xfrm>
            <a:off x="791718" y="1534591"/>
            <a:ext cx="10608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introduced</a:t>
            </a:r>
            <a:r>
              <a:rPr lang="it-IT" sz="2000" dirty="0"/>
              <a:t> a way to </a:t>
            </a:r>
            <a:r>
              <a:rPr lang="it-IT" sz="2000" dirty="0" err="1"/>
              <a:t>efficiently</a:t>
            </a:r>
            <a:r>
              <a:rPr lang="it-IT" sz="2000" dirty="0"/>
              <a:t> </a:t>
            </a:r>
            <a:r>
              <a:rPr lang="it-IT" sz="2000" dirty="0" err="1"/>
              <a:t>implement</a:t>
            </a:r>
            <a:r>
              <a:rPr lang="it-IT" sz="2000" dirty="0"/>
              <a:t> and simulate on a quantum computer a </a:t>
            </a:r>
            <a:r>
              <a:rPr lang="it-IT" sz="2000" dirty="0" err="1"/>
              <a:t>protocol</a:t>
            </a:r>
            <a:r>
              <a:rPr lang="it-IT" sz="2000" dirty="0"/>
              <a:t> for the first </a:t>
            </a:r>
            <a:r>
              <a:rPr lang="it-IT" sz="2000" dirty="0" err="1"/>
              <a:t>hitting</a:t>
            </a:r>
            <a:r>
              <a:rPr lang="it-IT" sz="2000" dirty="0"/>
              <a:t> time on </a:t>
            </a:r>
            <a:r>
              <a:rPr lang="it-IT" sz="2000" dirty="0" err="1"/>
              <a:t>circulant</a:t>
            </a:r>
            <a:r>
              <a:rPr lang="it-IT" sz="2000" dirty="0"/>
              <a:t> </a:t>
            </a:r>
            <a:r>
              <a:rPr lang="it-IT" sz="2000" dirty="0" err="1"/>
              <a:t>graphs</a:t>
            </a:r>
            <a:endParaRPr lang="it-IT" sz="2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959AFD-7CD5-B9B7-9325-98FEE275ED56}"/>
              </a:ext>
            </a:extLst>
          </p:cNvPr>
          <p:cNvSpPr txBox="1"/>
          <p:nvPr/>
        </p:nvSpPr>
        <p:spPr>
          <a:xfrm>
            <a:off x="838200" y="4047586"/>
            <a:ext cx="5643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showed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mixed </a:t>
            </a:r>
            <a:r>
              <a:rPr lang="it-IT" sz="2000" dirty="0" err="1"/>
              <a:t>local</a:t>
            </a:r>
            <a:r>
              <a:rPr lang="it-IT" sz="2000" dirty="0"/>
              <a:t> strategies can break </a:t>
            </a:r>
            <a:r>
              <a:rPr lang="it-IT" sz="2000" dirty="0" err="1"/>
              <a:t>limits</a:t>
            </a:r>
            <a:r>
              <a:rPr lang="it-IT" sz="2000" dirty="0"/>
              <a:t> </a:t>
            </a:r>
            <a:r>
              <a:rPr lang="it-IT" sz="2000" dirty="0" err="1"/>
              <a:t>imposed</a:t>
            </a:r>
            <a:r>
              <a:rPr lang="it-IT" sz="2000" dirty="0"/>
              <a:t> by the </a:t>
            </a:r>
            <a:r>
              <a:rPr lang="it-IT" sz="2000" dirty="0" err="1"/>
              <a:t>symmetries</a:t>
            </a:r>
            <a:r>
              <a:rPr lang="it-IT" sz="2000" dirty="0"/>
              <a:t> of the system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B0C13C6-8129-B297-3D09-8240096C0AF8}"/>
              </a:ext>
            </a:extLst>
          </p:cNvPr>
          <p:cNvSpPr txBox="1"/>
          <p:nvPr/>
        </p:nvSpPr>
        <p:spPr>
          <a:xfrm>
            <a:off x="838200" y="5016304"/>
            <a:ext cx="5891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proved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mixing </a:t>
            </a:r>
            <a:r>
              <a:rPr lang="it-IT" sz="2000" dirty="0" err="1"/>
              <a:t>local</a:t>
            </a:r>
            <a:r>
              <a:rPr lang="it-IT" sz="2000" dirty="0"/>
              <a:t> strategies can be </a:t>
            </a:r>
            <a:r>
              <a:rPr lang="it-IT" sz="2000" dirty="0" err="1"/>
              <a:t>better</a:t>
            </a:r>
            <a:r>
              <a:rPr lang="it-IT" sz="2000" dirty="0"/>
              <a:t> </a:t>
            </a:r>
            <a:r>
              <a:rPr lang="it-IT" sz="2000" dirty="0" err="1"/>
              <a:t>than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a non </a:t>
            </a:r>
            <a:r>
              <a:rPr lang="it-IT" sz="2000" dirty="0" err="1"/>
              <a:t>local</a:t>
            </a:r>
            <a:r>
              <a:rPr lang="it-IT" sz="2000" dirty="0"/>
              <a:t> one in </a:t>
            </a:r>
            <a:r>
              <a:rPr lang="it-IT" sz="2000" dirty="0" err="1"/>
              <a:t>terms</a:t>
            </a:r>
            <a:r>
              <a:rPr lang="it-IT" sz="2000" dirty="0"/>
              <a:t> of </a:t>
            </a:r>
            <a:r>
              <a:rPr lang="it-IT" sz="2000" dirty="0" err="1"/>
              <a:t>hitting</a:t>
            </a:r>
            <a:r>
              <a:rPr lang="it-IT" sz="2000" dirty="0"/>
              <a:t> time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1A601170-74E7-20E3-0B81-0668AC173F0E}"/>
              </a:ext>
            </a:extLst>
          </p:cNvPr>
          <p:cNvGrpSpPr>
            <a:grpSpLocks noChangeAspect="1"/>
          </p:cNvGrpSpPr>
          <p:nvPr/>
        </p:nvGrpSpPr>
        <p:grpSpPr>
          <a:xfrm>
            <a:off x="1978537" y="2246950"/>
            <a:ext cx="8234925" cy="1644596"/>
            <a:chOff x="-838200" y="538643"/>
            <a:chExt cx="12555070" cy="2760371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993AEF62-A517-483E-ABDD-D1B708F0C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4092"/>
            <a:stretch/>
          </p:blipFill>
          <p:spPr>
            <a:xfrm>
              <a:off x="-838200" y="538643"/>
              <a:ext cx="12192000" cy="2733476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505EB9C7-4AE2-227F-587A-C8195340D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9" t="51533" r="86287" b="2559"/>
            <a:stretch/>
          </p:blipFill>
          <p:spPr>
            <a:xfrm>
              <a:off x="11223811" y="565538"/>
              <a:ext cx="493059" cy="2733476"/>
            </a:xfrm>
            <a:prstGeom prst="rect">
              <a:avLst/>
            </a:prstGeom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7950BA5-3110-928F-8AF8-6F60BF891F58}"/>
              </a:ext>
            </a:extLst>
          </p:cNvPr>
          <p:cNvSpPr txBox="1"/>
          <p:nvPr/>
        </p:nvSpPr>
        <p:spPr>
          <a:xfrm>
            <a:off x="8034721" y="4183186"/>
            <a:ext cx="294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rgbClr val="FF00FF"/>
                </a:solidFill>
              </a:rPr>
              <a:t>Parrondo’s</a:t>
            </a:r>
            <a:r>
              <a:rPr lang="it-IT" sz="2000" b="1" dirty="0">
                <a:solidFill>
                  <a:srgbClr val="FF00FF"/>
                </a:solidFill>
              </a:rPr>
              <a:t> </a:t>
            </a:r>
            <a:r>
              <a:rPr lang="it-IT" sz="2000" b="1" dirty="0" err="1">
                <a:solidFill>
                  <a:srgbClr val="FF00FF"/>
                </a:solidFill>
              </a:rPr>
              <a:t>Paradox</a:t>
            </a:r>
            <a:endParaRPr lang="it-IT" sz="2000" b="1" dirty="0">
              <a:solidFill>
                <a:srgbClr val="FF00FF"/>
              </a:solidFill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3B17152F-1B69-4B11-07DF-D1FE0844C506}"/>
              </a:ext>
            </a:extLst>
          </p:cNvPr>
          <p:cNvGrpSpPr/>
          <p:nvPr/>
        </p:nvGrpSpPr>
        <p:grpSpPr>
          <a:xfrm>
            <a:off x="8467344" y="4864608"/>
            <a:ext cx="2084833" cy="1033272"/>
            <a:chOff x="8577072" y="5184648"/>
            <a:chExt cx="2084833" cy="1033272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BB341CA0-8A57-1311-C059-DAFB3EF07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0932" y="5297095"/>
              <a:ext cx="1788354" cy="734940"/>
            </a:xfrm>
            <a:prstGeom prst="rect">
              <a:avLst/>
            </a:prstGeom>
          </p:spPr>
        </p:pic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326ABBA6-61C9-56FE-7B5C-D930C741E225}"/>
                </a:ext>
              </a:extLst>
            </p:cNvPr>
            <p:cNvSpPr/>
            <p:nvPr/>
          </p:nvSpPr>
          <p:spPr>
            <a:xfrm>
              <a:off x="8577072" y="5184648"/>
              <a:ext cx="2084833" cy="1033272"/>
            </a:xfrm>
            <a:prstGeom prst="roundRect">
              <a:avLst/>
            </a:prstGeom>
            <a:no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80E9DA1B-A1E0-D586-D001-F95B12A1F178}"/>
              </a:ext>
            </a:extLst>
          </p:cNvPr>
          <p:cNvCxnSpPr>
            <a:cxnSpLocks/>
          </p:cNvCxnSpPr>
          <p:nvPr/>
        </p:nvCxnSpPr>
        <p:spPr>
          <a:xfrm>
            <a:off x="6829455" y="4401529"/>
            <a:ext cx="1043529" cy="0"/>
          </a:xfrm>
          <a:prstGeom prst="straightConnector1">
            <a:avLst/>
          </a:prstGeom>
          <a:ln w="38100">
            <a:solidFill>
              <a:srgbClr val="81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49A8A24-6E0A-57F2-B60F-4C22D28C7BE3}"/>
              </a:ext>
            </a:extLst>
          </p:cNvPr>
          <p:cNvCxnSpPr>
            <a:cxnSpLocks/>
          </p:cNvCxnSpPr>
          <p:nvPr/>
        </p:nvCxnSpPr>
        <p:spPr>
          <a:xfrm>
            <a:off x="6847743" y="5381244"/>
            <a:ext cx="1043529" cy="0"/>
          </a:xfrm>
          <a:prstGeom prst="straightConnector1">
            <a:avLst/>
          </a:prstGeom>
          <a:ln w="38100">
            <a:solidFill>
              <a:srgbClr val="81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D311697-2E2C-6661-226B-0CE1384A31C0}"/>
              </a:ext>
            </a:extLst>
          </p:cNvPr>
          <p:cNvSpPr txBox="1"/>
          <p:nvPr/>
        </p:nvSpPr>
        <p:spPr>
          <a:xfrm>
            <a:off x="4075176" y="6133039"/>
            <a:ext cx="4041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i="1" dirty="0">
                <a:solidFill>
                  <a:srgbClr val="2BFF2B"/>
                </a:solidFill>
              </a:rPr>
              <a:t>Thanks for </a:t>
            </a:r>
            <a:r>
              <a:rPr lang="it-IT" sz="3000" b="1" i="1" dirty="0" err="1">
                <a:solidFill>
                  <a:srgbClr val="2BFF2B"/>
                </a:solidFill>
              </a:rPr>
              <a:t>listening</a:t>
            </a:r>
            <a:endParaRPr lang="it-IT" sz="3000" b="1" i="1" dirty="0">
              <a:solidFill>
                <a:srgbClr val="2BFF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60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37764-BA18-11D2-C7FE-895A542AE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740EC7-A6D5-8E88-073D-9AD82698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93675"/>
            <a:ext cx="10515600" cy="1325563"/>
          </a:xfrm>
        </p:spPr>
        <p:txBody>
          <a:bodyPr/>
          <a:lstStyle/>
          <a:p>
            <a:r>
              <a:rPr lang="en-GB" b="1" noProof="0">
                <a:solidFill>
                  <a:srgbClr val="2BFF2B"/>
                </a:solidFill>
              </a:rPr>
              <a:t>Main References</a:t>
            </a:r>
            <a:endParaRPr lang="en-GB" b="1" noProof="0" dirty="0">
              <a:solidFill>
                <a:srgbClr val="2BFF2B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4B893AC-F873-391A-4894-F2FE3904073E}"/>
              </a:ext>
            </a:extLst>
          </p:cNvPr>
          <p:cNvSpPr txBox="1"/>
          <p:nvPr/>
        </p:nvSpPr>
        <p:spPr>
          <a:xfrm>
            <a:off x="304800" y="1269139"/>
            <a:ext cx="11877675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Mülken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O., &amp; Blumen, A. (2011). Continuous-time quantum walks: Models for coherent transport on complex networks.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Physics Reports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502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(2-3), 37-87.</a:t>
            </a:r>
            <a:endParaRPr lang="it-IT" sz="2000" dirty="0"/>
          </a:p>
          <a:p>
            <a:pPr>
              <a:spcAft>
                <a:spcPts val="600"/>
              </a:spcAft>
            </a:pP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Frigerio, M. (2022).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Perspectives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applications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chiral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quantum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walks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it-IT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IL NUOVO CIMENTO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it-IT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(72), 45.</a:t>
            </a:r>
          </a:p>
          <a:p>
            <a:pPr>
              <a:spcAft>
                <a:spcPts val="600"/>
              </a:spcAft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Friedman, H., Kessler, D. A., &amp;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Barkai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 (2017). Quantum walks: The first detected passage time problem. 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95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032141.</a:t>
            </a:r>
            <a:endParaRPr lang="it-IT" sz="2000" dirty="0"/>
          </a:p>
          <a:p>
            <a:pPr>
              <a:spcAft>
                <a:spcPts val="600"/>
              </a:spcAft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[4] </a:t>
            </a:r>
            <a:r>
              <a:rPr lang="fr-F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Qiang, </a:t>
            </a:r>
            <a:r>
              <a:rPr lang="fr-F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Xiaogang</a:t>
            </a:r>
            <a:r>
              <a:rPr lang="fr-F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"Efficient quantum </a:t>
            </a:r>
            <a:r>
              <a:rPr lang="fr-F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walk</a:t>
            </a:r>
            <a:r>
              <a:rPr lang="fr-F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on a quantum processor." </a:t>
            </a:r>
            <a:r>
              <a:rPr lang="fr-FR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communications</a:t>
            </a:r>
            <a:r>
              <a:rPr lang="fr-F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7.1 (2016): 11511.</a:t>
            </a:r>
          </a:p>
          <a:p>
            <a:pPr>
              <a:spcAft>
                <a:spcPts val="600"/>
              </a:spcAft>
            </a:pPr>
            <a:r>
              <a:rPr lang="it-IT" sz="2000" dirty="0"/>
              <a:t>[5]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Bamieh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B. (2018).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Discovering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transforms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tutorial on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circulant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matrices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circular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convolution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the discrete </a:t>
            </a:r>
            <a:r>
              <a:rPr lang="it-IT" sz="2000" dirty="0">
                <a:solidFill>
                  <a:srgbClr val="222222"/>
                </a:solidFill>
                <a:latin typeface="Arial" panose="020B0604020202020204" pitchFamily="34" charset="0"/>
              </a:rPr>
              <a:t>F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ourier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transform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it-IT" sz="2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it-IT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arXiv:1805.05533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[6] Childs, A. M. (2004).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Quantum information processing in continuous time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(Doctoral dissertation, MIT).</a:t>
            </a:r>
          </a:p>
          <a:p>
            <a:pPr>
              <a:spcAft>
                <a:spcPts val="600"/>
              </a:spcAft>
            </a:pP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[7] Wang,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Qingyuan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"First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Hitting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Times on a Quantum Computer: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Topological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Effects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Dark States." </a:t>
            </a:r>
            <a:r>
              <a:rPr lang="it-IT" sz="2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it-IT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arXiv:2402.15843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(2024).</a:t>
            </a:r>
            <a:endParaRPr lang="it-IT" sz="2000" dirty="0"/>
          </a:p>
          <a:p>
            <a:pPr>
              <a:spcAft>
                <a:spcPts val="600"/>
              </a:spcAft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[8] Thiel, Felix, et al. "Dark states of quantum search cause imperfect detection."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Research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2.4 (2020): 043107.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8643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2D0BAD48-7C05-9039-CDFD-E333116B08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55" t="30526" r="60795" b="26263"/>
          <a:stretch/>
        </p:blipFill>
        <p:spPr>
          <a:xfrm>
            <a:off x="9606132" y="5603317"/>
            <a:ext cx="776758" cy="35062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935C509-FB05-782F-CEC7-CBBC93CD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rgbClr val="2BFF2B"/>
                </a:solidFill>
              </a:rPr>
              <a:t>Continuous Time Quantum </a:t>
            </a:r>
            <a:r>
              <a:rPr lang="en-GB" b="1" dirty="0">
                <a:solidFill>
                  <a:srgbClr val="2BFF2B"/>
                </a:solidFill>
              </a:rPr>
              <a:t>W</a:t>
            </a:r>
            <a:r>
              <a:rPr lang="en-GB" b="1" noProof="0" dirty="0" err="1">
                <a:solidFill>
                  <a:srgbClr val="2BFF2B"/>
                </a:solidFill>
              </a:rPr>
              <a:t>alks</a:t>
            </a:r>
            <a:r>
              <a:rPr lang="en-GB" sz="2400" b="1" noProof="0" dirty="0"/>
              <a:t>[1]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E321A5-4482-4108-02B4-50F671311580}"/>
              </a:ext>
            </a:extLst>
          </p:cNvPr>
          <p:cNvSpPr txBox="1"/>
          <p:nvPr/>
        </p:nvSpPr>
        <p:spPr>
          <a:xfrm>
            <a:off x="606014" y="1537243"/>
            <a:ext cx="7934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The dynamics of a </a:t>
            </a:r>
            <a:r>
              <a:rPr lang="it-IT" sz="2000" dirty="0" err="1"/>
              <a:t>walker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governed</a:t>
            </a:r>
            <a:r>
              <a:rPr lang="it-IT" sz="2000" dirty="0"/>
              <a:t> by the </a:t>
            </a:r>
            <a:r>
              <a:rPr lang="it-IT" sz="2000" dirty="0" err="1"/>
              <a:t>adjacency</a:t>
            </a:r>
            <a:r>
              <a:rPr lang="it-IT" sz="2000" dirty="0"/>
              <a:t> </a:t>
            </a:r>
            <a:r>
              <a:rPr lang="it-IT" sz="2000" dirty="0" err="1"/>
              <a:t>matrix</a:t>
            </a:r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328E2AD-88C6-486B-0876-0244EC2D6D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71" t="1275" r="7089" b="72482"/>
          <a:stretch/>
        </p:blipFill>
        <p:spPr>
          <a:xfrm>
            <a:off x="6623298" y="2552334"/>
            <a:ext cx="3669671" cy="7965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277C490-5142-C310-9845-B1FB5AC1B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148" b="31330"/>
          <a:stretch/>
        </p:blipFill>
        <p:spPr>
          <a:xfrm>
            <a:off x="1366698" y="2118094"/>
            <a:ext cx="4395631" cy="103321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FB92F54-75F9-D31A-3995-526E5AF8B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64" t="73712" r="21640" b="8934"/>
          <a:stretch/>
        </p:blipFill>
        <p:spPr>
          <a:xfrm>
            <a:off x="6490877" y="2118094"/>
            <a:ext cx="2309239" cy="50215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5C62472-6429-852F-75F0-095207520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914" y="3341728"/>
            <a:ext cx="2043916" cy="274651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FF4EE76-29C3-1A54-BC90-ABEEDFB6CB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052" t="50959" r="26765" b="1532"/>
          <a:stretch/>
        </p:blipFill>
        <p:spPr>
          <a:xfrm>
            <a:off x="5310296" y="3646256"/>
            <a:ext cx="2288914" cy="2021578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FB5FF2A-1BE2-3948-DF1E-0EF838ECF1E7}"/>
              </a:ext>
            </a:extLst>
          </p:cNvPr>
          <p:cNvCxnSpPr>
            <a:cxnSpLocks/>
          </p:cNvCxnSpPr>
          <p:nvPr/>
        </p:nvCxnSpPr>
        <p:spPr>
          <a:xfrm>
            <a:off x="3604940" y="4774804"/>
            <a:ext cx="1042912" cy="0"/>
          </a:xfrm>
          <a:prstGeom prst="straightConnector1">
            <a:avLst/>
          </a:prstGeom>
          <a:ln w="38100">
            <a:solidFill>
              <a:srgbClr val="81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36260BC-EE63-4CB1-E74B-A38E0ED3BCC2}"/>
              </a:ext>
            </a:extLst>
          </p:cNvPr>
          <p:cNvSpPr txBox="1"/>
          <p:nvPr/>
        </p:nvSpPr>
        <p:spPr>
          <a:xfrm>
            <a:off x="8379492" y="3852008"/>
            <a:ext cx="3331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In </a:t>
            </a:r>
            <a:r>
              <a:rPr lang="it-IT" sz="2000" dirty="0" err="1"/>
              <a:t>principle</a:t>
            </a:r>
            <a:r>
              <a:rPr lang="it-IT" sz="2000" dirty="0"/>
              <a:t> one </a:t>
            </a:r>
            <a:r>
              <a:rPr lang="it-IT" sz="2000" dirty="0" err="1"/>
              <a:t>should</a:t>
            </a:r>
            <a:r>
              <a:rPr lang="it-IT" sz="2000" dirty="0"/>
              <a:t> </a:t>
            </a:r>
            <a:r>
              <a:rPr lang="it-IT" sz="2000" dirty="0" err="1"/>
              <a:t>consider</a:t>
            </a:r>
            <a:r>
              <a:rPr lang="it-IT" sz="2000" dirty="0"/>
              <a:t>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5416C5B-076D-D325-2788-C52C40F7DC5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57" t="13509" r="39202"/>
          <a:stretch/>
        </p:blipFill>
        <p:spPr>
          <a:xfrm>
            <a:off x="8997815" y="4582265"/>
            <a:ext cx="2029969" cy="37323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FC9A2D-0D29-9C6F-1C36-2E371C14FB73}"/>
              </a:ext>
            </a:extLst>
          </p:cNvPr>
          <p:cNvSpPr txBox="1"/>
          <p:nvPr/>
        </p:nvSpPr>
        <p:spPr>
          <a:xfrm>
            <a:off x="8565269" y="5226709"/>
            <a:ext cx="289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But in </a:t>
            </a:r>
            <a:r>
              <a:rPr lang="it-IT" sz="2000" dirty="0" err="1"/>
              <a:t>this</a:t>
            </a:r>
            <a:r>
              <a:rPr lang="it-IT" sz="2000" dirty="0"/>
              <a:t> work: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950F3A4-B68D-7FB3-B7DF-1648F324ECAB}"/>
              </a:ext>
            </a:extLst>
          </p:cNvPr>
          <p:cNvSpPr txBox="1"/>
          <p:nvPr/>
        </p:nvSpPr>
        <p:spPr>
          <a:xfrm>
            <a:off x="1037844" y="6200487"/>
            <a:ext cx="1011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Mülken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O., &amp; Blumen, A. (2011). Continuous-time quantum walks: Models for coherent transport on complex networks.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Physics Reports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502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(2-3), 37-87.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6719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290710-370C-F7D6-DA89-E2823495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rgbClr val="2BFF2B"/>
                </a:solidFill>
              </a:rPr>
              <a:t>Chirality</a:t>
            </a:r>
            <a:r>
              <a:rPr lang="en-GB" sz="2400" b="1" noProof="0" dirty="0"/>
              <a:t>[2]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D19E7E-3E84-B541-561F-6C5EF65A4B41}"/>
              </a:ext>
            </a:extLst>
          </p:cNvPr>
          <p:cNvSpPr txBox="1"/>
          <p:nvPr/>
        </p:nvSpPr>
        <p:spPr>
          <a:xfrm>
            <a:off x="2731828" y="1523642"/>
            <a:ext cx="3626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The </a:t>
            </a:r>
            <a:r>
              <a:rPr lang="it-IT" sz="2000" dirty="0" err="1"/>
              <a:t>adjacency</a:t>
            </a:r>
            <a:r>
              <a:rPr lang="it-IT" sz="2000" dirty="0"/>
              <a:t> </a:t>
            </a:r>
            <a:r>
              <a:rPr lang="it-IT" sz="2000" dirty="0" err="1"/>
              <a:t>matrix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the more general </a:t>
            </a:r>
            <a:r>
              <a:rPr lang="it-IT" sz="2000" dirty="0" err="1"/>
              <a:t>hamiltonian</a:t>
            </a:r>
            <a:r>
              <a:rPr lang="it-IT" sz="2000" dirty="0"/>
              <a:t>!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CB17B5-54F3-67DF-60EA-9A97EE5C3831}"/>
              </a:ext>
            </a:extLst>
          </p:cNvPr>
          <p:cNvSpPr txBox="1"/>
          <p:nvPr/>
        </p:nvSpPr>
        <p:spPr>
          <a:xfrm>
            <a:off x="3352658" y="2564360"/>
            <a:ext cx="1940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Gauge </a:t>
            </a:r>
            <a:r>
              <a:rPr lang="it-IT" sz="2000" dirty="0" err="1"/>
              <a:t>symmetry</a:t>
            </a:r>
            <a:endParaRPr lang="it-IT" sz="200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FB5714D-F116-F142-CB42-870544174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64"/>
          <a:stretch/>
        </p:blipFill>
        <p:spPr>
          <a:xfrm>
            <a:off x="3875633" y="3767528"/>
            <a:ext cx="4636590" cy="1993192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EA0BFC6F-170C-FC33-3F0D-FC6DAB1268FB}"/>
              </a:ext>
            </a:extLst>
          </p:cNvPr>
          <p:cNvGrpSpPr/>
          <p:nvPr/>
        </p:nvGrpSpPr>
        <p:grpSpPr>
          <a:xfrm>
            <a:off x="724578" y="3251088"/>
            <a:ext cx="3061038" cy="2902567"/>
            <a:chOff x="1081194" y="3550144"/>
            <a:chExt cx="2569239" cy="2598543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7E72C891-5F81-B4EE-B304-738C44426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1194" y="3550144"/>
              <a:ext cx="2062480" cy="2598543"/>
            </a:xfrm>
            <a:prstGeom prst="rect">
              <a:avLst/>
            </a:prstGeom>
          </p:spPr>
        </p:pic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9C4389F8-5D5C-26D6-A0E4-CE1D83B59E66}"/>
                </a:ext>
              </a:extLst>
            </p:cNvPr>
            <p:cNvCxnSpPr>
              <a:cxnSpLocks/>
            </p:cNvCxnSpPr>
            <p:nvPr/>
          </p:nvCxnSpPr>
          <p:spPr>
            <a:xfrm>
              <a:off x="2898765" y="4923694"/>
              <a:ext cx="751668" cy="0"/>
            </a:xfrm>
            <a:prstGeom prst="straightConnector1">
              <a:avLst/>
            </a:prstGeom>
            <a:solidFill>
              <a:srgbClr val="81FFFF"/>
            </a:solidFill>
            <a:ln w="38100">
              <a:solidFill>
                <a:srgbClr val="81FF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ccia circolare a destra 16">
              <a:extLst>
                <a:ext uri="{FF2B5EF4-FFF2-40B4-BE49-F238E27FC236}">
                  <a16:creationId xmlns:a16="http://schemas.microsoft.com/office/drawing/2014/main" id="{CFA610E2-9496-F01F-A916-14C31CD2DFDC}"/>
                </a:ext>
              </a:extLst>
            </p:cNvPr>
            <p:cNvSpPr/>
            <p:nvPr/>
          </p:nvSpPr>
          <p:spPr>
            <a:xfrm>
              <a:off x="1783873" y="4763672"/>
              <a:ext cx="242546" cy="613391"/>
            </a:xfrm>
            <a:prstGeom prst="curvedRightArrow">
              <a:avLst>
                <a:gd name="adj1" fmla="val 19412"/>
                <a:gd name="adj2" fmla="val 50000"/>
                <a:gd name="adj3" fmla="val 25000"/>
              </a:avLst>
            </a:prstGeom>
            <a:solidFill>
              <a:srgbClr val="81FFFF"/>
            </a:solidFill>
            <a:ln>
              <a:solidFill>
                <a:srgbClr val="81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Freccia circolare a destra 17">
              <a:extLst>
                <a:ext uri="{FF2B5EF4-FFF2-40B4-BE49-F238E27FC236}">
                  <a16:creationId xmlns:a16="http://schemas.microsoft.com/office/drawing/2014/main" id="{8721D4D1-ED2C-DAE3-718F-0B214D9B9D78}"/>
                </a:ext>
              </a:extLst>
            </p:cNvPr>
            <p:cNvSpPr/>
            <p:nvPr/>
          </p:nvSpPr>
          <p:spPr>
            <a:xfrm>
              <a:off x="1783873" y="4059294"/>
              <a:ext cx="242546" cy="613391"/>
            </a:xfrm>
            <a:prstGeom prst="curvedRightArrow">
              <a:avLst>
                <a:gd name="adj1" fmla="val 21496"/>
                <a:gd name="adj2" fmla="val 50000"/>
                <a:gd name="adj3" fmla="val 25000"/>
              </a:avLst>
            </a:prstGeom>
            <a:solidFill>
              <a:srgbClr val="81FFFF"/>
            </a:solidFill>
            <a:ln>
              <a:solidFill>
                <a:srgbClr val="81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0208055-B71D-BF79-742C-78B04847B027}"/>
              </a:ext>
            </a:extLst>
          </p:cNvPr>
          <p:cNvGrpSpPr/>
          <p:nvPr/>
        </p:nvGrpSpPr>
        <p:grpSpPr>
          <a:xfrm>
            <a:off x="6230382" y="2563697"/>
            <a:ext cx="2740896" cy="707886"/>
            <a:chOff x="9064184" y="2812456"/>
            <a:chExt cx="2740896" cy="707886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AAC404E4-CDE9-3BCD-470B-C1E093838077}"/>
                </a:ext>
              </a:extLst>
            </p:cNvPr>
            <p:cNvSpPr txBox="1"/>
            <p:nvPr/>
          </p:nvSpPr>
          <p:spPr>
            <a:xfrm>
              <a:off x="9064184" y="2812456"/>
              <a:ext cx="25247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 err="1"/>
                <a:t>Only</a:t>
              </a:r>
              <a:r>
                <a:rPr lang="it-IT" sz="2000" dirty="0"/>
                <a:t>                          </a:t>
              </a:r>
              <a:r>
                <a:rPr lang="it-IT" sz="2000" dirty="0" err="1"/>
                <a:t>physical</a:t>
              </a:r>
              <a:r>
                <a:rPr lang="it-IT" sz="2000" dirty="0"/>
                <a:t> </a:t>
              </a:r>
              <a:r>
                <a:rPr lang="it-IT" sz="2000" dirty="0" err="1"/>
                <a:t>phases</a:t>
              </a:r>
              <a:r>
                <a:rPr lang="it-IT" sz="2000" dirty="0"/>
                <a:t> </a:t>
              </a:r>
            </a:p>
          </p:txBody>
        </p: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0BC049D7-5AED-F2A6-2939-13E2B88E24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628" t="42553" r="8745" b="43161"/>
            <a:stretch/>
          </p:blipFill>
          <p:spPr>
            <a:xfrm>
              <a:off x="9665768" y="2849143"/>
              <a:ext cx="2139312" cy="330829"/>
            </a:xfrm>
            <a:prstGeom prst="rect">
              <a:avLst/>
            </a:prstGeom>
          </p:spPr>
        </p:pic>
      </p:grp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C8E8AE2F-7AA2-BD0E-0DB3-7369977338F5}"/>
              </a:ext>
            </a:extLst>
          </p:cNvPr>
          <p:cNvCxnSpPr>
            <a:cxnSpLocks/>
          </p:cNvCxnSpPr>
          <p:nvPr/>
        </p:nvCxnSpPr>
        <p:spPr>
          <a:xfrm>
            <a:off x="5077928" y="2886731"/>
            <a:ext cx="751668" cy="0"/>
          </a:xfrm>
          <a:prstGeom prst="straightConnector1">
            <a:avLst/>
          </a:prstGeom>
          <a:ln w="38100">
            <a:solidFill>
              <a:srgbClr val="81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64416C04-1D80-7879-51FE-DBA454E3E075}"/>
              </a:ext>
            </a:extLst>
          </p:cNvPr>
          <p:cNvSpPr/>
          <p:nvPr/>
        </p:nvSpPr>
        <p:spPr>
          <a:xfrm>
            <a:off x="6146631" y="2559103"/>
            <a:ext cx="2964425" cy="780817"/>
          </a:xfrm>
          <a:prstGeom prst="roundRect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2F40A44-5133-5D15-2FCF-C054FDAD3558}"/>
              </a:ext>
            </a:extLst>
          </p:cNvPr>
          <p:cNvCxnSpPr>
            <a:cxnSpLocks/>
          </p:cNvCxnSpPr>
          <p:nvPr/>
        </p:nvCxnSpPr>
        <p:spPr>
          <a:xfrm>
            <a:off x="6392856" y="1893235"/>
            <a:ext cx="751668" cy="0"/>
          </a:xfrm>
          <a:prstGeom prst="straightConnector1">
            <a:avLst/>
          </a:prstGeom>
          <a:ln w="38100">
            <a:solidFill>
              <a:srgbClr val="81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7A49EAC-CE17-8F20-9A23-500F8FA911C2}"/>
              </a:ext>
            </a:extLst>
          </p:cNvPr>
          <p:cNvSpPr txBox="1"/>
          <p:nvPr/>
        </p:nvSpPr>
        <p:spPr>
          <a:xfrm>
            <a:off x="7490331" y="1544696"/>
            <a:ext cx="1668027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Complex</a:t>
            </a:r>
            <a:r>
              <a:rPr lang="it-IT" sz="2000" dirty="0"/>
              <a:t> </a:t>
            </a:r>
            <a:r>
              <a:rPr lang="it-IT" sz="2000" dirty="0" err="1"/>
              <a:t>Hamiltonians</a:t>
            </a:r>
            <a:endParaRPr lang="it-IT" sz="2000" dirty="0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87E93F5F-8622-3A2E-8A85-71264C753121}"/>
              </a:ext>
            </a:extLst>
          </p:cNvPr>
          <p:cNvSpPr/>
          <p:nvPr/>
        </p:nvSpPr>
        <p:spPr>
          <a:xfrm>
            <a:off x="7446357" y="1516952"/>
            <a:ext cx="1751778" cy="780817"/>
          </a:xfrm>
          <a:prstGeom prst="roundRect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3A27EF2-B389-8829-0566-E9DCF7AFB588}"/>
              </a:ext>
            </a:extLst>
          </p:cNvPr>
          <p:cNvSpPr txBox="1"/>
          <p:nvPr/>
        </p:nvSpPr>
        <p:spPr>
          <a:xfrm>
            <a:off x="8732520" y="4193720"/>
            <a:ext cx="2999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Equivalent</a:t>
            </a:r>
            <a:r>
              <a:rPr lang="it-IT" sz="2000" dirty="0"/>
              <a:t> to </a:t>
            </a:r>
            <a:r>
              <a:rPr lang="it-IT" sz="2000" dirty="0" err="1"/>
              <a:t>Ahronov</a:t>
            </a:r>
            <a:r>
              <a:rPr lang="it-IT" sz="2000" dirty="0"/>
              <a:t>-Bohm </a:t>
            </a:r>
            <a:r>
              <a:rPr lang="it-IT" sz="2000" dirty="0" err="1"/>
              <a:t>phase</a:t>
            </a:r>
            <a:r>
              <a:rPr lang="it-IT" sz="2000" dirty="0"/>
              <a:t>!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E71A0E-CCF1-991F-CB8B-B8A49598C374}"/>
              </a:ext>
            </a:extLst>
          </p:cNvPr>
          <p:cNvSpPr txBox="1"/>
          <p:nvPr/>
        </p:nvSpPr>
        <p:spPr>
          <a:xfrm>
            <a:off x="974868" y="6362355"/>
            <a:ext cx="10511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Frigerio, M. (2022).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Perspectives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applications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chiral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quantum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walks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it-IT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IL NUOVO CIMENTO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it-IT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(72), 45.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08353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3" grpId="0" animBg="1"/>
      <p:bldP spid="26" grpId="0"/>
      <p:bldP spid="27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FDCBC-D048-503A-F661-9DBD8C10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rgbClr val="2BFF2B"/>
                </a:solidFill>
              </a:rPr>
              <a:t>First Hitting Time  Classical vs Quantum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6F7667-042F-5612-9E24-FF699B9C6C63}"/>
              </a:ext>
            </a:extLst>
          </p:cNvPr>
          <p:cNvSpPr txBox="1"/>
          <p:nvPr/>
        </p:nvSpPr>
        <p:spPr>
          <a:xfrm>
            <a:off x="7693430" y="4809267"/>
            <a:ext cx="2984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Hitting</a:t>
            </a:r>
            <a:r>
              <a:rPr lang="it-IT" sz="2000" dirty="0"/>
              <a:t> time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ill</a:t>
            </a:r>
            <a:r>
              <a:rPr lang="it-IT" sz="2000" dirty="0"/>
              <a:t> </a:t>
            </a:r>
            <a:r>
              <a:rPr lang="it-IT" sz="2000" dirty="0" err="1"/>
              <a:t>defined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A08B1B9-7308-237B-02EC-16194D9E02DD}"/>
              </a:ext>
            </a:extLst>
          </p:cNvPr>
          <p:cNvSpPr txBox="1"/>
          <p:nvPr/>
        </p:nvSpPr>
        <p:spPr>
          <a:xfrm>
            <a:off x="1498854" y="4655379"/>
            <a:ext cx="3941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How do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keep</a:t>
            </a:r>
            <a:r>
              <a:rPr lang="it-IT" sz="2000" dirty="0"/>
              <a:t> track of </a:t>
            </a:r>
            <a:r>
              <a:rPr lang="it-IT" sz="2000" dirty="0" err="1"/>
              <a:t>where</a:t>
            </a:r>
            <a:r>
              <a:rPr lang="it-IT" sz="2000" dirty="0"/>
              <a:t> a quantum </a:t>
            </a:r>
            <a:r>
              <a:rPr lang="it-IT" sz="2000" dirty="0" err="1"/>
              <a:t>walker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</a:t>
            </a:r>
            <a:r>
              <a:rPr lang="it-IT" sz="2000" dirty="0" err="1"/>
              <a:t>been</a:t>
            </a:r>
            <a:r>
              <a:rPr lang="it-IT" sz="2000" dirty="0"/>
              <a:t>????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0241325-BC75-01D7-97FE-69A302C35C4E}"/>
              </a:ext>
            </a:extLst>
          </p:cNvPr>
          <p:cNvSpPr txBox="1"/>
          <p:nvPr/>
        </p:nvSpPr>
        <p:spPr>
          <a:xfrm>
            <a:off x="1131570" y="1961154"/>
            <a:ext cx="47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>
                <a:solidFill>
                  <a:srgbClr val="FF00FF"/>
                </a:solidFill>
              </a:rPr>
              <a:t>Classical</a:t>
            </a:r>
            <a:r>
              <a:rPr lang="it-IT" sz="2400" b="1" dirty="0">
                <a:solidFill>
                  <a:srgbClr val="FF00FF"/>
                </a:solidFill>
              </a:rPr>
              <a:t> first </a:t>
            </a:r>
            <a:r>
              <a:rPr lang="it-IT" sz="2400" b="1" dirty="0" err="1">
                <a:solidFill>
                  <a:srgbClr val="FF00FF"/>
                </a:solidFill>
              </a:rPr>
              <a:t>hitting</a:t>
            </a:r>
            <a:r>
              <a:rPr lang="it-IT" sz="2400" b="1" dirty="0">
                <a:solidFill>
                  <a:srgbClr val="FF00FF"/>
                </a:solidFill>
              </a:rPr>
              <a:t> time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FE1ED8-BA44-9558-1539-DC223423B3F3}"/>
              </a:ext>
            </a:extLst>
          </p:cNvPr>
          <p:cNvSpPr txBox="1"/>
          <p:nvPr/>
        </p:nvSpPr>
        <p:spPr>
          <a:xfrm>
            <a:off x="1909156" y="2554180"/>
            <a:ext cx="2975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First time a </a:t>
            </a:r>
            <a:r>
              <a:rPr lang="it-IT" sz="2000" dirty="0" err="1"/>
              <a:t>walker</a:t>
            </a:r>
            <a:r>
              <a:rPr lang="it-IT" sz="2000" dirty="0"/>
              <a:t> </a:t>
            </a:r>
            <a:r>
              <a:rPr lang="it-IT" sz="2000" dirty="0" err="1"/>
              <a:t>reaches</a:t>
            </a:r>
            <a:r>
              <a:rPr lang="it-IT" sz="2000" dirty="0"/>
              <a:t> a </a:t>
            </a:r>
            <a:r>
              <a:rPr lang="it-IT" sz="2000" dirty="0" err="1"/>
              <a:t>given</a:t>
            </a:r>
            <a:r>
              <a:rPr lang="it-IT" sz="2000" dirty="0"/>
              <a:t> </a:t>
            </a:r>
            <a:r>
              <a:rPr lang="it-IT" sz="2000" dirty="0" err="1"/>
              <a:t>node</a:t>
            </a:r>
            <a:endParaRPr lang="it-IT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F5EBD00-6EBA-1A23-88AA-8B79B849FCBD}"/>
              </a:ext>
            </a:extLst>
          </p:cNvPr>
          <p:cNvSpPr txBox="1"/>
          <p:nvPr/>
        </p:nvSpPr>
        <p:spPr>
          <a:xfrm>
            <a:off x="7379824" y="2546377"/>
            <a:ext cx="3395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Random </a:t>
            </a:r>
            <a:r>
              <a:rPr lang="it-IT" sz="2000" dirty="0" err="1"/>
              <a:t>variable</a:t>
            </a:r>
            <a:r>
              <a:rPr lang="it-IT" sz="2000" dirty="0"/>
              <a:t> </a:t>
            </a:r>
            <a:r>
              <a:rPr lang="it-IT" sz="2000" dirty="0" err="1"/>
              <a:t>if</a:t>
            </a:r>
            <a:r>
              <a:rPr lang="it-IT" sz="2000" dirty="0"/>
              <a:t> the </a:t>
            </a:r>
            <a:r>
              <a:rPr lang="it-IT" sz="2000" dirty="0" err="1"/>
              <a:t>process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stochastic</a:t>
            </a:r>
            <a:endParaRPr lang="it-IT" sz="20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516D757-DD5D-D16B-AB05-74F4A9317987}"/>
              </a:ext>
            </a:extLst>
          </p:cNvPr>
          <p:cNvSpPr txBox="1"/>
          <p:nvPr/>
        </p:nvSpPr>
        <p:spPr>
          <a:xfrm>
            <a:off x="1295201" y="4015082"/>
            <a:ext cx="4386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FF"/>
                </a:solidFill>
              </a:rPr>
              <a:t>Quantum first </a:t>
            </a:r>
            <a:r>
              <a:rPr lang="it-IT" sz="2400" b="1" dirty="0" err="1">
                <a:solidFill>
                  <a:srgbClr val="FF00FF"/>
                </a:solidFill>
              </a:rPr>
              <a:t>hitting</a:t>
            </a:r>
            <a:r>
              <a:rPr lang="it-IT" sz="2400" b="1" dirty="0">
                <a:solidFill>
                  <a:srgbClr val="FF00FF"/>
                </a:solidFill>
              </a:rPr>
              <a:t> time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8279A817-CB63-0EA9-AAE6-37670BDA4063}"/>
              </a:ext>
            </a:extLst>
          </p:cNvPr>
          <p:cNvSpPr/>
          <p:nvPr/>
        </p:nvSpPr>
        <p:spPr>
          <a:xfrm>
            <a:off x="1534531" y="4563688"/>
            <a:ext cx="3924438" cy="922711"/>
          </a:xfrm>
          <a:prstGeom prst="roundRect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5413EBE8-574F-177A-B4C8-61F931AD7CB9}"/>
              </a:ext>
            </a:extLst>
          </p:cNvPr>
          <p:cNvSpPr/>
          <p:nvPr/>
        </p:nvSpPr>
        <p:spPr>
          <a:xfrm>
            <a:off x="2003366" y="2493134"/>
            <a:ext cx="2881745" cy="878175"/>
          </a:xfrm>
          <a:prstGeom prst="roundRect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0ACFC4A6-EEAE-34FC-A0DC-0C406209781C}"/>
              </a:ext>
            </a:extLst>
          </p:cNvPr>
          <p:cNvSpPr/>
          <p:nvPr/>
        </p:nvSpPr>
        <p:spPr>
          <a:xfrm>
            <a:off x="6162599" y="2711331"/>
            <a:ext cx="943573" cy="441779"/>
          </a:xfrm>
          <a:prstGeom prst="rightArrow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959B17FD-D351-72F9-43C5-E2B4F231CC8A}"/>
              </a:ext>
            </a:extLst>
          </p:cNvPr>
          <p:cNvSpPr/>
          <p:nvPr/>
        </p:nvSpPr>
        <p:spPr>
          <a:xfrm>
            <a:off x="6162600" y="4788432"/>
            <a:ext cx="943573" cy="441779"/>
          </a:xfrm>
          <a:prstGeom prst="rightArrow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46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  <p:bldP spid="12" grpId="0"/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67198-A379-85A3-9815-C00E5FBCC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E43B46B2-11E7-43AA-EE47-6CEBA01B6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37" y="4890524"/>
            <a:ext cx="3822192" cy="81169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517AFA5-E04B-0D17-592C-B646BC53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rgbClr val="2BFF2B"/>
                </a:solidFill>
              </a:rPr>
              <a:t>First Hitting Time Protocol</a:t>
            </a:r>
            <a:r>
              <a:rPr lang="en-GB" sz="2400" b="1" noProof="0" dirty="0"/>
              <a:t>[3]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F88D43-89C9-2359-9C23-F9DA4A53D44F}"/>
              </a:ext>
            </a:extLst>
          </p:cNvPr>
          <p:cNvSpPr txBox="1"/>
          <p:nvPr/>
        </p:nvSpPr>
        <p:spPr>
          <a:xfrm>
            <a:off x="1517904" y="1865571"/>
            <a:ext cx="4645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Starting</a:t>
            </a:r>
            <a:r>
              <a:rPr lang="it-IT" sz="2000" dirty="0"/>
              <a:t> with a </a:t>
            </a:r>
            <a:r>
              <a:rPr lang="it-IT" sz="2000" dirty="0" err="1"/>
              <a:t>localized</a:t>
            </a:r>
            <a:r>
              <a:rPr lang="it-IT" sz="2000" dirty="0"/>
              <a:t> </a:t>
            </a:r>
            <a:r>
              <a:rPr lang="it-IT" sz="2000" dirty="0" err="1"/>
              <a:t>walker</a:t>
            </a:r>
            <a:r>
              <a:rPr lang="it-IT" sz="2000" dirty="0"/>
              <a:t>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7D0906-153D-6793-89C4-B1443A7D72EB}"/>
              </a:ext>
            </a:extLst>
          </p:cNvPr>
          <p:cNvSpPr txBox="1"/>
          <p:nvPr/>
        </p:nvSpPr>
        <p:spPr>
          <a:xfrm>
            <a:off x="1384900" y="2686832"/>
            <a:ext cx="500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Measure</a:t>
            </a:r>
            <a:r>
              <a:rPr lang="it-IT" sz="2000" dirty="0"/>
              <a:t> </a:t>
            </a:r>
            <a:r>
              <a:rPr lang="it-IT" sz="2000" dirty="0" err="1"/>
              <a:t>stroboscopically</a:t>
            </a:r>
            <a:r>
              <a:rPr lang="it-IT" sz="2000" dirty="0"/>
              <a:t> on a set of </a:t>
            </a:r>
            <a:r>
              <a:rPr lang="it-IT" sz="2000" dirty="0" err="1"/>
              <a:t>sites</a:t>
            </a:r>
            <a:r>
              <a:rPr lang="it-IT" sz="2000" dirty="0"/>
              <a:t> with a </a:t>
            </a:r>
            <a:r>
              <a:rPr lang="it-IT" sz="2000" dirty="0" err="1"/>
              <a:t>fixed</a:t>
            </a:r>
            <a:r>
              <a:rPr lang="it-IT" sz="2000" dirty="0"/>
              <a:t> frequency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086CFDF-69CB-181D-9B05-98190776D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638" y="2867673"/>
            <a:ext cx="2040235" cy="37632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4194940-B2DB-CAAE-1EF5-D4C6AE74F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530" y="1879669"/>
            <a:ext cx="1652151" cy="37632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B666754-EAEF-9FD5-14EC-F56111716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148" y="3855848"/>
            <a:ext cx="2297639" cy="30194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C63EA314-C38F-BB29-A375-EBE5803B8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6378" y="4311823"/>
            <a:ext cx="2350382" cy="70788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67F88B4A-4F94-823E-D788-3AAAE4B833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8507" y="2835599"/>
            <a:ext cx="1537028" cy="655533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5ED896F-2B93-5722-B4DD-C96338FEA04F}"/>
              </a:ext>
            </a:extLst>
          </p:cNvPr>
          <p:cNvSpPr txBox="1"/>
          <p:nvPr/>
        </p:nvSpPr>
        <p:spPr>
          <a:xfrm>
            <a:off x="6270291" y="5127654"/>
            <a:ext cx="5450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Probability</a:t>
            </a:r>
            <a:r>
              <a:rPr lang="it-IT" sz="2000" dirty="0"/>
              <a:t> of </a:t>
            </a:r>
            <a:r>
              <a:rPr lang="it-IT" sz="2000" dirty="0" err="1"/>
              <a:t>detecting</a:t>
            </a:r>
            <a:r>
              <a:rPr lang="it-IT" sz="2000" dirty="0"/>
              <a:t> the </a:t>
            </a:r>
            <a:r>
              <a:rPr lang="it-IT" sz="2000" dirty="0" err="1"/>
              <a:t>walker</a:t>
            </a:r>
            <a:r>
              <a:rPr lang="it-IT" sz="2000" dirty="0"/>
              <a:t>  </a:t>
            </a:r>
            <a:r>
              <a:rPr lang="it-IT" sz="2000" dirty="0" err="1"/>
              <a:t>at</a:t>
            </a:r>
            <a:r>
              <a:rPr lang="it-IT" sz="2000" dirty="0"/>
              <a:t> step </a:t>
            </a:r>
            <a:r>
              <a:rPr lang="it-IT" sz="2000" b="1" dirty="0"/>
              <a:t>n</a:t>
            </a:r>
            <a:r>
              <a:rPr lang="it-IT" sz="2000" dirty="0"/>
              <a:t> </a:t>
            </a:r>
            <a:r>
              <a:rPr lang="it-IT" sz="2000" b="1" dirty="0" err="1">
                <a:solidFill>
                  <a:srgbClr val="FF00FF"/>
                </a:solidFill>
              </a:rPr>
              <a:t>given</a:t>
            </a:r>
            <a:r>
              <a:rPr lang="it-IT" sz="2000" b="1" dirty="0">
                <a:solidFill>
                  <a:srgbClr val="FF00FF"/>
                </a:solidFill>
              </a:rPr>
              <a:t> </a:t>
            </a:r>
            <a:r>
              <a:rPr lang="it-IT" sz="2000" b="1" dirty="0" err="1">
                <a:solidFill>
                  <a:srgbClr val="FF00FF"/>
                </a:solidFill>
              </a:rPr>
              <a:t>that</a:t>
            </a:r>
            <a:r>
              <a:rPr lang="it-IT" sz="2000" b="1" dirty="0">
                <a:solidFill>
                  <a:srgbClr val="FF00FF"/>
                </a:solidFill>
              </a:rPr>
              <a:t> </a:t>
            </a:r>
            <a:r>
              <a:rPr lang="it-IT" sz="2000" b="1" dirty="0" err="1">
                <a:solidFill>
                  <a:srgbClr val="FF00FF"/>
                </a:solidFill>
              </a:rPr>
              <a:t>it</a:t>
            </a:r>
            <a:r>
              <a:rPr lang="it-IT" sz="2000" b="1" dirty="0">
                <a:solidFill>
                  <a:srgbClr val="FF00FF"/>
                </a:solidFill>
              </a:rPr>
              <a:t> </a:t>
            </a:r>
            <a:r>
              <a:rPr lang="it-IT" sz="2000" b="1" dirty="0" err="1">
                <a:solidFill>
                  <a:srgbClr val="FF00FF"/>
                </a:solidFill>
              </a:rPr>
              <a:t>has</a:t>
            </a:r>
            <a:r>
              <a:rPr lang="it-IT" sz="2000" b="1" dirty="0">
                <a:solidFill>
                  <a:srgbClr val="FF00FF"/>
                </a:solidFill>
              </a:rPr>
              <a:t> </a:t>
            </a:r>
            <a:r>
              <a:rPr lang="it-IT" sz="2000" b="1" dirty="0" err="1">
                <a:solidFill>
                  <a:srgbClr val="FF00FF"/>
                </a:solidFill>
              </a:rPr>
              <a:t>not</a:t>
            </a:r>
            <a:r>
              <a:rPr lang="it-IT" sz="2000" b="1" dirty="0">
                <a:solidFill>
                  <a:srgbClr val="FF00FF"/>
                </a:solidFill>
              </a:rPr>
              <a:t> </a:t>
            </a:r>
            <a:r>
              <a:rPr lang="it-IT" sz="2000" b="1" dirty="0" err="1">
                <a:solidFill>
                  <a:srgbClr val="FF00FF"/>
                </a:solidFill>
              </a:rPr>
              <a:t>been</a:t>
            </a:r>
            <a:r>
              <a:rPr lang="it-IT" sz="2000" b="1" dirty="0">
                <a:solidFill>
                  <a:srgbClr val="FF00FF"/>
                </a:solidFill>
              </a:rPr>
              <a:t> </a:t>
            </a:r>
            <a:r>
              <a:rPr lang="it-IT" sz="2000" b="1" dirty="0" err="1">
                <a:solidFill>
                  <a:srgbClr val="FF00FF"/>
                </a:solidFill>
              </a:rPr>
              <a:t>detected</a:t>
            </a:r>
            <a:r>
              <a:rPr lang="it-IT" sz="2000" b="1" dirty="0">
                <a:solidFill>
                  <a:srgbClr val="FF00FF"/>
                </a:solidFill>
              </a:rPr>
              <a:t> </a:t>
            </a:r>
            <a:r>
              <a:rPr lang="it-IT" sz="2000" b="1" dirty="0" err="1">
                <a:solidFill>
                  <a:srgbClr val="FF00FF"/>
                </a:solidFill>
              </a:rPr>
              <a:t>previously</a:t>
            </a:r>
            <a:endParaRPr lang="it-IT" sz="2000" b="1" dirty="0">
              <a:solidFill>
                <a:srgbClr val="FF00FF"/>
              </a:solidFill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75148980-8E95-FA83-5212-EB0A68C2334C}"/>
              </a:ext>
            </a:extLst>
          </p:cNvPr>
          <p:cNvGrpSpPr/>
          <p:nvPr/>
        </p:nvGrpSpPr>
        <p:grpSpPr>
          <a:xfrm>
            <a:off x="6625246" y="4083711"/>
            <a:ext cx="4663441" cy="943100"/>
            <a:chOff x="6533803" y="3830166"/>
            <a:chExt cx="4663441" cy="943100"/>
          </a:xfrm>
        </p:grpSpPr>
        <p:pic>
          <p:nvPicPr>
            <p:cNvPr id="29" name="Immagine 28">
              <a:extLst>
                <a:ext uri="{FF2B5EF4-FFF2-40B4-BE49-F238E27FC236}">
                  <a16:creationId xmlns:a16="http://schemas.microsoft.com/office/drawing/2014/main" id="{A238FF0E-4126-322D-27FE-992E1594A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2917" r="1"/>
            <a:stretch/>
          </p:blipFill>
          <p:spPr>
            <a:xfrm>
              <a:off x="6667637" y="3862087"/>
              <a:ext cx="4361149" cy="861301"/>
            </a:xfrm>
            <a:prstGeom prst="rect">
              <a:avLst/>
            </a:prstGeom>
          </p:spPr>
        </p:pic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465030A5-5340-2FA0-3EF0-EA2352DB5F19}"/>
                </a:ext>
              </a:extLst>
            </p:cNvPr>
            <p:cNvSpPr/>
            <p:nvPr/>
          </p:nvSpPr>
          <p:spPr>
            <a:xfrm>
              <a:off x="6533803" y="3830166"/>
              <a:ext cx="4663441" cy="943100"/>
            </a:xfrm>
            <a:prstGeom prst="roundRect">
              <a:avLst/>
            </a:prstGeom>
            <a:noFill/>
            <a:ln w="38100">
              <a:solidFill>
                <a:srgbClr val="81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2738860B-FF77-D037-8659-07CD2B07A5CA}"/>
              </a:ext>
            </a:extLst>
          </p:cNvPr>
          <p:cNvSpPr/>
          <p:nvPr/>
        </p:nvSpPr>
        <p:spPr>
          <a:xfrm>
            <a:off x="5328459" y="4411575"/>
            <a:ext cx="731520" cy="389024"/>
          </a:xfrm>
          <a:prstGeom prst="rightArrow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7955956-D6B0-AD73-D2AE-B9288D33B0B4}"/>
              </a:ext>
            </a:extLst>
          </p:cNvPr>
          <p:cNvSpPr txBox="1"/>
          <p:nvPr/>
        </p:nvSpPr>
        <p:spPr>
          <a:xfrm>
            <a:off x="1113636" y="6142099"/>
            <a:ext cx="10176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Friedman, H., Kessler, D. A., &amp;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Barkai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 (2017). Quantum walks: The first detected passage time problem. 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95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032141.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3234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7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ED94C-8493-F01D-25DB-F8CC3D1B8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1708B6-B8D4-DBB7-A567-E6771D94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rgbClr val="2BFF2B"/>
                </a:solidFill>
              </a:rPr>
              <a:t>Observables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70D07F-10A3-4871-D801-5F326B0899FD}"/>
              </a:ext>
            </a:extLst>
          </p:cNvPr>
          <p:cNvSpPr txBox="1"/>
          <p:nvPr/>
        </p:nvSpPr>
        <p:spPr>
          <a:xfrm>
            <a:off x="6630392" y="3669341"/>
            <a:ext cx="347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F00FF"/>
                </a:solidFill>
              </a:rPr>
              <a:t>Total </a:t>
            </a:r>
            <a:r>
              <a:rPr lang="it-IT" sz="2000" b="1" dirty="0" err="1">
                <a:solidFill>
                  <a:srgbClr val="FF00FF"/>
                </a:solidFill>
              </a:rPr>
              <a:t>detection</a:t>
            </a:r>
            <a:r>
              <a:rPr lang="it-IT" sz="2000" b="1" dirty="0">
                <a:solidFill>
                  <a:srgbClr val="FF00FF"/>
                </a:solidFill>
              </a:rPr>
              <a:t> </a:t>
            </a:r>
            <a:r>
              <a:rPr lang="it-IT" sz="2000" b="1" dirty="0" err="1">
                <a:solidFill>
                  <a:srgbClr val="FF00FF"/>
                </a:solidFill>
              </a:rPr>
              <a:t>probability</a:t>
            </a:r>
            <a:endParaRPr lang="it-IT" sz="2000" b="1" dirty="0">
              <a:solidFill>
                <a:srgbClr val="FF00FF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AD42E6-2D4A-0D28-AC35-31E9016915BB}"/>
              </a:ext>
            </a:extLst>
          </p:cNvPr>
          <p:cNvSpPr txBox="1"/>
          <p:nvPr/>
        </p:nvSpPr>
        <p:spPr>
          <a:xfrm>
            <a:off x="6630392" y="5009006"/>
            <a:ext cx="281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FF00FF"/>
                </a:solidFill>
              </a:rPr>
              <a:t>Mean first </a:t>
            </a:r>
            <a:r>
              <a:rPr lang="it-IT" sz="2000" b="1" dirty="0" err="1">
                <a:solidFill>
                  <a:srgbClr val="FF00FF"/>
                </a:solidFill>
              </a:rPr>
              <a:t>hitting</a:t>
            </a:r>
            <a:r>
              <a:rPr lang="it-IT" sz="2000" b="1" dirty="0">
                <a:solidFill>
                  <a:srgbClr val="FF00FF"/>
                </a:solidFill>
              </a:rPr>
              <a:t> time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A4043CBC-B7DA-9E9F-F282-AAE452CA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79" y="1644093"/>
            <a:ext cx="4169811" cy="481845"/>
          </a:xfrm>
          <a:prstGeom prst="rect">
            <a:avLst/>
          </a:prstGeom>
        </p:spPr>
      </p:pic>
      <p:grpSp>
        <p:nvGrpSpPr>
          <p:cNvPr id="36" name="Gruppo 35">
            <a:extLst>
              <a:ext uri="{FF2B5EF4-FFF2-40B4-BE49-F238E27FC236}">
                <a16:creationId xmlns:a16="http://schemas.microsoft.com/office/drawing/2014/main" id="{497277D5-A821-00C1-7DD1-885CF77E26C3}"/>
              </a:ext>
            </a:extLst>
          </p:cNvPr>
          <p:cNvGrpSpPr/>
          <p:nvPr/>
        </p:nvGrpSpPr>
        <p:grpSpPr>
          <a:xfrm>
            <a:off x="2518638" y="2658486"/>
            <a:ext cx="6771666" cy="558981"/>
            <a:chOff x="2692167" y="6019577"/>
            <a:chExt cx="7165065" cy="590748"/>
          </a:xfrm>
        </p:grpSpPr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9EA5CD67-AC23-7519-C7F2-552CBBA54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2167" y="6019577"/>
              <a:ext cx="5431597" cy="551348"/>
            </a:xfrm>
            <a:prstGeom prst="rect">
              <a:avLst/>
            </a:prstGeom>
          </p:spPr>
        </p:pic>
        <p:pic>
          <p:nvPicPr>
            <p:cNvPr id="35" name="Immagine 34">
              <a:extLst>
                <a:ext uri="{FF2B5EF4-FFF2-40B4-BE49-F238E27FC236}">
                  <a16:creationId xmlns:a16="http://schemas.microsoft.com/office/drawing/2014/main" id="{D6F0A32F-A5F0-CF9F-33B8-4AF7A4717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5417" t="786"/>
            <a:stretch/>
          </p:blipFill>
          <p:spPr>
            <a:xfrm>
              <a:off x="8220456" y="6065998"/>
              <a:ext cx="1636776" cy="544327"/>
            </a:xfrm>
            <a:prstGeom prst="rect">
              <a:avLst/>
            </a:prstGeom>
          </p:spPr>
        </p:pic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27808E4F-41D0-704B-82F5-D4C80EB3B12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0316" t="27885" b="33591"/>
          <a:stretch/>
        </p:blipFill>
        <p:spPr>
          <a:xfrm>
            <a:off x="2863053" y="4935124"/>
            <a:ext cx="1000115" cy="40011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8C2606C-C9D4-70E1-A7B6-79952FFE46DD}"/>
              </a:ext>
            </a:extLst>
          </p:cNvPr>
          <p:cNvSpPr txBox="1"/>
          <p:nvPr/>
        </p:nvSpPr>
        <p:spPr>
          <a:xfrm>
            <a:off x="4234292" y="2219205"/>
            <a:ext cx="3334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FF00FF"/>
                </a:solidFill>
              </a:rPr>
              <a:t>First </a:t>
            </a:r>
            <a:r>
              <a:rPr lang="it-IT" sz="2000" b="1" dirty="0" err="1">
                <a:solidFill>
                  <a:srgbClr val="FF00FF"/>
                </a:solidFill>
              </a:rPr>
              <a:t>detection</a:t>
            </a:r>
            <a:r>
              <a:rPr lang="it-IT" sz="2000" b="1" dirty="0">
                <a:solidFill>
                  <a:srgbClr val="FF00FF"/>
                </a:solidFill>
              </a:rPr>
              <a:t> </a:t>
            </a:r>
            <a:r>
              <a:rPr lang="it-IT" sz="2000" b="1" dirty="0" err="1">
                <a:solidFill>
                  <a:srgbClr val="FF00FF"/>
                </a:solidFill>
              </a:rPr>
              <a:t>probability</a:t>
            </a:r>
            <a:endParaRPr lang="it-IT" sz="2000" b="1" dirty="0">
              <a:solidFill>
                <a:srgbClr val="FF00FF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958D2EB-A9A2-D910-2890-46ABBEA635F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8857" t="7644" r="21848" b="13385"/>
          <a:stretch/>
        </p:blipFill>
        <p:spPr>
          <a:xfrm>
            <a:off x="4471252" y="5943165"/>
            <a:ext cx="1883026" cy="77351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67ACCC2-5022-4173-EBEF-37FDEF1EA3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196" t="7644" r="65306" b="13385"/>
          <a:stretch/>
        </p:blipFill>
        <p:spPr>
          <a:xfrm>
            <a:off x="4441129" y="3381698"/>
            <a:ext cx="1808345" cy="92670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CFE408F-8BB0-6B5C-A0BD-FFFB6F141412}"/>
              </a:ext>
            </a:extLst>
          </p:cNvPr>
          <p:cNvSpPr txBox="1"/>
          <p:nvPr/>
        </p:nvSpPr>
        <p:spPr>
          <a:xfrm>
            <a:off x="2452011" y="4935124"/>
            <a:ext cx="40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if</a:t>
            </a:r>
            <a:endParaRPr lang="it-IT" sz="200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7DB8BF3-6DF0-640A-AC34-41E4069AB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4183" y="4774807"/>
            <a:ext cx="1955509" cy="918999"/>
          </a:xfrm>
          <a:prstGeom prst="rect">
            <a:avLst/>
          </a:prstGeom>
        </p:spPr>
      </p:pic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90E8A3CB-895B-44D1-42BE-1A17F9100FC1}"/>
              </a:ext>
            </a:extLst>
          </p:cNvPr>
          <p:cNvSpPr/>
          <p:nvPr/>
        </p:nvSpPr>
        <p:spPr>
          <a:xfrm>
            <a:off x="4312241" y="4679998"/>
            <a:ext cx="2063622" cy="1058126"/>
          </a:xfrm>
          <a:prstGeom prst="roundRect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7943FEF2-6EC1-CA0F-32B1-86A4EC35E588}"/>
              </a:ext>
            </a:extLst>
          </p:cNvPr>
          <p:cNvSpPr/>
          <p:nvPr/>
        </p:nvSpPr>
        <p:spPr>
          <a:xfrm>
            <a:off x="4312241" y="3331765"/>
            <a:ext cx="2063622" cy="1058126"/>
          </a:xfrm>
          <a:prstGeom prst="roundRect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7FF0CBD-D0FC-8595-B61E-AACE1787CD9A}"/>
              </a:ext>
            </a:extLst>
          </p:cNvPr>
          <p:cNvCxnSpPr/>
          <p:nvPr/>
        </p:nvCxnSpPr>
        <p:spPr>
          <a:xfrm flipV="1">
            <a:off x="4471252" y="4774807"/>
            <a:ext cx="1778222" cy="778095"/>
          </a:xfrm>
          <a:prstGeom prst="line">
            <a:avLst/>
          </a:prstGeom>
          <a:ln w="57150">
            <a:solidFill>
              <a:srgbClr val="2BFF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3B1D6BC-FC7D-52B4-50DE-E6C3EAA74D4A}"/>
              </a:ext>
            </a:extLst>
          </p:cNvPr>
          <p:cNvCxnSpPr>
            <a:cxnSpLocks/>
          </p:cNvCxnSpPr>
          <p:nvPr/>
        </p:nvCxnSpPr>
        <p:spPr>
          <a:xfrm flipH="1" flipV="1">
            <a:off x="4507271" y="4802512"/>
            <a:ext cx="1778222" cy="778095"/>
          </a:xfrm>
          <a:prstGeom prst="line">
            <a:avLst/>
          </a:prstGeom>
          <a:ln w="57150">
            <a:solidFill>
              <a:srgbClr val="2BFF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1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12" grpId="0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8A344-9030-A756-3AD9-3A8ABC1F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2" y="365125"/>
            <a:ext cx="11186160" cy="1325563"/>
          </a:xfrm>
        </p:spPr>
        <p:txBody>
          <a:bodyPr/>
          <a:lstStyle/>
          <a:p>
            <a:r>
              <a:rPr lang="en-GB" b="1" noProof="0" dirty="0">
                <a:solidFill>
                  <a:srgbClr val="2BFF2B"/>
                </a:solidFill>
              </a:rPr>
              <a:t>Efficient </a:t>
            </a:r>
            <a:r>
              <a:rPr lang="en-GB" b="1" dirty="0">
                <a:solidFill>
                  <a:srgbClr val="2BFF2B"/>
                </a:solidFill>
              </a:rPr>
              <a:t>I</a:t>
            </a:r>
            <a:r>
              <a:rPr lang="en-GB" b="1" noProof="0" dirty="0" err="1">
                <a:solidFill>
                  <a:srgbClr val="2BFF2B"/>
                </a:solidFill>
              </a:rPr>
              <a:t>mplementation</a:t>
            </a:r>
            <a:r>
              <a:rPr lang="en-GB" b="1" noProof="0" dirty="0">
                <a:solidFill>
                  <a:srgbClr val="2BFF2B"/>
                </a:solidFill>
              </a:rPr>
              <a:t> of Circulant Graphs</a:t>
            </a:r>
            <a:r>
              <a:rPr lang="en-GB" sz="2400" b="1" noProof="0" dirty="0"/>
              <a:t>[4]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41F8AA-D526-77DA-25D4-9DCEBD041399}"/>
              </a:ext>
            </a:extLst>
          </p:cNvPr>
          <p:cNvSpPr txBox="1"/>
          <p:nvPr/>
        </p:nvSpPr>
        <p:spPr>
          <a:xfrm>
            <a:off x="5240000" y="2042793"/>
            <a:ext cx="2748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Circulant</a:t>
            </a:r>
            <a:r>
              <a:rPr lang="it-IT" sz="2000" dirty="0"/>
              <a:t> </a:t>
            </a:r>
            <a:r>
              <a:rPr lang="it-IT" sz="2000" dirty="0" err="1"/>
              <a:t>matrices</a:t>
            </a:r>
            <a:r>
              <a:rPr lang="it-IT" sz="2000" dirty="0"/>
              <a:t> are </a:t>
            </a:r>
            <a:r>
              <a:rPr lang="it-IT" sz="2000" dirty="0" err="1"/>
              <a:t>diagonalized</a:t>
            </a:r>
            <a:r>
              <a:rPr lang="it-IT" sz="2000" dirty="0"/>
              <a:t> by </a:t>
            </a:r>
            <a:r>
              <a:rPr lang="it-IT" sz="2000" b="1" dirty="0">
                <a:solidFill>
                  <a:srgbClr val="FF00FF"/>
                </a:solidFill>
              </a:rPr>
              <a:t>DFT </a:t>
            </a:r>
            <a:r>
              <a:rPr lang="it-IT" sz="2000" b="1" dirty="0"/>
              <a:t>[5]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BB53818-D5CC-B2F6-F63D-3290CBA340B3}"/>
              </a:ext>
            </a:extLst>
          </p:cNvPr>
          <p:cNvSpPr txBox="1"/>
          <p:nvPr/>
        </p:nvSpPr>
        <p:spPr>
          <a:xfrm>
            <a:off x="3714502" y="3329346"/>
            <a:ext cx="4762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We</a:t>
            </a:r>
            <a:r>
              <a:rPr lang="it-IT" sz="2000" dirty="0"/>
              <a:t> can </a:t>
            </a:r>
            <a:r>
              <a:rPr lang="it-IT" sz="2000" dirty="0" err="1"/>
              <a:t>efficiently</a:t>
            </a:r>
            <a:r>
              <a:rPr lang="it-IT" sz="2000" dirty="0"/>
              <a:t> simulate </a:t>
            </a:r>
            <a:r>
              <a:rPr lang="it-IT" sz="2000" dirty="0" err="1"/>
              <a:t>diagonal</a:t>
            </a:r>
            <a:r>
              <a:rPr lang="it-IT" sz="2000" dirty="0"/>
              <a:t> </a:t>
            </a:r>
            <a:r>
              <a:rPr lang="it-IT" sz="2000" dirty="0" err="1"/>
              <a:t>hamiltonians</a:t>
            </a:r>
            <a:r>
              <a:rPr lang="it-IT" sz="2000" dirty="0"/>
              <a:t>! </a:t>
            </a:r>
            <a:r>
              <a:rPr lang="it-IT" sz="2000" b="1" dirty="0"/>
              <a:t>[6]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84CFAEF-9F36-0A6A-B66C-F17DAFAC205A}"/>
              </a:ext>
            </a:extLst>
          </p:cNvPr>
          <p:cNvGrpSpPr>
            <a:grpSpLocks noChangeAspect="1"/>
          </p:cNvGrpSpPr>
          <p:nvPr/>
        </p:nvGrpSpPr>
        <p:grpSpPr>
          <a:xfrm>
            <a:off x="350106" y="4090220"/>
            <a:ext cx="11509493" cy="1351488"/>
            <a:chOff x="-2258568" y="2823882"/>
            <a:chExt cx="12844763" cy="1508281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89569952-9F32-4691-EE45-5641ECDD2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751" t="3978" r="74" b="54468"/>
            <a:stretch/>
          </p:blipFill>
          <p:spPr>
            <a:xfrm>
              <a:off x="-2258568" y="2823882"/>
              <a:ext cx="11969496" cy="1417319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FAAC0AE2-DAF8-ACA6-02B8-307C53387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275" t="57775" r="78625"/>
            <a:stretch/>
          </p:blipFill>
          <p:spPr>
            <a:xfrm>
              <a:off x="9226296" y="2884963"/>
              <a:ext cx="1359899" cy="1447200"/>
            </a:xfrm>
            <a:prstGeom prst="rect">
              <a:avLst/>
            </a:prstGeom>
          </p:spPr>
        </p:pic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C65B545B-FA30-E779-4595-6908AC63B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29" y="1694313"/>
            <a:ext cx="4152192" cy="143938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4E009FC-5D48-84E3-14B9-86FECD69D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6052" y="2001063"/>
            <a:ext cx="2840494" cy="783018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0D36A113-8E23-5DFA-8124-6BA7A070CB2F}"/>
              </a:ext>
            </a:extLst>
          </p:cNvPr>
          <p:cNvCxnSpPr>
            <a:cxnSpLocks/>
          </p:cNvCxnSpPr>
          <p:nvPr/>
        </p:nvCxnSpPr>
        <p:spPr>
          <a:xfrm>
            <a:off x="4646815" y="2395622"/>
            <a:ext cx="448887" cy="0"/>
          </a:xfrm>
          <a:prstGeom prst="straightConnector1">
            <a:avLst/>
          </a:prstGeom>
          <a:ln w="38100">
            <a:solidFill>
              <a:srgbClr val="81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76C9B02-B902-1AE2-1710-6F685BD34F08}"/>
              </a:ext>
            </a:extLst>
          </p:cNvPr>
          <p:cNvCxnSpPr>
            <a:cxnSpLocks/>
          </p:cNvCxnSpPr>
          <p:nvPr/>
        </p:nvCxnSpPr>
        <p:spPr>
          <a:xfrm>
            <a:off x="8113232" y="2387309"/>
            <a:ext cx="448887" cy="0"/>
          </a:xfrm>
          <a:prstGeom prst="straightConnector1">
            <a:avLst/>
          </a:prstGeom>
          <a:ln w="38100">
            <a:solidFill>
              <a:srgbClr val="81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84FB59D-BB5C-5ACE-EAAE-41DB778C206A}"/>
              </a:ext>
            </a:extLst>
          </p:cNvPr>
          <p:cNvSpPr txBox="1"/>
          <p:nvPr/>
        </p:nvSpPr>
        <p:spPr>
          <a:xfrm>
            <a:off x="236943" y="5621026"/>
            <a:ext cx="1171811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[4] </a:t>
            </a:r>
            <a:r>
              <a:rPr lang="fr-F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Qiang, </a:t>
            </a:r>
            <a:r>
              <a:rPr lang="fr-F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Xiaogang</a:t>
            </a:r>
            <a:r>
              <a:rPr lang="fr-F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"Efficient quantum </a:t>
            </a:r>
            <a:r>
              <a:rPr lang="fr-F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walk</a:t>
            </a:r>
            <a:r>
              <a:rPr lang="fr-F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on a quantum processor." </a:t>
            </a:r>
            <a:r>
              <a:rPr lang="fr-F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communications</a:t>
            </a:r>
            <a:r>
              <a:rPr lang="fr-F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7.1 (2016): 11511.</a:t>
            </a:r>
          </a:p>
          <a:p>
            <a:pPr>
              <a:spcAft>
                <a:spcPts val="200"/>
              </a:spcAft>
            </a:pPr>
            <a:r>
              <a:rPr lang="it-IT" sz="1600" dirty="0"/>
              <a:t>[5]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Bamieh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B. (2018).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Discovering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transforms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tutorial on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circulant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matrices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circular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convolution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the discrete </a:t>
            </a:r>
            <a:r>
              <a:rPr lang="it-IT" sz="1600" dirty="0">
                <a:solidFill>
                  <a:srgbClr val="222222"/>
                </a:solidFill>
                <a:latin typeface="Arial" panose="020B0604020202020204" pitchFamily="34" charset="0"/>
              </a:rPr>
              <a:t>F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ourier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transform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it-IT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it-IT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arXiv:1805.05533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200"/>
              </a:spcAft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[6] Childs, A. M. (2004).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Quantum information processing in continuous time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(Doctoral dissertation, MIT).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11082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850341-5A45-16F3-BD61-804CCC27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68" y="282829"/>
            <a:ext cx="10515600" cy="1325563"/>
          </a:xfrm>
        </p:spPr>
        <p:txBody>
          <a:bodyPr/>
          <a:lstStyle/>
          <a:p>
            <a:r>
              <a:rPr lang="en-GB" b="1" noProof="0" dirty="0">
                <a:solidFill>
                  <a:srgbClr val="2BFF2B"/>
                </a:solidFill>
              </a:rPr>
              <a:t>Conditional Quantum </a:t>
            </a:r>
            <a:r>
              <a:rPr lang="en-GB" b="1" dirty="0">
                <a:solidFill>
                  <a:srgbClr val="2BFF2B"/>
                </a:solidFill>
              </a:rPr>
              <a:t>C</a:t>
            </a:r>
            <a:r>
              <a:rPr lang="en-GB" b="1" noProof="0" dirty="0" err="1">
                <a:solidFill>
                  <a:srgbClr val="2BFF2B"/>
                </a:solidFill>
              </a:rPr>
              <a:t>ircuits</a:t>
            </a:r>
            <a:endParaRPr lang="en-GB" b="1" noProof="0" dirty="0">
              <a:solidFill>
                <a:srgbClr val="2BFF2B"/>
              </a:solidFill>
            </a:endParaRPr>
          </a:p>
        </p:txBody>
      </p: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7797277F-B027-CD1D-D706-93EEE7134529}"/>
              </a:ext>
            </a:extLst>
          </p:cNvPr>
          <p:cNvGrpSpPr>
            <a:grpSpLocks noChangeAspect="1"/>
          </p:cNvGrpSpPr>
          <p:nvPr/>
        </p:nvGrpSpPr>
        <p:grpSpPr>
          <a:xfrm>
            <a:off x="328905" y="3057511"/>
            <a:ext cx="11553030" cy="2540062"/>
            <a:chOff x="-838200" y="538643"/>
            <a:chExt cx="12555070" cy="2760371"/>
          </a:xfrm>
        </p:grpSpPr>
        <p:pic>
          <p:nvPicPr>
            <p:cNvPr id="59" name="Immagine 58">
              <a:extLst>
                <a:ext uri="{FF2B5EF4-FFF2-40B4-BE49-F238E27FC236}">
                  <a16:creationId xmlns:a16="http://schemas.microsoft.com/office/drawing/2014/main" id="{E433CF9D-7213-56FC-CB79-5F536BA90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4092"/>
            <a:stretch/>
          </p:blipFill>
          <p:spPr>
            <a:xfrm>
              <a:off x="-838200" y="538643"/>
              <a:ext cx="12192000" cy="2733476"/>
            </a:xfrm>
            <a:prstGeom prst="rect">
              <a:avLst/>
            </a:prstGeom>
          </p:spPr>
        </p:pic>
        <p:pic>
          <p:nvPicPr>
            <p:cNvPr id="60" name="Immagine 59">
              <a:extLst>
                <a:ext uri="{FF2B5EF4-FFF2-40B4-BE49-F238E27FC236}">
                  <a16:creationId xmlns:a16="http://schemas.microsoft.com/office/drawing/2014/main" id="{3974A310-DC9A-F91D-B853-9057B6465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9" t="51533" r="86287" b="2559"/>
            <a:stretch/>
          </p:blipFill>
          <p:spPr>
            <a:xfrm>
              <a:off x="11223811" y="565538"/>
              <a:ext cx="493059" cy="2733476"/>
            </a:xfrm>
            <a:prstGeom prst="rect">
              <a:avLst/>
            </a:prstGeom>
          </p:spPr>
        </p:pic>
      </p:grpSp>
      <p:sp>
        <p:nvSpPr>
          <p:cNvPr id="61" name="Rettangolo con angoli arrotondati 60">
            <a:extLst>
              <a:ext uri="{FF2B5EF4-FFF2-40B4-BE49-F238E27FC236}">
                <a16:creationId xmlns:a16="http://schemas.microsoft.com/office/drawing/2014/main" id="{9EF0936F-815B-9562-35AD-5D1DCAB14E37}"/>
              </a:ext>
            </a:extLst>
          </p:cNvPr>
          <p:cNvSpPr/>
          <p:nvPr/>
        </p:nvSpPr>
        <p:spPr>
          <a:xfrm>
            <a:off x="811320" y="4833231"/>
            <a:ext cx="665018" cy="773083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con angoli arrotondati 61">
            <a:extLst>
              <a:ext uri="{FF2B5EF4-FFF2-40B4-BE49-F238E27FC236}">
                <a16:creationId xmlns:a16="http://schemas.microsoft.com/office/drawing/2014/main" id="{F454CCC9-4031-4107-8A07-6213B77C9059}"/>
              </a:ext>
            </a:extLst>
          </p:cNvPr>
          <p:cNvSpPr/>
          <p:nvPr/>
        </p:nvSpPr>
        <p:spPr>
          <a:xfrm>
            <a:off x="917999" y="4467470"/>
            <a:ext cx="550025" cy="307333"/>
          </a:xfrm>
          <a:prstGeom prst="roundRect">
            <a:avLst/>
          </a:prstGeom>
          <a:noFill/>
          <a:ln w="38100">
            <a:solidFill>
              <a:srgbClr val="2BFF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con angoli arrotondati 62">
            <a:extLst>
              <a:ext uri="{FF2B5EF4-FFF2-40B4-BE49-F238E27FC236}">
                <a16:creationId xmlns:a16="http://schemas.microsoft.com/office/drawing/2014/main" id="{46425152-769F-2BD2-26CC-47E92809BED2}"/>
              </a:ext>
            </a:extLst>
          </p:cNvPr>
          <p:cNvSpPr/>
          <p:nvPr/>
        </p:nvSpPr>
        <p:spPr>
          <a:xfrm>
            <a:off x="785658" y="4046057"/>
            <a:ext cx="665018" cy="353644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826A0841-D8BF-4820-8405-A48BBA37625C}"/>
              </a:ext>
            </a:extLst>
          </p:cNvPr>
          <p:cNvSpPr/>
          <p:nvPr/>
        </p:nvSpPr>
        <p:spPr>
          <a:xfrm>
            <a:off x="543170" y="3641972"/>
            <a:ext cx="907506" cy="353644"/>
          </a:xfrm>
          <a:prstGeom prst="roundRect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CDA7574F-F979-E0E8-FDFB-0CE3FF5DB55D}"/>
              </a:ext>
            </a:extLst>
          </p:cNvPr>
          <p:cNvSpPr/>
          <p:nvPr/>
        </p:nvSpPr>
        <p:spPr>
          <a:xfrm>
            <a:off x="794694" y="3237887"/>
            <a:ext cx="639356" cy="353644"/>
          </a:xfrm>
          <a:prstGeom prst="roundRect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1C412E49-28CE-A42A-68CC-41D28A0C7C23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114372" y="2734619"/>
            <a:ext cx="2281159" cy="503268"/>
          </a:xfrm>
          <a:prstGeom prst="straightConnector1">
            <a:avLst/>
          </a:prstGeom>
          <a:ln w="38100">
            <a:solidFill>
              <a:srgbClr val="81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6878CC07-D247-BBB4-DB4F-368137A42B4C}"/>
              </a:ext>
            </a:extLst>
          </p:cNvPr>
          <p:cNvCxnSpPr>
            <a:cxnSpLocks/>
          </p:cNvCxnSpPr>
          <p:nvPr/>
        </p:nvCxnSpPr>
        <p:spPr>
          <a:xfrm flipV="1">
            <a:off x="1434050" y="2734619"/>
            <a:ext cx="1961481" cy="915666"/>
          </a:xfrm>
          <a:prstGeom prst="straightConnector1">
            <a:avLst/>
          </a:prstGeom>
          <a:ln w="38100">
            <a:solidFill>
              <a:srgbClr val="81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6E085DE2-EF1B-1B1F-4245-DD108EA534A8}"/>
              </a:ext>
            </a:extLst>
          </p:cNvPr>
          <p:cNvSpPr txBox="1"/>
          <p:nvPr/>
        </p:nvSpPr>
        <p:spPr>
          <a:xfrm>
            <a:off x="917999" y="1909680"/>
            <a:ext cx="483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Split the Hilbert </a:t>
            </a:r>
            <a:r>
              <a:rPr lang="it-IT" sz="2000" dirty="0" err="1"/>
              <a:t>space</a:t>
            </a:r>
            <a:r>
              <a:rPr lang="it-IT" sz="2000" dirty="0"/>
              <a:t> in 2 in </a:t>
            </a:r>
            <a:r>
              <a:rPr lang="it-IT" sz="2000" dirty="0" err="1"/>
              <a:t>order</a:t>
            </a:r>
            <a:r>
              <a:rPr lang="it-IT" sz="2000" dirty="0"/>
              <a:t> to </a:t>
            </a:r>
            <a:r>
              <a:rPr lang="it-IT" sz="2000" dirty="0" err="1"/>
              <a:t>measure</a:t>
            </a:r>
            <a:r>
              <a:rPr lang="it-IT" sz="2000" dirty="0"/>
              <a:t> a site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disturbing</a:t>
            </a:r>
            <a:r>
              <a:rPr lang="it-IT" sz="2000" dirty="0"/>
              <a:t> the </a:t>
            </a:r>
            <a:r>
              <a:rPr lang="it-IT" sz="2000" dirty="0" err="1"/>
              <a:t>rest</a:t>
            </a:r>
            <a:r>
              <a:rPr lang="it-IT" sz="2000" dirty="0"/>
              <a:t> </a:t>
            </a:r>
          </a:p>
        </p:txBody>
      </p:sp>
      <p:pic>
        <p:nvPicPr>
          <p:cNvPr id="69" name="Immagine 68">
            <a:extLst>
              <a:ext uri="{FF2B5EF4-FFF2-40B4-BE49-F238E27FC236}">
                <a16:creationId xmlns:a16="http://schemas.microsoft.com/office/drawing/2014/main" id="{EC89E1A8-653F-5C22-8F8B-CCB3BB20B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705" y="1321781"/>
            <a:ext cx="2105744" cy="1701168"/>
          </a:xfrm>
          <a:prstGeom prst="rect">
            <a:avLst/>
          </a:prstGeom>
        </p:spPr>
      </p:pic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1C4F938-DDC4-A256-1606-1ED6FD694CC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450676" y="4222879"/>
            <a:ext cx="293344" cy="181663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B624D6DD-CF1E-D285-37E5-AA882D7A26D7}"/>
              </a:ext>
            </a:extLst>
          </p:cNvPr>
          <p:cNvCxnSpPr>
            <a:cxnSpLocks/>
          </p:cNvCxnSpPr>
          <p:nvPr/>
        </p:nvCxnSpPr>
        <p:spPr>
          <a:xfrm>
            <a:off x="1434050" y="5572825"/>
            <a:ext cx="301392" cy="466684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2711B41-4968-D6A9-26CD-2B962792BD45}"/>
              </a:ext>
            </a:extLst>
          </p:cNvPr>
          <p:cNvSpPr txBox="1"/>
          <p:nvPr/>
        </p:nvSpPr>
        <p:spPr>
          <a:xfrm>
            <a:off x="507310" y="6109841"/>
            <a:ext cx="5537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Write on a </a:t>
            </a:r>
            <a:r>
              <a:rPr lang="it-IT" sz="2000" dirty="0" err="1"/>
              <a:t>classical</a:t>
            </a:r>
            <a:r>
              <a:rPr lang="it-IT" sz="2000" dirty="0"/>
              <a:t> </a:t>
            </a:r>
            <a:r>
              <a:rPr lang="it-IT" sz="2000" dirty="0" err="1"/>
              <a:t>register</a:t>
            </a:r>
            <a:r>
              <a:rPr lang="it-IT" sz="2000" dirty="0"/>
              <a:t> the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runs</a:t>
            </a:r>
            <a:endParaRPr lang="it-IT" sz="2000" dirty="0"/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2C601F45-8FD1-AE9C-5911-079896B9D104}"/>
              </a:ext>
            </a:extLst>
          </p:cNvPr>
          <p:cNvCxnSpPr>
            <a:cxnSpLocks/>
          </p:cNvCxnSpPr>
          <p:nvPr/>
        </p:nvCxnSpPr>
        <p:spPr>
          <a:xfrm>
            <a:off x="6331951" y="4679582"/>
            <a:ext cx="1264023" cy="1223646"/>
          </a:xfrm>
          <a:prstGeom prst="straightConnector1">
            <a:avLst/>
          </a:prstGeom>
          <a:ln w="38100">
            <a:solidFill>
              <a:srgbClr val="2BFF2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E58A3A1B-D5F7-C4E7-92D3-ACBBBA5E8CB6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1468024" y="4621137"/>
            <a:ext cx="6127950" cy="1310948"/>
          </a:xfrm>
          <a:prstGeom prst="straightConnector1">
            <a:avLst/>
          </a:prstGeom>
          <a:ln w="38100">
            <a:solidFill>
              <a:srgbClr val="2BFF2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E7A41787-109F-1C10-2643-78D7FB771EBB}"/>
              </a:ext>
            </a:extLst>
          </p:cNvPr>
          <p:cNvSpPr txBox="1"/>
          <p:nvPr/>
        </p:nvSpPr>
        <p:spPr>
          <a:xfrm>
            <a:off x="6412636" y="6024872"/>
            <a:ext cx="4374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Check </a:t>
            </a:r>
            <a:r>
              <a:rPr lang="it-IT" sz="2000" dirty="0" err="1"/>
              <a:t>if</a:t>
            </a:r>
            <a:r>
              <a:rPr lang="it-IT" sz="2000" dirty="0"/>
              <a:t> the </a:t>
            </a:r>
            <a:r>
              <a:rPr lang="it-IT" sz="2000" dirty="0" err="1"/>
              <a:t>walker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</a:t>
            </a:r>
            <a:r>
              <a:rPr lang="it-IT" sz="2000" dirty="0" err="1"/>
              <a:t>been</a:t>
            </a:r>
            <a:r>
              <a:rPr lang="it-IT" sz="2000" dirty="0"/>
              <a:t> </a:t>
            </a:r>
            <a:r>
              <a:rPr lang="it-IT" sz="2000" dirty="0" err="1"/>
              <a:t>detected</a:t>
            </a:r>
            <a:endParaRPr lang="it-IT" sz="2000" dirty="0"/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AD96C35C-6226-0F46-4EAF-F075CDBDC331}"/>
              </a:ext>
            </a:extLst>
          </p:cNvPr>
          <p:cNvSpPr/>
          <p:nvPr/>
        </p:nvSpPr>
        <p:spPr>
          <a:xfrm>
            <a:off x="543170" y="6047165"/>
            <a:ext cx="5483981" cy="555662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con angoli arrotondati 76">
            <a:extLst>
              <a:ext uri="{FF2B5EF4-FFF2-40B4-BE49-F238E27FC236}">
                <a16:creationId xmlns:a16="http://schemas.microsoft.com/office/drawing/2014/main" id="{2EA77099-4118-043A-681A-CE92EA613618}"/>
              </a:ext>
            </a:extLst>
          </p:cNvPr>
          <p:cNvSpPr/>
          <p:nvPr/>
        </p:nvSpPr>
        <p:spPr>
          <a:xfrm>
            <a:off x="6385744" y="5957017"/>
            <a:ext cx="4401669" cy="555662"/>
          </a:xfrm>
          <a:prstGeom prst="roundRect">
            <a:avLst/>
          </a:prstGeom>
          <a:noFill/>
          <a:ln w="38100">
            <a:solidFill>
              <a:srgbClr val="2BFF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con angoli arrotondati 77">
            <a:extLst>
              <a:ext uri="{FF2B5EF4-FFF2-40B4-BE49-F238E27FC236}">
                <a16:creationId xmlns:a16="http://schemas.microsoft.com/office/drawing/2014/main" id="{F8788E92-C987-D700-343F-30912E67751A}"/>
              </a:ext>
            </a:extLst>
          </p:cNvPr>
          <p:cNvSpPr/>
          <p:nvPr/>
        </p:nvSpPr>
        <p:spPr>
          <a:xfrm>
            <a:off x="917999" y="1846925"/>
            <a:ext cx="4929858" cy="849852"/>
          </a:xfrm>
          <a:prstGeom prst="roundRect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D7C6CBAD-35D6-0ABA-6884-6C20B87D02FA}"/>
              </a:ext>
            </a:extLst>
          </p:cNvPr>
          <p:cNvSpPr/>
          <p:nvPr/>
        </p:nvSpPr>
        <p:spPr>
          <a:xfrm>
            <a:off x="6687489" y="2311886"/>
            <a:ext cx="714720" cy="415132"/>
          </a:xfrm>
          <a:prstGeom prst="roundRect">
            <a:avLst/>
          </a:prstGeom>
          <a:noFill/>
          <a:ln w="28575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ttangolo con angoli arrotondati 79">
            <a:extLst>
              <a:ext uri="{FF2B5EF4-FFF2-40B4-BE49-F238E27FC236}">
                <a16:creationId xmlns:a16="http://schemas.microsoft.com/office/drawing/2014/main" id="{DBB9FF8E-2370-42B9-06A3-1EF27251C3BA}"/>
              </a:ext>
            </a:extLst>
          </p:cNvPr>
          <p:cNvSpPr/>
          <p:nvPr/>
        </p:nvSpPr>
        <p:spPr>
          <a:xfrm rot="3507737">
            <a:off x="7108075" y="1851458"/>
            <a:ext cx="1536031" cy="439586"/>
          </a:xfrm>
          <a:prstGeom prst="roundRect">
            <a:avLst/>
          </a:prstGeom>
          <a:noFill/>
          <a:ln w="28575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082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8" grpId="0"/>
      <p:bldP spid="72" grpId="0"/>
      <p:bldP spid="75" grpId="0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87C9E9-7E2B-8C51-E263-02EF13D0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rgbClr val="2BFF2B"/>
                </a:solidFill>
              </a:rPr>
              <a:t>Return Time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4D28D6B-A1F3-A653-925D-DA0DF8389843}"/>
              </a:ext>
            </a:extLst>
          </p:cNvPr>
          <p:cNvSpPr txBox="1"/>
          <p:nvPr/>
        </p:nvSpPr>
        <p:spPr>
          <a:xfrm>
            <a:off x="3455469" y="1368147"/>
            <a:ext cx="224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Detection</a:t>
            </a:r>
            <a:r>
              <a:rPr lang="it-IT" sz="2000" dirty="0"/>
              <a:t> site </a:t>
            </a:r>
            <a:r>
              <a:rPr lang="it-IT" sz="2000" dirty="0" err="1"/>
              <a:t>equal</a:t>
            </a:r>
            <a:r>
              <a:rPr lang="it-IT" sz="2000" dirty="0"/>
              <a:t> to </a:t>
            </a:r>
            <a:r>
              <a:rPr lang="it-IT" sz="2000" dirty="0" err="1"/>
              <a:t>initial</a:t>
            </a:r>
            <a:r>
              <a:rPr lang="it-IT" sz="2000" dirty="0"/>
              <a:t> site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5FEE52-DC23-5B68-B37E-4529CA6D291F}"/>
              </a:ext>
            </a:extLst>
          </p:cNvPr>
          <p:cNvSpPr txBox="1"/>
          <p:nvPr/>
        </p:nvSpPr>
        <p:spPr>
          <a:xfrm>
            <a:off x="4271772" y="2259886"/>
            <a:ext cx="364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>
                <a:solidFill>
                  <a:srgbClr val="2BFF2B"/>
                </a:solidFill>
              </a:rPr>
              <a:t>Sanity</a:t>
            </a:r>
            <a:r>
              <a:rPr lang="it-IT" sz="2800" b="1" dirty="0">
                <a:solidFill>
                  <a:srgbClr val="2BFF2B"/>
                </a:solidFill>
              </a:rPr>
              <a:t> check</a:t>
            </a:r>
          </a:p>
        </p:txBody>
      </p:sp>
      <p:pic>
        <p:nvPicPr>
          <p:cNvPr id="9" name="Immagine 8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B943E13-A899-9D9D-DAF1-A3D2A0171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9" y="2692089"/>
            <a:ext cx="5635121" cy="299072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9C5713AC-C705-9773-5ED0-4F0783A709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35" t="1664"/>
          <a:stretch/>
        </p:blipFill>
        <p:spPr>
          <a:xfrm>
            <a:off x="6034290" y="2914369"/>
            <a:ext cx="5815951" cy="299072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9F00E14E-8A8A-B473-8F72-63778F3CEB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316" t="27885" b="33591"/>
          <a:stretch/>
        </p:blipFill>
        <p:spPr>
          <a:xfrm>
            <a:off x="7137559" y="1498768"/>
            <a:ext cx="1169588" cy="467910"/>
          </a:xfrm>
          <a:prstGeom prst="rect">
            <a:avLst/>
          </a:prstGeom>
        </p:spPr>
      </p:pic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D8AC958F-4589-D5EB-5918-45828F800833}"/>
              </a:ext>
            </a:extLst>
          </p:cNvPr>
          <p:cNvSpPr/>
          <p:nvPr/>
        </p:nvSpPr>
        <p:spPr>
          <a:xfrm>
            <a:off x="6156252" y="1518131"/>
            <a:ext cx="563525" cy="451572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18639E5-9B61-A309-BCBC-57FF21D65263}"/>
              </a:ext>
            </a:extLst>
          </p:cNvPr>
          <p:cNvSpPr/>
          <p:nvPr/>
        </p:nvSpPr>
        <p:spPr>
          <a:xfrm>
            <a:off x="4890974" y="4727236"/>
            <a:ext cx="446567" cy="425302"/>
          </a:xfrm>
          <a:prstGeom prst="ellipse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2248BE4-E556-F7D6-8590-533E9BCFF1D5}"/>
              </a:ext>
            </a:extLst>
          </p:cNvPr>
          <p:cNvSpPr/>
          <p:nvPr/>
        </p:nvSpPr>
        <p:spPr>
          <a:xfrm>
            <a:off x="6608450" y="4737868"/>
            <a:ext cx="446567" cy="425302"/>
          </a:xfrm>
          <a:prstGeom prst="ellipse">
            <a:avLst/>
          </a:prstGeom>
          <a:noFill/>
          <a:ln w="38100">
            <a:solidFill>
              <a:srgbClr val="81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1594854-3B20-C00A-8A92-1D5044B5E2B2}"/>
              </a:ext>
            </a:extLst>
          </p:cNvPr>
          <p:cNvCxnSpPr>
            <a:cxnSpLocks/>
            <a:stCxn id="6" idx="3"/>
            <a:endCxn id="14" idx="0"/>
          </p:cNvCxnSpPr>
          <p:nvPr/>
        </p:nvCxnSpPr>
        <p:spPr>
          <a:xfrm flipH="1">
            <a:off x="3623516" y="5090254"/>
            <a:ext cx="1332856" cy="679965"/>
          </a:xfrm>
          <a:prstGeom prst="straightConnector1">
            <a:avLst/>
          </a:prstGeom>
          <a:ln w="38100">
            <a:solidFill>
              <a:srgbClr val="81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019EBEB-392F-2321-1D51-26CCC978A757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3623516" y="4950519"/>
            <a:ext cx="2984934" cy="819700"/>
          </a:xfrm>
          <a:prstGeom prst="straightConnector1">
            <a:avLst/>
          </a:prstGeom>
          <a:ln w="38100">
            <a:solidFill>
              <a:srgbClr val="81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E7A8B2-C1B7-8519-BF48-1EBF1894DCF1}"/>
              </a:ext>
            </a:extLst>
          </p:cNvPr>
          <p:cNvSpPr txBox="1"/>
          <p:nvPr/>
        </p:nvSpPr>
        <p:spPr>
          <a:xfrm>
            <a:off x="2092429" y="5770219"/>
            <a:ext cx="3062174" cy="410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Resonant</a:t>
            </a:r>
            <a:r>
              <a:rPr lang="it-IT" sz="2000" dirty="0"/>
              <a:t> frequencies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566F37-9EC5-018F-8930-964ACBB208C5}"/>
              </a:ext>
            </a:extLst>
          </p:cNvPr>
          <p:cNvSpPr txBox="1"/>
          <p:nvPr/>
        </p:nvSpPr>
        <p:spPr>
          <a:xfrm>
            <a:off x="6888735" y="5819798"/>
            <a:ext cx="4961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[7] Wang,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Qingyuan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"First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Hitting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Times on a Quantum Computer: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Topological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Effects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Dark States." </a:t>
            </a:r>
            <a:r>
              <a:rPr lang="it-IT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it-IT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arXiv:2402.15843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(2024).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6291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 animBg="1"/>
      <p:bldP spid="6" grpId="0" animBg="1"/>
      <p:bldP spid="7" grpId="0" animBg="1"/>
      <p:bldP spid="14" grpId="0"/>
      <p:bldP spid="8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1023</Words>
  <Application>Microsoft Office PowerPoint</Application>
  <PresentationFormat>Widescreen</PresentationFormat>
  <Paragraphs>103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di Office</vt:lpstr>
      <vt:lpstr>First hitting time on circulant graphs</vt:lpstr>
      <vt:lpstr>Continuous Time Quantum Walks[1]</vt:lpstr>
      <vt:lpstr>Chirality[2]</vt:lpstr>
      <vt:lpstr>First Hitting Time  Classical vs Quantum</vt:lpstr>
      <vt:lpstr>First Hitting Time Protocol[3]</vt:lpstr>
      <vt:lpstr>Observables</vt:lpstr>
      <vt:lpstr>Efficient Implementation of Circulant Graphs[4]</vt:lpstr>
      <vt:lpstr>Conditional Quantum Circuits</vt:lpstr>
      <vt:lpstr>Return Time</vt:lpstr>
      <vt:lpstr>Return Time</vt:lpstr>
      <vt:lpstr>Dark States[8]</vt:lpstr>
      <vt:lpstr>Simmetry Bound</vt:lpstr>
      <vt:lpstr>Dark States with a Magnetic Field</vt:lpstr>
      <vt:lpstr>Parrondo’s paradox</vt:lpstr>
      <vt:lpstr>Mixed Local Strategies</vt:lpstr>
      <vt:lpstr>Mixed Local Strategies</vt:lpstr>
      <vt:lpstr>Local vs non-local</vt:lpstr>
      <vt:lpstr>Conclusions</vt:lpstr>
      <vt:lpstr>Main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Previdi</dc:creator>
  <cp:lastModifiedBy>Luca Previdi</cp:lastModifiedBy>
  <cp:revision>12</cp:revision>
  <dcterms:created xsi:type="dcterms:W3CDTF">2025-02-12T16:15:19Z</dcterms:created>
  <dcterms:modified xsi:type="dcterms:W3CDTF">2025-02-19T18:18:48Z</dcterms:modified>
</cp:coreProperties>
</file>